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05613" cy="9944100"/>
  <p:embeddedFontLst>
    <p:embeddedFont>
      <p:font typeface="Calibri" panose="020F0502020204030204" pitchFamily="34" charset="0"/>
      <p:regular r:id="rId27"/>
      <p:bold r:id="rId28"/>
      <p:italic r:id="rId29"/>
      <p:boldItalic r:id="rId30"/>
    </p:embeddedFont>
    <p:embeddedFont>
      <p:font typeface="Corbel" panose="020B0503020204020204" pitchFamily="34" charset="0"/>
      <p:regular r:id="rId31"/>
      <p:bold r:id="rId32"/>
      <p:italic r:id="rId33"/>
      <p:boldItalic r:id="rId34"/>
    </p:embeddedFont>
    <p:embeddedFont>
      <p:font typeface="Lato" panose="020F0502020204030203" pitchFamily="34" charset="0"/>
      <p:regular r:id="rId35"/>
      <p:bold r:id="rId36"/>
      <p:italic r:id="rId37"/>
      <p:boldItalic r:id="rId38"/>
    </p:embeddedFont>
    <p:embeddedFont>
      <p:font typeface="Quattrocento Sans" panose="020B05020500000200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89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89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170"/>
            <a:ext cx="2949099" cy="49893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1: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2: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3: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4: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4: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P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5: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t-PT"/>
              <a:t>Dinâmica de grupo: formar 4 grupos de trabalho para planificar sessões e workshops nos espaços e nas escolas de cada município.</a:t>
            </a:r>
            <a:endParaRPr/>
          </a:p>
          <a:p>
            <a:pPr marL="0" lvl="0" indent="0" algn="l" rtl="0">
              <a:spcBef>
                <a:spcPts val="0"/>
              </a:spcBef>
              <a:spcAft>
                <a:spcPts val="0"/>
              </a:spcAft>
              <a:buNone/>
            </a:pPr>
            <a:endParaRPr/>
          </a:p>
        </p:txBody>
      </p:sp>
      <p:sp>
        <p:nvSpPr>
          <p:cNvPr id="407" name="Google Shape;407;p15: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P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6: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7: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8: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18: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9: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1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0: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1: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3: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4: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2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8: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16"/>
        <p:cNvGrpSpPr/>
        <p:nvPr/>
      </p:nvGrpSpPr>
      <p:grpSpPr>
        <a:xfrm>
          <a:off x="0" y="0"/>
          <a:ext cx="0" cy="0"/>
          <a:chOff x="0" y="0"/>
          <a:chExt cx="0" cy="0"/>
        </a:xfrm>
      </p:grpSpPr>
      <p:sp>
        <p:nvSpPr>
          <p:cNvPr id="17" name="Google Shape;17;p2"/>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orbel"/>
                <a:ea typeface="Corbel"/>
                <a:cs typeface="Corbel"/>
                <a:sym typeface="Corbel"/>
              </a:defRPr>
            </a:lvl1pPr>
            <a:lvl2pPr marL="0" lvl="1" indent="0" algn="r">
              <a:spcBef>
                <a:spcPts val="0"/>
              </a:spcBef>
              <a:buNone/>
              <a:defRPr sz="1200" b="0" i="0" u="none" strike="noStrike" cap="none">
                <a:solidFill>
                  <a:srgbClr val="FFFFFF"/>
                </a:solidFill>
                <a:latin typeface="Corbel"/>
                <a:ea typeface="Corbel"/>
                <a:cs typeface="Corbel"/>
                <a:sym typeface="Corbel"/>
              </a:defRPr>
            </a:lvl2pPr>
            <a:lvl3pPr marL="0" lvl="2" indent="0" algn="r">
              <a:spcBef>
                <a:spcPts val="0"/>
              </a:spcBef>
              <a:buNone/>
              <a:defRPr sz="1200" b="0" i="0" u="none" strike="noStrike" cap="none">
                <a:solidFill>
                  <a:srgbClr val="FFFFFF"/>
                </a:solidFill>
                <a:latin typeface="Corbel"/>
                <a:ea typeface="Corbel"/>
                <a:cs typeface="Corbel"/>
                <a:sym typeface="Corbel"/>
              </a:defRPr>
            </a:lvl3pPr>
            <a:lvl4pPr marL="0" lvl="3" indent="0" algn="r">
              <a:spcBef>
                <a:spcPts val="0"/>
              </a:spcBef>
              <a:buNone/>
              <a:defRPr sz="1200" b="0" i="0" u="none" strike="noStrike" cap="none">
                <a:solidFill>
                  <a:srgbClr val="FFFFFF"/>
                </a:solidFill>
                <a:latin typeface="Corbel"/>
                <a:ea typeface="Corbel"/>
                <a:cs typeface="Corbel"/>
                <a:sym typeface="Corbel"/>
              </a:defRPr>
            </a:lvl4pPr>
            <a:lvl5pPr marL="0" lvl="4" indent="0" algn="r">
              <a:spcBef>
                <a:spcPts val="0"/>
              </a:spcBef>
              <a:buNone/>
              <a:defRPr sz="1200" b="0" i="0" u="none" strike="noStrike" cap="none">
                <a:solidFill>
                  <a:srgbClr val="FFFFFF"/>
                </a:solidFill>
                <a:latin typeface="Corbel"/>
                <a:ea typeface="Corbel"/>
                <a:cs typeface="Corbel"/>
                <a:sym typeface="Corbel"/>
              </a:defRPr>
            </a:lvl5pPr>
            <a:lvl6pPr marL="0" lvl="5" indent="0" algn="r">
              <a:spcBef>
                <a:spcPts val="0"/>
              </a:spcBef>
              <a:buNone/>
              <a:defRPr sz="1200" b="0" i="0" u="none" strike="noStrike" cap="none">
                <a:solidFill>
                  <a:srgbClr val="FFFFFF"/>
                </a:solidFill>
                <a:latin typeface="Corbel"/>
                <a:ea typeface="Corbel"/>
                <a:cs typeface="Corbel"/>
                <a:sym typeface="Corbel"/>
              </a:defRPr>
            </a:lvl6pPr>
            <a:lvl7pPr marL="0" lvl="6" indent="0" algn="r">
              <a:spcBef>
                <a:spcPts val="0"/>
              </a:spcBef>
              <a:buNone/>
              <a:defRPr sz="1200" b="0" i="0" u="none" strike="noStrike" cap="none">
                <a:solidFill>
                  <a:srgbClr val="FFFFFF"/>
                </a:solidFill>
                <a:latin typeface="Corbel"/>
                <a:ea typeface="Corbel"/>
                <a:cs typeface="Corbel"/>
                <a:sym typeface="Corbel"/>
              </a:defRPr>
            </a:lvl7pPr>
            <a:lvl8pPr marL="0" lvl="7" indent="0" algn="r">
              <a:spcBef>
                <a:spcPts val="0"/>
              </a:spcBef>
              <a:buNone/>
              <a:defRPr sz="1200" b="0" i="0" u="none" strike="noStrike" cap="none">
                <a:solidFill>
                  <a:srgbClr val="FFFFFF"/>
                </a:solidFill>
                <a:latin typeface="Corbel"/>
                <a:ea typeface="Corbel"/>
                <a:cs typeface="Corbel"/>
                <a:sym typeface="Corbel"/>
              </a:defRPr>
            </a:lvl8pPr>
            <a:lvl9pPr marL="0" lvl="8" indent="0" algn="r">
              <a:spcBef>
                <a:spcPts val="0"/>
              </a:spcBef>
              <a:buNone/>
              <a:defRPr sz="1200" b="0" i="0" u="none" strike="noStrike" cap="none">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pt-PT"/>
              <a:t>‹#›</a:t>
            </a:fld>
            <a:endParaRPr/>
          </a:p>
        </p:txBody>
      </p:sp>
      <p:cxnSp>
        <p:nvCxnSpPr>
          <p:cNvPr id="23" name="Google Shape;23;p2"/>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3" name="Google Shape;73;p11"/>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4" name="Google Shape;74;p1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5413248" y="1069847"/>
            <a:ext cx="6099048" cy="4800600"/>
          </a:xfrm>
          <a:prstGeom prst="rect">
            <a:avLst/>
          </a:prstGeom>
          <a:noFill/>
          <a:ln>
            <a:noFill/>
          </a:ln>
        </p:spPr>
      </p:sp>
      <p:sp>
        <p:nvSpPr>
          <p:cNvPr id="80" name="Google Shape;80;p12"/>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1" name="Google Shape;81;p1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4060136" y="-859736"/>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7" name="Google Shape;87;p1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3" name="Google Shape;93;p1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 name="Google Shape;27;p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30"/>
        <p:cNvGrpSpPr/>
        <p:nvPr/>
      </p:nvGrpSpPr>
      <p:grpSpPr>
        <a:xfrm>
          <a:off x="0" y="0"/>
          <a:ext cx="0" cy="0"/>
          <a:chOff x="0" y="0"/>
          <a:chExt cx="0" cy="0"/>
        </a:xfrm>
      </p:grpSpPr>
      <p:sp>
        <p:nvSpPr>
          <p:cNvPr id="31" name="Google Shape;31;p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37" name="Google Shape;37;p5"/>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38" name="Google Shape;38;p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1"/>
        <p:cNvGrpSpPr/>
        <p:nvPr/>
      </p:nvGrpSpPr>
      <p:grpSpPr>
        <a:xfrm>
          <a:off x="0" y="0"/>
          <a:ext cx="0" cy="0"/>
          <a:chOff x="0" y="0"/>
          <a:chExt cx="0" cy="0"/>
        </a:xfrm>
      </p:grpSpPr>
      <p:sp>
        <p:nvSpPr>
          <p:cNvPr id="42" name="Google Shape;42;p6"/>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PT"/>
              <a:t>‹#›</a:t>
            </a:fld>
            <a:endParaRPr sz="1200">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sp>
        <p:nvSpPr>
          <p:cNvPr id="46" name="Google Shape;46;p7"/>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PT"/>
              <a:t>‹#›</a:t>
            </a:fld>
            <a:endParaRPr sz="1200">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52" name="Google Shape;52;p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cxnSp>
        <p:nvCxnSpPr>
          <p:cNvPr id="55" name="Google Shape;55;p8"/>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9" name="Google Shape;59;p9"/>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0" name="Google Shape;60;p9"/>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1" name="Google Shape;61;p9"/>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2" name="Google Shape;62;p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
        <p:cNvGrpSpPr/>
        <p:nvPr/>
      </p:nvGrpSpPr>
      <p:grpSpPr>
        <a:xfrm>
          <a:off x="0" y="0"/>
          <a:ext cx="0" cy="0"/>
          <a:chOff x="0" y="0"/>
          <a:chExt cx="0" cy="0"/>
        </a:xfrm>
      </p:grpSpPr>
      <p:sp>
        <p:nvSpPr>
          <p:cNvPr id="100" name="Google Shape;100;p15"/>
          <p:cNvSpPr/>
          <p:nvPr/>
        </p:nvSpPr>
        <p:spPr>
          <a:xfrm>
            <a:off x="231140" y="243840"/>
            <a:ext cx="1172210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4636008" y="246887"/>
            <a:ext cx="7314691"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15"/>
          <p:cNvCxnSpPr/>
          <p:nvPr/>
        </p:nvCxnSpPr>
        <p:spPr>
          <a:xfrm>
            <a:off x="5633843" y="4005950"/>
            <a:ext cx="5319020" cy="0"/>
          </a:xfrm>
          <a:prstGeom prst="straightConnector1">
            <a:avLst/>
          </a:prstGeom>
          <a:noFill/>
          <a:ln w="10000" cap="flat" cmpd="sng">
            <a:solidFill>
              <a:srgbClr val="FFFFFF"/>
            </a:solidFill>
            <a:prstDash val="solid"/>
            <a:round/>
            <a:headEnd type="none" w="sm" len="sm"/>
            <a:tailEnd type="none" w="sm" len="sm"/>
          </a:ln>
        </p:spPr>
      </p:cxnSp>
      <p:sp>
        <p:nvSpPr>
          <p:cNvPr id="103" name="Google Shape;103;p15"/>
          <p:cNvSpPr/>
          <p:nvPr/>
        </p:nvSpPr>
        <p:spPr>
          <a:xfrm>
            <a:off x="228600" y="246888"/>
            <a:ext cx="11724640" cy="6377939"/>
          </a:xfrm>
          <a:prstGeom prst="rect">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txBox="1">
            <a:spLocks noGrp="1"/>
          </p:cNvSpPr>
          <p:nvPr>
            <p:ph type="subTitle" idx="1"/>
          </p:nvPr>
        </p:nvSpPr>
        <p:spPr>
          <a:xfrm>
            <a:off x="5313933" y="4141784"/>
            <a:ext cx="5958841" cy="73763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760"/>
              <a:buNone/>
            </a:pPr>
            <a:r>
              <a:rPr lang="pt-PT" b="1">
                <a:solidFill>
                  <a:srgbClr val="0C0C0C"/>
                </a:solidFill>
              </a:rPr>
              <a:t>Instituto Português do Desporto e Juventude IPDJ, I.P.</a:t>
            </a:r>
            <a:endParaRPr/>
          </a:p>
        </p:txBody>
      </p:sp>
      <p:pic>
        <p:nvPicPr>
          <p:cNvPr id="105" name="Google Shape;105;p15"/>
          <p:cNvPicPr preferRelativeResize="0"/>
          <p:nvPr/>
        </p:nvPicPr>
        <p:blipFill rotWithShape="1">
          <a:blip r:embed="rId3">
            <a:alphaModFix/>
          </a:blip>
          <a:srcRect/>
          <a:stretch/>
        </p:blipFill>
        <p:spPr>
          <a:xfrm>
            <a:off x="1336845" y="554649"/>
            <a:ext cx="2266164" cy="3041832"/>
          </a:xfrm>
          <a:prstGeom prst="rect">
            <a:avLst/>
          </a:prstGeom>
          <a:noFill/>
          <a:ln>
            <a:noFill/>
          </a:ln>
        </p:spPr>
      </p:pic>
      <p:pic>
        <p:nvPicPr>
          <p:cNvPr id="106" name="Google Shape;106;p15"/>
          <p:cNvPicPr preferRelativeResize="0"/>
          <p:nvPr/>
        </p:nvPicPr>
        <p:blipFill rotWithShape="1">
          <a:blip r:embed="rId4">
            <a:alphaModFix/>
          </a:blip>
          <a:srcRect/>
          <a:stretch/>
        </p:blipFill>
        <p:spPr>
          <a:xfrm>
            <a:off x="864597" y="4879415"/>
            <a:ext cx="3135414" cy="1546804"/>
          </a:xfrm>
          <a:prstGeom prst="rect">
            <a:avLst/>
          </a:prstGeom>
          <a:noFill/>
          <a:ln>
            <a:noFill/>
          </a:ln>
        </p:spPr>
      </p:pic>
      <p:sp>
        <p:nvSpPr>
          <p:cNvPr id="107" name="Google Shape;107;p15"/>
          <p:cNvSpPr txBox="1"/>
          <p:nvPr/>
        </p:nvSpPr>
        <p:spPr>
          <a:xfrm>
            <a:off x="5503653" y="1328050"/>
            <a:ext cx="531902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2400" b="0" i="0" u="none" strike="noStrike" cap="none">
                <a:solidFill>
                  <a:schemeClr val="dk1"/>
                </a:solidFill>
                <a:latin typeface="Corbel"/>
                <a:ea typeface="Corbel"/>
                <a:cs typeface="Corbel"/>
                <a:sym typeface="Corbel"/>
              </a:rPr>
              <a:t>Strengthening capacities for governmental youth agendas using EYC as a tool: the case of Portugal</a:t>
            </a:r>
            <a:endParaRPr sz="2400" b="1" i="0" u="none" strike="noStrike" cap="none">
              <a:solidFill>
                <a:schemeClr val="dk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3"/>
        <p:cNvGrpSpPr/>
        <p:nvPr/>
      </p:nvGrpSpPr>
      <p:grpSpPr>
        <a:xfrm>
          <a:off x="0" y="0"/>
          <a:ext cx="0" cy="0"/>
          <a:chOff x="0" y="0"/>
          <a:chExt cx="0" cy="0"/>
        </a:xfrm>
      </p:grpSpPr>
      <p:sp>
        <p:nvSpPr>
          <p:cNvPr id="334" name="Google Shape;334;p24"/>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24" descr="/Sapatilhas num intervalo de tamanhos"/>
          <p:cNvPicPr preferRelativeResize="0"/>
          <p:nvPr/>
        </p:nvPicPr>
        <p:blipFill rotWithShape="1">
          <a:blip r:embed="rId3">
            <a:alphaModFix/>
          </a:blip>
          <a:srcRect l="42714" r="19691" b="1"/>
          <a:stretch/>
        </p:blipFill>
        <p:spPr>
          <a:xfrm>
            <a:off x="231140" y="243840"/>
            <a:ext cx="3646837" cy="6377939"/>
          </a:xfrm>
          <a:prstGeom prst="rect">
            <a:avLst/>
          </a:prstGeom>
          <a:noFill/>
          <a:ln>
            <a:noFill/>
          </a:ln>
        </p:spPr>
      </p:pic>
      <p:grpSp>
        <p:nvGrpSpPr>
          <p:cNvPr id="336" name="Google Shape;336;p24"/>
          <p:cNvGrpSpPr/>
          <p:nvPr/>
        </p:nvGrpSpPr>
        <p:grpSpPr>
          <a:xfrm>
            <a:off x="4752211" y="402737"/>
            <a:ext cx="6066838" cy="6052524"/>
            <a:chOff x="1136729" y="2871"/>
            <a:chExt cx="6066838" cy="6052524"/>
          </a:xfrm>
        </p:grpSpPr>
        <p:sp>
          <p:nvSpPr>
            <p:cNvPr id="337" name="Google Shape;337;p24"/>
            <p:cNvSpPr/>
            <p:nvPr/>
          </p:nvSpPr>
          <p:spPr>
            <a:xfrm rot="10800000">
              <a:off x="1638814" y="2871"/>
              <a:ext cx="5546298" cy="967258"/>
            </a:xfrm>
            <a:prstGeom prst="homePlate">
              <a:avLst>
                <a:gd name="adj" fmla="val 50000"/>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txBox="1"/>
            <p:nvPr/>
          </p:nvSpPr>
          <p:spPr>
            <a:xfrm>
              <a:off x="1880628" y="2871"/>
              <a:ext cx="5304484" cy="967258"/>
            </a:xfrm>
            <a:prstGeom prst="rect">
              <a:avLst/>
            </a:prstGeom>
            <a:noFill/>
            <a:ln>
              <a:noFill/>
            </a:ln>
          </p:spPr>
          <p:txBody>
            <a:bodyPr spcFirstLastPara="1" wrap="square" lIns="426525" tIns="91425" rIns="17067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Financial Support</a:t>
              </a:r>
              <a:endParaRPr sz="2400" b="1" i="0" u="none" strike="noStrike" cap="none">
                <a:solidFill>
                  <a:schemeClr val="dk1"/>
                </a:solidFill>
                <a:latin typeface="Arial"/>
                <a:ea typeface="Arial"/>
                <a:cs typeface="Arial"/>
                <a:sym typeface="Arial"/>
              </a:endParaRPr>
            </a:p>
            <a:p>
              <a:pPr marL="0" marR="0" lvl="0" indent="0" algn="ctr" rtl="0">
                <a:lnSpc>
                  <a:spcPct val="90000"/>
                </a:lnSpc>
                <a:spcBef>
                  <a:spcPts val="84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Programs</a:t>
              </a:r>
              <a:endParaRPr sz="2400" b="1" i="0" u="none" strike="noStrike" cap="none">
                <a:solidFill>
                  <a:schemeClr val="dk1"/>
                </a:solidFill>
                <a:latin typeface="Arial"/>
                <a:ea typeface="Arial"/>
                <a:cs typeface="Arial"/>
                <a:sym typeface="Arial"/>
              </a:endParaRPr>
            </a:p>
          </p:txBody>
        </p:sp>
        <p:sp>
          <p:nvSpPr>
            <p:cNvPr id="339" name="Google Shape;339;p24"/>
            <p:cNvSpPr/>
            <p:nvPr/>
          </p:nvSpPr>
          <p:spPr>
            <a:xfrm>
              <a:off x="1155185" y="2871"/>
              <a:ext cx="967258" cy="967258"/>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rot="10800000">
              <a:off x="1629496" y="1255139"/>
              <a:ext cx="5546298" cy="967258"/>
            </a:xfrm>
            <a:prstGeom prst="homePlate">
              <a:avLst>
                <a:gd name="adj" fmla="val 50000"/>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txBox="1"/>
            <p:nvPr/>
          </p:nvSpPr>
          <p:spPr>
            <a:xfrm>
              <a:off x="1871310" y="1255139"/>
              <a:ext cx="5304484" cy="967258"/>
            </a:xfrm>
            <a:prstGeom prst="rect">
              <a:avLst/>
            </a:prstGeom>
            <a:noFill/>
            <a:ln>
              <a:noFill/>
            </a:ln>
          </p:spPr>
          <p:txBody>
            <a:bodyPr spcFirstLastPara="1" wrap="square" lIns="426525" tIns="91425" rIns="17067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Formative Support</a:t>
              </a:r>
              <a:endParaRPr sz="2400" b="1" i="0" u="none" strike="noStrike" cap="none">
                <a:solidFill>
                  <a:schemeClr val="dk1"/>
                </a:solidFill>
                <a:latin typeface="Arial"/>
                <a:ea typeface="Arial"/>
                <a:cs typeface="Arial"/>
                <a:sym typeface="Arial"/>
              </a:endParaRPr>
            </a:p>
            <a:p>
              <a:pPr marL="0" marR="0" lvl="0" indent="0" algn="ctr" rtl="0">
                <a:lnSpc>
                  <a:spcPct val="90000"/>
                </a:lnSpc>
                <a:spcBef>
                  <a:spcPts val="84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Program Form+ </a:t>
              </a:r>
              <a:endParaRPr/>
            </a:p>
          </p:txBody>
        </p:sp>
        <p:sp>
          <p:nvSpPr>
            <p:cNvPr id="342" name="Google Shape;342;p24"/>
            <p:cNvSpPr/>
            <p:nvPr/>
          </p:nvSpPr>
          <p:spPr>
            <a:xfrm>
              <a:off x="1155185" y="1258863"/>
              <a:ext cx="967258" cy="967258"/>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rot="10800000">
              <a:off x="1657269" y="2545504"/>
              <a:ext cx="5546298" cy="967258"/>
            </a:xfrm>
            <a:prstGeom prst="homePlate">
              <a:avLst>
                <a:gd name="adj" fmla="val 50000"/>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txBox="1"/>
            <p:nvPr/>
          </p:nvSpPr>
          <p:spPr>
            <a:xfrm>
              <a:off x="1899083" y="2545504"/>
              <a:ext cx="5304484" cy="967258"/>
            </a:xfrm>
            <a:prstGeom prst="rect">
              <a:avLst/>
            </a:prstGeom>
            <a:noFill/>
            <a:ln>
              <a:noFill/>
            </a:ln>
          </p:spPr>
          <p:txBody>
            <a:bodyPr spcFirstLastPara="1" wrap="square" lIns="426525" tIns="91425" rIns="17067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Logistic Support</a:t>
              </a:r>
              <a:endParaRPr sz="2400" b="1" i="0" u="none" strike="noStrike" cap="none">
                <a:solidFill>
                  <a:schemeClr val="dk1"/>
                </a:solidFill>
                <a:latin typeface="Arial"/>
                <a:ea typeface="Arial"/>
                <a:cs typeface="Arial"/>
                <a:sym typeface="Arial"/>
              </a:endParaRPr>
            </a:p>
            <a:p>
              <a:pPr marL="0" marR="0" lvl="0" indent="0" algn="ctr" rtl="0">
                <a:lnSpc>
                  <a:spcPct val="90000"/>
                </a:lnSpc>
                <a:spcBef>
                  <a:spcPts val="84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IPDJ,IP Installations </a:t>
              </a:r>
              <a:endParaRPr/>
            </a:p>
          </p:txBody>
        </p:sp>
        <p:sp>
          <p:nvSpPr>
            <p:cNvPr id="345" name="Google Shape;345;p24"/>
            <p:cNvSpPr/>
            <p:nvPr/>
          </p:nvSpPr>
          <p:spPr>
            <a:xfrm>
              <a:off x="1136729" y="2514856"/>
              <a:ext cx="1041079" cy="1028553"/>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rot="10800000">
              <a:off x="1638814" y="3832144"/>
              <a:ext cx="5546298" cy="967258"/>
            </a:xfrm>
            <a:prstGeom prst="homePlate">
              <a:avLst>
                <a:gd name="adj" fmla="val 50000"/>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txBox="1"/>
            <p:nvPr/>
          </p:nvSpPr>
          <p:spPr>
            <a:xfrm>
              <a:off x="1880628" y="3832144"/>
              <a:ext cx="5304484" cy="967258"/>
            </a:xfrm>
            <a:prstGeom prst="rect">
              <a:avLst/>
            </a:prstGeom>
            <a:noFill/>
            <a:ln>
              <a:noFill/>
            </a:ln>
          </p:spPr>
          <p:txBody>
            <a:bodyPr spcFirstLastPara="1" wrap="square" lIns="426525" tIns="91425" rIns="17067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Technical Support</a:t>
              </a:r>
              <a:endParaRPr sz="2400" b="1" i="0" u="none" strike="noStrike" cap="none">
                <a:solidFill>
                  <a:schemeClr val="dk1"/>
                </a:solidFill>
                <a:latin typeface="Arial"/>
                <a:ea typeface="Arial"/>
                <a:cs typeface="Arial"/>
                <a:sym typeface="Arial"/>
              </a:endParaRPr>
            </a:p>
            <a:p>
              <a:pPr marL="0" marR="0" lvl="0" indent="0" algn="ctr" rtl="0">
                <a:lnSpc>
                  <a:spcPct val="90000"/>
                </a:lnSpc>
                <a:spcBef>
                  <a:spcPts val="84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Ipdj,IP Deconcentrated Services </a:t>
              </a:r>
              <a:endParaRPr/>
            </a:p>
          </p:txBody>
        </p:sp>
        <p:sp>
          <p:nvSpPr>
            <p:cNvPr id="348" name="Google Shape;348;p24"/>
            <p:cNvSpPr/>
            <p:nvPr/>
          </p:nvSpPr>
          <p:spPr>
            <a:xfrm>
              <a:off x="1155185" y="3832144"/>
              <a:ext cx="967258" cy="967258"/>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rot="10800000">
              <a:off x="1638814" y="5088137"/>
              <a:ext cx="5546298" cy="967258"/>
            </a:xfrm>
            <a:prstGeom prst="homePlate">
              <a:avLst>
                <a:gd name="adj" fmla="val 50000"/>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txBox="1"/>
            <p:nvPr/>
          </p:nvSpPr>
          <p:spPr>
            <a:xfrm>
              <a:off x="1880628" y="5088137"/>
              <a:ext cx="5304484" cy="967258"/>
            </a:xfrm>
            <a:prstGeom prst="rect">
              <a:avLst/>
            </a:prstGeom>
            <a:noFill/>
            <a:ln>
              <a:noFill/>
            </a:ln>
          </p:spPr>
          <p:txBody>
            <a:bodyPr spcFirstLastPara="1" wrap="square" lIns="426525" tIns="91425" rIns="17067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pt-PT" sz="2400" b="1" i="0" u="none" strike="noStrike" cap="none">
                  <a:solidFill>
                    <a:schemeClr val="dk1"/>
                  </a:solidFill>
                  <a:latin typeface="Arial"/>
                  <a:ea typeface="Arial"/>
                  <a:cs typeface="Arial"/>
                  <a:sym typeface="Arial"/>
                </a:rPr>
                <a:t>Support for Associative Development</a:t>
              </a:r>
              <a:endParaRPr sz="2400" b="1" i="0" u="none" strike="noStrike" cap="none">
                <a:solidFill>
                  <a:schemeClr val="dk1"/>
                </a:solidFill>
                <a:latin typeface="Arial"/>
                <a:ea typeface="Arial"/>
                <a:cs typeface="Arial"/>
                <a:sym typeface="Arial"/>
              </a:endParaRPr>
            </a:p>
          </p:txBody>
        </p:sp>
        <p:sp>
          <p:nvSpPr>
            <p:cNvPr id="351" name="Google Shape;351;p24"/>
            <p:cNvSpPr/>
            <p:nvPr/>
          </p:nvSpPr>
          <p:spPr>
            <a:xfrm>
              <a:off x="1155185" y="5088137"/>
              <a:ext cx="967258" cy="967258"/>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24"/>
          <p:cNvSpPr txBox="1"/>
          <p:nvPr/>
        </p:nvSpPr>
        <p:spPr>
          <a:xfrm>
            <a:off x="5020420" y="475138"/>
            <a:ext cx="448671" cy="83099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4800">
                <a:solidFill>
                  <a:schemeClr val="dk1"/>
                </a:solidFill>
                <a:latin typeface="Corbel"/>
                <a:ea typeface="Corbel"/>
                <a:cs typeface="Corbel"/>
                <a:sym typeface="Corbel"/>
              </a:rPr>
              <a:t>A</a:t>
            </a:r>
            <a:endParaRPr/>
          </a:p>
        </p:txBody>
      </p:sp>
      <p:sp>
        <p:nvSpPr>
          <p:cNvPr id="353" name="Google Shape;353;p24"/>
          <p:cNvSpPr txBox="1"/>
          <p:nvPr/>
        </p:nvSpPr>
        <p:spPr>
          <a:xfrm>
            <a:off x="5033208" y="1738685"/>
            <a:ext cx="448671"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5000">
                <a:solidFill>
                  <a:schemeClr val="dk1"/>
                </a:solidFill>
                <a:latin typeface="Corbel"/>
                <a:ea typeface="Corbel"/>
                <a:cs typeface="Corbel"/>
                <a:sym typeface="Corbel"/>
              </a:rPr>
              <a:t>B</a:t>
            </a:r>
            <a:endParaRPr/>
          </a:p>
        </p:txBody>
      </p:sp>
      <p:sp>
        <p:nvSpPr>
          <p:cNvPr id="354" name="Google Shape;354;p24"/>
          <p:cNvSpPr txBox="1"/>
          <p:nvPr/>
        </p:nvSpPr>
        <p:spPr>
          <a:xfrm>
            <a:off x="5048113" y="3033009"/>
            <a:ext cx="448672" cy="86177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5000" b="1">
                <a:solidFill>
                  <a:schemeClr val="dk1"/>
                </a:solidFill>
                <a:latin typeface="Corbel"/>
                <a:ea typeface="Corbel"/>
                <a:cs typeface="Corbel"/>
                <a:sym typeface="Corbel"/>
              </a:rPr>
              <a:t>C</a:t>
            </a:r>
            <a:endParaRPr/>
          </a:p>
        </p:txBody>
      </p:sp>
      <p:sp>
        <p:nvSpPr>
          <p:cNvPr id="355" name="Google Shape;355;p24"/>
          <p:cNvSpPr txBox="1"/>
          <p:nvPr/>
        </p:nvSpPr>
        <p:spPr>
          <a:xfrm>
            <a:off x="4965556" y="4297235"/>
            <a:ext cx="433316"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5000" b="1">
                <a:solidFill>
                  <a:schemeClr val="dk1"/>
                </a:solidFill>
                <a:latin typeface="Corbel"/>
                <a:ea typeface="Corbel"/>
                <a:cs typeface="Corbel"/>
                <a:sym typeface="Corbel"/>
              </a:rPr>
              <a:t>D</a:t>
            </a:r>
            <a:endParaRPr sz="5000">
              <a:solidFill>
                <a:schemeClr val="dk1"/>
              </a:solidFill>
              <a:latin typeface="Corbel"/>
              <a:ea typeface="Corbel"/>
              <a:cs typeface="Corbel"/>
              <a:sym typeface="Corbel"/>
            </a:endParaRPr>
          </a:p>
        </p:txBody>
      </p:sp>
      <p:sp>
        <p:nvSpPr>
          <p:cNvPr id="356" name="Google Shape;356;p24"/>
          <p:cNvSpPr txBox="1"/>
          <p:nvPr/>
        </p:nvSpPr>
        <p:spPr>
          <a:xfrm>
            <a:off x="4965556" y="5512969"/>
            <a:ext cx="378452"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5000" b="1">
                <a:solidFill>
                  <a:schemeClr val="dk1"/>
                </a:solidFill>
                <a:latin typeface="Corbel"/>
                <a:ea typeface="Corbel"/>
                <a:cs typeface="Corbel"/>
                <a:sym typeface="Corbel"/>
              </a:rPr>
              <a:t>E</a:t>
            </a:r>
            <a:endParaRPr sz="5000">
              <a:solidFill>
                <a:schemeClr val="dk1"/>
              </a:solidFill>
              <a:latin typeface="Corbel"/>
              <a:ea typeface="Corbel"/>
              <a:cs typeface="Corbel"/>
              <a:sym typeface="Corbel"/>
            </a:endParaRPr>
          </a:p>
        </p:txBody>
      </p:sp>
      <p:pic>
        <p:nvPicPr>
          <p:cNvPr id="357" name="Google Shape;357;p24"/>
          <p:cNvPicPr preferRelativeResize="0"/>
          <p:nvPr/>
        </p:nvPicPr>
        <p:blipFill rotWithShape="1">
          <a:blip r:embed="rId4">
            <a:alphaModFix/>
          </a:blip>
          <a:srcRect/>
          <a:stretch/>
        </p:blipFill>
        <p:spPr>
          <a:xfrm>
            <a:off x="428478" y="5513381"/>
            <a:ext cx="726493" cy="9782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5"/>
          <p:cNvSpPr txBox="1">
            <a:spLocks noGrp="1"/>
          </p:cNvSpPr>
          <p:nvPr>
            <p:ph type="body" idx="1"/>
          </p:nvPr>
        </p:nvSpPr>
        <p:spPr>
          <a:xfrm>
            <a:off x="759221" y="689855"/>
            <a:ext cx="10000396" cy="524795"/>
          </a:xfrm>
          <a:prstGeom prst="rect">
            <a:avLst/>
          </a:prstGeom>
          <a:noFill/>
          <a:ln>
            <a:noFill/>
          </a:ln>
        </p:spPr>
        <p:txBody>
          <a:bodyPr spcFirstLastPara="1" wrap="square" lIns="91425" tIns="45700" rIns="91425" bIns="45700" anchor="t" anchorCtr="0">
            <a:noAutofit/>
          </a:bodyPr>
          <a:lstStyle/>
          <a:p>
            <a:pPr marL="180975" lvl="0" indent="-180975" algn="l" rtl="0">
              <a:lnSpc>
                <a:spcPct val="90000"/>
              </a:lnSpc>
              <a:spcBef>
                <a:spcPts val="0"/>
              </a:spcBef>
              <a:spcAft>
                <a:spcPts val="0"/>
              </a:spcAft>
              <a:buSzPts val="2560"/>
              <a:buChar char="•"/>
            </a:pPr>
            <a:r>
              <a:rPr lang="pt-PT" sz="3200" b="1">
                <a:solidFill>
                  <a:srgbClr val="80B92D"/>
                </a:solidFill>
                <a:latin typeface="Corbel"/>
                <a:ea typeface="Corbel"/>
                <a:cs typeface="Corbel"/>
                <a:sym typeface="Corbel"/>
              </a:rPr>
              <a:t> Mobility</a:t>
            </a:r>
            <a:endParaRPr sz="3200" b="1">
              <a:latin typeface="Corbel"/>
              <a:ea typeface="Corbel"/>
              <a:cs typeface="Corbel"/>
              <a:sym typeface="Corbel"/>
            </a:endParaRPr>
          </a:p>
        </p:txBody>
      </p:sp>
      <p:sp>
        <p:nvSpPr>
          <p:cNvPr id="363" name="Google Shape;363;p25"/>
          <p:cNvSpPr txBox="1"/>
          <p:nvPr/>
        </p:nvSpPr>
        <p:spPr>
          <a:xfrm>
            <a:off x="1204414" y="1611532"/>
            <a:ext cx="10000397" cy="489364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400"/>
              <a:buFont typeface="Arial"/>
              <a:buChar char="•"/>
            </a:pPr>
            <a:r>
              <a:rPr lang="pt-PT" sz="2400">
                <a:solidFill>
                  <a:schemeClr val="dk1"/>
                </a:solidFill>
                <a:latin typeface="Corbel"/>
                <a:ea typeface="Corbel"/>
                <a:cs typeface="Corbel"/>
                <a:sym typeface="Corbel"/>
              </a:rPr>
              <a:t>The attributions of the IPDJ in the scope of youth mobility it´s also exercised through the cooperative Movijovem, which aims to promote territorial cohesion, as well as to support and encourage youth mobility actions in the social, cultural, educational, sports and recreational fields.</a:t>
            </a:r>
            <a:endParaRPr/>
          </a:p>
          <a:p>
            <a:pPr marL="0" marR="0" lvl="0" indent="0" algn="just" rtl="0">
              <a:spcBef>
                <a:spcPts val="0"/>
              </a:spcBef>
              <a:spcAft>
                <a:spcPts val="0"/>
              </a:spcAft>
              <a:buNone/>
            </a:pPr>
            <a:endParaRPr sz="2400">
              <a:solidFill>
                <a:schemeClr val="dk1"/>
              </a:solidFill>
              <a:latin typeface="Corbel"/>
              <a:ea typeface="Corbel"/>
              <a:cs typeface="Corbel"/>
              <a:sym typeface="Corbel"/>
            </a:endParaRPr>
          </a:p>
          <a:p>
            <a:pPr marL="0" marR="0" lvl="0" indent="0" algn="just" rtl="0">
              <a:spcBef>
                <a:spcPts val="0"/>
              </a:spcBef>
              <a:spcAft>
                <a:spcPts val="0"/>
              </a:spcAft>
              <a:buNone/>
            </a:pPr>
            <a:endParaRPr sz="2400">
              <a:solidFill>
                <a:schemeClr val="dk1"/>
              </a:solidFill>
              <a:latin typeface="Corbel"/>
              <a:ea typeface="Corbel"/>
              <a:cs typeface="Corbel"/>
              <a:sym typeface="Corbel"/>
            </a:endParaRPr>
          </a:p>
          <a:p>
            <a:pPr marL="285750" marR="0" lvl="0" indent="-285750" algn="just" rtl="0">
              <a:spcBef>
                <a:spcPts val="0"/>
              </a:spcBef>
              <a:spcAft>
                <a:spcPts val="0"/>
              </a:spcAft>
              <a:buClr>
                <a:schemeClr val="dk1"/>
              </a:buClr>
              <a:buSzPts val="2400"/>
              <a:buFont typeface="Arial"/>
              <a:buChar char="•"/>
            </a:pPr>
            <a:r>
              <a:rPr lang="pt-PT" sz="2400">
                <a:solidFill>
                  <a:schemeClr val="dk1"/>
                </a:solidFill>
                <a:latin typeface="Corbel"/>
                <a:ea typeface="Corbel"/>
                <a:cs typeface="Corbel"/>
                <a:sym typeface="Corbel"/>
              </a:rPr>
              <a:t>Within the evolution of youth public policies in Portugal, Movijovem has become a central piece in mobility policies for young people, both through the Youth Hostels and through the Youth Card, which since 1986 has provided young people aged 12 to 30 with a set of advantages such as discounts, reductions, exemptions or exclusive services provided by public or private companies, municipalities and associations, and also the INTRA_RAIL program.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6"/>
          <p:cNvSpPr txBox="1">
            <a:spLocks noGrp="1"/>
          </p:cNvSpPr>
          <p:nvPr>
            <p:ph type="body" idx="1"/>
          </p:nvPr>
        </p:nvSpPr>
        <p:spPr>
          <a:xfrm>
            <a:off x="759221" y="689855"/>
            <a:ext cx="10000396" cy="524795"/>
          </a:xfrm>
          <a:prstGeom prst="rect">
            <a:avLst/>
          </a:prstGeom>
          <a:noFill/>
          <a:ln>
            <a:noFill/>
          </a:ln>
        </p:spPr>
        <p:txBody>
          <a:bodyPr spcFirstLastPara="1" wrap="square" lIns="91425" tIns="45700" rIns="91425" bIns="45700" anchor="t" anchorCtr="0">
            <a:noAutofit/>
          </a:bodyPr>
          <a:lstStyle/>
          <a:p>
            <a:pPr marL="180975" lvl="0" indent="-180975" algn="l" rtl="0">
              <a:lnSpc>
                <a:spcPct val="90000"/>
              </a:lnSpc>
              <a:spcBef>
                <a:spcPts val="0"/>
              </a:spcBef>
              <a:spcAft>
                <a:spcPts val="0"/>
              </a:spcAft>
              <a:buSzPts val="2560"/>
              <a:buChar char="•"/>
            </a:pPr>
            <a:r>
              <a:rPr lang="pt-PT" sz="3200" b="1">
                <a:solidFill>
                  <a:srgbClr val="80B92D"/>
                </a:solidFill>
                <a:latin typeface="Corbel"/>
                <a:ea typeface="Corbel"/>
                <a:cs typeface="Corbel"/>
                <a:sym typeface="Corbel"/>
              </a:rPr>
              <a:t> Youth Card and Youth Hostels</a:t>
            </a:r>
            <a:endParaRPr sz="3200" b="1">
              <a:solidFill>
                <a:srgbClr val="80B92D"/>
              </a:solidFill>
              <a:latin typeface="Corbel"/>
              <a:ea typeface="Corbel"/>
              <a:cs typeface="Corbel"/>
              <a:sym typeface="Corbel"/>
            </a:endParaRPr>
          </a:p>
          <a:p>
            <a:pPr marL="180975" lvl="0" indent="-18414" algn="l" rtl="0">
              <a:lnSpc>
                <a:spcPct val="90000"/>
              </a:lnSpc>
              <a:spcBef>
                <a:spcPts val="1400"/>
              </a:spcBef>
              <a:spcAft>
                <a:spcPts val="0"/>
              </a:spcAft>
              <a:buSzPts val="2560"/>
              <a:buNone/>
            </a:pPr>
            <a:endParaRPr sz="3200" b="1">
              <a:solidFill>
                <a:srgbClr val="80B92D"/>
              </a:solidFill>
              <a:latin typeface="Corbel"/>
              <a:ea typeface="Corbel"/>
              <a:cs typeface="Corbel"/>
              <a:sym typeface="Corbel"/>
            </a:endParaRPr>
          </a:p>
          <a:p>
            <a:pPr marL="180975" lvl="0" indent="-38735" algn="l" rtl="0">
              <a:lnSpc>
                <a:spcPct val="90000"/>
              </a:lnSpc>
              <a:spcBef>
                <a:spcPts val="1400"/>
              </a:spcBef>
              <a:spcAft>
                <a:spcPts val="0"/>
              </a:spcAft>
              <a:buSzPts val="2240"/>
              <a:buNone/>
            </a:pPr>
            <a:endParaRPr sz="2800">
              <a:solidFill>
                <a:schemeClr val="dk1"/>
              </a:solidFill>
              <a:latin typeface="Corbel"/>
              <a:ea typeface="Corbel"/>
              <a:cs typeface="Corbel"/>
              <a:sym typeface="Corbel"/>
            </a:endParaRPr>
          </a:p>
          <a:p>
            <a:pPr marL="180975" lvl="0" indent="-38735" algn="l" rtl="0">
              <a:lnSpc>
                <a:spcPct val="90000"/>
              </a:lnSpc>
              <a:spcBef>
                <a:spcPts val="1400"/>
              </a:spcBef>
              <a:spcAft>
                <a:spcPts val="0"/>
              </a:spcAft>
              <a:buSzPts val="2240"/>
              <a:buNone/>
            </a:pPr>
            <a:endParaRPr sz="2800">
              <a:solidFill>
                <a:schemeClr val="dk1"/>
              </a:solidFill>
              <a:latin typeface="Corbel"/>
              <a:ea typeface="Corbel"/>
              <a:cs typeface="Corbel"/>
              <a:sym typeface="Corbel"/>
            </a:endParaRPr>
          </a:p>
          <a:p>
            <a:pPr marL="180975" lvl="0" indent="-180975" algn="just" rtl="0">
              <a:lnSpc>
                <a:spcPct val="90000"/>
              </a:lnSpc>
              <a:spcBef>
                <a:spcPts val="1400"/>
              </a:spcBef>
              <a:spcAft>
                <a:spcPts val="0"/>
              </a:spcAft>
              <a:buSzPts val="2240"/>
              <a:buChar char="•"/>
            </a:pPr>
            <a:r>
              <a:rPr lang="pt-PT" sz="2800">
                <a:solidFill>
                  <a:schemeClr val="dk1"/>
                </a:solidFill>
                <a:latin typeface="Corbel"/>
                <a:ea typeface="Corbel"/>
                <a:cs typeface="Corbel"/>
                <a:sym typeface="Corbel"/>
              </a:rPr>
              <a:t>With the signature of the Partial Agreement on Youth Mobility through the Youth Card, governments and EYCA members, aimed at developing the Youth Card scheme at European level with a view to facilitating mobility for youth.</a:t>
            </a:r>
            <a:endParaRPr sz="2800">
              <a:solidFill>
                <a:schemeClr val="dk1"/>
              </a:solidFill>
              <a:latin typeface="Corbel"/>
              <a:ea typeface="Corbel"/>
              <a:cs typeface="Corbel"/>
              <a:sym typeface="Corbel"/>
            </a:endParaRPr>
          </a:p>
        </p:txBody>
      </p:sp>
      <p:sp>
        <p:nvSpPr>
          <p:cNvPr id="369" name="Google Shape;369;p26"/>
          <p:cNvSpPr/>
          <p:nvPr/>
        </p:nvSpPr>
        <p:spPr>
          <a:xfrm>
            <a:off x="0" y="0"/>
            <a:ext cx="12192000" cy="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title"/>
          </p:nvPr>
        </p:nvSpPr>
        <p:spPr>
          <a:xfrm>
            <a:off x="1302588" y="609600"/>
            <a:ext cx="9715931" cy="48595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Corbel"/>
              <a:buNone/>
            </a:pPr>
            <a:r>
              <a:rPr lang="pt-PT" b="1"/>
              <a:t>Youth Mobility Policies</a:t>
            </a:r>
            <a:endParaRPr/>
          </a:p>
        </p:txBody>
      </p:sp>
      <p:sp>
        <p:nvSpPr>
          <p:cNvPr id="375" name="Google Shape;375;p27"/>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560"/>
              <a:buNone/>
            </a:pPr>
            <a:endParaRPr sz="3200" b="1">
              <a:solidFill>
                <a:srgbClr val="80B92D"/>
              </a:solidFill>
              <a:latin typeface="Corbel"/>
              <a:ea typeface="Corbel"/>
              <a:cs typeface="Corbel"/>
              <a:sym typeface="Corbel"/>
            </a:endParaRPr>
          </a:p>
          <a:p>
            <a:pPr marL="180975" lvl="0" indent="-18414" algn="l" rtl="0">
              <a:lnSpc>
                <a:spcPct val="90000"/>
              </a:lnSpc>
              <a:spcBef>
                <a:spcPts val="1400"/>
              </a:spcBef>
              <a:spcAft>
                <a:spcPts val="0"/>
              </a:spcAft>
              <a:buSzPts val="2560"/>
              <a:buNone/>
            </a:pPr>
            <a:endParaRPr sz="3200" b="1">
              <a:solidFill>
                <a:srgbClr val="80B92D"/>
              </a:solidFill>
              <a:latin typeface="Corbel"/>
              <a:ea typeface="Corbel"/>
              <a:cs typeface="Corbel"/>
              <a:sym typeface="Corbel"/>
            </a:endParaRPr>
          </a:p>
        </p:txBody>
      </p:sp>
      <p:grpSp>
        <p:nvGrpSpPr>
          <p:cNvPr id="376" name="Google Shape;376;p27"/>
          <p:cNvGrpSpPr/>
          <p:nvPr/>
        </p:nvGrpSpPr>
        <p:grpSpPr>
          <a:xfrm>
            <a:off x="3540974" y="1526985"/>
            <a:ext cx="4718429" cy="4718429"/>
            <a:chOff x="1961556" y="2985"/>
            <a:chExt cx="4718429" cy="4718429"/>
          </a:xfrm>
        </p:grpSpPr>
        <p:sp>
          <p:nvSpPr>
            <p:cNvPr id="377" name="Google Shape;377;p27"/>
            <p:cNvSpPr/>
            <p:nvPr/>
          </p:nvSpPr>
          <p:spPr>
            <a:xfrm>
              <a:off x="3700504" y="1741933"/>
              <a:ext cx="1240533" cy="1240533"/>
            </a:xfrm>
            <a:prstGeom prst="ellipse">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txBox="1"/>
            <p:nvPr/>
          </p:nvSpPr>
          <p:spPr>
            <a:xfrm>
              <a:off x="3882176" y="1923605"/>
              <a:ext cx="877189" cy="877189"/>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orbel"/>
                <a:buNone/>
              </a:pPr>
              <a:r>
                <a:rPr lang="pt-PT" sz="1900">
                  <a:solidFill>
                    <a:schemeClr val="dk1"/>
                  </a:solidFill>
                  <a:latin typeface="Corbel"/>
                  <a:ea typeface="Corbel"/>
                  <a:cs typeface="Corbel"/>
                  <a:sym typeface="Corbel"/>
                </a:rPr>
                <a:t>Youth Mobility Policies</a:t>
              </a:r>
              <a:endParaRPr/>
            </a:p>
          </p:txBody>
        </p:sp>
        <p:sp>
          <p:nvSpPr>
            <p:cNvPr id="379" name="Google Shape;379;p27"/>
            <p:cNvSpPr/>
            <p:nvPr/>
          </p:nvSpPr>
          <p:spPr>
            <a:xfrm rot="-5400000">
              <a:off x="4188691" y="1289311"/>
              <a:ext cx="264159" cy="421781"/>
            </a:xfrm>
            <a:prstGeom prst="rightArrow">
              <a:avLst>
                <a:gd name="adj1" fmla="val 60000"/>
                <a:gd name="adj2" fmla="val 50000"/>
              </a:avLst>
            </a:prstGeom>
            <a:solidFill>
              <a:srgbClr val="CFD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txBox="1"/>
            <p:nvPr/>
          </p:nvSpPr>
          <p:spPr>
            <a:xfrm rot="-5400000">
              <a:off x="4228315" y="1413291"/>
              <a:ext cx="184911" cy="2530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orbel"/>
                <a:buNone/>
              </a:pPr>
              <a:endParaRPr sz="1500">
                <a:solidFill>
                  <a:schemeClr val="lt1"/>
                </a:solidFill>
                <a:latin typeface="Corbel"/>
                <a:ea typeface="Corbel"/>
                <a:cs typeface="Corbel"/>
                <a:sym typeface="Corbel"/>
              </a:endParaRPr>
            </a:p>
          </p:txBody>
        </p:sp>
        <p:sp>
          <p:nvSpPr>
            <p:cNvPr id="381" name="Google Shape;381;p27"/>
            <p:cNvSpPr/>
            <p:nvPr/>
          </p:nvSpPr>
          <p:spPr>
            <a:xfrm>
              <a:off x="3700504" y="2985"/>
              <a:ext cx="1240533" cy="1240533"/>
            </a:xfrm>
            <a:prstGeom prst="ellipse">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txBox="1"/>
            <p:nvPr/>
          </p:nvSpPr>
          <p:spPr>
            <a:xfrm>
              <a:off x="3882176" y="184657"/>
              <a:ext cx="877189" cy="87718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Corbel"/>
                <a:buNone/>
              </a:pPr>
              <a:r>
                <a:rPr lang="pt-PT" sz="1800">
                  <a:solidFill>
                    <a:schemeClr val="dk1"/>
                  </a:solidFill>
                  <a:latin typeface="Corbel"/>
                  <a:ea typeface="Corbel"/>
                  <a:cs typeface="Corbel"/>
                  <a:sym typeface="Corbel"/>
                </a:rPr>
                <a:t>IPDJ</a:t>
              </a:r>
              <a:endParaRPr/>
            </a:p>
          </p:txBody>
        </p:sp>
        <p:sp>
          <p:nvSpPr>
            <p:cNvPr id="383" name="Google Shape;383;p27"/>
            <p:cNvSpPr/>
            <p:nvPr/>
          </p:nvSpPr>
          <p:spPr>
            <a:xfrm>
              <a:off x="5050689" y="2151309"/>
              <a:ext cx="264159" cy="421781"/>
            </a:xfrm>
            <a:prstGeom prst="rightArrow">
              <a:avLst>
                <a:gd name="adj1" fmla="val 60000"/>
                <a:gd name="adj2" fmla="val 50000"/>
              </a:avLst>
            </a:prstGeom>
            <a:solidFill>
              <a:srgbClr val="CFD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txBox="1"/>
            <p:nvPr/>
          </p:nvSpPr>
          <p:spPr>
            <a:xfrm>
              <a:off x="5050689" y="2235665"/>
              <a:ext cx="184911" cy="2530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orbel"/>
                <a:buNone/>
              </a:pPr>
              <a:endParaRPr sz="1500">
                <a:solidFill>
                  <a:schemeClr val="lt1"/>
                </a:solidFill>
                <a:latin typeface="Corbel"/>
                <a:ea typeface="Corbel"/>
                <a:cs typeface="Corbel"/>
                <a:sym typeface="Corbel"/>
              </a:endParaRPr>
            </a:p>
          </p:txBody>
        </p:sp>
        <p:sp>
          <p:nvSpPr>
            <p:cNvPr id="385" name="Google Shape;385;p27"/>
            <p:cNvSpPr/>
            <p:nvPr/>
          </p:nvSpPr>
          <p:spPr>
            <a:xfrm>
              <a:off x="5439452" y="1741933"/>
              <a:ext cx="1240533" cy="1240533"/>
            </a:xfrm>
            <a:prstGeom prst="ellipse">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txBox="1"/>
            <p:nvPr/>
          </p:nvSpPr>
          <p:spPr>
            <a:xfrm>
              <a:off x="5621124" y="1923605"/>
              <a:ext cx="877189" cy="87718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Corbel"/>
                <a:buNone/>
              </a:pPr>
              <a:r>
                <a:rPr lang="pt-PT" sz="1800">
                  <a:solidFill>
                    <a:schemeClr val="dk1"/>
                  </a:solidFill>
                  <a:latin typeface="Corbel"/>
                  <a:ea typeface="Corbel"/>
                  <a:cs typeface="Corbel"/>
                  <a:sym typeface="Corbel"/>
                </a:rPr>
                <a:t>FNAJ</a:t>
              </a:r>
              <a:endParaRPr/>
            </a:p>
          </p:txBody>
        </p:sp>
        <p:sp>
          <p:nvSpPr>
            <p:cNvPr id="387" name="Google Shape;387;p27"/>
            <p:cNvSpPr/>
            <p:nvPr/>
          </p:nvSpPr>
          <p:spPr>
            <a:xfrm rot="5400000">
              <a:off x="4188691" y="3013307"/>
              <a:ext cx="264159" cy="421781"/>
            </a:xfrm>
            <a:prstGeom prst="rightArrow">
              <a:avLst>
                <a:gd name="adj1" fmla="val 60000"/>
                <a:gd name="adj2" fmla="val 50000"/>
              </a:avLst>
            </a:prstGeom>
            <a:solidFill>
              <a:srgbClr val="CFD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txBox="1"/>
            <p:nvPr/>
          </p:nvSpPr>
          <p:spPr>
            <a:xfrm rot="5400000">
              <a:off x="4228315" y="3058039"/>
              <a:ext cx="184911" cy="2530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orbel"/>
                <a:buNone/>
              </a:pPr>
              <a:endParaRPr sz="1500">
                <a:solidFill>
                  <a:schemeClr val="lt1"/>
                </a:solidFill>
                <a:latin typeface="Corbel"/>
                <a:ea typeface="Corbel"/>
                <a:cs typeface="Corbel"/>
                <a:sym typeface="Corbel"/>
              </a:endParaRPr>
            </a:p>
          </p:txBody>
        </p:sp>
        <p:sp>
          <p:nvSpPr>
            <p:cNvPr id="389" name="Google Shape;389;p27"/>
            <p:cNvSpPr/>
            <p:nvPr/>
          </p:nvSpPr>
          <p:spPr>
            <a:xfrm>
              <a:off x="3700504" y="3480881"/>
              <a:ext cx="1240533" cy="1240533"/>
            </a:xfrm>
            <a:prstGeom prst="ellipse">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txBox="1"/>
            <p:nvPr/>
          </p:nvSpPr>
          <p:spPr>
            <a:xfrm>
              <a:off x="3882176" y="3662553"/>
              <a:ext cx="877189" cy="87718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orbel"/>
                <a:buNone/>
              </a:pPr>
              <a:r>
                <a:rPr lang="pt-PT" sz="1400">
                  <a:solidFill>
                    <a:schemeClr val="dk1"/>
                  </a:solidFill>
                  <a:latin typeface="Corbel"/>
                  <a:ea typeface="Corbel"/>
                  <a:cs typeface="Corbel"/>
                  <a:sym typeface="Corbel"/>
                </a:rPr>
                <a:t>Movijovem</a:t>
              </a:r>
              <a:endParaRPr sz="1400">
                <a:solidFill>
                  <a:schemeClr val="dk1"/>
                </a:solidFill>
                <a:latin typeface="Corbel"/>
                <a:ea typeface="Corbel"/>
                <a:cs typeface="Corbel"/>
                <a:sym typeface="Corbel"/>
              </a:endParaRPr>
            </a:p>
          </p:txBody>
        </p:sp>
        <p:sp>
          <p:nvSpPr>
            <p:cNvPr id="391" name="Google Shape;391;p27"/>
            <p:cNvSpPr/>
            <p:nvPr/>
          </p:nvSpPr>
          <p:spPr>
            <a:xfrm rot="10800000">
              <a:off x="3326693" y="2151309"/>
              <a:ext cx="264159" cy="421781"/>
            </a:xfrm>
            <a:prstGeom prst="rightArrow">
              <a:avLst>
                <a:gd name="adj1" fmla="val 60000"/>
                <a:gd name="adj2" fmla="val 50000"/>
              </a:avLst>
            </a:prstGeom>
            <a:solidFill>
              <a:srgbClr val="CFD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txBox="1"/>
            <p:nvPr/>
          </p:nvSpPr>
          <p:spPr>
            <a:xfrm>
              <a:off x="3405941" y="2235665"/>
              <a:ext cx="184911" cy="2530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orbel"/>
                <a:buNone/>
              </a:pPr>
              <a:endParaRPr sz="1500">
                <a:solidFill>
                  <a:schemeClr val="lt1"/>
                </a:solidFill>
                <a:latin typeface="Corbel"/>
                <a:ea typeface="Corbel"/>
                <a:cs typeface="Corbel"/>
                <a:sym typeface="Corbel"/>
              </a:endParaRPr>
            </a:p>
          </p:txBody>
        </p:sp>
        <p:sp>
          <p:nvSpPr>
            <p:cNvPr id="393" name="Google Shape;393;p27"/>
            <p:cNvSpPr/>
            <p:nvPr/>
          </p:nvSpPr>
          <p:spPr>
            <a:xfrm>
              <a:off x="1961556" y="1741933"/>
              <a:ext cx="1240533" cy="1240533"/>
            </a:xfrm>
            <a:prstGeom prst="ellipse">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txBox="1"/>
            <p:nvPr/>
          </p:nvSpPr>
          <p:spPr>
            <a:xfrm>
              <a:off x="2143228" y="1923605"/>
              <a:ext cx="877189" cy="87718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Corbel"/>
                <a:buNone/>
              </a:pPr>
              <a:r>
                <a:rPr lang="pt-PT" sz="1800">
                  <a:solidFill>
                    <a:schemeClr val="dk1"/>
                  </a:solidFill>
                  <a:latin typeface="Corbel"/>
                  <a:ea typeface="Corbel"/>
                  <a:cs typeface="Corbel"/>
                  <a:sym typeface="Corbel"/>
                </a:rPr>
                <a:t>CNJ</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28" descr="Uma imagem com texto&#10;&#10;Descrição gerada automaticamente"/>
          <p:cNvPicPr preferRelativeResize="0"/>
          <p:nvPr/>
        </p:nvPicPr>
        <p:blipFill rotWithShape="1">
          <a:blip r:embed="rId3">
            <a:alphaModFix/>
          </a:blip>
          <a:srcRect t="76944" b="-236"/>
          <a:stretch/>
        </p:blipFill>
        <p:spPr>
          <a:xfrm>
            <a:off x="0" y="0"/>
            <a:ext cx="12192000" cy="6858000"/>
          </a:xfrm>
          <a:prstGeom prst="rect">
            <a:avLst/>
          </a:prstGeom>
          <a:noFill/>
          <a:ln>
            <a:noFill/>
          </a:ln>
        </p:spPr>
      </p:pic>
      <p:sp>
        <p:nvSpPr>
          <p:cNvPr id="401" name="Google Shape;401;p28"/>
          <p:cNvSpPr/>
          <p:nvPr/>
        </p:nvSpPr>
        <p:spPr>
          <a:xfrm>
            <a:off x="3210560" y="5466080"/>
            <a:ext cx="6228080" cy="105664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402" name="Google Shape;402;p28" descr="Identidade Gráfica - IPDJ"/>
          <p:cNvPicPr preferRelativeResize="0"/>
          <p:nvPr/>
        </p:nvPicPr>
        <p:blipFill rotWithShape="1">
          <a:blip r:embed="rId4">
            <a:alphaModFix/>
          </a:blip>
          <a:srcRect/>
          <a:stretch/>
        </p:blipFill>
        <p:spPr>
          <a:xfrm>
            <a:off x="6742012" y="5466080"/>
            <a:ext cx="2907511" cy="745807"/>
          </a:xfrm>
          <a:prstGeom prst="rect">
            <a:avLst/>
          </a:prstGeom>
          <a:noFill/>
          <a:ln>
            <a:noFill/>
          </a:ln>
        </p:spPr>
      </p:pic>
      <p:pic>
        <p:nvPicPr>
          <p:cNvPr id="403" name="Google Shape;403;p28" descr="XXIII Governo - República Portuguesa"/>
          <p:cNvPicPr preferRelativeResize="0"/>
          <p:nvPr/>
        </p:nvPicPr>
        <p:blipFill rotWithShape="1">
          <a:blip r:embed="rId5">
            <a:alphaModFix/>
          </a:blip>
          <a:srcRect/>
          <a:stretch/>
        </p:blipFill>
        <p:spPr>
          <a:xfrm>
            <a:off x="2753360" y="5287640"/>
            <a:ext cx="3883025" cy="11026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9"/>
          <p:cNvSpPr/>
          <p:nvPr/>
        </p:nvSpPr>
        <p:spPr>
          <a:xfrm>
            <a:off x="883239" y="2176161"/>
            <a:ext cx="10425521" cy="3688841"/>
          </a:xfrm>
          <a:prstGeom prst="rect">
            <a:avLst/>
          </a:prstGeom>
          <a:solidFill>
            <a:srgbClr val="F8F9FA"/>
          </a:solid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Clr>
                <a:schemeClr val="dk1"/>
              </a:buClr>
              <a:buSzPts val="2800"/>
              <a:buFont typeface="Arial"/>
              <a:buNone/>
            </a:pPr>
            <a:r>
              <a:rPr lang="pt-PT" sz="2800" b="0" i="0" u="none" strike="noStrike" cap="none">
                <a:solidFill>
                  <a:schemeClr val="dk1"/>
                </a:solidFill>
                <a:latin typeface="Arial"/>
                <a:ea typeface="Arial"/>
                <a:cs typeface="Arial"/>
                <a:sym typeface="Arial"/>
              </a:rPr>
              <a:t>The National Youth Plan is the policy instrument for intersectoral coordination of youth policy in Portugal.</a:t>
            </a:r>
            <a:endParaRPr/>
          </a:p>
          <a:p>
            <a:pPr marL="0" marR="0" lvl="0" indent="0" algn="just" rtl="0">
              <a:lnSpc>
                <a:spcPct val="100000"/>
              </a:lnSpc>
              <a:spcBef>
                <a:spcPts val="0"/>
              </a:spcBef>
              <a:spcAft>
                <a:spcPts val="0"/>
              </a:spcAft>
              <a:buClr>
                <a:schemeClr val="dk1"/>
              </a:buClr>
              <a:buSzPts val="2800"/>
              <a:buFont typeface="Corbel"/>
              <a:buNone/>
            </a:pPr>
            <a:endParaRPr sz="2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800"/>
              <a:buFont typeface="Arial"/>
              <a:buNone/>
            </a:pPr>
            <a:r>
              <a:rPr lang="pt-PT" sz="2800" b="0" i="0" u="none" strike="noStrike" cap="none">
                <a:solidFill>
                  <a:schemeClr val="dk1"/>
                </a:solidFill>
                <a:latin typeface="Arial"/>
                <a:ea typeface="Arial"/>
                <a:cs typeface="Arial"/>
                <a:sym typeface="Arial"/>
              </a:rPr>
              <a:t>Its objectives are: </a:t>
            </a:r>
            <a:endParaRPr sz="2800">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Noto Sans Symbols"/>
              <a:buChar char="⮚"/>
            </a:pPr>
            <a:r>
              <a:rPr lang="pt-PT" sz="2800" b="0" i="0" u="none" strike="noStrike" cap="none">
                <a:solidFill>
                  <a:schemeClr val="dk1"/>
                </a:solidFill>
                <a:latin typeface="Arial"/>
                <a:ea typeface="Arial"/>
                <a:cs typeface="Arial"/>
                <a:sym typeface="Arial"/>
              </a:rPr>
              <a:t>To increase and improve youth policies; </a:t>
            </a:r>
            <a:endParaRPr sz="2800">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Noto Sans Symbols"/>
              <a:buChar char="⮚"/>
            </a:pPr>
            <a:r>
              <a:rPr lang="pt-PT" sz="2800" b="0" i="0" u="none" strike="noStrike" cap="none">
                <a:solidFill>
                  <a:schemeClr val="dk1"/>
                </a:solidFill>
                <a:latin typeface="Arial"/>
                <a:ea typeface="Arial"/>
                <a:cs typeface="Arial"/>
                <a:sym typeface="Arial"/>
              </a:rPr>
              <a:t>Improving inter-ministerial coordination; </a:t>
            </a:r>
            <a:endParaRPr sz="2800">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Noto Sans Symbols"/>
              <a:buChar char="⮚"/>
            </a:pPr>
            <a:r>
              <a:rPr lang="pt-PT" sz="2800" b="0" i="0" u="none" strike="noStrike" cap="none">
                <a:solidFill>
                  <a:schemeClr val="dk1"/>
                </a:solidFill>
                <a:latin typeface="Arial"/>
                <a:ea typeface="Arial"/>
                <a:cs typeface="Arial"/>
                <a:sym typeface="Arial"/>
              </a:rPr>
              <a:t>Encourage monitoring and evaluation practices of public youth policies. </a:t>
            </a:r>
            <a:endParaRPr/>
          </a:p>
          <a:p>
            <a:pPr marL="0" marR="0" lvl="0" indent="0" algn="just"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sp>
        <p:nvSpPr>
          <p:cNvPr id="410" name="Google Shape;410;p29"/>
          <p:cNvSpPr txBox="1"/>
          <p:nvPr/>
        </p:nvSpPr>
        <p:spPr>
          <a:xfrm>
            <a:off x="759220" y="689855"/>
            <a:ext cx="9872871" cy="524795"/>
          </a:xfrm>
          <a:prstGeom prst="rect">
            <a:avLst/>
          </a:prstGeom>
          <a:noFill/>
          <a:ln>
            <a:noFill/>
          </a:ln>
        </p:spPr>
        <p:txBody>
          <a:bodyPr spcFirstLastPara="1" wrap="square" lIns="91425" tIns="45700" rIns="91425" bIns="45700" anchor="t" anchorCtr="0">
            <a:noAutofit/>
          </a:bodyPr>
          <a:lstStyle/>
          <a:p>
            <a:pPr marL="180975" marR="0" lvl="0" indent="-180975" algn="l" rtl="0">
              <a:lnSpc>
                <a:spcPct val="90000"/>
              </a:lnSpc>
              <a:spcBef>
                <a:spcPts val="0"/>
              </a:spcBef>
              <a:spcAft>
                <a:spcPts val="0"/>
              </a:spcAft>
              <a:buClr>
                <a:schemeClr val="accent1"/>
              </a:buClr>
              <a:buSzPts val="2560"/>
              <a:buFont typeface="Corbel"/>
              <a:buChar char="•"/>
            </a:pPr>
            <a:r>
              <a:rPr lang="pt-PT" sz="3200" b="1">
                <a:solidFill>
                  <a:srgbClr val="80B92D"/>
                </a:solidFill>
                <a:latin typeface="Corbel"/>
                <a:ea typeface="Corbel"/>
                <a:cs typeface="Corbel"/>
                <a:sym typeface="Corbel"/>
              </a:rPr>
              <a:t> NATIONAL YOUTH PLAN - </a:t>
            </a:r>
            <a:r>
              <a:rPr lang="pt-PT" sz="3200" b="1">
                <a:solidFill>
                  <a:schemeClr val="accent1"/>
                </a:solidFill>
                <a:latin typeface="Corbel"/>
                <a:ea typeface="Corbel"/>
                <a:cs typeface="Corbel"/>
                <a:sym typeface="Corbel"/>
              </a:rPr>
              <a:t>2022 - 2024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0"/>
          <p:cNvSpPr txBox="1"/>
          <p:nvPr/>
        </p:nvSpPr>
        <p:spPr>
          <a:xfrm>
            <a:off x="1747076" y="979312"/>
            <a:ext cx="12244181" cy="629660"/>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t-PT" sz="4000" b="1">
                <a:solidFill>
                  <a:srgbClr val="6BBD45"/>
                </a:solidFill>
                <a:latin typeface="Arial"/>
                <a:ea typeface="Arial"/>
                <a:cs typeface="Arial"/>
                <a:sym typeface="Arial"/>
              </a:rPr>
              <a:t>Methodology</a:t>
            </a:r>
            <a:endParaRPr sz="4000" b="1">
              <a:solidFill>
                <a:srgbClr val="6BBD45"/>
              </a:solidFill>
              <a:latin typeface="Arial"/>
              <a:ea typeface="Arial"/>
              <a:cs typeface="Arial"/>
              <a:sym typeface="Arial"/>
            </a:endParaRPr>
          </a:p>
        </p:txBody>
      </p:sp>
      <p:sp>
        <p:nvSpPr>
          <p:cNvPr id="416" name="Google Shape;416;p30"/>
          <p:cNvSpPr txBox="1"/>
          <p:nvPr/>
        </p:nvSpPr>
        <p:spPr>
          <a:xfrm>
            <a:off x="1469924" y="2151274"/>
            <a:ext cx="9461612" cy="31130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pt-PT" sz="2000">
                <a:solidFill>
                  <a:srgbClr val="4C4D4F"/>
                </a:solidFill>
                <a:latin typeface="Arial"/>
                <a:ea typeface="Arial"/>
                <a:cs typeface="Arial"/>
                <a:sym typeface="Arial"/>
              </a:rPr>
              <a:t>The consultation for the 2nd edition of the Plan started on 23 July 2021, integrating the following initiatives:</a:t>
            </a:r>
            <a:endParaRPr/>
          </a:p>
          <a:p>
            <a:pPr marL="342900" marR="0" lvl="0" indent="-342900" algn="just" rtl="0">
              <a:lnSpc>
                <a:spcPct val="150000"/>
              </a:lnSpc>
              <a:spcBef>
                <a:spcPts val="800"/>
              </a:spcBef>
              <a:spcAft>
                <a:spcPts val="0"/>
              </a:spcAft>
              <a:buClr>
                <a:srgbClr val="4C4D4F"/>
              </a:buClr>
              <a:buSzPts val="2000"/>
              <a:buFont typeface="Arial"/>
              <a:buChar char="•"/>
            </a:pPr>
            <a:r>
              <a:rPr lang="pt-PT" sz="2000">
                <a:solidFill>
                  <a:srgbClr val="4C4D4F"/>
                </a:solidFill>
                <a:latin typeface="Arial"/>
                <a:ea typeface="Arial"/>
                <a:cs typeface="Arial"/>
                <a:sym typeface="Arial"/>
              </a:rPr>
              <a:t>Seminars; </a:t>
            </a:r>
            <a:endParaRPr/>
          </a:p>
          <a:p>
            <a:pPr marL="342900" marR="0" lvl="0" indent="-342900" algn="just" rtl="0">
              <a:lnSpc>
                <a:spcPct val="150000"/>
              </a:lnSpc>
              <a:spcBef>
                <a:spcPts val="800"/>
              </a:spcBef>
              <a:spcAft>
                <a:spcPts val="0"/>
              </a:spcAft>
              <a:buClr>
                <a:srgbClr val="4C4D4F"/>
              </a:buClr>
              <a:buSzPts val="2000"/>
              <a:buFont typeface="Arial"/>
              <a:buChar char="•"/>
            </a:pPr>
            <a:r>
              <a:rPr lang="pt-PT" sz="2000">
                <a:solidFill>
                  <a:srgbClr val="4C4D4F"/>
                </a:solidFill>
                <a:latin typeface="Arial"/>
                <a:ea typeface="Arial"/>
                <a:cs typeface="Arial"/>
                <a:sym typeface="Arial"/>
              </a:rPr>
              <a:t>Youth panels at national level;</a:t>
            </a:r>
            <a:endParaRPr/>
          </a:p>
          <a:p>
            <a:pPr marL="342900" marR="0" lvl="0" indent="-342900" algn="just" rtl="0">
              <a:lnSpc>
                <a:spcPct val="150000"/>
              </a:lnSpc>
              <a:spcBef>
                <a:spcPts val="800"/>
              </a:spcBef>
              <a:spcAft>
                <a:spcPts val="0"/>
              </a:spcAft>
              <a:buClr>
                <a:srgbClr val="4C4D4F"/>
              </a:buClr>
              <a:buSzPts val="2000"/>
              <a:buFont typeface="Arial"/>
              <a:buChar char="•"/>
            </a:pPr>
            <a:r>
              <a:rPr lang="pt-PT" sz="2000">
                <a:solidFill>
                  <a:srgbClr val="4C4D4F"/>
                </a:solidFill>
                <a:latin typeface="Arial"/>
                <a:ea typeface="Arial"/>
                <a:cs typeface="Arial"/>
                <a:sym typeface="Arial"/>
              </a:rPr>
              <a:t>Online questionnaire to young people at national level; Involvement of all governmental areas;</a:t>
            </a:r>
            <a:endParaRPr sz="2000">
              <a:solidFill>
                <a:srgbClr val="4C4D4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1"/>
          <p:cNvSpPr txBox="1">
            <a:spLocks noGrp="1"/>
          </p:cNvSpPr>
          <p:nvPr>
            <p:ph type="body" idx="4294967295"/>
          </p:nvPr>
        </p:nvSpPr>
        <p:spPr>
          <a:xfrm>
            <a:off x="2404544" y="2449918"/>
            <a:ext cx="8545913" cy="1231106"/>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1440"/>
              <a:buChar char="•"/>
            </a:pPr>
            <a:r>
              <a:rPr lang="pt-PT" sz="1800" b="0" i="0">
                <a:solidFill>
                  <a:srgbClr val="000000"/>
                </a:solidFill>
                <a:latin typeface="Calibri"/>
                <a:ea typeface="Calibri"/>
                <a:cs typeface="Calibri"/>
                <a:sym typeface="Calibri"/>
              </a:rPr>
              <a:t> </a:t>
            </a:r>
            <a:r>
              <a:rPr lang="pt-PT" sz="2400" b="1" i="0">
                <a:solidFill>
                  <a:srgbClr val="000000"/>
                </a:solidFill>
                <a:latin typeface="Calibri"/>
                <a:ea typeface="Calibri"/>
                <a:cs typeface="Calibri"/>
                <a:sym typeface="Calibri"/>
              </a:rPr>
              <a:t>The Youth Plan has 425 Measures and adopts the following structure in 5 axis:</a:t>
            </a:r>
            <a:endParaRPr sz="2400" b="1" i="0">
              <a:solidFill>
                <a:srgbClr val="000000"/>
              </a:solidFill>
              <a:latin typeface="Calibri"/>
              <a:ea typeface="Calibri"/>
              <a:cs typeface="Calibri"/>
              <a:sym typeface="Calibri"/>
            </a:endParaRPr>
          </a:p>
          <a:p>
            <a:pPr marL="228600" lvl="0" indent="-71120" algn="l" rtl="0">
              <a:lnSpc>
                <a:spcPct val="90000"/>
              </a:lnSpc>
              <a:spcBef>
                <a:spcPts val="1400"/>
              </a:spcBef>
              <a:spcAft>
                <a:spcPts val="0"/>
              </a:spcAft>
              <a:buSzPts val="1760"/>
              <a:buNone/>
            </a:pPr>
            <a:endParaRPr/>
          </a:p>
        </p:txBody>
      </p:sp>
      <p:pic>
        <p:nvPicPr>
          <p:cNvPr id="422" name="Google Shape;422;p31" descr="Pode ser uma imagem de 6 pessoas e texto"/>
          <p:cNvPicPr preferRelativeResize="0"/>
          <p:nvPr/>
        </p:nvPicPr>
        <p:blipFill rotWithShape="1">
          <a:blip r:embed="rId3">
            <a:alphaModFix/>
          </a:blip>
          <a:srcRect b="22636"/>
          <a:stretch/>
        </p:blipFill>
        <p:spPr>
          <a:xfrm>
            <a:off x="2197768" y="0"/>
            <a:ext cx="8545914" cy="2243143"/>
          </a:xfrm>
          <a:prstGeom prst="rect">
            <a:avLst/>
          </a:prstGeom>
          <a:noFill/>
          <a:ln>
            <a:noFill/>
          </a:ln>
        </p:spPr>
      </p:pic>
      <p:grpSp>
        <p:nvGrpSpPr>
          <p:cNvPr id="423" name="Google Shape;423;p31"/>
          <p:cNvGrpSpPr/>
          <p:nvPr/>
        </p:nvGrpSpPr>
        <p:grpSpPr>
          <a:xfrm>
            <a:off x="3035487" y="3404414"/>
            <a:ext cx="7284024" cy="2959135"/>
            <a:chOff x="1019763" y="814"/>
            <a:chExt cx="7284024" cy="2959135"/>
          </a:xfrm>
        </p:grpSpPr>
        <p:sp>
          <p:nvSpPr>
            <p:cNvPr id="424" name="Google Shape;424;p31"/>
            <p:cNvSpPr/>
            <p:nvPr/>
          </p:nvSpPr>
          <p:spPr>
            <a:xfrm>
              <a:off x="1019763" y="814"/>
              <a:ext cx="2276257" cy="1365754"/>
            </a:xfrm>
            <a:prstGeom prst="rect">
              <a:avLst/>
            </a:prstGeom>
            <a:solidFill>
              <a:srgbClr val="0073C3"/>
            </a:solidFill>
            <a:ln w="19050" cap="flat" cmpd="sng">
              <a:solidFill>
                <a:srgbClr val="0073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txBox="1"/>
            <p:nvPr/>
          </p:nvSpPr>
          <p:spPr>
            <a:xfrm>
              <a:off x="1019763" y="814"/>
              <a:ext cx="2276257" cy="1365754"/>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orbel"/>
                <a:buNone/>
              </a:pPr>
              <a:r>
                <a:rPr lang="pt-PT" sz="2700">
                  <a:solidFill>
                    <a:schemeClr val="lt1"/>
                  </a:solidFill>
                  <a:latin typeface="Corbel"/>
                  <a:ea typeface="Corbel"/>
                  <a:cs typeface="Corbel"/>
                  <a:sym typeface="Corbel"/>
                </a:rPr>
                <a:t>Emancipation and Autonomy</a:t>
              </a:r>
              <a:endParaRPr sz="2700">
                <a:solidFill>
                  <a:schemeClr val="lt1"/>
                </a:solidFill>
                <a:latin typeface="Corbel"/>
                <a:ea typeface="Corbel"/>
                <a:cs typeface="Corbel"/>
                <a:sym typeface="Corbel"/>
              </a:endParaRPr>
            </a:p>
          </p:txBody>
        </p:sp>
        <p:sp>
          <p:nvSpPr>
            <p:cNvPr id="426" name="Google Shape;426;p31"/>
            <p:cNvSpPr/>
            <p:nvPr/>
          </p:nvSpPr>
          <p:spPr>
            <a:xfrm>
              <a:off x="3523647" y="814"/>
              <a:ext cx="2276257" cy="1365754"/>
            </a:xfrm>
            <a:prstGeom prst="rect">
              <a:avLst/>
            </a:prstGeom>
            <a:solidFill>
              <a:srgbClr val="00A69C"/>
            </a:solidFill>
            <a:ln w="19050" cap="flat" cmpd="sng">
              <a:solidFill>
                <a:srgbClr val="00A6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txBox="1"/>
            <p:nvPr/>
          </p:nvSpPr>
          <p:spPr>
            <a:xfrm>
              <a:off x="3523647" y="814"/>
              <a:ext cx="2276257" cy="1365754"/>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orbel"/>
                <a:buNone/>
              </a:pPr>
              <a:r>
                <a:rPr lang="pt-PT" sz="2700">
                  <a:solidFill>
                    <a:schemeClr val="lt1"/>
                  </a:solidFill>
                  <a:latin typeface="Corbel"/>
                  <a:ea typeface="Corbel"/>
                  <a:cs typeface="Corbel"/>
                  <a:sym typeface="Corbel"/>
                </a:rPr>
                <a:t>Education and Science</a:t>
              </a:r>
              <a:endParaRPr sz="2700">
                <a:solidFill>
                  <a:schemeClr val="lt1"/>
                </a:solidFill>
                <a:latin typeface="Corbel"/>
                <a:ea typeface="Corbel"/>
                <a:cs typeface="Corbel"/>
                <a:sym typeface="Corbel"/>
              </a:endParaRPr>
            </a:p>
          </p:txBody>
        </p:sp>
        <p:sp>
          <p:nvSpPr>
            <p:cNvPr id="428" name="Google Shape;428;p31"/>
            <p:cNvSpPr/>
            <p:nvPr/>
          </p:nvSpPr>
          <p:spPr>
            <a:xfrm>
              <a:off x="6027530" y="814"/>
              <a:ext cx="2276257" cy="1365754"/>
            </a:xfrm>
            <a:prstGeom prst="rect">
              <a:avLst/>
            </a:prstGeom>
            <a:solidFill>
              <a:srgbClr val="B48FB1"/>
            </a:solidFill>
            <a:ln w="19050" cap="flat" cmpd="sng">
              <a:solidFill>
                <a:srgbClr val="B48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txBox="1"/>
            <p:nvPr/>
          </p:nvSpPr>
          <p:spPr>
            <a:xfrm>
              <a:off x="6027530" y="814"/>
              <a:ext cx="2276257" cy="1365754"/>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orbel"/>
                <a:buNone/>
              </a:pPr>
              <a:r>
                <a:rPr lang="pt-PT" sz="2700">
                  <a:solidFill>
                    <a:schemeClr val="lt1"/>
                  </a:solidFill>
                  <a:latin typeface="Corbel"/>
                  <a:ea typeface="Corbel"/>
                  <a:cs typeface="Corbel"/>
                  <a:sym typeface="Corbel"/>
                </a:rPr>
                <a:t>Citizenship and Participation</a:t>
              </a:r>
              <a:endParaRPr sz="2700">
                <a:solidFill>
                  <a:schemeClr val="lt1"/>
                </a:solidFill>
                <a:latin typeface="Corbel"/>
                <a:ea typeface="Corbel"/>
                <a:cs typeface="Corbel"/>
                <a:sym typeface="Corbel"/>
              </a:endParaRPr>
            </a:p>
          </p:txBody>
        </p:sp>
        <p:sp>
          <p:nvSpPr>
            <p:cNvPr id="430" name="Google Shape;430;p31"/>
            <p:cNvSpPr/>
            <p:nvPr/>
          </p:nvSpPr>
          <p:spPr>
            <a:xfrm>
              <a:off x="2271705" y="1594195"/>
              <a:ext cx="2276257" cy="1365754"/>
            </a:xfrm>
            <a:prstGeom prst="rect">
              <a:avLst/>
            </a:prstGeom>
            <a:solidFill>
              <a:srgbClr val="FDA700"/>
            </a:solidFill>
            <a:ln w="19050" cap="flat" cmpd="sng">
              <a:solidFill>
                <a:srgbClr val="FDA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txBox="1"/>
            <p:nvPr/>
          </p:nvSpPr>
          <p:spPr>
            <a:xfrm>
              <a:off x="2271705" y="1594195"/>
              <a:ext cx="2276257" cy="1365754"/>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orbel"/>
                <a:buNone/>
              </a:pPr>
              <a:r>
                <a:rPr lang="pt-PT" sz="2700" b="0" i="0">
                  <a:solidFill>
                    <a:schemeClr val="lt1"/>
                  </a:solidFill>
                  <a:latin typeface="Corbel"/>
                  <a:ea typeface="Corbel"/>
                  <a:cs typeface="Corbel"/>
                  <a:sym typeface="Corbel"/>
                </a:rPr>
                <a:t>Healthy Lifestyle</a:t>
              </a:r>
              <a:endParaRPr sz="2700">
                <a:solidFill>
                  <a:schemeClr val="lt1"/>
                </a:solidFill>
                <a:latin typeface="Corbel"/>
                <a:ea typeface="Corbel"/>
                <a:cs typeface="Corbel"/>
                <a:sym typeface="Corbel"/>
              </a:endParaRPr>
            </a:p>
          </p:txBody>
        </p:sp>
        <p:sp>
          <p:nvSpPr>
            <p:cNvPr id="432" name="Google Shape;432;p31"/>
            <p:cNvSpPr/>
            <p:nvPr/>
          </p:nvSpPr>
          <p:spPr>
            <a:xfrm>
              <a:off x="4775588" y="1594195"/>
              <a:ext cx="2276257" cy="1365754"/>
            </a:xfrm>
            <a:prstGeom prst="rect">
              <a:avLst/>
            </a:prstGeom>
            <a:solidFill>
              <a:srgbClr val="C83A50"/>
            </a:solidFill>
            <a:ln w="19050" cap="flat" cmpd="sng">
              <a:solidFill>
                <a:srgbClr val="C83A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txBox="1"/>
            <p:nvPr/>
          </p:nvSpPr>
          <p:spPr>
            <a:xfrm>
              <a:off x="4775588" y="1594195"/>
              <a:ext cx="2276257" cy="1365754"/>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orbel"/>
                <a:buNone/>
              </a:pPr>
              <a:r>
                <a:rPr lang="pt-PT" sz="2700">
                  <a:solidFill>
                    <a:schemeClr val="lt1"/>
                  </a:solidFill>
                  <a:latin typeface="Corbel"/>
                  <a:ea typeface="Corbel"/>
                  <a:cs typeface="Corbel"/>
                  <a:sym typeface="Corbel"/>
                </a:rPr>
                <a:t>Culture and Free Creation</a:t>
              </a:r>
              <a:endParaRPr sz="2700">
                <a:solidFill>
                  <a:schemeClr val="lt1"/>
                </a:solidFill>
                <a:latin typeface="Corbel"/>
                <a:ea typeface="Corbel"/>
                <a:cs typeface="Corbel"/>
                <a:sym typeface="Corbel"/>
              </a:endParaRPr>
            </a:p>
          </p:txBody>
        </p:sp>
      </p:grpSp>
      <p:sp>
        <p:nvSpPr>
          <p:cNvPr id="434" name="Google Shape;434;p31"/>
          <p:cNvSpPr/>
          <p:nvPr/>
        </p:nvSpPr>
        <p:spPr>
          <a:xfrm>
            <a:off x="0" y="0"/>
            <a:ext cx="12192000" cy="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sp>
        <p:nvSpPr>
          <p:cNvPr id="435" name="Google Shape;435;p31"/>
          <p:cNvSpPr/>
          <p:nvPr/>
        </p:nvSpPr>
        <p:spPr>
          <a:xfrm>
            <a:off x="152400" y="152400"/>
            <a:ext cx="12192000" cy="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sp>
        <p:nvSpPr>
          <p:cNvPr id="436" name="Google Shape;436;p31"/>
          <p:cNvSpPr/>
          <p:nvPr/>
        </p:nvSpPr>
        <p:spPr>
          <a:xfrm>
            <a:off x="304800" y="304800"/>
            <a:ext cx="12192000" cy="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2"/>
          <p:cNvSpPr txBox="1">
            <a:spLocks noGrp="1"/>
          </p:cNvSpPr>
          <p:nvPr>
            <p:ph type="body" idx="4294967295"/>
          </p:nvPr>
        </p:nvSpPr>
        <p:spPr>
          <a:xfrm>
            <a:off x="2197768" y="4118191"/>
            <a:ext cx="8545913" cy="1457322"/>
          </a:xfrm>
          <a:prstGeom prst="rect">
            <a:avLst/>
          </a:prstGeom>
          <a:noFill/>
          <a:ln>
            <a:noFill/>
          </a:ln>
        </p:spPr>
        <p:txBody>
          <a:bodyPr spcFirstLastPara="1" wrap="square" lIns="91425" tIns="45700" rIns="91425" bIns="45700" anchor="t" anchorCtr="0">
            <a:normAutofit/>
          </a:bodyPr>
          <a:lstStyle/>
          <a:p>
            <a:pPr marL="342900" lvl="0" indent="-279400" algn="l" rtl="0">
              <a:lnSpc>
                <a:spcPct val="107000"/>
              </a:lnSpc>
              <a:spcBef>
                <a:spcPts val="0"/>
              </a:spcBef>
              <a:spcAft>
                <a:spcPts val="0"/>
              </a:spcAft>
              <a:buSzPts val="1000"/>
              <a:buFont typeface="Noto Sans Symbols"/>
              <a:buNone/>
            </a:pPr>
            <a:endParaRPr sz="2400">
              <a:solidFill>
                <a:schemeClr val="dk1"/>
              </a:solidFill>
              <a:latin typeface="Lato"/>
              <a:ea typeface="Lato"/>
              <a:cs typeface="Lato"/>
              <a:sym typeface="Lato"/>
            </a:endParaRPr>
          </a:p>
          <a:p>
            <a:pPr marL="342900" lvl="0" indent="-342900" algn="l" rtl="0">
              <a:lnSpc>
                <a:spcPct val="107000"/>
              </a:lnSpc>
              <a:spcBef>
                <a:spcPts val="2200"/>
              </a:spcBef>
              <a:spcAft>
                <a:spcPts val="0"/>
              </a:spcAft>
              <a:buSzPts val="1000"/>
              <a:buFont typeface="Noto Sans Symbols"/>
              <a:buChar char="∙"/>
            </a:pPr>
            <a:r>
              <a:rPr lang="pt-PT" sz="2400">
                <a:solidFill>
                  <a:schemeClr val="dk1"/>
                </a:solidFill>
                <a:latin typeface="Lato"/>
                <a:ea typeface="Lato"/>
                <a:cs typeface="Lato"/>
                <a:sym typeface="Lato"/>
              </a:rPr>
              <a:t>Axis I - Emancipation and Autonomy</a:t>
            </a:r>
            <a:endParaRPr sz="2400">
              <a:solidFill>
                <a:schemeClr val="dk1"/>
              </a:solidFill>
            </a:endParaRPr>
          </a:p>
        </p:txBody>
      </p:sp>
      <p:pic>
        <p:nvPicPr>
          <p:cNvPr id="442" name="Google Shape;442;p32" descr="Pode ser uma imagem de 6 pessoas e texto"/>
          <p:cNvPicPr preferRelativeResize="0"/>
          <p:nvPr/>
        </p:nvPicPr>
        <p:blipFill rotWithShape="1">
          <a:blip r:embed="rId3">
            <a:alphaModFix/>
          </a:blip>
          <a:srcRect b="22636"/>
          <a:stretch/>
        </p:blipFill>
        <p:spPr>
          <a:xfrm>
            <a:off x="2197768" y="0"/>
            <a:ext cx="8545914" cy="2243143"/>
          </a:xfrm>
          <a:prstGeom prst="rect">
            <a:avLst/>
          </a:prstGeom>
          <a:noFill/>
          <a:ln>
            <a:noFill/>
          </a:ln>
        </p:spPr>
      </p:pic>
      <p:grpSp>
        <p:nvGrpSpPr>
          <p:cNvPr id="443" name="Google Shape;443;p32"/>
          <p:cNvGrpSpPr/>
          <p:nvPr/>
        </p:nvGrpSpPr>
        <p:grpSpPr>
          <a:xfrm>
            <a:off x="2248030" y="2388855"/>
            <a:ext cx="2519502" cy="1511701"/>
            <a:chOff x="886647" y="323"/>
            <a:chExt cx="2519502" cy="1511701"/>
          </a:xfrm>
        </p:grpSpPr>
        <p:sp>
          <p:nvSpPr>
            <p:cNvPr id="444" name="Google Shape;444;p32"/>
            <p:cNvSpPr/>
            <p:nvPr/>
          </p:nvSpPr>
          <p:spPr>
            <a:xfrm>
              <a:off x="886647" y="323"/>
              <a:ext cx="2519502" cy="1511701"/>
            </a:xfrm>
            <a:prstGeom prst="rect">
              <a:avLst/>
            </a:prstGeom>
            <a:solidFill>
              <a:srgbClr val="0073C3"/>
            </a:solidFill>
            <a:ln w="19050" cap="flat" cmpd="sng">
              <a:solidFill>
                <a:srgbClr val="0073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txBox="1"/>
            <p:nvPr/>
          </p:nvSpPr>
          <p:spPr>
            <a:xfrm>
              <a:off x="886647" y="323"/>
              <a:ext cx="2519502" cy="1511701"/>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1433"/>
                </a:buClr>
                <a:buSzPts val="3000"/>
                <a:buFont typeface="Lato"/>
                <a:buNone/>
              </a:pPr>
              <a:r>
                <a:rPr lang="pt-PT" sz="3000">
                  <a:solidFill>
                    <a:srgbClr val="001433"/>
                  </a:solidFill>
                  <a:latin typeface="Lato"/>
                  <a:ea typeface="Lato"/>
                  <a:cs typeface="Lato"/>
                  <a:sym typeface="Lato"/>
                </a:rPr>
                <a:t>Emancipation and Autonomy</a:t>
              </a:r>
              <a:endParaRPr sz="3000">
                <a:solidFill>
                  <a:schemeClr val="lt1"/>
                </a:solidFill>
                <a:latin typeface="Corbel"/>
                <a:ea typeface="Corbel"/>
                <a:cs typeface="Corbel"/>
                <a:sym typeface="Corbe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33" descr="Pode ser uma imagem de 6 pessoas e texto"/>
          <p:cNvPicPr preferRelativeResize="0"/>
          <p:nvPr/>
        </p:nvPicPr>
        <p:blipFill rotWithShape="1">
          <a:blip r:embed="rId3">
            <a:alphaModFix/>
          </a:blip>
          <a:srcRect b="22636"/>
          <a:stretch/>
        </p:blipFill>
        <p:spPr>
          <a:xfrm>
            <a:off x="2197768" y="0"/>
            <a:ext cx="8545914" cy="2243143"/>
          </a:xfrm>
          <a:prstGeom prst="rect">
            <a:avLst/>
          </a:prstGeom>
          <a:noFill/>
          <a:ln>
            <a:noFill/>
          </a:ln>
        </p:spPr>
      </p:pic>
      <p:grpSp>
        <p:nvGrpSpPr>
          <p:cNvPr id="451" name="Google Shape;451;p33"/>
          <p:cNvGrpSpPr/>
          <p:nvPr/>
        </p:nvGrpSpPr>
        <p:grpSpPr>
          <a:xfrm>
            <a:off x="2250458" y="2146044"/>
            <a:ext cx="2462014" cy="1477208"/>
            <a:chOff x="802140" y="791"/>
            <a:chExt cx="2462014" cy="1477208"/>
          </a:xfrm>
        </p:grpSpPr>
        <p:sp>
          <p:nvSpPr>
            <p:cNvPr id="452" name="Google Shape;452;p33"/>
            <p:cNvSpPr/>
            <p:nvPr/>
          </p:nvSpPr>
          <p:spPr>
            <a:xfrm>
              <a:off x="802140" y="791"/>
              <a:ext cx="2462014" cy="1477208"/>
            </a:xfrm>
            <a:prstGeom prst="rect">
              <a:avLst/>
            </a:prstGeom>
            <a:solidFill>
              <a:srgbClr val="00A69C"/>
            </a:solidFill>
            <a:ln w="19050" cap="flat" cmpd="sng">
              <a:solidFill>
                <a:srgbClr val="00A6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txBox="1"/>
            <p:nvPr/>
          </p:nvSpPr>
          <p:spPr>
            <a:xfrm>
              <a:off x="802140" y="791"/>
              <a:ext cx="2462014" cy="147720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rgbClr val="001433"/>
                </a:buClr>
                <a:buSzPts val="3300"/>
                <a:buFont typeface="Lato"/>
                <a:buNone/>
              </a:pPr>
              <a:r>
                <a:rPr lang="pt-PT" sz="3300">
                  <a:solidFill>
                    <a:srgbClr val="001433"/>
                  </a:solidFill>
                  <a:latin typeface="Lato"/>
                  <a:ea typeface="Lato"/>
                  <a:cs typeface="Lato"/>
                  <a:sym typeface="Lato"/>
                </a:rPr>
                <a:t>Education and Science</a:t>
              </a:r>
              <a:endParaRPr sz="3300">
                <a:solidFill>
                  <a:schemeClr val="lt1"/>
                </a:solidFill>
                <a:latin typeface="Corbel"/>
                <a:ea typeface="Corbel"/>
                <a:cs typeface="Corbel"/>
                <a:sym typeface="Corbel"/>
              </a:endParaRPr>
            </a:p>
          </p:txBody>
        </p:sp>
      </p:grpSp>
      <p:sp>
        <p:nvSpPr>
          <p:cNvPr id="454" name="Google Shape;454;p33"/>
          <p:cNvSpPr txBox="1"/>
          <p:nvPr/>
        </p:nvSpPr>
        <p:spPr>
          <a:xfrm>
            <a:off x="2331976" y="3624045"/>
            <a:ext cx="8545913" cy="1271054"/>
          </a:xfrm>
          <a:prstGeom prst="rect">
            <a:avLst/>
          </a:prstGeom>
          <a:noFill/>
          <a:ln>
            <a:noFill/>
          </a:ln>
        </p:spPr>
        <p:txBody>
          <a:bodyPr spcFirstLastPara="1" wrap="square" lIns="0" tIns="0" rIns="0" bIns="0" anchor="t" anchorCtr="0">
            <a:spAutoFit/>
          </a:bodyPr>
          <a:lstStyle/>
          <a:p>
            <a:pPr marL="342900" marR="0" lvl="0" indent="-279400" algn="l" rtl="0">
              <a:lnSpc>
                <a:spcPct val="107000"/>
              </a:lnSpc>
              <a:spcBef>
                <a:spcPts val="0"/>
              </a:spcBef>
              <a:spcAft>
                <a:spcPts val="0"/>
              </a:spcAft>
              <a:buClr>
                <a:srgbClr val="4C4D4F"/>
              </a:buClr>
              <a:buSzPts val="1000"/>
              <a:buFont typeface="Noto Sans Symbols"/>
              <a:buNone/>
            </a:pPr>
            <a:endParaRPr sz="1800" b="0" i="0">
              <a:solidFill>
                <a:srgbClr val="001433"/>
              </a:solidFill>
              <a:latin typeface="Lato"/>
              <a:ea typeface="Lato"/>
              <a:cs typeface="Lato"/>
              <a:sym typeface="Lato"/>
            </a:endParaRPr>
          </a:p>
          <a:p>
            <a:pPr marL="342900" marR="0" lvl="0" indent="-279400" algn="l" rtl="0">
              <a:lnSpc>
                <a:spcPct val="107000"/>
              </a:lnSpc>
              <a:spcBef>
                <a:spcPts val="800"/>
              </a:spcBef>
              <a:spcAft>
                <a:spcPts val="0"/>
              </a:spcAft>
              <a:buClr>
                <a:srgbClr val="4C4D4F"/>
              </a:buClr>
              <a:buSzPts val="1000"/>
              <a:buFont typeface="Noto Sans Symbols"/>
              <a:buNone/>
            </a:pPr>
            <a:endParaRPr sz="2400" b="0" i="0">
              <a:solidFill>
                <a:srgbClr val="001433"/>
              </a:solidFill>
              <a:latin typeface="Lato"/>
              <a:ea typeface="Lato"/>
              <a:cs typeface="Lato"/>
              <a:sym typeface="Lato"/>
            </a:endParaRPr>
          </a:p>
          <a:p>
            <a:pPr marL="342900" marR="0" lvl="0" indent="-342900" algn="l" rtl="0">
              <a:lnSpc>
                <a:spcPct val="107000"/>
              </a:lnSpc>
              <a:spcBef>
                <a:spcPts val="800"/>
              </a:spcBef>
              <a:spcAft>
                <a:spcPts val="0"/>
              </a:spcAft>
              <a:buClr>
                <a:srgbClr val="001433"/>
              </a:buClr>
              <a:buSzPts val="1000"/>
              <a:buFont typeface="Noto Sans Symbols"/>
              <a:buChar char="∙"/>
            </a:pPr>
            <a:r>
              <a:rPr lang="pt-PT" sz="2400" b="0" i="0">
                <a:solidFill>
                  <a:srgbClr val="001433"/>
                </a:solidFill>
                <a:latin typeface="Lato"/>
                <a:ea typeface="Lato"/>
                <a:cs typeface="Lato"/>
                <a:sym typeface="Lato"/>
              </a:rPr>
              <a:t>Axis II - Education and Science</a:t>
            </a:r>
            <a:endParaRPr sz="2400" b="0" i="0">
              <a:solidFill>
                <a:srgbClr val="00143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759221" y="689855"/>
            <a:ext cx="10000396" cy="5247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560"/>
              <a:buNone/>
            </a:pPr>
            <a:r>
              <a:rPr lang="pt-PT" sz="3200" b="1">
                <a:solidFill>
                  <a:srgbClr val="80B92D"/>
                </a:solidFill>
                <a:latin typeface="Corbel"/>
                <a:ea typeface="Corbel"/>
                <a:cs typeface="Corbel"/>
                <a:sym typeface="Corbel"/>
              </a:rPr>
              <a:t>Portuguese Institute for Sport and Youth</a:t>
            </a:r>
            <a:endParaRPr sz="3200" b="1">
              <a:latin typeface="Corbel"/>
              <a:ea typeface="Corbel"/>
              <a:cs typeface="Corbel"/>
              <a:sym typeface="Corbel"/>
            </a:endParaRPr>
          </a:p>
        </p:txBody>
      </p:sp>
      <p:sp>
        <p:nvSpPr>
          <p:cNvPr id="113" name="Google Shape;113;p16"/>
          <p:cNvSpPr txBox="1"/>
          <p:nvPr/>
        </p:nvSpPr>
        <p:spPr>
          <a:xfrm>
            <a:off x="1204414" y="1611532"/>
            <a:ext cx="10000397"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3200" b="0" i="0" u="none" strike="noStrike" cap="none">
              <a:solidFill>
                <a:schemeClr val="dk1"/>
              </a:solidFill>
              <a:latin typeface="Corbel"/>
              <a:ea typeface="Corbel"/>
              <a:cs typeface="Corbel"/>
              <a:sym typeface="Corbel"/>
            </a:endParaRPr>
          </a:p>
          <a:p>
            <a:pPr marL="0" marR="0" lvl="0" indent="0" algn="just" rtl="0">
              <a:spcBef>
                <a:spcPts val="0"/>
              </a:spcBef>
              <a:spcAft>
                <a:spcPts val="0"/>
              </a:spcAft>
              <a:buNone/>
            </a:pPr>
            <a:r>
              <a:rPr lang="pt-PT" sz="3200" b="0" i="0" u="none" strike="noStrike" cap="none">
                <a:solidFill>
                  <a:schemeClr val="dk1"/>
                </a:solidFill>
                <a:latin typeface="Corbel"/>
                <a:ea typeface="Corbel"/>
                <a:cs typeface="Corbel"/>
                <a:sym typeface="Corbel"/>
              </a:rPr>
              <a:t>The mission of the Portuguese Institute for Sport and Youth (IPDJ) is to implement an integrated and decentralized policy in the areas of sport and youth in close collaboration with public and private bodies, namely sports organizations, youth and student associations and local authorities.</a:t>
            </a:r>
            <a:endParaRPr/>
          </a:p>
          <a:p>
            <a:pPr marL="0" marR="0" lvl="0" indent="0" algn="just" rtl="0">
              <a:spcBef>
                <a:spcPts val="0"/>
              </a:spcBef>
              <a:spcAft>
                <a:spcPts val="0"/>
              </a:spcAft>
              <a:buNone/>
            </a:pPr>
            <a:endParaRPr sz="2000" b="0" i="0" u="none" strike="noStrike" cap="none">
              <a:solidFill>
                <a:schemeClr val="dk1"/>
              </a:solidFill>
              <a:latin typeface="Corbel"/>
              <a:ea typeface="Corbel"/>
              <a:cs typeface="Corbel"/>
              <a:sym typeface="Corbel"/>
            </a:endParaRPr>
          </a:p>
          <a:p>
            <a:pPr marL="0" marR="0" lvl="0" indent="0" algn="just" rtl="0">
              <a:spcBef>
                <a:spcPts val="0"/>
              </a:spcBef>
              <a:spcAft>
                <a:spcPts val="0"/>
              </a:spcAft>
              <a:buNone/>
            </a:pPr>
            <a:r>
              <a:rPr lang="pt-PT" sz="2000" b="0" i="0" u="none" strike="noStrike" cap="none">
                <a:solidFill>
                  <a:schemeClr val="dk1"/>
                </a:solidFill>
                <a:latin typeface="Corbel"/>
                <a:ea typeface="Corbel"/>
                <a:cs typeface="Corbel"/>
                <a:sym typeface="Corbel"/>
              </a:rPr>
              <a:t> </a:t>
            </a:r>
            <a:endParaRPr/>
          </a:p>
          <a:p>
            <a:pPr marL="0" marR="0" lvl="0" indent="0" algn="just" rtl="0">
              <a:spcBef>
                <a:spcPts val="0"/>
              </a:spcBef>
              <a:spcAft>
                <a:spcPts val="0"/>
              </a:spcAft>
              <a:buNone/>
            </a:pPr>
            <a:endParaRPr sz="1600" b="0" i="0" u="none" strike="noStrike" cap="none">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34" descr="Pode ser uma imagem de 6 pessoas e texto"/>
          <p:cNvPicPr preferRelativeResize="0"/>
          <p:nvPr/>
        </p:nvPicPr>
        <p:blipFill rotWithShape="1">
          <a:blip r:embed="rId3">
            <a:alphaModFix/>
          </a:blip>
          <a:srcRect b="22636"/>
          <a:stretch/>
        </p:blipFill>
        <p:spPr>
          <a:xfrm>
            <a:off x="2197768" y="0"/>
            <a:ext cx="8545914" cy="2243143"/>
          </a:xfrm>
          <a:prstGeom prst="rect">
            <a:avLst/>
          </a:prstGeom>
          <a:noFill/>
          <a:ln>
            <a:noFill/>
          </a:ln>
        </p:spPr>
      </p:pic>
      <p:grpSp>
        <p:nvGrpSpPr>
          <p:cNvPr id="460" name="Google Shape;460;p34"/>
          <p:cNvGrpSpPr/>
          <p:nvPr/>
        </p:nvGrpSpPr>
        <p:grpSpPr>
          <a:xfrm>
            <a:off x="2251145" y="2244208"/>
            <a:ext cx="2647495" cy="1588497"/>
            <a:chOff x="646481" y="1064"/>
            <a:chExt cx="2647495" cy="1588497"/>
          </a:xfrm>
        </p:grpSpPr>
        <p:sp>
          <p:nvSpPr>
            <p:cNvPr id="461" name="Google Shape;461;p34"/>
            <p:cNvSpPr/>
            <p:nvPr/>
          </p:nvSpPr>
          <p:spPr>
            <a:xfrm>
              <a:off x="646481" y="1064"/>
              <a:ext cx="2647495" cy="1588497"/>
            </a:xfrm>
            <a:prstGeom prst="rect">
              <a:avLst/>
            </a:prstGeom>
            <a:solidFill>
              <a:srgbClr val="B48FB1"/>
            </a:solidFill>
            <a:ln w="19050" cap="flat" cmpd="sng">
              <a:solidFill>
                <a:srgbClr val="B48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txBox="1"/>
            <p:nvPr/>
          </p:nvSpPr>
          <p:spPr>
            <a:xfrm>
              <a:off x="646481" y="1064"/>
              <a:ext cx="2647495" cy="1588497"/>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1433"/>
                </a:buClr>
                <a:buSzPts val="3200"/>
                <a:buFont typeface="Lato"/>
                <a:buNone/>
              </a:pPr>
              <a:r>
                <a:rPr lang="pt-PT" sz="3200">
                  <a:solidFill>
                    <a:srgbClr val="001433"/>
                  </a:solidFill>
                  <a:latin typeface="Lato"/>
                  <a:ea typeface="Lato"/>
                  <a:cs typeface="Lato"/>
                  <a:sym typeface="Lato"/>
                </a:rPr>
                <a:t>Citizenship and Participation</a:t>
              </a:r>
              <a:endParaRPr sz="3200">
                <a:solidFill>
                  <a:schemeClr val="lt1"/>
                </a:solidFill>
                <a:latin typeface="Corbel"/>
                <a:ea typeface="Corbel"/>
                <a:cs typeface="Corbel"/>
                <a:sym typeface="Corbel"/>
              </a:endParaRPr>
            </a:p>
          </p:txBody>
        </p:sp>
      </p:grpSp>
      <p:sp>
        <p:nvSpPr>
          <p:cNvPr id="463" name="Google Shape;463;p34"/>
          <p:cNvSpPr txBox="1"/>
          <p:nvPr/>
        </p:nvSpPr>
        <p:spPr>
          <a:xfrm>
            <a:off x="2197768" y="4118191"/>
            <a:ext cx="8545913" cy="863378"/>
          </a:xfrm>
          <a:prstGeom prst="rect">
            <a:avLst/>
          </a:prstGeom>
          <a:noFill/>
          <a:ln>
            <a:noFill/>
          </a:ln>
        </p:spPr>
        <p:txBody>
          <a:bodyPr spcFirstLastPara="1" wrap="square" lIns="0" tIns="0" rIns="0" bIns="0" anchor="t" anchorCtr="0">
            <a:spAutoFit/>
          </a:bodyPr>
          <a:lstStyle/>
          <a:p>
            <a:pPr marL="342900" marR="0" lvl="0" indent="-279400" algn="l" rtl="0">
              <a:lnSpc>
                <a:spcPct val="107000"/>
              </a:lnSpc>
              <a:spcBef>
                <a:spcPts val="0"/>
              </a:spcBef>
              <a:spcAft>
                <a:spcPts val="0"/>
              </a:spcAft>
              <a:buClr>
                <a:srgbClr val="4C4D4F"/>
              </a:buClr>
              <a:buSzPts val="1000"/>
              <a:buFont typeface="Noto Sans Symbols"/>
              <a:buNone/>
            </a:pPr>
            <a:endParaRPr sz="2400" b="0" i="0">
              <a:solidFill>
                <a:srgbClr val="001433"/>
              </a:solidFill>
              <a:latin typeface="Lato"/>
              <a:ea typeface="Lato"/>
              <a:cs typeface="Lato"/>
              <a:sym typeface="Lato"/>
            </a:endParaRPr>
          </a:p>
          <a:p>
            <a:pPr marL="342900" marR="0" lvl="0" indent="-342900" algn="l" rtl="0">
              <a:lnSpc>
                <a:spcPct val="107000"/>
              </a:lnSpc>
              <a:spcBef>
                <a:spcPts val="800"/>
              </a:spcBef>
              <a:spcAft>
                <a:spcPts val="0"/>
              </a:spcAft>
              <a:buClr>
                <a:srgbClr val="001433"/>
              </a:buClr>
              <a:buSzPts val="1000"/>
              <a:buFont typeface="Noto Sans Symbols"/>
              <a:buChar char="∙"/>
            </a:pPr>
            <a:r>
              <a:rPr lang="pt-PT" sz="2400" b="0" i="0">
                <a:solidFill>
                  <a:srgbClr val="001433"/>
                </a:solidFill>
                <a:latin typeface="Lato"/>
                <a:ea typeface="Lato"/>
                <a:cs typeface="Lato"/>
                <a:sym typeface="Lato"/>
              </a:rPr>
              <a:t>Axis III - Citizenship and Participation</a:t>
            </a:r>
            <a:endParaRPr sz="2400" b="0" i="0">
              <a:solidFill>
                <a:srgbClr val="4C4D4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35" descr="Pode ser uma imagem de 6 pessoas e texto"/>
          <p:cNvPicPr preferRelativeResize="0"/>
          <p:nvPr/>
        </p:nvPicPr>
        <p:blipFill rotWithShape="1">
          <a:blip r:embed="rId3">
            <a:alphaModFix/>
          </a:blip>
          <a:srcRect b="22636"/>
          <a:stretch/>
        </p:blipFill>
        <p:spPr>
          <a:xfrm>
            <a:off x="2197768" y="0"/>
            <a:ext cx="8545914" cy="2243143"/>
          </a:xfrm>
          <a:prstGeom prst="rect">
            <a:avLst/>
          </a:prstGeom>
          <a:noFill/>
          <a:ln>
            <a:noFill/>
          </a:ln>
        </p:spPr>
      </p:pic>
      <p:grpSp>
        <p:nvGrpSpPr>
          <p:cNvPr id="469" name="Google Shape;469;p35"/>
          <p:cNvGrpSpPr/>
          <p:nvPr/>
        </p:nvGrpSpPr>
        <p:grpSpPr>
          <a:xfrm>
            <a:off x="2171761" y="2180221"/>
            <a:ext cx="2713969" cy="1628381"/>
            <a:chOff x="449651" y="1412"/>
            <a:chExt cx="2713969" cy="1628381"/>
          </a:xfrm>
        </p:grpSpPr>
        <p:sp>
          <p:nvSpPr>
            <p:cNvPr id="470" name="Google Shape;470;p35"/>
            <p:cNvSpPr/>
            <p:nvPr/>
          </p:nvSpPr>
          <p:spPr>
            <a:xfrm>
              <a:off x="449651" y="1412"/>
              <a:ext cx="2713969" cy="1628381"/>
            </a:xfrm>
            <a:prstGeom prst="rect">
              <a:avLst/>
            </a:prstGeom>
            <a:solidFill>
              <a:srgbClr val="FDA700"/>
            </a:solidFill>
            <a:ln w="19050" cap="flat" cmpd="sng">
              <a:solidFill>
                <a:srgbClr val="FDA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txBox="1"/>
            <p:nvPr/>
          </p:nvSpPr>
          <p:spPr>
            <a:xfrm>
              <a:off x="449651" y="1412"/>
              <a:ext cx="2713969" cy="1628381"/>
            </a:xfrm>
            <a:prstGeom prst="rect">
              <a:avLst/>
            </a:prstGeom>
            <a:noFill/>
            <a:ln>
              <a:noFill/>
            </a:ln>
          </p:spPr>
          <p:txBody>
            <a:bodyPr spcFirstLastPara="1" wrap="square" lIns="171450" tIns="171450" rIns="171450" bIns="171450" anchor="ctr" anchorCtr="0">
              <a:noAutofit/>
            </a:bodyPr>
            <a:lstStyle/>
            <a:p>
              <a:pPr marL="0" marR="0" lvl="0" indent="0" algn="ctr" rtl="0">
                <a:lnSpc>
                  <a:spcPct val="90000"/>
                </a:lnSpc>
                <a:spcBef>
                  <a:spcPts val="0"/>
                </a:spcBef>
                <a:spcAft>
                  <a:spcPts val="0"/>
                </a:spcAft>
                <a:buClr>
                  <a:srgbClr val="001433"/>
                </a:buClr>
                <a:buSzPts val="4500"/>
                <a:buFont typeface="Lato"/>
                <a:buNone/>
              </a:pPr>
              <a:r>
                <a:rPr lang="pt-PT" sz="4500">
                  <a:solidFill>
                    <a:srgbClr val="001433"/>
                  </a:solidFill>
                  <a:latin typeface="Lato"/>
                  <a:ea typeface="Lato"/>
                  <a:cs typeface="Lato"/>
                  <a:sym typeface="Lato"/>
                </a:rPr>
                <a:t>Healthy Lifestyles</a:t>
              </a:r>
              <a:endParaRPr sz="4500">
                <a:solidFill>
                  <a:schemeClr val="lt1"/>
                </a:solidFill>
                <a:latin typeface="Corbel"/>
                <a:ea typeface="Corbel"/>
                <a:cs typeface="Corbel"/>
                <a:sym typeface="Corbel"/>
              </a:endParaRPr>
            </a:p>
          </p:txBody>
        </p:sp>
      </p:grpSp>
      <p:sp>
        <p:nvSpPr>
          <p:cNvPr id="472" name="Google Shape;472;p35"/>
          <p:cNvSpPr txBox="1"/>
          <p:nvPr/>
        </p:nvSpPr>
        <p:spPr>
          <a:xfrm>
            <a:off x="2197768" y="4118191"/>
            <a:ext cx="8545913" cy="773289"/>
          </a:xfrm>
          <a:prstGeom prst="rect">
            <a:avLst/>
          </a:prstGeom>
          <a:noFill/>
          <a:ln>
            <a:noFill/>
          </a:ln>
        </p:spPr>
        <p:txBody>
          <a:bodyPr spcFirstLastPara="1" wrap="square" lIns="0" tIns="0" rIns="0" bIns="0" anchor="t" anchorCtr="0">
            <a:spAutoFit/>
          </a:bodyPr>
          <a:lstStyle/>
          <a:p>
            <a:pPr marL="342900" marR="0" lvl="0" indent="-279400" algn="l" rtl="0">
              <a:lnSpc>
                <a:spcPct val="107000"/>
              </a:lnSpc>
              <a:spcBef>
                <a:spcPts val="0"/>
              </a:spcBef>
              <a:spcAft>
                <a:spcPts val="0"/>
              </a:spcAft>
              <a:buClr>
                <a:srgbClr val="4C4D4F"/>
              </a:buClr>
              <a:buSzPts val="1000"/>
              <a:buFont typeface="Noto Sans Symbols"/>
              <a:buNone/>
            </a:pPr>
            <a:endParaRPr sz="1800" b="0" i="0">
              <a:solidFill>
                <a:srgbClr val="001433"/>
              </a:solidFill>
              <a:latin typeface="Lato"/>
              <a:ea typeface="Lato"/>
              <a:cs typeface="Lato"/>
              <a:sym typeface="Lato"/>
            </a:endParaRPr>
          </a:p>
          <a:p>
            <a:pPr marL="342900" marR="0" lvl="0" indent="-342900" algn="l" rtl="0">
              <a:lnSpc>
                <a:spcPct val="107000"/>
              </a:lnSpc>
              <a:spcBef>
                <a:spcPts val="800"/>
              </a:spcBef>
              <a:spcAft>
                <a:spcPts val="0"/>
              </a:spcAft>
              <a:buClr>
                <a:srgbClr val="001433"/>
              </a:buClr>
              <a:buSzPts val="1000"/>
              <a:buFont typeface="Noto Sans Symbols"/>
              <a:buChar char="∙"/>
            </a:pPr>
            <a:r>
              <a:rPr lang="pt-PT" sz="2400" b="0" i="0">
                <a:solidFill>
                  <a:srgbClr val="001433"/>
                </a:solidFill>
                <a:latin typeface="Lato"/>
                <a:ea typeface="Lato"/>
                <a:cs typeface="Lato"/>
                <a:sym typeface="Lato"/>
              </a:rPr>
              <a:t>Axis IV - Healthy Lifestyles</a:t>
            </a:r>
            <a:endParaRPr sz="2400" b="0" i="0">
              <a:solidFill>
                <a:srgbClr val="4C4D4F"/>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36" descr="Pode ser uma imagem de 6 pessoas e texto"/>
          <p:cNvPicPr preferRelativeResize="0"/>
          <p:nvPr/>
        </p:nvPicPr>
        <p:blipFill rotWithShape="1">
          <a:blip r:embed="rId3">
            <a:alphaModFix/>
          </a:blip>
          <a:srcRect b="22636"/>
          <a:stretch/>
        </p:blipFill>
        <p:spPr>
          <a:xfrm>
            <a:off x="2197768" y="0"/>
            <a:ext cx="8545914" cy="2243143"/>
          </a:xfrm>
          <a:prstGeom prst="rect">
            <a:avLst/>
          </a:prstGeom>
          <a:noFill/>
          <a:ln>
            <a:noFill/>
          </a:ln>
        </p:spPr>
      </p:pic>
      <p:grpSp>
        <p:nvGrpSpPr>
          <p:cNvPr id="478" name="Google Shape;478;p36"/>
          <p:cNvGrpSpPr/>
          <p:nvPr/>
        </p:nvGrpSpPr>
        <p:grpSpPr>
          <a:xfrm>
            <a:off x="2147959" y="2158097"/>
            <a:ext cx="2316972" cy="1390183"/>
            <a:chOff x="216125" y="262"/>
            <a:chExt cx="2316972" cy="1390183"/>
          </a:xfrm>
        </p:grpSpPr>
        <p:sp>
          <p:nvSpPr>
            <p:cNvPr id="479" name="Google Shape;479;p36"/>
            <p:cNvSpPr/>
            <p:nvPr/>
          </p:nvSpPr>
          <p:spPr>
            <a:xfrm>
              <a:off x="216125" y="262"/>
              <a:ext cx="2316972" cy="1390183"/>
            </a:xfrm>
            <a:prstGeom prst="rect">
              <a:avLst/>
            </a:prstGeom>
            <a:solidFill>
              <a:srgbClr val="C83A50"/>
            </a:solidFill>
            <a:ln w="19050" cap="flat" cmpd="sng">
              <a:solidFill>
                <a:srgbClr val="C83A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txBox="1"/>
            <p:nvPr/>
          </p:nvSpPr>
          <p:spPr>
            <a:xfrm>
              <a:off x="216125" y="262"/>
              <a:ext cx="2316972" cy="1390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1433"/>
                </a:buClr>
                <a:buSzPts val="2800"/>
                <a:buFont typeface="Lato"/>
                <a:buNone/>
              </a:pPr>
              <a:r>
                <a:rPr lang="pt-PT" sz="2800">
                  <a:solidFill>
                    <a:srgbClr val="001433"/>
                  </a:solidFill>
                  <a:latin typeface="Lato"/>
                  <a:ea typeface="Lato"/>
                  <a:cs typeface="Lato"/>
                  <a:sym typeface="Lato"/>
                </a:rPr>
                <a:t>Culture and Free Creation</a:t>
              </a:r>
              <a:endParaRPr sz="2800">
                <a:solidFill>
                  <a:schemeClr val="lt1"/>
                </a:solidFill>
                <a:latin typeface="Corbel"/>
                <a:ea typeface="Corbel"/>
                <a:cs typeface="Corbel"/>
                <a:sym typeface="Corbel"/>
              </a:endParaRPr>
            </a:p>
          </p:txBody>
        </p:sp>
      </p:grpSp>
      <p:sp>
        <p:nvSpPr>
          <p:cNvPr id="481" name="Google Shape;481;p36"/>
          <p:cNvSpPr txBox="1"/>
          <p:nvPr/>
        </p:nvSpPr>
        <p:spPr>
          <a:xfrm>
            <a:off x="2197768" y="4118191"/>
            <a:ext cx="8545913" cy="374333"/>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rgbClr val="001433"/>
              </a:buClr>
              <a:buSzPts val="1000"/>
              <a:buFont typeface="Noto Sans Symbols"/>
              <a:buChar char="∙"/>
            </a:pPr>
            <a:r>
              <a:rPr lang="pt-PT" sz="2400" b="0" i="0">
                <a:solidFill>
                  <a:srgbClr val="001433"/>
                </a:solidFill>
                <a:latin typeface="Lato"/>
                <a:ea typeface="Lato"/>
                <a:cs typeface="Lato"/>
                <a:sym typeface="Lato"/>
              </a:rPr>
              <a:t>Axis V - Culture and Free Creation</a:t>
            </a:r>
            <a:endParaRPr sz="2400" b="0" i="0">
              <a:solidFill>
                <a:srgbClr val="001433"/>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7"/>
          <p:cNvSpPr txBox="1">
            <a:spLocks noGrp="1"/>
          </p:cNvSpPr>
          <p:nvPr>
            <p:ph type="title" idx="4294967295"/>
          </p:nvPr>
        </p:nvSpPr>
        <p:spPr>
          <a:xfrm>
            <a:off x="1687857" y="490193"/>
            <a:ext cx="10620866" cy="67710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BE7600"/>
              </a:buClr>
              <a:buSzPct val="100000"/>
              <a:buFont typeface="Corbel"/>
              <a:buNone/>
            </a:pPr>
            <a:r>
              <a:rPr lang="pt-PT" sz="4400" b="1">
                <a:solidFill>
                  <a:srgbClr val="BE7600"/>
                </a:solidFill>
              </a:rPr>
              <a:t>Evaluation</a:t>
            </a:r>
            <a:endParaRPr sz="4400" b="1">
              <a:solidFill>
                <a:srgbClr val="BE7600"/>
              </a:solidFill>
            </a:endParaRPr>
          </a:p>
        </p:txBody>
      </p:sp>
      <p:sp>
        <p:nvSpPr>
          <p:cNvPr id="487" name="Google Shape;487;p37"/>
          <p:cNvSpPr txBox="1">
            <a:spLocks noGrp="1"/>
          </p:cNvSpPr>
          <p:nvPr>
            <p:ph type="body" idx="4294967295"/>
          </p:nvPr>
        </p:nvSpPr>
        <p:spPr>
          <a:xfrm>
            <a:off x="1687857" y="1853633"/>
            <a:ext cx="8816285" cy="403812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1440"/>
              <a:buChar char="•"/>
            </a:pPr>
            <a:r>
              <a:rPr lang="pt-PT" sz="18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228600" lvl="0" indent="-91440" algn="just" rtl="0">
              <a:lnSpc>
                <a:spcPct val="90000"/>
              </a:lnSpc>
              <a:spcBef>
                <a:spcPts val="1400"/>
              </a:spcBef>
              <a:spcAft>
                <a:spcPts val="0"/>
              </a:spcAft>
              <a:buSzPts val="1440"/>
              <a:buNone/>
            </a:pPr>
            <a:endParaRPr sz="1800" b="0" i="0">
              <a:solidFill>
                <a:srgbClr val="000000"/>
              </a:solidFill>
              <a:latin typeface="Calibri"/>
              <a:ea typeface="Calibri"/>
              <a:cs typeface="Calibri"/>
              <a:sym typeface="Calibri"/>
            </a:endParaRPr>
          </a:p>
        </p:txBody>
      </p:sp>
      <p:sp>
        <p:nvSpPr>
          <p:cNvPr id="488" name="Google Shape;488;p37"/>
          <p:cNvSpPr txBox="1"/>
          <p:nvPr/>
        </p:nvSpPr>
        <p:spPr>
          <a:xfrm>
            <a:off x="1611984" y="1593130"/>
            <a:ext cx="9722557"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800" b="0" i="0">
                <a:solidFill>
                  <a:srgbClr val="000000"/>
                </a:solidFill>
                <a:latin typeface="Calibri"/>
                <a:ea typeface="Calibri"/>
                <a:cs typeface="Calibri"/>
                <a:sym typeface="Calibri"/>
              </a:rPr>
              <a:t>In terms of evaluation, the National Youth Plan has three moments:</a:t>
            </a:r>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800"/>
              <a:buFont typeface="Arial"/>
              <a:buChar char="•"/>
            </a:pPr>
            <a:r>
              <a:rPr lang="pt-PT" sz="2800" b="0" i="0">
                <a:solidFill>
                  <a:srgbClr val="000000"/>
                </a:solidFill>
                <a:latin typeface="Calibri"/>
                <a:ea typeface="Calibri"/>
                <a:cs typeface="Calibri"/>
                <a:sym typeface="Calibri"/>
              </a:rPr>
              <a:t>Monitoring;</a:t>
            </a:r>
            <a:endParaRPr/>
          </a:p>
          <a:p>
            <a:pPr marL="0" marR="0" lvl="0" indent="0" algn="l" rtl="0">
              <a:spcBef>
                <a:spcPts val="0"/>
              </a:spcBef>
              <a:spcAft>
                <a:spcPts val="0"/>
              </a:spcAft>
              <a:buNone/>
            </a:pPr>
            <a:endParaRPr sz="2800" b="0" i="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800"/>
              <a:buFont typeface="Arial"/>
              <a:buChar char="•"/>
            </a:pPr>
            <a:r>
              <a:rPr lang="pt-PT" sz="2800" b="0" i="0">
                <a:solidFill>
                  <a:srgbClr val="000000"/>
                </a:solidFill>
                <a:latin typeface="Calibri"/>
                <a:ea typeface="Calibri"/>
                <a:cs typeface="Calibri"/>
                <a:sym typeface="Calibri"/>
              </a:rPr>
              <a:t>Interim report;</a:t>
            </a:r>
            <a:endParaRPr/>
          </a:p>
          <a:p>
            <a:pPr marL="0" marR="0" lvl="0" indent="0" algn="l" rtl="0">
              <a:spcBef>
                <a:spcPts val="0"/>
              </a:spcBef>
              <a:spcAft>
                <a:spcPts val="0"/>
              </a:spcAft>
              <a:buNone/>
            </a:pPr>
            <a:endParaRPr sz="2800" b="0" i="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800"/>
              <a:buFont typeface="Arial"/>
              <a:buChar char="•"/>
            </a:pPr>
            <a:r>
              <a:rPr lang="pt-PT" sz="2800" b="0" i="0">
                <a:solidFill>
                  <a:srgbClr val="000000"/>
                </a:solidFill>
                <a:latin typeface="Calibri"/>
                <a:ea typeface="Calibri"/>
                <a:cs typeface="Calibri"/>
                <a:sym typeface="Calibri"/>
              </a:rPr>
              <a:t>Final report. </a:t>
            </a:r>
            <a:endParaRPr sz="2800" b="0" i="0">
              <a:solidFill>
                <a:srgbClr val="00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1800" b="0" i="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8"/>
          <p:cNvSpPr txBox="1">
            <a:spLocks noGrp="1"/>
          </p:cNvSpPr>
          <p:nvPr>
            <p:ph type="ctrTitle"/>
          </p:nvPr>
        </p:nvSpPr>
        <p:spPr>
          <a:xfrm>
            <a:off x="1109663" y="2564996"/>
            <a:ext cx="9967912" cy="1243417"/>
          </a:xfrm>
          <a:prstGeom prst="rect">
            <a:avLst/>
          </a:prstGeom>
          <a:noFill/>
          <a:ln>
            <a:noFill/>
          </a:ln>
        </p:spPr>
        <p:txBody>
          <a:bodyPr spcFirstLastPara="1" wrap="square" lIns="91425" tIns="45700" rIns="91425" bIns="45700" anchor="b" anchorCtr="0">
            <a:spAutoFit/>
          </a:bodyPr>
          <a:lstStyle/>
          <a:p>
            <a:pPr marL="0" lvl="0" indent="0" algn="ctr" rtl="0">
              <a:lnSpc>
                <a:spcPct val="85000"/>
              </a:lnSpc>
              <a:spcBef>
                <a:spcPts val="0"/>
              </a:spcBef>
              <a:spcAft>
                <a:spcPts val="0"/>
              </a:spcAft>
              <a:buClr>
                <a:srgbClr val="FFFFFF"/>
              </a:buClr>
              <a:buSzPts val="4400"/>
              <a:buFont typeface="Arial"/>
              <a:buNone/>
            </a:pPr>
            <a:r>
              <a:rPr lang="pt-PT" sz="4400">
                <a:latin typeface="Arial"/>
                <a:ea typeface="Arial"/>
                <a:cs typeface="Arial"/>
                <a:sym typeface="Arial"/>
              </a:rPr>
              <a:t>THANK YOU FOR</a:t>
            </a:r>
            <a:br>
              <a:rPr lang="pt-PT" sz="4400">
                <a:latin typeface="Arial"/>
                <a:ea typeface="Arial"/>
                <a:cs typeface="Arial"/>
                <a:sym typeface="Arial"/>
              </a:rPr>
            </a:br>
            <a:r>
              <a:rPr lang="pt-PT" sz="4400">
                <a:latin typeface="Arial"/>
                <a:ea typeface="Arial"/>
                <a:cs typeface="Arial"/>
                <a:sym typeface="Arial"/>
              </a:rPr>
              <a:t>YOUR ATTENTION</a:t>
            </a:r>
            <a:endParaRPr/>
          </a:p>
        </p:txBody>
      </p:sp>
      <p:sp>
        <p:nvSpPr>
          <p:cNvPr id="494" name="Google Shape;494;p38"/>
          <p:cNvSpPr/>
          <p:nvPr/>
        </p:nvSpPr>
        <p:spPr>
          <a:xfrm>
            <a:off x="2146864" y="4351857"/>
            <a:ext cx="789351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400"/>
              <a:buFont typeface="Corbel"/>
              <a:buNone/>
            </a:pPr>
            <a:r>
              <a:rPr lang="pt-PT" sz="2400" b="1" i="0" u="none" strike="noStrike" cap="none">
                <a:solidFill>
                  <a:srgbClr val="FFFFFF"/>
                </a:solidFill>
                <a:latin typeface="Corbel"/>
                <a:ea typeface="Corbel"/>
                <a:cs typeface="Corbel"/>
                <a:sym typeface="Corbel"/>
              </a:rPr>
              <a:t>miguel.martins@ipdj.pt</a:t>
            </a:r>
            <a:endParaRPr sz="2400" b="1" i="0" u="none" strike="noStrike" cap="none">
              <a:solidFill>
                <a:srgbClr val="FFFFFF"/>
              </a:solidFill>
              <a:latin typeface="Corbel"/>
              <a:ea typeface="Corbel"/>
              <a:cs typeface="Corbel"/>
              <a:sym typeface="Corbel"/>
            </a:endParaRPr>
          </a:p>
        </p:txBody>
      </p:sp>
      <p:pic>
        <p:nvPicPr>
          <p:cNvPr id="495" name="Google Shape;495;p38" descr="Uma imagem com logótipo&#10;&#10;Descrição gerada automaticamente"/>
          <p:cNvPicPr preferRelativeResize="0"/>
          <p:nvPr/>
        </p:nvPicPr>
        <p:blipFill rotWithShape="1">
          <a:blip r:embed="rId3">
            <a:alphaModFix/>
          </a:blip>
          <a:srcRect/>
          <a:stretch/>
        </p:blipFill>
        <p:spPr>
          <a:xfrm>
            <a:off x="5172757" y="690115"/>
            <a:ext cx="1642111" cy="16047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7"/>
        <p:cNvGrpSpPr/>
        <p:nvPr/>
      </p:nvGrpSpPr>
      <p:grpSpPr>
        <a:xfrm>
          <a:off x="0" y="0"/>
          <a:ext cx="0" cy="0"/>
          <a:chOff x="0" y="0"/>
          <a:chExt cx="0" cy="0"/>
        </a:xfrm>
      </p:grpSpPr>
      <p:sp>
        <p:nvSpPr>
          <p:cNvPr id="118" name="Google Shape;118;p17"/>
          <p:cNvSpPr/>
          <p:nvPr/>
        </p:nvSpPr>
        <p:spPr>
          <a:xfrm>
            <a:off x="231140" y="243840"/>
            <a:ext cx="1172464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 name="Google Shape;119;p17"/>
          <p:cNvCxnSpPr/>
          <p:nvPr/>
        </p:nvCxnSpPr>
        <p:spPr>
          <a:xfrm>
            <a:off x="1978660" y="5323114"/>
            <a:ext cx="8229601" cy="0"/>
          </a:xfrm>
          <a:prstGeom prst="straightConnector1">
            <a:avLst/>
          </a:prstGeom>
          <a:noFill/>
          <a:ln w="10000" cap="flat" cmpd="sng">
            <a:solidFill>
              <a:schemeClr val="accent1"/>
            </a:solidFill>
            <a:prstDash val="solid"/>
            <a:round/>
            <a:headEnd type="none" w="sm" len="sm"/>
            <a:tailEnd type="none" w="sm" len="sm"/>
          </a:ln>
        </p:spPr>
      </p:cxnSp>
      <p:sp>
        <p:nvSpPr>
          <p:cNvPr id="120" name="Google Shape;120;p17"/>
          <p:cNvSpPr txBox="1">
            <a:spLocks noGrp="1"/>
          </p:cNvSpPr>
          <p:nvPr>
            <p:ph type="subTitle" idx="1"/>
          </p:nvPr>
        </p:nvSpPr>
        <p:spPr>
          <a:xfrm>
            <a:off x="1136325" y="1684130"/>
            <a:ext cx="2460890" cy="136962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920"/>
              <a:buNone/>
            </a:pPr>
            <a:r>
              <a:rPr lang="pt-PT" sz="2400" b="1">
                <a:solidFill>
                  <a:srgbClr val="0C0C0C"/>
                </a:solidFill>
              </a:rPr>
              <a:t>Organizational</a:t>
            </a:r>
            <a:endParaRPr sz="2400" b="1">
              <a:solidFill>
                <a:srgbClr val="0C0C0C"/>
              </a:solidFill>
            </a:endParaRPr>
          </a:p>
          <a:p>
            <a:pPr marL="0" lvl="0" indent="0" algn="ctr" rtl="0">
              <a:lnSpc>
                <a:spcPct val="90000"/>
              </a:lnSpc>
              <a:spcBef>
                <a:spcPts val="1400"/>
              </a:spcBef>
              <a:spcAft>
                <a:spcPts val="0"/>
              </a:spcAft>
              <a:buSzPts val="1920"/>
              <a:buNone/>
            </a:pPr>
            <a:r>
              <a:rPr lang="pt-PT" sz="2400" b="1">
                <a:solidFill>
                  <a:srgbClr val="0C0C0C"/>
                </a:solidFill>
              </a:rPr>
              <a:t>Structure</a:t>
            </a:r>
            <a:endParaRPr sz="2400" b="1">
              <a:solidFill>
                <a:srgbClr val="0C0C0C"/>
              </a:solidFill>
            </a:endParaRPr>
          </a:p>
          <a:p>
            <a:pPr marL="0" lvl="0" indent="0" algn="ctr" rtl="0">
              <a:lnSpc>
                <a:spcPct val="90000"/>
              </a:lnSpc>
              <a:spcBef>
                <a:spcPts val="1400"/>
              </a:spcBef>
              <a:spcAft>
                <a:spcPts val="0"/>
              </a:spcAft>
              <a:buSzPts val="3200"/>
              <a:buNone/>
            </a:pPr>
            <a:endParaRPr sz="4000" b="1">
              <a:solidFill>
                <a:srgbClr val="0C0C0C"/>
              </a:solidFill>
            </a:endParaRPr>
          </a:p>
        </p:txBody>
      </p:sp>
      <p:pic>
        <p:nvPicPr>
          <p:cNvPr id="121" name="Google Shape;121;p17"/>
          <p:cNvPicPr preferRelativeResize="0"/>
          <p:nvPr/>
        </p:nvPicPr>
        <p:blipFill rotWithShape="1">
          <a:blip r:embed="rId3">
            <a:alphaModFix/>
          </a:blip>
          <a:srcRect/>
          <a:stretch/>
        </p:blipFill>
        <p:spPr>
          <a:xfrm>
            <a:off x="1834957" y="5173870"/>
            <a:ext cx="1839896" cy="907682"/>
          </a:xfrm>
          <a:prstGeom prst="rect">
            <a:avLst/>
          </a:prstGeom>
          <a:noFill/>
          <a:ln>
            <a:noFill/>
          </a:ln>
        </p:spPr>
      </p:pic>
      <p:pic>
        <p:nvPicPr>
          <p:cNvPr id="122" name="Google Shape;122;p17"/>
          <p:cNvPicPr preferRelativeResize="0"/>
          <p:nvPr/>
        </p:nvPicPr>
        <p:blipFill rotWithShape="1">
          <a:blip r:embed="rId4">
            <a:alphaModFix/>
          </a:blip>
          <a:srcRect/>
          <a:stretch/>
        </p:blipFill>
        <p:spPr>
          <a:xfrm>
            <a:off x="330810" y="5055446"/>
            <a:ext cx="1069809" cy="1437769"/>
          </a:xfrm>
          <a:prstGeom prst="rect">
            <a:avLst/>
          </a:prstGeom>
          <a:noFill/>
          <a:ln>
            <a:noFill/>
          </a:ln>
        </p:spPr>
      </p:pic>
      <p:grpSp>
        <p:nvGrpSpPr>
          <p:cNvPr id="123" name="Google Shape;123;p17"/>
          <p:cNvGrpSpPr/>
          <p:nvPr/>
        </p:nvGrpSpPr>
        <p:grpSpPr>
          <a:xfrm>
            <a:off x="4502400" y="366534"/>
            <a:ext cx="7010007" cy="6255245"/>
            <a:chOff x="2387954" y="172792"/>
            <a:chExt cx="7439674" cy="6542326"/>
          </a:xfrm>
        </p:grpSpPr>
        <p:sp>
          <p:nvSpPr>
            <p:cNvPr id="124" name="Google Shape;124;p17"/>
            <p:cNvSpPr/>
            <p:nvPr/>
          </p:nvSpPr>
          <p:spPr>
            <a:xfrm>
              <a:off x="4003969" y="172792"/>
              <a:ext cx="3899139" cy="189781"/>
            </a:xfrm>
            <a:prstGeom prst="rect">
              <a:avLst/>
            </a:prstGeom>
            <a:solidFill>
              <a:srgbClr val="0151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800" b="1" i="0" u="none" strike="noStrike" cap="none">
                  <a:solidFill>
                    <a:schemeClr val="lt1"/>
                  </a:solidFill>
                  <a:latin typeface="Arial"/>
                  <a:ea typeface="Arial"/>
                  <a:cs typeface="Arial"/>
                  <a:sym typeface="Arial"/>
                </a:rPr>
                <a:t>Secretary of State for Youth and Sport</a:t>
              </a:r>
              <a:endParaRPr sz="800" b="1" i="0" u="none" strike="noStrike" cap="none">
                <a:solidFill>
                  <a:schemeClr val="lt1"/>
                </a:solidFill>
                <a:latin typeface="Arial"/>
                <a:ea typeface="Arial"/>
                <a:cs typeface="Arial"/>
                <a:sym typeface="Arial"/>
              </a:endParaRPr>
            </a:p>
          </p:txBody>
        </p:sp>
        <p:sp>
          <p:nvSpPr>
            <p:cNvPr id="125" name="Google Shape;125;p17"/>
            <p:cNvSpPr/>
            <p:nvPr/>
          </p:nvSpPr>
          <p:spPr>
            <a:xfrm>
              <a:off x="4003970" y="650963"/>
              <a:ext cx="3899139" cy="189781"/>
            </a:xfrm>
            <a:prstGeom prst="rect">
              <a:avLst/>
            </a:prstGeom>
            <a:solidFill>
              <a:srgbClr val="6B8C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800" b="1" i="0" u="none" strike="noStrike" cap="none">
                  <a:solidFill>
                    <a:schemeClr val="lt1"/>
                  </a:solidFill>
                  <a:latin typeface="Arial"/>
                  <a:ea typeface="Arial"/>
                  <a:cs typeface="Arial"/>
                  <a:sym typeface="Arial"/>
                </a:rPr>
                <a:t>Executive Board</a:t>
              </a:r>
              <a:endParaRPr sz="800" b="1" i="0" u="none" strike="noStrike" cap="none">
                <a:solidFill>
                  <a:schemeClr val="lt1"/>
                </a:solidFill>
                <a:latin typeface="Arial"/>
                <a:ea typeface="Arial"/>
                <a:cs typeface="Arial"/>
                <a:sym typeface="Arial"/>
              </a:endParaRPr>
            </a:p>
          </p:txBody>
        </p:sp>
        <p:sp>
          <p:nvSpPr>
            <p:cNvPr id="126" name="Google Shape;126;p17"/>
            <p:cNvSpPr/>
            <p:nvPr/>
          </p:nvSpPr>
          <p:spPr>
            <a:xfrm>
              <a:off x="4003969" y="877406"/>
              <a:ext cx="3899139" cy="296174"/>
            </a:xfrm>
            <a:prstGeom prst="rect">
              <a:avLst/>
            </a:prstGeom>
            <a:solidFill>
              <a:srgbClr val="08B0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7" name="Google Shape;127;p17"/>
            <p:cNvSpPr/>
            <p:nvPr/>
          </p:nvSpPr>
          <p:spPr>
            <a:xfrm>
              <a:off x="2810649" y="650964"/>
              <a:ext cx="845389" cy="189780"/>
            </a:xfrm>
            <a:prstGeom prst="rect">
              <a:avLst/>
            </a:prstGeom>
            <a:solidFill>
              <a:srgbClr val="6B8C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Sole Auditor</a:t>
              </a:r>
              <a:endParaRPr/>
            </a:p>
          </p:txBody>
        </p:sp>
        <p:sp>
          <p:nvSpPr>
            <p:cNvPr id="128" name="Google Shape;128;p17"/>
            <p:cNvSpPr/>
            <p:nvPr/>
          </p:nvSpPr>
          <p:spPr>
            <a:xfrm>
              <a:off x="2810650" y="1288598"/>
              <a:ext cx="2504536" cy="359436"/>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800" b="1" i="0" u="none" strike="noStrike" cap="none">
                  <a:solidFill>
                    <a:schemeClr val="lt1"/>
                  </a:solidFill>
                  <a:latin typeface="Arial"/>
                  <a:ea typeface="Arial"/>
                  <a:cs typeface="Arial"/>
                  <a:sym typeface="Arial"/>
                </a:rPr>
                <a:t>Sports Foundation</a:t>
              </a:r>
              <a:endParaRPr/>
            </a:p>
          </p:txBody>
        </p:sp>
        <p:sp>
          <p:nvSpPr>
            <p:cNvPr id="129" name="Google Shape;129;p17"/>
            <p:cNvSpPr/>
            <p:nvPr/>
          </p:nvSpPr>
          <p:spPr>
            <a:xfrm>
              <a:off x="2810650" y="1676788"/>
              <a:ext cx="2504536" cy="359436"/>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800" b="1" i="0" u="none" strike="noStrike" cap="none">
                  <a:solidFill>
                    <a:schemeClr val="lt1"/>
                  </a:solidFill>
                  <a:latin typeface="Arial"/>
                  <a:ea typeface="Arial"/>
                  <a:cs typeface="Arial"/>
                  <a:sym typeface="Arial"/>
                </a:rPr>
                <a:t>Youth National Council</a:t>
              </a:r>
              <a:endParaRPr sz="800" b="1" i="0" u="none" strike="noStrike" cap="none">
                <a:solidFill>
                  <a:schemeClr val="lt1"/>
                </a:solidFill>
                <a:latin typeface="Arial"/>
                <a:ea typeface="Arial"/>
                <a:cs typeface="Arial"/>
                <a:sym typeface="Arial"/>
              </a:endParaRPr>
            </a:p>
          </p:txBody>
        </p:sp>
        <p:sp>
          <p:nvSpPr>
            <p:cNvPr id="130" name="Google Shape;130;p17"/>
            <p:cNvSpPr/>
            <p:nvPr/>
          </p:nvSpPr>
          <p:spPr>
            <a:xfrm>
              <a:off x="2810650" y="2059228"/>
              <a:ext cx="2504536" cy="359436"/>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800" b="1" i="0" u="none" strike="noStrike" cap="none">
                  <a:solidFill>
                    <a:schemeClr val="lt1"/>
                  </a:solidFill>
                  <a:latin typeface="Arial"/>
                  <a:ea typeface="Arial"/>
                  <a:cs typeface="Arial"/>
                  <a:sym typeface="Arial"/>
                </a:rPr>
                <a:t>Advisory Youth Council</a:t>
              </a:r>
              <a:endParaRPr sz="800" b="1" i="0" u="none" strike="noStrike" cap="none">
                <a:solidFill>
                  <a:schemeClr val="lt1"/>
                </a:solidFill>
                <a:latin typeface="Arial"/>
                <a:ea typeface="Arial"/>
                <a:cs typeface="Arial"/>
                <a:sym typeface="Arial"/>
              </a:endParaRPr>
            </a:p>
          </p:txBody>
        </p:sp>
        <p:sp>
          <p:nvSpPr>
            <p:cNvPr id="131" name="Google Shape;131;p17"/>
            <p:cNvSpPr/>
            <p:nvPr/>
          </p:nvSpPr>
          <p:spPr>
            <a:xfrm>
              <a:off x="2810650" y="2450296"/>
              <a:ext cx="2504536" cy="359436"/>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800" b="1" i="0" u="none" strike="noStrike" cap="none">
                  <a:solidFill>
                    <a:schemeClr val="lt1"/>
                  </a:solidFill>
                  <a:latin typeface="Arial"/>
                  <a:ea typeface="Arial"/>
                  <a:cs typeface="Arial"/>
                  <a:sym typeface="Arial"/>
                </a:rPr>
                <a:t>National Agency Erasmus+ Youth/Sports and European Solidarity Corps</a:t>
              </a:r>
              <a:endParaRPr sz="800" b="1" i="0" u="none" strike="noStrike" cap="none">
                <a:solidFill>
                  <a:schemeClr val="lt1"/>
                </a:solidFill>
                <a:latin typeface="Arial"/>
                <a:ea typeface="Arial"/>
                <a:cs typeface="Arial"/>
                <a:sym typeface="Arial"/>
              </a:endParaRPr>
            </a:p>
          </p:txBody>
        </p:sp>
        <p:sp>
          <p:nvSpPr>
            <p:cNvPr id="132" name="Google Shape;132;p17"/>
            <p:cNvSpPr/>
            <p:nvPr/>
          </p:nvSpPr>
          <p:spPr>
            <a:xfrm>
              <a:off x="8251041" y="650963"/>
              <a:ext cx="924185" cy="189781"/>
            </a:xfrm>
            <a:prstGeom prst="rect">
              <a:avLst/>
            </a:prstGeom>
            <a:solidFill>
              <a:srgbClr val="6B8C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Advisory Council</a:t>
              </a:r>
              <a:endParaRPr sz="650" b="1" i="0" u="none" strike="noStrike" cap="none">
                <a:solidFill>
                  <a:schemeClr val="lt1"/>
                </a:solidFill>
                <a:latin typeface="Arial"/>
                <a:ea typeface="Arial"/>
                <a:cs typeface="Arial"/>
                <a:sym typeface="Arial"/>
              </a:endParaRPr>
            </a:p>
          </p:txBody>
        </p:sp>
        <p:sp>
          <p:nvSpPr>
            <p:cNvPr id="133" name="Google Shape;133;p17"/>
            <p:cNvSpPr/>
            <p:nvPr/>
          </p:nvSpPr>
          <p:spPr>
            <a:xfrm>
              <a:off x="6591894" y="2450296"/>
              <a:ext cx="2504536" cy="359436"/>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800" b="1" i="0" u="none" strike="noStrike" cap="none">
                  <a:solidFill>
                    <a:schemeClr val="lt1"/>
                  </a:solidFill>
                  <a:latin typeface="Arial"/>
                  <a:ea typeface="Arial"/>
                  <a:cs typeface="Arial"/>
                  <a:sym typeface="Arial"/>
                </a:rPr>
                <a:t>Movijovem, CRL</a:t>
              </a:r>
              <a:endParaRPr/>
            </a:p>
          </p:txBody>
        </p:sp>
        <p:cxnSp>
          <p:nvCxnSpPr>
            <p:cNvPr id="134" name="Google Shape;134;p17"/>
            <p:cNvCxnSpPr>
              <a:stCxn id="125" idx="1"/>
              <a:endCxn id="127" idx="3"/>
            </p:cNvCxnSpPr>
            <p:nvPr/>
          </p:nvCxnSpPr>
          <p:spPr>
            <a:xfrm rot="10800000">
              <a:off x="3655970" y="745854"/>
              <a:ext cx="348000" cy="0"/>
            </a:xfrm>
            <a:prstGeom prst="straightConnector1">
              <a:avLst/>
            </a:prstGeom>
            <a:noFill/>
            <a:ln w="12700" cap="flat" cmpd="sng">
              <a:solidFill>
                <a:schemeClr val="dk1"/>
              </a:solidFill>
              <a:prstDash val="dash"/>
              <a:round/>
              <a:headEnd type="none" w="sm" len="sm"/>
              <a:tailEnd type="none" w="sm" len="sm"/>
            </a:ln>
          </p:spPr>
        </p:cxnSp>
        <p:cxnSp>
          <p:nvCxnSpPr>
            <p:cNvPr id="135" name="Google Shape;135;p17"/>
            <p:cNvCxnSpPr>
              <a:stCxn id="132" idx="1"/>
              <a:endCxn id="125" idx="3"/>
            </p:cNvCxnSpPr>
            <p:nvPr/>
          </p:nvCxnSpPr>
          <p:spPr>
            <a:xfrm rot="10800000">
              <a:off x="7903041" y="745854"/>
              <a:ext cx="348000" cy="0"/>
            </a:xfrm>
            <a:prstGeom prst="straightConnector1">
              <a:avLst/>
            </a:prstGeom>
            <a:noFill/>
            <a:ln w="12700" cap="flat" cmpd="sng">
              <a:solidFill>
                <a:schemeClr val="dk1"/>
              </a:solidFill>
              <a:prstDash val="dash"/>
              <a:round/>
              <a:headEnd type="none" w="sm" len="sm"/>
              <a:tailEnd type="none" w="sm" len="sm"/>
            </a:ln>
          </p:spPr>
        </p:cxnSp>
        <p:cxnSp>
          <p:nvCxnSpPr>
            <p:cNvPr id="136" name="Google Shape;136;p17"/>
            <p:cNvCxnSpPr>
              <a:stCxn id="126" idx="2"/>
            </p:cNvCxnSpPr>
            <p:nvPr/>
          </p:nvCxnSpPr>
          <p:spPr>
            <a:xfrm>
              <a:off x="5953539" y="1173580"/>
              <a:ext cx="0" cy="1784700"/>
            </a:xfrm>
            <a:prstGeom prst="straightConnector1">
              <a:avLst/>
            </a:prstGeom>
            <a:noFill/>
            <a:ln w="10000" cap="flat" cmpd="sng">
              <a:solidFill>
                <a:schemeClr val="dk1"/>
              </a:solidFill>
              <a:prstDash val="solid"/>
              <a:round/>
              <a:headEnd type="none" w="sm" len="sm"/>
              <a:tailEnd type="none" w="sm" len="sm"/>
            </a:ln>
          </p:spPr>
        </p:cxnSp>
        <p:cxnSp>
          <p:nvCxnSpPr>
            <p:cNvPr id="137" name="Google Shape;137;p17"/>
            <p:cNvCxnSpPr>
              <a:stCxn id="124" idx="1"/>
              <a:endCxn id="128" idx="1"/>
            </p:cNvCxnSpPr>
            <p:nvPr/>
          </p:nvCxnSpPr>
          <p:spPr>
            <a:xfrm flipH="1">
              <a:off x="2810569" y="267683"/>
              <a:ext cx="1193400" cy="1200600"/>
            </a:xfrm>
            <a:prstGeom prst="bentConnector3">
              <a:avLst>
                <a:gd name="adj1" fmla="val 306211"/>
              </a:avLst>
            </a:prstGeom>
            <a:noFill/>
            <a:ln w="10000" cap="flat" cmpd="sng">
              <a:solidFill>
                <a:schemeClr val="dk1"/>
              </a:solidFill>
              <a:prstDash val="dash"/>
              <a:round/>
              <a:headEnd type="none" w="sm" len="sm"/>
              <a:tailEnd type="none" w="sm" len="sm"/>
            </a:ln>
          </p:spPr>
        </p:cxnSp>
        <p:sp>
          <p:nvSpPr>
            <p:cNvPr id="138" name="Google Shape;138;p17"/>
            <p:cNvSpPr/>
            <p:nvPr/>
          </p:nvSpPr>
          <p:spPr>
            <a:xfrm>
              <a:off x="2391269" y="3056167"/>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Youth Department</a:t>
              </a:r>
              <a:endParaRPr sz="650" b="1" i="0" u="none" strike="noStrike" cap="none">
                <a:solidFill>
                  <a:schemeClr val="lt1"/>
                </a:solidFill>
                <a:latin typeface="Arial"/>
                <a:ea typeface="Arial"/>
                <a:cs typeface="Arial"/>
                <a:sym typeface="Arial"/>
              </a:endParaRPr>
            </a:p>
          </p:txBody>
        </p:sp>
        <p:sp>
          <p:nvSpPr>
            <p:cNvPr id="139" name="Google Shape;139;p17"/>
            <p:cNvSpPr/>
            <p:nvPr/>
          </p:nvSpPr>
          <p:spPr>
            <a:xfrm>
              <a:off x="4292570" y="3056167"/>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Training and Qualification Department</a:t>
              </a:r>
              <a:endParaRPr sz="650" b="1" i="0" u="none" strike="noStrike" cap="none">
                <a:solidFill>
                  <a:schemeClr val="lt1"/>
                </a:solidFill>
                <a:latin typeface="Arial"/>
                <a:ea typeface="Arial"/>
                <a:cs typeface="Arial"/>
                <a:sym typeface="Arial"/>
              </a:endParaRPr>
            </a:p>
          </p:txBody>
        </p:sp>
        <p:sp>
          <p:nvSpPr>
            <p:cNvPr id="140" name="Google Shape;140;p17"/>
            <p:cNvSpPr/>
            <p:nvPr/>
          </p:nvSpPr>
          <p:spPr>
            <a:xfrm>
              <a:off x="6193871" y="3062906"/>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Sports Department</a:t>
              </a:r>
              <a:endParaRPr sz="650" b="1" i="0" u="none" strike="noStrike" cap="none">
                <a:solidFill>
                  <a:schemeClr val="lt1"/>
                </a:solidFill>
                <a:latin typeface="Arial"/>
                <a:ea typeface="Arial"/>
                <a:cs typeface="Arial"/>
                <a:sym typeface="Arial"/>
              </a:endParaRPr>
            </a:p>
          </p:txBody>
        </p:sp>
        <p:sp>
          <p:nvSpPr>
            <p:cNvPr id="141" name="Google Shape;141;p17"/>
            <p:cNvSpPr/>
            <p:nvPr/>
          </p:nvSpPr>
          <p:spPr>
            <a:xfrm>
              <a:off x="8095172" y="3062906"/>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Regional Directorates</a:t>
              </a:r>
              <a:endParaRPr sz="650" b="1" i="0" u="none" strike="noStrike" cap="none">
                <a:solidFill>
                  <a:schemeClr val="lt1"/>
                </a:solidFill>
                <a:latin typeface="Arial"/>
                <a:ea typeface="Arial"/>
                <a:cs typeface="Arial"/>
                <a:sym typeface="Arial"/>
              </a:endParaRPr>
            </a:p>
          </p:txBody>
        </p:sp>
        <p:cxnSp>
          <p:nvCxnSpPr>
            <p:cNvPr id="142" name="Google Shape;142;p17"/>
            <p:cNvCxnSpPr>
              <a:stCxn id="133" idx="1"/>
            </p:cNvCxnSpPr>
            <p:nvPr/>
          </p:nvCxnSpPr>
          <p:spPr>
            <a:xfrm rot="10800000">
              <a:off x="5953494" y="2630014"/>
              <a:ext cx="638400" cy="0"/>
            </a:xfrm>
            <a:prstGeom prst="straightConnector1">
              <a:avLst/>
            </a:prstGeom>
            <a:noFill/>
            <a:ln w="10000" cap="flat" cmpd="sng">
              <a:solidFill>
                <a:schemeClr val="dk1"/>
              </a:solidFill>
              <a:prstDash val="solid"/>
              <a:round/>
              <a:headEnd type="none" w="sm" len="sm"/>
              <a:tailEnd type="none" w="sm" len="sm"/>
            </a:ln>
          </p:spPr>
        </p:cxnSp>
        <p:cxnSp>
          <p:nvCxnSpPr>
            <p:cNvPr id="143" name="Google Shape;143;p17"/>
            <p:cNvCxnSpPr>
              <a:endCxn id="138" idx="0"/>
            </p:cNvCxnSpPr>
            <p:nvPr/>
          </p:nvCxnSpPr>
          <p:spPr>
            <a:xfrm flipH="1">
              <a:off x="3101586" y="2958067"/>
              <a:ext cx="2851800" cy="98100"/>
            </a:xfrm>
            <a:prstGeom prst="bentConnector2">
              <a:avLst/>
            </a:prstGeom>
            <a:noFill/>
            <a:ln w="10000" cap="flat" cmpd="sng">
              <a:solidFill>
                <a:schemeClr val="dk1"/>
              </a:solidFill>
              <a:prstDash val="solid"/>
              <a:round/>
              <a:headEnd type="none" w="sm" len="sm"/>
              <a:tailEnd type="none" w="sm" len="sm"/>
            </a:ln>
          </p:spPr>
        </p:cxnSp>
        <p:cxnSp>
          <p:nvCxnSpPr>
            <p:cNvPr id="144" name="Google Shape;144;p17"/>
            <p:cNvCxnSpPr>
              <a:endCxn id="139" idx="0"/>
            </p:cNvCxnSpPr>
            <p:nvPr/>
          </p:nvCxnSpPr>
          <p:spPr>
            <a:xfrm flipH="1">
              <a:off x="5002887" y="2958067"/>
              <a:ext cx="950700" cy="98100"/>
            </a:xfrm>
            <a:prstGeom prst="bentConnector2">
              <a:avLst/>
            </a:prstGeom>
            <a:noFill/>
            <a:ln w="10000" cap="flat" cmpd="sng">
              <a:solidFill>
                <a:schemeClr val="dk1"/>
              </a:solidFill>
              <a:prstDash val="solid"/>
              <a:round/>
              <a:headEnd type="none" w="sm" len="sm"/>
              <a:tailEnd type="none" w="sm" len="sm"/>
            </a:ln>
          </p:spPr>
        </p:cxnSp>
        <p:cxnSp>
          <p:nvCxnSpPr>
            <p:cNvPr id="145" name="Google Shape;145;p17"/>
            <p:cNvCxnSpPr>
              <a:endCxn id="140" idx="0"/>
            </p:cNvCxnSpPr>
            <p:nvPr/>
          </p:nvCxnSpPr>
          <p:spPr>
            <a:xfrm>
              <a:off x="5953488" y="2958206"/>
              <a:ext cx="950700" cy="104700"/>
            </a:xfrm>
            <a:prstGeom prst="bentConnector2">
              <a:avLst/>
            </a:prstGeom>
            <a:noFill/>
            <a:ln w="10000" cap="flat" cmpd="sng">
              <a:solidFill>
                <a:schemeClr val="dk1"/>
              </a:solidFill>
              <a:prstDash val="solid"/>
              <a:round/>
              <a:headEnd type="none" w="sm" len="sm"/>
              <a:tailEnd type="none" w="sm" len="sm"/>
            </a:ln>
          </p:spPr>
        </p:cxnSp>
        <p:cxnSp>
          <p:nvCxnSpPr>
            <p:cNvPr id="146" name="Google Shape;146;p17"/>
            <p:cNvCxnSpPr>
              <a:endCxn id="141" idx="0"/>
            </p:cNvCxnSpPr>
            <p:nvPr/>
          </p:nvCxnSpPr>
          <p:spPr>
            <a:xfrm>
              <a:off x="5953389" y="2958206"/>
              <a:ext cx="2852100" cy="104700"/>
            </a:xfrm>
            <a:prstGeom prst="bentConnector2">
              <a:avLst/>
            </a:prstGeom>
            <a:noFill/>
            <a:ln w="10000" cap="flat" cmpd="sng">
              <a:solidFill>
                <a:schemeClr val="dk1"/>
              </a:solidFill>
              <a:prstDash val="solid"/>
              <a:round/>
              <a:headEnd type="none" w="sm" len="sm"/>
              <a:tailEnd type="none" w="sm" len="sm"/>
            </a:ln>
          </p:spPr>
        </p:cxnSp>
        <p:sp>
          <p:nvSpPr>
            <p:cNvPr id="147" name="Google Shape;147;p17"/>
            <p:cNvSpPr/>
            <p:nvPr/>
          </p:nvSpPr>
          <p:spPr>
            <a:xfrm>
              <a:off x="4003969" y="422338"/>
              <a:ext cx="3899139" cy="189781"/>
            </a:xfrm>
            <a:prstGeom prst="rect">
              <a:avLst/>
            </a:prstGeom>
            <a:solidFill>
              <a:srgbClr val="6B8C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800" b="1" i="0" u="none" strike="noStrike" cap="none">
                  <a:solidFill>
                    <a:schemeClr val="lt1"/>
                  </a:solidFill>
                  <a:latin typeface="Arial"/>
                  <a:ea typeface="Arial"/>
                  <a:cs typeface="Arial"/>
                  <a:sym typeface="Arial"/>
                </a:rPr>
                <a:t>Portuguese Institute of Sport and Youth</a:t>
              </a:r>
              <a:endParaRPr sz="800" b="1" i="0" u="none" strike="noStrike" cap="none">
                <a:solidFill>
                  <a:schemeClr val="lt1"/>
                </a:solidFill>
                <a:latin typeface="Arial"/>
                <a:ea typeface="Arial"/>
                <a:cs typeface="Arial"/>
                <a:sym typeface="Arial"/>
              </a:endParaRPr>
            </a:p>
          </p:txBody>
        </p:sp>
        <p:sp>
          <p:nvSpPr>
            <p:cNvPr id="148" name="Google Shape;148;p17"/>
            <p:cNvSpPr/>
            <p:nvPr/>
          </p:nvSpPr>
          <p:spPr>
            <a:xfrm>
              <a:off x="2387955" y="4006516"/>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Information, Communication, and International Relations Department</a:t>
              </a:r>
              <a:endParaRPr sz="650" b="1" i="0" u="none" strike="noStrike" cap="none">
                <a:solidFill>
                  <a:schemeClr val="lt1"/>
                </a:solidFill>
                <a:latin typeface="Arial"/>
                <a:ea typeface="Arial"/>
                <a:cs typeface="Arial"/>
                <a:sym typeface="Arial"/>
              </a:endParaRPr>
            </a:p>
          </p:txBody>
        </p:sp>
        <p:sp>
          <p:nvSpPr>
            <p:cNvPr id="149" name="Google Shape;149;p17"/>
            <p:cNvSpPr/>
            <p:nvPr/>
          </p:nvSpPr>
          <p:spPr>
            <a:xfrm>
              <a:off x="4292570" y="4006516"/>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Legal and Auditing Department</a:t>
              </a:r>
              <a:endParaRPr sz="650" b="1" i="0" u="none" strike="noStrike" cap="none">
                <a:solidFill>
                  <a:schemeClr val="lt1"/>
                </a:solidFill>
                <a:latin typeface="Arial"/>
                <a:ea typeface="Arial"/>
                <a:cs typeface="Arial"/>
                <a:sym typeface="Arial"/>
              </a:endParaRPr>
            </a:p>
          </p:txBody>
        </p:sp>
        <p:sp>
          <p:nvSpPr>
            <p:cNvPr id="150" name="Google Shape;150;p17"/>
            <p:cNvSpPr/>
            <p:nvPr/>
          </p:nvSpPr>
          <p:spPr>
            <a:xfrm>
              <a:off x="6193870" y="3976126"/>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National Sports Center of Jamor</a:t>
              </a:r>
              <a:endParaRPr sz="650" b="1" i="0" u="none" strike="noStrike" cap="none">
                <a:solidFill>
                  <a:schemeClr val="lt1"/>
                </a:solidFill>
                <a:latin typeface="Arial"/>
                <a:ea typeface="Arial"/>
                <a:cs typeface="Arial"/>
                <a:sym typeface="Arial"/>
              </a:endParaRPr>
            </a:p>
          </p:txBody>
        </p:sp>
        <p:sp>
          <p:nvSpPr>
            <p:cNvPr id="151" name="Google Shape;151;p17"/>
            <p:cNvSpPr/>
            <p:nvPr/>
          </p:nvSpPr>
          <p:spPr>
            <a:xfrm>
              <a:off x="2387954" y="5165953"/>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Human Resources, Finance, and Patrimony Department</a:t>
              </a:r>
              <a:endParaRPr sz="650" b="1" i="0" u="none" strike="noStrike" cap="none">
                <a:solidFill>
                  <a:schemeClr val="lt1"/>
                </a:solidFill>
                <a:latin typeface="Arial"/>
                <a:ea typeface="Arial"/>
                <a:cs typeface="Arial"/>
                <a:sym typeface="Arial"/>
              </a:endParaRPr>
            </a:p>
          </p:txBody>
        </p:sp>
        <p:sp>
          <p:nvSpPr>
            <p:cNvPr id="152" name="Google Shape;152;p17"/>
            <p:cNvSpPr/>
            <p:nvPr/>
          </p:nvSpPr>
          <p:spPr>
            <a:xfrm>
              <a:off x="4292569" y="5165953"/>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Infrastructure Department</a:t>
              </a:r>
              <a:endParaRPr sz="650" b="1" i="0" u="none" strike="noStrike" cap="none">
                <a:solidFill>
                  <a:schemeClr val="lt1"/>
                </a:solidFill>
                <a:latin typeface="Arial"/>
                <a:ea typeface="Arial"/>
                <a:cs typeface="Arial"/>
                <a:sym typeface="Arial"/>
              </a:endParaRPr>
            </a:p>
          </p:txBody>
        </p:sp>
        <p:sp>
          <p:nvSpPr>
            <p:cNvPr id="153" name="Google Shape;153;p17"/>
            <p:cNvSpPr/>
            <p:nvPr/>
          </p:nvSpPr>
          <p:spPr>
            <a:xfrm>
              <a:off x="6193870" y="5165953"/>
              <a:ext cx="1420633" cy="359436"/>
            </a:xfrm>
            <a:prstGeom prst="rect">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Sports Medicine Department</a:t>
              </a:r>
              <a:endParaRPr sz="650" b="1" i="0" u="none" strike="noStrike" cap="none">
                <a:solidFill>
                  <a:schemeClr val="lt1"/>
                </a:solidFill>
                <a:latin typeface="Arial"/>
                <a:ea typeface="Arial"/>
                <a:cs typeface="Arial"/>
                <a:sym typeface="Arial"/>
              </a:endParaRPr>
            </a:p>
          </p:txBody>
        </p:sp>
        <p:cxnSp>
          <p:nvCxnSpPr>
            <p:cNvPr id="154" name="Google Shape;154;p17"/>
            <p:cNvCxnSpPr/>
            <p:nvPr/>
          </p:nvCxnSpPr>
          <p:spPr>
            <a:xfrm>
              <a:off x="5953536" y="2958157"/>
              <a:ext cx="18124" cy="2649392"/>
            </a:xfrm>
            <a:prstGeom prst="straightConnector1">
              <a:avLst/>
            </a:prstGeom>
            <a:noFill/>
            <a:ln w="10000" cap="flat" cmpd="sng">
              <a:solidFill>
                <a:schemeClr val="dk1"/>
              </a:solidFill>
              <a:prstDash val="solid"/>
              <a:round/>
              <a:headEnd type="none" w="sm" len="sm"/>
              <a:tailEnd type="none" w="sm" len="sm"/>
            </a:ln>
          </p:spPr>
        </p:cxnSp>
        <p:cxnSp>
          <p:nvCxnSpPr>
            <p:cNvPr id="155" name="Google Shape;155;p17"/>
            <p:cNvCxnSpPr>
              <a:endCxn id="149" idx="0"/>
            </p:cNvCxnSpPr>
            <p:nvPr/>
          </p:nvCxnSpPr>
          <p:spPr>
            <a:xfrm flipH="1">
              <a:off x="5002887" y="3908116"/>
              <a:ext cx="950700" cy="98400"/>
            </a:xfrm>
            <a:prstGeom prst="bentConnector2">
              <a:avLst/>
            </a:prstGeom>
            <a:noFill/>
            <a:ln w="10000" cap="flat" cmpd="sng">
              <a:solidFill>
                <a:schemeClr val="dk1"/>
              </a:solidFill>
              <a:prstDash val="solid"/>
              <a:round/>
              <a:headEnd type="none" w="sm" len="sm"/>
              <a:tailEnd type="none" w="sm" len="sm"/>
            </a:ln>
          </p:spPr>
        </p:cxnSp>
        <p:cxnSp>
          <p:nvCxnSpPr>
            <p:cNvPr id="156" name="Google Shape;156;p17"/>
            <p:cNvCxnSpPr>
              <a:endCxn id="148" idx="0"/>
            </p:cNvCxnSpPr>
            <p:nvPr/>
          </p:nvCxnSpPr>
          <p:spPr>
            <a:xfrm flipH="1">
              <a:off x="3098271" y="3908116"/>
              <a:ext cx="2855400" cy="98400"/>
            </a:xfrm>
            <a:prstGeom prst="bentConnector2">
              <a:avLst/>
            </a:prstGeom>
            <a:noFill/>
            <a:ln w="10000" cap="flat" cmpd="sng">
              <a:solidFill>
                <a:schemeClr val="dk1"/>
              </a:solidFill>
              <a:prstDash val="solid"/>
              <a:round/>
              <a:headEnd type="none" w="sm" len="sm"/>
              <a:tailEnd type="none" w="sm" len="sm"/>
            </a:ln>
          </p:spPr>
        </p:cxnSp>
        <p:cxnSp>
          <p:nvCxnSpPr>
            <p:cNvPr id="157" name="Google Shape;157;p17"/>
            <p:cNvCxnSpPr>
              <a:endCxn id="150" idx="0"/>
            </p:cNvCxnSpPr>
            <p:nvPr/>
          </p:nvCxnSpPr>
          <p:spPr>
            <a:xfrm>
              <a:off x="5962487" y="3908026"/>
              <a:ext cx="941700" cy="68100"/>
            </a:xfrm>
            <a:prstGeom prst="bentConnector2">
              <a:avLst/>
            </a:prstGeom>
            <a:noFill/>
            <a:ln w="10000" cap="flat" cmpd="sng">
              <a:solidFill>
                <a:schemeClr val="dk1"/>
              </a:solidFill>
              <a:prstDash val="solid"/>
              <a:round/>
              <a:headEnd type="none" w="sm" len="sm"/>
              <a:tailEnd type="none" w="sm" len="sm"/>
            </a:ln>
          </p:spPr>
        </p:cxnSp>
        <p:cxnSp>
          <p:nvCxnSpPr>
            <p:cNvPr id="158" name="Google Shape;158;p17"/>
            <p:cNvCxnSpPr>
              <a:endCxn id="151" idx="0"/>
            </p:cNvCxnSpPr>
            <p:nvPr/>
          </p:nvCxnSpPr>
          <p:spPr>
            <a:xfrm flipH="1">
              <a:off x="3098271" y="5067553"/>
              <a:ext cx="2864400" cy="98400"/>
            </a:xfrm>
            <a:prstGeom prst="bentConnector2">
              <a:avLst/>
            </a:prstGeom>
            <a:noFill/>
            <a:ln w="10000" cap="flat" cmpd="sng">
              <a:solidFill>
                <a:schemeClr val="dk1"/>
              </a:solidFill>
              <a:prstDash val="solid"/>
              <a:round/>
              <a:headEnd type="none" w="sm" len="sm"/>
              <a:tailEnd type="none" w="sm" len="sm"/>
            </a:ln>
          </p:spPr>
        </p:cxnSp>
        <p:cxnSp>
          <p:nvCxnSpPr>
            <p:cNvPr id="159" name="Google Shape;159;p17"/>
            <p:cNvCxnSpPr>
              <a:endCxn id="152" idx="0"/>
            </p:cNvCxnSpPr>
            <p:nvPr/>
          </p:nvCxnSpPr>
          <p:spPr>
            <a:xfrm flipH="1">
              <a:off x="5002886" y="5067553"/>
              <a:ext cx="950700" cy="98400"/>
            </a:xfrm>
            <a:prstGeom prst="bentConnector2">
              <a:avLst/>
            </a:prstGeom>
            <a:noFill/>
            <a:ln w="10000" cap="flat" cmpd="sng">
              <a:solidFill>
                <a:schemeClr val="dk1"/>
              </a:solidFill>
              <a:prstDash val="solid"/>
              <a:round/>
              <a:headEnd type="none" w="sm" len="sm"/>
              <a:tailEnd type="none" w="sm" len="sm"/>
            </a:ln>
          </p:spPr>
        </p:cxnSp>
        <p:cxnSp>
          <p:nvCxnSpPr>
            <p:cNvPr id="160" name="Google Shape;160;p17"/>
            <p:cNvCxnSpPr>
              <a:endCxn id="153" idx="0"/>
            </p:cNvCxnSpPr>
            <p:nvPr/>
          </p:nvCxnSpPr>
          <p:spPr>
            <a:xfrm>
              <a:off x="5971787" y="5067553"/>
              <a:ext cx="932400" cy="98400"/>
            </a:xfrm>
            <a:prstGeom prst="bentConnector2">
              <a:avLst/>
            </a:prstGeom>
            <a:noFill/>
            <a:ln w="10000" cap="flat" cmpd="sng">
              <a:solidFill>
                <a:schemeClr val="dk1"/>
              </a:solidFill>
              <a:prstDash val="solid"/>
              <a:round/>
              <a:headEnd type="none" w="sm" len="sm"/>
              <a:tailEnd type="none" w="sm" len="sm"/>
            </a:ln>
          </p:spPr>
        </p:cxnSp>
        <p:sp>
          <p:nvSpPr>
            <p:cNvPr id="161" name="Google Shape;161;p17"/>
            <p:cNvSpPr/>
            <p:nvPr/>
          </p:nvSpPr>
          <p:spPr>
            <a:xfrm>
              <a:off x="8287290" y="3552963"/>
              <a:ext cx="1228515" cy="275208"/>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Northern Region</a:t>
              </a:r>
              <a:endParaRPr sz="650" b="1" i="0" u="none" strike="noStrike" cap="none">
                <a:solidFill>
                  <a:schemeClr val="lt1"/>
                </a:solidFill>
                <a:latin typeface="Arial"/>
                <a:ea typeface="Arial"/>
                <a:cs typeface="Arial"/>
                <a:sym typeface="Arial"/>
              </a:endParaRPr>
            </a:p>
          </p:txBody>
        </p:sp>
        <p:sp>
          <p:nvSpPr>
            <p:cNvPr id="162" name="Google Shape;162;p17"/>
            <p:cNvSpPr/>
            <p:nvPr/>
          </p:nvSpPr>
          <p:spPr>
            <a:xfrm>
              <a:off x="8287289" y="3974723"/>
              <a:ext cx="1228515" cy="275208"/>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Central Region</a:t>
              </a:r>
              <a:endParaRPr sz="650" b="1" i="0" u="none" strike="noStrike" cap="none">
                <a:solidFill>
                  <a:schemeClr val="lt1"/>
                </a:solidFill>
                <a:latin typeface="Arial"/>
                <a:ea typeface="Arial"/>
                <a:cs typeface="Arial"/>
                <a:sym typeface="Arial"/>
              </a:endParaRPr>
            </a:p>
          </p:txBody>
        </p:sp>
        <p:sp>
          <p:nvSpPr>
            <p:cNvPr id="163" name="Google Shape;163;p17"/>
            <p:cNvSpPr/>
            <p:nvPr/>
          </p:nvSpPr>
          <p:spPr>
            <a:xfrm>
              <a:off x="8287288" y="4396483"/>
              <a:ext cx="1228515" cy="275208"/>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Lisbon and Tagus Valley Region</a:t>
              </a:r>
              <a:endParaRPr sz="650" b="1" i="0" u="none" strike="noStrike" cap="none">
                <a:solidFill>
                  <a:schemeClr val="lt1"/>
                </a:solidFill>
                <a:latin typeface="Arial"/>
                <a:ea typeface="Arial"/>
                <a:cs typeface="Arial"/>
                <a:sym typeface="Arial"/>
              </a:endParaRPr>
            </a:p>
          </p:txBody>
        </p:sp>
        <p:sp>
          <p:nvSpPr>
            <p:cNvPr id="164" name="Google Shape;164;p17"/>
            <p:cNvSpPr/>
            <p:nvPr/>
          </p:nvSpPr>
          <p:spPr>
            <a:xfrm>
              <a:off x="8287287" y="4966025"/>
              <a:ext cx="1228515" cy="275208"/>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Alentejo Region</a:t>
              </a:r>
              <a:endParaRPr sz="650" b="1" i="0" u="none" strike="noStrike" cap="none">
                <a:solidFill>
                  <a:schemeClr val="lt1"/>
                </a:solidFill>
                <a:latin typeface="Arial"/>
                <a:ea typeface="Arial"/>
                <a:cs typeface="Arial"/>
                <a:sym typeface="Arial"/>
              </a:endParaRPr>
            </a:p>
          </p:txBody>
        </p:sp>
        <p:sp>
          <p:nvSpPr>
            <p:cNvPr id="165" name="Google Shape;165;p17"/>
            <p:cNvSpPr/>
            <p:nvPr/>
          </p:nvSpPr>
          <p:spPr>
            <a:xfrm>
              <a:off x="8287287" y="5387785"/>
              <a:ext cx="1228515" cy="275208"/>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50" b="1" i="0" u="none" strike="noStrike" cap="none">
                  <a:solidFill>
                    <a:schemeClr val="lt1"/>
                  </a:solidFill>
                  <a:latin typeface="Arial"/>
                  <a:ea typeface="Arial"/>
                  <a:cs typeface="Arial"/>
                  <a:sym typeface="Arial"/>
                </a:rPr>
                <a:t>Algarve Region</a:t>
              </a:r>
              <a:endParaRPr sz="650" b="1" i="0" u="none" strike="noStrike" cap="none">
                <a:solidFill>
                  <a:schemeClr val="lt1"/>
                </a:solidFill>
                <a:latin typeface="Arial"/>
                <a:ea typeface="Arial"/>
                <a:cs typeface="Arial"/>
                <a:sym typeface="Arial"/>
              </a:endParaRPr>
            </a:p>
          </p:txBody>
        </p:sp>
        <p:cxnSp>
          <p:nvCxnSpPr>
            <p:cNvPr id="166" name="Google Shape;166;p17"/>
            <p:cNvCxnSpPr>
              <a:endCxn id="161" idx="1"/>
            </p:cNvCxnSpPr>
            <p:nvPr/>
          </p:nvCxnSpPr>
          <p:spPr>
            <a:xfrm rot="-5400000" flipH="1">
              <a:off x="8092890" y="3496167"/>
              <a:ext cx="275100" cy="113700"/>
            </a:xfrm>
            <a:prstGeom prst="bentConnector2">
              <a:avLst/>
            </a:prstGeom>
            <a:noFill/>
            <a:ln w="10000" cap="flat" cmpd="sng">
              <a:solidFill>
                <a:schemeClr val="dk1"/>
              </a:solidFill>
              <a:prstDash val="solid"/>
              <a:round/>
              <a:headEnd type="none" w="sm" len="sm"/>
              <a:tailEnd type="none" w="sm" len="sm"/>
            </a:ln>
          </p:spPr>
        </p:cxnSp>
        <p:cxnSp>
          <p:nvCxnSpPr>
            <p:cNvPr id="167" name="Google Shape;167;p17"/>
            <p:cNvCxnSpPr>
              <a:endCxn id="162" idx="1"/>
            </p:cNvCxnSpPr>
            <p:nvPr/>
          </p:nvCxnSpPr>
          <p:spPr>
            <a:xfrm rot="-5400000" flipH="1">
              <a:off x="8019539" y="3844577"/>
              <a:ext cx="421800" cy="113700"/>
            </a:xfrm>
            <a:prstGeom prst="bentConnector2">
              <a:avLst/>
            </a:prstGeom>
            <a:noFill/>
            <a:ln w="10000" cap="flat" cmpd="sng">
              <a:solidFill>
                <a:schemeClr val="dk1"/>
              </a:solidFill>
              <a:prstDash val="solid"/>
              <a:round/>
              <a:headEnd type="none" w="sm" len="sm"/>
              <a:tailEnd type="none" w="sm" len="sm"/>
            </a:ln>
          </p:spPr>
        </p:cxnSp>
        <p:cxnSp>
          <p:nvCxnSpPr>
            <p:cNvPr id="168" name="Google Shape;168;p17"/>
            <p:cNvCxnSpPr>
              <a:endCxn id="163" idx="1"/>
            </p:cNvCxnSpPr>
            <p:nvPr/>
          </p:nvCxnSpPr>
          <p:spPr>
            <a:xfrm rot="-5400000" flipH="1">
              <a:off x="8013538" y="4260337"/>
              <a:ext cx="432000" cy="115500"/>
            </a:xfrm>
            <a:prstGeom prst="bentConnector2">
              <a:avLst/>
            </a:prstGeom>
            <a:noFill/>
            <a:ln w="10000" cap="flat" cmpd="sng">
              <a:solidFill>
                <a:schemeClr val="dk1"/>
              </a:solidFill>
              <a:prstDash val="solid"/>
              <a:round/>
              <a:headEnd type="none" w="sm" len="sm"/>
              <a:tailEnd type="none" w="sm" len="sm"/>
            </a:ln>
          </p:spPr>
        </p:cxnSp>
        <p:cxnSp>
          <p:nvCxnSpPr>
            <p:cNvPr id="169" name="Google Shape;169;p17"/>
            <p:cNvCxnSpPr>
              <a:endCxn id="164" idx="1"/>
            </p:cNvCxnSpPr>
            <p:nvPr/>
          </p:nvCxnSpPr>
          <p:spPr>
            <a:xfrm rot="-5400000" flipH="1">
              <a:off x="7944837" y="4761179"/>
              <a:ext cx="569400" cy="115500"/>
            </a:xfrm>
            <a:prstGeom prst="bentConnector2">
              <a:avLst/>
            </a:prstGeom>
            <a:noFill/>
            <a:ln w="10000" cap="flat" cmpd="sng">
              <a:solidFill>
                <a:schemeClr val="dk1"/>
              </a:solidFill>
              <a:prstDash val="solid"/>
              <a:round/>
              <a:headEnd type="none" w="sm" len="sm"/>
              <a:tailEnd type="none" w="sm" len="sm"/>
            </a:ln>
          </p:spPr>
        </p:cxnSp>
        <p:cxnSp>
          <p:nvCxnSpPr>
            <p:cNvPr id="170" name="Google Shape;170;p17"/>
            <p:cNvCxnSpPr>
              <a:endCxn id="165" idx="1"/>
            </p:cNvCxnSpPr>
            <p:nvPr/>
          </p:nvCxnSpPr>
          <p:spPr>
            <a:xfrm rot="-5400000" flipH="1">
              <a:off x="8018637" y="5256739"/>
              <a:ext cx="421800" cy="115500"/>
            </a:xfrm>
            <a:prstGeom prst="bentConnector2">
              <a:avLst/>
            </a:prstGeom>
            <a:noFill/>
            <a:ln w="10000" cap="flat" cmpd="sng">
              <a:solidFill>
                <a:schemeClr val="dk1"/>
              </a:solidFill>
              <a:prstDash val="solid"/>
              <a:round/>
              <a:headEnd type="none" w="sm" len="sm"/>
              <a:tailEnd type="none" w="sm" len="sm"/>
            </a:ln>
          </p:spPr>
        </p:cxnSp>
        <p:cxnSp>
          <p:nvCxnSpPr>
            <p:cNvPr id="171" name="Google Shape;171;p17"/>
            <p:cNvCxnSpPr>
              <a:endCxn id="129" idx="1"/>
            </p:cNvCxnSpPr>
            <p:nvPr/>
          </p:nvCxnSpPr>
          <p:spPr>
            <a:xfrm rot="-5400000" flipH="1">
              <a:off x="2501500" y="1547356"/>
              <a:ext cx="388200" cy="230100"/>
            </a:xfrm>
            <a:prstGeom prst="bentConnector2">
              <a:avLst/>
            </a:prstGeom>
            <a:noFill/>
            <a:ln w="10000" cap="flat" cmpd="sng">
              <a:solidFill>
                <a:schemeClr val="dk1"/>
              </a:solidFill>
              <a:prstDash val="dash"/>
              <a:round/>
              <a:headEnd type="none" w="sm" len="sm"/>
              <a:tailEnd type="none" w="sm" len="sm"/>
            </a:ln>
          </p:spPr>
        </p:cxnSp>
        <p:cxnSp>
          <p:nvCxnSpPr>
            <p:cNvPr id="172" name="Google Shape;172;p17"/>
            <p:cNvCxnSpPr>
              <a:endCxn id="130" idx="1"/>
            </p:cNvCxnSpPr>
            <p:nvPr/>
          </p:nvCxnSpPr>
          <p:spPr>
            <a:xfrm rot="-5400000" flipH="1">
              <a:off x="2504350" y="1932646"/>
              <a:ext cx="382500" cy="230100"/>
            </a:xfrm>
            <a:prstGeom prst="bentConnector2">
              <a:avLst/>
            </a:prstGeom>
            <a:noFill/>
            <a:ln w="10000" cap="flat" cmpd="sng">
              <a:solidFill>
                <a:schemeClr val="dk1"/>
              </a:solidFill>
              <a:prstDash val="dash"/>
              <a:round/>
              <a:headEnd type="none" w="sm" len="sm"/>
              <a:tailEnd type="none" w="sm" len="sm"/>
            </a:ln>
          </p:spPr>
        </p:cxnSp>
        <p:cxnSp>
          <p:nvCxnSpPr>
            <p:cNvPr id="173" name="Google Shape;173;p17"/>
            <p:cNvCxnSpPr>
              <a:endCxn id="131" idx="1"/>
            </p:cNvCxnSpPr>
            <p:nvPr/>
          </p:nvCxnSpPr>
          <p:spPr>
            <a:xfrm rot="-5400000" flipH="1">
              <a:off x="2500000" y="2319364"/>
              <a:ext cx="391200" cy="230100"/>
            </a:xfrm>
            <a:prstGeom prst="bentConnector2">
              <a:avLst/>
            </a:prstGeom>
            <a:noFill/>
            <a:ln w="10000" cap="flat" cmpd="sng">
              <a:solidFill>
                <a:schemeClr val="dk1"/>
              </a:solidFill>
              <a:prstDash val="dash"/>
              <a:round/>
              <a:headEnd type="none" w="sm" len="sm"/>
              <a:tailEnd type="none" w="sm" len="sm"/>
            </a:ln>
          </p:spPr>
        </p:cxnSp>
        <p:sp>
          <p:nvSpPr>
            <p:cNvPr id="174" name="Google Shape;174;p17"/>
            <p:cNvSpPr txBox="1"/>
            <p:nvPr/>
          </p:nvSpPr>
          <p:spPr>
            <a:xfrm>
              <a:off x="2395413" y="3445826"/>
              <a:ext cx="1300007"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i="0" u="none" strike="noStrike" cap="none">
                  <a:solidFill>
                    <a:schemeClr val="dk1"/>
                  </a:solidFill>
                  <a:latin typeface="Arial"/>
                  <a:ea typeface="Arial"/>
                  <a:cs typeface="Arial"/>
                  <a:sym typeface="Arial"/>
                </a:rPr>
                <a:t>Programs Division</a:t>
              </a:r>
              <a:endParaRPr sz="700" b="1">
                <a:solidFill>
                  <a:schemeClr val="dk1"/>
                </a:solidFill>
                <a:latin typeface="Arial"/>
                <a:ea typeface="Arial"/>
                <a:cs typeface="Arial"/>
                <a:sym typeface="Arial"/>
              </a:endParaRPr>
            </a:p>
          </p:txBody>
        </p:sp>
        <p:sp>
          <p:nvSpPr>
            <p:cNvPr id="175" name="Google Shape;175;p17"/>
            <p:cNvSpPr txBox="1"/>
            <p:nvPr/>
          </p:nvSpPr>
          <p:spPr>
            <a:xfrm>
              <a:off x="2395412" y="3631945"/>
              <a:ext cx="1540341"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Associativism Division</a:t>
              </a:r>
              <a:endParaRPr sz="700" b="1">
                <a:solidFill>
                  <a:schemeClr val="dk1"/>
                </a:solidFill>
                <a:latin typeface="Arial"/>
                <a:ea typeface="Arial"/>
                <a:cs typeface="Arial"/>
                <a:sym typeface="Arial"/>
              </a:endParaRPr>
            </a:p>
          </p:txBody>
        </p:sp>
        <p:sp>
          <p:nvSpPr>
            <p:cNvPr id="176" name="Google Shape;176;p17"/>
            <p:cNvSpPr txBox="1"/>
            <p:nvPr/>
          </p:nvSpPr>
          <p:spPr>
            <a:xfrm>
              <a:off x="2395412" y="5596873"/>
              <a:ext cx="171812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Financial Resources Division</a:t>
              </a:r>
              <a:endParaRPr sz="700" b="1">
                <a:solidFill>
                  <a:schemeClr val="dk1"/>
                </a:solidFill>
                <a:latin typeface="Arial"/>
                <a:ea typeface="Arial"/>
                <a:cs typeface="Arial"/>
                <a:sym typeface="Arial"/>
              </a:endParaRPr>
            </a:p>
          </p:txBody>
        </p:sp>
        <p:sp>
          <p:nvSpPr>
            <p:cNvPr id="177" name="Google Shape;177;p17"/>
            <p:cNvSpPr txBox="1"/>
            <p:nvPr/>
          </p:nvSpPr>
          <p:spPr>
            <a:xfrm>
              <a:off x="2397461" y="5808242"/>
              <a:ext cx="171812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Human Resources Division</a:t>
              </a:r>
              <a:endParaRPr sz="700" b="1">
                <a:solidFill>
                  <a:schemeClr val="dk1"/>
                </a:solidFill>
                <a:latin typeface="Arial"/>
                <a:ea typeface="Arial"/>
                <a:cs typeface="Arial"/>
                <a:sym typeface="Arial"/>
              </a:endParaRPr>
            </a:p>
          </p:txBody>
        </p:sp>
        <p:sp>
          <p:nvSpPr>
            <p:cNvPr id="178" name="Google Shape;178;p17"/>
            <p:cNvSpPr txBox="1"/>
            <p:nvPr/>
          </p:nvSpPr>
          <p:spPr>
            <a:xfrm>
              <a:off x="2395411" y="6048190"/>
              <a:ext cx="1897157"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Procurement and Patrimony Division</a:t>
              </a:r>
              <a:endParaRPr sz="700" b="1">
                <a:solidFill>
                  <a:schemeClr val="dk1"/>
                </a:solidFill>
                <a:latin typeface="Arial"/>
                <a:ea typeface="Arial"/>
                <a:cs typeface="Arial"/>
                <a:sym typeface="Arial"/>
              </a:endParaRPr>
            </a:p>
          </p:txBody>
        </p:sp>
        <p:sp>
          <p:nvSpPr>
            <p:cNvPr id="179" name="Google Shape;179;p17"/>
            <p:cNvSpPr txBox="1"/>
            <p:nvPr/>
          </p:nvSpPr>
          <p:spPr>
            <a:xfrm>
              <a:off x="2395412" y="4413095"/>
              <a:ext cx="17181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Information and Communication Division</a:t>
              </a:r>
              <a:endParaRPr sz="700" b="1">
                <a:solidFill>
                  <a:schemeClr val="dk1"/>
                </a:solidFill>
                <a:latin typeface="Arial"/>
                <a:ea typeface="Arial"/>
                <a:cs typeface="Arial"/>
                <a:sym typeface="Arial"/>
              </a:endParaRPr>
            </a:p>
          </p:txBody>
        </p:sp>
        <p:sp>
          <p:nvSpPr>
            <p:cNvPr id="180" name="Google Shape;180;p17"/>
            <p:cNvSpPr txBox="1"/>
            <p:nvPr/>
          </p:nvSpPr>
          <p:spPr>
            <a:xfrm>
              <a:off x="2395412" y="4736284"/>
              <a:ext cx="17181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Documentation and Museulogy Division</a:t>
              </a:r>
              <a:endParaRPr sz="700" b="1">
                <a:solidFill>
                  <a:schemeClr val="dk1"/>
                </a:solidFill>
                <a:latin typeface="Arial"/>
                <a:ea typeface="Arial"/>
                <a:cs typeface="Arial"/>
                <a:sym typeface="Arial"/>
              </a:endParaRPr>
            </a:p>
          </p:txBody>
        </p:sp>
        <p:sp>
          <p:nvSpPr>
            <p:cNvPr id="181" name="Google Shape;181;p17"/>
            <p:cNvSpPr txBox="1"/>
            <p:nvPr/>
          </p:nvSpPr>
          <p:spPr>
            <a:xfrm>
              <a:off x="4292568" y="5614146"/>
              <a:ext cx="171812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Sports Infrastructure Division</a:t>
              </a:r>
              <a:endParaRPr sz="700" b="1">
                <a:solidFill>
                  <a:schemeClr val="dk1"/>
                </a:solidFill>
                <a:latin typeface="Arial"/>
                <a:ea typeface="Arial"/>
                <a:cs typeface="Arial"/>
                <a:sym typeface="Arial"/>
              </a:endParaRPr>
            </a:p>
          </p:txBody>
        </p:sp>
        <p:sp>
          <p:nvSpPr>
            <p:cNvPr id="182" name="Google Shape;182;p17"/>
            <p:cNvSpPr txBox="1"/>
            <p:nvPr/>
          </p:nvSpPr>
          <p:spPr>
            <a:xfrm>
              <a:off x="4294617" y="5839804"/>
              <a:ext cx="17181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Technological Infrastructure Division</a:t>
              </a:r>
              <a:endParaRPr sz="700" b="1">
                <a:solidFill>
                  <a:schemeClr val="dk1"/>
                </a:solidFill>
                <a:latin typeface="Arial"/>
                <a:ea typeface="Arial"/>
                <a:cs typeface="Arial"/>
                <a:sym typeface="Arial"/>
              </a:endParaRPr>
            </a:p>
          </p:txBody>
        </p:sp>
        <p:sp>
          <p:nvSpPr>
            <p:cNvPr id="183" name="Google Shape;183;p17"/>
            <p:cNvSpPr txBox="1"/>
            <p:nvPr/>
          </p:nvSpPr>
          <p:spPr>
            <a:xfrm>
              <a:off x="6197181" y="5643039"/>
              <a:ext cx="171812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Porto Delegation</a:t>
              </a:r>
              <a:endParaRPr sz="700" b="1">
                <a:solidFill>
                  <a:schemeClr val="dk1"/>
                </a:solidFill>
                <a:latin typeface="Arial"/>
                <a:ea typeface="Arial"/>
                <a:cs typeface="Arial"/>
                <a:sym typeface="Arial"/>
              </a:endParaRPr>
            </a:p>
          </p:txBody>
        </p:sp>
        <p:sp>
          <p:nvSpPr>
            <p:cNvPr id="184" name="Google Shape;184;p17"/>
            <p:cNvSpPr txBox="1"/>
            <p:nvPr/>
          </p:nvSpPr>
          <p:spPr>
            <a:xfrm>
              <a:off x="6191097" y="4466774"/>
              <a:ext cx="17181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Facilities and Aquatic Activities Division</a:t>
              </a:r>
              <a:endParaRPr sz="700" b="1">
                <a:solidFill>
                  <a:schemeClr val="dk1"/>
                </a:solidFill>
                <a:latin typeface="Arial"/>
                <a:ea typeface="Arial"/>
                <a:cs typeface="Arial"/>
                <a:sym typeface="Arial"/>
              </a:endParaRPr>
            </a:p>
          </p:txBody>
        </p:sp>
        <p:sp>
          <p:nvSpPr>
            <p:cNvPr id="185" name="Google Shape;185;p17"/>
            <p:cNvSpPr txBox="1"/>
            <p:nvPr/>
          </p:nvSpPr>
          <p:spPr>
            <a:xfrm>
              <a:off x="6201067" y="3455381"/>
              <a:ext cx="1395312"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Federated Sports Division</a:t>
              </a:r>
              <a:endParaRPr sz="700" b="1">
                <a:solidFill>
                  <a:schemeClr val="dk1"/>
                </a:solidFill>
                <a:latin typeface="Arial"/>
                <a:ea typeface="Arial"/>
                <a:cs typeface="Arial"/>
                <a:sym typeface="Arial"/>
              </a:endParaRPr>
            </a:p>
          </p:txBody>
        </p:sp>
        <p:sp>
          <p:nvSpPr>
            <p:cNvPr id="186" name="Google Shape;186;p17"/>
            <p:cNvSpPr txBox="1"/>
            <p:nvPr/>
          </p:nvSpPr>
          <p:spPr>
            <a:xfrm>
              <a:off x="6201066" y="3641500"/>
              <a:ext cx="1540341"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Sports For All Division</a:t>
              </a:r>
              <a:endParaRPr sz="700" b="1">
                <a:solidFill>
                  <a:schemeClr val="dk1"/>
                </a:solidFill>
                <a:latin typeface="Arial"/>
                <a:ea typeface="Arial"/>
                <a:cs typeface="Arial"/>
                <a:sym typeface="Arial"/>
              </a:endParaRPr>
            </a:p>
          </p:txBody>
        </p:sp>
        <p:sp>
          <p:nvSpPr>
            <p:cNvPr id="187" name="Google Shape;187;p17"/>
            <p:cNvSpPr txBox="1"/>
            <p:nvPr/>
          </p:nvSpPr>
          <p:spPr>
            <a:xfrm>
              <a:off x="8287287" y="4718215"/>
              <a:ext cx="1540341"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700" b="1">
                  <a:solidFill>
                    <a:schemeClr val="dk1"/>
                  </a:solidFill>
                  <a:latin typeface="Arial"/>
                  <a:ea typeface="Arial"/>
                  <a:cs typeface="Arial"/>
                  <a:sym typeface="Arial"/>
                </a:rPr>
                <a:t>Lisbon Youth Centre</a:t>
              </a:r>
              <a:endParaRPr/>
            </a:p>
          </p:txBody>
        </p:sp>
        <p:sp>
          <p:nvSpPr>
            <p:cNvPr id="188" name="Google Shape;188;p17"/>
            <p:cNvSpPr/>
            <p:nvPr/>
          </p:nvSpPr>
          <p:spPr>
            <a:xfrm>
              <a:off x="4003962" y="875430"/>
              <a:ext cx="1007980" cy="296174"/>
            </a:xfrm>
            <a:prstGeom prst="rect">
              <a:avLst/>
            </a:prstGeom>
            <a:solidFill>
              <a:srgbClr val="6B8C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00" b="1">
                  <a:solidFill>
                    <a:schemeClr val="lt1"/>
                  </a:solidFill>
                  <a:latin typeface="Arial"/>
                  <a:ea typeface="Arial"/>
                  <a:cs typeface="Arial"/>
                  <a:sym typeface="Arial"/>
                </a:rPr>
                <a:t>Board Member</a:t>
              </a:r>
              <a:endParaRPr sz="600" b="1">
                <a:solidFill>
                  <a:schemeClr val="lt1"/>
                </a:solidFill>
                <a:latin typeface="Arial"/>
                <a:ea typeface="Arial"/>
                <a:cs typeface="Arial"/>
                <a:sym typeface="Arial"/>
              </a:endParaRPr>
            </a:p>
            <a:p>
              <a:pPr marL="0" marR="0" lvl="0" indent="0" algn="ctr" rtl="0">
                <a:spcBef>
                  <a:spcPts val="0"/>
                </a:spcBef>
                <a:spcAft>
                  <a:spcPts val="0"/>
                </a:spcAft>
                <a:buNone/>
              </a:pPr>
              <a:r>
                <a:rPr lang="pt-PT" sz="600" b="1">
                  <a:solidFill>
                    <a:schemeClr val="lt1"/>
                  </a:solidFill>
                  <a:latin typeface="Arial"/>
                  <a:ea typeface="Arial"/>
                  <a:cs typeface="Arial"/>
                  <a:sym typeface="Arial"/>
                </a:rPr>
                <a:t>Carlos Alves Pereira</a:t>
              </a:r>
              <a:endParaRPr/>
            </a:p>
          </p:txBody>
        </p:sp>
        <p:sp>
          <p:nvSpPr>
            <p:cNvPr id="189" name="Google Shape;189;p17"/>
            <p:cNvSpPr/>
            <p:nvPr/>
          </p:nvSpPr>
          <p:spPr>
            <a:xfrm>
              <a:off x="4943809" y="875538"/>
              <a:ext cx="1007980" cy="296174"/>
            </a:xfrm>
            <a:prstGeom prst="rect">
              <a:avLst/>
            </a:prstGeom>
            <a:solidFill>
              <a:srgbClr val="6B8C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00" b="1">
                  <a:solidFill>
                    <a:schemeClr val="lt1"/>
                  </a:solidFill>
                  <a:latin typeface="Arial"/>
                  <a:ea typeface="Arial"/>
                  <a:cs typeface="Arial"/>
                  <a:sym typeface="Arial"/>
                </a:rPr>
                <a:t>President</a:t>
              </a:r>
              <a:endParaRPr sz="600" b="1">
                <a:solidFill>
                  <a:schemeClr val="lt1"/>
                </a:solidFill>
                <a:latin typeface="Arial"/>
                <a:ea typeface="Arial"/>
                <a:cs typeface="Arial"/>
                <a:sym typeface="Arial"/>
              </a:endParaRPr>
            </a:p>
            <a:p>
              <a:pPr marL="0" marR="0" lvl="0" indent="0" algn="ctr" rtl="0">
                <a:spcBef>
                  <a:spcPts val="0"/>
                </a:spcBef>
                <a:spcAft>
                  <a:spcPts val="0"/>
                </a:spcAft>
                <a:buNone/>
              </a:pPr>
              <a:r>
                <a:rPr lang="pt-PT" sz="600" b="1">
                  <a:solidFill>
                    <a:schemeClr val="lt1"/>
                  </a:solidFill>
                  <a:latin typeface="Arial"/>
                  <a:ea typeface="Arial"/>
                  <a:cs typeface="Arial"/>
                  <a:sym typeface="Arial"/>
                </a:rPr>
                <a:t>Vitor Pataco</a:t>
              </a:r>
              <a:endParaRPr/>
            </a:p>
          </p:txBody>
        </p:sp>
        <p:sp>
          <p:nvSpPr>
            <p:cNvPr id="190" name="Google Shape;190;p17"/>
            <p:cNvSpPr/>
            <p:nvPr/>
          </p:nvSpPr>
          <p:spPr>
            <a:xfrm>
              <a:off x="5953535" y="876570"/>
              <a:ext cx="1007980" cy="296174"/>
            </a:xfrm>
            <a:prstGeom prst="rect">
              <a:avLst/>
            </a:prstGeom>
            <a:solidFill>
              <a:srgbClr val="6B8C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00" b="1">
                  <a:solidFill>
                    <a:schemeClr val="lt1"/>
                  </a:solidFill>
                  <a:latin typeface="Arial"/>
                  <a:ea typeface="Arial"/>
                  <a:cs typeface="Arial"/>
                  <a:sym typeface="Arial"/>
                </a:rPr>
                <a:t>Vice-President</a:t>
              </a:r>
              <a:endParaRPr sz="600" b="1">
                <a:solidFill>
                  <a:schemeClr val="lt1"/>
                </a:solidFill>
                <a:latin typeface="Arial"/>
                <a:ea typeface="Arial"/>
                <a:cs typeface="Arial"/>
                <a:sym typeface="Arial"/>
              </a:endParaRPr>
            </a:p>
            <a:p>
              <a:pPr marL="0" marR="0" lvl="0" indent="0" algn="ctr" rtl="0">
                <a:spcBef>
                  <a:spcPts val="0"/>
                </a:spcBef>
                <a:spcAft>
                  <a:spcPts val="0"/>
                </a:spcAft>
                <a:buNone/>
              </a:pPr>
              <a:r>
                <a:rPr lang="pt-PT" sz="600" b="1">
                  <a:solidFill>
                    <a:schemeClr val="lt1"/>
                  </a:solidFill>
                  <a:latin typeface="Arial"/>
                  <a:ea typeface="Arial"/>
                  <a:cs typeface="Arial"/>
                  <a:sym typeface="Arial"/>
                </a:rPr>
                <a:t>Selene Martinho</a:t>
              </a:r>
              <a:endParaRPr/>
            </a:p>
          </p:txBody>
        </p:sp>
        <p:sp>
          <p:nvSpPr>
            <p:cNvPr id="191" name="Google Shape;191;p17"/>
            <p:cNvSpPr/>
            <p:nvPr/>
          </p:nvSpPr>
          <p:spPr>
            <a:xfrm>
              <a:off x="6893382" y="875769"/>
              <a:ext cx="1007980" cy="296174"/>
            </a:xfrm>
            <a:prstGeom prst="rect">
              <a:avLst/>
            </a:prstGeom>
            <a:solidFill>
              <a:srgbClr val="6B8C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600" b="1">
                  <a:solidFill>
                    <a:schemeClr val="lt1"/>
                  </a:solidFill>
                  <a:latin typeface="Arial"/>
                  <a:ea typeface="Arial"/>
                  <a:cs typeface="Arial"/>
                  <a:sym typeface="Arial"/>
                </a:rPr>
                <a:t>Board Member</a:t>
              </a:r>
              <a:endParaRPr sz="600" b="1">
                <a:solidFill>
                  <a:schemeClr val="lt1"/>
                </a:solidFill>
                <a:latin typeface="Arial"/>
                <a:ea typeface="Arial"/>
                <a:cs typeface="Arial"/>
                <a:sym typeface="Arial"/>
              </a:endParaRPr>
            </a:p>
            <a:p>
              <a:pPr marL="0" marR="0" lvl="0" indent="0" algn="ctr" rtl="0">
                <a:spcBef>
                  <a:spcPts val="0"/>
                </a:spcBef>
                <a:spcAft>
                  <a:spcPts val="0"/>
                </a:spcAft>
                <a:buNone/>
              </a:pPr>
              <a:r>
                <a:rPr lang="pt-PT" sz="600" b="1">
                  <a:solidFill>
                    <a:schemeClr val="lt1"/>
                  </a:solidFill>
                  <a:latin typeface="Arial"/>
                  <a:ea typeface="Arial"/>
                  <a:cs typeface="Arial"/>
                  <a:sym typeface="Arial"/>
                </a:rPr>
                <a:t>Sílvia Vermelho</a:t>
              </a:r>
              <a:endParaRPr/>
            </a:p>
          </p:txBody>
        </p:sp>
        <p:sp>
          <p:nvSpPr>
            <p:cNvPr id="192" name="Google Shape;192;p17"/>
            <p:cNvSpPr txBox="1"/>
            <p:nvPr/>
          </p:nvSpPr>
          <p:spPr>
            <a:xfrm>
              <a:off x="6034318" y="6016389"/>
              <a:ext cx="1718128" cy="2000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t-PT" sz="700" b="1">
                  <a:solidFill>
                    <a:schemeClr val="dk1"/>
                  </a:solidFill>
                  <a:latin typeface="Arial"/>
                  <a:ea typeface="Arial"/>
                  <a:cs typeface="Arial"/>
                  <a:sym typeface="Arial"/>
                </a:rPr>
                <a:t>Jamor High Perfomance Centre</a:t>
              </a:r>
              <a:endParaRPr/>
            </a:p>
          </p:txBody>
        </p:sp>
        <p:sp>
          <p:nvSpPr>
            <p:cNvPr id="193" name="Google Shape;193;p17"/>
            <p:cNvSpPr txBox="1"/>
            <p:nvPr/>
          </p:nvSpPr>
          <p:spPr>
            <a:xfrm>
              <a:off x="6045122" y="6221633"/>
              <a:ext cx="1718128" cy="2000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t-PT" sz="700" b="1">
                  <a:solidFill>
                    <a:schemeClr val="dk1"/>
                  </a:solidFill>
                  <a:latin typeface="Arial"/>
                  <a:ea typeface="Arial"/>
                  <a:cs typeface="Arial"/>
                  <a:sym typeface="Arial"/>
                </a:rPr>
                <a:t>National Plan for Ethics in Sports</a:t>
              </a:r>
              <a:endParaRPr sz="700" b="1">
                <a:solidFill>
                  <a:schemeClr val="dk1"/>
                </a:solidFill>
                <a:latin typeface="Arial"/>
                <a:ea typeface="Arial"/>
                <a:cs typeface="Arial"/>
                <a:sym typeface="Arial"/>
              </a:endParaRPr>
            </a:p>
          </p:txBody>
        </p:sp>
        <p:cxnSp>
          <p:nvCxnSpPr>
            <p:cNvPr id="194" name="Google Shape;194;p17"/>
            <p:cNvCxnSpPr>
              <a:endCxn id="192" idx="3"/>
            </p:cNvCxnSpPr>
            <p:nvPr/>
          </p:nvCxnSpPr>
          <p:spPr>
            <a:xfrm rot="5400000">
              <a:off x="6219146" y="4491317"/>
              <a:ext cx="3158400" cy="91800"/>
            </a:xfrm>
            <a:prstGeom prst="bentConnector2">
              <a:avLst/>
            </a:prstGeom>
            <a:noFill/>
            <a:ln w="10000" cap="flat" cmpd="sng">
              <a:solidFill>
                <a:schemeClr val="dk1"/>
              </a:solidFill>
              <a:prstDash val="solid"/>
              <a:round/>
              <a:headEnd type="none" w="sm" len="sm"/>
              <a:tailEnd type="none" w="sm" len="sm"/>
            </a:ln>
          </p:spPr>
        </p:cxnSp>
        <p:cxnSp>
          <p:nvCxnSpPr>
            <p:cNvPr id="195" name="Google Shape;195;p17"/>
            <p:cNvCxnSpPr>
              <a:endCxn id="193" idx="3"/>
            </p:cNvCxnSpPr>
            <p:nvPr/>
          </p:nvCxnSpPr>
          <p:spPr>
            <a:xfrm rot="5400000">
              <a:off x="7701150" y="6178561"/>
              <a:ext cx="205200" cy="81000"/>
            </a:xfrm>
            <a:prstGeom prst="bentConnector2">
              <a:avLst/>
            </a:prstGeom>
            <a:noFill/>
            <a:ln w="10000" cap="flat" cmpd="sng">
              <a:solidFill>
                <a:schemeClr val="dk1"/>
              </a:solidFill>
              <a:prstDash val="solid"/>
              <a:round/>
              <a:headEnd type="none" w="sm" len="sm"/>
              <a:tailEnd type="none" w="sm" len="sm"/>
            </a:ln>
          </p:spPr>
        </p:cxnSp>
        <p:sp>
          <p:nvSpPr>
            <p:cNvPr id="196" name="Google Shape;196;p17"/>
            <p:cNvSpPr/>
            <p:nvPr/>
          </p:nvSpPr>
          <p:spPr>
            <a:xfrm>
              <a:off x="7716399" y="6093555"/>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17"/>
            <p:cNvSpPr/>
            <p:nvPr/>
          </p:nvSpPr>
          <p:spPr>
            <a:xfrm>
              <a:off x="7718547" y="6301514"/>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17"/>
            <p:cNvSpPr/>
            <p:nvPr/>
          </p:nvSpPr>
          <p:spPr>
            <a:xfrm>
              <a:off x="2424002" y="3536975"/>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17"/>
            <p:cNvSpPr/>
            <p:nvPr/>
          </p:nvSpPr>
          <p:spPr>
            <a:xfrm>
              <a:off x="2424002" y="3722054"/>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17"/>
            <p:cNvSpPr/>
            <p:nvPr/>
          </p:nvSpPr>
          <p:spPr>
            <a:xfrm>
              <a:off x="2424002" y="4505857"/>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17"/>
            <p:cNvSpPr/>
            <p:nvPr/>
          </p:nvSpPr>
          <p:spPr>
            <a:xfrm>
              <a:off x="2418195" y="4823092"/>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17"/>
            <p:cNvSpPr/>
            <p:nvPr/>
          </p:nvSpPr>
          <p:spPr>
            <a:xfrm>
              <a:off x="2407918" y="5682677"/>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17"/>
            <p:cNvSpPr/>
            <p:nvPr/>
          </p:nvSpPr>
          <p:spPr>
            <a:xfrm>
              <a:off x="2407846" y="5907756"/>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17"/>
            <p:cNvSpPr/>
            <p:nvPr/>
          </p:nvSpPr>
          <p:spPr>
            <a:xfrm>
              <a:off x="2412051" y="6132573"/>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17"/>
            <p:cNvSpPr/>
            <p:nvPr/>
          </p:nvSpPr>
          <p:spPr>
            <a:xfrm>
              <a:off x="4298240" y="5705536"/>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17"/>
            <p:cNvSpPr/>
            <p:nvPr/>
          </p:nvSpPr>
          <p:spPr>
            <a:xfrm>
              <a:off x="4297196" y="5936781"/>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7" name="Google Shape;207;p17"/>
            <p:cNvSpPr/>
            <p:nvPr/>
          </p:nvSpPr>
          <p:spPr>
            <a:xfrm>
              <a:off x="8301966" y="4818242"/>
              <a:ext cx="45719" cy="45719"/>
            </a:xfrm>
            <a:prstGeom prst="ellipse">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8" name="Google Shape;208;p17"/>
            <p:cNvSpPr/>
            <p:nvPr/>
          </p:nvSpPr>
          <p:spPr>
            <a:xfrm>
              <a:off x="6212257" y="4550584"/>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17"/>
            <p:cNvSpPr/>
            <p:nvPr/>
          </p:nvSpPr>
          <p:spPr>
            <a:xfrm>
              <a:off x="6219693" y="5728395"/>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17"/>
            <p:cNvSpPr/>
            <p:nvPr/>
          </p:nvSpPr>
          <p:spPr>
            <a:xfrm>
              <a:off x="6211213" y="3533481"/>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17"/>
            <p:cNvSpPr/>
            <p:nvPr/>
          </p:nvSpPr>
          <p:spPr>
            <a:xfrm>
              <a:off x="6210432" y="3715242"/>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cxnSp>
          <p:nvCxnSpPr>
            <p:cNvPr id="212" name="Google Shape;212;p17"/>
            <p:cNvCxnSpPr/>
            <p:nvPr/>
          </p:nvCxnSpPr>
          <p:spPr>
            <a:xfrm rot="5400000">
              <a:off x="5425854" y="5862712"/>
              <a:ext cx="843204" cy="249397"/>
            </a:xfrm>
            <a:prstGeom prst="bentConnector2">
              <a:avLst/>
            </a:prstGeom>
            <a:noFill/>
            <a:ln w="10000" cap="flat" cmpd="sng">
              <a:solidFill>
                <a:schemeClr val="dk1"/>
              </a:solidFill>
              <a:prstDash val="solid"/>
              <a:round/>
              <a:headEnd type="none" w="sm" len="sm"/>
              <a:tailEnd type="none" w="sm" len="sm"/>
            </a:ln>
          </p:spPr>
        </p:cxnSp>
        <p:sp>
          <p:nvSpPr>
            <p:cNvPr id="213" name="Google Shape;213;p17"/>
            <p:cNvSpPr/>
            <p:nvPr/>
          </p:nvSpPr>
          <p:spPr>
            <a:xfrm>
              <a:off x="5696229" y="6388897"/>
              <a:ext cx="45719" cy="45719"/>
            </a:xfrm>
            <a:prstGeom prst="ellipse">
              <a:avLst/>
            </a:prstGeom>
            <a:solidFill>
              <a:srgbClr val="A0B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17"/>
            <p:cNvSpPr txBox="1"/>
            <p:nvPr/>
          </p:nvSpPr>
          <p:spPr>
            <a:xfrm>
              <a:off x="4023820" y="6299620"/>
              <a:ext cx="1718128" cy="4154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t-PT" sz="700" b="1">
                  <a:solidFill>
                    <a:schemeClr val="dk1"/>
                  </a:solidFill>
                  <a:latin typeface="Arial"/>
                  <a:ea typeface="Arial"/>
                  <a:cs typeface="Arial"/>
                  <a:sym typeface="Arial"/>
                </a:rPr>
                <a:t>Administrative Modernization and Organizational Development Division</a:t>
              </a:r>
              <a:endParaRPr sz="700" b="1">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8"/>
        <p:cNvGrpSpPr/>
        <p:nvPr/>
      </p:nvGrpSpPr>
      <p:grpSpPr>
        <a:xfrm>
          <a:off x="0" y="0"/>
          <a:ext cx="0" cy="0"/>
          <a:chOff x="0" y="0"/>
          <a:chExt cx="0" cy="0"/>
        </a:xfrm>
      </p:grpSpPr>
      <p:sp>
        <p:nvSpPr>
          <p:cNvPr id="219" name="Google Shape;219;p18"/>
          <p:cNvSpPr/>
          <p:nvPr/>
        </p:nvSpPr>
        <p:spPr>
          <a:xfrm>
            <a:off x="231140" y="243840"/>
            <a:ext cx="1172210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221562" y="246887"/>
            <a:ext cx="7314691"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 name="Google Shape;221;p18"/>
          <p:cNvCxnSpPr/>
          <p:nvPr/>
        </p:nvCxnSpPr>
        <p:spPr>
          <a:xfrm>
            <a:off x="1219397" y="4005950"/>
            <a:ext cx="5319020" cy="0"/>
          </a:xfrm>
          <a:prstGeom prst="straightConnector1">
            <a:avLst/>
          </a:prstGeom>
          <a:noFill/>
          <a:ln w="10000" cap="flat" cmpd="sng">
            <a:solidFill>
              <a:srgbClr val="FFFFFF"/>
            </a:solidFill>
            <a:prstDash val="solid"/>
            <a:round/>
            <a:headEnd type="none" w="sm" len="sm"/>
            <a:tailEnd type="none" w="sm" len="sm"/>
          </a:ln>
        </p:spPr>
      </p:cxnSp>
      <p:sp>
        <p:nvSpPr>
          <p:cNvPr id="222" name="Google Shape;222;p18"/>
          <p:cNvSpPr/>
          <p:nvPr/>
        </p:nvSpPr>
        <p:spPr>
          <a:xfrm>
            <a:off x="228600" y="246888"/>
            <a:ext cx="11724640" cy="6377939"/>
          </a:xfrm>
          <a:prstGeom prst="rect">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txBox="1">
            <a:spLocks noGrp="1"/>
          </p:cNvSpPr>
          <p:nvPr>
            <p:ph type="ctrTitle"/>
          </p:nvPr>
        </p:nvSpPr>
        <p:spPr>
          <a:xfrm>
            <a:off x="869107" y="893398"/>
            <a:ext cx="6019601" cy="318720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5600"/>
              <a:buFont typeface="Corbel"/>
              <a:buNone/>
            </a:pPr>
            <a:r>
              <a:rPr lang="pt-PT" sz="5600"/>
              <a:t>YOUTH DEPARTMENT</a:t>
            </a:r>
            <a:endParaRPr/>
          </a:p>
        </p:txBody>
      </p:sp>
      <p:sp>
        <p:nvSpPr>
          <p:cNvPr id="224" name="Google Shape;224;p18"/>
          <p:cNvSpPr/>
          <p:nvPr/>
        </p:nvSpPr>
        <p:spPr>
          <a:xfrm>
            <a:off x="8024730" y="728472"/>
            <a:ext cx="3443878" cy="2540508"/>
          </a:xfrm>
          <a:prstGeom prst="rect">
            <a:avLst/>
          </a:prstGeom>
          <a:solidFill>
            <a:srgbClr val="FFFFFF"/>
          </a:solid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25" name="Google Shape;225;p18"/>
          <p:cNvPicPr preferRelativeResize="0"/>
          <p:nvPr/>
        </p:nvPicPr>
        <p:blipFill rotWithShape="1">
          <a:blip r:embed="rId3">
            <a:alphaModFix/>
          </a:blip>
          <a:srcRect/>
          <a:stretch/>
        </p:blipFill>
        <p:spPr>
          <a:xfrm>
            <a:off x="8953038" y="933450"/>
            <a:ext cx="1587261" cy="2130552"/>
          </a:xfrm>
          <a:prstGeom prst="rect">
            <a:avLst/>
          </a:prstGeom>
          <a:noFill/>
          <a:ln>
            <a:noFill/>
          </a:ln>
        </p:spPr>
      </p:pic>
      <p:sp>
        <p:nvSpPr>
          <p:cNvPr id="226" name="Google Shape;226;p18"/>
          <p:cNvSpPr/>
          <p:nvPr/>
        </p:nvSpPr>
        <p:spPr>
          <a:xfrm>
            <a:off x="8024731" y="3589019"/>
            <a:ext cx="3443878" cy="2542032"/>
          </a:xfrm>
          <a:prstGeom prst="rect">
            <a:avLst/>
          </a:prstGeom>
          <a:solidFill>
            <a:srgbClr val="FFFFFF"/>
          </a:solid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27" name="Google Shape;227;p18"/>
          <p:cNvPicPr preferRelativeResize="0"/>
          <p:nvPr/>
        </p:nvPicPr>
        <p:blipFill rotWithShape="1">
          <a:blip r:embed="rId4">
            <a:alphaModFix/>
          </a:blip>
          <a:srcRect/>
          <a:stretch/>
        </p:blipFill>
        <p:spPr>
          <a:xfrm>
            <a:off x="8228766" y="4111203"/>
            <a:ext cx="3035808" cy="14976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1"/>
        <p:cNvGrpSpPr/>
        <p:nvPr/>
      </p:nvGrpSpPr>
      <p:grpSpPr>
        <a:xfrm>
          <a:off x="0" y="0"/>
          <a:ext cx="0" cy="0"/>
          <a:chOff x="0" y="0"/>
          <a:chExt cx="0" cy="0"/>
        </a:xfrm>
      </p:grpSpPr>
      <p:sp>
        <p:nvSpPr>
          <p:cNvPr id="232" name="Google Shape;232;p19"/>
          <p:cNvSpPr/>
          <p:nvPr/>
        </p:nvSpPr>
        <p:spPr>
          <a:xfrm>
            <a:off x="231140" y="243840"/>
            <a:ext cx="1172464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 name="Google Shape;233;p19"/>
          <p:cNvCxnSpPr/>
          <p:nvPr/>
        </p:nvCxnSpPr>
        <p:spPr>
          <a:xfrm>
            <a:off x="1978660" y="5323114"/>
            <a:ext cx="8229601" cy="0"/>
          </a:xfrm>
          <a:prstGeom prst="straightConnector1">
            <a:avLst/>
          </a:prstGeom>
          <a:noFill/>
          <a:ln w="10000" cap="flat" cmpd="sng">
            <a:solidFill>
              <a:schemeClr val="accent1"/>
            </a:solidFill>
            <a:prstDash val="solid"/>
            <a:round/>
            <a:headEnd type="none" w="sm" len="sm"/>
            <a:tailEnd type="none" w="sm" len="sm"/>
          </a:ln>
        </p:spPr>
      </p:cxnSp>
      <p:sp>
        <p:nvSpPr>
          <p:cNvPr id="234" name="Google Shape;234;p19"/>
          <p:cNvSpPr txBox="1"/>
          <p:nvPr/>
        </p:nvSpPr>
        <p:spPr>
          <a:xfrm>
            <a:off x="375350" y="4060136"/>
            <a:ext cx="4013396" cy="72141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pt-PT" sz="2800">
                <a:solidFill>
                  <a:srgbClr val="0C0C0C"/>
                </a:solidFill>
                <a:latin typeface="Corbel"/>
                <a:ea typeface="Corbel"/>
                <a:cs typeface="Corbel"/>
                <a:sym typeface="Corbel"/>
              </a:rPr>
              <a:t>Portaria nº 11/2012 de 11 de Janeiro – Estatutos do IPDJ,IP</a:t>
            </a:r>
            <a:endParaRPr/>
          </a:p>
        </p:txBody>
      </p:sp>
      <p:sp>
        <p:nvSpPr>
          <p:cNvPr id="235" name="Google Shape;235;p19"/>
          <p:cNvSpPr txBox="1"/>
          <p:nvPr/>
        </p:nvSpPr>
        <p:spPr>
          <a:xfrm>
            <a:off x="3212008" y="345256"/>
            <a:ext cx="5214966" cy="6086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2800" b="1">
                <a:solidFill>
                  <a:srgbClr val="0C0C0C"/>
                </a:solidFill>
                <a:latin typeface="Corbel"/>
                <a:ea typeface="Corbel"/>
                <a:cs typeface="Corbel"/>
                <a:sym typeface="Corbel"/>
              </a:rPr>
              <a:t>Youth Department</a:t>
            </a:r>
            <a:endParaRPr sz="2800" b="1">
              <a:solidFill>
                <a:srgbClr val="0C0C0C"/>
              </a:solidFill>
              <a:latin typeface="Corbel"/>
              <a:ea typeface="Corbel"/>
              <a:cs typeface="Corbel"/>
              <a:sym typeface="Corbel"/>
            </a:endParaRPr>
          </a:p>
        </p:txBody>
      </p:sp>
      <p:sp>
        <p:nvSpPr>
          <p:cNvPr id="236" name="Google Shape;236;p19"/>
          <p:cNvSpPr txBox="1"/>
          <p:nvPr/>
        </p:nvSpPr>
        <p:spPr>
          <a:xfrm>
            <a:off x="7212812" y="3846016"/>
            <a:ext cx="4163254" cy="146193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pt-PT" sz="2800">
                <a:solidFill>
                  <a:srgbClr val="0C0C0C"/>
                </a:solidFill>
                <a:latin typeface="Corbel"/>
                <a:ea typeface="Corbel"/>
                <a:cs typeface="Corbel"/>
                <a:sym typeface="Corbel"/>
              </a:rPr>
              <a:t>Deliberação nº 995/2012 </a:t>
            </a:r>
            <a:endParaRPr/>
          </a:p>
          <a:p>
            <a:pPr marL="0" marR="0" lvl="0" indent="0" algn="ctr" rtl="0">
              <a:spcBef>
                <a:spcPts val="600"/>
              </a:spcBef>
              <a:spcAft>
                <a:spcPts val="0"/>
              </a:spcAft>
              <a:buNone/>
            </a:pPr>
            <a:r>
              <a:rPr lang="pt-PT" sz="2800">
                <a:solidFill>
                  <a:srgbClr val="0C0C0C"/>
                </a:solidFill>
                <a:latin typeface="Corbel"/>
                <a:ea typeface="Corbel"/>
                <a:cs typeface="Corbel"/>
                <a:sym typeface="Corbel"/>
              </a:rPr>
              <a:t>(DR 2ª série nº 137 de 17 de Julho 2012)</a:t>
            </a:r>
            <a:endParaRPr/>
          </a:p>
        </p:txBody>
      </p:sp>
      <p:sp>
        <p:nvSpPr>
          <p:cNvPr id="237" name="Google Shape;237;p19"/>
          <p:cNvSpPr txBox="1"/>
          <p:nvPr/>
        </p:nvSpPr>
        <p:spPr>
          <a:xfrm>
            <a:off x="412967" y="2584481"/>
            <a:ext cx="3938161" cy="53373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0C0C"/>
              </a:buClr>
              <a:buSzPts val="2800"/>
              <a:buFont typeface="Corbel"/>
              <a:buNone/>
            </a:pPr>
            <a:r>
              <a:rPr lang="pt-PT" sz="2800" b="1">
                <a:solidFill>
                  <a:srgbClr val="0C0C0C"/>
                </a:solidFill>
                <a:latin typeface="Corbel"/>
                <a:ea typeface="Corbel"/>
                <a:cs typeface="Corbel"/>
                <a:sym typeface="Corbel"/>
              </a:rPr>
              <a:t>Division of Programs</a:t>
            </a:r>
            <a:endParaRPr sz="2800" b="1">
              <a:solidFill>
                <a:srgbClr val="0C0C0C"/>
              </a:solidFill>
              <a:latin typeface="Corbel"/>
              <a:ea typeface="Corbel"/>
              <a:cs typeface="Corbel"/>
              <a:sym typeface="Corbel"/>
            </a:endParaRPr>
          </a:p>
        </p:txBody>
      </p:sp>
      <p:sp>
        <p:nvSpPr>
          <p:cNvPr id="238" name="Google Shape;238;p19"/>
          <p:cNvSpPr txBox="1"/>
          <p:nvPr/>
        </p:nvSpPr>
        <p:spPr>
          <a:xfrm>
            <a:off x="7111156" y="2457658"/>
            <a:ext cx="4139821" cy="75846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0C0C"/>
              </a:buClr>
              <a:buSzPts val="2800"/>
              <a:buFont typeface="Corbel"/>
              <a:buNone/>
            </a:pPr>
            <a:r>
              <a:rPr lang="pt-PT" sz="2800" b="1">
                <a:solidFill>
                  <a:srgbClr val="0C0C0C"/>
                </a:solidFill>
                <a:latin typeface="Corbel"/>
                <a:ea typeface="Corbel"/>
                <a:cs typeface="Corbel"/>
                <a:sym typeface="Corbel"/>
              </a:rPr>
              <a:t>Division of Associativism</a:t>
            </a:r>
            <a:endParaRPr sz="2800" b="1">
              <a:solidFill>
                <a:srgbClr val="0C0C0C"/>
              </a:solidFill>
              <a:latin typeface="Corbel"/>
              <a:ea typeface="Corbel"/>
              <a:cs typeface="Corbel"/>
              <a:sym typeface="Corbel"/>
            </a:endParaRPr>
          </a:p>
        </p:txBody>
      </p:sp>
      <p:sp>
        <p:nvSpPr>
          <p:cNvPr id="239" name="Google Shape;239;p19"/>
          <p:cNvSpPr/>
          <p:nvPr/>
        </p:nvSpPr>
        <p:spPr>
          <a:xfrm>
            <a:off x="5423446" y="1098874"/>
            <a:ext cx="792088" cy="792088"/>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40" name="Google Shape;240;p19"/>
          <p:cNvSpPr/>
          <p:nvPr/>
        </p:nvSpPr>
        <p:spPr>
          <a:xfrm>
            <a:off x="5609006" y="1259947"/>
            <a:ext cx="431671" cy="435278"/>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41" name="Google Shape;241;p19"/>
          <p:cNvSpPr/>
          <p:nvPr/>
        </p:nvSpPr>
        <p:spPr>
          <a:xfrm>
            <a:off x="1978660" y="3156904"/>
            <a:ext cx="621100" cy="6211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42" name="Google Shape;242;p19"/>
          <p:cNvPicPr preferRelativeResize="0"/>
          <p:nvPr/>
        </p:nvPicPr>
        <p:blipFill rotWithShape="1">
          <a:blip r:embed="rId3">
            <a:alphaModFix/>
          </a:blip>
          <a:srcRect/>
          <a:stretch/>
        </p:blipFill>
        <p:spPr>
          <a:xfrm>
            <a:off x="2148295" y="3208887"/>
            <a:ext cx="323116" cy="451143"/>
          </a:xfrm>
          <a:prstGeom prst="rect">
            <a:avLst/>
          </a:prstGeom>
          <a:noFill/>
          <a:ln>
            <a:noFill/>
          </a:ln>
        </p:spPr>
      </p:pic>
      <p:sp>
        <p:nvSpPr>
          <p:cNvPr id="243" name="Google Shape;243;p19"/>
          <p:cNvSpPr/>
          <p:nvPr/>
        </p:nvSpPr>
        <p:spPr>
          <a:xfrm>
            <a:off x="8870517" y="3107672"/>
            <a:ext cx="621100" cy="6211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44" name="Google Shape;244;p19"/>
          <p:cNvSpPr/>
          <p:nvPr/>
        </p:nvSpPr>
        <p:spPr>
          <a:xfrm rot="2700000">
            <a:off x="9072567" y="3183048"/>
            <a:ext cx="217001" cy="389041"/>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nvGrpSpPr>
          <p:cNvPr id="245" name="Google Shape;245;p19"/>
          <p:cNvGrpSpPr/>
          <p:nvPr/>
        </p:nvGrpSpPr>
        <p:grpSpPr>
          <a:xfrm>
            <a:off x="2148295" y="2261653"/>
            <a:ext cx="7118535" cy="476273"/>
            <a:chOff x="2016522" y="2371504"/>
            <a:chExt cx="5144676" cy="476273"/>
          </a:xfrm>
        </p:grpSpPr>
        <p:cxnSp>
          <p:nvCxnSpPr>
            <p:cNvPr id="246" name="Google Shape;246;p19"/>
            <p:cNvCxnSpPr/>
            <p:nvPr/>
          </p:nvCxnSpPr>
          <p:spPr>
            <a:xfrm rot="10800000" flipH="1">
              <a:off x="2016522" y="2371504"/>
              <a:ext cx="5112568" cy="1"/>
            </a:xfrm>
            <a:prstGeom prst="straightConnector1">
              <a:avLst/>
            </a:prstGeom>
            <a:noFill/>
            <a:ln w="25400" cap="flat" cmpd="sng">
              <a:solidFill>
                <a:srgbClr val="3F3F3F"/>
              </a:solidFill>
              <a:prstDash val="solid"/>
              <a:round/>
              <a:headEnd type="none" w="sm" len="sm"/>
              <a:tailEnd type="none" w="sm" len="sm"/>
            </a:ln>
          </p:spPr>
        </p:cxnSp>
        <p:cxnSp>
          <p:nvCxnSpPr>
            <p:cNvPr id="247" name="Google Shape;247;p19"/>
            <p:cNvCxnSpPr/>
            <p:nvPr/>
          </p:nvCxnSpPr>
          <p:spPr>
            <a:xfrm>
              <a:off x="2051720" y="2447985"/>
              <a:ext cx="0" cy="399792"/>
            </a:xfrm>
            <a:prstGeom prst="straightConnector1">
              <a:avLst/>
            </a:prstGeom>
            <a:noFill/>
            <a:ln w="25400" cap="flat" cmpd="sng">
              <a:solidFill>
                <a:srgbClr val="3F3F3F"/>
              </a:solidFill>
              <a:prstDash val="solid"/>
              <a:round/>
              <a:headEnd type="oval" w="lg" len="lg"/>
              <a:tailEnd type="none" w="sm" len="sm"/>
            </a:ln>
          </p:spPr>
        </p:cxnSp>
        <p:cxnSp>
          <p:nvCxnSpPr>
            <p:cNvPr id="248" name="Google Shape;248;p19"/>
            <p:cNvCxnSpPr/>
            <p:nvPr/>
          </p:nvCxnSpPr>
          <p:spPr>
            <a:xfrm>
              <a:off x="7161198" y="2440724"/>
              <a:ext cx="0" cy="363112"/>
            </a:xfrm>
            <a:prstGeom prst="straightConnector1">
              <a:avLst/>
            </a:prstGeom>
            <a:noFill/>
            <a:ln w="25400" cap="flat" cmpd="sng">
              <a:solidFill>
                <a:srgbClr val="3F3F3F"/>
              </a:solidFill>
              <a:prstDash val="solid"/>
              <a:round/>
              <a:headEnd type="oval" w="lg" len="lg"/>
              <a:tailEnd type="none" w="sm" len="sm"/>
            </a:ln>
          </p:spPr>
        </p:cxnSp>
      </p:grpSp>
      <p:cxnSp>
        <p:nvCxnSpPr>
          <p:cNvPr id="249" name="Google Shape;249;p19"/>
          <p:cNvCxnSpPr/>
          <p:nvPr/>
        </p:nvCxnSpPr>
        <p:spPr>
          <a:xfrm>
            <a:off x="5819491" y="1898541"/>
            <a:ext cx="0" cy="363112"/>
          </a:xfrm>
          <a:prstGeom prst="straightConnector1">
            <a:avLst/>
          </a:prstGeom>
          <a:noFill/>
          <a:ln w="25400" cap="flat" cmpd="sng">
            <a:solidFill>
              <a:srgbClr val="3F3F3F"/>
            </a:solidFill>
            <a:prstDash val="solid"/>
            <a:round/>
            <a:headEnd type="none" w="sm" len="sm"/>
            <a:tailEnd type="none" w="sm" len="sm"/>
          </a:ln>
        </p:spPr>
      </p:cxnSp>
      <p:pic>
        <p:nvPicPr>
          <p:cNvPr id="250" name="Google Shape;250;p19"/>
          <p:cNvPicPr preferRelativeResize="0"/>
          <p:nvPr/>
        </p:nvPicPr>
        <p:blipFill rotWithShape="1">
          <a:blip r:embed="rId4">
            <a:alphaModFix/>
          </a:blip>
          <a:srcRect/>
          <a:stretch/>
        </p:blipFill>
        <p:spPr>
          <a:xfrm>
            <a:off x="375350" y="5458856"/>
            <a:ext cx="769641" cy="1034359"/>
          </a:xfrm>
          <a:prstGeom prst="rect">
            <a:avLst/>
          </a:prstGeom>
          <a:noFill/>
          <a:ln>
            <a:noFill/>
          </a:ln>
        </p:spPr>
      </p:pic>
      <p:pic>
        <p:nvPicPr>
          <p:cNvPr id="251" name="Google Shape;251;p19"/>
          <p:cNvPicPr preferRelativeResize="0"/>
          <p:nvPr/>
        </p:nvPicPr>
        <p:blipFill rotWithShape="1">
          <a:blip r:embed="rId5">
            <a:alphaModFix/>
          </a:blip>
          <a:srcRect/>
          <a:stretch/>
        </p:blipFill>
        <p:spPr>
          <a:xfrm>
            <a:off x="10446505" y="5937847"/>
            <a:ext cx="1370145" cy="675938"/>
          </a:xfrm>
          <a:prstGeom prst="rect">
            <a:avLst/>
          </a:prstGeom>
          <a:noFill/>
          <a:ln>
            <a:noFill/>
          </a:ln>
        </p:spPr>
      </p:pic>
      <p:sp>
        <p:nvSpPr>
          <p:cNvPr id="252" name="Google Shape;252;p19"/>
          <p:cNvSpPr txBox="1">
            <a:spLocks noGrp="1"/>
          </p:cNvSpPr>
          <p:nvPr>
            <p:ph type="subTitle" idx="1"/>
          </p:nvPr>
        </p:nvSpPr>
        <p:spPr>
          <a:xfrm>
            <a:off x="2599760" y="6225558"/>
            <a:ext cx="7307520" cy="35447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SzPct val="80000"/>
              <a:buNone/>
            </a:pPr>
            <a:r>
              <a:rPr lang="pt-PT" b="1">
                <a:solidFill>
                  <a:srgbClr val="0C0C0C"/>
                </a:solidFill>
              </a:rPr>
              <a:t>Instituto Português do Desporto e Juventude, IPDJ, I.P.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0"/>
          <p:cNvSpPr/>
          <p:nvPr/>
        </p:nvSpPr>
        <p:spPr>
          <a:xfrm>
            <a:off x="5504842" y="2807382"/>
            <a:ext cx="1152128" cy="1152128"/>
          </a:xfrm>
          <a:prstGeom prst="ellipse">
            <a:avLst/>
          </a:prstGeom>
          <a:solidFill>
            <a:schemeClr val="lt1"/>
          </a:solidFill>
          <a:ln w="381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Corbel"/>
              <a:ea typeface="Corbel"/>
              <a:cs typeface="Corbel"/>
              <a:sym typeface="Corbel"/>
            </a:endParaRPr>
          </a:p>
        </p:txBody>
      </p:sp>
      <p:sp>
        <p:nvSpPr>
          <p:cNvPr id="258" name="Google Shape;258;p20"/>
          <p:cNvSpPr/>
          <p:nvPr/>
        </p:nvSpPr>
        <p:spPr>
          <a:xfrm>
            <a:off x="5594852" y="2897392"/>
            <a:ext cx="972108" cy="97210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Corbel"/>
              <a:ea typeface="Corbel"/>
              <a:cs typeface="Corbel"/>
              <a:sym typeface="Corbel"/>
            </a:endParaRPr>
          </a:p>
        </p:txBody>
      </p:sp>
      <p:sp>
        <p:nvSpPr>
          <p:cNvPr id="259" name="Google Shape;259;p20"/>
          <p:cNvSpPr txBox="1"/>
          <p:nvPr/>
        </p:nvSpPr>
        <p:spPr>
          <a:xfrm>
            <a:off x="4096953" y="263648"/>
            <a:ext cx="4079783" cy="5760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2800" b="1">
                <a:solidFill>
                  <a:srgbClr val="0C0C0C"/>
                </a:solidFill>
                <a:latin typeface="Corbel"/>
                <a:ea typeface="Corbel"/>
                <a:cs typeface="Corbel"/>
                <a:sym typeface="Corbel"/>
              </a:rPr>
              <a:t>Division of Programs</a:t>
            </a:r>
            <a:endParaRPr sz="2800" b="1">
              <a:solidFill>
                <a:srgbClr val="0C0C0C"/>
              </a:solidFill>
              <a:latin typeface="Corbel"/>
              <a:ea typeface="Corbel"/>
              <a:cs typeface="Corbel"/>
              <a:sym typeface="Corbel"/>
            </a:endParaRPr>
          </a:p>
        </p:txBody>
      </p:sp>
      <p:sp>
        <p:nvSpPr>
          <p:cNvPr id="260" name="Google Shape;260;p20"/>
          <p:cNvSpPr txBox="1"/>
          <p:nvPr/>
        </p:nvSpPr>
        <p:spPr>
          <a:xfrm>
            <a:off x="1564844" y="864741"/>
            <a:ext cx="9144000" cy="2880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2400" b="1">
                <a:solidFill>
                  <a:srgbClr val="0C0C0C"/>
                </a:solidFill>
                <a:latin typeface="Corbel"/>
                <a:ea typeface="Corbel"/>
                <a:cs typeface="Corbel"/>
                <a:sym typeface="Corbel"/>
              </a:rPr>
              <a:t>Intervention Areas</a:t>
            </a:r>
            <a:endParaRPr sz="2400" b="1">
              <a:solidFill>
                <a:srgbClr val="0C0C0C"/>
              </a:solidFill>
              <a:latin typeface="Corbel"/>
              <a:ea typeface="Corbel"/>
              <a:cs typeface="Corbel"/>
              <a:sym typeface="Corbel"/>
            </a:endParaRPr>
          </a:p>
        </p:txBody>
      </p:sp>
      <p:sp>
        <p:nvSpPr>
          <p:cNvPr id="261" name="Google Shape;261;p20"/>
          <p:cNvSpPr/>
          <p:nvPr/>
        </p:nvSpPr>
        <p:spPr>
          <a:xfrm>
            <a:off x="7656817" y="4574601"/>
            <a:ext cx="680276" cy="680276"/>
          </a:xfrm>
          <a:prstGeom prst="ellipse">
            <a:avLst/>
          </a:prstGeom>
          <a:solidFill>
            <a:schemeClr val="l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Corbel"/>
              <a:ea typeface="Corbel"/>
              <a:cs typeface="Corbel"/>
              <a:sym typeface="Corbel"/>
            </a:endParaRPr>
          </a:p>
        </p:txBody>
      </p:sp>
      <p:sp>
        <p:nvSpPr>
          <p:cNvPr id="262" name="Google Shape;262;p20"/>
          <p:cNvSpPr txBox="1"/>
          <p:nvPr/>
        </p:nvSpPr>
        <p:spPr>
          <a:xfrm>
            <a:off x="8434547" y="2902476"/>
            <a:ext cx="2608052"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pt-PT" sz="1800" b="1">
                <a:solidFill>
                  <a:srgbClr val="0C0C0C"/>
                </a:solidFill>
                <a:latin typeface="Corbel"/>
                <a:ea typeface="Corbel"/>
                <a:cs typeface="Corbel"/>
                <a:sym typeface="Corbel"/>
              </a:rPr>
              <a:t>Leisure Time</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OTL - Leisure Occupation</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Holidays on the Move</a:t>
            </a:r>
            <a:endParaRPr/>
          </a:p>
        </p:txBody>
      </p:sp>
      <p:sp>
        <p:nvSpPr>
          <p:cNvPr id="263" name="Google Shape;263;p20"/>
          <p:cNvSpPr txBox="1"/>
          <p:nvPr/>
        </p:nvSpPr>
        <p:spPr>
          <a:xfrm>
            <a:off x="8702184" y="4513204"/>
            <a:ext cx="2195294"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pt-PT" sz="1800" b="1">
                <a:solidFill>
                  <a:srgbClr val="0C0C0C"/>
                </a:solidFill>
                <a:latin typeface="Corbel"/>
                <a:ea typeface="Corbel"/>
                <a:cs typeface="Corbel"/>
                <a:sym typeface="Corbel"/>
              </a:rPr>
              <a:t>Culture</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"Young Creators" Program</a:t>
            </a:r>
            <a:endParaRPr/>
          </a:p>
        </p:txBody>
      </p:sp>
      <p:sp>
        <p:nvSpPr>
          <p:cNvPr id="264" name="Google Shape;264;p20"/>
          <p:cNvSpPr txBox="1"/>
          <p:nvPr/>
        </p:nvSpPr>
        <p:spPr>
          <a:xfrm>
            <a:off x="318795" y="4798580"/>
            <a:ext cx="3251834" cy="120032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pt-PT" sz="1800" b="1">
                <a:solidFill>
                  <a:srgbClr val="0C0C0C"/>
                </a:solidFill>
                <a:latin typeface="Corbel"/>
                <a:ea typeface="Corbel"/>
                <a:cs typeface="Corbel"/>
                <a:sym typeface="Corbel"/>
              </a:rPr>
              <a:t>Citizenship and Participation</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Youth Parliament</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EUROSCOLA</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Young Participatory Budget</a:t>
            </a:r>
            <a:endParaRPr/>
          </a:p>
        </p:txBody>
      </p:sp>
      <p:sp>
        <p:nvSpPr>
          <p:cNvPr id="265" name="Google Shape;265;p20"/>
          <p:cNvSpPr/>
          <p:nvPr/>
        </p:nvSpPr>
        <p:spPr>
          <a:xfrm flipH="1">
            <a:off x="3765538" y="1445126"/>
            <a:ext cx="680276" cy="680276"/>
          </a:xfrm>
          <a:prstGeom prst="ellipse">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C0C0C"/>
              </a:solidFill>
              <a:latin typeface="Corbel"/>
              <a:ea typeface="Corbel"/>
              <a:cs typeface="Corbel"/>
              <a:sym typeface="Corbel"/>
            </a:endParaRPr>
          </a:p>
        </p:txBody>
      </p:sp>
      <p:sp>
        <p:nvSpPr>
          <p:cNvPr id="266" name="Google Shape;266;p20"/>
          <p:cNvSpPr/>
          <p:nvPr/>
        </p:nvSpPr>
        <p:spPr>
          <a:xfrm flipH="1">
            <a:off x="7722210" y="1505327"/>
            <a:ext cx="680276" cy="680276"/>
          </a:xfrm>
          <a:prstGeom prst="ellipse">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C0C0C"/>
              </a:solidFill>
              <a:latin typeface="Corbel"/>
              <a:ea typeface="Corbel"/>
              <a:cs typeface="Corbel"/>
              <a:sym typeface="Corbel"/>
            </a:endParaRPr>
          </a:p>
        </p:txBody>
      </p:sp>
      <p:sp>
        <p:nvSpPr>
          <p:cNvPr id="267" name="Google Shape;267;p20"/>
          <p:cNvSpPr txBox="1"/>
          <p:nvPr/>
        </p:nvSpPr>
        <p:spPr>
          <a:xfrm flipH="1">
            <a:off x="1313986" y="3071195"/>
            <a:ext cx="2347795"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pt-PT" sz="1800" b="1">
                <a:solidFill>
                  <a:srgbClr val="0C0C0C"/>
                </a:solidFill>
                <a:latin typeface="Corbel"/>
                <a:ea typeface="Corbel"/>
                <a:cs typeface="Corbel"/>
                <a:sym typeface="Corbel"/>
              </a:rPr>
              <a:t>Entrepreneurship</a:t>
            </a:r>
            <a:endParaRPr sz="1800" b="1">
              <a:solidFill>
                <a:srgbClr val="0C0C0C"/>
              </a:solidFill>
              <a:latin typeface="Corbel"/>
              <a:ea typeface="Corbel"/>
              <a:cs typeface="Corbel"/>
              <a:sym typeface="Corbel"/>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Program "Empreende Já" </a:t>
            </a:r>
            <a:endParaRPr/>
          </a:p>
        </p:txBody>
      </p:sp>
      <p:sp>
        <p:nvSpPr>
          <p:cNvPr id="268" name="Google Shape;268;p20"/>
          <p:cNvSpPr txBox="1"/>
          <p:nvPr/>
        </p:nvSpPr>
        <p:spPr>
          <a:xfrm flipH="1">
            <a:off x="519975" y="1123174"/>
            <a:ext cx="3251833" cy="147732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pt-PT" sz="1800" b="1">
                <a:solidFill>
                  <a:srgbClr val="0C0C0C"/>
                </a:solidFill>
                <a:latin typeface="Corbel"/>
                <a:ea typeface="Corbel"/>
                <a:cs typeface="Corbel"/>
                <a:sym typeface="Corbel"/>
              </a:rPr>
              <a:t>Volunteering</a:t>
            </a:r>
            <a:endParaRPr sz="1800" b="1">
              <a:solidFill>
                <a:srgbClr val="0C0C0C"/>
              </a:solidFill>
              <a:latin typeface="Corbel"/>
              <a:ea typeface="Corbel"/>
              <a:cs typeface="Corbel"/>
              <a:sym typeface="Corbel"/>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Program "Now We"</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Young Volunteering for Nature and Forests </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International Fields of Work </a:t>
            </a:r>
            <a:endParaRPr/>
          </a:p>
        </p:txBody>
      </p:sp>
      <p:sp>
        <p:nvSpPr>
          <p:cNvPr id="269" name="Google Shape;269;p20"/>
          <p:cNvSpPr txBox="1"/>
          <p:nvPr/>
        </p:nvSpPr>
        <p:spPr>
          <a:xfrm flipH="1">
            <a:off x="8434547" y="1202149"/>
            <a:ext cx="2571002"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pt-PT" sz="1800" b="1">
                <a:solidFill>
                  <a:srgbClr val="0C0C0C"/>
                </a:solidFill>
                <a:latin typeface="Corbel"/>
                <a:ea typeface="Corbel"/>
                <a:cs typeface="Corbel"/>
                <a:sym typeface="Corbel"/>
              </a:rPr>
              <a:t>Health</a:t>
            </a:r>
            <a:endParaRPr sz="1800" b="1">
              <a:solidFill>
                <a:srgbClr val="0C0C0C"/>
              </a:solidFill>
              <a:latin typeface="Corbel"/>
              <a:ea typeface="Corbel"/>
              <a:cs typeface="Corbel"/>
              <a:sym typeface="Corbel"/>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Program Cuida-Te+</a:t>
            </a:r>
            <a:endParaRPr/>
          </a:p>
          <a:p>
            <a:pPr marL="0" marR="0" lvl="0" indent="0" algn="ctr" rtl="0">
              <a:spcBef>
                <a:spcPts val="0"/>
              </a:spcBef>
              <a:spcAft>
                <a:spcPts val="0"/>
              </a:spcAft>
              <a:buNone/>
            </a:pPr>
            <a:r>
              <a:rPr lang="pt-PT" sz="1800">
                <a:solidFill>
                  <a:srgbClr val="0C0C0C"/>
                </a:solidFill>
                <a:latin typeface="Corbel"/>
                <a:ea typeface="Corbel"/>
                <a:cs typeface="Corbel"/>
                <a:sym typeface="Corbel"/>
              </a:rPr>
              <a:t>Sexuality Line</a:t>
            </a:r>
            <a:endParaRPr sz="1800">
              <a:solidFill>
                <a:srgbClr val="0C0C0C"/>
              </a:solidFill>
              <a:latin typeface="Corbel"/>
              <a:ea typeface="Corbel"/>
              <a:cs typeface="Corbel"/>
              <a:sym typeface="Corbel"/>
            </a:endParaRPr>
          </a:p>
        </p:txBody>
      </p:sp>
      <p:cxnSp>
        <p:nvCxnSpPr>
          <p:cNvPr id="270" name="Google Shape;270;p20"/>
          <p:cNvCxnSpPr/>
          <p:nvPr/>
        </p:nvCxnSpPr>
        <p:spPr>
          <a:xfrm rot="10800000">
            <a:off x="4488171" y="3411333"/>
            <a:ext cx="985245" cy="4624"/>
          </a:xfrm>
          <a:prstGeom prst="straightConnector1">
            <a:avLst/>
          </a:prstGeom>
          <a:noFill/>
          <a:ln w="25400" cap="flat" cmpd="sng">
            <a:solidFill>
              <a:schemeClr val="accent2"/>
            </a:solidFill>
            <a:prstDash val="solid"/>
            <a:round/>
            <a:headEnd type="none" w="sm" len="sm"/>
            <a:tailEnd type="none" w="sm" len="sm"/>
          </a:ln>
        </p:spPr>
      </p:cxnSp>
      <p:cxnSp>
        <p:nvCxnSpPr>
          <p:cNvPr id="271" name="Google Shape;271;p20"/>
          <p:cNvCxnSpPr/>
          <p:nvPr/>
        </p:nvCxnSpPr>
        <p:spPr>
          <a:xfrm flipH="1">
            <a:off x="3948526" y="3877861"/>
            <a:ext cx="1788300" cy="1564500"/>
          </a:xfrm>
          <a:prstGeom prst="bentConnector3">
            <a:avLst>
              <a:gd name="adj1" fmla="val 32444"/>
            </a:avLst>
          </a:prstGeom>
          <a:noFill/>
          <a:ln w="25400" cap="flat" cmpd="sng">
            <a:solidFill>
              <a:schemeClr val="accent2"/>
            </a:solidFill>
            <a:prstDash val="solid"/>
            <a:round/>
            <a:headEnd type="none" w="sm" len="sm"/>
            <a:tailEnd type="none" w="sm" len="sm"/>
          </a:ln>
        </p:spPr>
      </p:cxnSp>
      <p:cxnSp>
        <p:nvCxnSpPr>
          <p:cNvPr id="272" name="Google Shape;272;p20"/>
          <p:cNvCxnSpPr/>
          <p:nvPr/>
        </p:nvCxnSpPr>
        <p:spPr>
          <a:xfrm>
            <a:off x="4450311" y="1861838"/>
            <a:ext cx="1318800" cy="1042500"/>
          </a:xfrm>
          <a:prstGeom prst="bentConnector3">
            <a:avLst>
              <a:gd name="adj1" fmla="val 50003"/>
            </a:avLst>
          </a:prstGeom>
          <a:noFill/>
          <a:ln w="25400" cap="flat" cmpd="sng">
            <a:solidFill>
              <a:schemeClr val="accent2"/>
            </a:solidFill>
            <a:prstDash val="solid"/>
            <a:round/>
            <a:headEnd type="none" w="sm" len="sm"/>
            <a:tailEnd type="none" w="sm" len="sm"/>
          </a:ln>
        </p:spPr>
      </p:cxnSp>
      <p:cxnSp>
        <p:nvCxnSpPr>
          <p:cNvPr id="273" name="Google Shape;273;p20"/>
          <p:cNvCxnSpPr/>
          <p:nvPr/>
        </p:nvCxnSpPr>
        <p:spPr>
          <a:xfrm rot="10800000" flipH="1">
            <a:off x="6447693" y="1824607"/>
            <a:ext cx="1261800" cy="1065600"/>
          </a:xfrm>
          <a:prstGeom prst="bentConnector3">
            <a:avLst>
              <a:gd name="adj1" fmla="val 49999"/>
            </a:avLst>
          </a:prstGeom>
          <a:noFill/>
          <a:ln w="25400" cap="flat" cmpd="sng">
            <a:solidFill>
              <a:schemeClr val="accent4"/>
            </a:solidFill>
            <a:prstDash val="solid"/>
            <a:round/>
            <a:headEnd type="none" w="sm" len="sm"/>
            <a:tailEnd type="none" w="sm" len="sm"/>
          </a:ln>
        </p:spPr>
      </p:cxnSp>
      <p:cxnSp>
        <p:nvCxnSpPr>
          <p:cNvPr id="274" name="Google Shape;274;p20"/>
          <p:cNvCxnSpPr/>
          <p:nvPr/>
        </p:nvCxnSpPr>
        <p:spPr>
          <a:xfrm>
            <a:off x="6475874" y="3842625"/>
            <a:ext cx="1180800" cy="1072200"/>
          </a:xfrm>
          <a:prstGeom prst="bentConnector3">
            <a:avLst>
              <a:gd name="adj1" fmla="val 50006"/>
            </a:avLst>
          </a:prstGeom>
          <a:noFill/>
          <a:ln w="25400" cap="flat" cmpd="sng">
            <a:solidFill>
              <a:schemeClr val="accent4"/>
            </a:solidFill>
            <a:prstDash val="solid"/>
            <a:round/>
            <a:headEnd type="none" w="sm" len="sm"/>
            <a:tailEnd type="none" w="sm" len="sm"/>
          </a:ln>
        </p:spPr>
      </p:cxnSp>
      <p:sp>
        <p:nvSpPr>
          <p:cNvPr id="275" name="Google Shape;275;p20"/>
          <p:cNvSpPr/>
          <p:nvPr/>
        </p:nvSpPr>
        <p:spPr>
          <a:xfrm>
            <a:off x="7890762" y="4732692"/>
            <a:ext cx="304811" cy="263049"/>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Corbel"/>
              <a:ea typeface="Corbel"/>
              <a:cs typeface="Corbel"/>
              <a:sym typeface="Corbel"/>
            </a:endParaRPr>
          </a:p>
        </p:txBody>
      </p:sp>
      <p:pic>
        <p:nvPicPr>
          <p:cNvPr id="276" name="Google Shape;276;p20"/>
          <p:cNvPicPr preferRelativeResize="0"/>
          <p:nvPr/>
        </p:nvPicPr>
        <p:blipFill rotWithShape="1">
          <a:blip r:embed="rId3">
            <a:alphaModFix/>
          </a:blip>
          <a:srcRect/>
          <a:stretch/>
        </p:blipFill>
        <p:spPr>
          <a:xfrm>
            <a:off x="3970785" y="1657835"/>
            <a:ext cx="335309" cy="335309"/>
          </a:xfrm>
          <a:prstGeom prst="rect">
            <a:avLst/>
          </a:prstGeom>
          <a:noFill/>
          <a:ln>
            <a:noFill/>
          </a:ln>
        </p:spPr>
      </p:pic>
      <p:sp>
        <p:nvSpPr>
          <p:cNvPr id="277" name="Google Shape;277;p20"/>
          <p:cNvSpPr/>
          <p:nvPr/>
        </p:nvSpPr>
        <p:spPr>
          <a:xfrm>
            <a:off x="7892035" y="1749137"/>
            <a:ext cx="340626" cy="333972"/>
          </a:xfrm>
          <a:custGeom>
            <a:avLst/>
            <a:gdLst/>
            <a:ahLst/>
            <a:cxnLst/>
            <a:rect l="l" t="t" r="r" b="b"/>
            <a:pathLst>
              <a:path w="3263621" h="3199863" extrusionOk="0">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Corbel"/>
              <a:ea typeface="Corbel"/>
              <a:cs typeface="Corbel"/>
              <a:sym typeface="Corbel"/>
            </a:endParaRPr>
          </a:p>
        </p:txBody>
      </p:sp>
      <p:sp>
        <p:nvSpPr>
          <p:cNvPr id="278" name="Google Shape;278;p20"/>
          <p:cNvSpPr/>
          <p:nvPr/>
        </p:nvSpPr>
        <p:spPr>
          <a:xfrm>
            <a:off x="5886338" y="3165807"/>
            <a:ext cx="431671" cy="435278"/>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Corbel"/>
              <a:ea typeface="Corbel"/>
              <a:cs typeface="Corbel"/>
              <a:sym typeface="Corbel"/>
            </a:endParaRPr>
          </a:p>
        </p:txBody>
      </p:sp>
      <p:sp>
        <p:nvSpPr>
          <p:cNvPr id="279" name="Google Shape;279;p20"/>
          <p:cNvSpPr/>
          <p:nvPr/>
        </p:nvSpPr>
        <p:spPr>
          <a:xfrm flipH="1">
            <a:off x="3817244" y="3071195"/>
            <a:ext cx="680276" cy="680276"/>
          </a:xfrm>
          <a:prstGeom prst="ellipse">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3F3F3F"/>
              </a:solidFill>
              <a:latin typeface="Corbel"/>
              <a:ea typeface="Corbel"/>
              <a:cs typeface="Corbel"/>
              <a:sym typeface="Corbel"/>
            </a:endParaRPr>
          </a:p>
        </p:txBody>
      </p:sp>
      <p:sp>
        <p:nvSpPr>
          <p:cNvPr id="280" name="Google Shape;280;p20"/>
          <p:cNvSpPr/>
          <p:nvPr/>
        </p:nvSpPr>
        <p:spPr>
          <a:xfrm>
            <a:off x="3608483" y="5072736"/>
            <a:ext cx="680276" cy="680276"/>
          </a:xfrm>
          <a:prstGeom prst="ellipse">
            <a:avLst/>
          </a:prstGeom>
          <a:solidFill>
            <a:schemeClr val="l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Corbel"/>
              <a:ea typeface="Corbel"/>
              <a:cs typeface="Corbel"/>
              <a:sym typeface="Corbel"/>
            </a:endParaRPr>
          </a:p>
        </p:txBody>
      </p:sp>
      <p:sp>
        <p:nvSpPr>
          <p:cNvPr id="281" name="Google Shape;281;p20"/>
          <p:cNvSpPr/>
          <p:nvPr/>
        </p:nvSpPr>
        <p:spPr>
          <a:xfrm rot="2700000" flipH="1">
            <a:off x="3817022" y="5193848"/>
            <a:ext cx="200588" cy="522172"/>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Corbel"/>
              <a:ea typeface="Corbel"/>
              <a:cs typeface="Corbel"/>
              <a:sym typeface="Corbel"/>
            </a:endParaRPr>
          </a:p>
        </p:txBody>
      </p:sp>
      <p:sp>
        <p:nvSpPr>
          <p:cNvPr id="282" name="Google Shape;282;p20"/>
          <p:cNvSpPr/>
          <p:nvPr/>
        </p:nvSpPr>
        <p:spPr>
          <a:xfrm rot="2700000">
            <a:off x="4058442" y="3226025"/>
            <a:ext cx="217001" cy="389041"/>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Corbel"/>
              <a:ea typeface="Corbel"/>
              <a:cs typeface="Corbel"/>
              <a:sym typeface="Corbel"/>
            </a:endParaRPr>
          </a:p>
        </p:txBody>
      </p:sp>
      <p:sp>
        <p:nvSpPr>
          <p:cNvPr id="283" name="Google Shape;283;p20"/>
          <p:cNvSpPr/>
          <p:nvPr/>
        </p:nvSpPr>
        <p:spPr>
          <a:xfrm>
            <a:off x="7603780" y="2992835"/>
            <a:ext cx="680276" cy="680276"/>
          </a:xfrm>
          <a:prstGeom prst="ellipse">
            <a:avLst/>
          </a:prstGeom>
          <a:solidFill>
            <a:schemeClr val="l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Corbel"/>
              <a:ea typeface="Corbel"/>
              <a:cs typeface="Corbel"/>
              <a:sym typeface="Corbel"/>
            </a:endParaRPr>
          </a:p>
        </p:txBody>
      </p:sp>
      <p:sp>
        <p:nvSpPr>
          <p:cNvPr id="284" name="Google Shape;284;p20"/>
          <p:cNvSpPr/>
          <p:nvPr/>
        </p:nvSpPr>
        <p:spPr>
          <a:xfrm>
            <a:off x="7722210" y="3232450"/>
            <a:ext cx="439028" cy="18119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Corbel"/>
              <a:ea typeface="Corbel"/>
              <a:cs typeface="Corbel"/>
              <a:sym typeface="Corbel"/>
            </a:endParaRPr>
          </a:p>
        </p:txBody>
      </p:sp>
      <p:cxnSp>
        <p:nvCxnSpPr>
          <p:cNvPr id="285" name="Google Shape;285;p20"/>
          <p:cNvCxnSpPr/>
          <p:nvPr/>
        </p:nvCxnSpPr>
        <p:spPr>
          <a:xfrm rot="10800000">
            <a:off x="6681061" y="3371968"/>
            <a:ext cx="898628" cy="14299"/>
          </a:xfrm>
          <a:prstGeom prst="straightConnector1">
            <a:avLst/>
          </a:prstGeom>
          <a:noFill/>
          <a:ln w="25400" cap="flat" cmpd="sng">
            <a:solidFill>
              <a:schemeClr val="accent4"/>
            </a:solidFill>
            <a:prstDash val="solid"/>
            <a:round/>
            <a:headEnd type="none" w="sm" len="sm"/>
            <a:tailEnd type="none" w="sm" len="sm"/>
          </a:ln>
        </p:spPr>
      </p:cxnSp>
      <p:sp>
        <p:nvSpPr>
          <p:cNvPr id="286" name="Google Shape;286;p20"/>
          <p:cNvSpPr txBox="1">
            <a:spLocks noGrp="1"/>
          </p:cNvSpPr>
          <p:nvPr>
            <p:ph type="subTitle" idx="1"/>
          </p:nvPr>
        </p:nvSpPr>
        <p:spPr>
          <a:xfrm>
            <a:off x="2492311" y="6301254"/>
            <a:ext cx="7307520" cy="35447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SzPct val="80000"/>
              <a:buNone/>
            </a:pPr>
            <a:r>
              <a:rPr lang="pt-PT" b="1">
                <a:solidFill>
                  <a:srgbClr val="0C0C0C"/>
                </a:solidFill>
              </a:rPr>
              <a:t>Instituto Português do Desporto e Juventude, IPDJ, I.P.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0"/>
        <p:cNvGrpSpPr/>
        <p:nvPr/>
      </p:nvGrpSpPr>
      <p:grpSpPr>
        <a:xfrm>
          <a:off x="0" y="0"/>
          <a:ext cx="0" cy="0"/>
          <a:chOff x="0" y="0"/>
          <a:chExt cx="0" cy="0"/>
        </a:xfrm>
      </p:grpSpPr>
      <p:sp>
        <p:nvSpPr>
          <p:cNvPr id="291" name="Google Shape;291;p21"/>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1"/>
          <p:cNvSpPr txBox="1"/>
          <p:nvPr/>
        </p:nvSpPr>
        <p:spPr>
          <a:xfrm>
            <a:off x="4441783" y="609600"/>
            <a:ext cx="7178131" cy="1356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pt-PT" sz="4800" b="1">
                <a:solidFill>
                  <a:schemeClr val="accent1"/>
                </a:solidFill>
                <a:latin typeface="Corbel"/>
                <a:ea typeface="Corbel"/>
                <a:cs typeface="Corbel"/>
                <a:sym typeface="Corbel"/>
              </a:rPr>
              <a:t>YOUNG ASSOCIATIVISM</a:t>
            </a:r>
            <a:endParaRPr/>
          </a:p>
        </p:txBody>
      </p:sp>
      <p:pic>
        <p:nvPicPr>
          <p:cNvPr id="293" name="Google Shape;293;p21" descr="/Sapatilhas num intervalo de tamanhos"/>
          <p:cNvPicPr preferRelativeResize="0"/>
          <p:nvPr/>
        </p:nvPicPr>
        <p:blipFill rotWithShape="1">
          <a:blip r:embed="rId3">
            <a:alphaModFix/>
          </a:blip>
          <a:srcRect l="42714" r="19691" b="1"/>
          <a:stretch/>
        </p:blipFill>
        <p:spPr>
          <a:xfrm>
            <a:off x="223336" y="243840"/>
            <a:ext cx="3646837" cy="6377939"/>
          </a:xfrm>
          <a:prstGeom prst="rect">
            <a:avLst/>
          </a:prstGeom>
          <a:noFill/>
          <a:ln>
            <a:noFill/>
          </a:ln>
        </p:spPr>
      </p:pic>
      <p:sp>
        <p:nvSpPr>
          <p:cNvPr id="294" name="Google Shape;294;p21"/>
          <p:cNvSpPr txBox="1"/>
          <p:nvPr/>
        </p:nvSpPr>
        <p:spPr>
          <a:xfrm>
            <a:off x="4566446" y="2827817"/>
            <a:ext cx="6693061" cy="158041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pt-PT" sz="3200">
                <a:solidFill>
                  <a:schemeClr val="dk1"/>
                </a:solidFill>
                <a:latin typeface="Corbel"/>
                <a:ea typeface="Corbel"/>
                <a:cs typeface="Corbel"/>
                <a:sym typeface="Corbel"/>
              </a:rPr>
              <a:t>Legal Regime - Law 23/2006 of June 23 (amended and republished by Law No. 57/2019 of August 7) and</a:t>
            </a:r>
            <a:endParaRPr/>
          </a:p>
          <a:p>
            <a:pPr marL="0" marR="0" lvl="0" indent="0" algn="ctr" rtl="0">
              <a:lnSpc>
                <a:spcPct val="90000"/>
              </a:lnSpc>
              <a:spcBef>
                <a:spcPts val="600"/>
              </a:spcBef>
              <a:spcAft>
                <a:spcPts val="0"/>
              </a:spcAft>
              <a:buNone/>
            </a:pPr>
            <a:endParaRPr sz="3200">
              <a:solidFill>
                <a:schemeClr val="dk1"/>
              </a:solidFill>
              <a:latin typeface="Corbel"/>
              <a:ea typeface="Corbel"/>
              <a:cs typeface="Corbel"/>
              <a:sym typeface="Corbel"/>
            </a:endParaRPr>
          </a:p>
        </p:txBody>
      </p:sp>
      <p:sp>
        <p:nvSpPr>
          <p:cNvPr id="295" name="Google Shape;295;p21"/>
          <p:cNvSpPr txBox="1"/>
          <p:nvPr/>
        </p:nvSpPr>
        <p:spPr>
          <a:xfrm>
            <a:off x="3424140" y="6246125"/>
            <a:ext cx="8767860" cy="55369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1600"/>
              <a:buFont typeface="Corbel"/>
              <a:buNone/>
            </a:pPr>
            <a:r>
              <a:rPr lang="pt-PT" sz="2000" b="1">
                <a:solidFill>
                  <a:schemeClr val="dk1"/>
                </a:solidFill>
                <a:latin typeface="Corbel"/>
                <a:ea typeface="Corbel"/>
                <a:cs typeface="Corbel"/>
                <a:sym typeface="Corbel"/>
              </a:rPr>
              <a:t>Instituto Português do Desporto e Juventude, IPDJ, I.P.</a:t>
            </a:r>
            <a:endParaRPr/>
          </a:p>
        </p:txBody>
      </p:sp>
      <p:pic>
        <p:nvPicPr>
          <p:cNvPr id="296" name="Google Shape;296;p21"/>
          <p:cNvPicPr preferRelativeResize="0"/>
          <p:nvPr/>
        </p:nvPicPr>
        <p:blipFill rotWithShape="1">
          <a:blip r:embed="rId4">
            <a:alphaModFix/>
          </a:blip>
          <a:srcRect/>
          <a:stretch/>
        </p:blipFill>
        <p:spPr>
          <a:xfrm>
            <a:off x="346591" y="5544755"/>
            <a:ext cx="726493" cy="978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fade">
                                      <p:cBhvr>
                                        <p:cTn id="7" dur="400"/>
                                        <p:tgtEl>
                                          <p:spTgt spid="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00"/>
        <p:cNvGrpSpPr/>
        <p:nvPr/>
      </p:nvGrpSpPr>
      <p:grpSpPr>
        <a:xfrm>
          <a:off x="0" y="0"/>
          <a:ext cx="0" cy="0"/>
          <a:chOff x="0" y="0"/>
          <a:chExt cx="0" cy="0"/>
        </a:xfrm>
      </p:grpSpPr>
      <p:sp>
        <p:nvSpPr>
          <p:cNvPr id="301" name="Google Shape;301;p22"/>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txBox="1"/>
          <p:nvPr/>
        </p:nvSpPr>
        <p:spPr>
          <a:xfrm>
            <a:off x="3709291" y="245949"/>
            <a:ext cx="8428056" cy="7906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4000" b="1">
                <a:solidFill>
                  <a:schemeClr val="accent1"/>
                </a:solidFill>
                <a:latin typeface="Corbel"/>
                <a:ea typeface="Corbel"/>
                <a:cs typeface="Corbel"/>
                <a:sym typeface="Corbel"/>
              </a:rPr>
              <a:t>Typology of Youth Associations</a:t>
            </a:r>
            <a:endParaRPr/>
          </a:p>
        </p:txBody>
      </p:sp>
      <p:sp>
        <p:nvSpPr>
          <p:cNvPr id="303" name="Google Shape;303;p22"/>
          <p:cNvSpPr txBox="1"/>
          <p:nvPr/>
        </p:nvSpPr>
        <p:spPr>
          <a:xfrm>
            <a:off x="6248985" y="3744410"/>
            <a:ext cx="3646837" cy="48387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PT" sz="1800" b="1">
                <a:solidFill>
                  <a:schemeClr val="dk1"/>
                </a:solidFill>
                <a:latin typeface="Corbel"/>
                <a:ea typeface="Corbel"/>
                <a:cs typeface="Corbel"/>
                <a:sym typeface="Corbel"/>
              </a:rPr>
              <a:t>Lei 23/2006 de 23 de Junho</a:t>
            </a:r>
            <a:endParaRPr sz="1800" b="1">
              <a:solidFill>
                <a:schemeClr val="dk1"/>
              </a:solidFill>
              <a:latin typeface="Corbel"/>
              <a:ea typeface="Corbel"/>
              <a:cs typeface="Corbel"/>
              <a:sym typeface="Corbel"/>
            </a:endParaRPr>
          </a:p>
        </p:txBody>
      </p:sp>
      <p:grpSp>
        <p:nvGrpSpPr>
          <p:cNvPr id="304" name="Google Shape;304;p22"/>
          <p:cNvGrpSpPr/>
          <p:nvPr/>
        </p:nvGrpSpPr>
        <p:grpSpPr>
          <a:xfrm>
            <a:off x="4156706" y="1035308"/>
            <a:ext cx="7447447" cy="5418201"/>
            <a:chOff x="278729" y="232"/>
            <a:chExt cx="7447447" cy="5418201"/>
          </a:xfrm>
        </p:grpSpPr>
        <p:sp>
          <p:nvSpPr>
            <p:cNvPr id="305" name="Google Shape;305;p22"/>
            <p:cNvSpPr/>
            <p:nvPr/>
          </p:nvSpPr>
          <p:spPr>
            <a:xfrm>
              <a:off x="3095624" y="232"/>
              <a:ext cx="1936750" cy="1258887"/>
            </a:xfrm>
            <a:prstGeom prst="roundRect">
              <a:avLst>
                <a:gd name="adj" fmla="val 16667"/>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txBox="1"/>
            <p:nvPr/>
          </p:nvSpPr>
          <p:spPr>
            <a:xfrm>
              <a:off x="3157078" y="61686"/>
              <a:ext cx="1813842" cy="113597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pt-PT" sz="1700" b="1" i="0" u="none" strike="noStrike" cap="none">
                  <a:solidFill>
                    <a:schemeClr val="dk1"/>
                  </a:solidFill>
                  <a:latin typeface="Arial"/>
                  <a:ea typeface="Arial"/>
                  <a:cs typeface="Arial"/>
                  <a:sym typeface="Arial"/>
                </a:rPr>
                <a:t>Youth Associations </a:t>
              </a:r>
              <a:endParaRPr/>
            </a:p>
          </p:txBody>
        </p:sp>
        <p:sp>
          <p:nvSpPr>
            <p:cNvPr id="307" name="Google Shape;307;p22"/>
            <p:cNvSpPr/>
            <p:nvPr/>
          </p:nvSpPr>
          <p:spPr>
            <a:xfrm>
              <a:off x="2696212" y="853012"/>
              <a:ext cx="4159314" cy="4159314"/>
            </a:xfrm>
            <a:custGeom>
              <a:avLst/>
              <a:gdLst/>
              <a:ahLst/>
              <a:cxnLst/>
              <a:rect l="l" t="t" r="r" b="b"/>
              <a:pathLst>
                <a:path w="120000" h="120000" extrusionOk="0">
                  <a:moveTo>
                    <a:pt x="67999" y="536"/>
                  </a:moveTo>
                  <a:lnTo>
                    <a:pt x="67999" y="536"/>
                  </a:lnTo>
                  <a:cubicBezTo>
                    <a:pt x="88949" y="3354"/>
                    <a:pt x="106870" y="16988"/>
                    <a:pt x="115175" y="36427"/>
                  </a:cubicBezTo>
                </a:path>
              </a:pathLst>
            </a:custGeom>
            <a:noFill/>
            <a:ln w="10000" cap="flat" cmpd="sng">
              <a:solidFill>
                <a:srgbClr val="A4B7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p:nvPr/>
          </p:nvSpPr>
          <p:spPr>
            <a:xfrm>
              <a:off x="5789426" y="2134849"/>
              <a:ext cx="1936750" cy="1258887"/>
            </a:xfrm>
            <a:prstGeom prst="roundRect">
              <a:avLst>
                <a:gd name="adj" fmla="val 16667"/>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2"/>
            <p:cNvSpPr txBox="1"/>
            <p:nvPr/>
          </p:nvSpPr>
          <p:spPr>
            <a:xfrm>
              <a:off x="5850880" y="2196303"/>
              <a:ext cx="1813842" cy="113597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pt-PT" sz="1700" b="1" i="0" u="none" strike="noStrike" cap="none">
                  <a:solidFill>
                    <a:schemeClr val="dk1"/>
                  </a:solidFill>
                  <a:latin typeface="Arial"/>
                  <a:ea typeface="Arial"/>
                  <a:cs typeface="Arial"/>
                  <a:sym typeface="Arial"/>
                </a:rPr>
                <a:t>Indirect Youth Groups</a:t>
              </a:r>
              <a:endParaRPr sz="1700" b="1" i="0" u="none" strike="noStrike" cap="none">
                <a:solidFill>
                  <a:schemeClr val="dk1"/>
                </a:solidFill>
                <a:latin typeface="Arial"/>
                <a:ea typeface="Arial"/>
                <a:cs typeface="Arial"/>
                <a:sym typeface="Arial"/>
              </a:endParaRPr>
            </a:p>
          </p:txBody>
        </p:sp>
        <p:sp>
          <p:nvSpPr>
            <p:cNvPr id="310" name="Google Shape;310;p22"/>
            <p:cNvSpPr/>
            <p:nvPr/>
          </p:nvSpPr>
          <p:spPr>
            <a:xfrm>
              <a:off x="2720645" y="403449"/>
              <a:ext cx="4159314" cy="4159314"/>
            </a:xfrm>
            <a:custGeom>
              <a:avLst/>
              <a:gdLst/>
              <a:ahLst/>
              <a:cxnLst/>
              <a:rect l="l" t="t" r="r" b="b"/>
              <a:pathLst>
                <a:path w="120000" h="120000" extrusionOk="0">
                  <a:moveTo>
                    <a:pt x="113686" y="86791"/>
                  </a:moveTo>
                  <a:lnTo>
                    <a:pt x="113686" y="86791"/>
                  </a:lnTo>
                  <a:cubicBezTo>
                    <a:pt x="104693" y="104811"/>
                    <a:pt x="87260" y="117118"/>
                    <a:pt x="67269" y="119558"/>
                  </a:cubicBezTo>
                </a:path>
              </a:pathLst>
            </a:custGeom>
            <a:noFill/>
            <a:ln w="10000" cap="flat" cmpd="sng">
              <a:solidFill>
                <a:srgbClr val="A4B7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3095625" y="4159546"/>
              <a:ext cx="1936750" cy="1258887"/>
            </a:xfrm>
            <a:prstGeom prst="roundRect">
              <a:avLst>
                <a:gd name="adj" fmla="val 16667"/>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txBox="1"/>
            <p:nvPr/>
          </p:nvSpPr>
          <p:spPr>
            <a:xfrm>
              <a:off x="3157079" y="4221000"/>
              <a:ext cx="1813842" cy="113597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pt-PT" sz="1700" b="1" i="0" u="none" strike="noStrike" cap="none">
                  <a:solidFill>
                    <a:schemeClr val="dk1"/>
                  </a:solidFill>
                  <a:latin typeface="Arial"/>
                  <a:ea typeface="Arial"/>
                  <a:cs typeface="Arial"/>
                  <a:sym typeface="Arial"/>
                </a:rPr>
                <a:t>Federations of Student Associations and Youth Associations</a:t>
              </a:r>
              <a:endParaRPr sz="1700" b="1" i="0" u="none" strike="noStrike" cap="none">
                <a:solidFill>
                  <a:schemeClr val="dk1"/>
                </a:solidFill>
                <a:latin typeface="Arial"/>
                <a:ea typeface="Arial"/>
                <a:cs typeface="Arial"/>
                <a:sym typeface="Arial"/>
              </a:endParaRPr>
            </a:p>
          </p:txBody>
        </p:sp>
        <p:sp>
          <p:nvSpPr>
            <p:cNvPr id="313" name="Google Shape;313;p22"/>
            <p:cNvSpPr/>
            <p:nvPr/>
          </p:nvSpPr>
          <p:spPr>
            <a:xfrm>
              <a:off x="1129650" y="393569"/>
              <a:ext cx="4159314" cy="4159314"/>
            </a:xfrm>
            <a:custGeom>
              <a:avLst/>
              <a:gdLst/>
              <a:ahLst/>
              <a:cxnLst/>
              <a:rect l="l" t="t" r="r" b="b"/>
              <a:pathLst>
                <a:path w="120000" h="120000" extrusionOk="0">
                  <a:moveTo>
                    <a:pt x="56101" y="119873"/>
                  </a:moveTo>
                  <a:lnTo>
                    <a:pt x="56101" y="119873"/>
                  </a:lnTo>
                  <a:cubicBezTo>
                    <a:pt x="34304" y="118453"/>
                    <a:pt x="15001" y="105301"/>
                    <a:pt x="5705" y="85535"/>
                  </a:cubicBezTo>
                </a:path>
              </a:pathLst>
            </a:custGeom>
            <a:noFill/>
            <a:ln w="10000" cap="flat" cmpd="sng">
              <a:solidFill>
                <a:srgbClr val="A4B7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278729" y="2079889"/>
              <a:ext cx="1936750" cy="1258887"/>
            </a:xfrm>
            <a:prstGeom prst="roundRect">
              <a:avLst>
                <a:gd name="adj" fmla="val 16667"/>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txBox="1"/>
            <p:nvPr/>
          </p:nvSpPr>
          <p:spPr>
            <a:xfrm>
              <a:off x="340183" y="2141343"/>
              <a:ext cx="1813842" cy="113597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pt-PT" sz="1700" b="1" i="0" u="none" strike="noStrike" cap="none">
                  <a:solidFill>
                    <a:schemeClr val="dk1"/>
                  </a:solidFill>
                  <a:latin typeface="Arial"/>
                  <a:ea typeface="Arial"/>
                  <a:cs typeface="Arial"/>
                  <a:sym typeface="Arial"/>
                </a:rPr>
                <a:t>Student Associations</a:t>
              </a:r>
              <a:endParaRPr sz="1700" b="1" i="0" u="none" strike="noStrike" cap="none">
                <a:solidFill>
                  <a:schemeClr val="dk1"/>
                </a:solidFill>
                <a:latin typeface="Arial"/>
                <a:ea typeface="Arial"/>
                <a:cs typeface="Arial"/>
                <a:sym typeface="Arial"/>
              </a:endParaRPr>
            </a:p>
          </p:txBody>
        </p:sp>
        <p:sp>
          <p:nvSpPr>
            <p:cNvPr id="316" name="Google Shape;316;p22"/>
            <p:cNvSpPr/>
            <p:nvPr/>
          </p:nvSpPr>
          <p:spPr>
            <a:xfrm>
              <a:off x="1129650" y="865782"/>
              <a:ext cx="4159314" cy="4159314"/>
            </a:xfrm>
            <a:custGeom>
              <a:avLst/>
              <a:gdLst/>
              <a:ahLst/>
              <a:cxnLst/>
              <a:rect l="l" t="t" r="r" b="b"/>
              <a:pathLst>
                <a:path w="120000" h="120000" extrusionOk="0">
                  <a:moveTo>
                    <a:pt x="5705" y="34465"/>
                  </a:moveTo>
                  <a:cubicBezTo>
                    <a:pt x="15001" y="14699"/>
                    <a:pt x="34304" y="1546"/>
                    <a:pt x="56101" y="127"/>
                  </a:cubicBezTo>
                </a:path>
              </a:pathLst>
            </a:custGeom>
            <a:noFill/>
            <a:ln w="10000" cap="flat" cmpd="sng">
              <a:solidFill>
                <a:srgbClr val="A4B7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7" name="Google Shape;317;p22"/>
          <p:cNvPicPr preferRelativeResize="0"/>
          <p:nvPr/>
        </p:nvPicPr>
        <p:blipFill rotWithShape="1">
          <a:blip r:embed="rId3">
            <a:alphaModFix/>
          </a:blip>
          <a:srcRect/>
          <a:stretch/>
        </p:blipFill>
        <p:spPr>
          <a:xfrm>
            <a:off x="414831" y="4166800"/>
            <a:ext cx="1698449" cy="22869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3"/>
          <p:cNvPicPr preferRelativeResize="0"/>
          <p:nvPr/>
        </p:nvPicPr>
        <p:blipFill rotWithShape="1">
          <a:blip r:embed="rId3">
            <a:alphaModFix/>
          </a:blip>
          <a:srcRect/>
          <a:stretch/>
        </p:blipFill>
        <p:spPr>
          <a:xfrm>
            <a:off x="7343335" y="239150"/>
            <a:ext cx="4640551" cy="6384872"/>
          </a:xfrm>
          <a:prstGeom prst="rect">
            <a:avLst/>
          </a:prstGeom>
          <a:noFill/>
          <a:ln>
            <a:noFill/>
          </a:ln>
        </p:spPr>
      </p:pic>
      <p:pic>
        <p:nvPicPr>
          <p:cNvPr id="323" name="Google Shape;323;p23"/>
          <p:cNvPicPr preferRelativeResize="0"/>
          <p:nvPr/>
        </p:nvPicPr>
        <p:blipFill rotWithShape="1">
          <a:blip r:embed="rId4">
            <a:alphaModFix/>
          </a:blip>
          <a:srcRect/>
          <a:stretch/>
        </p:blipFill>
        <p:spPr>
          <a:xfrm>
            <a:off x="4276725" y="3196286"/>
            <a:ext cx="3171825" cy="2038350"/>
          </a:xfrm>
          <a:prstGeom prst="rect">
            <a:avLst/>
          </a:prstGeom>
          <a:noFill/>
          <a:ln>
            <a:noFill/>
          </a:ln>
        </p:spPr>
      </p:pic>
      <p:pic>
        <p:nvPicPr>
          <p:cNvPr id="324" name="Google Shape;324;p23"/>
          <p:cNvPicPr preferRelativeResize="0"/>
          <p:nvPr/>
        </p:nvPicPr>
        <p:blipFill rotWithShape="1">
          <a:blip r:embed="rId5">
            <a:alphaModFix/>
          </a:blip>
          <a:srcRect/>
          <a:stretch/>
        </p:blipFill>
        <p:spPr>
          <a:xfrm>
            <a:off x="6096000" y="5234636"/>
            <a:ext cx="1352550" cy="904875"/>
          </a:xfrm>
          <a:prstGeom prst="rect">
            <a:avLst/>
          </a:prstGeom>
          <a:noFill/>
          <a:ln>
            <a:noFill/>
          </a:ln>
        </p:spPr>
      </p:pic>
      <p:pic>
        <p:nvPicPr>
          <p:cNvPr id="325" name="Google Shape;325;p23"/>
          <p:cNvPicPr preferRelativeResize="0"/>
          <p:nvPr/>
        </p:nvPicPr>
        <p:blipFill rotWithShape="1">
          <a:blip r:embed="rId6">
            <a:alphaModFix/>
          </a:blip>
          <a:srcRect/>
          <a:stretch/>
        </p:blipFill>
        <p:spPr>
          <a:xfrm>
            <a:off x="237243" y="1622165"/>
            <a:ext cx="4039482" cy="1574121"/>
          </a:xfrm>
          <a:prstGeom prst="rect">
            <a:avLst/>
          </a:prstGeom>
          <a:noFill/>
          <a:ln>
            <a:noFill/>
          </a:ln>
        </p:spPr>
      </p:pic>
      <p:pic>
        <p:nvPicPr>
          <p:cNvPr id="326" name="Google Shape;326;p23"/>
          <p:cNvPicPr preferRelativeResize="0"/>
          <p:nvPr/>
        </p:nvPicPr>
        <p:blipFill rotWithShape="1">
          <a:blip r:embed="rId7">
            <a:alphaModFix/>
          </a:blip>
          <a:srcRect/>
          <a:stretch/>
        </p:blipFill>
        <p:spPr>
          <a:xfrm>
            <a:off x="2246010" y="3196286"/>
            <a:ext cx="2030715" cy="2854382"/>
          </a:xfrm>
          <a:prstGeom prst="rect">
            <a:avLst/>
          </a:prstGeom>
          <a:noFill/>
          <a:ln>
            <a:noFill/>
          </a:ln>
        </p:spPr>
      </p:pic>
      <p:sp>
        <p:nvSpPr>
          <p:cNvPr id="327" name="Google Shape;327;p23"/>
          <p:cNvSpPr txBox="1"/>
          <p:nvPr/>
        </p:nvSpPr>
        <p:spPr>
          <a:xfrm>
            <a:off x="631758" y="513745"/>
            <a:ext cx="65173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Federo"/>
              <a:buNone/>
            </a:pPr>
            <a:r>
              <a:rPr lang="pt-PT" sz="3200" b="1" i="0" u="none" strike="noStrike" cap="none">
                <a:solidFill>
                  <a:srgbClr val="000000"/>
                </a:solidFill>
                <a:latin typeface="Federo"/>
                <a:ea typeface="Federo"/>
                <a:cs typeface="Federo"/>
                <a:sym typeface="Federo"/>
              </a:rPr>
              <a:t>Around 1200 registered entities</a:t>
            </a:r>
            <a:endParaRPr sz="3200" b="1" i="0" u="none" strike="noStrike" cap="none">
              <a:solidFill>
                <a:srgbClr val="000000"/>
              </a:solidFill>
              <a:latin typeface="Federo"/>
              <a:ea typeface="Federo"/>
              <a:cs typeface="Federo"/>
              <a:sym typeface="Federo"/>
            </a:endParaRPr>
          </a:p>
        </p:txBody>
      </p:sp>
      <p:pic>
        <p:nvPicPr>
          <p:cNvPr id="328" name="Google Shape;328;p23"/>
          <p:cNvPicPr preferRelativeResize="0"/>
          <p:nvPr/>
        </p:nvPicPr>
        <p:blipFill rotWithShape="1">
          <a:blip r:embed="rId8">
            <a:alphaModFix/>
          </a:blip>
          <a:srcRect/>
          <a:stretch/>
        </p:blipFill>
        <p:spPr>
          <a:xfrm>
            <a:off x="428478" y="5513381"/>
            <a:ext cx="726493" cy="978215"/>
          </a:xfrm>
          <a:prstGeom prst="rect">
            <a:avLst/>
          </a:prstGeom>
          <a:noFill/>
          <a:ln>
            <a:noFill/>
          </a:ln>
        </p:spPr>
      </p:pic>
      <p:sp>
        <p:nvSpPr>
          <p:cNvPr id="329" name="Google Shape;329;p23"/>
          <p:cNvSpPr txBox="1"/>
          <p:nvPr/>
        </p:nvSpPr>
        <p:spPr>
          <a:xfrm>
            <a:off x="-107205" y="6295083"/>
            <a:ext cx="8767860" cy="55369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1600"/>
              <a:buFont typeface="Corbel"/>
              <a:buNone/>
            </a:pPr>
            <a:r>
              <a:rPr lang="pt-PT" sz="2000" b="1">
                <a:solidFill>
                  <a:schemeClr val="dk1"/>
                </a:solidFill>
                <a:latin typeface="Corbel"/>
                <a:ea typeface="Corbel"/>
                <a:cs typeface="Corbel"/>
                <a:sym typeface="Corbel"/>
              </a:rPr>
              <a:t>Instituto Português do Desporto e Juventude, IPDJ, I.P.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329">
                                            <p:txEl>
                                              <p:pRg st="0" end="0"/>
                                            </p:txEl>
                                          </p:spTgt>
                                        </p:tgtEl>
                                        <p:attrNameLst>
                                          <p:attrName>style.visibility</p:attrName>
                                        </p:attrNameLst>
                                      </p:cBhvr>
                                      <p:to>
                                        <p:strVal val="visible"/>
                                      </p:to>
                                    </p:set>
                                    <p:animEffect transition="in" filter="fade">
                                      <p:cBhvr>
                                        <p:cTn id="7" dur="400"/>
                                        <p:tgtEl>
                                          <p:spTgt spid="3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Words>
  <Application>Microsoft Office PowerPoint</Application>
  <PresentationFormat>Widescreen</PresentationFormat>
  <Paragraphs>176</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Federo</vt:lpstr>
      <vt:lpstr>Lato</vt:lpstr>
      <vt:lpstr>Corbel</vt:lpstr>
      <vt:lpstr>Calibri</vt:lpstr>
      <vt:lpstr>Quattrocento Sans</vt:lpstr>
      <vt:lpstr>Arial</vt:lpstr>
      <vt:lpstr>Noto Sans Symbols</vt:lpstr>
      <vt:lpstr>Base</vt:lpstr>
      <vt:lpstr>PowerPoint Presentation</vt:lpstr>
      <vt:lpstr>PowerPoint Presentation</vt:lpstr>
      <vt:lpstr>PowerPoint Presentation</vt:lpstr>
      <vt:lpstr>YOUTH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Youth Mobility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JULIEN Muriel</dc:creator>
  <cp:lastModifiedBy>JULIEN Muriel</cp:lastModifiedBy>
  <cp:revision>1</cp:revision>
  <dcterms:modified xsi:type="dcterms:W3CDTF">2023-12-19T12:04:03Z</dcterms:modified>
</cp:coreProperties>
</file>