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8" r:id="rId3"/>
  </p:sldMasterIdLst>
  <p:notesMasterIdLst>
    <p:notesMasterId r:id="rId28"/>
  </p:notesMasterIdLst>
  <p:sldIdLst>
    <p:sldId id="321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30" r:id="rId13"/>
    <p:sldId id="379" r:id="rId14"/>
    <p:sldId id="338" r:id="rId15"/>
    <p:sldId id="365" r:id="rId16"/>
    <p:sldId id="340" r:id="rId17"/>
    <p:sldId id="317" r:id="rId18"/>
    <p:sldId id="292" r:id="rId19"/>
    <p:sldId id="293" r:id="rId20"/>
    <p:sldId id="380" r:id="rId21"/>
    <p:sldId id="294" r:id="rId22"/>
    <p:sldId id="319" r:id="rId23"/>
    <p:sldId id="302" r:id="rId24"/>
    <p:sldId id="320" r:id="rId25"/>
    <p:sldId id="324" r:id="rId26"/>
    <p:sldId id="369" r:id="rId27"/>
  </p:sldIdLst>
  <p:sldSz cx="9144000" cy="6858000" type="screen4x3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 showGuides="1">
      <p:cViewPr>
        <p:scale>
          <a:sx n="90" d="100"/>
          <a:sy n="90" d="100"/>
        </p:scale>
        <p:origin x="-172" y="5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63500">
                <a:solidFill>
                  <a:schemeClr val="bg1"/>
                </a:solidFill>
              </a:ln>
              <a:scene3d>
                <a:camera prst="orthographicFront"/>
                <a:lightRig rig="sunset" dir="t"/>
              </a:scene3d>
            </c:spPr>
          </c:dPt>
          <c:dPt>
            <c:idx val="1"/>
            <c:bubble3D val="0"/>
            <c:spPr>
              <a:ln w="635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ln w="635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ln w="635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ln w="6350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63500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ln w="63500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GB" sz="1600" b="0" i="0" u="none" strike="noStrike" baseline="0" dirty="0" smtClean="0">
                        <a:effectLst/>
                      </a:rPr>
                      <a:t>Ministry and authorities operating under it </a:t>
                    </a:r>
                    <a:r>
                      <a:rPr lang="fi-FI" dirty="0"/>
                      <a:t>
</a:t>
                    </a:r>
                    <a:r>
                      <a:rPr lang="fi-FI" dirty="0" smtClean="0"/>
                      <a:t>5 </a:t>
                    </a:r>
                    <a:r>
                      <a:rPr lang="fi-FI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102371438390012"/>
                  <c:y val="-0.10597746852220014"/>
                </c:manualLayout>
              </c:layout>
              <c:tx>
                <c:rich>
                  <a:bodyPr/>
                  <a:lstStyle/>
                  <a:p>
                    <a:r>
                      <a:rPr lang="en-GB" sz="1600" b="0" i="0" u="none" strike="noStrike" baseline="0" dirty="0" smtClean="0">
                        <a:effectLst/>
                      </a:rPr>
                      <a:t>Courts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GB" sz="1600" b="0" i="0" u="none" strike="noStrike" baseline="0" dirty="0" smtClean="0">
                        <a:effectLst/>
                      </a:rPr>
                      <a:t>Judicial services and public legal aid </a:t>
                    </a:r>
                    <a:r>
                      <a:rPr lang="fi-FI" dirty="0"/>
                      <a:t>
</a:t>
                    </a:r>
                    <a:r>
                      <a:rPr lang="fi-FI" dirty="0" smtClean="0"/>
                      <a:t>9 </a:t>
                    </a:r>
                    <a:r>
                      <a:rPr lang="fi-FI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5587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en-GB" sz="1800" dirty="0" smtClean="0">
                        <a:effectLst/>
                      </a:rPr>
                      <a:t>Payment defaults, enforcement service and supervision of the administration of bankruptcy estates 14%</a:t>
                    </a:r>
                    <a:endParaRPr lang="fi-FI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9196403711423989E-2"/>
                  <c:y val="1.3253810470510271E-2"/>
                </c:manualLayout>
              </c:layout>
              <c:tx>
                <c:rich>
                  <a:bodyPr/>
                  <a:lstStyle/>
                  <a:p>
                    <a:r>
                      <a:rPr lang="en-GB" sz="1600" b="0" i="0" u="none" strike="noStrike" baseline="0" smtClean="0">
                        <a:effectLst/>
                      </a:rPr>
                      <a:t>Prosecution service </a:t>
                    </a:r>
                    <a:r>
                      <a:rPr lang="en-US" dirty="0"/>
                      <a:t>
6 %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3158527336927029E-2"/>
                  <c:y val="-1.5257953590791211E-2"/>
                </c:manualLayout>
              </c:layout>
              <c:tx>
                <c:rich>
                  <a:bodyPr/>
                  <a:lstStyle/>
                  <a:p>
                    <a:r>
                      <a:rPr lang="en-GB" sz="1600" b="0" i="0" u="none" strike="noStrike" baseline="0" dirty="0" smtClean="0">
                        <a:effectLst/>
                      </a:rPr>
                      <a:t>Enforcement of punishments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29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Taul1!$A$3:$A$8</c:f>
              <c:strCache>
                <c:ptCount val="6"/>
                <c:pt idx="0">
                  <c:v>Ministeriö ja sen yhteydessä toimivat viranomaiset</c:v>
                </c:pt>
                <c:pt idx="1">
                  <c:v>Tuomioistuinlaitos</c:v>
                </c:pt>
                <c:pt idx="2">
                  <c:v>Oikeudelliset palvelut ja julkinen oikeusapu</c:v>
                </c:pt>
                <c:pt idx="3">
                  <c:v>Maksuhäiriöt, ulosotto ja konkurssivalvonta</c:v>
                </c:pt>
                <c:pt idx="4">
                  <c:v>Syyttäjälaitos</c:v>
                </c:pt>
                <c:pt idx="5">
                  <c:v>Rangaistusten täytäntöönpano</c:v>
                </c:pt>
              </c:strCache>
            </c:strRef>
          </c:cat>
          <c:val>
            <c:numRef>
              <c:f>Taul1!$B$3:$B$8</c:f>
              <c:numCache>
                <c:formatCode>0</c:formatCode>
                <c:ptCount val="6"/>
                <c:pt idx="0">
                  <c:v>4</c:v>
                </c:pt>
                <c:pt idx="1">
                  <c:v>37</c:v>
                </c:pt>
                <c:pt idx="2">
                  <c:v>8</c:v>
                </c:pt>
                <c:pt idx="3">
                  <c:v>14</c:v>
                </c:pt>
                <c:pt idx="4">
                  <c:v>6</c:v>
                </c:pt>
                <c:pt idx="5">
                  <c:v>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08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accent1"/>
          </a:solidFill>
          <a:latin typeface="Cambria" panose="02040503050406030204" pitchFamily="18" charset="0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6B80B-B6F9-4110-B915-3EF662A7F64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AE105F3-D707-41D0-AA05-B28694B3FB17}">
      <dgm:prSet phldrT="[Teksti]" custT="1"/>
      <dgm:spPr/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Strategic Level Steering</a:t>
          </a:r>
        </a:p>
        <a:p>
          <a:r>
            <a:rPr lang="fi-FI" sz="1400" dirty="0" smtClean="0">
              <a:solidFill>
                <a:schemeClr val="tx1"/>
              </a:solidFill>
            </a:rPr>
            <a:t>- </a:t>
          </a:r>
          <a:r>
            <a:rPr lang="fi-FI" sz="1400" dirty="0" err="1" smtClean="0">
              <a:solidFill>
                <a:schemeClr val="tx1"/>
              </a:solidFill>
            </a:rPr>
            <a:t>Government</a:t>
          </a:r>
          <a:r>
            <a:rPr lang="fi-FI" sz="1400" dirty="0" smtClean="0">
              <a:solidFill>
                <a:schemeClr val="tx1"/>
              </a:solidFill>
            </a:rPr>
            <a:t> </a:t>
          </a:r>
          <a:r>
            <a:rPr lang="fi-FI" sz="1400" dirty="0" err="1" smtClean="0">
              <a:solidFill>
                <a:schemeClr val="tx1"/>
              </a:solidFill>
            </a:rPr>
            <a:t>Programme</a:t>
          </a:r>
          <a:r>
            <a:rPr lang="fi-FI" sz="1400" dirty="0" smtClean="0">
              <a:solidFill>
                <a:schemeClr val="tx1"/>
              </a:solidFill>
            </a:rPr>
            <a:t> and </a:t>
          </a:r>
          <a:r>
            <a:rPr lang="fi-FI" sz="1400" dirty="0" err="1" smtClean="0">
              <a:solidFill>
                <a:schemeClr val="tx1"/>
              </a:solidFill>
            </a:rPr>
            <a:t>its</a:t>
          </a:r>
          <a:r>
            <a:rPr lang="fi-FI" sz="1400" dirty="0" smtClean="0">
              <a:solidFill>
                <a:schemeClr val="tx1"/>
              </a:solidFill>
            </a:rPr>
            <a:t> </a:t>
          </a:r>
          <a:r>
            <a:rPr lang="fi-FI" sz="1400" dirty="0" err="1" smtClean="0">
              <a:solidFill>
                <a:schemeClr val="tx1"/>
              </a:solidFill>
            </a:rPr>
            <a:t>Implementation</a:t>
          </a:r>
          <a:r>
            <a:rPr lang="fi-FI" sz="1400" dirty="0" smtClean="0">
              <a:solidFill>
                <a:schemeClr val="tx1"/>
              </a:solidFill>
            </a:rPr>
            <a:t> </a:t>
          </a:r>
          <a:r>
            <a:rPr lang="fi-FI" sz="1400" dirty="0" err="1" smtClean="0">
              <a:solidFill>
                <a:schemeClr val="tx1"/>
              </a:solidFill>
            </a:rPr>
            <a:t>Plan</a:t>
          </a:r>
          <a:endParaRPr lang="fi-FI" sz="1400" dirty="0" smtClean="0">
            <a:solidFill>
              <a:schemeClr val="tx1"/>
            </a:solidFill>
          </a:endParaRPr>
        </a:p>
        <a:p>
          <a:r>
            <a:rPr lang="fi-FI" sz="1400" dirty="0" smtClean="0">
              <a:solidFill>
                <a:schemeClr val="tx1"/>
              </a:solidFill>
            </a:rPr>
            <a:t>- Steering </a:t>
          </a:r>
          <a:r>
            <a:rPr lang="fi-FI" sz="1400" dirty="0" err="1" smtClean="0">
              <a:solidFill>
                <a:schemeClr val="tx1"/>
              </a:solidFill>
            </a:rPr>
            <a:t>Policies</a:t>
          </a:r>
          <a:endParaRPr lang="en-GB" sz="1400" dirty="0"/>
        </a:p>
      </dgm:t>
    </dgm:pt>
    <dgm:pt modelId="{56AB9F7B-FF7E-4ACA-BC00-263306C51D97}" type="parTrans" cxnId="{5A523B97-04BF-41BD-82CF-37761B8787C6}">
      <dgm:prSet/>
      <dgm:spPr/>
      <dgm:t>
        <a:bodyPr/>
        <a:lstStyle/>
        <a:p>
          <a:endParaRPr lang="en-GB"/>
        </a:p>
      </dgm:t>
    </dgm:pt>
    <dgm:pt modelId="{422226AB-BA4A-451D-99BB-BB2FDDB44FCA}" type="sibTrans" cxnId="{5A523B97-04BF-41BD-82CF-37761B8787C6}">
      <dgm:prSet/>
      <dgm:spPr/>
      <dgm:t>
        <a:bodyPr/>
        <a:lstStyle/>
        <a:p>
          <a:endParaRPr lang="en-GB"/>
        </a:p>
      </dgm:t>
    </dgm:pt>
    <dgm:pt modelId="{DCFEFFD1-1173-4F61-97C6-217A48A270F9}">
      <dgm:prSet phldrT="[Teksti]" custT="1"/>
      <dgm:spPr/>
      <dgm:t>
        <a:bodyPr/>
        <a:lstStyle/>
        <a:p>
          <a:endParaRPr lang="fi-FI" sz="900" b="1" dirty="0" smtClean="0">
            <a:solidFill>
              <a:schemeClr val="tx1"/>
            </a:solidFill>
          </a:endParaRPr>
        </a:p>
        <a:p>
          <a:r>
            <a:rPr lang="fi-FI" sz="1400" b="1" dirty="0" smtClean="0">
              <a:solidFill>
                <a:schemeClr val="tx1"/>
              </a:solidFill>
            </a:rPr>
            <a:t>Steering of Resources</a:t>
          </a:r>
        </a:p>
        <a:p>
          <a:r>
            <a:rPr lang="fi-FI" sz="1400" b="0" dirty="0" smtClean="0">
              <a:solidFill>
                <a:schemeClr val="tx1"/>
              </a:solidFill>
            </a:rPr>
            <a:t>- General </a:t>
          </a:r>
          <a:r>
            <a:rPr lang="fi-FI" sz="1400" b="0" dirty="0" err="1" smtClean="0">
              <a:solidFill>
                <a:schemeClr val="tx1"/>
              </a:solidFill>
            </a:rPr>
            <a:t>Government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  <a:r>
            <a:rPr lang="fi-FI" sz="1400" b="0" dirty="0" err="1" smtClean="0">
              <a:solidFill>
                <a:schemeClr val="tx1"/>
              </a:solidFill>
            </a:rPr>
            <a:t>Fiscal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  <a:r>
            <a:rPr lang="fi-FI" sz="1400" b="0" dirty="0" err="1" smtClean="0">
              <a:solidFill>
                <a:schemeClr val="tx1"/>
              </a:solidFill>
            </a:rPr>
            <a:t>Plan</a:t>
          </a:r>
          <a:endParaRPr lang="fi-FI" sz="1400" b="0" dirty="0" smtClean="0">
            <a:solidFill>
              <a:schemeClr val="tx1"/>
            </a:solidFill>
          </a:endParaRPr>
        </a:p>
        <a:p>
          <a:r>
            <a:rPr lang="fi-FI" sz="1400" b="0" dirty="0" smtClean="0">
              <a:solidFill>
                <a:schemeClr val="tx1"/>
              </a:solidFill>
            </a:rPr>
            <a:t>- </a:t>
          </a:r>
          <a:r>
            <a:rPr lang="fi-FI" sz="1400" b="0" dirty="0" err="1" smtClean="0">
              <a:solidFill>
                <a:schemeClr val="tx1"/>
              </a:solidFill>
            </a:rPr>
            <a:t>Budget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  <a:r>
            <a:rPr lang="fi-FI" sz="1400" b="0" dirty="0" err="1" smtClean="0">
              <a:solidFill>
                <a:schemeClr val="tx1"/>
              </a:solidFill>
            </a:rPr>
            <a:t>Process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</a:p>
        <a:p>
          <a:r>
            <a:rPr lang="fi-FI" sz="1400" b="0" dirty="0" smtClean="0">
              <a:solidFill>
                <a:schemeClr val="tx1"/>
              </a:solidFill>
            </a:rPr>
            <a:t>- Performance Management</a:t>
          </a:r>
          <a:endParaRPr lang="en-GB" sz="1400" dirty="0"/>
        </a:p>
      </dgm:t>
    </dgm:pt>
    <dgm:pt modelId="{FF5F8FF5-B74E-43FF-A36D-854FCECB3F23}" type="parTrans" cxnId="{7EB4AE2D-FCBF-4300-8040-9F3EDD1E015A}">
      <dgm:prSet/>
      <dgm:spPr/>
      <dgm:t>
        <a:bodyPr/>
        <a:lstStyle/>
        <a:p>
          <a:endParaRPr lang="en-GB"/>
        </a:p>
      </dgm:t>
    </dgm:pt>
    <dgm:pt modelId="{263DAF23-04E0-4FC4-A36C-30B7943ACE04}" type="sibTrans" cxnId="{7EB4AE2D-FCBF-4300-8040-9F3EDD1E015A}">
      <dgm:prSet/>
      <dgm:spPr/>
      <dgm:t>
        <a:bodyPr/>
        <a:lstStyle/>
        <a:p>
          <a:endParaRPr lang="en-GB"/>
        </a:p>
      </dgm:t>
    </dgm:pt>
    <dgm:pt modelId="{E95AB189-25BC-421E-B3DE-60D2723B0F81}">
      <dgm:prSet phldrT="[Teksti]" custT="1"/>
      <dgm:spPr/>
      <dgm:t>
        <a:bodyPr/>
        <a:lstStyle/>
        <a:p>
          <a:r>
            <a:rPr lang="fi-FI" sz="1400" b="1" dirty="0" err="1" smtClean="0">
              <a:solidFill>
                <a:schemeClr val="tx1"/>
              </a:solidFill>
            </a:rPr>
            <a:t>Normative</a:t>
          </a:r>
          <a:r>
            <a:rPr lang="fi-FI" sz="1400" b="1" dirty="0" smtClean="0">
              <a:solidFill>
                <a:schemeClr val="tx1"/>
              </a:solidFill>
            </a:rPr>
            <a:t> Steering</a:t>
          </a:r>
        </a:p>
        <a:p>
          <a:r>
            <a:rPr lang="fi-FI" sz="1400" b="0" dirty="0" smtClean="0">
              <a:solidFill>
                <a:schemeClr val="tx1"/>
              </a:solidFill>
            </a:rPr>
            <a:t>- </a:t>
          </a:r>
          <a:r>
            <a:rPr lang="fi-FI" sz="1400" b="0" dirty="0" err="1" smtClean="0">
              <a:solidFill>
                <a:schemeClr val="tx1"/>
              </a:solidFill>
            </a:rPr>
            <a:t>Acts</a:t>
          </a:r>
          <a:r>
            <a:rPr lang="fi-FI" sz="1400" b="0" dirty="0" smtClean="0">
              <a:solidFill>
                <a:schemeClr val="tx1"/>
              </a:solidFill>
            </a:rPr>
            <a:t> and </a:t>
          </a:r>
          <a:r>
            <a:rPr lang="fi-FI" sz="1400" b="0" dirty="0" err="1" smtClean="0">
              <a:solidFill>
                <a:schemeClr val="tx1"/>
              </a:solidFill>
            </a:rPr>
            <a:t>Decrees</a:t>
          </a:r>
          <a:endParaRPr lang="fi-FI" sz="1400" b="0" dirty="0" smtClean="0">
            <a:solidFill>
              <a:schemeClr val="tx1"/>
            </a:solidFill>
          </a:endParaRPr>
        </a:p>
        <a:p>
          <a:r>
            <a:rPr lang="fi-FI" sz="1400" b="0" dirty="0" smtClean="0">
              <a:solidFill>
                <a:schemeClr val="tx1"/>
              </a:solidFill>
            </a:rPr>
            <a:t>- </a:t>
          </a:r>
          <a:r>
            <a:rPr lang="fi-FI" sz="1400" b="0" dirty="0" err="1" smtClean="0">
              <a:solidFill>
                <a:schemeClr val="tx1"/>
              </a:solidFill>
            </a:rPr>
            <a:t>Regulations</a:t>
          </a:r>
          <a:r>
            <a:rPr lang="fi-FI" sz="1400" b="0" dirty="0" smtClean="0">
              <a:solidFill>
                <a:schemeClr val="tx1"/>
              </a:solidFill>
            </a:rPr>
            <a:t> and </a:t>
          </a:r>
          <a:r>
            <a:rPr lang="fi-FI" sz="1400" b="0" dirty="0" err="1" smtClean="0">
              <a:solidFill>
                <a:schemeClr val="tx1"/>
              </a:solidFill>
            </a:rPr>
            <a:t>directives</a:t>
          </a:r>
          <a:r>
            <a:rPr lang="fi-FI" sz="1400" b="0" dirty="0" smtClean="0">
              <a:solidFill>
                <a:schemeClr val="tx1"/>
              </a:solidFill>
            </a:rPr>
            <a:t> of EU</a:t>
          </a:r>
        </a:p>
        <a:p>
          <a:r>
            <a:rPr lang="fi-FI" sz="1400" b="0" dirty="0" smtClean="0">
              <a:solidFill>
                <a:schemeClr val="tx1"/>
              </a:solidFill>
            </a:rPr>
            <a:t>- </a:t>
          </a:r>
          <a:r>
            <a:rPr lang="fi-FI" sz="1400" b="0" dirty="0" err="1" smtClean="0">
              <a:solidFill>
                <a:schemeClr val="tx1"/>
              </a:solidFill>
            </a:rPr>
            <a:t>Other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  <a:r>
            <a:rPr lang="fi-FI" sz="1400" b="0" dirty="0" err="1" smtClean="0">
              <a:solidFill>
                <a:schemeClr val="tx1"/>
              </a:solidFill>
            </a:rPr>
            <a:t>regulation</a:t>
          </a:r>
          <a:endParaRPr lang="en-GB" sz="1400" dirty="0"/>
        </a:p>
      </dgm:t>
    </dgm:pt>
    <dgm:pt modelId="{B262286B-4DB3-4D2A-B064-F6880246FF1D}" type="parTrans" cxnId="{393BDDA5-C9BD-442C-8B22-35D337A39C5D}">
      <dgm:prSet/>
      <dgm:spPr/>
      <dgm:t>
        <a:bodyPr/>
        <a:lstStyle/>
        <a:p>
          <a:endParaRPr lang="en-GB"/>
        </a:p>
      </dgm:t>
    </dgm:pt>
    <dgm:pt modelId="{6A3A7C23-AAAD-41BA-A08D-163306A4B44C}" type="sibTrans" cxnId="{393BDDA5-C9BD-442C-8B22-35D337A39C5D}">
      <dgm:prSet/>
      <dgm:spPr/>
      <dgm:t>
        <a:bodyPr/>
        <a:lstStyle/>
        <a:p>
          <a:endParaRPr lang="en-GB"/>
        </a:p>
      </dgm:t>
    </dgm:pt>
    <dgm:pt modelId="{C8EC327C-BCC6-47BB-9C5F-B57C60002335}">
      <dgm:prSet phldrT="[Teksti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Corporate Steering</a:t>
          </a:r>
          <a:endParaRPr lang="en-GB" sz="1400" dirty="0"/>
        </a:p>
      </dgm:t>
    </dgm:pt>
    <dgm:pt modelId="{8B835AD9-8B02-4D9D-BFE1-73B7D42D3E21}" type="parTrans" cxnId="{305D2DE0-CF29-434D-B710-098F2293CE86}">
      <dgm:prSet/>
      <dgm:spPr/>
      <dgm:t>
        <a:bodyPr/>
        <a:lstStyle/>
        <a:p>
          <a:endParaRPr lang="en-GB"/>
        </a:p>
      </dgm:t>
    </dgm:pt>
    <dgm:pt modelId="{C2D6C000-E050-4CF0-BA98-9E806E758052}" type="sibTrans" cxnId="{305D2DE0-CF29-434D-B710-098F2293CE86}">
      <dgm:prSet/>
      <dgm:spPr/>
      <dgm:t>
        <a:bodyPr/>
        <a:lstStyle/>
        <a:p>
          <a:endParaRPr lang="en-GB"/>
        </a:p>
      </dgm:t>
    </dgm:pt>
    <dgm:pt modelId="{89C7EFEF-7253-470C-BF31-C6D121736E86}">
      <dgm:prSet phldrT="[Teksti]" custT="1"/>
      <dgm:spPr/>
      <dgm:t>
        <a:bodyPr/>
        <a:lstStyle/>
        <a:p>
          <a:r>
            <a:rPr lang="fi-FI" sz="1200" b="1" dirty="0" err="1" smtClean="0">
              <a:solidFill>
                <a:schemeClr val="tx1"/>
              </a:solidFill>
            </a:rPr>
            <a:t>Other</a:t>
          </a:r>
          <a:r>
            <a:rPr lang="fi-FI" sz="1200" b="1" dirty="0" smtClean="0">
              <a:solidFill>
                <a:schemeClr val="tx1"/>
              </a:solidFill>
            </a:rPr>
            <a:t> Steering </a:t>
          </a:r>
          <a:r>
            <a:rPr lang="fi-FI" sz="1200" b="1" dirty="0" err="1" smtClean="0">
              <a:solidFill>
                <a:schemeClr val="tx1"/>
              </a:solidFill>
            </a:rPr>
            <a:t>instruments</a:t>
          </a:r>
          <a:endParaRPr lang="fi-FI" sz="1200" b="1" dirty="0" smtClean="0">
            <a:solidFill>
              <a:schemeClr val="tx1"/>
            </a:solidFill>
          </a:endParaRP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Leadership</a:t>
          </a:r>
          <a:endParaRPr lang="fi-FI" sz="1200" b="0" dirty="0" smtClean="0">
            <a:solidFill>
              <a:schemeClr val="tx1"/>
            </a:solidFill>
          </a:endParaRP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Organisational</a:t>
          </a:r>
          <a:r>
            <a:rPr lang="fi-FI" sz="1200" b="0" dirty="0" smtClean="0">
              <a:solidFill>
                <a:schemeClr val="tx1"/>
              </a:solidFill>
            </a:rPr>
            <a:t> </a:t>
          </a:r>
          <a:r>
            <a:rPr lang="fi-FI" sz="1200" b="0" dirty="0" err="1" smtClean="0">
              <a:solidFill>
                <a:schemeClr val="tx1"/>
              </a:solidFill>
            </a:rPr>
            <a:t>Structures</a:t>
          </a:r>
          <a:endParaRPr lang="fi-FI" sz="1200" b="0" dirty="0" smtClean="0">
            <a:solidFill>
              <a:schemeClr val="tx1"/>
            </a:solidFill>
          </a:endParaRP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Strategies</a:t>
          </a:r>
          <a:endParaRPr lang="fi-FI" sz="1200" b="0" dirty="0" smtClean="0">
            <a:solidFill>
              <a:schemeClr val="tx1"/>
            </a:solidFill>
          </a:endParaRP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Information</a:t>
          </a:r>
          <a:r>
            <a:rPr lang="fi-FI" sz="1200" b="0" dirty="0" smtClean="0">
              <a:solidFill>
                <a:schemeClr val="tx1"/>
              </a:solidFill>
            </a:rPr>
            <a:t> Steering and Training</a:t>
          </a: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Incentive</a:t>
          </a:r>
          <a:r>
            <a:rPr lang="fi-FI" sz="1200" b="0" dirty="0" smtClean="0">
              <a:solidFill>
                <a:schemeClr val="tx1"/>
              </a:solidFill>
            </a:rPr>
            <a:t> Systems</a:t>
          </a:r>
          <a:endParaRPr lang="en-GB" sz="1200" dirty="0"/>
        </a:p>
      </dgm:t>
    </dgm:pt>
    <dgm:pt modelId="{8687574B-1DE9-497E-9390-BC968D91FCCD}" type="parTrans" cxnId="{E2435327-14D2-4845-9C96-0D1D2968A2B4}">
      <dgm:prSet/>
      <dgm:spPr/>
      <dgm:t>
        <a:bodyPr/>
        <a:lstStyle/>
        <a:p>
          <a:endParaRPr lang="en-GB"/>
        </a:p>
      </dgm:t>
    </dgm:pt>
    <dgm:pt modelId="{071A2BFD-A7D6-46B1-A395-845538CC0E0B}" type="sibTrans" cxnId="{E2435327-14D2-4845-9C96-0D1D2968A2B4}">
      <dgm:prSet/>
      <dgm:spPr/>
      <dgm:t>
        <a:bodyPr/>
        <a:lstStyle/>
        <a:p>
          <a:endParaRPr lang="en-GB"/>
        </a:p>
      </dgm:t>
    </dgm:pt>
    <dgm:pt modelId="{3643EFC0-8E28-4354-BC60-C53B83B10445}" type="pres">
      <dgm:prSet presAssocID="{85E6B80B-B6F9-4110-B915-3EF662A7F6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34BBC8-67E0-47F9-97EA-7F398849439B}" type="pres">
      <dgm:prSet presAssocID="{AAE105F3-D707-41D0-AA05-B28694B3FB17}" presName="node" presStyleLbl="node1" presStyleIdx="0" presStyleCnt="5" custScaleX="156248" custScaleY="1208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73791F-6E93-4F84-B5CD-895859D1C951}" type="pres">
      <dgm:prSet presAssocID="{422226AB-BA4A-451D-99BB-BB2FDDB44FCA}" presName="sibTrans" presStyleCnt="0"/>
      <dgm:spPr/>
    </dgm:pt>
    <dgm:pt modelId="{29E4DFB9-0E7E-427E-8777-205F175E1EA4}" type="pres">
      <dgm:prSet presAssocID="{DCFEFFD1-1173-4F61-97C6-217A48A270F9}" presName="node" presStyleLbl="node1" presStyleIdx="1" presStyleCnt="5" custScaleX="159018" custScaleY="1258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B1CAE1-FA6B-4286-AFF0-099320CC81D2}" type="pres">
      <dgm:prSet presAssocID="{263DAF23-04E0-4FC4-A36C-30B7943ACE04}" presName="sibTrans" presStyleCnt="0"/>
      <dgm:spPr/>
    </dgm:pt>
    <dgm:pt modelId="{650A8C6D-DF5C-4AE6-A50A-15BFC2A63304}" type="pres">
      <dgm:prSet presAssocID="{E95AB189-25BC-421E-B3DE-60D2723B0F81}" presName="node" presStyleLbl="node1" presStyleIdx="2" presStyleCnt="5" custScaleX="152699" custScaleY="123898" custLinFactNeighborX="-17736" custLinFactNeighborY="27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A66D5E-0C2B-41E2-9639-BDFD64036532}" type="pres">
      <dgm:prSet presAssocID="{6A3A7C23-AAAD-41BA-A08D-163306A4B44C}" presName="sibTrans" presStyleCnt="0"/>
      <dgm:spPr/>
    </dgm:pt>
    <dgm:pt modelId="{14F9D438-BA78-4494-A7C0-02E61FDAAEB8}" type="pres">
      <dgm:prSet presAssocID="{C8EC327C-BCC6-47BB-9C5F-B57C60002335}" presName="node" presStyleLbl="node1" presStyleIdx="3" presStyleCnt="5" custScaleX="138861" custLinFactNeighborX="-8222" custLinFactNeighborY="27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3C1C9-14AC-439F-9421-8903CB141725}" type="pres">
      <dgm:prSet presAssocID="{C2D6C000-E050-4CF0-BA98-9E806E758052}" presName="sibTrans" presStyleCnt="0"/>
      <dgm:spPr/>
    </dgm:pt>
    <dgm:pt modelId="{DFE6A9BC-F44A-46CC-A1C8-D48005167FBF}" type="pres">
      <dgm:prSet presAssocID="{89C7EFEF-7253-470C-BF31-C6D121736E86}" presName="node" presStyleLbl="node1" presStyleIdx="4" presStyleCnt="5" custScaleX="154502" custScaleY="123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5EAC83-56C4-4AB3-8FE2-BE3E50EC6524}" type="presOf" srcId="{E95AB189-25BC-421E-B3DE-60D2723B0F81}" destId="{650A8C6D-DF5C-4AE6-A50A-15BFC2A63304}" srcOrd="0" destOrd="0" presId="urn:microsoft.com/office/officeart/2005/8/layout/default"/>
    <dgm:cxn modelId="{E2435327-14D2-4845-9C96-0D1D2968A2B4}" srcId="{85E6B80B-B6F9-4110-B915-3EF662A7F64D}" destId="{89C7EFEF-7253-470C-BF31-C6D121736E86}" srcOrd="4" destOrd="0" parTransId="{8687574B-1DE9-497E-9390-BC968D91FCCD}" sibTransId="{071A2BFD-A7D6-46B1-A395-845538CC0E0B}"/>
    <dgm:cxn modelId="{7EB4AE2D-FCBF-4300-8040-9F3EDD1E015A}" srcId="{85E6B80B-B6F9-4110-B915-3EF662A7F64D}" destId="{DCFEFFD1-1173-4F61-97C6-217A48A270F9}" srcOrd="1" destOrd="0" parTransId="{FF5F8FF5-B74E-43FF-A36D-854FCECB3F23}" sibTransId="{263DAF23-04E0-4FC4-A36C-30B7943ACE04}"/>
    <dgm:cxn modelId="{D671A189-91C0-44F3-9463-DF13E22B9157}" type="presOf" srcId="{C8EC327C-BCC6-47BB-9C5F-B57C60002335}" destId="{14F9D438-BA78-4494-A7C0-02E61FDAAEB8}" srcOrd="0" destOrd="0" presId="urn:microsoft.com/office/officeart/2005/8/layout/default"/>
    <dgm:cxn modelId="{393BDDA5-C9BD-442C-8B22-35D337A39C5D}" srcId="{85E6B80B-B6F9-4110-B915-3EF662A7F64D}" destId="{E95AB189-25BC-421E-B3DE-60D2723B0F81}" srcOrd="2" destOrd="0" parTransId="{B262286B-4DB3-4D2A-B064-F6880246FF1D}" sibTransId="{6A3A7C23-AAAD-41BA-A08D-163306A4B44C}"/>
    <dgm:cxn modelId="{D9FFF9D0-0796-4BA7-9C2B-0CB56C13B59B}" type="presOf" srcId="{85E6B80B-B6F9-4110-B915-3EF662A7F64D}" destId="{3643EFC0-8E28-4354-BC60-C53B83B10445}" srcOrd="0" destOrd="0" presId="urn:microsoft.com/office/officeart/2005/8/layout/default"/>
    <dgm:cxn modelId="{5A523B97-04BF-41BD-82CF-37761B8787C6}" srcId="{85E6B80B-B6F9-4110-B915-3EF662A7F64D}" destId="{AAE105F3-D707-41D0-AA05-B28694B3FB17}" srcOrd="0" destOrd="0" parTransId="{56AB9F7B-FF7E-4ACA-BC00-263306C51D97}" sibTransId="{422226AB-BA4A-451D-99BB-BB2FDDB44FCA}"/>
    <dgm:cxn modelId="{60BFF863-A2E1-4456-BD4F-AF30EA4CF4BB}" type="presOf" srcId="{DCFEFFD1-1173-4F61-97C6-217A48A270F9}" destId="{29E4DFB9-0E7E-427E-8777-205F175E1EA4}" srcOrd="0" destOrd="0" presId="urn:microsoft.com/office/officeart/2005/8/layout/default"/>
    <dgm:cxn modelId="{305D2DE0-CF29-434D-B710-098F2293CE86}" srcId="{85E6B80B-B6F9-4110-B915-3EF662A7F64D}" destId="{C8EC327C-BCC6-47BB-9C5F-B57C60002335}" srcOrd="3" destOrd="0" parTransId="{8B835AD9-8B02-4D9D-BFE1-73B7D42D3E21}" sibTransId="{C2D6C000-E050-4CF0-BA98-9E806E758052}"/>
    <dgm:cxn modelId="{98717E3F-7683-4546-8A97-DBBA7A9C482A}" type="presOf" srcId="{AAE105F3-D707-41D0-AA05-B28694B3FB17}" destId="{FA34BBC8-67E0-47F9-97EA-7F398849439B}" srcOrd="0" destOrd="0" presId="urn:microsoft.com/office/officeart/2005/8/layout/default"/>
    <dgm:cxn modelId="{BFB2E948-76E6-4DCA-AD3D-A60CCCAA17D3}" type="presOf" srcId="{89C7EFEF-7253-470C-BF31-C6D121736E86}" destId="{DFE6A9BC-F44A-46CC-A1C8-D48005167FBF}" srcOrd="0" destOrd="0" presId="urn:microsoft.com/office/officeart/2005/8/layout/default"/>
    <dgm:cxn modelId="{17EE3300-BA3C-442F-928F-A7291AB13DED}" type="presParOf" srcId="{3643EFC0-8E28-4354-BC60-C53B83B10445}" destId="{FA34BBC8-67E0-47F9-97EA-7F398849439B}" srcOrd="0" destOrd="0" presId="urn:microsoft.com/office/officeart/2005/8/layout/default"/>
    <dgm:cxn modelId="{ED3C576F-A137-468A-B179-256BFCF3A638}" type="presParOf" srcId="{3643EFC0-8E28-4354-BC60-C53B83B10445}" destId="{9273791F-6E93-4F84-B5CD-895859D1C951}" srcOrd="1" destOrd="0" presId="urn:microsoft.com/office/officeart/2005/8/layout/default"/>
    <dgm:cxn modelId="{FDDBAF0B-212A-4AE0-861C-400E16CE2975}" type="presParOf" srcId="{3643EFC0-8E28-4354-BC60-C53B83B10445}" destId="{29E4DFB9-0E7E-427E-8777-205F175E1EA4}" srcOrd="2" destOrd="0" presId="urn:microsoft.com/office/officeart/2005/8/layout/default"/>
    <dgm:cxn modelId="{76C7C6BF-AEA4-4CA7-91C5-41895FC6BDFA}" type="presParOf" srcId="{3643EFC0-8E28-4354-BC60-C53B83B10445}" destId="{DDB1CAE1-FA6B-4286-AFF0-099320CC81D2}" srcOrd="3" destOrd="0" presId="urn:microsoft.com/office/officeart/2005/8/layout/default"/>
    <dgm:cxn modelId="{4FFD63DB-3700-4E9F-A0A4-851FA9B6A0F0}" type="presParOf" srcId="{3643EFC0-8E28-4354-BC60-C53B83B10445}" destId="{650A8C6D-DF5C-4AE6-A50A-15BFC2A63304}" srcOrd="4" destOrd="0" presId="urn:microsoft.com/office/officeart/2005/8/layout/default"/>
    <dgm:cxn modelId="{249FA6EE-F32A-40B5-8992-3D6ADBB9ADC5}" type="presParOf" srcId="{3643EFC0-8E28-4354-BC60-C53B83B10445}" destId="{A3A66D5E-0C2B-41E2-9639-BDFD64036532}" srcOrd="5" destOrd="0" presId="urn:microsoft.com/office/officeart/2005/8/layout/default"/>
    <dgm:cxn modelId="{6911AE60-185E-43E6-B091-35C06C1A9C73}" type="presParOf" srcId="{3643EFC0-8E28-4354-BC60-C53B83B10445}" destId="{14F9D438-BA78-4494-A7C0-02E61FDAAEB8}" srcOrd="6" destOrd="0" presId="urn:microsoft.com/office/officeart/2005/8/layout/default"/>
    <dgm:cxn modelId="{5D5EA71E-9722-46BF-B753-E6E6B5124C62}" type="presParOf" srcId="{3643EFC0-8E28-4354-BC60-C53B83B10445}" destId="{B623C1C9-14AC-439F-9421-8903CB141725}" srcOrd="7" destOrd="0" presId="urn:microsoft.com/office/officeart/2005/8/layout/default"/>
    <dgm:cxn modelId="{8674A71F-E5A5-4278-A1B8-56E8C72BA4C5}" type="presParOf" srcId="{3643EFC0-8E28-4354-BC60-C53B83B10445}" destId="{DFE6A9BC-F44A-46CC-A1C8-D48005167F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2950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2"/>
            <a:ext cx="5455920" cy="4463415"/>
          </a:xfrm>
          <a:prstGeom prst="rect">
            <a:avLst/>
          </a:prstGeom>
        </p:spPr>
        <p:txBody>
          <a:bodyPr vert="horz" lIns="91806" tIns="45903" rIns="91806" bIns="45903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BB4E-A220-495F-85E1-17803DDD03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BB4E-A220-495F-85E1-17803DDD03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4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BB4E-A220-495F-85E1-17803DDD0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4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BB4E-A220-495F-85E1-17803DDD03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BB4E-A220-495F-85E1-17803DDD03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5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BB4E-A220-495F-85E1-17803DDD0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BB4E-A220-495F-85E1-17803DDD03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9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BB4E-A220-495F-85E1-17803DDD0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09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1.12.2017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1.12.2017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1.12.2017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08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0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8227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3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557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06094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651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930640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48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25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18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07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5590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30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4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00D0-5B9C-44E9-9F27-9F7F127DE0F6}" type="datetimeFigureOut">
              <a:rPr lang="fi-FI" smtClean="0">
                <a:solidFill>
                  <a:srgbClr val="005587"/>
                </a:solidFill>
              </a:rPr>
              <a:pPr/>
              <a:t>1.12.2017</a:t>
            </a:fld>
            <a:endParaRPr lang="fi-FI">
              <a:solidFill>
                <a:srgbClr val="005587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5587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40F1-3CEB-4A84-BCCD-14371339CEBB}" type="slidenum">
              <a:rPr lang="fi-FI" smtClean="0">
                <a:solidFill>
                  <a:srgbClr val="005587"/>
                </a:solidFill>
              </a:rPr>
              <a:pPr/>
              <a:t>‹N°›</a:t>
            </a:fld>
            <a:endParaRPr lang="fi-FI">
              <a:solidFill>
                <a:srgbClr val="005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29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etusivu_kuv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9613"/>
            <a:ext cx="9144000" cy="3621087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2239963"/>
            <a:ext cx="7200900" cy="1649412"/>
          </a:xfrm>
        </p:spPr>
        <p:txBody>
          <a:bodyPr/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171950"/>
            <a:ext cx="7191375" cy="1011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6505" name="Picture 9" descr="suom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613" y="377825"/>
            <a:ext cx="2136775" cy="126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961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B8AB12-65C4-4542-8111-69DD1D629D32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71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6555A9-320B-43B6-8E15-F3A89530CD9D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91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6900" y="1381125"/>
            <a:ext cx="3900488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9788" y="1381125"/>
            <a:ext cx="3900487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F9C0F0-9873-4B0F-9A76-BB33E3A9E756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40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89FF9E-BF22-44C2-B3FC-58B6DB986085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79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D909D1-52CD-4630-8518-36573CE82814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7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CAB903-7AB4-47A9-B3BB-3D0E987AC2B4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15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9972DE-7038-4BC8-971A-D043EFAEAF85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9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C64052-6C31-450F-B08B-F82E7C08784D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18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4F807F-70D6-4CF7-ACBF-EF1071FC5CD5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24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67488" y="234950"/>
            <a:ext cx="1989137" cy="58912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96900" y="234950"/>
            <a:ext cx="5818188" cy="58912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6674A-6DA9-4E0B-B6D8-5899088BE1FF}" type="slidenum">
              <a:rPr lang="fi-FI">
                <a:solidFill>
                  <a:srgbClr val="FFFFFF"/>
                </a:solidFill>
              </a:rPr>
              <a:pPr/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6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1.12.2017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1.12.2017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1.12.2017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‹N°›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>
                <a:solidFill>
                  <a:srgbClr val="304E88"/>
                </a:solidFill>
              </a:rPr>
              <a:pPr/>
              <a:t>1.12.2017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‹N°›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7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700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7413625" y="6405563"/>
            <a:ext cx="1042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FFFFFF"/>
                </a:solidFill>
                <a:latin typeface="Arial Narrow" pitchFamily="34" charset="0"/>
              </a:rPr>
              <a:t>pp.kk.vvvv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298700" y="6369050"/>
            <a:ext cx="800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FFFFFF"/>
                </a:solidFill>
                <a:latin typeface="Arial Narrow" pitchFamily="34" charset="0"/>
              </a:rPr>
              <a:t>Osasto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6219825"/>
            <a:ext cx="9144000" cy="638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8988" y="6372225"/>
            <a:ext cx="48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53E350-10A7-42C7-AF0F-41A1C50B6354}" type="slidenum">
              <a:rPr lang="fi-F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2311400" y="6369050"/>
            <a:ext cx="754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FFFFFF"/>
                </a:solidFill>
                <a:latin typeface="Arial Narrow" pitchFamily="34" charset="0"/>
              </a:rPr>
              <a:t>Osasto </a:t>
            </a:r>
          </a:p>
        </p:txBody>
      </p:sp>
      <p:pic>
        <p:nvPicPr>
          <p:cNvPr id="105481" name="Picture 9" descr="kuvio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23313" y="0"/>
            <a:ext cx="420687" cy="868363"/>
          </a:xfrm>
          <a:prstGeom prst="rect">
            <a:avLst/>
          </a:prstGeom>
          <a:noFill/>
        </p:spPr>
      </p:pic>
      <p:sp>
        <p:nvSpPr>
          <p:cNvPr id="1054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234950"/>
            <a:ext cx="7959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381125"/>
            <a:ext cx="7953375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862388" y="33924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i-FI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7321550" y="6365875"/>
            <a:ext cx="1042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FFFFFF"/>
                </a:solidFill>
                <a:latin typeface="Arial Narrow" pitchFamily="34" charset="0"/>
              </a:rPr>
              <a:t>pp.kk.vvvv</a:t>
            </a:r>
          </a:p>
        </p:txBody>
      </p:sp>
      <p:pic>
        <p:nvPicPr>
          <p:cNvPr id="105488" name="Picture 16" descr="VM nimi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788" y="6411913"/>
            <a:ext cx="1863725" cy="13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4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7813" algn="l" rtl="0" fontAlgn="base">
        <a:spcBef>
          <a:spcPct val="20000"/>
        </a:spcBef>
        <a:spcAft>
          <a:spcPct val="0"/>
        </a:spcAft>
        <a:buClr>
          <a:srgbClr val="304E88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616075" indent="-3206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2239963" indent="-307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30257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34829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9401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43973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8545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8947" y="1268760"/>
            <a:ext cx="7848872" cy="1224136"/>
          </a:xfrm>
        </p:spPr>
        <p:txBody>
          <a:bodyPr/>
          <a:lstStyle/>
          <a:p>
            <a:r>
              <a:rPr lang="en-US" sz="2400" dirty="0" smtClean="0"/>
              <a:t>Steering Systems, Strategic Steering and Performance </a:t>
            </a:r>
            <a:r>
              <a:rPr lang="en-US" sz="2400" dirty="0"/>
              <a:t>Management </a:t>
            </a:r>
            <a:r>
              <a:rPr lang="en-US" sz="2400" dirty="0" smtClean="0"/>
              <a:t>in Finnish Context</a:t>
            </a:r>
            <a:endParaRPr lang="fi-FI" sz="2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3707904" y="836712"/>
            <a:ext cx="4157690" cy="216024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tx2"/>
                </a:solidFill>
              </a:rPr>
              <a:t>Kari Kiesiläinen	Heikki Liljeroos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5" name="Attēls 3" descr="C:\Users\askrjabina\AppData\Local\Microsoft\Windows\INetCache\Content.Word\ESF_logo (00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4" y="2420888"/>
            <a:ext cx="612013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EPEJ_re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1974344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8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Steering </a:t>
            </a:r>
            <a:r>
              <a:rPr lang="en-US" dirty="0" smtClean="0"/>
              <a:t>Policy</a:t>
            </a:r>
            <a:r>
              <a:rPr lang="fi-FI" dirty="0" smtClean="0"/>
              <a:t> and Steering Systems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6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 smtClean="0"/>
              <a:t>Steering </a:t>
            </a:r>
            <a:r>
              <a:rPr lang="fi-FI" altLang="fi-FI" sz="3200" dirty="0" err="1" smtClean="0"/>
              <a:t>Policy</a:t>
            </a:r>
            <a:r>
              <a:rPr lang="fi-FI" altLang="fi-FI" sz="3200" dirty="0" smtClean="0"/>
              <a:t> and Steering Systems </a:t>
            </a:r>
          </a:p>
        </p:txBody>
      </p:sp>
      <p:sp>
        <p:nvSpPr>
          <p:cNvPr id="12291" name="Sisällön paikkamerkki 3"/>
          <p:cNvSpPr>
            <a:spLocks noGrp="1"/>
          </p:cNvSpPr>
          <p:nvPr>
            <p:ph idx="1"/>
          </p:nvPr>
        </p:nvSpPr>
        <p:spPr>
          <a:xfrm>
            <a:off x="468313" y="1412874"/>
            <a:ext cx="8424862" cy="4824437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000" dirty="0" smtClean="0"/>
              <a:t>Steering </a:t>
            </a:r>
            <a:r>
              <a:rPr lang="fi-FI" altLang="fi-FI" sz="2000" dirty="0" err="1" smtClean="0"/>
              <a:t>Policy</a:t>
            </a:r>
            <a:endParaRPr lang="fi-FI" altLang="fi-FI" sz="2000" dirty="0"/>
          </a:p>
          <a:p>
            <a:pPr>
              <a:buFontTx/>
              <a:buChar char="-"/>
            </a:pPr>
            <a:r>
              <a:rPr lang="fi-FI" altLang="fi-FI" sz="2000" dirty="0" err="1" smtClean="0"/>
              <a:t>Defines</a:t>
            </a:r>
            <a:r>
              <a:rPr lang="fi-FI" altLang="fi-FI" sz="2000" dirty="0" smtClean="0"/>
              <a:t> a big </a:t>
            </a:r>
            <a:r>
              <a:rPr lang="fi-FI" altLang="fi-FI" sz="2000" dirty="0" err="1" smtClean="0"/>
              <a:t>picture</a:t>
            </a:r>
            <a:r>
              <a:rPr lang="fi-FI" altLang="fi-FI" sz="2000" dirty="0" smtClean="0"/>
              <a:t> of </a:t>
            </a:r>
            <a:r>
              <a:rPr lang="fi-FI" altLang="fi-FI" sz="2000" dirty="0" err="1" smtClean="0"/>
              <a:t>steering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policies</a:t>
            </a:r>
            <a:r>
              <a:rPr lang="fi-FI" altLang="fi-FI" sz="2000" dirty="0" smtClean="0"/>
              <a:t> in </a:t>
            </a:r>
            <a:r>
              <a:rPr lang="fi-FI" altLang="fi-FI" sz="2000" dirty="0" err="1" smtClean="0"/>
              <a:t>time</a:t>
            </a:r>
            <a:r>
              <a:rPr lang="fi-FI" altLang="fi-FI" sz="2000" dirty="0" smtClean="0"/>
              <a:t> (</a:t>
            </a:r>
            <a:r>
              <a:rPr lang="fi-FI" altLang="fi-FI" sz="2000" dirty="0" err="1" smtClean="0"/>
              <a:t>privatisation</a:t>
            </a:r>
            <a:r>
              <a:rPr lang="fi-FI" altLang="fi-FI" sz="2000" dirty="0" smtClean="0"/>
              <a:t>, </a:t>
            </a:r>
            <a:r>
              <a:rPr lang="fi-FI" altLang="fi-FI" sz="2000" dirty="0" err="1" smtClean="0"/>
              <a:t>public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service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delivery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through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state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agencies</a:t>
            </a:r>
            <a:r>
              <a:rPr lang="fi-FI" altLang="fi-FI" sz="2000" dirty="0" smtClean="0"/>
              <a:t>) </a:t>
            </a:r>
          </a:p>
          <a:p>
            <a:pPr>
              <a:buFontTx/>
              <a:buChar char="-"/>
            </a:pPr>
            <a:r>
              <a:rPr lang="fi-FI" altLang="fi-FI" sz="2000" dirty="0" err="1" smtClean="0"/>
              <a:t>Political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point</a:t>
            </a:r>
            <a:r>
              <a:rPr lang="fi-FI" altLang="fi-FI" sz="2000" dirty="0" smtClean="0"/>
              <a:t> of </a:t>
            </a:r>
            <a:r>
              <a:rPr lang="fi-FI" altLang="fi-FI" sz="2000" dirty="0" err="1" smtClean="0"/>
              <a:t>view</a:t>
            </a:r>
            <a:r>
              <a:rPr lang="fi-FI" altLang="fi-FI" sz="2000" dirty="0" smtClean="0"/>
              <a:t>: </a:t>
            </a:r>
            <a:r>
              <a:rPr lang="fi-FI" altLang="fi-FI" sz="2000" dirty="0" err="1" smtClean="0"/>
              <a:t>rules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principles</a:t>
            </a:r>
            <a:r>
              <a:rPr lang="fi-FI" altLang="fi-FI" sz="2000" dirty="0" smtClean="0"/>
              <a:t> set </a:t>
            </a:r>
            <a:r>
              <a:rPr lang="fi-FI" altLang="fi-FI" sz="2000" dirty="0" err="1" smtClean="0"/>
              <a:t>up</a:t>
            </a:r>
            <a:r>
              <a:rPr lang="fi-FI" altLang="fi-FI" sz="2000" dirty="0" smtClean="0"/>
              <a:t> in the </a:t>
            </a:r>
            <a:r>
              <a:rPr lang="fi-FI" altLang="fi-FI" sz="2000" dirty="0" err="1" smtClean="0"/>
              <a:t>Government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Programme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its</a:t>
            </a:r>
            <a:r>
              <a:rPr lang="fi-FI" altLang="fi-FI" sz="2000" dirty="0" smtClean="0"/>
              <a:t> </a:t>
            </a:r>
            <a:r>
              <a:rPr lang="fi-FI" altLang="fi-FI" sz="2000" dirty="0" err="1"/>
              <a:t>I</a:t>
            </a:r>
            <a:r>
              <a:rPr lang="fi-FI" altLang="fi-FI" sz="2000" dirty="0" err="1" smtClean="0"/>
              <a:t>mplementation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plan</a:t>
            </a:r>
            <a:endParaRPr lang="fi-FI" altLang="fi-FI" sz="2000" dirty="0" smtClean="0"/>
          </a:p>
          <a:p>
            <a:pPr lvl="1">
              <a:buFontTx/>
              <a:buChar char="-"/>
            </a:pPr>
            <a:r>
              <a:rPr lang="en-US" altLang="fi-FI" dirty="0" smtClean="0"/>
              <a:t>Currents issues: </a:t>
            </a:r>
            <a:r>
              <a:rPr lang="en-US" altLang="fi-FI" dirty="0"/>
              <a:t>r</a:t>
            </a:r>
            <a:r>
              <a:rPr lang="en-US" altLang="fi-FI" dirty="0" smtClean="0"/>
              <a:t>eform of social welfare and healthcare and regional </a:t>
            </a:r>
            <a:r>
              <a:rPr lang="en-US" altLang="fi-FI" dirty="0"/>
              <a:t>a</a:t>
            </a:r>
            <a:r>
              <a:rPr lang="en-US" altLang="fi-FI" dirty="0" smtClean="0"/>
              <a:t>dministration </a:t>
            </a:r>
            <a:r>
              <a:rPr lang="en-US" altLang="fi-FI" dirty="0"/>
              <a:t>r</a:t>
            </a:r>
            <a:r>
              <a:rPr lang="en-US" altLang="fi-FI" dirty="0" smtClean="0"/>
              <a:t>eform </a:t>
            </a:r>
          </a:p>
          <a:p>
            <a:pPr>
              <a:buFontTx/>
              <a:buChar char="-"/>
            </a:pPr>
            <a:r>
              <a:rPr lang="en-US" altLang="fi-FI" sz="2000" dirty="0" smtClean="0"/>
              <a:t>Actor: Government and all the ministries</a:t>
            </a:r>
          </a:p>
          <a:p>
            <a:pPr>
              <a:buFontTx/>
              <a:buChar char="-"/>
            </a:pPr>
            <a:r>
              <a:rPr lang="en-US" altLang="fi-FI" sz="2000" dirty="0" smtClean="0"/>
              <a:t>Ministry of Finance has a role to steer state administration </a:t>
            </a:r>
          </a:p>
          <a:p>
            <a:pPr lvl="1">
              <a:buFontTx/>
              <a:buChar char="-"/>
            </a:pPr>
            <a:r>
              <a:rPr lang="en-US" altLang="fi-FI" dirty="0" smtClean="0"/>
              <a:t>Interest of </a:t>
            </a:r>
            <a:r>
              <a:rPr lang="en-US" altLang="fi-FI" dirty="0"/>
              <a:t>p</a:t>
            </a:r>
            <a:r>
              <a:rPr lang="en-US" altLang="fi-FI" dirty="0" smtClean="0"/>
              <a:t>ublic finances, efficiency and quality of service production</a:t>
            </a:r>
            <a:endParaRPr lang="fi-FI" altLang="fi-FI" dirty="0" smtClean="0"/>
          </a:p>
          <a:p>
            <a:pPr marL="355600" lvl="1" indent="0">
              <a:buNone/>
            </a:pPr>
            <a:endParaRPr lang="fi-FI" altLang="fi-FI" u="sng" dirty="0" smtClean="0"/>
          </a:p>
          <a:p>
            <a:pPr marL="1828800" lvl="4" indent="0">
              <a:buFont typeface="Wingdings" pitchFamily="2" charset="2"/>
              <a:buNone/>
            </a:pPr>
            <a:r>
              <a:rPr lang="fi-FI" altLang="fi-FI" sz="1400" dirty="0" smtClean="0"/>
              <a:t>			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57ECB-4585-45FC-8FF1-CF5EE9F4F8C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3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 smtClean="0"/>
              <a:t>Steering </a:t>
            </a:r>
            <a:r>
              <a:rPr lang="fi-FI" altLang="fi-FI" sz="3200" dirty="0" err="1" smtClean="0"/>
              <a:t>Policy</a:t>
            </a:r>
            <a:r>
              <a:rPr lang="fi-FI" altLang="fi-FI" sz="3200" dirty="0" smtClean="0"/>
              <a:t> and Steering Systems </a:t>
            </a:r>
          </a:p>
        </p:txBody>
      </p:sp>
      <p:sp>
        <p:nvSpPr>
          <p:cNvPr id="12291" name="Sisällön paikkamerkki 3"/>
          <p:cNvSpPr>
            <a:spLocks noGrp="1"/>
          </p:cNvSpPr>
          <p:nvPr>
            <p:ph idx="1"/>
          </p:nvPr>
        </p:nvSpPr>
        <p:spPr>
          <a:xfrm>
            <a:off x="468313" y="1412874"/>
            <a:ext cx="8424862" cy="4824437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000" dirty="0" err="1" smtClean="0"/>
              <a:t>Steering</a:t>
            </a:r>
            <a:r>
              <a:rPr lang="fi-FI" altLang="fi-FI" sz="2000" dirty="0" smtClean="0"/>
              <a:t> Instruments</a:t>
            </a:r>
          </a:p>
          <a:p>
            <a:pPr>
              <a:buFontTx/>
              <a:buChar char="-"/>
            </a:pPr>
            <a:r>
              <a:rPr lang="fi-FI" altLang="fi-FI" sz="2000" dirty="0" smtClean="0"/>
              <a:t>Steering </a:t>
            </a:r>
            <a:r>
              <a:rPr lang="fi-FI" altLang="fi-FI" sz="2000" dirty="0" err="1" smtClean="0"/>
              <a:t>instruments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refer</a:t>
            </a:r>
            <a:r>
              <a:rPr lang="fi-FI" altLang="fi-FI" sz="2000" dirty="0" smtClean="0"/>
              <a:t> to </a:t>
            </a:r>
            <a:r>
              <a:rPr lang="fi-FI" altLang="fi-FI" sz="2000" dirty="0" err="1" smtClean="0"/>
              <a:t>processes</a:t>
            </a:r>
            <a:r>
              <a:rPr lang="fi-FI" altLang="fi-FI" sz="2000" dirty="0" smtClean="0"/>
              <a:t>, </a:t>
            </a:r>
            <a:r>
              <a:rPr lang="fi-FI" altLang="fi-FI" sz="2000" dirty="0" err="1" smtClean="0"/>
              <a:t>documents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instruments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seeking</a:t>
            </a:r>
            <a:r>
              <a:rPr lang="fi-FI" altLang="fi-FI" sz="2000" dirty="0" smtClean="0"/>
              <a:t> to </a:t>
            </a:r>
            <a:r>
              <a:rPr lang="fi-FI" altLang="fi-FI" sz="2000" dirty="0" err="1" smtClean="0"/>
              <a:t>obtain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targets</a:t>
            </a:r>
            <a:r>
              <a:rPr lang="fi-FI" altLang="fi-FI" sz="2000" dirty="0" smtClean="0"/>
              <a:t> set </a:t>
            </a:r>
            <a:r>
              <a:rPr lang="fi-FI" altLang="fi-FI" sz="2000" dirty="0" err="1" smtClean="0"/>
              <a:t>up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by</a:t>
            </a:r>
            <a:r>
              <a:rPr lang="fi-FI" altLang="fi-FI" sz="2000" dirty="0" smtClean="0"/>
              <a:t> the </a:t>
            </a:r>
            <a:r>
              <a:rPr lang="fi-FI" altLang="fi-FI" sz="2000" dirty="0" err="1" smtClean="0"/>
              <a:t>Government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or</a:t>
            </a:r>
            <a:r>
              <a:rPr lang="fi-FI" altLang="fi-FI" sz="2000" dirty="0" smtClean="0"/>
              <a:t> the </a:t>
            </a:r>
            <a:r>
              <a:rPr lang="fi-FI" altLang="fi-FI" sz="2000" dirty="0" err="1" smtClean="0"/>
              <a:t>administration</a:t>
            </a:r>
            <a:r>
              <a:rPr lang="fi-FI" altLang="fi-FI" sz="2000" dirty="0" smtClean="0"/>
              <a:t> </a:t>
            </a:r>
          </a:p>
          <a:p>
            <a:pPr lvl="1">
              <a:buFontTx/>
              <a:buChar char="-"/>
            </a:pPr>
            <a:r>
              <a:rPr lang="fi-FI" altLang="fi-FI" dirty="0" err="1" smtClean="0"/>
              <a:t>Measures</a:t>
            </a:r>
            <a:r>
              <a:rPr lang="fi-FI" altLang="fi-FI" dirty="0" smtClean="0"/>
              <a:t> of </a:t>
            </a:r>
            <a:r>
              <a:rPr lang="fi-FI" altLang="fi-FI" dirty="0" err="1"/>
              <a:t>e</a:t>
            </a:r>
            <a:r>
              <a:rPr lang="fi-FI" altLang="fi-FI" dirty="0" err="1" smtClean="0"/>
              <a:t>conomic</a:t>
            </a:r>
            <a:r>
              <a:rPr lang="fi-FI" altLang="fi-FI" dirty="0" smtClean="0"/>
              <a:t> </a:t>
            </a:r>
            <a:r>
              <a:rPr lang="fi-FI" altLang="fi-FI" dirty="0" err="1"/>
              <a:t>p</a:t>
            </a:r>
            <a:r>
              <a:rPr lang="fi-FI" altLang="fi-FI" dirty="0" err="1" smtClean="0"/>
              <a:t>olicy</a:t>
            </a:r>
            <a:r>
              <a:rPr lang="fi-FI" altLang="fi-FI" dirty="0" smtClean="0"/>
              <a:t> and </a:t>
            </a:r>
            <a:r>
              <a:rPr lang="fi-FI" altLang="fi-FI" dirty="0" err="1"/>
              <a:t>m</a:t>
            </a:r>
            <a:r>
              <a:rPr lang="fi-FI" altLang="fi-FI" dirty="0" err="1" smtClean="0"/>
              <a:t>easures</a:t>
            </a:r>
            <a:r>
              <a:rPr lang="fi-FI" altLang="fi-FI" dirty="0" smtClean="0"/>
              <a:t> of </a:t>
            </a:r>
            <a:r>
              <a:rPr lang="fi-FI" altLang="fi-FI" dirty="0" err="1"/>
              <a:t>g</a:t>
            </a:r>
            <a:r>
              <a:rPr lang="fi-FI" altLang="fi-FI" dirty="0" err="1" smtClean="0"/>
              <a:t>overnance</a:t>
            </a:r>
            <a:r>
              <a:rPr lang="fi-FI" altLang="fi-FI" dirty="0" smtClean="0"/>
              <a:t> </a:t>
            </a:r>
            <a:r>
              <a:rPr lang="fi-FI" altLang="fi-FI" dirty="0" err="1"/>
              <a:t>p</a:t>
            </a:r>
            <a:r>
              <a:rPr lang="fi-FI" altLang="fi-FI" dirty="0" err="1" smtClean="0"/>
              <a:t>olicy</a:t>
            </a:r>
            <a:endParaRPr lang="fi-FI" altLang="fi-FI" dirty="0" smtClean="0"/>
          </a:p>
          <a:p>
            <a:pPr lvl="1">
              <a:buFontTx/>
              <a:buChar char="-"/>
            </a:pPr>
            <a:r>
              <a:rPr lang="fi-FI" altLang="fi-FI" dirty="0" smtClean="0"/>
              <a:t>Management and </a:t>
            </a:r>
            <a:r>
              <a:rPr lang="fi-FI" altLang="fi-FI" dirty="0" err="1" smtClean="0"/>
              <a:t>leadership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key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areas</a:t>
            </a:r>
            <a:r>
              <a:rPr lang="fi-FI" altLang="fi-FI" dirty="0" smtClean="0"/>
              <a:t> in </a:t>
            </a:r>
            <a:r>
              <a:rPr lang="fi-FI" altLang="fi-FI" dirty="0" err="1" smtClean="0"/>
              <a:t>implementation</a:t>
            </a:r>
            <a:endParaRPr lang="fi-FI" altLang="fi-FI" dirty="0"/>
          </a:p>
          <a:p>
            <a:pPr>
              <a:buFontTx/>
              <a:buChar char="-"/>
            </a:pPr>
            <a:r>
              <a:rPr lang="fi-FI" altLang="fi-FI" sz="2000" dirty="0" err="1" smtClean="0"/>
              <a:t>Objective</a:t>
            </a:r>
            <a:r>
              <a:rPr lang="fi-FI" altLang="fi-FI" sz="2000" dirty="0" smtClean="0"/>
              <a:t> is to </a:t>
            </a:r>
            <a:r>
              <a:rPr lang="fi-FI" altLang="fi-FI" sz="2000" dirty="0" err="1" smtClean="0"/>
              <a:t>seek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balance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between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public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finances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state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operations</a:t>
            </a:r>
            <a:r>
              <a:rPr lang="fi-FI" altLang="fi-FI" sz="2000" dirty="0" smtClean="0"/>
              <a:t>, to </a:t>
            </a:r>
            <a:r>
              <a:rPr lang="fi-FI" altLang="fi-FI" sz="2000" dirty="0" err="1" smtClean="0"/>
              <a:t>develop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efficient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steering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mechanisms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guarantee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clear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processies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logical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system</a:t>
            </a:r>
            <a:endParaRPr lang="fi-FI" altLang="fi-FI" sz="2000" dirty="0" smtClean="0"/>
          </a:p>
          <a:p>
            <a:pPr>
              <a:buFontTx/>
              <a:buChar char="-"/>
            </a:pPr>
            <a:r>
              <a:rPr lang="fi-FI" altLang="fi-FI" sz="2000" dirty="0" err="1" smtClean="0"/>
              <a:t>Interest</a:t>
            </a:r>
            <a:r>
              <a:rPr lang="fi-FI" altLang="fi-FI" sz="2000" dirty="0" smtClean="0"/>
              <a:t> of </a:t>
            </a:r>
            <a:r>
              <a:rPr lang="fi-FI" altLang="fi-FI" sz="2000" dirty="0" err="1" smtClean="0"/>
              <a:t>Corporate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steering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becomes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more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more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important</a:t>
            </a:r>
            <a:endParaRPr lang="fi-FI" altLang="fi-FI" sz="2000" dirty="0" smtClean="0"/>
          </a:p>
          <a:p>
            <a:pPr marL="355600" lvl="1" indent="0">
              <a:buNone/>
            </a:pPr>
            <a:endParaRPr lang="fi-FI" altLang="fi-FI" sz="1400" u="sng" dirty="0" smtClean="0"/>
          </a:p>
          <a:p>
            <a:pPr marL="1828800" lvl="4" indent="0">
              <a:buFont typeface="Wingdings" pitchFamily="2" charset="2"/>
              <a:buNone/>
            </a:pPr>
            <a:r>
              <a:rPr lang="fi-FI" altLang="fi-FI" sz="1400" dirty="0" smtClean="0"/>
              <a:t>			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57ECB-4585-45FC-8FF1-CF5EE9F4F8C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0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33016087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2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Corporate Steering: Joint Service </a:t>
            </a:r>
            <a:r>
              <a:rPr lang="en-GB" dirty="0"/>
              <a:t>P</a:t>
            </a:r>
            <a:r>
              <a:rPr lang="en-GB" dirty="0" smtClean="0"/>
              <a:t>roviders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6" y="1385888"/>
            <a:ext cx="6581683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4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Performance Management</a:t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6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Key ideas and principles 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GB" sz="1600" dirty="0" smtClean="0"/>
          </a:p>
          <a:p>
            <a:pPr lvl="1">
              <a:lnSpc>
                <a:spcPct val="90000"/>
              </a:lnSpc>
            </a:pPr>
            <a:r>
              <a:rPr lang="en-GB" sz="1800" dirty="0" smtClean="0">
                <a:cs typeface="Calibri" pitchFamily="34" charset="0"/>
              </a:rPr>
              <a:t>Performance management (PM) is an agreement based steering model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>
                <a:cs typeface="Calibri" pitchFamily="34" charset="0"/>
              </a:rPr>
              <a:t>Parties negotiate and then agree. Reporting and  follow up</a:t>
            </a:r>
          </a:p>
          <a:p>
            <a:pPr lvl="2">
              <a:lnSpc>
                <a:spcPct val="90000"/>
              </a:lnSpc>
            </a:pPr>
            <a:endParaRPr lang="en-GB" sz="1800" dirty="0" smtClean="0"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1800" dirty="0" smtClean="0">
                <a:cs typeface="Calibri" pitchFamily="34" charset="0"/>
              </a:rPr>
              <a:t>PM’s main purposes:</a:t>
            </a:r>
          </a:p>
          <a:p>
            <a:pPr lvl="1">
              <a:lnSpc>
                <a:spcPct val="90000"/>
              </a:lnSpc>
            </a:pPr>
            <a:endParaRPr lang="en-GB" sz="1800" dirty="0" smtClean="0">
              <a:cs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sz="1800" dirty="0" smtClean="0">
                <a:cs typeface="Calibri" pitchFamily="34" charset="0"/>
              </a:rPr>
              <a:t>To find balance between resources and targets</a:t>
            </a:r>
          </a:p>
          <a:p>
            <a:pPr lvl="2">
              <a:lnSpc>
                <a:spcPct val="90000"/>
              </a:lnSpc>
            </a:pPr>
            <a:endParaRPr lang="en-GB" sz="1800" dirty="0" smtClean="0">
              <a:cs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sz="1800" dirty="0" smtClean="0">
                <a:cs typeface="Calibri" pitchFamily="34" charset="0"/>
              </a:rPr>
              <a:t>To improve quality of public services</a:t>
            </a:r>
          </a:p>
          <a:p>
            <a:pPr lvl="2">
              <a:lnSpc>
                <a:spcPct val="90000"/>
              </a:lnSpc>
            </a:pPr>
            <a:endParaRPr lang="en-GB" sz="1800" dirty="0" smtClean="0">
              <a:cs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sz="1800" dirty="0" smtClean="0">
                <a:cs typeface="Calibri" pitchFamily="34" charset="0"/>
              </a:rPr>
              <a:t>To ensure cost- efficiency in service production </a:t>
            </a:r>
          </a:p>
          <a:p>
            <a:pPr lvl="2">
              <a:lnSpc>
                <a:spcPct val="90000"/>
              </a:lnSpc>
            </a:pPr>
            <a:endParaRPr lang="en-GB" sz="1800" dirty="0" smtClean="0">
              <a:cs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sz="1800" dirty="0" smtClean="0">
                <a:cs typeface="Calibri" pitchFamily="34" charset="0"/>
              </a:rPr>
              <a:t>Societal advantages must be also considered</a:t>
            </a:r>
          </a:p>
          <a:p>
            <a:pPr lvl="1">
              <a:lnSpc>
                <a:spcPct val="90000"/>
              </a:lnSpc>
            </a:pPr>
            <a:endParaRPr lang="en-GB" sz="1400" dirty="0" smtClean="0"/>
          </a:p>
          <a:p>
            <a:pPr lvl="1">
              <a:lnSpc>
                <a:spcPct val="90000"/>
              </a:lnSpc>
              <a:buNone/>
            </a:pPr>
            <a:endParaRPr lang="en-GB" sz="1400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5204F-1475-4275-A9AE-6DCCFD11E2F4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3074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301" y="2741003"/>
            <a:ext cx="1773022" cy="182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7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>
                <a:latin typeface="Calibri" pitchFamily="34" charset="0"/>
                <a:cs typeface="Calibri" pitchFamily="34" charset="0"/>
              </a:rPr>
              <a:t>Key </a:t>
            </a:r>
            <a:r>
              <a:rPr lang="fi-FI" sz="2800" dirty="0" err="1" smtClean="0">
                <a:latin typeface="Calibri" pitchFamily="34" charset="0"/>
                <a:cs typeface="Calibri" pitchFamily="34" charset="0"/>
              </a:rPr>
              <a:t>ideas</a:t>
            </a:r>
            <a:r>
              <a:rPr lang="fi-FI" sz="2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fi-FI" sz="2800" dirty="0" err="1" smtClean="0">
                <a:latin typeface="Calibri" pitchFamily="34" charset="0"/>
                <a:cs typeface="Calibri" pitchFamily="34" charset="0"/>
              </a:rPr>
              <a:t>principles</a:t>
            </a:r>
            <a:endParaRPr lang="fi-FI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7416824" cy="50405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principal instrument for performance management is the annual central government budget 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and the agreed targets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to analyse achievement of the targets</a:t>
            </a:r>
          </a:p>
          <a:p>
            <a:pPr lvl="1">
              <a:lnSpc>
                <a:spcPct val="90000"/>
              </a:lnSpc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5204F-1475-4275-A9AE-6DCCFD11E2F4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2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>
                <a:latin typeface="Calibri" pitchFamily="34" charset="0"/>
                <a:cs typeface="Calibri" pitchFamily="34" charset="0"/>
              </a:rPr>
              <a:t>Key </a:t>
            </a:r>
            <a:r>
              <a:rPr lang="fi-FI" sz="2800" dirty="0" err="1" smtClean="0">
                <a:latin typeface="Calibri" pitchFamily="34" charset="0"/>
                <a:cs typeface="Calibri" pitchFamily="34" charset="0"/>
              </a:rPr>
              <a:t>ideas</a:t>
            </a:r>
            <a:r>
              <a:rPr lang="fi-FI" sz="2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fi-FI" sz="2800" dirty="0" err="1" smtClean="0">
                <a:latin typeface="Calibri" pitchFamily="34" charset="0"/>
                <a:cs typeface="Calibri" pitchFamily="34" charset="0"/>
              </a:rPr>
              <a:t>principles</a:t>
            </a:r>
            <a:endParaRPr lang="fi-FI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7416824" cy="504055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main instruments of performance management: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four year financial framework for Public Finances compiled by the Government (Fiscal Plan)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agreements between sector Ministries and agencies on the respective administrative sector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reports and statements upon results achieved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government and ministries report to the parliament in the Annual Central Government Report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Legal framework: no single enactment but legal provisions in a few acts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Budget Act, Budget Decree, Government Rules of Procedure</a:t>
            </a:r>
          </a:p>
          <a:p>
            <a:pPr lvl="1">
              <a:lnSpc>
                <a:spcPct val="90000"/>
              </a:lnSpc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5204F-1475-4275-A9AE-6DCCFD11E2F4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2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Actors and roles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Ministry of Finance is responsible for the development of performance management as a steering system in state administration</a:t>
            </a: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management process</a:t>
            </a: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Budget process and budget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Treasury has supportive role under the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MoF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 support regarding the development of the whole steering system  </a:t>
            </a: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for State performance and reporting system Netra</a:t>
            </a: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practical consultation to certain extent (performance analysis, indicators, reporting)</a:t>
            </a:r>
          </a:p>
          <a:p>
            <a:pPr lvl="2"/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Line ministries are responsible to execute performance management in their administrative branch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Government financial controller's function is the Government's joint supervisor of performance and finances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Audit Office: fulfils its external audit task by conducting financial audit, compliance audit, performance audit, fiscal policy audit</a:t>
            </a:r>
          </a:p>
          <a:p>
            <a:pPr lvl="1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role of administrational controller and independent supervisory authority</a:t>
            </a:r>
          </a:p>
          <a:p>
            <a:pPr lvl="1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financial accountability</a:t>
            </a:r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5204F-1475-4275-A9AE-6DCCFD11E2F4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91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20763"/>
            <a:ext cx="7772400" cy="519112"/>
          </a:xfrm>
        </p:spPr>
        <p:txBody>
          <a:bodyPr/>
          <a:lstStyle/>
          <a:p>
            <a:pPr eaLnBrk="1" hangingPunct="1"/>
            <a:r>
              <a:rPr lang="fi-FI" sz="2800" i="0">
                <a:solidFill>
                  <a:srgbClr val="000000"/>
                </a:solidFill>
              </a:rPr>
              <a:t>Department of Judicial Administration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787900" y="2420938"/>
            <a:ext cx="2111375" cy="3268662"/>
          </a:xfrm>
          <a:prstGeom prst="rect">
            <a:avLst/>
          </a:prstGeom>
          <a:solidFill>
            <a:srgbClr val="FFB1D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82800"/>
          <a:lstStyle/>
          <a:p>
            <a:pPr>
              <a:lnSpc>
                <a:spcPct val="40000"/>
              </a:lnSpc>
            </a:pPr>
            <a:endParaRPr lang="fi-FI" sz="2000" b="1">
              <a:latin typeface="Arial" charset="0"/>
            </a:endParaRPr>
          </a:p>
          <a:p>
            <a:pPr>
              <a:lnSpc>
                <a:spcPct val="40000"/>
              </a:lnSpc>
            </a:pPr>
            <a:endParaRPr lang="fi-FI" sz="2400" b="1">
              <a:latin typeface="Arial" charset="0"/>
            </a:endParaRPr>
          </a:p>
          <a:p>
            <a:pPr>
              <a:lnSpc>
                <a:spcPct val="40000"/>
              </a:lnSpc>
            </a:pPr>
            <a:r>
              <a:rPr lang="fi-FI" sz="2400" b="1">
                <a:latin typeface="Arial" charset="0"/>
              </a:rPr>
              <a:t>Legal</a:t>
            </a:r>
          </a:p>
          <a:p>
            <a:pPr>
              <a:lnSpc>
                <a:spcPct val="40000"/>
              </a:lnSpc>
            </a:pPr>
            <a:r>
              <a:rPr lang="fi-FI" sz="2400" b="1">
                <a:latin typeface="Arial" charset="0"/>
              </a:rPr>
              <a:t> </a:t>
            </a:r>
          </a:p>
          <a:p>
            <a:pPr>
              <a:lnSpc>
                <a:spcPct val="40000"/>
              </a:lnSpc>
            </a:pPr>
            <a:r>
              <a:rPr lang="fi-FI" sz="2400" b="1">
                <a:latin typeface="Arial" charset="0"/>
              </a:rPr>
              <a:t>Aid </a:t>
            </a:r>
          </a:p>
          <a:p>
            <a:pPr>
              <a:lnSpc>
                <a:spcPct val="40000"/>
              </a:lnSpc>
            </a:pPr>
            <a:endParaRPr lang="fi-FI" sz="2000" b="1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fi-FI" sz="2400" b="1">
                <a:latin typeface="Arial" charset="0"/>
              </a:rPr>
              <a:t>Enforcement</a:t>
            </a:r>
          </a:p>
          <a:p>
            <a:pPr>
              <a:lnSpc>
                <a:spcPct val="70000"/>
              </a:lnSpc>
            </a:pPr>
            <a:r>
              <a:rPr lang="fi-FI" sz="2000">
                <a:latin typeface="Arial" charset="0"/>
              </a:rPr>
              <a:t>Legal Aid Offices</a:t>
            </a:r>
          </a:p>
          <a:p>
            <a:pPr>
              <a:lnSpc>
                <a:spcPct val="90000"/>
              </a:lnSpc>
            </a:pPr>
            <a:r>
              <a:rPr lang="fi-FI" sz="2000">
                <a:latin typeface="Arial" charset="0"/>
              </a:rPr>
              <a:t>District Bailiffs</a:t>
            </a:r>
            <a:endParaRPr lang="fi-FI" sz="1800" b="1">
              <a:latin typeface="Arial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63713" y="2420938"/>
            <a:ext cx="2016125" cy="3240087"/>
          </a:xfrm>
          <a:prstGeom prst="rect">
            <a:avLst/>
          </a:prstGeom>
          <a:solidFill>
            <a:srgbClr val="00CB9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82800"/>
          <a:lstStyle/>
          <a:p>
            <a:pPr>
              <a:lnSpc>
                <a:spcPct val="90000"/>
              </a:lnSpc>
            </a:pPr>
            <a:endParaRPr lang="fi-FI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i-FI" sz="2400" b="1">
                <a:latin typeface="Arial" charset="0"/>
              </a:rPr>
              <a:t>Courts</a:t>
            </a:r>
            <a:endParaRPr lang="fi-FI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i-FI" sz="2000">
                <a:latin typeface="Arial" charset="0"/>
              </a:rPr>
              <a:t>General, </a:t>
            </a:r>
          </a:p>
          <a:p>
            <a:pPr>
              <a:lnSpc>
                <a:spcPct val="90000"/>
              </a:lnSpc>
            </a:pPr>
            <a:r>
              <a:rPr lang="fi-FI" sz="2000">
                <a:latin typeface="Arial" charset="0"/>
              </a:rPr>
              <a:t>Administrative</a:t>
            </a:r>
          </a:p>
          <a:p>
            <a:pPr>
              <a:lnSpc>
                <a:spcPct val="90000"/>
              </a:lnSpc>
            </a:pPr>
            <a:r>
              <a:rPr lang="fi-FI" sz="2000">
                <a:latin typeface="Arial" charset="0"/>
              </a:rPr>
              <a:t>and </a:t>
            </a:r>
          </a:p>
          <a:p>
            <a:pPr>
              <a:lnSpc>
                <a:spcPct val="70000"/>
              </a:lnSpc>
            </a:pPr>
            <a:r>
              <a:rPr lang="fi-FI" sz="2000">
                <a:latin typeface="Arial" charset="0"/>
              </a:rPr>
              <a:t>Special Courts</a:t>
            </a:r>
            <a:endParaRPr lang="fi-FI" sz="1800" b="1">
              <a:latin typeface="Arial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009650" y="6153150"/>
            <a:ext cx="7162800" cy="438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i-FI" sz="1900" b="1">
                <a:latin typeface="Arial" charset="0"/>
              </a:rPr>
              <a:t>OFFICES AND INSTITUTIONS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051050" y="5445125"/>
            <a:ext cx="4537075" cy="64928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82800"/>
          <a:lstStyle/>
          <a:p>
            <a:pPr>
              <a:lnSpc>
                <a:spcPct val="90000"/>
              </a:lnSpc>
            </a:pPr>
            <a:r>
              <a:rPr lang="fi-FI" sz="2400" b="1">
                <a:latin typeface="Arial" charset="0"/>
              </a:rPr>
              <a:t>Legal Training Unit</a:t>
            </a:r>
            <a:endParaRPr lang="fi-FI" sz="2000">
              <a:latin typeface="Arial" charset="0"/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908175" y="4221163"/>
            <a:ext cx="4752975" cy="6477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82800"/>
          <a:lstStyle/>
          <a:p>
            <a:pPr>
              <a:lnSpc>
                <a:spcPct val="90000"/>
              </a:lnSpc>
            </a:pPr>
            <a:r>
              <a:rPr lang="fi-FI" sz="2400" b="1">
                <a:latin typeface="Arial" charset="0"/>
              </a:rPr>
              <a:t>Economy – Human Resources</a:t>
            </a:r>
            <a:endParaRPr lang="fi-FI" sz="2000">
              <a:latin typeface="Arial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79388" y="1700213"/>
            <a:ext cx="7662862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fi-FI" sz="1900" b="1" dirty="0">
              <a:latin typeface="Arial" charset="0"/>
            </a:endParaRPr>
          </a:p>
          <a:p>
            <a:pPr algn="ctr"/>
            <a:r>
              <a:rPr lang="fi-FI" sz="1900" b="1" dirty="0" err="1">
                <a:latin typeface="Arial" charset="0"/>
              </a:rPr>
              <a:t>Head</a:t>
            </a:r>
            <a:r>
              <a:rPr lang="fi-FI" sz="1900" b="1" dirty="0">
                <a:latin typeface="Arial" charset="0"/>
              </a:rPr>
              <a:t> Mr. Kari Kiesiläinen</a:t>
            </a:r>
          </a:p>
          <a:p>
            <a:pPr algn="ctr"/>
            <a:endParaRPr lang="fi-FI" sz="1900" b="1" dirty="0">
              <a:latin typeface="Arial" charset="0"/>
            </a:endParaRP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2771775" y="4797425"/>
            <a:ext cx="3024188" cy="6477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82800"/>
          <a:lstStyle/>
          <a:p>
            <a:pPr>
              <a:lnSpc>
                <a:spcPct val="90000"/>
              </a:lnSpc>
            </a:pPr>
            <a:r>
              <a:rPr lang="fi-FI" sz="2400" b="1">
                <a:latin typeface="Arial" charset="0"/>
              </a:rPr>
              <a:t>International affairs</a:t>
            </a:r>
            <a:endParaRPr lang="fi-FI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New Performance Management</a:t>
            </a:r>
            <a:br>
              <a:rPr lang="en-GB" sz="3200" dirty="0" smtClean="0"/>
            </a:br>
            <a:r>
              <a:rPr lang="en-GB" sz="3200" dirty="0" smtClean="0"/>
              <a:t>- more strategic</a:t>
            </a:r>
            <a:r>
              <a:rPr lang="en-GB" sz="3200" dirty="0"/>
              <a:t>, </a:t>
            </a:r>
            <a:r>
              <a:rPr lang="en-GB" sz="3200" dirty="0" smtClean="0"/>
              <a:t>horizontal</a:t>
            </a:r>
            <a:r>
              <a:rPr lang="en-GB" sz="3200" dirty="0"/>
              <a:t>, </a:t>
            </a:r>
            <a:r>
              <a:rPr lang="en-GB" sz="3200" dirty="0" smtClean="0"/>
              <a:t>integrated </a:t>
            </a:r>
            <a:r>
              <a:rPr lang="en-GB" sz="3200" dirty="0"/>
              <a:t>and </a:t>
            </a:r>
            <a:r>
              <a:rPr lang="en-GB" sz="3200" dirty="0" smtClean="0"/>
              <a:t>less administrative burden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3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yöristetty suorakulmio 8"/>
          <p:cNvSpPr/>
          <p:nvPr/>
        </p:nvSpPr>
        <p:spPr>
          <a:xfrm>
            <a:off x="551175" y="589542"/>
            <a:ext cx="8208912" cy="5472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971600" y="1340768"/>
            <a:ext cx="7272808" cy="1008112"/>
          </a:xfrm>
          <a:prstGeom prst="roundRect">
            <a:avLst/>
          </a:prstGeom>
          <a:solidFill>
            <a:srgbClr val="5FA7E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err="1" smtClean="0"/>
              <a:t>More</a:t>
            </a:r>
            <a:r>
              <a:rPr lang="fi-FI" sz="3600" smtClean="0"/>
              <a:t> </a:t>
            </a:r>
            <a:r>
              <a:rPr lang="fi-FI" sz="3600" err="1" smtClean="0"/>
              <a:t>strategic</a:t>
            </a:r>
            <a:endParaRPr lang="fi-FI" sz="3600"/>
          </a:p>
        </p:txBody>
      </p:sp>
      <p:sp>
        <p:nvSpPr>
          <p:cNvPr id="5" name="Pyöristetty suorakulmio 4"/>
          <p:cNvSpPr/>
          <p:nvPr/>
        </p:nvSpPr>
        <p:spPr>
          <a:xfrm>
            <a:off x="971600" y="2564904"/>
            <a:ext cx="7272808" cy="1008112"/>
          </a:xfrm>
          <a:prstGeom prst="roundRect">
            <a:avLst/>
          </a:prstGeom>
          <a:solidFill>
            <a:srgbClr val="EB919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err="1" smtClean="0"/>
              <a:t>Less</a:t>
            </a:r>
            <a:r>
              <a:rPr lang="fi-FI" sz="3600" smtClean="0"/>
              <a:t> </a:t>
            </a:r>
            <a:r>
              <a:rPr lang="fi-FI" sz="3600" err="1" smtClean="0"/>
              <a:t>administrative</a:t>
            </a:r>
            <a:r>
              <a:rPr lang="fi-FI" sz="3600" smtClean="0"/>
              <a:t> </a:t>
            </a:r>
            <a:r>
              <a:rPr lang="fi-FI" sz="3600" err="1" smtClean="0"/>
              <a:t>burden</a:t>
            </a:r>
            <a:endParaRPr lang="fi-FI" sz="3600"/>
          </a:p>
        </p:txBody>
      </p:sp>
      <p:sp>
        <p:nvSpPr>
          <p:cNvPr id="6" name="Pyöristetty suorakulmio 5"/>
          <p:cNvSpPr/>
          <p:nvPr/>
        </p:nvSpPr>
        <p:spPr>
          <a:xfrm>
            <a:off x="1043608" y="3717032"/>
            <a:ext cx="7272808" cy="1008112"/>
          </a:xfrm>
          <a:prstGeom prst="roundRect">
            <a:avLst/>
          </a:prstGeom>
          <a:solidFill>
            <a:srgbClr val="F7944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err="1" smtClean="0"/>
              <a:t>More</a:t>
            </a:r>
            <a:r>
              <a:rPr lang="fi-FI" sz="3600" smtClean="0"/>
              <a:t> </a:t>
            </a:r>
            <a:r>
              <a:rPr lang="fi-FI" sz="3600" err="1" smtClean="0"/>
              <a:t>horisontal</a:t>
            </a:r>
            <a:endParaRPr lang="fi-FI" sz="3600"/>
          </a:p>
        </p:txBody>
      </p:sp>
      <p:sp>
        <p:nvSpPr>
          <p:cNvPr id="7" name="Pyöristetty suorakulmio 6"/>
          <p:cNvSpPr/>
          <p:nvPr/>
        </p:nvSpPr>
        <p:spPr>
          <a:xfrm>
            <a:off x="1043608" y="4941168"/>
            <a:ext cx="7272808" cy="1008112"/>
          </a:xfrm>
          <a:prstGeom prst="roundRect">
            <a:avLst/>
          </a:prstGeom>
          <a:solidFill>
            <a:srgbClr val="1BC7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err="1" smtClean="0"/>
              <a:t>More</a:t>
            </a:r>
            <a:r>
              <a:rPr lang="fi-FI" sz="3600" smtClean="0"/>
              <a:t> </a:t>
            </a:r>
            <a:r>
              <a:rPr lang="fi-FI" sz="3600" err="1" smtClean="0"/>
              <a:t>integrated</a:t>
            </a:r>
            <a:endParaRPr lang="fi-FI" sz="3600"/>
          </a:p>
        </p:txBody>
      </p:sp>
      <p:sp>
        <p:nvSpPr>
          <p:cNvPr id="8" name="Tekstikehys 7"/>
          <p:cNvSpPr txBox="1"/>
          <p:nvPr/>
        </p:nvSpPr>
        <p:spPr>
          <a:xfrm>
            <a:off x="1595886" y="664234"/>
            <a:ext cx="623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smtClean="0">
                <a:solidFill>
                  <a:schemeClr val="tx2"/>
                </a:solidFill>
              </a:rPr>
              <a:t>6</a:t>
            </a:r>
            <a:r>
              <a:rPr lang="fi-FI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fi-FI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Travelling</a:t>
            </a:r>
            <a:r>
              <a:rPr lang="fi-FI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towards</a:t>
            </a:r>
            <a:r>
              <a:rPr lang="fi-FI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new </a:t>
            </a:r>
            <a:r>
              <a:rPr lang="fi-FI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performance</a:t>
            </a:r>
            <a:r>
              <a:rPr lang="fi-FI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management</a:t>
            </a:r>
            <a:endParaRPr lang="fi-FI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3200" dirty="0" smtClean="0"/>
              <a:t>- Support </a:t>
            </a:r>
            <a:r>
              <a:rPr lang="en-GB" sz="3200" dirty="0"/>
              <a:t>to Government's Strategic </a:t>
            </a:r>
            <a:r>
              <a:rPr lang="en-GB" sz="3200" dirty="0" smtClean="0"/>
              <a:t>Objectives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- New </a:t>
            </a:r>
            <a:r>
              <a:rPr lang="en-GB" sz="3200" dirty="0"/>
              <a:t>Corporate Steering Package</a:t>
            </a:r>
            <a:br>
              <a:rPr lang="en-GB" sz="32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81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2469952" cy="14401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Kuva 4" descr="budjetti-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22636"/>
            <a:ext cx="2520280" cy="15001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Kuva 10" descr="tulosohjaus_pysty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8394" y="4540466"/>
            <a:ext cx="2551176" cy="1414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cxnSp>
        <p:nvCxnSpPr>
          <p:cNvPr id="15" name="Suora nuoliyhdysviiva 14"/>
          <p:cNvCxnSpPr/>
          <p:nvPr/>
        </p:nvCxnSpPr>
        <p:spPr>
          <a:xfrm>
            <a:off x="3851920" y="692696"/>
            <a:ext cx="4680520" cy="331236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H="1" flipV="1">
            <a:off x="467544" y="2996952"/>
            <a:ext cx="4680520" cy="331236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kehys 23"/>
          <p:cNvSpPr txBox="1"/>
          <p:nvPr/>
        </p:nvSpPr>
        <p:spPr>
          <a:xfrm>
            <a:off x="5004048" y="260648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More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strategic</a:t>
            </a:r>
            <a:r>
              <a:rPr lang="fi-FI" sz="2000" dirty="0" smtClean="0">
                <a:solidFill>
                  <a:schemeClr val="tx2"/>
                </a:solidFill>
              </a:rPr>
              <a:t> and </a:t>
            </a:r>
            <a:r>
              <a:rPr lang="fi-FI" sz="2000" dirty="0" err="1" smtClean="0">
                <a:solidFill>
                  <a:schemeClr val="tx2"/>
                </a:solidFill>
              </a:rPr>
              <a:t>clear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target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setting</a:t>
            </a:r>
            <a:endParaRPr lang="fi-FI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Restricted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amount</a:t>
            </a:r>
            <a:r>
              <a:rPr lang="fi-FI" sz="2000" dirty="0" smtClean="0">
                <a:solidFill>
                  <a:schemeClr val="tx2"/>
                </a:solidFill>
              </a:rPr>
              <a:t> of </a:t>
            </a:r>
            <a:r>
              <a:rPr lang="fi-FI" sz="2000" dirty="0" err="1" smtClean="0">
                <a:solidFill>
                  <a:schemeClr val="tx2"/>
                </a:solidFill>
              </a:rPr>
              <a:t>targets</a:t>
            </a:r>
            <a:endParaRPr lang="fi-FI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Genuinely</a:t>
            </a:r>
            <a:r>
              <a:rPr lang="fi-FI" sz="2000" dirty="0" smtClean="0">
                <a:solidFill>
                  <a:schemeClr val="tx2"/>
                </a:solidFill>
              </a:rPr>
              <a:t> common </a:t>
            </a:r>
            <a:r>
              <a:rPr lang="fi-FI" sz="2000" dirty="0" err="1" smtClean="0">
                <a:solidFill>
                  <a:schemeClr val="tx2"/>
                </a:solidFill>
              </a:rPr>
              <a:t>targets</a:t>
            </a:r>
            <a:endParaRPr lang="fi-FI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tx2"/>
                </a:solidFill>
              </a:rPr>
              <a:t>  </a:t>
            </a:r>
            <a:r>
              <a:rPr lang="fi-FI" sz="2000" dirty="0" err="1" smtClean="0">
                <a:solidFill>
                  <a:schemeClr val="tx2"/>
                </a:solidFill>
              </a:rPr>
              <a:t>Shared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process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including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strategic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decisions</a:t>
            </a:r>
            <a:r>
              <a:rPr lang="fi-FI" sz="2000" dirty="0" smtClean="0">
                <a:solidFill>
                  <a:schemeClr val="tx2"/>
                </a:solidFill>
              </a:rPr>
              <a:t> and </a:t>
            </a:r>
            <a:r>
              <a:rPr lang="fi-FI" sz="2000" dirty="0" err="1" smtClean="0">
                <a:solidFill>
                  <a:schemeClr val="tx2"/>
                </a:solidFill>
              </a:rPr>
              <a:t>use</a:t>
            </a:r>
            <a:r>
              <a:rPr lang="fi-FI" sz="2000" dirty="0" smtClean="0">
                <a:solidFill>
                  <a:schemeClr val="tx2"/>
                </a:solidFill>
              </a:rPr>
              <a:t> of </a:t>
            </a:r>
            <a:r>
              <a:rPr lang="fi-FI" sz="2000" dirty="0" err="1" smtClean="0">
                <a:solidFill>
                  <a:schemeClr val="tx2"/>
                </a:solidFill>
              </a:rPr>
              <a:t>resources</a:t>
            </a:r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25" name="Tekstikehys 24"/>
          <p:cNvSpPr txBox="1"/>
          <p:nvPr/>
        </p:nvSpPr>
        <p:spPr>
          <a:xfrm>
            <a:off x="251520" y="508518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Information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based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decision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making</a:t>
            </a:r>
            <a:endParaRPr lang="fi-FI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dirty="0" err="1" smtClean="0">
                <a:solidFill>
                  <a:schemeClr val="tx2"/>
                </a:solidFill>
              </a:rPr>
              <a:t>Indicators</a:t>
            </a:r>
            <a:r>
              <a:rPr lang="fi-FI" dirty="0" smtClean="0">
                <a:solidFill>
                  <a:schemeClr val="tx2"/>
                </a:solidFill>
              </a:rPr>
              <a:t> and </a:t>
            </a:r>
            <a:r>
              <a:rPr lang="fi-FI" dirty="0" err="1" smtClean="0">
                <a:solidFill>
                  <a:schemeClr val="tx2"/>
                </a:solidFill>
              </a:rPr>
              <a:t>follow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up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are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key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areas</a:t>
            </a:r>
            <a:r>
              <a:rPr lang="fi-FI" dirty="0" smtClean="0">
                <a:solidFill>
                  <a:schemeClr val="tx2"/>
                </a:solidFill>
              </a:rPr>
              <a:t> of </a:t>
            </a:r>
            <a:r>
              <a:rPr lang="fi-FI" dirty="0" err="1" smtClean="0">
                <a:solidFill>
                  <a:schemeClr val="tx2"/>
                </a:solidFill>
              </a:rPr>
              <a:t>interest</a:t>
            </a: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Support </a:t>
            </a:r>
            <a:r>
              <a:rPr lang="en-GB" sz="2700" dirty="0"/>
              <a:t>to Government’s Strategic </a:t>
            </a:r>
            <a:r>
              <a:rPr lang="en-GB" sz="2700" dirty="0" smtClean="0"/>
              <a:t>Objectives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24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Common targets in performance management </a:t>
            </a:r>
            <a:r>
              <a:rPr lang="en-GB" dirty="0"/>
              <a:t>support implementation of common policies set up by the Government</a:t>
            </a:r>
          </a:p>
          <a:p>
            <a:endParaRPr lang="en-GB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Common </a:t>
            </a:r>
            <a:r>
              <a:rPr lang="en-GB" dirty="0"/>
              <a:t>targets consist of 5 Strategic Priorities materialised in </a:t>
            </a:r>
            <a:r>
              <a:rPr lang="en-GB" dirty="0" smtClean="0"/>
              <a:t>the </a:t>
            </a:r>
            <a:r>
              <a:rPr lang="en-GB" dirty="0"/>
              <a:t>form of 26 key projects in the Government Programme and its Implementation plan</a:t>
            </a:r>
          </a:p>
          <a:p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Ministry </a:t>
            </a:r>
            <a:r>
              <a:rPr lang="en-GB" dirty="0"/>
              <a:t>(owner) and Agency (steered  party) negotiate and select relevant targets under 5 strategic priorities to each agency. They may employ targets as such or derive more functional ones to each steering relationship. </a:t>
            </a:r>
          </a:p>
          <a:p>
            <a:endParaRPr lang="en-GB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Performance </a:t>
            </a:r>
            <a:r>
              <a:rPr lang="en-GB" dirty="0"/>
              <a:t>Management Database supports the presentation and reporting of targets</a:t>
            </a:r>
          </a:p>
          <a:p>
            <a:endParaRPr lang="en-GB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600" dirty="0"/>
              <a:t>Common </a:t>
            </a:r>
            <a:r>
              <a:rPr lang="en-GB" sz="1600" dirty="0" smtClean="0"/>
              <a:t>Targets Support</a:t>
            </a:r>
            <a:endParaRPr lang="en-GB" sz="160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4644000" y="1484313"/>
            <a:ext cx="3752506" cy="432520"/>
          </a:xfrm>
        </p:spPr>
        <p:txBody>
          <a:bodyPr/>
          <a:lstStyle/>
          <a:p>
            <a:r>
              <a:rPr lang="en-GB" sz="1600" dirty="0"/>
              <a:t>Common </a:t>
            </a:r>
            <a:r>
              <a:rPr lang="en-GB" sz="1600" dirty="0" smtClean="0"/>
              <a:t>Targets Consist</a:t>
            </a:r>
            <a:endParaRPr lang="en-GB" sz="1600" dirty="0"/>
          </a:p>
          <a:p>
            <a:endParaRPr lang="en-GB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1600" dirty="0" smtClean="0"/>
              <a:t>Negotiate and Agree</a:t>
            </a:r>
            <a:endParaRPr lang="en-GB" sz="1600" dirty="0"/>
          </a:p>
          <a:p>
            <a:endParaRPr lang="en-GB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600" dirty="0" smtClean="0"/>
              <a:t>Database  Available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3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1066800"/>
          </a:xfrm>
        </p:spPr>
        <p:txBody>
          <a:bodyPr/>
          <a:lstStyle/>
          <a:p>
            <a:pPr eaLnBrk="1" hangingPunct="1"/>
            <a:r>
              <a:rPr lang="en-GB" sz="3200" i="0">
                <a:solidFill>
                  <a:srgbClr val="000000"/>
                </a:solidFill>
              </a:rPr>
              <a:t>The Department of Judicial Administration</a:t>
            </a:r>
            <a:endParaRPr lang="fi-FI" sz="3200" i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523" y="1512277"/>
            <a:ext cx="8070240" cy="486947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/>
              <a:t>Main duty is to ensure that the preconditions for a functioning judicial system exist</a:t>
            </a:r>
          </a:p>
          <a:p>
            <a:pPr eaLnBrk="1" hangingPunct="1"/>
            <a:r>
              <a:rPr lang="en-GB" sz="2400" dirty="0"/>
              <a:t>This requires that the courts and offices have:</a:t>
            </a:r>
          </a:p>
          <a:p>
            <a:pPr lvl="1" eaLnBrk="1" hangingPunct="1"/>
            <a:r>
              <a:rPr lang="en-GB" sz="2200" dirty="0"/>
              <a:t>sufficient financial resources, </a:t>
            </a:r>
          </a:p>
          <a:p>
            <a:pPr lvl="1" eaLnBrk="1" hangingPunct="1"/>
            <a:r>
              <a:rPr lang="en-GB" sz="2200" dirty="0"/>
              <a:t>sufficient staff, </a:t>
            </a:r>
          </a:p>
          <a:p>
            <a:pPr lvl="1" eaLnBrk="1" hangingPunct="1"/>
            <a:r>
              <a:rPr lang="en-GB" sz="2200" dirty="0"/>
              <a:t>proper premises, </a:t>
            </a:r>
          </a:p>
          <a:p>
            <a:pPr lvl="1" eaLnBrk="1" hangingPunct="1"/>
            <a:r>
              <a:rPr lang="en-GB" sz="2200" dirty="0"/>
              <a:t>facilities, </a:t>
            </a:r>
          </a:p>
          <a:p>
            <a:pPr lvl="1" eaLnBrk="1" hangingPunct="1"/>
            <a:r>
              <a:rPr lang="en-GB" sz="2200" dirty="0"/>
              <a:t>communications, and </a:t>
            </a:r>
          </a:p>
          <a:p>
            <a:pPr lvl="1" eaLnBrk="1" hangingPunct="1"/>
            <a:r>
              <a:rPr lang="en-GB" sz="2200" dirty="0"/>
              <a:t>sufficient training to maintain the professional skills of the staff at a high level. </a:t>
            </a:r>
          </a:p>
        </p:txBody>
      </p:sp>
    </p:spTree>
    <p:extLst>
      <p:ext uri="{BB962C8B-B14F-4D97-AF65-F5344CB8AC3E}">
        <p14:creationId xmlns:p14="http://schemas.microsoft.com/office/powerpoint/2010/main" val="11833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5587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40F1-3CEB-4A84-BCCD-14371339CEBB}" type="slidenum">
              <a:rPr lang="fi-FI" smtClean="0">
                <a:solidFill>
                  <a:srgbClr val="005587"/>
                </a:solidFill>
              </a:rPr>
              <a:pPr/>
              <a:t>4</a:t>
            </a:fld>
            <a:endParaRPr lang="fi-FI">
              <a:solidFill>
                <a:srgbClr val="00558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201259"/>
            <a:ext cx="14108113" cy="94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14286" y="2333626"/>
            <a:ext cx="9129713" cy="4657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238" y="904500"/>
            <a:ext cx="8280000" cy="642732"/>
          </a:xfrm>
        </p:spPr>
        <p:txBody>
          <a:bodyPr>
            <a:normAutofit/>
          </a:bodyPr>
          <a:lstStyle/>
          <a:p>
            <a:r>
              <a:rPr lang="en-GB" sz="3600" b="0" dirty="0" smtClean="0">
                <a:solidFill>
                  <a:srgbClr val="005587"/>
                </a:solidFill>
                <a:latin typeface="Cambria" panose="02040503050406030204" pitchFamily="18" charset="0"/>
              </a:rPr>
              <a:t>Finances</a:t>
            </a:r>
            <a:endParaRPr lang="fi-FI" sz="3600" b="0" dirty="0">
              <a:solidFill>
                <a:srgbClr val="00558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238" y="1443525"/>
            <a:ext cx="8280000" cy="1242525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The </a:t>
            </a:r>
            <a:r>
              <a:rPr lang="en-GB" dirty="0">
                <a:latin typeface="Cambria" panose="02040503050406030204" pitchFamily="18" charset="0"/>
              </a:rPr>
              <a:t>budget of the administrative branch for </a:t>
            </a:r>
            <a:r>
              <a:rPr lang="en-GB" dirty="0" smtClean="0">
                <a:latin typeface="Cambria" panose="02040503050406030204" pitchFamily="18" charset="0"/>
              </a:rPr>
              <a:t>2017 </a:t>
            </a:r>
            <a:r>
              <a:rPr lang="en-GB" dirty="0">
                <a:latin typeface="Cambria" panose="02040503050406030204" pitchFamily="18" charset="0"/>
              </a:rPr>
              <a:t>is approximately EUR </a:t>
            </a:r>
            <a:r>
              <a:rPr lang="en-GB" dirty="0" smtClean="0">
                <a:latin typeface="Cambria" panose="02040503050406030204" pitchFamily="18" charset="0"/>
              </a:rPr>
              <a:t>917 </a:t>
            </a:r>
            <a:r>
              <a:rPr lang="en-GB" dirty="0">
                <a:latin typeface="Cambria" panose="02040503050406030204" pitchFamily="18" charset="0"/>
              </a:rPr>
              <a:t>million, which accounts for less than 2 per cent of the government expenditure.</a:t>
            </a:r>
            <a:endParaRPr lang="fi-FI" dirty="0">
              <a:latin typeface="Cambria" panose="02040503050406030204" pitchFamily="18" charset="0"/>
            </a:endParaRPr>
          </a:p>
          <a:p>
            <a:endParaRPr lang="fi-FI" dirty="0"/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1310826883"/>
              </p:ext>
            </p:extLst>
          </p:nvPr>
        </p:nvGraphicFramePr>
        <p:xfrm>
          <a:off x="359568" y="2366962"/>
          <a:ext cx="9567864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ruutu 3"/>
          <p:cNvSpPr txBox="1"/>
          <p:nvPr/>
        </p:nvSpPr>
        <p:spPr>
          <a:xfrm rot="16200000">
            <a:off x="-1024260" y="4223891"/>
            <a:ext cx="36241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5587"/>
                </a:solidFill>
                <a:latin typeface="Cambria" panose="02040503050406030204" pitchFamily="18" charset="0"/>
              </a:rPr>
              <a:t>Operating expenses</a:t>
            </a:r>
          </a:p>
          <a:p>
            <a:r>
              <a:rPr lang="en-GB" sz="3200" dirty="0" smtClean="0">
                <a:solidFill>
                  <a:srgbClr val="005587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>
                <a:solidFill>
                  <a:srgbClr val="005587"/>
                </a:solidFill>
                <a:latin typeface="Cambria" panose="02040503050406030204" pitchFamily="18" charset="0"/>
              </a:rPr>
              <a:t>in </a:t>
            </a:r>
            <a:r>
              <a:rPr lang="en-GB" sz="3200" dirty="0" smtClean="0">
                <a:solidFill>
                  <a:srgbClr val="005587"/>
                </a:solidFill>
                <a:latin typeface="Cambria" panose="02040503050406030204" pitchFamily="18" charset="0"/>
              </a:rPr>
              <a:t>2016</a:t>
            </a:r>
            <a:endParaRPr lang="fi-FI" sz="3200" dirty="0">
              <a:solidFill>
                <a:srgbClr val="005587"/>
              </a:solidFill>
              <a:latin typeface="Cambria" panose="02040503050406030204" pitchFamily="18" charset="0"/>
            </a:endParaRPr>
          </a:p>
        </p:txBody>
      </p:sp>
      <p:sp>
        <p:nvSpPr>
          <p:cNvPr id="7" name="Ellipsi 6"/>
          <p:cNvSpPr/>
          <p:nvPr/>
        </p:nvSpPr>
        <p:spPr>
          <a:xfrm>
            <a:off x="4229100" y="3861197"/>
            <a:ext cx="1828800" cy="180260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351088" y="946150"/>
            <a:ext cx="3600450" cy="1403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 defTabSz="449263" eaLnBrk="1" hangingPunct="1"/>
            <a:r>
              <a:rPr lang="fi-FI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STATE BUDGET </a:t>
            </a:r>
            <a:r>
              <a:rPr lang="fi-FI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2017 </a:t>
            </a:r>
            <a:r>
              <a:rPr lang="fi-FI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/ </a:t>
            </a:r>
            <a:r>
              <a:rPr lang="fi-FI" sz="1800" b="1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MoJ</a:t>
            </a:r>
            <a:endParaRPr lang="fi-FI" sz="1800" b="1" dirty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1" hangingPunct="1"/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whole</a:t>
            </a:r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administrative</a:t>
            </a:r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sector</a:t>
            </a:r>
            <a:endParaRPr lang="fi-FI" sz="1800" dirty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1" hangingPunct="1"/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appropriation</a:t>
            </a:r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915</a:t>
            </a:r>
            <a:r>
              <a:rPr lang="fi-FI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</a:t>
            </a:r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€</a:t>
            </a:r>
          </a:p>
          <a:p>
            <a:pPr algn="ctr" defTabSz="449263" eaLnBrk="1" hangingPunct="1"/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incomes</a:t>
            </a:r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145</a:t>
            </a:r>
            <a:r>
              <a:rPr lang="fi-FI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</a:t>
            </a:r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€)</a:t>
            </a:r>
          </a:p>
          <a:p>
            <a:pPr algn="ctr" defTabSz="449263" eaLnBrk="1" hangingPunct="1"/>
            <a:endParaRPr lang="fi-FI" sz="18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388" y="2492375"/>
            <a:ext cx="4105275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defTabSz="449263" eaLnBrk="1" hangingPunct="1"/>
            <a:endParaRPr lang="en-GB" sz="18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defTabSz="449263" eaLnBrk="1" hangingPunct="1"/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COURTS AND LEGAL AID</a:t>
            </a:r>
          </a:p>
          <a:p>
            <a:pPr defTabSz="449263" eaLnBrk="1" hangingPunct="1"/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423 mil </a:t>
            </a:r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€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incomes</a:t>
            </a:r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69</a:t>
            </a:r>
            <a:r>
              <a:rPr lang="fi-FI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mil)</a:t>
            </a:r>
            <a:endParaRPr lang="fi-FI" sz="1800" dirty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defTabSz="449263" eaLnBrk="1" hangingPunct="1"/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A) Courts of law </a:t>
            </a:r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279 </a:t>
            </a:r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€ </a:t>
            </a:r>
          </a:p>
          <a:p>
            <a:pPr defTabSz="449263" eaLnBrk="1" hangingPunct="1"/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1) Supreme Court 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8,6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€</a:t>
            </a:r>
          </a:p>
          <a:p>
            <a:pPr defTabSz="449263" eaLnBrk="1" hangingPunct="1"/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2) Supreme </a:t>
            </a:r>
            <a:r>
              <a:rPr lang="en-GB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Administr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 Court 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13,1 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€</a:t>
            </a:r>
          </a:p>
          <a:p>
            <a:pPr defTabSz="449263" eaLnBrk="1" hangingPunct="1"/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3) Other Courts 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257 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€, from which</a:t>
            </a:r>
          </a:p>
          <a:p>
            <a:pPr defTabSz="449263" eaLnBrk="1" hangingPunct="1">
              <a:buFontTx/>
              <a:buChar char="-"/>
            </a:pPr>
            <a:r>
              <a:rPr lang="en-GB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66 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% the District Courts</a:t>
            </a:r>
          </a:p>
          <a:p>
            <a:pPr defTabSz="449263" eaLnBrk="1" hangingPunct="1"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20 % the Appeal Courts</a:t>
            </a:r>
          </a:p>
          <a:p>
            <a:pPr defTabSz="449263" eaLnBrk="1" hangingPunct="1">
              <a:buFontTx/>
              <a:buChar char="-"/>
            </a:pPr>
            <a:r>
              <a:rPr lang="en-GB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% the Administrative Courts</a:t>
            </a:r>
          </a:p>
          <a:p>
            <a:pPr defTabSz="449263" eaLnBrk="1" hangingPunct="1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% the Special Courts</a:t>
            </a:r>
          </a:p>
          <a:p>
            <a:pPr defTabSz="449263" eaLnBrk="1" hangingPunct="1"/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B) Legal aid and trustees </a:t>
            </a:r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66 </a:t>
            </a:r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</a:t>
            </a:r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€</a:t>
            </a:r>
          </a:p>
          <a:p>
            <a:pPr defTabSz="449263" eaLnBrk="1" hangingPunct="1"/>
            <a:r>
              <a:rPr lang="en-GB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Payments for private lawyers 78 mil €</a:t>
            </a:r>
            <a:endParaRPr lang="en-GB" sz="1800" b="1" dirty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defTabSz="449263" eaLnBrk="1" hangingPunct="1"/>
            <a:endParaRPr lang="en-GB" sz="18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defTabSz="449263" eaLnBrk="1" hangingPunct="1"/>
            <a:endParaRPr lang="fi-FI" sz="18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56100" y="2852738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defTabSz="449263" eaLnBrk="1" hangingPunct="1"/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ENFORCEMENT </a:t>
            </a:r>
          </a:p>
          <a:p>
            <a:pPr defTabSz="449263" eaLnBrk="1" hangingPunct="1"/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106 </a:t>
            </a:r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€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defTabSz="449263" eaLnBrk="1" hangingPunct="1"/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incomes</a:t>
            </a:r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73</a:t>
            </a:r>
            <a:r>
              <a:rPr lang="fi-FI" sz="1800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</a:t>
            </a:r>
            <a:r>
              <a:rPr lang="fi-FI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€)</a:t>
            </a:r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5003800" y="2133600"/>
            <a:ext cx="730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414" name="Line 10"/>
          <p:cNvSpPr>
            <a:spLocks noChangeShapeType="1"/>
          </p:cNvSpPr>
          <p:nvPr/>
        </p:nvSpPr>
        <p:spPr bwMode="auto">
          <a:xfrm flipH="1">
            <a:off x="3203575" y="2133600"/>
            <a:ext cx="2159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415" name="Line 17"/>
          <p:cNvSpPr>
            <a:spLocks noChangeShapeType="1"/>
          </p:cNvSpPr>
          <p:nvPr/>
        </p:nvSpPr>
        <p:spPr bwMode="auto">
          <a:xfrm>
            <a:off x="5867400" y="1484313"/>
            <a:ext cx="5762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416" name="Rectangle 18"/>
          <p:cNvSpPr>
            <a:spLocks noChangeArrowheads="1"/>
          </p:cNvSpPr>
          <p:nvPr/>
        </p:nvSpPr>
        <p:spPr bwMode="auto">
          <a:xfrm>
            <a:off x="6516688" y="1196975"/>
            <a:ext cx="25193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defTabSz="449263" eaLnBrk="1" hangingPunct="1"/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MOJ AND ADMINISTR.</a:t>
            </a:r>
          </a:p>
          <a:p>
            <a:pPr defTabSz="449263" eaLnBrk="1" hangingPunct="1"/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126 </a:t>
            </a:r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€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fi-FI" sz="1800" dirty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Rectangle 19"/>
          <p:cNvSpPr>
            <a:spLocks noChangeArrowheads="1"/>
          </p:cNvSpPr>
          <p:nvPr/>
        </p:nvSpPr>
        <p:spPr bwMode="auto">
          <a:xfrm>
            <a:off x="6659563" y="2852738"/>
            <a:ext cx="18002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defTabSz="449263" eaLnBrk="1" hangingPunct="1"/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PROSECUTION </a:t>
            </a:r>
          </a:p>
          <a:p>
            <a:pPr defTabSz="449263" eaLnBrk="1" hangingPunct="1"/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46 </a:t>
            </a:r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€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8" name="Line 20"/>
          <p:cNvSpPr>
            <a:spLocks noChangeShapeType="1"/>
          </p:cNvSpPr>
          <p:nvPr/>
        </p:nvSpPr>
        <p:spPr bwMode="auto">
          <a:xfrm>
            <a:off x="5580063" y="1989138"/>
            <a:ext cx="21590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419" name="Line 21"/>
          <p:cNvSpPr>
            <a:spLocks noChangeShapeType="1"/>
          </p:cNvSpPr>
          <p:nvPr/>
        </p:nvSpPr>
        <p:spPr bwMode="auto">
          <a:xfrm>
            <a:off x="5795963" y="1628775"/>
            <a:ext cx="10080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420" name="Rectangle 22"/>
          <p:cNvSpPr>
            <a:spLocks noChangeArrowheads="1"/>
          </p:cNvSpPr>
          <p:nvPr/>
        </p:nvSpPr>
        <p:spPr bwMode="auto">
          <a:xfrm>
            <a:off x="4356100" y="4005263"/>
            <a:ext cx="25209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defTabSz="449263" eaLnBrk="1" hangingPunct="1"/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PRISON ADMINISTR.</a:t>
            </a:r>
          </a:p>
          <a:p>
            <a:pPr defTabSz="449263" eaLnBrk="1" hangingPunct="1"/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219 </a:t>
            </a:r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€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21" name="Line 23"/>
          <p:cNvSpPr>
            <a:spLocks noChangeShapeType="1"/>
          </p:cNvSpPr>
          <p:nvPr/>
        </p:nvSpPr>
        <p:spPr bwMode="auto">
          <a:xfrm>
            <a:off x="5724525" y="1916113"/>
            <a:ext cx="1368425" cy="201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422" name="Rectangle 24"/>
          <p:cNvSpPr>
            <a:spLocks noChangeArrowheads="1"/>
          </p:cNvSpPr>
          <p:nvPr/>
        </p:nvSpPr>
        <p:spPr bwMode="auto">
          <a:xfrm>
            <a:off x="7019925" y="4005263"/>
            <a:ext cx="1728788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defTabSz="449263" eaLnBrk="1" hangingPunct="1"/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ELECTION </a:t>
            </a:r>
          </a:p>
          <a:p>
            <a:pPr defTabSz="449263" eaLnBrk="1" hangingPunct="1"/>
            <a:r>
              <a:rPr lang="en-GB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8,5</a:t>
            </a:r>
            <a:r>
              <a:rPr lang="en-GB" sz="18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 €</a:t>
            </a:r>
            <a:r>
              <a:rPr lang="en-GB" sz="180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9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23850" y="914399"/>
            <a:ext cx="8229600" cy="6643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dirty="0" err="1" smtClean="0"/>
              <a:t>Courts</a:t>
            </a:r>
            <a:r>
              <a:rPr lang="fi-FI" sz="3600" dirty="0" smtClean="0"/>
              <a:t> of </a:t>
            </a:r>
            <a:r>
              <a:rPr lang="fi-FI" sz="3600" dirty="0" err="1" smtClean="0"/>
              <a:t>Law</a:t>
            </a:r>
            <a:endParaRPr lang="fi-FI" sz="2000" dirty="0" smtClean="0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323849" y="3355975"/>
            <a:ext cx="1656000" cy="1224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0"/>
            </a:camera>
            <a:lightRig rig="harsh" dir="t">
              <a:rot lat="0" lon="0" rev="3000000"/>
            </a:lightRig>
          </a:scene3d>
          <a:sp3d z="12700" extrusionH="254000" contourW="19050" prstMaterial="translucentPowder">
            <a:bevelT w="133350" h="44450" prst="angle"/>
            <a:bevelB w="82550" h="44450" prst="angle"/>
            <a:extrusionClr>
              <a:srgbClr val="0070C0"/>
            </a:extrusionClr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Labour</a:t>
            </a: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Court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2098673" y="3355975"/>
            <a:ext cx="1656000" cy="1224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0"/>
            </a:camera>
            <a:lightRig rig="harsh" dir="t">
              <a:rot lat="0" lon="0" rev="3000000"/>
            </a:lightRig>
          </a:scene3d>
          <a:sp3d z="12700" extrusionH="254000" contourW="19050" prstMaterial="translucentPowder">
            <a:bevelT w="133350" h="44450" prst="angle"/>
            <a:bevelB w="82550" h="44450" prst="angle"/>
            <a:extrusionClr>
              <a:srgbClr val="0070C0"/>
            </a:extrusionClr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Courts</a:t>
            </a:r>
            <a:r>
              <a:rPr lang="fi-FI" dirty="0" smtClean="0">
                <a:solidFill>
                  <a:schemeClr val="bg1"/>
                </a:solidFill>
              </a:rPr>
              <a:t> of</a:t>
            </a: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Appeal</a:t>
            </a:r>
            <a:endParaRPr lang="fi-FI" dirty="0">
              <a:solidFill>
                <a:schemeClr val="bg1"/>
              </a:solidFill>
            </a:endParaRPr>
          </a:p>
          <a:p>
            <a:pPr algn="ctr"/>
            <a:r>
              <a:rPr lang="fi-FI" dirty="0">
                <a:solidFill>
                  <a:schemeClr val="bg1"/>
                </a:solidFill>
              </a:rPr>
              <a:t>(5)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860799" y="3355975"/>
            <a:ext cx="1656000" cy="1224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0"/>
            </a:camera>
            <a:lightRig rig="harsh" dir="t">
              <a:rot lat="0" lon="0" rev="3000000"/>
            </a:lightRig>
          </a:scene3d>
          <a:sp3d z="12700" extrusionH="254000" contourW="19050" prstMaterial="translucentPowder">
            <a:bevelT w="133350" h="44450" prst="angle"/>
            <a:bevelB w="82550" h="44450" prst="angle"/>
            <a:extrusionClr>
              <a:srgbClr val="0070C0"/>
            </a:extrusionClr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Insurance</a:t>
            </a: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Court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629274" y="3355975"/>
            <a:ext cx="1656000" cy="1224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0"/>
            </a:camera>
            <a:lightRig rig="harsh" dir="t">
              <a:rot lat="0" lon="0" rev="3000000"/>
            </a:lightRig>
          </a:scene3d>
          <a:sp3d z="12700" extrusionH="254000" contourW="19050" prstMaterial="translucentPowder">
            <a:bevelT w="133350" h="44450" prst="angle"/>
            <a:bevelB w="82550" h="44450" prst="angle"/>
            <a:extrusionClr>
              <a:srgbClr val="0070C0"/>
            </a:extrusionClr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Market</a:t>
            </a: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Court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260895" y="1514231"/>
            <a:ext cx="1781907" cy="1224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0"/>
            </a:camera>
            <a:lightRig rig="harsh" dir="t">
              <a:rot lat="0" lon="0" rev="3000000"/>
            </a:lightRig>
          </a:scene3d>
          <a:sp3d z="12700" extrusionH="254000" contourW="19050" prstMaterial="translucentPowder">
            <a:bevelT w="133350" h="44450" prst="angle"/>
            <a:bevelB w="82550" h="44450" prst="angle"/>
            <a:extrusionClr>
              <a:srgbClr val="0070C0"/>
            </a:extrusionClr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Court</a:t>
            </a:r>
            <a:endParaRPr lang="fi-FI" dirty="0" smtClean="0">
              <a:solidFill>
                <a:schemeClr val="bg1"/>
              </a:solidFill>
            </a:endParaRP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Of</a:t>
            </a: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Impeachement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2098674" y="5157787"/>
            <a:ext cx="1656000" cy="1224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0"/>
            </a:camera>
            <a:lightRig rig="harsh" dir="t">
              <a:rot lat="0" lon="0" rev="3000000"/>
            </a:lightRig>
          </a:scene3d>
          <a:sp3d z="12700" extrusionH="254000" contourW="19050" prstMaterial="translucentPowder">
            <a:bevelT w="133350" h="44450" prst="angle"/>
            <a:bevelB w="82550" h="44450" prst="angle"/>
            <a:extrusionClr>
              <a:srgbClr val="0070C0"/>
            </a:extrusionClr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District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Courts</a:t>
            </a:r>
            <a:endParaRPr lang="fi-FI" dirty="0">
              <a:solidFill>
                <a:schemeClr val="bg1"/>
              </a:solidFill>
            </a:endParaRPr>
          </a:p>
          <a:p>
            <a:pPr algn="ctr"/>
            <a:r>
              <a:rPr lang="fi-FI" dirty="0">
                <a:solidFill>
                  <a:schemeClr val="bg1"/>
                </a:solidFill>
              </a:rPr>
              <a:t>(27)</a:t>
            </a:r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 flipH="1" flipV="1">
            <a:off x="2952185" y="4700961"/>
            <a:ext cx="6594" cy="456826"/>
          </a:xfrm>
          <a:prstGeom prst="line">
            <a:avLst/>
          </a:prstGeom>
          <a:ln w="25400">
            <a:headEnd/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H="1" flipV="1">
            <a:off x="2951152" y="2825260"/>
            <a:ext cx="4330" cy="530714"/>
          </a:xfrm>
          <a:prstGeom prst="line">
            <a:avLst/>
          </a:prstGeom>
          <a:ln w="25400">
            <a:headEnd w="lg" len="lg"/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H="1" flipV="1">
            <a:off x="6401688" y="2825259"/>
            <a:ext cx="0" cy="532304"/>
          </a:xfrm>
          <a:prstGeom prst="line">
            <a:avLst/>
          </a:prstGeom>
          <a:ln w="25400">
            <a:headEnd/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H="1" flipV="1">
            <a:off x="6729046" y="2825258"/>
            <a:ext cx="1534686" cy="532301"/>
          </a:xfrm>
          <a:prstGeom prst="line">
            <a:avLst/>
          </a:prstGeom>
          <a:ln w="25400">
            <a:headEnd/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1256859" y="2825260"/>
            <a:ext cx="958804" cy="539057"/>
          </a:xfrm>
          <a:prstGeom prst="line">
            <a:avLst/>
          </a:prstGeom>
          <a:ln cap="sq">
            <a:prstDash val="sysDash"/>
            <a:headEnd/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H="1" flipV="1">
            <a:off x="4076543" y="2825261"/>
            <a:ext cx="906134" cy="530714"/>
          </a:xfrm>
          <a:prstGeom prst="line">
            <a:avLst/>
          </a:prstGeom>
          <a:ln cap="sq">
            <a:prstDash val="sysDash"/>
            <a:headEnd/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V="1">
            <a:off x="4337666" y="2825259"/>
            <a:ext cx="1290022" cy="532299"/>
          </a:xfrm>
          <a:prstGeom prst="line">
            <a:avLst/>
          </a:prstGeom>
          <a:ln cap="sq">
            <a:prstDash val="sysDash"/>
            <a:headEnd/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 flipV="1">
            <a:off x="4161691" y="2497014"/>
            <a:ext cx="2248849" cy="860546"/>
          </a:xfrm>
          <a:prstGeom prst="line">
            <a:avLst/>
          </a:prstGeom>
          <a:ln cap="sq">
            <a:prstDash val="sysDash"/>
            <a:headEnd/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i-FI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7369003" y="3357563"/>
            <a:ext cx="1656000" cy="1224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0"/>
            </a:camera>
            <a:lightRig rig="harsh" dir="t">
              <a:rot lat="0" lon="0" rev="3000000"/>
            </a:lightRig>
          </a:scene3d>
          <a:sp3d z="12700" extrusionH="254000" contourW="19050" prstMaterial="translucentPowder">
            <a:bevelT w="133350" h="44450" prst="angle"/>
            <a:bevelB w="82550" h="44450" prst="angle"/>
            <a:extrusionClr>
              <a:srgbClr val="0070C0"/>
            </a:extrusionClr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Administrative</a:t>
            </a:r>
            <a:endParaRPr lang="fi-FI" dirty="0" smtClean="0">
              <a:solidFill>
                <a:schemeClr val="bg1"/>
              </a:solidFill>
            </a:endParaRP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Courts</a:t>
            </a:r>
            <a:endParaRPr lang="fi-FI" dirty="0">
              <a:solidFill>
                <a:schemeClr val="bg1"/>
              </a:solidFill>
            </a:endParaRPr>
          </a:p>
          <a:p>
            <a:pPr algn="ctr"/>
            <a:r>
              <a:rPr lang="fi-FI" dirty="0">
                <a:solidFill>
                  <a:schemeClr val="bg1"/>
                </a:solidFill>
              </a:rPr>
              <a:t>(6+1)</a:t>
            </a:r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5528541" y="1485901"/>
            <a:ext cx="1764000" cy="1224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0"/>
            </a:camera>
            <a:lightRig rig="harsh" dir="t">
              <a:rot lat="0" lon="0" rev="3000000"/>
            </a:lightRig>
          </a:scene3d>
          <a:sp3d z="12700" extrusionH="254000" contourW="19050" prstMaterial="translucentPowder">
            <a:bevelT w="133350" h="44450" prst="angle"/>
            <a:bevelB w="82550" h="44450" prst="angle"/>
            <a:extrusionClr>
              <a:srgbClr val="0070C0"/>
            </a:extrusionClr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Supreme</a:t>
            </a:r>
            <a:endParaRPr lang="fi-FI" dirty="0" smtClean="0">
              <a:solidFill>
                <a:schemeClr val="bg1"/>
              </a:solidFill>
            </a:endParaRP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Administrative</a:t>
            </a:r>
            <a:endParaRPr lang="fi-FI" dirty="0" smtClean="0">
              <a:solidFill>
                <a:schemeClr val="bg1"/>
              </a:solidFill>
            </a:endParaRP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Court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2312543" y="1514231"/>
            <a:ext cx="1764000" cy="1224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0"/>
            </a:camera>
            <a:lightRig rig="harsh" dir="t">
              <a:rot lat="0" lon="0" rev="3000000"/>
            </a:lightRig>
          </a:scene3d>
          <a:sp3d z="12700" extrusionH="254000" contourW="19050" prstMaterial="translucentPowder">
            <a:bevelT w="133350" h="44450" prst="angle"/>
            <a:bevelB w="82550" h="44450" prst="angle"/>
            <a:extrusionClr>
              <a:srgbClr val="0070C0"/>
            </a:extrusionClr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Supreme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Court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course of courts performance negotiations</a:t>
            </a:r>
            <a:endParaRPr lang="fi-FI" sz="4000" i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7488832" cy="44644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General about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Resources (personnel/euros)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Targets;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/>
              <a:t>Incoming/ solved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/>
              <a:t>Time of hearing (lead times)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economic efficiency/productivity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1728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5966" y="1014169"/>
            <a:ext cx="7772400" cy="762000"/>
          </a:xfrm>
        </p:spPr>
        <p:txBody>
          <a:bodyPr/>
          <a:lstStyle/>
          <a:p>
            <a:pPr eaLnBrk="1" hangingPunct="1"/>
            <a:r>
              <a:rPr lang="en-GB" i="0" dirty="0">
                <a:solidFill>
                  <a:srgbClr val="000000"/>
                </a:solidFill>
              </a:rPr>
              <a:t>The most used indicators:</a:t>
            </a:r>
            <a:endParaRPr lang="fi-FI" i="0" dirty="0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64677"/>
            <a:ext cx="8153400" cy="4717073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Number of incoming cases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Length of proceedings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Number of postponed cases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Number of pending cases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Number of decisions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Caseload of judges and courts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The budgetary means of a court and the spending of the budget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Quality indicators </a:t>
            </a:r>
            <a:endParaRPr lang="fi-FI" sz="2800" dirty="0"/>
          </a:p>
          <a:p>
            <a:pPr eaLnBrk="1" hangingPunct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66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M_esityspohja_suomi">
  <a:themeElements>
    <a:clrScheme name="VM_esityspohja_suomi 1">
      <a:dk1>
        <a:srgbClr val="000000"/>
      </a:dk1>
      <a:lt1>
        <a:srgbClr val="FFFFFF"/>
      </a:lt1>
      <a:dk2>
        <a:srgbClr val="304E88"/>
      </a:dk2>
      <a:lt2>
        <a:srgbClr val="DDDDDD"/>
      </a:lt2>
      <a:accent1>
        <a:srgbClr val="98A7C4"/>
      </a:accent1>
      <a:accent2>
        <a:srgbClr val="C2CBDC"/>
      </a:accent2>
      <a:accent3>
        <a:srgbClr val="FFFFFF"/>
      </a:accent3>
      <a:accent4>
        <a:srgbClr val="000000"/>
      </a:accent4>
      <a:accent5>
        <a:srgbClr val="CAD0DE"/>
      </a:accent5>
      <a:accent6>
        <a:srgbClr val="B0B8C7"/>
      </a:accent6>
      <a:hlink>
        <a:srgbClr val="969696"/>
      </a:hlink>
      <a:folHlink>
        <a:srgbClr val="6F84AC"/>
      </a:folHlink>
    </a:clrScheme>
    <a:fontScheme name="VM_esityspohja_suomi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M_esityspohja_suomi 1">
        <a:dk1>
          <a:srgbClr val="000000"/>
        </a:dk1>
        <a:lt1>
          <a:srgbClr val="FFFFFF"/>
        </a:lt1>
        <a:dk2>
          <a:srgbClr val="304E88"/>
        </a:dk2>
        <a:lt2>
          <a:srgbClr val="DDDDDD"/>
        </a:lt2>
        <a:accent1>
          <a:srgbClr val="98A7C4"/>
        </a:accent1>
        <a:accent2>
          <a:srgbClr val="C2CBDC"/>
        </a:accent2>
        <a:accent3>
          <a:srgbClr val="FFFFFF"/>
        </a:accent3>
        <a:accent4>
          <a:srgbClr val="000000"/>
        </a:accent4>
        <a:accent5>
          <a:srgbClr val="CAD0DE"/>
        </a:accent5>
        <a:accent6>
          <a:srgbClr val="B0B8C7"/>
        </a:accent6>
        <a:hlink>
          <a:srgbClr val="969696"/>
        </a:hlink>
        <a:folHlink>
          <a:srgbClr val="6F84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3512</TotalTime>
  <Words>1121</Words>
  <Application>Microsoft Office PowerPoint</Application>
  <PresentationFormat>Affichage à l'écran (4:3)</PresentationFormat>
  <Paragraphs>243</Paragraphs>
  <Slides>24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VM_malliesitys_fin_v2015-10-07</vt:lpstr>
      <vt:lpstr>VM_malliesitys_eng_v2015-10-07</vt:lpstr>
      <vt:lpstr>VM_esityspohja_suomi</vt:lpstr>
      <vt:lpstr>Steering Systems, Strategic Steering and Performance Management in Finnish Context</vt:lpstr>
      <vt:lpstr>Department of Judicial Administration</vt:lpstr>
      <vt:lpstr>The Department of Judicial Administration</vt:lpstr>
      <vt:lpstr>Présentation PowerPoint</vt:lpstr>
      <vt:lpstr>Finances</vt:lpstr>
      <vt:lpstr>Présentation PowerPoint</vt:lpstr>
      <vt:lpstr>Présentation PowerPoint</vt:lpstr>
      <vt:lpstr>The course of courts performance negotiations</vt:lpstr>
      <vt:lpstr>The most used indicators:</vt:lpstr>
      <vt:lpstr>Steering Policy and Steering Systems </vt:lpstr>
      <vt:lpstr>Steering Policy and Steering Systems </vt:lpstr>
      <vt:lpstr>Steering Policy and Steering Systems </vt:lpstr>
      <vt:lpstr>Présentation PowerPoint</vt:lpstr>
      <vt:lpstr>Corporate Steering: Joint Service Providers</vt:lpstr>
      <vt:lpstr>Performance Management </vt:lpstr>
      <vt:lpstr>Key ideas and principles </vt:lpstr>
      <vt:lpstr>Key ideas and principles</vt:lpstr>
      <vt:lpstr>Key ideas and principles</vt:lpstr>
      <vt:lpstr>Actors and roles</vt:lpstr>
      <vt:lpstr>New Performance Management - more strategic, horizontal, integrated and less administrative burden</vt:lpstr>
      <vt:lpstr>Présentation PowerPoint</vt:lpstr>
      <vt:lpstr>- Support to Government's Strategic Objectives  - New Corporate Steering Package </vt:lpstr>
      <vt:lpstr>Présentation PowerPoint</vt:lpstr>
      <vt:lpstr>  Support to Government’s Strategic Objectives  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Mechanisms and Performance Management in State Administration: an overview and current development work in Finland</dc:title>
  <dc:creator>Siltanen Markus VM</dc:creator>
  <cp:lastModifiedBy>SATTEL Annette</cp:lastModifiedBy>
  <cp:revision>121</cp:revision>
  <cp:lastPrinted>2017-12-01T13:30:30Z</cp:lastPrinted>
  <dcterms:created xsi:type="dcterms:W3CDTF">2016-04-28T13:31:42Z</dcterms:created>
  <dcterms:modified xsi:type="dcterms:W3CDTF">2017-12-01T13:30:40Z</dcterms:modified>
</cp:coreProperties>
</file>