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ink/ink1.xml" ContentType="application/inkml+xml"/>
  <Override PartName="/ppt/ink/ink2.xml" ContentType="application/inkml+xml"/>
  <Override PartName="/ppt/notesSlides/notesSlide30.xml" ContentType="application/vnd.openxmlformats-officedocument.presentationml.notesSlide+xml"/>
  <Override PartName="/ppt/ink/ink3.xml" ContentType="application/inkml+xml"/>
  <Override PartName="/ppt/ink/ink4.xml" ContentType="application/inkml+xml"/>
  <Override PartName="/ppt/ink/ink5.xml" ContentType="application/inkml+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56" r:id="rId2"/>
    <p:sldId id="257" r:id="rId3"/>
    <p:sldId id="324" r:id="rId4"/>
    <p:sldId id="289" r:id="rId5"/>
    <p:sldId id="261" r:id="rId6"/>
    <p:sldId id="262" r:id="rId7"/>
    <p:sldId id="290" r:id="rId8"/>
    <p:sldId id="291" r:id="rId9"/>
    <p:sldId id="265" r:id="rId10"/>
    <p:sldId id="266" r:id="rId11"/>
    <p:sldId id="267" r:id="rId12"/>
    <p:sldId id="269" r:id="rId13"/>
    <p:sldId id="270" r:id="rId14"/>
    <p:sldId id="271" r:id="rId15"/>
    <p:sldId id="272"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18" r:id="rId43"/>
    <p:sldId id="319" r:id="rId44"/>
    <p:sldId id="320" r:id="rId45"/>
    <p:sldId id="321" r:id="rId46"/>
    <p:sldId id="322" r:id="rId47"/>
    <p:sldId id="263" r:id="rId48"/>
    <p:sldId id="286" r:id="rId49"/>
    <p:sldId id="264" r:id="rId50"/>
    <p:sldId id="274" r:id="rId51"/>
    <p:sldId id="278" r:id="rId52"/>
    <p:sldId id="325" r:id="rId53"/>
    <p:sldId id="279" r:id="rId54"/>
    <p:sldId id="281" r:id="rId55"/>
    <p:sldId id="280" r:id="rId56"/>
    <p:sldId id="277" r:id="rId57"/>
    <p:sldId id="275" r:id="rId58"/>
    <p:sldId id="282" r:id="rId59"/>
    <p:sldId id="276" r:id="rId60"/>
    <p:sldId id="283" r:id="rId61"/>
    <p:sldId id="284" r:id="rId62"/>
    <p:sldId id="285" r:id="rId63"/>
    <p:sldId id="287" r:id="rId64"/>
    <p:sldId id="273" r:id="rId65"/>
    <p:sldId id="260"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61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0612"/>
  </p:normalViewPr>
  <p:slideViewPr>
    <p:cSldViewPr snapToGrid="0">
      <p:cViewPr varScale="1">
        <p:scale>
          <a:sx n="60" d="100"/>
          <a:sy n="60" d="100"/>
        </p:scale>
        <p:origin x="716" y="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6T11:52:11.605"/>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1 140,'49'-26,"-6"6,-28 13,1 5,-1-5,1 0,-1 6,7-13,2 12,7-12,0 12,0-4,-1-1,1 5,-7-5,5 0,-12 5,6-5,-8 7,0 0,1 0,-1 0,1 0,-1 0,0 0,1 0,-1 0,1 0,-1 0,0 0,1 0,-1 0,7 0,-4 0,4 0,-7 0,1 0,-1 0,7 0,-5 0,13 0,-13 0,5 0,0 0,2 0,0 0,5 0,12 0,-13 0,10 0,-15 0,-6 0,5 0,0 0,-5 0,6 0,-1 0,-5 0,5 0,-6 0,13 0,-4 0,6 0,-9 0,-6 0,6 0,2 0,0 0,-2 0,-6 0,-1 0,0 0,8 0,-6 0,5 0,-7 0,1 0,-1 0,1 0,-1 0,7 0,-5 0,6 0,-1 0,2 0,7 0,-1 0,1 0,0 0,-7 0,5 0,-12 0,6 0,-8 0,0 0,8 0,1 0,6 0,-6 0,-1 0,-8 0,0 0,1 0,-1 0,1 0,-1 0,0 0,1 0,-1 0,1 0,-1 0,0 0,8 0,-6 0,5 0,-7 0,8 0,-6 0,5 0,0 0,-5 0,-1 0,-9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6T11:52:14.245"/>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32,'56'-9,"-4"2,-21 7,-1 0,1 0,0 0,16 0,-12 0,13-7,-18 5,-6-4,-1 6,-1 0,2 0,0 0,-2 0,0 0,2 0,23 0,-12 0,29 0,21 0,-25 0,21 0,-57 0,-1 0,-1 0,-5 0,5 0,0 0,-5 0,6 0,-1 0,2 0,7 0,0 0,-8 0,0 0,-1 0,2 0,0 0,-2 0,17 0,-11 0,19 0,-16 0,0 0,0 0,-7 0,-2 0,-7 0,1 0,-1 0,7 0,2 0,0 0,5 0,-5 0,0 0,-1 0,-1 0,-5 0,5 0,0 0,-5 0,13 0,-6 0,0 0,-2 0,0 0,-5 0,12 0,-12 0,6 0,-8 0,0 0,1 0,-1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6T11:53:47.997"/>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1,'67'2,"0"1,-1-1,17-1,-7 0,-15 2,-7 0,4-3,-35 0,-8 0,7 0,-5 0,6 0,-8 0,0 0,1 0,-1 0,1 0,-1 0,0 0,24 0,-18 0,18 0,-17 0,-5 0,6 0,-8 0,1 0,6 0,-5 0,5 0,0 0,2 0,7 0,-7 0,5 0,-12 0,6 0,-8 0,0 0,1 0,-1 0,1 0,-1 0,0 0,1 0,6 0,-5 0,5 0,1 0,-6 0,5 0,-7 0,1 0,6 0,-5 0,5 0,-6 0,6 0,-5 0,5 0,1 0,-6 0,12 0,-12 0,12 0,-5 0,0 0,5 0,-5 0,7 0,0 0,24 0,4 0,-7 0,8 0,-5 0,-31 0,-2 0,0 0,-4 0,4 0,-7 0,1 0,6 0,-5 0,12 0,-12 0,12 0,-5 0,0 0,5-6,-12 4,6-5,-1 7,-5 0,12 0,-5 0,7 0,-7 0,-2 0,-7 0,1 0,-1 0,1 0,-1 0,0 0,1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6T11:53:50.434"/>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 61,'64'0,"1"0,3 0,-17 0,0 0,25 0,-8 0,0 0,8 0,-8 0,-1 0,10 0,-25 0,-2 0,1 0,13-10,-13 8,1-8,12-1,-29 9,28-8,-28 10,13 0,-18 0,-6 0,-1 0,-1 0,-5 0,29 0,-25 0,24-7,-27 5,4-5,-7 7,1 0,6 0,-5 0,5 0,-6 0,-1 0,0 0,1 0,6 0,-5 0,5 0,-6 0,-1 0,1 7,-1-5,0 5,1-7,6 6,2-4,7 5,0-7,-1 0,1 0,-7 7,5-5,-5 4,0-6,-2 0,-6 0,6 0,2 0,0 0,-2 0,-6 0,6 0,2 0,7 7,-7-5,-2 5,-7-7,1 0,-1 0,0 0,1 7,-1-6,1 6,-1 0,0-5,1 5,-1-7,1 0,-1 0,0 0,1 0,-1 0,1 0,-1 0,0 0,8 6,-6-4,5 5,-7-7,1 0,-1 0,1 0,-1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11-06T11:53:52.302"/>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 1,'56'8,"12"-1,-17-7,17 0,-16 0,12 0,-5 0,1 0,8 0,13 0,3 0,10 0,-25 0,5 0,-3 0,2 0,14 0,4 0,0 0,4 0,-23 0,3 0,-3 0,23 0,-4 0,1 0,-6 0,-28 0,-6 0,33 0,-44 0,-19 0,-7 0,1 0,-1-7,7 6,-5-6,6 7,-1 0,18 0,-5 0,13 0,-24 0,-2 0,-7 0,1 0,-1 0,7 0,-5 0,13 0,10 0,-5 0,29 0,-29 0,5 0,-11 0,-12 0,-1 0,-9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00204-F48F-4689-AF79-DED0031B4B8C}" type="datetimeFigureOut">
              <a:rPr lang="en-GB" smtClean="0"/>
              <a:t>11/01/2021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6C4C16-745E-490D-ACBE-B1C8B174D5AA}" type="slidenum">
              <a:rPr lang="en-GB" smtClean="0"/>
              <a:t>‹#›</a:t>
            </a:fld>
            <a:endParaRPr lang="en-GB"/>
          </a:p>
        </p:txBody>
      </p:sp>
    </p:spTree>
    <p:extLst>
      <p:ext uri="{BB962C8B-B14F-4D97-AF65-F5344CB8AC3E}">
        <p14:creationId xmlns:p14="http://schemas.microsoft.com/office/powerpoint/2010/main" val="2724671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worldwidewebsize.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whatismyip.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800" dirty="0"/>
              <a:t>Ask the audience what is hardware?</a:t>
            </a:r>
          </a:p>
          <a:p>
            <a:r>
              <a:rPr lang="en-US" altLang="en-US" sz="800" dirty="0"/>
              <a:t>The purpose of this session is to explain what constitutes hardware.</a:t>
            </a:r>
          </a:p>
          <a:p>
            <a:endParaRPr lang="en-US" altLang="en-US" sz="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A simple definition – there are many ways to explain hardware but it is clearer to see examples. The following slides will show some common examples of everyday hardware that we are all familiar with.  They will also illustrate the type of evidence that we can expect to find on each type of hardware.</a:t>
            </a:r>
          </a:p>
          <a:p>
            <a:endParaRPr lang="en-US" altLang="en-US" sz="800" dirty="0"/>
          </a:p>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3</a:t>
            </a:fld>
            <a:endParaRPr lang="en-GB"/>
          </a:p>
        </p:txBody>
      </p:sp>
    </p:spTree>
    <p:extLst>
      <p:ext uri="{BB962C8B-B14F-4D97-AF65-F5344CB8AC3E}">
        <p14:creationId xmlns:p14="http://schemas.microsoft.com/office/powerpoint/2010/main" val="9033532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426768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2869849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we consider the Internet to be an iceberg – it is easy to illustrate the actual size of the entire Internet and the small portion that we are familiar with – the surface web.</a:t>
            </a:r>
          </a:p>
          <a:p>
            <a:r>
              <a:rPr lang="en-GB" dirty="0"/>
              <a:t>Describe how the internet is effectively divided into three sections: Surface Web, Deep web and Dark Web and only the Surface Web is indexed and searchable with the use of Search Engines like Yahoo and Google.</a:t>
            </a:r>
          </a:p>
          <a:p>
            <a:r>
              <a:rPr lang="en-GB" dirty="0"/>
              <a:t>The Dark Web is covered in a future session.</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2887034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audience should be familiar with the above applications, which all reside in the Surface Web</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1581276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do we search the Surface Web?</a:t>
            </a:r>
          </a:p>
          <a:p>
            <a:r>
              <a:rPr lang="en-GB" dirty="0"/>
              <a:t>By using search engines like Google.</a:t>
            </a:r>
          </a:p>
          <a:p>
            <a:r>
              <a:rPr lang="en-GB" dirty="0"/>
              <a:t>Search Engines will crawl the Surface Web and obtain data from websites. This data will be stored in Search Engine ‘libraries’. These libraries are constantly being updated as websites change. </a:t>
            </a:r>
          </a:p>
          <a:p>
            <a:r>
              <a:rPr lang="en-GB" b="0" i="0" dirty="0">
                <a:solidFill>
                  <a:srgbClr val="202124"/>
                </a:solidFill>
                <a:effectLst/>
                <a:latin typeface="Roboto"/>
              </a:rPr>
              <a:t>The Google Search index contains hundreds of billions of web pages and is well over 100,000,000 gigabytes in size.</a:t>
            </a:r>
          </a:p>
          <a:p>
            <a:r>
              <a:rPr lang="en-GB" b="0" i="0" dirty="0">
                <a:solidFill>
                  <a:srgbClr val="000000"/>
                </a:solidFill>
                <a:effectLst/>
                <a:latin typeface="Arial" panose="020B0604020202020204" pitchFamily="34" charset="0"/>
              </a:rPr>
              <a:t>The Indexed Web contains </a:t>
            </a:r>
            <a:r>
              <a:rPr lang="en-GB" b="1" i="0" dirty="0">
                <a:solidFill>
                  <a:srgbClr val="000000"/>
                </a:solidFill>
                <a:effectLst/>
                <a:latin typeface="Arial" panose="020B0604020202020204" pitchFamily="34" charset="0"/>
              </a:rPr>
              <a:t>at least 5.53 billion pages</a:t>
            </a:r>
            <a:r>
              <a:rPr lang="en-GB" b="0" i="0" dirty="0">
                <a:solidFill>
                  <a:srgbClr val="000000"/>
                </a:solidFill>
                <a:effectLst/>
                <a:latin typeface="Arial" panose="020B0604020202020204" pitchFamily="34" charset="0"/>
              </a:rPr>
              <a:t> (Tuesday, 01 September, 2020)</a:t>
            </a:r>
            <a:r>
              <a:rPr lang="en-GB" b="0" i="0" dirty="0">
                <a:solidFill>
                  <a:srgbClr val="202124"/>
                </a:solidFill>
                <a:effectLst/>
                <a:latin typeface="Roboto"/>
              </a:rPr>
              <a:t> [</a:t>
            </a:r>
            <a:r>
              <a:rPr lang="en-GB" dirty="0">
                <a:hlinkClick r:id="rId3"/>
              </a:rPr>
              <a:t>https://www.worldwidewebsize.com/</a:t>
            </a:r>
            <a:r>
              <a:rPr lang="en-GB" b="0" i="0" dirty="0">
                <a:solidFill>
                  <a:srgbClr val="202124"/>
                </a:solidFill>
                <a:effectLst/>
                <a:latin typeface="Roboto"/>
              </a:rPr>
              <a:t>] yet there are trillions and trillions of web pages in the Surface Web.</a:t>
            </a:r>
          </a:p>
          <a:p>
            <a:r>
              <a:rPr lang="en-GB" b="0" i="0" dirty="0">
                <a:solidFill>
                  <a:srgbClr val="202124"/>
                </a:solidFill>
                <a:effectLst/>
                <a:latin typeface="Roboto"/>
              </a:rPr>
              <a:t>Google, as large as it is – only indexes a small portion of available web sites.</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543095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search for ‘dogs’ on Google generates over 3,790,000,000 results in 0.68 seconds.</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2037841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domain name is what follows http;//www.  It is the name of a website.</a:t>
            </a:r>
          </a:p>
          <a:p>
            <a:r>
              <a:rPr lang="en-GB" dirty="0"/>
              <a:t>It can be written as a readable name – easily understood by humans OR by a series of numbers (IP address) easily understood by machines.</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793239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this exercise  - ask the participants to open a web browser on their own laptop and type in the web address (Domain name) of the Council of Europe. www.coe.int. and to click the return button – this will take them to the </a:t>
            </a:r>
            <a:r>
              <a:rPr lang="en-GB" dirty="0" err="1"/>
              <a:t>CoE</a:t>
            </a:r>
            <a:r>
              <a:rPr lang="en-GB" dirty="0"/>
              <a:t> website.</a:t>
            </a:r>
          </a:p>
          <a:p>
            <a:r>
              <a:rPr lang="en-GB" dirty="0"/>
              <a:t>You could also ask them to type in any other web addresses that they know or choose a common one like yahoo.com.</a:t>
            </a:r>
          </a:p>
          <a:p>
            <a:endParaRPr lang="en-GB" dirty="0"/>
          </a:p>
          <a:p>
            <a:r>
              <a:rPr lang="en-GB" dirty="0"/>
              <a:t>The purpose of this exercise is to show that you can reach a website without going through a search engine – as most people would.</a:t>
            </a:r>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1533121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 ask the participants to go to the web browser again and this time to type www.whatsmydns.net – this exercise is to  illustrate how the web address www.coe.int resolves to an IP address</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4355046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176279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Most modern cameras and video recorders will have some element of internal memory. In addition, most will have a facility for removable (external) memory cards.</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6178209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Type www.coe.int in the search bar at the top left.</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9680299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results show the static IP address associated with the web address of the Council of Europe 193.164.229.87.</a:t>
            </a:r>
          </a:p>
          <a:p>
            <a:r>
              <a:rPr lang="en-GB" dirty="0"/>
              <a:t>As the participants to copy the IP address or make a note of it.</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322021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Participants should be asked to go back to their web browser and paste or type the IP address 193.164.229.87 and click return.</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610087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will take them to the Council of Europe home page. </a:t>
            </a:r>
          </a:p>
          <a:p>
            <a:r>
              <a:rPr lang="en-GB" dirty="0"/>
              <a:t>Please not that the content of this page changes regularly and may not be the same as the picture above.</a:t>
            </a:r>
          </a:p>
          <a:p>
            <a:r>
              <a:rPr lang="en-GB" dirty="0"/>
              <a:t>This whole exercise should show the participants that a DNS correlates to an IP address and visa versa.</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1194664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are using the example of the Internet’s address book as it simplifies the concept. Each person in an address book will have a unique address (unless they are family members, living together)!To send a letter via the postal system - you need to use an address or the recipient will not be found. </a:t>
            </a:r>
          </a:p>
          <a:p>
            <a:r>
              <a:rPr lang="en-GB" dirty="0"/>
              <a:t>The concept of IP addresses is the same. When data is sent over the internet – an address is needed – this address is the Internet Protocol address (IP). Every device connected to a network (the Internet) requires an IP address. IP addresses are usually allocated by the Internet Service Provider (ISP).</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1548155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b="0" i="0" dirty="0">
                <a:solidFill>
                  <a:srgbClr val="555555"/>
                </a:solidFill>
                <a:effectLst/>
                <a:latin typeface="Helvetica Neue"/>
              </a:rPr>
              <a:t>Whenever a device access the Internet (whether it's a PC, Mac, smartphone or other device), it is assigned a unique, numerical IP address such as </a:t>
            </a:r>
            <a:r>
              <a:rPr kumimoji="0" lang="en-US" altLang="en-US" sz="800" b="0" i="0" u="none" strike="noStrike" cap="none" normalizeH="0" baseline="0" dirty="0">
                <a:ln>
                  <a:noFill/>
                </a:ln>
                <a:solidFill>
                  <a:srgbClr val="0070C0"/>
                </a:solidFill>
                <a:effectLst/>
                <a:latin typeface="Menlo"/>
              </a:rPr>
              <a:t>193.164.229.87</a:t>
            </a:r>
            <a:r>
              <a:rPr kumimoji="0" lang="en-GB" altLang="en-US" sz="800" b="0" i="0" u="none" strike="noStrike" cap="none" normalizeH="0" baseline="0" dirty="0">
                <a:ln>
                  <a:noFill/>
                </a:ln>
                <a:solidFill>
                  <a:schemeClr val="tx1"/>
                </a:solidFill>
                <a:effectLst/>
                <a:latin typeface="+mn-lt"/>
              </a:rPr>
              <a:t>.</a:t>
            </a:r>
            <a:r>
              <a:rPr lang="en-GB" b="0" i="0" dirty="0">
                <a:solidFill>
                  <a:srgbClr val="555555"/>
                </a:solidFill>
                <a:effectLst/>
                <a:latin typeface="Helvetica Neue"/>
              </a:rPr>
              <a:t> To send data from one computer to another through the web, a data packet must be transferred across the network containing the IP addresses of both devices.</a:t>
            </a:r>
          </a:p>
          <a:p>
            <a:pPr algn="l"/>
            <a:endParaRPr lang="en-GB" b="0" i="0" dirty="0">
              <a:solidFill>
                <a:srgbClr val="555555"/>
              </a:solidFill>
              <a:effectLst/>
              <a:latin typeface="Helvetica Neue"/>
            </a:endParaRPr>
          </a:p>
          <a:p>
            <a:pPr algn="l"/>
            <a:r>
              <a:rPr lang="en-GB" b="0" i="0" dirty="0">
                <a:solidFill>
                  <a:srgbClr val="555555"/>
                </a:solidFill>
                <a:effectLst/>
                <a:latin typeface="Helvetica Neue"/>
              </a:rPr>
              <a:t>Without IP addresses, computers would not be able to communicate and send data to each other. It's essential to the infrastructure of the web.</a:t>
            </a:r>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9056064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b="0" i="0" dirty="0">
                <a:solidFill>
                  <a:srgbClr val="212529"/>
                </a:solidFill>
                <a:effectLst/>
                <a:latin typeface="-apple-system"/>
              </a:rPr>
              <a:t>IPv4 uses 32 binary bits to create a single unique address on the network. An IPv4 address is expressed by four numbers separated by dots. Each number is the decimal (base-10) representation for an eight-digit binary (base-2) number, also called an octet. For example: </a:t>
            </a:r>
            <a:r>
              <a:rPr kumimoji="0" lang="en-US" altLang="en-US" sz="800" b="0" i="0" u="none" strike="noStrike" cap="none" normalizeH="0" baseline="0" dirty="0">
                <a:ln>
                  <a:noFill/>
                </a:ln>
                <a:solidFill>
                  <a:srgbClr val="0070C0"/>
                </a:solidFill>
                <a:effectLst/>
                <a:latin typeface="Menlo"/>
              </a:rPr>
              <a:t>193.164.229.87</a:t>
            </a:r>
            <a:endParaRPr lang="en-GB" sz="800" dirty="0"/>
          </a:p>
          <a:p>
            <a:endParaRPr lang="en-GB" dirty="0"/>
          </a:p>
          <a:p>
            <a:r>
              <a:rPr lang="en-GB" dirty="0"/>
              <a:t>When IPv4 was first introduced the Internet was a much smaller entity than it is now. It was anticipated that we would never run out of IPv4. However, </a:t>
            </a:r>
            <a:r>
              <a:rPr lang="en-GB" b="0" i="0" dirty="0">
                <a:solidFill>
                  <a:srgbClr val="363636"/>
                </a:solidFill>
                <a:effectLst/>
                <a:latin typeface="proxima-nova"/>
              </a:rPr>
              <a:t>due to its widespread usage from the proliferation of so many connected devices, a newer version of IP was required.</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4101848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555555"/>
                </a:solidFill>
                <a:effectLst/>
                <a:latin typeface="Helvetica Neue"/>
              </a:rPr>
              <a:t>IPv6 is the sixth revision to the Internet Protocol and the successor to IPv4. It functions similarly to IPv4 in that it provides the unique, numerical IP addresses necessary for Internet-enabled devices to communicate. However, it does sport one major difference: it utilises 128-bit addresses and will never run out – Or so we are told!!</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7523514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simple exercise to illustrate how IP addresses are allocated and how you can find out what your IP address is.</a:t>
            </a:r>
          </a:p>
          <a:p>
            <a:r>
              <a:rPr lang="en-GB" dirty="0"/>
              <a:t>As the participants to open their web browser and type ‘what is my IP’. Examples of results can be seen on the next slides.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393305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screen captures show the results when both a laptop and a smartphone are connected to </a:t>
            </a:r>
            <a:r>
              <a:rPr lang="en-GB" dirty="0" err="1"/>
              <a:t>wifi</a:t>
            </a:r>
            <a:r>
              <a:rPr lang="en-GB" dirty="0"/>
              <a:t> within an office.</a:t>
            </a:r>
          </a:p>
          <a:p>
            <a:r>
              <a:rPr lang="en-GB" dirty="0"/>
              <a:t>Both have the same IPv4 – 51.219.40.143.</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545988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mobile phones will require a SIM card. </a:t>
            </a:r>
            <a:r>
              <a:rPr lang="en-GB" b="0" i="0" dirty="0">
                <a:solidFill>
                  <a:srgbClr val="333333"/>
                </a:solidFill>
                <a:effectLst/>
                <a:latin typeface="Open Sans"/>
              </a:rPr>
              <a:t>SIM stands for Subscriber Identity Module. It is a critical component in your phone that allows you to connect to a carrier network to make calls, send text messages, and more. Telecom suppliers use SIM cards to identify you and your activity on their network.</a:t>
            </a:r>
          </a:p>
          <a:p>
            <a:r>
              <a:rPr lang="en-GB" b="0" i="0" dirty="0">
                <a:solidFill>
                  <a:srgbClr val="333333"/>
                </a:solidFill>
                <a:effectLst/>
                <a:latin typeface="Open Sans"/>
              </a:rPr>
              <a:t>SIM cards often store valuable data including: </a:t>
            </a:r>
            <a:r>
              <a:rPr lang="en-GB" b="0" i="0" dirty="0">
                <a:solidFill>
                  <a:srgbClr val="54565A"/>
                </a:solidFill>
                <a:effectLst/>
                <a:latin typeface="latoregular"/>
              </a:rPr>
              <a:t>contacts details, call logs and text messages. Forensic software can also recover deleted text messages.</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5419811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we switch the phone off </a:t>
            </a:r>
            <a:r>
              <a:rPr lang="en-GB" dirty="0" err="1"/>
              <a:t>wifi</a:t>
            </a:r>
            <a:r>
              <a:rPr lang="en-GB" dirty="0"/>
              <a:t> and use 4G – the IP will change.</a:t>
            </a:r>
          </a:p>
          <a:p>
            <a:r>
              <a:rPr lang="en-GB" dirty="0"/>
              <a:t>This action was performed three times with the same phone at 14:30, 14:37 and 14:38.  Between each IP request the phone was switched to flight mode to cut the connection then reconnected.  It is clear to see that a different (although similar) IPv4 was assigned each time.</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1690926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should be highlighted that IPv4 addresses may change. If the IP address is critical to an investigation and subsequent prosecution – the exact time, date and time zone are as important as the IP address.</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8254275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simple exercise is indented to show the participants how valuable IP resolution can be in an investigation.</a:t>
            </a:r>
          </a:p>
          <a:p>
            <a:r>
              <a:rPr lang="en-GB" dirty="0"/>
              <a:t>Ask participants to open a new web browser and type ‘</a:t>
            </a:r>
            <a:r>
              <a:rPr lang="en-GB" dirty="0">
                <a:hlinkClick r:id="rId3"/>
              </a:rPr>
              <a:t>www.whatismyip.com</a:t>
            </a:r>
            <a:r>
              <a:rPr lang="en-GB" dirty="0"/>
              <a:t>’ . There are many sites that will perform similar functions but this is one that has been used by Law Enforcement for a long time.</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2196981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4D5156"/>
                </a:solidFill>
                <a:effectLst/>
                <a:latin typeface="arial" panose="020B0604020202020204" pitchFamily="34" charset="0"/>
              </a:rPr>
              <a:t>EDI - Electronic data interchange is the concept of businesses electronically communicating information that was traditionally communicated on paper, such as purchase orders and invoices. </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9538835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The </a:t>
            </a:r>
            <a:r>
              <a:rPr lang="de-DE" dirty="0" err="1"/>
              <a:t>teacher</a:t>
            </a:r>
            <a:r>
              <a:rPr lang="de-DE" dirty="0"/>
              <a:t> </a:t>
            </a:r>
            <a:r>
              <a:rPr lang="de-DE" dirty="0" err="1"/>
              <a:t>may</a:t>
            </a:r>
            <a:r>
              <a:rPr lang="de-DE" dirty="0"/>
              <a:t> </a:t>
            </a:r>
            <a:r>
              <a:rPr lang="de-DE" dirty="0" err="1"/>
              <a:t>show</a:t>
            </a:r>
            <a:r>
              <a:rPr lang="de-DE" dirty="0"/>
              <a:t> </a:t>
            </a:r>
            <a:r>
              <a:rPr lang="de-DE" dirty="0" err="1"/>
              <a:t>practical</a:t>
            </a:r>
            <a:r>
              <a:rPr lang="de-DE" dirty="0"/>
              <a:t> </a:t>
            </a:r>
            <a:r>
              <a:rPr lang="de-DE" dirty="0" err="1"/>
              <a:t>examples</a:t>
            </a:r>
            <a:r>
              <a:rPr lang="de-DE" dirty="0"/>
              <a:t> </a:t>
            </a:r>
            <a:r>
              <a:rPr lang="de-DE" dirty="0" err="1"/>
              <a:t>of</a:t>
            </a:r>
            <a:r>
              <a:rPr lang="de-DE" dirty="0"/>
              <a:t> </a:t>
            </a:r>
            <a:r>
              <a:rPr lang="de-DE" dirty="0" err="1"/>
              <a:t>logfiles</a:t>
            </a:r>
            <a:r>
              <a:rPr lang="de-DE" dirty="0"/>
              <a:t> at </a:t>
            </a:r>
            <a:r>
              <a:rPr lang="de-DE" dirty="0" err="1"/>
              <a:t>this</a:t>
            </a:r>
            <a:r>
              <a:rPr lang="de-DE" dirty="0"/>
              <a:t> </a:t>
            </a:r>
            <a:r>
              <a:rPr lang="de-DE" dirty="0" err="1"/>
              <a:t>stage</a:t>
            </a:r>
            <a:r>
              <a:rPr lang="de-DE" dirty="0"/>
              <a:t>. </a:t>
            </a:r>
            <a:r>
              <a:rPr lang="de-DE" dirty="0" err="1"/>
              <a:t>For</a:t>
            </a:r>
            <a:r>
              <a:rPr lang="de-DE" dirty="0"/>
              <a:t> </a:t>
            </a:r>
            <a:r>
              <a:rPr lang="de-DE" dirty="0" err="1"/>
              <a:t>example</a:t>
            </a:r>
            <a:r>
              <a:rPr lang="de-DE" dirty="0"/>
              <a:t>: </a:t>
            </a:r>
            <a:r>
              <a:rPr lang="de-DE" dirty="0" err="1"/>
              <a:t>if</a:t>
            </a:r>
            <a:r>
              <a:rPr lang="de-DE" dirty="0"/>
              <a:t> </a:t>
            </a:r>
            <a:r>
              <a:rPr lang="de-DE" dirty="0" err="1"/>
              <a:t>you</a:t>
            </a:r>
            <a:r>
              <a:rPr lang="de-DE" dirty="0"/>
              <a:t> </a:t>
            </a:r>
            <a:r>
              <a:rPr lang="de-DE" dirty="0" err="1"/>
              <a:t>are</a:t>
            </a:r>
            <a:r>
              <a:rPr lang="de-DE" dirty="0"/>
              <a:t> </a:t>
            </a:r>
            <a:r>
              <a:rPr lang="de-DE" dirty="0" err="1"/>
              <a:t>running</a:t>
            </a:r>
            <a:r>
              <a:rPr lang="de-DE" dirty="0"/>
              <a:t> a Windows </a:t>
            </a:r>
            <a:r>
              <a:rPr lang="de-DE" dirty="0" err="1"/>
              <a:t>operating</a:t>
            </a:r>
            <a:r>
              <a:rPr lang="de-DE" dirty="0"/>
              <a:t> </a:t>
            </a:r>
            <a:r>
              <a:rPr lang="de-DE" dirty="0" err="1"/>
              <a:t>system</a:t>
            </a:r>
            <a:r>
              <a:rPr lang="de-DE" dirty="0"/>
              <a:t>, open </a:t>
            </a:r>
            <a:r>
              <a:rPr lang="de-DE" dirty="0" err="1"/>
              <a:t>the</a:t>
            </a:r>
            <a:r>
              <a:rPr lang="de-DE" dirty="0"/>
              <a:t> </a:t>
            </a:r>
            <a:r>
              <a:rPr lang="de-DE" dirty="0" err="1"/>
              <a:t>tool</a:t>
            </a:r>
            <a:r>
              <a:rPr lang="de-DE" dirty="0"/>
              <a:t> „Event Viewer“, on </a:t>
            </a:r>
            <a:r>
              <a:rPr lang="de-DE" dirty="0" err="1"/>
              <a:t>macOS</a:t>
            </a:r>
            <a:r>
              <a:rPr lang="de-DE" dirty="0"/>
              <a:t>, open </a:t>
            </a:r>
            <a:r>
              <a:rPr lang="de-DE" dirty="0" err="1"/>
              <a:t>the</a:t>
            </a:r>
            <a:r>
              <a:rPr lang="de-DE" dirty="0"/>
              <a:t> </a:t>
            </a:r>
            <a:r>
              <a:rPr lang="de-DE" dirty="0" err="1"/>
              <a:t>application</a:t>
            </a:r>
            <a:r>
              <a:rPr lang="de-DE" dirty="0"/>
              <a:t> „</a:t>
            </a:r>
            <a:r>
              <a:rPr lang="de-DE" dirty="0" err="1"/>
              <a:t>Console</a:t>
            </a:r>
            <a:r>
              <a:rPr lang="de-DE" dirty="0"/>
              <a:t>“, on Linux </a:t>
            </a:r>
            <a:r>
              <a:rPr lang="de-DE" dirty="0" err="1"/>
              <a:t>show</a:t>
            </a:r>
            <a:r>
              <a:rPr lang="de-DE" dirty="0"/>
              <a:t> </a:t>
            </a:r>
            <a:r>
              <a:rPr lang="de-DE" dirty="0" err="1"/>
              <a:t>some</a:t>
            </a:r>
            <a:r>
              <a:rPr lang="de-DE" dirty="0"/>
              <a:t> </a:t>
            </a:r>
            <a:r>
              <a:rPr lang="de-DE" dirty="0" err="1"/>
              <a:t>of</a:t>
            </a:r>
            <a:r>
              <a:rPr lang="de-DE" dirty="0"/>
              <a:t> </a:t>
            </a:r>
            <a:r>
              <a:rPr lang="de-DE" dirty="0" err="1"/>
              <a:t>the</a:t>
            </a:r>
            <a:r>
              <a:rPr lang="de-DE" dirty="0"/>
              <a:t> </a:t>
            </a:r>
            <a:r>
              <a:rPr lang="de-DE" dirty="0" err="1"/>
              <a:t>logfiles</a:t>
            </a:r>
            <a:r>
              <a:rPr lang="de-DE" dirty="0"/>
              <a:t> in /</a:t>
            </a:r>
            <a:r>
              <a:rPr lang="de-DE" dirty="0" err="1"/>
              <a:t>var</a:t>
            </a:r>
            <a:r>
              <a:rPr lang="de-DE" dirty="0"/>
              <a:t>/log/</a:t>
            </a:r>
          </a:p>
        </p:txBody>
      </p:sp>
      <p:sp>
        <p:nvSpPr>
          <p:cNvPr id="4" name="Foliennummernplatzhalter 3"/>
          <p:cNvSpPr>
            <a:spLocks noGrp="1"/>
          </p:cNvSpPr>
          <p:nvPr>
            <p:ph type="sldNum" sz="quarter" idx="5"/>
          </p:nvPr>
        </p:nvSpPr>
        <p:spPr/>
        <p:txBody>
          <a:bodyPr/>
          <a:lstStyle/>
          <a:p>
            <a:fld id="{DE6C4C16-745E-490D-ACBE-B1C8B174D5AA}" type="slidenum">
              <a:rPr lang="en-GB" smtClean="0"/>
              <a:t>49</a:t>
            </a:fld>
            <a:endParaRPr lang="en-GB"/>
          </a:p>
        </p:txBody>
      </p:sp>
    </p:spTree>
    <p:extLst>
      <p:ext uri="{BB962C8B-B14F-4D97-AF65-F5344CB8AC3E}">
        <p14:creationId xmlns:p14="http://schemas.microsoft.com/office/powerpoint/2010/main" val="26148554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spc="-1" dirty="0">
                <a:solidFill>
                  <a:srgbClr val="000000"/>
                </a:solidFill>
                <a:latin typeface="Calibri Light" panose="020F0302020204030204" pitchFamily="34" charset="0"/>
                <a:cs typeface="Calibri Light" panose="020F0302020204030204" pitchFamily="34" charset="0"/>
              </a:rPr>
              <a:t>Quote from the Fifth Anti-Money Laundering Directive (AMLD5)</a:t>
            </a:r>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50</a:t>
            </a:fld>
            <a:endParaRPr lang="en-GB"/>
          </a:p>
        </p:txBody>
      </p:sp>
    </p:spTree>
    <p:extLst>
      <p:ext uri="{BB962C8B-B14F-4D97-AF65-F5344CB8AC3E}">
        <p14:creationId xmlns:p14="http://schemas.microsoft.com/office/powerpoint/2010/main" val="22824394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51</a:t>
            </a:fld>
            <a:endParaRPr lang="en-GB"/>
          </a:p>
        </p:txBody>
      </p:sp>
    </p:spTree>
    <p:extLst>
      <p:ext uri="{BB962C8B-B14F-4D97-AF65-F5344CB8AC3E}">
        <p14:creationId xmlns:p14="http://schemas.microsoft.com/office/powerpoint/2010/main" val="8957949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This </a:t>
            </a:r>
            <a:r>
              <a:rPr lang="de-DE" dirty="0" err="1"/>
              <a:t>graphic</a:t>
            </a:r>
            <a:r>
              <a:rPr lang="de-DE" dirty="0"/>
              <a:t> </a:t>
            </a:r>
            <a:r>
              <a:rPr lang="de-DE" dirty="0" err="1"/>
              <a:t>shows</a:t>
            </a:r>
            <a:r>
              <a:rPr lang="de-DE" dirty="0"/>
              <a:t> a </a:t>
            </a:r>
            <a:r>
              <a:rPr lang="de-DE" dirty="0" err="1"/>
              <a:t>simplified</a:t>
            </a:r>
            <a:r>
              <a:rPr lang="de-DE" dirty="0"/>
              <a:t> </a:t>
            </a:r>
            <a:r>
              <a:rPr lang="de-DE" dirty="0" err="1"/>
              <a:t>part</a:t>
            </a:r>
            <a:r>
              <a:rPr lang="de-DE" dirty="0"/>
              <a:t> </a:t>
            </a:r>
            <a:r>
              <a:rPr lang="de-DE" dirty="0" err="1"/>
              <a:t>of</a:t>
            </a:r>
            <a:r>
              <a:rPr lang="de-DE" dirty="0"/>
              <a:t> </a:t>
            </a:r>
            <a:r>
              <a:rPr lang="de-DE" dirty="0" err="1"/>
              <a:t>the</a:t>
            </a:r>
            <a:r>
              <a:rPr lang="de-DE" dirty="0"/>
              <a:t> Bitcoin </a:t>
            </a:r>
            <a:r>
              <a:rPr lang="de-DE" dirty="0" err="1"/>
              <a:t>ecosystem</a:t>
            </a:r>
            <a:r>
              <a:rPr lang="de-DE" dirty="0"/>
              <a:t>, </a:t>
            </a:r>
            <a:r>
              <a:rPr lang="de-DE" dirty="0" err="1"/>
              <a:t>how</a:t>
            </a:r>
            <a:r>
              <a:rPr lang="de-DE" dirty="0"/>
              <a:t> Bitcoins </a:t>
            </a:r>
            <a:r>
              <a:rPr lang="de-DE" dirty="0" err="1"/>
              <a:t>are</a:t>
            </a:r>
            <a:r>
              <a:rPr lang="de-DE" dirty="0"/>
              <a:t> </a:t>
            </a:r>
            <a:r>
              <a:rPr lang="de-DE" dirty="0" err="1"/>
              <a:t>sent</a:t>
            </a:r>
            <a:r>
              <a:rPr lang="de-DE" dirty="0"/>
              <a:t> </a:t>
            </a:r>
            <a:r>
              <a:rPr lang="de-DE" dirty="0" err="1"/>
              <a:t>from</a:t>
            </a:r>
            <a:r>
              <a:rPr lang="de-DE" dirty="0"/>
              <a:t> </a:t>
            </a:r>
            <a:r>
              <a:rPr lang="de-DE" dirty="0" err="1"/>
              <a:t>sender</a:t>
            </a:r>
            <a:r>
              <a:rPr lang="de-DE" dirty="0"/>
              <a:t> </a:t>
            </a:r>
            <a:r>
              <a:rPr lang="de-DE" dirty="0" err="1"/>
              <a:t>to</a:t>
            </a:r>
            <a:r>
              <a:rPr lang="de-DE" dirty="0"/>
              <a:t> </a:t>
            </a:r>
            <a:r>
              <a:rPr lang="de-DE" dirty="0" err="1"/>
              <a:t>receivers</a:t>
            </a:r>
            <a:r>
              <a:rPr lang="de-DE" dirty="0"/>
              <a:t> </a:t>
            </a:r>
            <a:r>
              <a:rPr lang="de-DE" dirty="0" err="1"/>
              <a:t>and</a:t>
            </a:r>
            <a:r>
              <a:rPr lang="de-DE" dirty="0"/>
              <a:t> </a:t>
            </a:r>
            <a:r>
              <a:rPr lang="de-DE" dirty="0" err="1"/>
              <a:t>how</a:t>
            </a:r>
            <a:r>
              <a:rPr lang="de-DE" dirty="0"/>
              <a:t> </a:t>
            </a:r>
            <a:r>
              <a:rPr lang="de-DE" dirty="0" err="1"/>
              <a:t>both</a:t>
            </a:r>
            <a:r>
              <a:rPr lang="de-DE" dirty="0"/>
              <a:t> </a:t>
            </a:r>
            <a:r>
              <a:rPr lang="de-DE" dirty="0" err="1"/>
              <a:t>of</a:t>
            </a:r>
            <a:r>
              <a:rPr lang="de-DE" dirty="0"/>
              <a:t> </a:t>
            </a:r>
            <a:r>
              <a:rPr lang="de-DE" dirty="0" err="1"/>
              <a:t>them</a:t>
            </a:r>
            <a:r>
              <a:rPr lang="de-DE" dirty="0"/>
              <a:t> </a:t>
            </a:r>
            <a:r>
              <a:rPr lang="de-DE" dirty="0" err="1"/>
              <a:t>may</a:t>
            </a:r>
            <a:r>
              <a:rPr lang="de-DE" dirty="0"/>
              <a:t> cash out </a:t>
            </a:r>
            <a:r>
              <a:rPr lang="de-DE" dirty="0" err="1"/>
              <a:t>the</a:t>
            </a:r>
            <a:r>
              <a:rPr lang="de-DE" dirty="0"/>
              <a:t> </a:t>
            </a:r>
            <a:r>
              <a:rPr lang="de-DE" dirty="0" err="1"/>
              <a:t>cryptocurrency</a:t>
            </a:r>
            <a:r>
              <a:rPr lang="de-DE" dirty="0"/>
              <a:t> </a:t>
            </a:r>
            <a:r>
              <a:rPr lang="de-DE" dirty="0" err="1"/>
              <a:t>by</a:t>
            </a:r>
            <a:r>
              <a:rPr lang="de-DE" dirty="0"/>
              <a:t> </a:t>
            </a:r>
            <a:r>
              <a:rPr lang="de-DE" dirty="0" err="1"/>
              <a:t>using</a:t>
            </a:r>
            <a:r>
              <a:rPr lang="de-DE" dirty="0"/>
              <a:t> a </a:t>
            </a:r>
            <a:r>
              <a:rPr lang="de-DE" dirty="0" err="1"/>
              <a:t>transfer</a:t>
            </a:r>
            <a:r>
              <a:rPr lang="de-DE" dirty="0"/>
              <a:t> </a:t>
            </a:r>
            <a:r>
              <a:rPr lang="de-DE" dirty="0" err="1"/>
              <a:t>service</a:t>
            </a:r>
            <a:r>
              <a:rPr lang="de-DE"/>
              <a:t>.</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52</a:t>
            </a:fld>
            <a:endParaRPr lang="en-GB"/>
          </a:p>
        </p:txBody>
      </p:sp>
    </p:spTree>
    <p:extLst>
      <p:ext uri="{BB962C8B-B14F-4D97-AF65-F5344CB8AC3E}">
        <p14:creationId xmlns:p14="http://schemas.microsoft.com/office/powerpoint/2010/main" val="28086630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53</a:t>
            </a:fld>
            <a:endParaRPr lang="en-GB"/>
          </a:p>
        </p:txBody>
      </p:sp>
    </p:spTree>
    <p:extLst>
      <p:ext uri="{BB962C8B-B14F-4D97-AF65-F5344CB8AC3E}">
        <p14:creationId xmlns:p14="http://schemas.microsoft.com/office/powerpoint/2010/main" val="23167409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54</a:t>
            </a:fld>
            <a:endParaRPr lang="en-GB"/>
          </a:p>
        </p:txBody>
      </p:sp>
    </p:spTree>
    <p:extLst>
      <p:ext uri="{BB962C8B-B14F-4D97-AF65-F5344CB8AC3E}">
        <p14:creationId xmlns:p14="http://schemas.microsoft.com/office/powerpoint/2010/main" val="1928808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needs very little explanation – most of the audience should be suitably familiar with the evidential data available on computers</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3833059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On </a:t>
            </a:r>
            <a:r>
              <a:rPr lang="de-DE" dirty="0" err="1"/>
              <a:t>coinmarketcap.com</a:t>
            </a:r>
            <a:r>
              <a:rPr lang="de-DE" dirty="0"/>
              <a:t> </a:t>
            </a:r>
            <a:r>
              <a:rPr lang="de-DE" dirty="0" err="1"/>
              <a:t>the</a:t>
            </a:r>
            <a:r>
              <a:rPr lang="de-DE" dirty="0"/>
              <a:t> </a:t>
            </a:r>
            <a:r>
              <a:rPr lang="de-DE" dirty="0" err="1"/>
              <a:t>participants</a:t>
            </a:r>
            <a:r>
              <a:rPr lang="de-DE" dirty="0"/>
              <a:t> will </a:t>
            </a:r>
            <a:r>
              <a:rPr lang="de-DE" dirty="0" err="1"/>
              <a:t>see</a:t>
            </a:r>
            <a:r>
              <a:rPr lang="de-DE" dirty="0"/>
              <a:t> </a:t>
            </a:r>
            <a:r>
              <a:rPr lang="de-DE" dirty="0" err="1"/>
              <a:t>the</a:t>
            </a:r>
            <a:r>
              <a:rPr lang="de-DE" dirty="0"/>
              <a:t> </a:t>
            </a:r>
            <a:r>
              <a:rPr lang="de-DE" dirty="0" err="1"/>
              <a:t>variety</a:t>
            </a:r>
            <a:r>
              <a:rPr lang="de-DE" dirty="0"/>
              <a:t> </a:t>
            </a:r>
            <a:r>
              <a:rPr lang="de-DE" dirty="0" err="1"/>
              <a:t>of</a:t>
            </a:r>
            <a:r>
              <a:rPr lang="de-DE" dirty="0"/>
              <a:t> </a:t>
            </a:r>
            <a:r>
              <a:rPr lang="de-DE" dirty="0" err="1"/>
              <a:t>cryptcurrencies</a:t>
            </a:r>
            <a:r>
              <a:rPr lang="de-DE" dirty="0"/>
              <a:t> on </a:t>
            </a:r>
            <a:r>
              <a:rPr lang="de-DE" dirty="0" err="1"/>
              <a:t>the</a:t>
            </a:r>
            <a:r>
              <a:rPr lang="de-DE" dirty="0"/>
              <a:t> </a:t>
            </a:r>
            <a:r>
              <a:rPr lang="de-DE" dirty="0" err="1"/>
              <a:t>market</a:t>
            </a:r>
            <a:r>
              <a:rPr lang="de-DE" dirty="0"/>
              <a:t> </a:t>
            </a:r>
            <a:r>
              <a:rPr lang="de-DE" dirty="0" err="1"/>
              <a:t>and</a:t>
            </a:r>
            <a:r>
              <a:rPr lang="de-DE" dirty="0"/>
              <a:t> </a:t>
            </a:r>
            <a:r>
              <a:rPr lang="de-DE" dirty="0" err="1"/>
              <a:t>they</a:t>
            </a:r>
            <a:r>
              <a:rPr lang="de-DE" dirty="0"/>
              <a:t> </a:t>
            </a:r>
            <a:r>
              <a:rPr lang="de-DE" dirty="0" err="1"/>
              <a:t>can</a:t>
            </a:r>
            <a:r>
              <a:rPr lang="de-DE" dirty="0"/>
              <a:t> </a:t>
            </a:r>
            <a:r>
              <a:rPr lang="de-DE" dirty="0" err="1"/>
              <a:t>get</a:t>
            </a:r>
            <a:r>
              <a:rPr lang="de-DE" dirty="0"/>
              <a:t> additional </a:t>
            </a:r>
            <a:r>
              <a:rPr lang="de-DE" dirty="0" err="1"/>
              <a:t>information</a:t>
            </a:r>
            <a:r>
              <a:rPr lang="de-DE" dirty="0"/>
              <a:t> </a:t>
            </a:r>
            <a:r>
              <a:rPr lang="de-DE" dirty="0" err="1"/>
              <a:t>about</a:t>
            </a:r>
            <a:r>
              <a:rPr lang="de-DE" dirty="0"/>
              <a:t> </a:t>
            </a:r>
            <a:r>
              <a:rPr lang="de-DE" dirty="0" err="1"/>
              <a:t>each</a:t>
            </a:r>
            <a:r>
              <a:rPr lang="de-DE" dirty="0"/>
              <a:t> </a:t>
            </a:r>
            <a:r>
              <a:rPr lang="de-DE" dirty="0" err="1"/>
              <a:t>of</a:t>
            </a:r>
            <a:r>
              <a:rPr lang="de-DE" dirty="0"/>
              <a:t> </a:t>
            </a:r>
            <a:r>
              <a:rPr lang="de-DE" dirty="0" err="1"/>
              <a:t>these</a:t>
            </a:r>
            <a:r>
              <a:rPr lang="de-DE" dirty="0"/>
              <a:t> </a:t>
            </a:r>
            <a:r>
              <a:rPr lang="de-DE" dirty="0" err="1"/>
              <a:t>currencies</a:t>
            </a:r>
            <a:r>
              <a:rPr lang="de-DE" dirty="0"/>
              <a:t>.</a:t>
            </a:r>
          </a:p>
          <a:p>
            <a:r>
              <a:rPr lang="de-DE" dirty="0"/>
              <a:t>On https://</a:t>
            </a:r>
            <a:r>
              <a:rPr lang="de-DE" dirty="0" err="1"/>
              <a:t>www.blockchain.com</a:t>
            </a:r>
            <a:r>
              <a:rPr lang="de-DE" dirty="0"/>
              <a:t>/</a:t>
            </a:r>
            <a:r>
              <a:rPr lang="de-DE" dirty="0" err="1"/>
              <a:t>explorer</a:t>
            </a:r>
            <a:r>
              <a:rPr lang="de-DE" dirty="0"/>
              <a:t> </a:t>
            </a:r>
            <a:r>
              <a:rPr lang="de-DE" dirty="0" err="1"/>
              <a:t>try</a:t>
            </a:r>
            <a:r>
              <a:rPr lang="de-DE" dirty="0"/>
              <a:t> </a:t>
            </a:r>
            <a:r>
              <a:rPr lang="de-DE" dirty="0" err="1"/>
              <a:t>to</a:t>
            </a:r>
            <a:r>
              <a:rPr lang="de-DE" dirty="0"/>
              <a:t> </a:t>
            </a:r>
            <a:r>
              <a:rPr lang="de-DE" dirty="0" err="1"/>
              <a:t>click</a:t>
            </a:r>
            <a:r>
              <a:rPr lang="de-DE" dirty="0"/>
              <a:t> on </a:t>
            </a:r>
            <a:r>
              <a:rPr lang="de-DE" dirty="0" err="1"/>
              <a:t>one</a:t>
            </a:r>
            <a:r>
              <a:rPr lang="de-DE" dirty="0"/>
              <a:t> </a:t>
            </a:r>
            <a:r>
              <a:rPr lang="de-DE" dirty="0" err="1"/>
              <a:t>of</a:t>
            </a:r>
            <a:r>
              <a:rPr lang="de-DE" dirty="0"/>
              <a:t> </a:t>
            </a:r>
            <a:r>
              <a:rPr lang="de-DE" dirty="0" err="1"/>
              <a:t>the</a:t>
            </a:r>
            <a:r>
              <a:rPr lang="de-DE" dirty="0"/>
              <a:t> </a:t>
            </a:r>
            <a:r>
              <a:rPr lang="de-DE" dirty="0" err="1"/>
              <a:t>transactions</a:t>
            </a:r>
            <a:r>
              <a:rPr lang="de-DE" dirty="0"/>
              <a:t> </a:t>
            </a:r>
            <a:r>
              <a:rPr lang="de-DE" dirty="0" err="1"/>
              <a:t>to</a:t>
            </a:r>
            <a:r>
              <a:rPr lang="de-DE" dirty="0"/>
              <a:t> </a:t>
            </a:r>
            <a:r>
              <a:rPr lang="de-DE" dirty="0" err="1"/>
              <a:t>show</a:t>
            </a:r>
            <a:r>
              <a:rPr lang="de-DE" dirty="0"/>
              <a:t> </a:t>
            </a:r>
            <a:r>
              <a:rPr lang="de-DE" dirty="0" err="1"/>
              <a:t>how</a:t>
            </a:r>
            <a:r>
              <a:rPr lang="de-DE" dirty="0"/>
              <a:t> </a:t>
            </a:r>
            <a:r>
              <a:rPr lang="de-DE" dirty="0" err="1"/>
              <a:t>much</a:t>
            </a:r>
            <a:r>
              <a:rPr lang="de-DE" dirty="0"/>
              <a:t> Bitcoins </a:t>
            </a:r>
            <a:r>
              <a:rPr lang="de-DE" dirty="0" err="1"/>
              <a:t>have</a:t>
            </a:r>
            <a:r>
              <a:rPr lang="de-DE" dirty="0"/>
              <a:t> </a:t>
            </a:r>
            <a:r>
              <a:rPr lang="de-DE" dirty="0" err="1"/>
              <a:t>been</a:t>
            </a:r>
            <a:r>
              <a:rPr lang="de-DE" dirty="0"/>
              <a:t> </a:t>
            </a:r>
            <a:r>
              <a:rPr lang="de-DE" dirty="0" err="1"/>
              <a:t>transfered</a:t>
            </a:r>
            <a:r>
              <a:rPr lang="de-DE" dirty="0"/>
              <a:t> </a:t>
            </a:r>
            <a:r>
              <a:rPr lang="de-DE" dirty="0" err="1"/>
              <a:t>from</a:t>
            </a:r>
            <a:r>
              <a:rPr lang="de-DE" dirty="0"/>
              <a:t> </a:t>
            </a:r>
            <a:r>
              <a:rPr lang="de-DE" dirty="0" err="1"/>
              <a:t>which</a:t>
            </a:r>
            <a:r>
              <a:rPr lang="de-DE" dirty="0"/>
              <a:t> Wallet-ID </a:t>
            </a:r>
            <a:r>
              <a:rPr lang="de-DE" dirty="0" err="1"/>
              <a:t>to</a:t>
            </a:r>
            <a:r>
              <a:rPr lang="de-DE" dirty="0"/>
              <a:t> </a:t>
            </a:r>
            <a:r>
              <a:rPr lang="de-DE" dirty="0" err="1"/>
              <a:t>which</a:t>
            </a:r>
            <a:r>
              <a:rPr lang="de-DE" dirty="0"/>
              <a:t> </a:t>
            </a:r>
            <a:r>
              <a:rPr lang="de-DE" dirty="0" err="1"/>
              <a:t>other</a:t>
            </a:r>
            <a:r>
              <a:rPr lang="de-DE" dirty="0"/>
              <a:t> Wallet-ID</a:t>
            </a:r>
          </a:p>
        </p:txBody>
      </p:sp>
      <p:sp>
        <p:nvSpPr>
          <p:cNvPr id="4" name="Foliennummernplatzhalter 3"/>
          <p:cNvSpPr>
            <a:spLocks noGrp="1"/>
          </p:cNvSpPr>
          <p:nvPr>
            <p:ph type="sldNum" sz="quarter" idx="5"/>
          </p:nvPr>
        </p:nvSpPr>
        <p:spPr/>
        <p:txBody>
          <a:bodyPr/>
          <a:lstStyle/>
          <a:p>
            <a:fld id="{DE6C4C16-745E-490D-ACBE-B1C8B174D5AA}" type="slidenum">
              <a:rPr lang="en-GB" smtClean="0"/>
              <a:t>55</a:t>
            </a:fld>
            <a:endParaRPr lang="en-GB"/>
          </a:p>
        </p:txBody>
      </p:sp>
    </p:spTree>
    <p:extLst>
      <p:ext uri="{BB962C8B-B14F-4D97-AF65-F5344CB8AC3E}">
        <p14:creationId xmlns:p14="http://schemas.microsoft.com/office/powerpoint/2010/main" val="2835647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3g2upl4pq6kufc4m.onion</a:t>
            </a:r>
            <a:r>
              <a:rPr lang="de-DE" dirty="0"/>
              <a:t> will </a:t>
            </a:r>
            <a:r>
              <a:rPr lang="de-DE" dirty="0" err="1"/>
              <a:t>take</a:t>
            </a:r>
            <a:r>
              <a:rPr lang="de-DE" dirty="0"/>
              <a:t> </a:t>
            </a:r>
            <a:r>
              <a:rPr lang="de-DE" dirty="0" err="1"/>
              <a:t>the</a:t>
            </a:r>
            <a:r>
              <a:rPr lang="de-DE" dirty="0"/>
              <a:t> </a:t>
            </a:r>
            <a:r>
              <a:rPr lang="de-DE" dirty="0" err="1"/>
              <a:t>participants</a:t>
            </a:r>
            <a:r>
              <a:rPr lang="de-DE" dirty="0"/>
              <a:t> </a:t>
            </a:r>
            <a:r>
              <a:rPr lang="de-DE" dirty="0" err="1"/>
              <a:t>to</a:t>
            </a:r>
            <a:r>
              <a:rPr lang="de-DE" dirty="0"/>
              <a:t> </a:t>
            </a:r>
            <a:r>
              <a:rPr lang="de-DE" dirty="0" err="1"/>
              <a:t>the</a:t>
            </a:r>
            <a:r>
              <a:rPr lang="de-DE" dirty="0"/>
              <a:t> </a:t>
            </a:r>
            <a:r>
              <a:rPr lang="de-DE" dirty="0" err="1"/>
              <a:t>Deepweb</a:t>
            </a:r>
            <a:r>
              <a:rPr lang="de-DE" dirty="0"/>
              <a:t> </a:t>
            </a:r>
            <a:r>
              <a:rPr lang="de-DE" dirty="0" err="1"/>
              <a:t>page</a:t>
            </a:r>
            <a:r>
              <a:rPr lang="de-DE" dirty="0"/>
              <a:t> </a:t>
            </a:r>
            <a:r>
              <a:rPr lang="de-DE" dirty="0" err="1"/>
              <a:t>of</a:t>
            </a:r>
            <a:r>
              <a:rPr lang="de-DE" dirty="0"/>
              <a:t> </a:t>
            </a:r>
            <a:r>
              <a:rPr lang="de-DE" dirty="0" err="1"/>
              <a:t>the</a:t>
            </a:r>
            <a:r>
              <a:rPr lang="de-DE" dirty="0"/>
              <a:t> </a:t>
            </a:r>
            <a:r>
              <a:rPr lang="de-DE" dirty="0" err="1"/>
              <a:t>search</a:t>
            </a:r>
            <a:r>
              <a:rPr lang="de-DE" dirty="0"/>
              <a:t> </a:t>
            </a:r>
            <a:r>
              <a:rPr lang="de-DE" dirty="0" err="1"/>
              <a:t>engine</a:t>
            </a:r>
            <a:r>
              <a:rPr lang="de-DE" dirty="0"/>
              <a:t> „</a:t>
            </a:r>
            <a:r>
              <a:rPr lang="de-DE" dirty="0" err="1"/>
              <a:t>DuckDuckGo</a:t>
            </a:r>
            <a:r>
              <a:rPr lang="de-DE" dirty="0"/>
              <a:t>“.</a:t>
            </a:r>
          </a:p>
        </p:txBody>
      </p:sp>
      <p:sp>
        <p:nvSpPr>
          <p:cNvPr id="4" name="Foliennummernplatzhalter 3"/>
          <p:cNvSpPr>
            <a:spLocks noGrp="1"/>
          </p:cNvSpPr>
          <p:nvPr>
            <p:ph type="sldNum" sz="quarter" idx="5"/>
          </p:nvPr>
        </p:nvSpPr>
        <p:spPr/>
        <p:txBody>
          <a:bodyPr/>
          <a:lstStyle/>
          <a:p>
            <a:fld id="{DE6C4C16-745E-490D-ACBE-B1C8B174D5AA}" type="slidenum">
              <a:rPr lang="en-GB" smtClean="0"/>
              <a:t>57</a:t>
            </a:fld>
            <a:endParaRPr lang="en-GB"/>
          </a:p>
        </p:txBody>
      </p:sp>
    </p:spTree>
    <p:extLst>
      <p:ext uri="{BB962C8B-B14F-4D97-AF65-F5344CB8AC3E}">
        <p14:creationId xmlns:p14="http://schemas.microsoft.com/office/powerpoint/2010/main" val="1616783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Increasingly popular and very similar to mobile phones – may or may not contain SIM cards.</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59723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4B4949"/>
                </a:solidFill>
                <a:effectLst/>
                <a:latin typeface="Arial" panose="020B0604020202020204" pitchFamily="34" charset="0"/>
              </a:rPr>
              <a:t>Digital data storage is essentially the recording of digital information in a storage medium, usually by electronic means. The storage device typically enables a user to store large amounts of data in a relatively small physical space, and makes sharing that information with others easy. Ranging from mini </a:t>
            </a:r>
            <a:r>
              <a:rPr lang="en-GB" b="0" i="0" dirty="0" err="1">
                <a:solidFill>
                  <a:srgbClr val="4B4949"/>
                </a:solidFill>
                <a:effectLst/>
                <a:latin typeface="Arial" panose="020B0604020202020204" pitchFamily="34" charset="0"/>
              </a:rPr>
              <a:t>usb</a:t>
            </a:r>
            <a:r>
              <a:rPr lang="en-GB" b="0" i="0" dirty="0">
                <a:solidFill>
                  <a:srgbClr val="4B4949"/>
                </a:solidFill>
                <a:effectLst/>
                <a:latin typeface="Arial" panose="020B0604020202020204" pitchFamily="34" charset="0"/>
              </a:rPr>
              <a:t> devices to huge racks of backup storage drives.</a:t>
            </a:r>
          </a:p>
          <a:p>
            <a:r>
              <a:rPr lang="en-GB" b="0" i="0" dirty="0">
                <a:solidFill>
                  <a:srgbClr val="4B4949"/>
                </a:solidFill>
                <a:effectLst/>
                <a:latin typeface="Arial" panose="020B0604020202020204" pitchFamily="34" charset="0"/>
              </a:rPr>
              <a:t>Trainer should identify the different types:</a:t>
            </a:r>
          </a:p>
          <a:p>
            <a:r>
              <a:rPr lang="en-GB" b="0" i="0" dirty="0">
                <a:solidFill>
                  <a:srgbClr val="4B4949"/>
                </a:solidFill>
                <a:effectLst/>
                <a:latin typeface="Arial" panose="020B0604020202020204" pitchFamily="34" charset="0"/>
              </a:rPr>
              <a:t>Pen drives</a:t>
            </a:r>
          </a:p>
          <a:p>
            <a:r>
              <a:rPr lang="en-GB" b="0" i="0" dirty="0">
                <a:solidFill>
                  <a:srgbClr val="4B4949"/>
                </a:solidFill>
                <a:effectLst/>
                <a:latin typeface="Arial" panose="020B0604020202020204" pitchFamily="34" charset="0"/>
              </a:rPr>
              <a:t>External hard drives</a:t>
            </a:r>
          </a:p>
          <a:p>
            <a:r>
              <a:rPr lang="en-GB" b="0" i="0" dirty="0">
                <a:solidFill>
                  <a:srgbClr val="4B4949"/>
                </a:solidFill>
                <a:effectLst/>
                <a:latin typeface="Arial" panose="020B0604020202020204" pitchFamily="34" charset="0"/>
              </a:rPr>
              <a:t>Internal hard drives</a:t>
            </a:r>
          </a:p>
          <a:p>
            <a:r>
              <a:rPr lang="en-GB" b="0" i="0" dirty="0">
                <a:solidFill>
                  <a:srgbClr val="4B4949"/>
                </a:solidFill>
                <a:effectLst/>
                <a:latin typeface="Arial" panose="020B0604020202020204" pitchFamily="34" charset="0"/>
              </a:rPr>
              <a:t>LTO tape drive</a:t>
            </a:r>
          </a:p>
          <a:p>
            <a:r>
              <a:rPr lang="en-GB" b="0" i="0" dirty="0">
                <a:solidFill>
                  <a:srgbClr val="4B4949"/>
                </a:solidFill>
                <a:effectLst/>
                <a:latin typeface="Arial" panose="020B0604020202020204" pitchFamily="34" charset="0"/>
              </a:rPr>
              <a:t>CD/DVD/BR</a:t>
            </a:r>
          </a:p>
          <a:p>
            <a:r>
              <a:rPr lang="en-GB" b="0" i="0" dirty="0">
                <a:solidFill>
                  <a:srgbClr val="4B4949"/>
                </a:solidFill>
                <a:effectLst/>
                <a:latin typeface="Arial" panose="020B0604020202020204" pitchFamily="34" charset="0"/>
              </a:rPr>
              <a:t>NAS</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098105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000000"/>
                </a:solidFill>
                <a:effectLst/>
                <a:latin typeface="ff2"/>
              </a:rPr>
              <a:t>Wearable technology, or ‘wearables’, include activity trackers, smart watches, body cameras for law enforcement, wearable technology for assisted living, and fashion electronics, to name just a few. The rapid deployment of wearable technologies provides some fascinating possibilities along with significant challenges for the forensic investigator.</a:t>
            </a:r>
          </a:p>
          <a:p>
            <a:pPr algn="l"/>
            <a:r>
              <a:rPr lang="en-GB" b="0" i="0" dirty="0">
                <a:solidFill>
                  <a:srgbClr val="000000"/>
                </a:solidFill>
                <a:effectLst/>
                <a:latin typeface="ff2"/>
              </a:rPr>
              <a:t>Challenges include: </a:t>
            </a:r>
          </a:p>
          <a:p>
            <a:pPr marL="171450" indent="-171450" algn="l">
              <a:buFont typeface="Arial" panose="020B0604020202020204" pitchFamily="34" charset="0"/>
              <a:buChar char="•"/>
            </a:pPr>
            <a:r>
              <a:rPr lang="en-GB" dirty="0"/>
              <a:t>inaccessibility via traditional digital forensics methods</a:t>
            </a:r>
            <a:endParaRPr lang="en-GB" b="0" i="0" dirty="0">
              <a:solidFill>
                <a:srgbClr val="000000"/>
              </a:solidFill>
              <a:effectLst/>
              <a:latin typeface="ff2"/>
            </a:endParaRPr>
          </a:p>
          <a:p>
            <a:pPr marL="171450" indent="-171450" algn="l">
              <a:buFont typeface="Arial" panose="020B0604020202020204" pitchFamily="34" charset="0"/>
              <a:buChar char="•"/>
            </a:pPr>
            <a:r>
              <a:rPr lang="en-GB" dirty="0"/>
              <a:t>dataset may exist in multiple locations</a:t>
            </a:r>
            <a:endParaRPr lang="en-GB" b="0" i="0" dirty="0">
              <a:solidFill>
                <a:srgbClr val="000000"/>
              </a:solidFill>
              <a:effectLst/>
              <a:latin typeface="ff2"/>
            </a:endParaRPr>
          </a:p>
          <a:p>
            <a:pPr marL="171450" indent="-171450" algn="l">
              <a:buFont typeface="Arial" panose="020B0604020202020204" pitchFamily="34" charset="0"/>
              <a:buChar char="•"/>
            </a:pPr>
            <a:r>
              <a:rPr lang="en-GB" dirty="0"/>
              <a:t>data may not be readable or accessible with existing forensic tools </a:t>
            </a:r>
            <a:endParaRPr lang="en-GB" b="0" i="0" dirty="0">
              <a:solidFill>
                <a:srgbClr val="000000"/>
              </a:solidFill>
              <a:effectLst/>
              <a:latin typeface="ff2"/>
            </a:endParaRPr>
          </a:p>
          <a:p>
            <a:r>
              <a:rPr lang="en-GB" dirty="0"/>
              <a:t>  </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428811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same challenges as wearables –</a:t>
            </a:r>
          </a:p>
          <a:p>
            <a:r>
              <a:rPr lang="en-GB" dirty="0"/>
              <a:t>The internet of things is constantly growing and producing more challenges for forensic investigation.</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951516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Law enforcement have their own digital devices that store data that may be required in court proceedings. The integrity of the capture, handling, examination and production of this evidence will require the same forensic considerations as other electronic evidence.</a:t>
            </a: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A88B7D39-04CA-47D1-9208-057FD2EBF603}"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5054309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ABF8E-A702-4507-8E8B-4D536A3E2AA2}"/>
              </a:ext>
            </a:extLst>
          </p:cNvPr>
          <p:cNvSpPr>
            <a:spLocks noGrp="1"/>
          </p:cNvSpPr>
          <p:nvPr>
            <p:ph type="ctrTitle"/>
          </p:nvPr>
        </p:nvSpPr>
        <p:spPr>
          <a:xfrm>
            <a:off x="1524000" y="1715203"/>
            <a:ext cx="9144000" cy="1563034"/>
          </a:xfrm>
        </p:spPr>
        <p:txBody>
          <a:bodyPr anchor="b">
            <a:noAutofit/>
          </a:bodyPr>
          <a:lstStyle>
            <a:lvl1pPr algn="ctr">
              <a:defRPr sz="5400">
                <a:latin typeface="Verdana" panose="020B0604030504040204" pitchFamily="34" charset="0"/>
                <a:ea typeface="Verdana" panose="020B060403050404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340FD255-D9F1-4B88-BB87-32CADC85E98F}"/>
              </a:ext>
            </a:extLst>
          </p:cNvPr>
          <p:cNvSpPr>
            <a:spLocks noGrp="1"/>
          </p:cNvSpPr>
          <p:nvPr>
            <p:ph type="subTitle" idx="1"/>
          </p:nvPr>
        </p:nvSpPr>
        <p:spPr>
          <a:xfrm>
            <a:off x="1524000" y="3645988"/>
            <a:ext cx="9144000" cy="1043609"/>
          </a:xfrm>
        </p:spPr>
        <p:txBody>
          <a:bodyPr/>
          <a:lstStyle>
            <a:lvl1pPr marL="0" indent="0" algn="ctr">
              <a:buNone/>
              <a:defRPr sz="2000">
                <a:latin typeface="Verdana" panose="020B0604030504040204" pitchFamily="34" charset="0"/>
                <a:ea typeface="Verdana" panose="020B060403050404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2D1535-1637-4B36-989D-D52BEC5EC866}"/>
              </a:ext>
            </a:extLst>
          </p:cNvPr>
          <p:cNvSpPr>
            <a:spLocks noGrp="1"/>
          </p:cNvSpPr>
          <p:nvPr>
            <p:ph type="dt" sz="half" idx="10"/>
          </p:nvPr>
        </p:nvSpPr>
        <p:spPr>
          <a:xfrm>
            <a:off x="838197" y="6470631"/>
            <a:ext cx="2743200" cy="365125"/>
          </a:xfrm>
        </p:spPr>
        <p:txBody>
          <a:bodyPr/>
          <a:lstStyle>
            <a:lvl1pPr>
              <a:defRPr>
                <a:latin typeface="Verdana" panose="020B0604030504040204" pitchFamily="34" charset="0"/>
                <a:ea typeface="Verdana" panose="020B0604030504040204" pitchFamily="34" charset="0"/>
              </a:defRPr>
            </a:lvl1pPr>
          </a:lstStyle>
          <a:p>
            <a:r>
              <a:rPr lang="en-GB"/>
              <a:t>www.coe.int/cybercrime</a:t>
            </a:r>
          </a:p>
        </p:txBody>
      </p:sp>
      <p:sp>
        <p:nvSpPr>
          <p:cNvPr id="6" name="Slide Number Placeholder 5">
            <a:extLst>
              <a:ext uri="{FF2B5EF4-FFF2-40B4-BE49-F238E27FC236}">
                <a16:creationId xmlns:a16="http://schemas.microsoft.com/office/drawing/2014/main" id="{8681BB2A-144C-4EA4-8B5F-766A10352233}"/>
              </a:ext>
            </a:extLst>
          </p:cNvPr>
          <p:cNvSpPr>
            <a:spLocks noGrp="1"/>
          </p:cNvSpPr>
          <p:nvPr>
            <p:ph type="sldNum" sz="quarter" idx="12"/>
          </p:nvPr>
        </p:nvSpPr>
        <p:spPr>
          <a:xfrm>
            <a:off x="8610603" y="6470630"/>
            <a:ext cx="2743200" cy="365125"/>
          </a:xfrm>
        </p:spPr>
        <p:txBody>
          <a:bodyPr/>
          <a:lstStyle>
            <a:lvl1pPr>
              <a:defRPr>
                <a:latin typeface="Verdana" panose="020B0604030504040204" pitchFamily="34" charset="0"/>
                <a:ea typeface="Verdana" panose="020B0604030504040204" pitchFamily="34" charset="0"/>
              </a:defRPr>
            </a:lvl1pPr>
          </a:lstStyle>
          <a:p>
            <a:fld id="{B1D9BA23-6223-4617-9598-728E7A9462B0}" type="slidenum">
              <a:rPr lang="en-GB" smtClean="0"/>
              <a:pPr/>
              <a:t>‹#›</a:t>
            </a:fld>
            <a:endParaRPr lang="en-GB"/>
          </a:p>
        </p:txBody>
      </p:sp>
      <p:pic>
        <p:nvPicPr>
          <p:cNvPr id="7" name="Picture 6" descr="A close up of a logo&#10;&#10;Description automatically generated">
            <a:extLst>
              <a:ext uri="{FF2B5EF4-FFF2-40B4-BE49-F238E27FC236}">
                <a16:creationId xmlns:a16="http://schemas.microsoft.com/office/drawing/2014/main" id="{0E60F65D-B295-4FDB-AD39-C79E278C21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93808" y="4942681"/>
            <a:ext cx="7604383" cy="1274864"/>
          </a:xfrm>
          <a:prstGeom prst="rect">
            <a:avLst/>
          </a:prstGeom>
        </p:spPr>
      </p:pic>
    </p:spTree>
    <p:extLst>
      <p:ext uri="{BB962C8B-B14F-4D97-AF65-F5344CB8AC3E}">
        <p14:creationId xmlns:p14="http://schemas.microsoft.com/office/powerpoint/2010/main" val="2477247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87A0-FF8C-4BA2-B239-1287D46F6446}"/>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59A82B0-300A-44E9-9F5A-878AF7BC774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8BF13A3-ECB4-4B60-B785-FA9CEE2AF22D}"/>
              </a:ext>
            </a:extLst>
          </p:cNvPr>
          <p:cNvSpPr>
            <a:spLocks noGrp="1"/>
          </p:cNvSpPr>
          <p:nvPr>
            <p:ph type="dt" sz="half" idx="10"/>
          </p:nvPr>
        </p:nvSpPr>
        <p:spPr/>
        <p:txBody>
          <a:bodyPr/>
          <a:lstStyle/>
          <a:p>
            <a:r>
              <a:rPr lang="en-GB"/>
              <a:t>www.coe.int/cybercrime</a:t>
            </a:r>
          </a:p>
        </p:txBody>
      </p:sp>
      <p:sp>
        <p:nvSpPr>
          <p:cNvPr id="6" name="Slide Number Placeholder 5">
            <a:extLst>
              <a:ext uri="{FF2B5EF4-FFF2-40B4-BE49-F238E27FC236}">
                <a16:creationId xmlns:a16="http://schemas.microsoft.com/office/drawing/2014/main" id="{B81B403D-24B3-4374-8BBA-1B32CBE692F1}"/>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264555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12F1B-BD14-443A-8D0B-F2E860477B3A}"/>
              </a:ext>
            </a:extLst>
          </p:cNvPr>
          <p:cNvSpPr>
            <a:spLocks noGrp="1"/>
          </p:cNvSpPr>
          <p:nvPr>
            <p:ph type="title"/>
          </p:nvPr>
        </p:nvSpPr>
        <p:spPr>
          <a:xfrm>
            <a:off x="831851" y="1709742"/>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302F08A-E1DE-4570-9355-50DC3F5DDCCF}"/>
              </a:ext>
            </a:extLst>
          </p:cNvPr>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5C8B6C54-E857-4688-8BED-6C07EE2DCC80}"/>
              </a:ext>
            </a:extLst>
          </p:cNvPr>
          <p:cNvSpPr>
            <a:spLocks noGrp="1"/>
          </p:cNvSpPr>
          <p:nvPr>
            <p:ph type="dt" sz="half" idx="10"/>
          </p:nvPr>
        </p:nvSpPr>
        <p:spPr/>
        <p:txBody>
          <a:bodyPr/>
          <a:lstStyle/>
          <a:p>
            <a:r>
              <a:rPr lang="en-GB"/>
              <a:t>www.coe.int/cybercrime</a:t>
            </a:r>
          </a:p>
        </p:txBody>
      </p:sp>
      <p:sp>
        <p:nvSpPr>
          <p:cNvPr id="6" name="Slide Number Placeholder 5">
            <a:extLst>
              <a:ext uri="{FF2B5EF4-FFF2-40B4-BE49-F238E27FC236}">
                <a16:creationId xmlns:a16="http://schemas.microsoft.com/office/drawing/2014/main" id="{1DE5DA1A-A5B8-4920-A9CF-39AFCC6250B6}"/>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720391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761A8-7BCE-4578-A52D-3D0AB4AD54EB}"/>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EA9E2AF-983F-4FF5-9D75-A7977C90F629}"/>
              </a:ext>
            </a:extLst>
          </p:cNvPr>
          <p:cNvSpPr>
            <a:spLocks noGrp="1"/>
          </p:cNvSpPr>
          <p:nvPr>
            <p:ph sz="half" idx="1"/>
          </p:nvPr>
        </p:nvSpPr>
        <p:spPr>
          <a:xfrm>
            <a:off x="838200" y="2575775"/>
            <a:ext cx="5181600" cy="360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D96853E-678C-44C3-BFE7-3526360D25FD}"/>
              </a:ext>
            </a:extLst>
          </p:cNvPr>
          <p:cNvSpPr>
            <a:spLocks noGrp="1"/>
          </p:cNvSpPr>
          <p:nvPr>
            <p:ph sz="half" idx="2"/>
          </p:nvPr>
        </p:nvSpPr>
        <p:spPr>
          <a:xfrm>
            <a:off x="6172200" y="2575775"/>
            <a:ext cx="5181600" cy="360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C826CB5-DC3F-4C95-A8A8-5914BF46D774}"/>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2033B7A1-BDE6-4E3D-A5AC-55F538D035C7}"/>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177499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709F5-C56C-4F7D-8F29-31C9FE412D3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878D743-D25B-45A6-ACEC-70E1F32831B2}"/>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EFB3A7A0-6868-4B48-895F-D2BB6C091031}"/>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1884571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BE15E5-49F2-4C9B-BEB8-E06A1BA0DC0E}"/>
              </a:ext>
            </a:extLst>
          </p:cNvPr>
          <p:cNvSpPr>
            <a:spLocks noGrp="1"/>
          </p:cNvSpPr>
          <p:nvPr>
            <p:ph type="dt" sz="half" idx="10"/>
          </p:nvPr>
        </p:nvSpPr>
        <p:spPr/>
        <p:txBody>
          <a:bodyPr/>
          <a:lstStyle/>
          <a:p>
            <a:r>
              <a:rPr lang="en-GB"/>
              <a:t>www.coe.int/cybercrime</a:t>
            </a:r>
          </a:p>
        </p:txBody>
      </p:sp>
      <p:sp>
        <p:nvSpPr>
          <p:cNvPr id="4" name="Slide Number Placeholder 3">
            <a:extLst>
              <a:ext uri="{FF2B5EF4-FFF2-40B4-BE49-F238E27FC236}">
                <a16:creationId xmlns:a16="http://schemas.microsoft.com/office/drawing/2014/main" id="{9A512758-8157-4415-A225-9F639F06454D}"/>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2720955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62BF7-9AB1-45A0-99CA-40D83E31A56E}"/>
              </a:ext>
            </a:extLst>
          </p:cNvPr>
          <p:cNvSpPr>
            <a:spLocks noGrp="1"/>
          </p:cNvSpPr>
          <p:nvPr>
            <p:ph type="title"/>
          </p:nvPr>
        </p:nvSpPr>
        <p:spPr>
          <a:xfrm>
            <a:off x="839788" y="1429559"/>
            <a:ext cx="3932237" cy="1030309"/>
          </a:xfrm>
        </p:spPr>
        <p:txBody>
          <a:bodyPr anchor="b"/>
          <a:lstStyle>
            <a:lvl1pPr>
              <a:defRPr sz="320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D1192B6E-BC7F-4266-B9A1-6AA0C4651271}"/>
              </a:ext>
            </a:extLst>
          </p:cNvPr>
          <p:cNvSpPr>
            <a:spLocks noGrp="1"/>
          </p:cNvSpPr>
          <p:nvPr>
            <p:ph idx="1"/>
          </p:nvPr>
        </p:nvSpPr>
        <p:spPr>
          <a:xfrm>
            <a:off x="5183188" y="1429556"/>
            <a:ext cx="6172200" cy="443149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7527B0D-F5CC-419C-938D-CD9FB7376D1A}"/>
              </a:ext>
            </a:extLst>
          </p:cNvPr>
          <p:cNvSpPr>
            <a:spLocks noGrp="1"/>
          </p:cNvSpPr>
          <p:nvPr>
            <p:ph type="body" sz="half" idx="2"/>
          </p:nvPr>
        </p:nvSpPr>
        <p:spPr>
          <a:xfrm>
            <a:off x="839788" y="2459868"/>
            <a:ext cx="3932237" cy="3409123"/>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69486430-719A-422F-876B-43513CDFE5E5}"/>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1057F7B5-3BC4-4ABA-968D-B7A6A0BC2CF0}"/>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863528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37F18-4598-47BE-A080-E256B96A39C8}"/>
              </a:ext>
            </a:extLst>
          </p:cNvPr>
          <p:cNvSpPr>
            <a:spLocks noGrp="1"/>
          </p:cNvSpPr>
          <p:nvPr>
            <p:ph type="title"/>
          </p:nvPr>
        </p:nvSpPr>
        <p:spPr>
          <a:xfrm>
            <a:off x="839788" y="1571224"/>
            <a:ext cx="3932237" cy="981476"/>
          </a:xfrm>
        </p:spPr>
        <p:txBody>
          <a:bodyPr anchor="b"/>
          <a:lstStyle>
            <a:lvl1pPr>
              <a:defRPr sz="32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2E9E2B2-7150-415E-9FF8-EA65FD8813E9}"/>
              </a:ext>
            </a:extLst>
          </p:cNvPr>
          <p:cNvSpPr>
            <a:spLocks noGrp="1"/>
          </p:cNvSpPr>
          <p:nvPr>
            <p:ph type="pic" idx="1"/>
          </p:nvPr>
        </p:nvSpPr>
        <p:spPr>
          <a:xfrm>
            <a:off x="5183188" y="1571224"/>
            <a:ext cx="6172200" cy="4289827"/>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26F216A4-F985-4119-A46A-4F34B3E9B2B5}"/>
              </a:ext>
            </a:extLst>
          </p:cNvPr>
          <p:cNvSpPr>
            <a:spLocks noGrp="1"/>
          </p:cNvSpPr>
          <p:nvPr>
            <p:ph type="body" sz="half" idx="2"/>
          </p:nvPr>
        </p:nvSpPr>
        <p:spPr>
          <a:xfrm>
            <a:off x="839788" y="2552700"/>
            <a:ext cx="3932237" cy="33162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FBAD67-0A21-4572-A95C-65885B41D158}"/>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21317742-1C64-4E92-A9CC-B3630CE8347A}"/>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478859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A6623E4-09F6-44A1-8EC3-B0714BDDC971}"/>
              </a:ext>
            </a:extLst>
          </p:cNvPr>
          <p:cNvSpPr/>
          <p:nvPr userDrawn="1"/>
        </p:nvSpPr>
        <p:spPr>
          <a:xfrm>
            <a:off x="0" y="6419919"/>
            <a:ext cx="12191998" cy="438081"/>
          </a:xfrm>
          <a:prstGeom prst="rect">
            <a:avLst/>
          </a:prstGeom>
          <a:gradFill flip="none" rotWithShape="1">
            <a:gsLst>
              <a:gs pos="0">
                <a:srgbClr val="2F618F">
                  <a:shade val="30000"/>
                  <a:satMod val="115000"/>
                </a:srgbClr>
              </a:gs>
              <a:gs pos="50000">
                <a:srgbClr val="2F618F">
                  <a:shade val="67500"/>
                  <a:satMod val="115000"/>
                </a:srgbClr>
              </a:gs>
              <a:gs pos="100000">
                <a:srgbClr val="2F618F">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id="{71F6F09A-5FB2-4BD4-B0D2-B85F1A6D5ECA}"/>
              </a:ext>
            </a:extLst>
          </p:cNvPr>
          <p:cNvSpPr>
            <a:spLocks noGrp="1"/>
          </p:cNvSpPr>
          <p:nvPr>
            <p:ph type="title"/>
          </p:nvPr>
        </p:nvSpPr>
        <p:spPr>
          <a:xfrm>
            <a:off x="838200" y="1541439"/>
            <a:ext cx="10515600" cy="90729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7FA3B5B-7A8A-4CA8-A2E7-30D5A77BCC12}"/>
              </a:ext>
            </a:extLst>
          </p:cNvPr>
          <p:cNvSpPr>
            <a:spLocks noGrp="1"/>
          </p:cNvSpPr>
          <p:nvPr>
            <p:ph type="body" idx="1"/>
          </p:nvPr>
        </p:nvSpPr>
        <p:spPr>
          <a:xfrm>
            <a:off x="838200" y="2691685"/>
            <a:ext cx="10515600" cy="348527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7813316-9A1D-482B-A304-A853204A63D5}"/>
              </a:ext>
            </a:extLst>
          </p:cNvPr>
          <p:cNvSpPr>
            <a:spLocks noGrp="1"/>
          </p:cNvSpPr>
          <p:nvPr>
            <p:ph type="dt" sz="half" idx="2"/>
          </p:nvPr>
        </p:nvSpPr>
        <p:spPr>
          <a:xfrm>
            <a:off x="838199" y="6468708"/>
            <a:ext cx="2743200" cy="365125"/>
          </a:xfrm>
          <a:prstGeom prst="rect">
            <a:avLst/>
          </a:prstGeom>
        </p:spPr>
        <p:txBody>
          <a:bodyPr vert="horz" lIns="91440" tIns="45720" rIns="91440" bIns="45720" rtlCol="0" anchor="ctr"/>
          <a:lstStyle>
            <a:lvl1pPr algn="l">
              <a:defRPr sz="1400" b="1">
                <a:solidFill>
                  <a:schemeClr val="bg1"/>
                </a:solidFill>
                <a:latin typeface="Verdana" panose="020B0604030504040204" pitchFamily="34" charset="0"/>
                <a:ea typeface="Verdana" panose="020B0604030504040204" pitchFamily="34" charset="0"/>
              </a:defRPr>
            </a:lvl1pPr>
          </a:lstStyle>
          <a:p>
            <a:r>
              <a:rPr lang="en-GB"/>
              <a:t>www.coe.int/cybercrime</a:t>
            </a:r>
            <a:endParaRPr lang="en-GB" dirty="0"/>
          </a:p>
        </p:txBody>
      </p:sp>
      <p:sp>
        <p:nvSpPr>
          <p:cNvPr id="6" name="Slide Number Placeholder 5">
            <a:extLst>
              <a:ext uri="{FF2B5EF4-FFF2-40B4-BE49-F238E27FC236}">
                <a16:creationId xmlns:a16="http://schemas.microsoft.com/office/drawing/2014/main" id="{20B60CAE-468A-4E7E-B51B-6224456560BA}"/>
              </a:ext>
            </a:extLst>
          </p:cNvPr>
          <p:cNvSpPr>
            <a:spLocks noGrp="1"/>
          </p:cNvSpPr>
          <p:nvPr>
            <p:ph type="sldNum" sz="quarter" idx="4"/>
          </p:nvPr>
        </p:nvSpPr>
        <p:spPr>
          <a:xfrm>
            <a:off x="8610603" y="6468708"/>
            <a:ext cx="2743200" cy="365125"/>
          </a:xfrm>
          <a:prstGeom prst="rect">
            <a:avLst/>
          </a:prstGeom>
        </p:spPr>
        <p:txBody>
          <a:bodyPr vert="horz" lIns="91440" tIns="45720" rIns="91440" bIns="45720" rtlCol="0" anchor="ctr"/>
          <a:lstStyle>
            <a:lvl1pPr algn="r">
              <a:defRPr sz="1400" b="1">
                <a:solidFill>
                  <a:schemeClr val="bg1"/>
                </a:solidFill>
                <a:latin typeface="Verdana" panose="020B0604030504040204" pitchFamily="34" charset="0"/>
                <a:ea typeface="Verdana" panose="020B0604030504040204" pitchFamily="34" charset="0"/>
              </a:defRPr>
            </a:lvl1pPr>
          </a:lstStyle>
          <a:p>
            <a:fld id="{B1D9BA23-6223-4617-9598-728E7A9462B0}" type="slidenum">
              <a:rPr lang="en-GB" smtClean="0"/>
              <a:pPr/>
              <a:t>‹#›</a:t>
            </a:fld>
            <a:endParaRPr lang="en-GB"/>
          </a:p>
        </p:txBody>
      </p:sp>
      <p:pic>
        <p:nvPicPr>
          <p:cNvPr id="8" name="Picture 7">
            <a:extLst>
              <a:ext uri="{FF2B5EF4-FFF2-40B4-BE49-F238E27FC236}">
                <a16:creationId xmlns:a16="http://schemas.microsoft.com/office/drawing/2014/main" id="{E66A88AE-FBCF-44BD-A1A0-A72E47EF78A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 y="0"/>
            <a:ext cx="12191998" cy="1295400"/>
          </a:xfrm>
          <a:prstGeom prst="rect">
            <a:avLst/>
          </a:prstGeom>
        </p:spPr>
      </p:pic>
    </p:spTree>
    <p:extLst>
      <p:ext uri="{BB962C8B-B14F-4D97-AF65-F5344CB8AC3E}">
        <p14:creationId xmlns:p14="http://schemas.microsoft.com/office/powerpoint/2010/main" val="1077543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Lst>
  <p:hf hdr="0" ftr="0"/>
  <p:txStyles>
    <p:titleStyle>
      <a:lvl1pPr algn="l" defTabSz="914377"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www.yahoo.com/"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whatsmydns.net/"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customXml" Target="../ink/ink2.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customXml" Target="../ink/ink1.xml"/><Relationship Id="rId4" Type="http://schemas.openxmlformats.org/officeDocument/2006/relationships/image" Target="../media/image46.PNG"/></Relationships>
</file>

<file path=ppt/slides/_rels/slide35.xml.rels><?xml version="1.0" encoding="UTF-8" standalone="yes"?>
<Relationships xmlns="http://schemas.openxmlformats.org/package/2006/relationships"><Relationship Id="rId8" Type="http://schemas.openxmlformats.org/officeDocument/2006/relationships/customXml" Target="../ink/ink4.xml"/><Relationship Id="rId3" Type="http://schemas.openxmlformats.org/officeDocument/2006/relationships/image" Target="../media/image47.jpg"/><Relationship Id="rId7" Type="http://schemas.openxmlformats.org/officeDocument/2006/relationships/image" Target="../media/image5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customXml" Target="../ink/ink3.xml"/><Relationship Id="rId11" Type="http://schemas.openxmlformats.org/officeDocument/2006/relationships/image" Target="../media/image54.png"/><Relationship Id="rId5" Type="http://schemas.openxmlformats.org/officeDocument/2006/relationships/image" Target="../media/image50.PNG"/><Relationship Id="rId10" Type="http://schemas.openxmlformats.org/officeDocument/2006/relationships/customXml" Target="../ink/ink5.xml"/><Relationship Id="rId4" Type="http://schemas.openxmlformats.org/officeDocument/2006/relationships/image" Target="../media/image49.PNG"/><Relationship Id="rId9" Type="http://schemas.openxmlformats.org/officeDocument/2006/relationships/image" Target="../media/image5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whatismyip.com/"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pgp.mit.edu/" TargetMode="External"/><Relationship Id="rId2" Type="http://schemas.openxmlformats.org/officeDocument/2006/relationships/image" Target="../media/image52.tiff"/><Relationship Id="rId1" Type="http://schemas.openxmlformats.org/officeDocument/2006/relationships/slideLayout" Target="../slideLayouts/slideLayout2.xml"/><Relationship Id="rId5" Type="http://schemas.openxmlformats.org/officeDocument/2006/relationships/hyperlink" Target="https://sks-keyservers.net/status/" TargetMode="External"/><Relationship Id="rId4" Type="http://schemas.openxmlformats.org/officeDocument/2006/relationships/hyperlink" Target="https://pgp.key-server.io/"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png"/><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 Id="rId9" Type="http://schemas.openxmlformats.org/officeDocument/2006/relationships/image" Target="../media/image19.jp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24.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24BEE-F080-4497-B183-2AA405912103}"/>
              </a:ext>
            </a:extLst>
          </p:cNvPr>
          <p:cNvSpPr>
            <a:spLocks noGrp="1"/>
          </p:cNvSpPr>
          <p:nvPr>
            <p:ph type="ctrTitle"/>
          </p:nvPr>
        </p:nvSpPr>
        <p:spPr/>
        <p:txBody>
          <a:bodyPr/>
          <a:lstStyle/>
          <a:p>
            <a:r>
              <a:rPr lang="en-GB" dirty="0"/>
              <a:t>Session 4</a:t>
            </a:r>
          </a:p>
        </p:txBody>
      </p:sp>
      <p:sp>
        <p:nvSpPr>
          <p:cNvPr id="3" name="Subtitle 2">
            <a:extLst>
              <a:ext uri="{FF2B5EF4-FFF2-40B4-BE49-F238E27FC236}">
                <a16:creationId xmlns:a16="http://schemas.microsoft.com/office/drawing/2014/main" id="{4DA3C767-8F6C-4238-A52C-53F1945DEC21}"/>
              </a:ext>
            </a:extLst>
          </p:cNvPr>
          <p:cNvSpPr>
            <a:spLocks noGrp="1"/>
          </p:cNvSpPr>
          <p:nvPr>
            <p:ph type="subTitle" idx="1"/>
          </p:nvPr>
        </p:nvSpPr>
        <p:spPr/>
        <p:txBody>
          <a:bodyPr/>
          <a:lstStyle/>
          <a:p>
            <a:r>
              <a:rPr lang="en-GB" dirty="0"/>
              <a:t>Devices, Networks and Data</a:t>
            </a:r>
          </a:p>
        </p:txBody>
      </p:sp>
      <p:sp>
        <p:nvSpPr>
          <p:cNvPr id="4" name="Date Placeholder 3">
            <a:extLst>
              <a:ext uri="{FF2B5EF4-FFF2-40B4-BE49-F238E27FC236}">
                <a16:creationId xmlns:a16="http://schemas.microsoft.com/office/drawing/2014/main" id="{9853E9CF-E1AD-4CAB-A3E8-27D4B78A612A}"/>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90D77E1A-6E83-4ECF-810B-CE5090C0F97E}"/>
              </a:ext>
            </a:extLst>
          </p:cNvPr>
          <p:cNvSpPr>
            <a:spLocks noGrp="1"/>
          </p:cNvSpPr>
          <p:nvPr>
            <p:ph type="sldNum" sz="quarter" idx="12"/>
          </p:nvPr>
        </p:nvSpPr>
        <p:spPr/>
        <p:txBody>
          <a:bodyPr/>
          <a:lstStyle/>
          <a:p>
            <a:fld id="{B1D9BA23-6223-4617-9598-728E7A9462B0}" type="slidenum">
              <a:rPr lang="en-GB" smtClean="0"/>
              <a:t>1</a:t>
            </a:fld>
            <a:endParaRPr lang="en-GB"/>
          </a:p>
        </p:txBody>
      </p:sp>
    </p:spTree>
    <p:extLst>
      <p:ext uri="{BB962C8B-B14F-4D97-AF65-F5344CB8AC3E}">
        <p14:creationId xmlns:p14="http://schemas.microsoft.com/office/powerpoint/2010/main" val="3698029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97E2C-864F-4A56-8DB0-AA7FA0B6FA57}"/>
              </a:ext>
            </a:extLst>
          </p:cNvPr>
          <p:cNvSpPr>
            <a:spLocks noGrp="1"/>
          </p:cNvSpPr>
          <p:nvPr>
            <p:ph type="title"/>
          </p:nvPr>
        </p:nvSpPr>
        <p:spPr/>
        <p:txBody>
          <a:bodyPr/>
          <a:lstStyle/>
          <a:p>
            <a:r>
              <a:rPr lang="en-GB" dirty="0"/>
              <a:t>Internet of Things</a:t>
            </a:r>
          </a:p>
        </p:txBody>
      </p:sp>
      <p:sp>
        <p:nvSpPr>
          <p:cNvPr id="8" name="Content Placeholder 7">
            <a:extLst>
              <a:ext uri="{FF2B5EF4-FFF2-40B4-BE49-F238E27FC236}">
                <a16:creationId xmlns:a16="http://schemas.microsoft.com/office/drawing/2014/main" id="{D751B7FB-E984-4022-9B39-3E17345A5DF1}"/>
              </a:ext>
            </a:extLst>
          </p:cNvPr>
          <p:cNvSpPr>
            <a:spLocks noGrp="1"/>
          </p:cNvSpPr>
          <p:nvPr>
            <p:ph idx="1"/>
          </p:nvPr>
        </p:nvSpPr>
        <p:spPr>
          <a:xfrm>
            <a:off x="815413" y="2507490"/>
            <a:ext cx="10766987" cy="3618144"/>
          </a:xfrm>
        </p:spPr>
        <p:txBody>
          <a:bodyPr>
            <a:normAutofit lnSpcReduction="10000"/>
          </a:bodyPr>
          <a:lstStyle/>
          <a:p>
            <a:pPr algn="l">
              <a:buFont typeface="Arial" panose="020B0604020202020204" pitchFamily="34" charset="0"/>
              <a:buChar char="•"/>
            </a:pPr>
            <a:r>
              <a:rPr lang="en-GB" sz="2133" dirty="0">
                <a:solidFill>
                  <a:srgbClr val="3A3B41"/>
                </a:solidFill>
              </a:rPr>
              <a:t>Connected appliances (refrigerator, cooker)</a:t>
            </a:r>
          </a:p>
          <a:p>
            <a:pPr algn="l">
              <a:buFont typeface="Arial" panose="020B0604020202020204" pitchFamily="34" charset="0"/>
              <a:buChar char="•"/>
            </a:pPr>
            <a:r>
              <a:rPr lang="en-GB" sz="2133" dirty="0">
                <a:solidFill>
                  <a:srgbClr val="3A3B41"/>
                </a:solidFill>
              </a:rPr>
              <a:t>Smart home systems</a:t>
            </a:r>
          </a:p>
          <a:p>
            <a:pPr algn="l">
              <a:buFont typeface="Arial" panose="020B0604020202020204" pitchFamily="34" charset="0"/>
              <a:buChar char="•"/>
            </a:pPr>
            <a:r>
              <a:rPr lang="en-GB" sz="2133" dirty="0">
                <a:solidFill>
                  <a:srgbClr val="3A3B41"/>
                </a:solidFill>
              </a:rPr>
              <a:t>Autonomous farming equipment</a:t>
            </a:r>
          </a:p>
          <a:p>
            <a:pPr algn="l">
              <a:buFont typeface="Arial" panose="020B0604020202020204" pitchFamily="34" charset="0"/>
              <a:buChar char="•"/>
            </a:pPr>
            <a:r>
              <a:rPr lang="en-GB" sz="2133" dirty="0">
                <a:solidFill>
                  <a:srgbClr val="3A3B41"/>
                </a:solidFill>
              </a:rPr>
              <a:t>Health monitors</a:t>
            </a:r>
          </a:p>
          <a:p>
            <a:pPr algn="l">
              <a:buFont typeface="Arial" panose="020B0604020202020204" pitchFamily="34" charset="0"/>
              <a:buChar char="•"/>
            </a:pPr>
            <a:r>
              <a:rPr lang="en-GB" sz="2133" dirty="0">
                <a:solidFill>
                  <a:srgbClr val="3A3B41"/>
                </a:solidFill>
              </a:rPr>
              <a:t>Smart factory equipment</a:t>
            </a:r>
          </a:p>
          <a:p>
            <a:pPr algn="l">
              <a:buFont typeface="Arial" panose="020B0604020202020204" pitchFamily="34" charset="0"/>
              <a:buChar char="•"/>
            </a:pPr>
            <a:r>
              <a:rPr lang="en-GB" sz="2133" dirty="0">
                <a:solidFill>
                  <a:srgbClr val="3A3B41"/>
                </a:solidFill>
              </a:rPr>
              <a:t>Wireless inventory trackers</a:t>
            </a:r>
          </a:p>
          <a:p>
            <a:pPr algn="l">
              <a:buFont typeface="Arial" panose="020B0604020202020204" pitchFamily="34" charset="0"/>
              <a:buChar char="•"/>
            </a:pPr>
            <a:r>
              <a:rPr lang="en-GB" sz="2133" dirty="0">
                <a:solidFill>
                  <a:srgbClr val="3A3B41"/>
                </a:solidFill>
              </a:rPr>
              <a:t>Ultra-high speed wireless internet</a:t>
            </a:r>
          </a:p>
          <a:p>
            <a:pPr algn="l">
              <a:buFont typeface="Arial" panose="020B0604020202020204" pitchFamily="34" charset="0"/>
              <a:buChar char="•"/>
            </a:pPr>
            <a:r>
              <a:rPr lang="en-GB" sz="2133" dirty="0">
                <a:solidFill>
                  <a:srgbClr val="3A3B41"/>
                </a:solidFill>
              </a:rPr>
              <a:t>Biometric cybersecurity scanners</a:t>
            </a:r>
          </a:p>
          <a:p>
            <a:pPr algn="l">
              <a:buFont typeface="Arial" panose="020B0604020202020204" pitchFamily="34" charset="0"/>
              <a:buChar char="•"/>
            </a:pPr>
            <a:r>
              <a:rPr lang="en-GB" sz="2133" dirty="0">
                <a:solidFill>
                  <a:srgbClr val="3A3B41"/>
                </a:solidFill>
              </a:rPr>
              <a:t>Shipping container and logistics tracking</a:t>
            </a:r>
          </a:p>
          <a:p>
            <a:pPr marL="0" indent="0">
              <a:buNone/>
            </a:pPr>
            <a:endParaRPr lang="en-GB" dirty="0"/>
          </a:p>
        </p:txBody>
      </p:sp>
      <p:pic>
        <p:nvPicPr>
          <p:cNvPr id="10" name="Picture 9">
            <a:extLst>
              <a:ext uri="{FF2B5EF4-FFF2-40B4-BE49-F238E27FC236}">
                <a16:creationId xmlns:a16="http://schemas.microsoft.com/office/drawing/2014/main" id="{39E85D1A-3E34-45E1-A3D3-EBB7C69FE1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6150" y="2008226"/>
            <a:ext cx="4414641" cy="2670858"/>
          </a:xfrm>
          <a:prstGeom prst="rect">
            <a:avLst/>
          </a:prstGeom>
        </p:spPr>
      </p:pic>
      <p:sp>
        <p:nvSpPr>
          <p:cNvPr id="12" name="TextBox 11">
            <a:extLst>
              <a:ext uri="{FF2B5EF4-FFF2-40B4-BE49-F238E27FC236}">
                <a16:creationId xmlns:a16="http://schemas.microsoft.com/office/drawing/2014/main" id="{3E73DCD4-747D-4CF9-BF40-98B97A6AE1A5}"/>
              </a:ext>
            </a:extLst>
          </p:cNvPr>
          <p:cNvSpPr txBox="1"/>
          <p:nvPr/>
        </p:nvSpPr>
        <p:spPr>
          <a:xfrm>
            <a:off x="6476246" y="4823605"/>
            <a:ext cx="5715754" cy="1446550"/>
          </a:xfrm>
          <a:prstGeom prst="rect">
            <a:avLst/>
          </a:prstGeom>
          <a:noFill/>
        </p:spPr>
        <p:txBody>
          <a:bodyPr wrap="square" rtlCol="0">
            <a:spAutoFit/>
          </a:bodyPr>
          <a:lstStyle/>
          <a:p>
            <a:pPr algn="ctr" defTabSz="1219170" eaLnBrk="0" fontAlgn="base" hangingPunct="0">
              <a:spcBef>
                <a:spcPct val="0"/>
              </a:spcBef>
              <a:spcAft>
                <a:spcPct val="0"/>
              </a:spcAft>
            </a:pPr>
            <a:r>
              <a:rPr lang="en-GB" sz="3733" dirty="0">
                <a:solidFill>
                  <a:srgbClr val="0070C0"/>
                </a:solidFill>
                <a:latin typeface="Calibri" panose="020F0502020204030204" pitchFamily="34" charset="0"/>
                <a:ea typeface="ＭＳ Ｐゴシック" panose="020B0600070205080204" pitchFamily="34" charset="-128"/>
              </a:rPr>
              <a:t>Type of potential evidence</a:t>
            </a:r>
          </a:p>
          <a:p>
            <a:pPr algn="ctr" defTabSz="1219170" eaLnBrk="0" fontAlgn="base" hangingPunct="0">
              <a:spcBef>
                <a:spcPct val="0"/>
              </a:spcBef>
              <a:spcAft>
                <a:spcPct val="0"/>
              </a:spcAft>
            </a:pPr>
            <a:r>
              <a:rPr lang="en-GB" sz="2667" dirty="0">
                <a:solidFill>
                  <a:prstClr val="black"/>
                </a:solidFill>
                <a:latin typeface="Calibri" panose="020F0502020204030204" pitchFamily="34" charset="0"/>
                <a:ea typeface="ＭＳ Ｐゴシック" panose="020B0600070205080204" pitchFamily="34" charset="-128"/>
              </a:rPr>
              <a:t>Endless Possibilities</a:t>
            </a:r>
          </a:p>
          <a:p>
            <a:pPr algn="ctr" defTabSz="1219170" eaLnBrk="0" fontAlgn="base" hangingPunct="0">
              <a:spcBef>
                <a:spcPct val="0"/>
              </a:spcBef>
              <a:spcAft>
                <a:spcPct val="0"/>
              </a:spcAft>
            </a:pPr>
            <a:endParaRPr lang="en-GB" sz="2400" dirty="0">
              <a:solidFill>
                <a:prstClr val="black"/>
              </a:solidFill>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3840470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2BDDF-B5CB-4F0E-93A1-F79D8196E112}"/>
              </a:ext>
            </a:extLst>
          </p:cNvPr>
          <p:cNvSpPr>
            <a:spLocks noGrp="1"/>
          </p:cNvSpPr>
          <p:nvPr>
            <p:ph type="title"/>
          </p:nvPr>
        </p:nvSpPr>
        <p:spPr/>
        <p:txBody>
          <a:bodyPr/>
          <a:lstStyle/>
          <a:p>
            <a:r>
              <a:rPr lang="en-GB" dirty="0"/>
              <a:t>Law Enforcement Devices</a:t>
            </a:r>
          </a:p>
        </p:txBody>
      </p:sp>
      <p:graphicFrame>
        <p:nvGraphicFramePr>
          <p:cNvPr id="4" name="Content Placeholder 3">
            <a:extLst>
              <a:ext uri="{FF2B5EF4-FFF2-40B4-BE49-F238E27FC236}">
                <a16:creationId xmlns:a16="http://schemas.microsoft.com/office/drawing/2014/main" id="{9C5867E4-F2E2-4E26-9093-44BF585C822C}"/>
              </a:ext>
            </a:extLst>
          </p:cNvPr>
          <p:cNvGraphicFramePr>
            <a:graphicFrameLocks noGrp="1"/>
          </p:cNvGraphicFramePr>
          <p:nvPr>
            <p:ph idx="1"/>
            <p:extLst>
              <p:ext uri="{D42A27DB-BD31-4B8C-83A1-F6EECF244321}">
                <p14:modId xmlns:p14="http://schemas.microsoft.com/office/powerpoint/2010/main" val="832251194"/>
              </p:ext>
            </p:extLst>
          </p:nvPr>
        </p:nvGraphicFramePr>
        <p:xfrm>
          <a:off x="2478524" y="2346643"/>
          <a:ext cx="7234953" cy="4030108"/>
        </p:xfrm>
        <a:graphic>
          <a:graphicData uri="http://schemas.openxmlformats.org/drawingml/2006/table">
            <a:tbl>
              <a:tblPr>
                <a:tableStyleId>{35758FB7-9AC5-4552-8A53-C91805E547FA}</a:tableStyleId>
              </a:tblPr>
              <a:tblGrid>
                <a:gridCol w="2893981">
                  <a:extLst>
                    <a:ext uri="{9D8B030D-6E8A-4147-A177-3AD203B41FA5}">
                      <a16:colId xmlns:a16="http://schemas.microsoft.com/office/drawing/2014/main" val="955889673"/>
                    </a:ext>
                  </a:extLst>
                </a:gridCol>
                <a:gridCol w="4340972">
                  <a:extLst>
                    <a:ext uri="{9D8B030D-6E8A-4147-A177-3AD203B41FA5}">
                      <a16:colId xmlns:a16="http://schemas.microsoft.com/office/drawing/2014/main" val="3409112586"/>
                    </a:ext>
                  </a:extLst>
                </a:gridCol>
              </a:tblGrid>
              <a:tr h="359638">
                <a:tc>
                  <a:txBody>
                    <a:bodyPr/>
                    <a:lstStyle/>
                    <a:p>
                      <a:pPr algn="l" fontAlgn="base"/>
                      <a:r>
                        <a:rPr lang="en-GB" sz="1800" b="1" dirty="0">
                          <a:effectLst/>
                        </a:rPr>
                        <a:t>Device</a:t>
                      </a:r>
                      <a:endParaRPr lang="en-GB" sz="1800" b="1" dirty="0">
                        <a:solidFill>
                          <a:srgbClr val="0070C0"/>
                        </a:solidFill>
                        <a:effectLst/>
                        <a:latin typeface="inherit"/>
                      </a:endParaRPr>
                    </a:p>
                  </a:txBody>
                  <a:tcPr marL="98379" marR="98379" marT="49189" marB="49189" anchor="ctr"/>
                </a:tc>
                <a:tc>
                  <a:txBody>
                    <a:bodyPr/>
                    <a:lstStyle/>
                    <a:p>
                      <a:pPr algn="l" fontAlgn="base"/>
                      <a:r>
                        <a:rPr lang="en-GB" sz="1800" b="1" dirty="0">
                          <a:effectLst/>
                        </a:rPr>
                        <a:t>Types of Potential Evidence</a:t>
                      </a:r>
                      <a:endParaRPr lang="en-GB" sz="1800" b="1" dirty="0">
                        <a:solidFill>
                          <a:srgbClr val="0070C0"/>
                        </a:solidFill>
                        <a:effectLst/>
                        <a:latin typeface="inherit"/>
                      </a:endParaRPr>
                    </a:p>
                  </a:txBody>
                  <a:tcPr marL="98379" marR="98379" marT="49189" marB="49189" anchor="ctr"/>
                </a:tc>
                <a:extLst>
                  <a:ext uri="{0D108BD9-81ED-4DB2-BD59-A6C34878D82A}">
                    <a16:rowId xmlns:a16="http://schemas.microsoft.com/office/drawing/2014/main" val="1744992617"/>
                  </a:ext>
                </a:extLst>
              </a:tr>
              <a:tr h="889053">
                <a:tc>
                  <a:txBody>
                    <a:bodyPr/>
                    <a:lstStyle/>
                    <a:p>
                      <a:pPr algn="l" fontAlgn="base"/>
                      <a:r>
                        <a:rPr lang="en-GB" sz="1800" dirty="0">
                          <a:effectLst/>
                        </a:rPr>
                        <a:t>Automated License Plate Readers (LPR)</a:t>
                      </a:r>
                      <a:endParaRPr lang="en-GB" sz="1800" b="0" dirty="0">
                        <a:effectLst/>
                        <a:latin typeface="inherit"/>
                      </a:endParaRPr>
                    </a:p>
                  </a:txBody>
                  <a:tcPr marL="98379" marR="98379" marT="49189" marB="49189" anchor="ctr"/>
                </a:tc>
                <a:tc>
                  <a:txBody>
                    <a:bodyPr/>
                    <a:lstStyle/>
                    <a:p>
                      <a:pPr algn="l" fontAlgn="base">
                        <a:buFont typeface="Arial" panose="020B0604020202020204" pitchFamily="34" charset="0"/>
                        <a:buChar char="•"/>
                      </a:pPr>
                      <a:r>
                        <a:rPr lang="en-GB" sz="1800">
                          <a:effectLst/>
                        </a:rPr>
                        <a:t>License Plate Images· Pictures of Cars</a:t>
                      </a:r>
                    </a:p>
                    <a:p>
                      <a:pPr algn="l" fontAlgn="base">
                        <a:buFont typeface="Arial" panose="020B0604020202020204" pitchFamily="34" charset="0"/>
                        <a:buChar char="•"/>
                      </a:pPr>
                      <a:r>
                        <a:rPr lang="en-GB" sz="1800">
                          <a:effectLst/>
                        </a:rPr>
                        <a:t>Geolocation</a:t>
                      </a:r>
                    </a:p>
                    <a:p>
                      <a:pPr algn="l" fontAlgn="base">
                        <a:buFont typeface="Arial" panose="020B0604020202020204" pitchFamily="34" charset="0"/>
                        <a:buChar char="•"/>
                      </a:pPr>
                      <a:r>
                        <a:rPr lang="en-GB" sz="1800">
                          <a:effectLst/>
                        </a:rPr>
                        <a:t>Metadata</a:t>
                      </a:r>
                      <a:endParaRPr lang="en-GB" sz="1800" b="0">
                        <a:effectLst/>
                        <a:latin typeface="inherit"/>
                      </a:endParaRPr>
                    </a:p>
                  </a:txBody>
                  <a:tcPr marL="98379" marR="98379" marT="49189" marB="49189" anchor="ctr"/>
                </a:tc>
                <a:extLst>
                  <a:ext uri="{0D108BD9-81ED-4DB2-BD59-A6C34878D82A}">
                    <a16:rowId xmlns:a16="http://schemas.microsoft.com/office/drawing/2014/main" val="1892712967"/>
                  </a:ext>
                </a:extLst>
              </a:tr>
              <a:tr h="422320">
                <a:tc>
                  <a:txBody>
                    <a:bodyPr/>
                    <a:lstStyle/>
                    <a:p>
                      <a:pPr algn="l" fontAlgn="base"/>
                      <a:r>
                        <a:rPr lang="en-GB" sz="1800">
                          <a:effectLst/>
                        </a:rPr>
                        <a:t>In-Car/Body-Worn Cameras</a:t>
                      </a:r>
                      <a:endParaRPr lang="en-GB" sz="1800" b="0">
                        <a:effectLst/>
                        <a:latin typeface="inherit"/>
                      </a:endParaRPr>
                    </a:p>
                  </a:txBody>
                  <a:tcPr marL="98379" marR="98379" marT="49189" marB="49189" anchor="ctr"/>
                </a:tc>
                <a:tc>
                  <a:txBody>
                    <a:bodyPr/>
                    <a:lstStyle/>
                    <a:p>
                      <a:pPr algn="l" fontAlgn="base">
                        <a:buFont typeface="Arial" panose="020B0604020202020204" pitchFamily="34" charset="0"/>
                        <a:buChar char="•"/>
                      </a:pPr>
                      <a:r>
                        <a:rPr lang="en-GB" sz="1800">
                          <a:effectLst/>
                        </a:rPr>
                        <a:t>Videos</a:t>
                      </a:r>
                      <a:endParaRPr lang="en-GB" sz="1800" b="0">
                        <a:effectLst/>
                        <a:latin typeface="inherit"/>
                      </a:endParaRPr>
                    </a:p>
                  </a:txBody>
                  <a:tcPr marL="98379" marR="98379" marT="49189" marB="49189" anchor="ctr"/>
                </a:tc>
                <a:extLst>
                  <a:ext uri="{0D108BD9-81ED-4DB2-BD59-A6C34878D82A}">
                    <a16:rowId xmlns:a16="http://schemas.microsoft.com/office/drawing/2014/main" val="2408531072"/>
                  </a:ext>
                </a:extLst>
              </a:tr>
              <a:tr h="624346">
                <a:tc>
                  <a:txBody>
                    <a:bodyPr/>
                    <a:lstStyle/>
                    <a:p>
                      <a:pPr algn="l" fontAlgn="base"/>
                      <a:r>
                        <a:rPr lang="en-GB" sz="1800" dirty="0">
                          <a:effectLst/>
                        </a:rPr>
                        <a:t>Unmanned Aerial Systems (Drones)</a:t>
                      </a:r>
                      <a:endParaRPr lang="en-GB" sz="1800" b="0" dirty="0">
                        <a:effectLst/>
                        <a:latin typeface="inherit"/>
                      </a:endParaRPr>
                    </a:p>
                  </a:txBody>
                  <a:tcPr marL="98379" marR="98379" marT="49189" marB="49189" anchor="ctr"/>
                </a:tc>
                <a:tc>
                  <a:txBody>
                    <a:bodyPr/>
                    <a:lstStyle/>
                    <a:p>
                      <a:pPr algn="l" fontAlgn="base">
                        <a:buFont typeface="Arial" panose="020B0604020202020204" pitchFamily="34" charset="0"/>
                        <a:buChar char="•"/>
                      </a:pPr>
                      <a:r>
                        <a:rPr lang="en-GB" sz="1800" dirty="0">
                          <a:effectLst/>
                        </a:rPr>
                        <a:t>Videos</a:t>
                      </a:r>
                    </a:p>
                    <a:p>
                      <a:pPr algn="l" fontAlgn="base">
                        <a:buFont typeface="Arial" panose="020B0604020202020204" pitchFamily="34" charset="0"/>
                        <a:buChar char="•"/>
                      </a:pPr>
                      <a:r>
                        <a:rPr lang="en-GB" sz="1800" b="0" dirty="0">
                          <a:effectLst/>
                          <a:latin typeface="inherit"/>
                        </a:rPr>
                        <a:t>GPS flying route</a:t>
                      </a:r>
                    </a:p>
                  </a:txBody>
                  <a:tcPr marL="98379" marR="98379" marT="49189" marB="49189" anchor="ctr"/>
                </a:tc>
                <a:extLst>
                  <a:ext uri="{0D108BD9-81ED-4DB2-BD59-A6C34878D82A}">
                    <a16:rowId xmlns:a16="http://schemas.microsoft.com/office/drawing/2014/main" val="2830864457"/>
                  </a:ext>
                </a:extLst>
              </a:tr>
              <a:tr h="624346">
                <a:tc>
                  <a:txBody>
                    <a:bodyPr/>
                    <a:lstStyle/>
                    <a:p>
                      <a:pPr algn="l" fontAlgn="base"/>
                      <a:r>
                        <a:rPr lang="en-GB" sz="1800">
                          <a:effectLst/>
                        </a:rPr>
                        <a:t>Interview Room Recording Systems</a:t>
                      </a:r>
                      <a:endParaRPr lang="en-GB" sz="1800" b="0">
                        <a:effectLst/>
                        <a:latin typeface="inherit"/>
                      </a:endParaRPr>
                    </a:p>
                  </a:txBody>
                  <a:tcPr marL="98379" marR="98379" marT="49189" marB="49189" anchor="ctr"/>
                </a:tc>
                <a:tc>
                  <a:txBody>
                    <a:bodyPr/>
                    <a:lstStyle/>
                    <a:p>
                      <a:pPr algn="l" fontAlgn="base">
                        <a:buFont typeface="Arial" panose="020B0604020202020204" pitchFamily="34" charset="0"/>
                        <a:buChar char="•"/>
                      </a:pPr>
                      <a:r>
                        <a:rPr lang="en-GB" sz="1800">
                          <a:effectLst/>
                        </a:rPr>
                        <a:t>Videos</a:t>
                      </a:r>
                    </a:p>
                    <a:p>
                      <a:pPr algn="l" fontAlgn="base">
                        <a:buFont typeface="Arial" panose="020B0604020202020204" pitchFamily="34" charset="0"/>
                        <a:buChar char="•"/>
                      </a:pPr>
                      <a:r>
                        <a:rPr lang="en-GB" sz="1800">
                          <a:effectLst/>
                        </a:rPr>
                        <a:t>Audio Recordings</a:t>
                      </a:r>
                      <a:endParaRPr lang="en-GB" sz="1800" b="0">
                        <a:effectLst/>
                        <a:latin typeface="inherit"/>
                      </a:endParaRPr>
                    </a:p>
                  </a:txBody>
                  <a:tcPr marL="98379" marR="98379" marT="49189" marB="49189" anchor="ctr"/>
                </a:tc>
                <a:extLst>
                  <a:ext uri="{0D108BD9-81ED-4DB2-BD59-A6C34878D82A}">
                    <a16:rowId xmlns:a16="http://schemas.microsoft.com/office/drawing/2014/main" val="197537390"/>
                  </a:ext>
                </a:extLst>
              </a:tr>
              <a:tr h="624346">
                <a:tc>
                  <a:txBody>
                    <a:bodyPr/>
                    <a:lstStyle/>
                    <a:p>
                      <a:pPr algn="l" fontAlgn="base"/>
                      <a:r>
                        <a:rPr lang="en-GB" sz="1800">
                          <a:effectLst/>
                        </a:rPr>
                        <a:t>Closed Circuit Television (CCTV)</a:t>
                      </a:r>
                      <a:endParaRPr lang="en-GB" sz="1800" b="0">
                        <a:effectLst/>
                        <a:latin typeface="inherit"/>
                      </a:endParaRPr>
                    </a:p>
                  </a:txBody>
                  <a:tcPr marL="98379" marR="98379" marT="49189" marB="49189" anchor="ctr"/>
                </a:tc>
                <a:tc>
                  <a:txBody>
                    <a:bodyPr/>
                    <a:lstStyle/>
                    <a:p>
                      <a:pPr algn="l" fontAlgn="base">
                        <a:buFont typeface="Arial" panose="020B0604020202020204" pitchFamily="34" charset="0"/>
                        <a:buChar char="•"/>
                      </a:pPr>
                      <a:r>
                        <a:rPr lang="en-GB" sz="1800">
                          <a:effectLst/>
                        </a:rPr>
                        <a:t>Videos</a:t>
                      </a:r>
                      <a:endParaRPr lang="en-GB" sz="1800" b="0">
                        <a:effectLst/>
                        <a:latin typeface="inherit"/>
                      </a:endParaRPr>
                    </a:p>
                  </a:txBody>
                  <a:tcPr marL="98379" marR="98379" marT="49189" marB="49189" anchor="ctr"/>
                </a:tc>
                <a:extLst>
                  <a:ext uri="{0D108BD9-81ED-4DB2-BD59-A6C34878D82A}">
                    <a16:rowId xmlns:a16="http://schemas.microsoft.com/office/drawing/2014/main" val="616513932"/>
                  </a:ext>
                </a:extLst>
              </a:tr>
              <a:tr h="359638">
                <a:tc>
                  <a:txBody>
                    <a:bodyPr/>
                    <a:lstStyle/>
                    <a:p>
                      <a:pPr algn="l" fontAlgn="base"/>
                      <a:r>
                        <a:rPr lang="en-GB" sz="1800">
                          <a:effectLst/>
                        </a:rPr>
                        <a:t>TASERs</a:t>
                      </a:r>
                      <a:endParaRPr lang="en-GB" sz="1800" b="0">
                        <a:effectLst/>
                        <a:latin typeface="inherit"/>
                      </a:endParaRPr>
                    </a:p>
                  </a:txBody>
                  <a:tcPr marL="98379" marR="98379" marT="49189" marB="49189" anchor="ctr"/>
                </a:tc>
                <a:tc>
                  <a:txBody>
                    <a:bodyPr/>
                    <a:lstStyle/>
                    <a:p>
                      <a:pPr algn="l" fontAlgn="base">
                        <a:buFont typeface="Arial" panose="020B0604020202020204" pitchFamily="34" charset="0"/>
                        <a:buChar char="•"/>
                      </a:pPr>
                      <a:r>
                        <a:rPr lang="en-GB" sz="1800" dirty="0">
                          <a:effectLst/>
                        </a:rPr>
                        <a:t>Data Files</a:t>
                      </a:r>
                      <a:endParaRPr lang="en-GB" sz="1800" b="0" dirty="0">
                        <a:effectLst/>
                        <a:latin typeface="inherit"/>
                      </a:endParaRPr>
                    </a:p>
                  </a:txBody>
                  <a:tcPr marL="98379" marR="98379" marT="49189" marB="49189" anchor="ctr"/>
                </a:tc>
                <a:extLst>
                  <a:ext uri="{0D108BD9-81ED-4DB2-BD59-A6C34878D82A}">
                    <a16:rowId xmlns:a16="http://schemas.microsoft.com/office/drawing/2014/main" val="1801625231"/>
                  </a:ext>
                </a:extLst>
              </a:tr>
            </a:tbl>
          </a:graphicData>
        </a:graphic>
      </p:graphicFrame>
    </p:spTree>
    <p:extLst>
      <p:ext uri="{BB962C8B-B14F-4D97-AF65-F5344CB8AC3E}">
        <p14:creationId xmlns:p14="http://schemas.microsoft.com/office/powerpoint/2010/main" val="5457179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380FC-E4FE-4AA7-9D89-EC2CC02B8DD1}"/>
              </a:ext>
            </a:extLst>
          </p:cNvPr>
          <p:cNvSpPr>
            <a:spLocks noGrp="1"/>
          </p:cNvSpPr>
          <p:nvPr>
            <p:ph type="title"/>
          </p:nvPr>
        </p:nvSpPr>
        <p:spPr/>
        <p:txBody>
          <a:bodyPr/>
          <a:lstStyle/>
          <a:p>
            <a:r>
              <a:rPr lang="en-GB" dirty="0">
                <a:solidFill>
                  <a:srgbClr val="0070C0"/>
                </a:solidFill>
              </a:rPr>
              <a:t>Networks</a:t>
            </a:r>
          </a:p>
        </p:txBody>
      </p:sp>
      <p:sp>
        <p:nvSpPr>
          <p:cNvPr id="3" name="Content Placeholder 2">
            <a:extLst>
              <a:ext uri="{FF2B5EF4-FFF2-40B4-BE49-F238E27FC236}">
                <a16:creationId xmlns:a16="http://schemas.microsoft.com/office/drawing/2014/main" id="{C7CEEFB9-A7CC-4897-B267-F123A6637B98}"/>
              </a:ext>
            </a:extLst>
          </p:cNvPr>
          <p:cNvSpPr>
            <a:spLocks noGrp="1"/>
          </p:cNvSpPr>
          <p:nvPr>
            <p:ph idx="1"/>
          </p:nvPr>
        </p:nvSpPr>
        <p:spPr/>
        <p:txBody>
          <a:bodyPr>
            <a:normAutofit/>
          </a:bodyPr>
          <a:lstStyle/>
          <a:p>
            <a:pPr marL="0" indent="0">
              <a:buNone/>
            </a:pPr>
            <a:r>
              <a:rPr lang="en-GB" dirty="0">
                <a:solidFill>
                  <a:srgbClr val="222222"/>
                </a:solidFill>
              </a:rPr>
              <a:t>A </a:t>
            </a:r>
            <a:r>
              <a:rPr lang="en-GB" b="1" dirty="0">
                <a:solidFill>
                  <a:srgbClr val="222222"/>
                </a:solidFill>
              </a:rPr>
              <a:t>network</a:t>
            </a:r>
            <a:r>
              <a:rPr lang="en-GB" dirty="0">
                <a:solidFill>
                  <a:srgbClr val="222222"/>
                </a:solidFill>
              </a:rPr>
              <a:t> consists of two or more computers that are linked in order to share resources (such as printers), exchange files, or allow electronic communications. ... Two very common types of networks include: </a:t>
            </a:r>
          </a:p>
          <a:p>
            <a:pPr marL="0" indent="0">
              <a:buNone/>
            </a:pPr>
            <a:endParaRPr lang="en-GB" dirty="0">
              <a:solidFill>
                <a:srgbClr val="222222"/>
              </a:solidFill>
            </a:endParaRPr>
          </a:p>
          <a:p>
            <a:pPr marL="0" indent="0">
              <a:buNone/>
            </a:pPr>
            <a:r>
              <a:rPr lang="en-GB" dirty="0">
                <a:solidFill>
                  <a:srgbClr val="0070C0"/>
                </a:solidFill>
              </a:rPr>
              <a:t>Local Area </a:t>
            </a:r>
            <a:r>
              <a:rPr lang="en-GB" b="1" dirty="0">
                <a:solidFill>
                  <a:srgbClr val="0070C0"/>
                </a:solidFill>
              </a:rPr>
              <a:t>Network</a:t>
            </a:r>
            <a:r>
              <a:rPr lang="en-GB" dirty="0">
                <a:solidFill>
                  <a:srgbClr val="0070C0"/>
                </a:solidFill>
              </a:rPr>
              <a:t> (LAN) </a:t>
            </a:r>
          </a:p>
          <a:p>
            <a:pPr marL="0" indent="0">
              <a:buNone/>
            </a:pPr>
            <a:r>
              <a:rPr lang="en-GB" dirty="0">
                <a:solidFill>
                  <a:srgbClr val="0070C0"/>
                </a:solidFill>
              </a:rPr>
              <a:t>Wide Area </a:t>
            </a:r>
            <a:r>
              <a:rPr lang="en-GB" b="1" dirty="0">
                <a:solidFill>
                  <a:srgbClr val="0070C0"/>
                </a:solidFill>
              </a:rPr>
              <a:t>Network</a:t>
            </a:r>
            <a:r>
              <a:rPr lang="en-GB" dirty="0">
                <a:solidFill>
                  <a:srgbClr val="0070C0"/>
                </a:solidFill>
              </a:rPr>
              <a:t> (WAN)</a:t>
            </a:r>
            <a:endParaRPr lang="en-GB" sz="3733" dirty="0">
              <a:solidFill>
                <a:srgbClr val="0070C0"/>
              </a:solidFill>
            </a:endParaRPr>
          </a:p>
        </p:txBody>
      </p:sp>
    </p:spTree>
    <p:extLst>
      <p:ext uri="{BB962C8B-B14F-4D97-AF65-F5344CB8AC3E}">
        <p14:creationId xmlns:p14="http://schemas.microsoft.com/office/powerpoint/2010/main" val="1965978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DEAF5-145B-4265-9528-E6A41E1B239B}"/>
              </a:ext>
            </a:extLst>
          </p:cNvPr>
          <p:cNvSpPr>
            <a:spLocks noGrp="1"/>
          </p:cNvSpPr>
          <p:nvPr>
            <p:ph type="title"/>
          </p:nvPr>
        </p:nvSpPr>
        <p:spPr/>
        <p:txBody>
          <a:bodyPr/>
          <a:lstStyle/>
          <a:p>
            <a:r>
              <a:rPr lang="en-GB" dirty="0"/>
              <a:t>Local Area Network</a:t>
            </a:r>
          </a:p>
        </p:txBody>
      </p:sp>
      <p:pic>
        <p:nvPicPr>
          <p:cNvPr id="5" name="Content Placeholder 4">
            <a:extLst>
              <a:ext uri="{FF2B5EF4-FFF2-40B4-BE49-F238E27FC236}">
                <a16:creationId xmlns:a16="http://schemas.microsoft.com/office/drawing/2014/main" id="{D1D46601-4E9F-42AC-BCDE-D0DFFE46764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576769" y="1944547"/>
            <a:ext cx="5644372" cy="4246224"/>
          </a:xfrm>
        </p:spPr>
      </p:pic>
      <p:sp>
        <p:nvSpPr>
          <p:cNvPr id="6" name="TextBox 5">
            <a:extLst>
              <a:ext uri="{FF2B5EF4-FFF2-40B4-BE49-F238E27FC236}">
                <a16:creationId xmlns:a16="http://schemas.microsoft.com/office/drawing/2014/main" id="{76311904-0588-45D0-9180-05FB475AF688}"/>
              </a:ext>
            </a:extLst>
          </p:cNvPr>
          <p:cNvSpPr txBox="1"/>
          <p:nvPr/>
        </p:nvSpPr>
        <p:spPr>
          <a:xfrm>
            <a:off x="754128" y="2429614"/>
            <a:ext cx="6468475" cy="4401205"/>
          </a:xfrm>
          <a:prstGeom prst="rect">
            <a:avLst/>
          </a:prstGeom>
          <a:noFill/>
        </p:spPr>
        <p:txBody>
          <a:bodyPr wrap="square" rtlCol="0">
            <a:spAutoFit/>
          </a:bodyPr>
          <a:lstStyle/>
          <a:p>
            <a:pPr defTabSz="1219170" eaLnBrk="0" fontAlgn="base" hangingPunct="0">
              <a:spcBef>
                <a:spcPct val="0"/>
              </a:spcBef>
              <a:spcAft>
                <a:spcPct val="0"/>
              </a:spcAft>
              <a:buFont typeface="Arial" panose="020B0604020202020204" pitchFamily="34" charset="0"/>
              <a:buChar char="•"/>
            </a:pPr>
            <a:r>
              <a:rPr lang="en-GB" sz="2000" dirty="0">
                <a:solidFill>
                  <a:srgbClr val="000000"/>
                </a:solidFill>
                <a:latin typeface="Calibri"/>
                <a:ea typeface="ＭＳ Ｐゴシック" panose="020B0600070205080204" pitchFamily="34" charset="-128"/>
              </a:rPr>
              <a:t> Local Area Network is a group of computers connected to each other in a small area such as building, office.</a:t>
            </a:r>
          </a:p>
          <a:p>
            <a:pPr defTabSz="1219170" eaLnBrk="0" fontAlgn="base" hangingPunct="0">
              <a:spcBef>
                <a:spcPct val="0"/>
              </a:spcBef>
              <a:spcAft>
                <a:spcPct val="0"/>
              </a:spcAft>
              <a:buFont typeface="Arial" panose="020B0604020202020204" pitchFamily="34" charset="0"/>
              <a:buChar char="•"/>
            </a:pPr>
            <a:endParaRPr lang="en-GB" sz="2000" dirty="0">
              <a:solidFill>
                <a:srgbClr val="000000"/>
              </a:solidFill>
              <a:latin typeface="Calibri"/>
              <a:ea typeface="ＭＳ Ｐゴシック" panose="020B0600070205080204" pitchFamily="34" charset="-128"/>
            </a:endParaRPr>
          </a:p>
          <a:p>
            <a:pPr defTabSz="1219170" eaLnBrk="0" fontAlgn="base" hangingPunct="0">
              <a:spcBef>
                <a:spcPct val="0"/>
              </a:spcBef>
              <a:spcAft>
                <a:spcPct val="0"/>
              </a:spcAft>
              <a:buFont typeface="Arial" panose="020B0604020202020204" pitchFamily="34" charset="0"/>
              <a:buChar char="•"/>
            </a:pPr>
            <a:r>
              <a:rPr lang="en-GB" sz="2000" dirty="0">
                <a:solidFill>
                  <a:srgbClr val="000000"/>
                </a:solidFill>
                <a:latin typeface="Calibri"/>
                <a:ea typeface="ＭＳ Ｐゴシック" panose="020B0600070205080204" pitchFamily="34" charset="-128"/>
              </a:rPr>
              <a:t> LAN is used for connecting two or more personal computers </a:t>
            </a:r>
          </a:p>
          <a:p>
            <a:pPr defTabSz="1219170" eaLnBrk="0" fontAlgn="base" hangingPunct="0">
              <a:spcBef>
                <a:spcPct val="0"/>
              </a:spcBef>
              <a:spcAft>
                <a:spcPct val="0"/>
              </a:spcAft>
              <a:buFont typeface="Arial" panose="020B0604020202020204" pitchFamily="34" charset="0"/>
              <a:buChar char="•"/>
            </a:pPr>
            <a:endParaRPr lang="en-GB" sz="2000" dirty="0">
              <a:solidFill>
                <a:srgbClr val="000000"/>
              </a:solidFill>
              <a:latin typeface="Calibri"/>
              <a:ea typeface="ＭＳ Ｐゴシック" panose="020B0600070205080204" pitchFamily="34" charset="-128"/>
            </a:endParaRPr>
          </a:p>
          <a:p>
            <a:pPr defTabSz="1219170" eaLnBrk="0" fontAlgn="base" hangingPunct="0">
              <a:spcBef>
                <a:spcPct val="0"/>
              </a:spcBef>
              <a:spcAft>
                <a:spcPct val="0"/>
              </a:spcAft>
              <a:buFont typeface="Arial" panose="020B0604020202020204" pitchFamily="34" charset="0"/>
              <a:buChar char="•"/>
            </a:pPr>
            <a:r>
              <a:rPr lang="en-GB" sz="2000" dirty="0">
                <a:solidFill>
                  <a:srgbClr val="000000"/>
                </a:solidFill>
                <a:latin typeface="Calibri"/>
                <a:ea typeface="ＭＳ Ｐゴシック" panose="020B0600070205080204" pitchFamily="34" charset="-128"/>
              </a:rPr>
              <a:t> It is less costly as it is built with inexpensive hardware such as hubs, network adapters, and ethernet cables.</a:t>
            </a:r>
          </a:p>
          <a:p>
            <a:pPr defTabSz="1219170" eaLnBrk="0" fontAlgn="base" hangingPunct="0">
              <a:spcBef>
                <a:spcPct val="0"/>
              </a:spcBef>
              <a:spcAft>
                <a:spcPct val="0"/>
              </a:spcAft>
              <a:buFont typeface="Arial" panose="020B0604020202020204" pitchFamily="34" charset="0"/>
              <a:buChar char="•"/>
            </a:pPr>
            <a:endParaRPr lang="en-GB" sz="2000" dirty="0">
              <a:solidFill>
                <a:srgbClr val="000000"/>
              </a:solidFill>
              <a:latin typeface="Calibri"/>
              <a:ea typeface="ＭＳ Ｐゴシック" panose="020B0600070205080204" pitchFamily="34" charset="-128"/>
            </a:endParaRPr>
          </a:p>
          <a:p>
            <a:pPr defTabSz="1219170" eaLnBrk="0" fontAlgn="base" hangingPunct="0">
              <a:spcBef>
                <a:spcPct val="0"/>
              </a:spcBef>
              <a:spcAft>
                <a:spcPct val="0"/>
              </a:spcAft>
              <a:buFont typeface="Arial" panose="020B0604020202020204" pitchFamily="34" charset="0"/>
              <a:buChar char="•"/>
            </a:pPr>
            <a:r>
              <a:rPr lang="en-GB" sz="2000" dirty="0">
                <a:solidFill>
                  <a:srgbClr val="000000"/>
                </a:solidFill>
                <a:latin typeface="Calibri"/>
                <a:ea typeface="ＭＳ Ｐゴシック" panose="020B0600070205080204" pitchFamily="34" charset="-128"/>
              </a:rPr>
              <a:t> The data is transferred at an extremely faster rate in Local Area Network.</a:t>
            </a:r>
          </a:p>
          <a:p>
            <a:pPr defTabSz="1219170" eaLnBrk="0" fontAlgn="base" hangingPunct="0">
              <a:spcBef>
                <a:spcPct val="0"/>
              </a:spcBef>
              <a:spcAft>
                <a:spcPct val="0"/>
              </a:spcAft>
              <a:buFont typeface="Arial" panose="020B0604020202020204" pitchFamily="34" charset="0"/>
              <a:buChar char="•"/>
            </a:pPr>
            <a:endParaRPr lang="en-GB" sz="2000" dirty="0">
              <a:solidFill>
                <a:srgbClr val="000000"/>
              </a:solidFill>
              <a:latin typeface="Calibri"/>
              <a:ea typeface="ＭＳ Ｐゴシック" panose="020B0600070205080204" pitchFamily="34" charset="-128"/>
            </a:endParaRPr>
          </a:p>
          <a:p>
            <a:pPr defTabSz="1219170" eaLnBrk="0" fontAlgn="base" hangingPunct="0">
              <a:spcBef>
                <a:spcPct val="0"/>
              </a:spcBef>
              <a:spcAft>
                <a:spcPct val="0"/>
              </a:spcAft>
              <a:buFont typeface="Arial" panose="020B0604020202020204" pitchFamily="34" charset="0"/>
              <a:buChar char="•"/>
            </a:pPr>
            <a:r>
              <a:rPr lang="en-GB" sz="2000" dirty="0">
                <a:solidFill>
                  <a:srgbClr val="000000"/>
                </a:solidFill>
                <a:latin typeface="Calibri"/>
                <a:ea typeface="ＭＳ Ｐゴシック" panose="020B0600070205080204" pitchFamily="34" charset="-128"/>
              </a:rPr>
              <a:t>Local Area Network provides higher security.</a:t>
            </a:r>
          </a:p>
          <a:p>
            <a:pPr defTabSz="1219170" eaLnBrk="0" fontAlgn="base" hangingPunct="0">
              <a:spcBef>
                <a:spcPct val="0"/>
              </a:spcBef>
              <a:spcAft>
                <a:spcPct val="0"/>
              </a:spcAft>
            </a:pPr>
            <a:endParaRPr lang="en-GB" sz="2000" dirty="0">
              <a:solidFill>
                <a:prstClr val="black"/>
              </a:solidFill>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15926136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FB840-AE58-4B25-9C21-68357E4B2CA6}"/>
              </a:ext>
            </a:extLst>
          </p:cNvPr>
          <p:cNvSpPr>
            <a:spLocks noGrp="1"/>
          </p:cNvSpPr>
          <p:nvPr>
            <p:ph type="title"/>
          </p:nvPr>
        </p:nvSpPr>
        <p:spPr/>
        <p:txBody>
          <a:bodyPr/>
          <a:lstStyle/>
          <a:p>
            <a:r>
              <a:rPr lang="en-GB" dirty="0"/>
              <a:t>Wide Area Network</a:t>
            </a:r>
          </a:p>
        </p:txBody>
      </p:sp>
      <p:pic>
        <p:nvPicPr>
          <p:cNvPr id="5" name="Content Placeholder 4">
            <a:extLst>
              <a:ext uri="{FF2B5EF4-FFF2-40B4-BE49-F238E27FC236}">
                <a16:creationId xmlns:a16="http://schemas.microsoft.com/office/drawing/2014/main" id="{0A978335-423E-43E8-BA28-9376F48E4AC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516621" y="2322010"/>
            <a:ext cx="5584847" cy="3484563"/>
          </a:xfrm>
        </p:spPr>
      </p:pic>
      <p:sp>
        <p:nvSpPr>
          <p:cNvPr id="6" name="TextBox 5">
            <a:extLst>
              <a:ext uri="{FF2B5EF4-FFF2-40B4-BE49-F238E27FC236}">
                <a16:creationId xmlns:a16="http://schemas.microsoft.com/office/drawing/2014/main" id="{3048663E-6EC8-42E2-866E-010CE10FF216}"/>
              </a:ext>
            </a:extLst>
          </p:cNvPr>
          <p:cNvSpPr txBox="1"/>
          <p:nvPr/>
        </p:nvSpPr>
        <p:spPr>
          <a:xfrm>
            <a:off x="838200" y="2455802"/>
            <a:ext cx="6419127" cy="3415743"/>
          </a:xfrm>
          <a:prstGeom prst="rect">
            <a:avLst/>
          </a:prstGeom>
          <a:noFill/>
        </p:spPr>
        <p:txBody>
          <a:bodyPr wrap="square" rtlCol="0">
            <a:spAutoFit/>
          </a:bodyPr>
          <a:lstStyle/>
          <a:p>
            <a:pPr defTabSz="1219170" eaLnBrk="0" fontAlgn="base" hangingPunct="0">
              <a:spcBef>
                <a:spcPct val="0"/>
              </a:spcBef>
              <a:spcAft>
                <a:spcPct val="0"/>
              </a:spcAft>
              <a:buFont typeface="Arial" panose="020B0604020202020204" pitchFamily="34" charset="0"/>
              <a:buChar char="•"/>
            </a:pPr>
            <a:r>
              <a:rPr lang="en-GB" sz="2133" dirty="0">
                <a:solidFill>
                  <a:srgbClr val="000000"/>
                </a:solidFill>
                <a:latin typeface="Calibri"/>
                <a:ea typeface="ＭＳ Ｐゴシック" panose="020B0600070205080204" pitchFamily="34" charset="-128"/>
              </a:rPr>
              <a:t>A Wide Area Network is a network that extends over a large geographical area such as states or countries.</a:t>
            </a:r>
          </a:p>
          <a:p>
            <a:pPr defTabSz="1219170" eaLnBrk="0" fontAlgn="base" hangingPunct="0">
              <a:spcBef>
                <a:spcPct val="0"/>
              </a:spcBef>
              <a:spcAft>
                <a:spcPct val="0"/>
              </a:spcAft>
              <a:buFont typeface="Arial" panose="020B0604020202020204" pitchFamily="34" charset="0"/>
              <a:buChar char="•"/>
            </a:pPr>
            <a:endParaRPr lang="en-GB" sz="2133" dirty="0">
              <a:solidFill>
                <a:srgbClr val="000000"/>
              </a:solidFill>
              <a:latin typeface="Calibri"/>
              <a:ea typeface="ＭＳ Ｐゴシック" panose="020B0600070205080204" pitchFamily="34" charset="-128"/>
            </a:endParaRPr>
          </a:p>
          <a:p>
            <a:pPr defTabSz="1219170" eaLnBrk="0" fontAlgn="base" hangingPunct="0">
              <a:spcBef>
                <a:spcPct val="0"/>
              </a:spcBef>
              <a:spcAft>
                <a:spcPct val="0"/>
              </a:spcAft>
              <a:buFont typeface="Arial" panose="020B0604020202020204" pitchFamily="34" charset="0"/>
              <a:buChar char="•"/>
            </a:pPr>
            <a:r>
              <a:rPr lang="en-GB" sz="2133" dirty="0">
                <a:solidFill>
                  <a:srgbClr val="000000"/>
                </a:solidFill>
                <a:latin typeface="Calibri"/>
                <a:ea typeface="ＭＳ Ｐゴシック" panose="020B0600070205080204" pitchFamily="34" charset="-128"/>
              </a:rPr>
              <a:t>A Wide Area Network is not limited to a single location, but it spans over a large geographical area through a telephone line, fibre optic cable or satellite links.</a:t>
            </a:r>
          </a:p>
          <a:p>
            <a:pPr defTabSz="1219170" eaLnBrk="0" fontAlgn="base" hangingPunct="0">
              <a:spcBef>
                <a:spcPct val="0"/>
              </a:spcBef>
              <a:spcAft>
                <a:spcPct val="0"/>
              </a:spcAft>
              <a:buFont typeface="Arial" panose="020B0604020202020204" pitchFamily="34" charset="0"/>
              <a:buChar char="•"/>
            </a:pPr>
            <a:endParaRPr lang="en-GB" sz="2133" dirty="0">
              <a:solidFill>
                <a:srgbClr val="000000"/>
              </a:solidFill>
              <a:latin typeface="Calibri"/>
              <a:ea typeface="ＭＳ Ｐゴシック" panose="020B0600070205080204" pitchFamily="34" charset="-128"/>
            </a:endParaRPr>
          </a:p>
          <a:p>
            <a:pPr defTabSz="1219170" eaLnBrk="0" fontAlgn="base" hangingPunct="0">
              <a:spcBef>
                <a:spcPct val="0"/>
              </a:spcBef>
              <a:spcAft>
                <a:spcPct val="0"/>
              </a:spcAft>
              <a:buFont typeface="Arial" panose="020B0604020202020204" pitchFamily="34" charset="0"/>
              <a:buChar char="•"/>
            </a:pPr>
            <a:r>
              <a:rPr lang="en-GB" sz="2133" dirty="0">
                <a:solidFill>
                  <a:srgbClr val="000000"/>
                </a:solidFill>
                <a:latin typeface="Calibri"/>
                <a:ea typeface="ＭＳ Ｐゴシック" panose="020B0600070205080204" pitchFamily="34" charset="-128"/>
              </a:rPr>
              <a:t>A Wide Area Network is widely used for Business, government, and education.</a:t>
            </a:r>
          </a:p>
          <a:p>
            <a:pPr defTabSz="1219170" eaLnBrk="0" fontAlgn="base" hangingPunct="0">
              <a:spcBef>
                <a:spcPct val="0"/>
              </a:spcBef>
              <a:spcAft>
                <a:spcPct val="0"/>
              </a:spcAft>
            </a:pPr>
            <a:endParaRPr lang="en-GB" sz="2400" dirty="0">
              <a:solidFill>
                <a:prstClr val="black"/>
              </a:solidFill>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214465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0DE09-23BC-470D-87E0-E3BE5A6A1047}"/>
              </a:ext>
            </a:extLst>
          </p:cNvPr>
          <p:cNvSpPr>
            <a:spLocks noGrp="1"/>
          </p:cNvSpPr>
          <p:nvPr>
            <p:ph type="title"/>
          </p:nvPr>
        </p:nvSpPr>
        <p:spPr/>
        <p:txBody>
          <a:bodyPr/>
          <a:lstStyle/>
          <a:p>
            <a:r>
              <a:rPr lang="en-GB" dirty="0">
                <a:solidFill>
                  <a:srgbClr val="0070C0"/>
                </a:solidFill>
              </a:rPr>
              <a:t>Internet</a:t>
            </a:r>
          </a:p>
        </p:txBody>
      </p:sp>
      <p:sp>
        <p:nvSpPr>
          <p:cNvPr id="3" name="Content Placeholder 2">
            <a:extLst>
              <a:ext uri="{FF2B5EF4-FFF2-40B4-BE49-F238E27FC236}">
                <a16:creationId xmlns:a16="http://schemas.microsoft.com/office/drawing/2014/main" id="{FE2A4EA1-F6FA-4B95-9EC2-1F25916E6B72}"/>
              </a:ext>
            </a:extLst>
          </p:cNvPr>
          <p:cNvSpPr>
            <a:spLocks noGrp="1"/>
          </p:cNvSpPr>
          <p:nvPr>
            <p:ph idx="1"/>
          </p:nvPr>
        </p:nvSpPr>
        <p:spPr/>
        <p:txBody>
          <a:bodyPr/>
          <a:lstStyle/>
          <a:p>
            <a:r>
              <a:rPr lang="en-GB" dirty="0"/>
              <a:t>The Internet is a </a:t>
            </a:r>
            <a:r>
              <a:rPr lang="en-GB" i="1" dirty="0"/>
              <a:t>Wide Area Network </a:t>
            </a:r>
            <a:r>
              <a:rPr lang="en-GB" dirty="0"/>
              <a:t>that covers the Globe.</a:t>
            </a:r>
          </a:p>
        </p:txBody>
      </p:sp>
      <p:pic>
        <p:nvPicPr>
          <p:cNvPr id="5" name="Picture 4">
            <a:extLst>
              <a:ext uri="{FF2B5EF4-FFF2-40B4-BE49-F238E27FC236}">
                <a16:creationId xmlns:a16="http://schemas.microsoft.com/office/drawing/2014/main" id="{AF5F9027-3356-47FF-81C6-284198B5B6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7438" y="3469050"/>
            <a:ext cx="4406096" cy="2707913"/>
          </a:xfrm>
          <a:prstGeom prst="rect">
            <a:avLst/>
          </a:prstGeom>
        </p:spPr>
      </p:pic>
    </p:spTree>
    <p:extLst>
      <p:ext uri="{BB962C8B-B14F-4D97-AF65-F5344CB8AC3E}">
        <p14:creationId xmlns:p14="http://schemas.microsoft.com/office/powerpoint/2010/main" val="3222226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78BF620-72FF-4C02-9605-5B8D94DA8C71}"/>
              </a:ext>
            </a:extLst>
          </p:cNvPr>
          <p:cNvSpPr>
            <a:spLocks noGrp="1"/>
          </p:cNvSpPr>
          <p:nvPr>
            <p:ph type="title"/>
          </p:nvPr>
        </p:nvSpPr>
        <p:spPr>
          <a:xfrm>
            <a:off x="7728181" y="548679"/>
            <a:ext cx="3854219" cy="869487"/>
          </a:xfrm>
        </p:spPr>
        <p:txBody>
          <a:bodyPr>
            <a:normAutofit fontScale="90000"/>
          </a:bodyPr>
          <a:lstStyle/>
          <a:p>
            <a:pPr algn="l"/>
            <a:r>
              <a:rPr lang="en-GB" sz="2133" dirty="0">
                <a:solidFill>
                  <a:schemeClr val="tx2">
                    <a:lumMod val="40000"/>
                    <a:lumOff val="60000"/>
                  </a:schemeClr>
                </a:solidFill>
              </a:rPr>
              <a:t>Indexable and searchable content. Search engines, etc.</a:t>
            </a:r>
          </a:p>
        </p:txBody>
      </p:sp>
      <p:pic>
        <p:nvPicPr>
          <p:cNvPr id="5" name="Content Placeholder 4">
            <a:extLst>
              <a:ext uri="{FF2B5EF4-FFF2-40B4-BE49-F238E27FC236}">
                <a16:creationId xmlns:a16="http://schemas.microsoft.com/office/drawing/2014/main" id="{2DF2EE2C-B687-45B3-AE8C-160542C1FDB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0"/>
            <a:ext cx="7574663" cy="6858000"/>
          </a:xfrm>
        </p:spPr>
      </p:pic>
      <p:sp>
        <p:nvSpPr>
          <p:cNvPr id="7" name="Title 5">
            <a:extLst>
              <a:ext uri="{FF2B5EF4-FFF2-40B4-BE49-F238E27FC236}">
                <a16:creationId xmlns:a16="http://schemas.microsoft.com/office/drawing/2014/main" id="{058CC258-AD37-4229-9FA2-79E076AAE6D8}"/>
              </a:ext>
            </a:extLst>
          </p:cNvPr>
          <p:cNvSpPr txBox="1">
            <a:spLocks/>
          </p:cNvSpPr>
          <p:nvPr/>
        </p:nvSpPr>
        <p:spPr bwMode="auto">
          <a:xfrm>
            <a:off x="7728181" y="2276873"/>
            <a:ext cx="3854219" cy="86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ＭＳ Ｐゴシック"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ＭＳ Ｐゴシック"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ＭＳ Ｐゴシック"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ＭＳ Ｐゴシック"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ＭＳ Ｐゴシック"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a:lstStyle>
          <a:p>
            <a:pPr algn="l" defTabSz="1219170"/>
            <a:r>
              <a:rPr lang="en-GB" sz="2133" dirty="0">
                <a:solidFill>
                  <a:srgbClr val="1F497D">
                    <a:lumMod val="60000"/>
                    <a:lumOff val="40000"/>
                  </a:srgbClr>
                </a:solidFill>
                <a:latin typeface="Calibri"/>
              </a:rPr>
              <a:t>Non-indexable content. Academic, government, medical and scientific records. Subscription only, etc.</a:t>
            </a:r>
          </a:p>
        </p:txBody>
      </p:sp>
      <p:sp>
        <p:nvSpPr>
          <p:cNvPr id="9" name="Title 5">
            <a:extLst>
              <a:ext uri="{FF2B5EF4-FFF2-40B4-BE49-F238E27FC236}">
                <a16:creationId xmlns:a16="http://schemas.microsoft.com/office/drawing/2014/main" id="{11246EE6-3365-4F1E-B7C0-2057418FCC57}"/>
              </a:ext>
            </a:extLst>
          </p:cNvPr>
          <p:cNvSpPr txBox="1">
            <a:spLocks/>
          </p:cNvSpPr>
          <p:nvPr/>
        </p:nvSpPr>
        <p:spPr bwMode="auto">
          <a:xfrm>
            <a:off x="7728181" y="4101075"/>
            <a:ext cx="3854219" cy="86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ＭＳ Ｐゴシック"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ＭＳ Ｐゴシック"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ＭＳ Ｐゴシック"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ＭＳ Ｐゴシック"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ＭＳ Ｐゴシック"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a:lstStyle>
          <a:p>
            <a:pPr algn="l" defTabSz="1219170"/>
            <a:r>
              <a:rPr lang="en-GB" sz="2133" dirty="0">
                <a:solidFill>
                  <a:srgbClr val="4F81BD">
                    <a:lumMod val="75000"/>
                  </a:srgbClr>
                </a:solidFill>
                <a:latin typeface="Calibri"/>
              </a:rPr>
              <a:t>Political protest, illicit and illegal material.</a:t>
            </a:r>
          </a:p>
        </p:txBody>
      </p:sp>
      <p:sp>
        <p:nvSpPr>
          <p:cNvPr id="10" name="TextBox 9">
            <a:extLst>
              <a:ext uri="{FF2B5EF4-FFF2-40B4-BE49-F238E27FC236}">
                <a16:creationId xmlns:a16="http://schemas.microsoft.com/office/drawing/2014/main" id="{946489D4-96CF-4CE6-AEE7-E508EE9EDABF}"/>
              </a:ext>
            </a:extLst>
          </p:cNvPr>
          <p:cNvSpPr txBox="1"/>
          <p:nvPr/>
        </p:nvSpPr>
        <p:spPr>
          <a:xfrm>
            <a:off x="815413" y="6021288"/>
            <a:ext cx="5856651" cy="748988"/>
          </a:xfrm>
          <a:prstGeom prst="rect">
            <a:avLst/>
          </a:prstGeom>
          <a:noFill/>
        </p:spPr>
        <p:txBody>
          <a:bodyPr wrap="square" rtlCol="0">
            <a:spAutoFit/>
          </a:bodyPr>
          <a:lstStyle/>
          <a:p>
            <a:pPr algn="ctr" defTabSz="1219170" eaLnBrk="0" fontAlgn="base" hangingPunct="0">
              <a:spcBef>
                <a:spcPct val="0"/>
              </a:spcBef>
              <a:spcAft>
                <a:spcPct val="0"/>
              </a:spcAft>
            </a:pPr>
            <a:r>
              <a:rPr lang="en-GB" sz="4267" dirty="0">
                <a:solidFill>
                  <a:prstClr val="white"/>
                </a:solidFill>
                <a:latin typeface="Calibri" panose="020F0502020204030204" pitchFamily="34" charset="0"/>
                <a:ea typeface="ＭＳ Ｐゴシック" panose="020B0600070205080204" pitchFamily="34" charset="-128"/>
              </a:rPr>
              <a:t>The Internet</a:t>
            </a:r>
          </a:p>
        </p:txBody>
      </p:sp>
    </p:spTree>
    <p:extLst>
      <p:ext uri="{BB962C8B-B14F-4D97-AF65-F5344CB8AC3E}">
        <p14:creationId xmlns:p14="http://schemas.microsoft.com/office/powerpoint/2010/main" val="86579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5919EDD2-A747-4488-ADEF-9120C92438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2132" y="1364058"/>
            <a:ext cx="2520990" cy="1260495"/>
          </a:xfrm>
          <a:prstGeom prst="rect">
            <a:avLst/>
          </a:prstGeom>
        </p:spPr>
      </p:pic>
      <p:pic>
        <p:nvPicPr>
          <p:cNvPr id="5" name="Content Placeholder 4">
            <a:extLst>
              <a:ext uri="{FF2B5EF4-FFF2-40B4-BE49-F238E27FC236}">
                <a16:creationId xmlns:a16="http://schemas.microsoft.com/office/drawing/2014/main" id="{30E66531-0CC1-47AE-9F10-E321E6E5F886}"/>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215681" y="2656975"/>
            <a:ext cx="5181852" cy="2594560"/>
          </a:xfrm>
        </p:spPr>
      </p:pic>
      <p:pic>
        <p:nvPicPr>
          <p:cNvPr id="7" name="Picture 6">
            <a:extLst>
              <a:ext uri="{FF2B5EF4-FFF2-40B4-BE49-F238E27FC236}">
                <a16:creationId xmlns:a16="http://schemas.microsoft.com/office/drawing/2014/main" id="{975EE2DC-AC51-48DB-99D1-D5ABE2A45B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054" y="2842091"/>
            <a:ext cx="1447298" cy="753898"/>
          </a:xfrm>
          <a:prstGeom prst="rect">
            <a:avLst/>
          </a:prstGeom>
        </p:spPr>
      </p:pic>
      <p:pic>
        <p:nvPicPr>
          <p:cNvPr id="9" name="Picture 8">
            <a:extLst>
              <a:ext uri="{FF2B5EF4-FFF2-40B4-BE49-F238E27FC236}">
                <a16:creationId xmlns:a16="http://schemas.microsoft.com/office/drawing/2014/main" id="{0155EE81-2FC3-469B-B621-1BE9B8D8B3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6034" y="1396502"/>
            <a:ext cx="2983341" cy="1049694"/>
          </a:xfrm>
          <a:prstGeom prst="rect">
            <a:avLst/>
          </a:prstGeom>
        </p:spPr>
      </p:pic>
      <p:pic>
        <p:nvPicPr>
          <p:cNvPr id="13" name="Picture 12">
            <a:extLst>
              <a:ext uri="{FF2B5EF4-FFF2-40B4-BE49-F238E27FC236}">
                <a16:creationId xmlns:a16="http://schemas.microsoft.com/office/drawing/2014/main" id="{7769B922-D9D2-4CF1-842E-FE5ED45E6D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53372" y="4781577"/>
            <a:ext cx="2053827" cy="1150143"/>
          </a:xfrm>
          <a:prstGeom prst="rect">
            <a:avLst/>
          </a:prstGeom>
        </p:spPr>
      </p:pic>
      <p:pic>
        <p:nvPicPr>
          <p:cNvPr id="17" name="Picture 16">
            <a:extLst>
              <a:ext uri="{FF2B5EF4-FFF2-40B4-BE49-F238E27FC236}">
                <a16:creationId xmlns:a16="http://schemas.microsoft.com/office/drawing/2014/main" id="{575D014E-9998-4123-99ED-15637536C5E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79693" y="5324312"/>
            <a:ext cx="2053828" cy="979518"/>
          </a:xfrm>
          <a:prstGeom prst="rect">
            <a:avLst/>
          </a:prstGeom>
        </p:spPr>
      </p:pic>
      <p:pic>
        <p:nvPicPr>
          <p:cNvPr id="19" name="Picture 18">
            <a:extLst>
              <a:ext uri="{FF2B5EF4-FFF2-40B4-BE49-F238E27FC236}">
                <a16:creationId xmlns:a16="http://schemas.microsoft.com/office/drawing/2014/main" id="{E40FF36A-F99F-4E05-BD4C-390A4FEDEA0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601" y="4751225"/>
            <a:ext cx="1552605" cy="1552605"/>
          </a:xfrm>
          <a:prstGeom prst="rect">
            <a:avLst/>
          </a:prstGeom>
        </p:spPr>
      </p:pic>
      <p:pic>
        <p:nvPicPr>
          <p:cNvPr id="23" name="Picture 22">
            <a:extLst>
              <a:ext uri="{FF2B5EF4-FFF2-40B4-BE49-F238E27FC236}">
                <a16:creationId xmlns:a16="http://schemas.microsoft.com/office/drawing/2014/main" id="{23735BEE-BDAC-48D7-A1AE-9C414206885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976320" y="2624553"/>
            <a:ext cx="2667816" cy="1775311"/>
          </a:xfrm>
          <a:prstGeom prst="rect">
            <a:avLst/>
          </a:prstGeom>
        </p:spPr>
      </p:pic>
    </p:spTree>
    <p:extLst>
      <p:ext uri="{BB962C8B-B14F-4D97-AF65-F5344CB8AC3E}">
        <p14:creationId xmlns:p14="http://schemas.microsoft.com/office/powerpoint/2010/main" val="19485492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53B3755-A084-41FF-9558-80F9F1F91222}"/>
              </a:ext>
            </a:extLst>
          </p:cNvPr>
          <p:cNvSpPr txBox="1"/>
          <p:nvPr/>
        </p:nvSpPr>
        <p:spPr>
          <a:xfrm>
            <a:off x="1247461" y="2176990"/>
            <a:ext cx="9697077" cy="4216539"/>
          </a:xfrm>
          <a:prstGeom prst="rect">
            <a:avLst/>
          </a:prstGeom>
          <a:noFill/>
        </p:spPr>
        <p:txBody>
          <a:bodyPr wrap="square" rtlCol="0">
            <a:spAutoFit/>
          </a:bodyPr>
          <a:lstStyle/>
          <a:p>
            <a:pPr defTabSz="1219170" eaLnBrk="0" fontAlgn="base" hangingPunct="0">
              <a:spcBef>
                <a:spcPct val="0"/>
              </a:spcBef>
              <a:spcAft>
                <a:spcPct val="0"/>
              </a:spcAft>
            </a:pPr>
            <a:r>
              <a:rPr lang="en-GB" sz="2800" dirty="0">
                <a:solidFill>
                  <a:srgbClr val="0070C0"/>
                </a:solidFill>
                <a:latin typeface="Calibri" panose="020F0502020204030204" pitchFamily="34" charset="0"/>
                <a:ea typeface="ＭＳ Ｐゴシック" panose="020B0600070205080204" pitchFamily="34" charset="-128"/>
              </a:rPr>
              <a:t>1. By using a search engine. </a:t>
            </a:r>
          </a:p>
          <a:p>
            <a:pPr defTabSz="1219170" eaLnBrk="0" fontAlgn="base" hangingPunct="0">
              <a:spcBef>
                <a:spcPct val="0"/>
              </a:spcBef>
              <a:spcAft>
                <a:spcPct val="0"/>
              </a:spcAft>
            </a:pPr>
            <a:endParaRPr lang="en-GB" sz="2400" dirty="0">
              <a:solidFill>
                <a:prstClr val="black"/>
              </a:solidFill>
              <a:latin typeface="Calibri" panose="020F0502020204030204" pitchFamily="34" charset="0"/>
              <a:ea typeface="ＭＳ Ｐゴシック" panose="020B0600070205080204" pitchFamily="34" charset="-128"/>
            </a:endParaRPr>
          </a:p>
          <a:p>
            <a:pPr marL="380990" indent="-380990"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rPr>
              <a:t>It assists you to find the web pages that you are interested in. </a:t>
            </a:r>
          </a:p>
          <a:p>
            <a:pPr defTabSz="1219170" eaLnBrk="0" fontAlgn="base" hangingPunct="0">
              <a:spcBef>
                <a:spcPct val="0"/>
              </a:spcBef>
              <a:spcAft>
                <a:spcPct val="0"/>
              </a:spcAft>
            </a:pPr>
            <a:endParaRPr lang="en-GB" sz="2400" dirty="0">
              <a:solidFill>
                <a:prstClr val="black"/>
              </a:solidFill>
              <a:latin typeface="Calibri" panose="020F0502020204030204" pitchFamily="34" charset="0"/>
              <a:ea typeface="ＭＳ Ｐゴシック" panose="020B0600070205080204" pitchFamily="34" charset="-128"/>
            </a:endParaRPr>
          </a:p>
          <a:p>
            <a:pPr marL="380990" indent="-380990"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rPr>
              <a:t>Search Engines will send out crawlers to websites and will index the data that they find. </a:t>
            </a:r>
          </a:p>
          <a:p>
            <a:pPr defTabSz="1219170" eaLnBrk="0" fontAlgn="base" hangingPunct="0">
              <a:spcBef>
                <a:spcPct val="0"/>
              </a:spcBef>
              <a:spcAft>
                <a:spcPct val="0"/>
              </a:spcAft>
            </a:pPr>
            <a:endParaRPr lang="en-GB" sz="2400" dirty="0">
              <a:solidFill>
                <a:prstClr val="black"/>
              </a:solidFill>
              <a:latin typeface="Calibri" panose="020F0502020204030204" pitchFamily="34" charset="0"/>
              <a:ea typeface="ＭＳ Ｐゴシック" panose="020B0600070205080204" pitchFamily="34" charset="-128"/>
            </a:endParaRPr>
          </a:p>
          <a:p>
            <a:pPr marL="380990" indent="-380990"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rPr>
              <a:t>This data is stored in ‘libraries’.</a:t>
            </a:r>
          </a:p>
          <a:p>
            <a:pPr defTabSz="1219170" eaLnBrk="0" fontAlgn="base" hangingPunct="0">
              <a:spcBef>
                <a:spcPct val="0"/>
              </a:spcBef>
              <a:spcAft>
                <a:spcPct val="0"/>
              </a:spcAft>
            </a:pPr>
            <a:endParaRPr lang="en-GB" sz="2400" dirty="0">
              <a:solidFill>
                <a:prstClr val="black"/>
              </a:solidFill>
              <a:latin typeface="Calibri" panose="020F0502020204030204" pitchFamily="34" charset="0"/>
              <a:ea typeface="ＭＳ Ｐゴシック" panose="020B0600070205080204" pitchFamily="34" charset="-128"/>
            </a:endParaRPr>
          </a:p>
          <a:p>
            <a:pPr marL="380990" indent="-380990"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rPr>
              <a:t>If you search for ‘Dogs’ – a search engine will return a list of all the sites that contain ‘dogs’.</a:t>
            </a:r>
          </a:p>
        </p:txBody>
      </p:sp>
      <p:sp>
        <p:nvSpPr>
          <p:cNvPr id="9" name="Content Placeholder 8">
            <a:extLst>
              <a:ext uri="{FF2B5EF4-FFF2-40B4-BE49-F238E27FC236}">
                <a16:creationId xmlns:a16="http://schemas.microsoft.com/office/drawing/2014/main" id="{2998A546-D509-41B0-9B2F-FF948DE2DEFE}"/>
              </a:ext>
            </a:extLst>
          </p:cNvPr>
          <p:cNvSpPr>
            <a:spLocks noGrp="1"/>
          </p:cNvSpPr>
          <p:nvPr>
            <p:ph idx="1"/>
          </p:nvPr>
        </p:nvSpPr>
        <p:spPr>
          <a:xfrm>
            <a:off x="961136" y="1499141"/>
            <a:ext cx="10972800" cy="1056117"/>
          </a:xfrm>
        </p:spPr>
        <p:txBody>
          <a:bodyPr/>
          <a:lstStyle/>
          <a:p>
            <a:pPr marL="0" indent="0">
              <a:buNone/>
            </a:pPr>
            <a:r>
              <a:rPr lang="en-GB" dirty="0"/>
              <a:t>How do we find our way around the internet?</a:t>
            </a:r>
          </a:p>
        </p:txBody>
      </p:sp>
    </p:spTree>
    <p:extLst>
      <p:ext uri="{BB962C8B-B14F-4D97-AF65-F5344CB8AC3E}">
        <p14:creationId xmlns:p14="http://schemas.microsoft.com/office/powerpoint/2010/main" val="35224796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689056C-2614-4AD7-B668-E7643AFF6DB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1750" y="1534608"/>
            <a:ext cx="11968499" cy="4346647"/>
          </a:xfrm>
          <a:prstGeom prst="rect">
            <a:avLst/>
          </a:prstGeom>
        </p:spPr>
      </p:pic>
    </p:spTree>
    <p:extLst>
      <p:ext uri="{BB962C8B-B14F-4D97-AF65-F5344CB8AC3E}">
        <p14:creationId xmlns:p14="http://schemas.microsoft.com/office/powerpoint/2010/main" val="987866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Session Objectives</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lstStyle/>
          <a:p>
            <a:pPr marL="0" indent="0">
              <a:buNone/>
            </a:pPr>
            <a:r>
              <a:rPr lang="en-GB" dirty="0"/>
              <a:t>At the end of this session the participants will be able to…</a:t>
            </a:r>
          </a:p>
          <a:p>
            <a:r>
              <a:rPr lang="en-GB" dirty="0"/>
              <a:t>Explain where electronic evidence may be found</a:t>
            </a:r>
          </a:p>
          <a:p>
            <a:r>
              <a:rPr lang="en-GB" dirty="0"/>
              <a:t>Discuss the evidential value of hardware items, network devices and other electronically store data </a:t>
            </a:r>
          </a:p>
          <a:p>
            <a:r>
              <a:rPr lang="en-GB" dirty="0"/>
              <a:t>Describe different services and technology used on the Internet</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a:t>
            </a:fld>
            <a:endParaRPr lang="en-GB"/>
          </a:p>
        </p:txBody>
      </p:sp>
    </p:spTree>
    <p:extLst>
      <p:ext uri="{BB962C8B-B14F-4D97-AF65-F5344CB8AC3E}">
        <p14:creationId xmlns:p14="http://schemas.microsoft.com/office/powerpoint/2010/main" val="3607724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0DC30-E948-4EB7-B998-D49EAD459C1F}"/>
              </a:ext>
            </a:extLst>
          </p:cNvPr>
          <p:cNvSpPr>
            <a:spLocks noGrp="1"/>
          </p:cNvSpPr>
          <p:nvPr>
            <p:ph type="title"/>
          </p:nvPr>
        </p:nvSpPr>
        <p:spPr/>
        <p:txBody>
          <a:bodyPr/>
          <a:lstStyle/>
          <a:p>
            <a:r>
              <a:rPr lang="en-GB" dirty="0">
                <a:solidFill>
                  <a:srgbClr val="0070C0"/>
                </a:solidFill>
              </a:rPr>
              <a:t>Domain Name System (DNS)</a:t>
            </a:r>
          </a:p>
        </p:txBody>
      </p:sp>
      <p:sp>
        <p:nvSpPr>
          <p:cNvPr id="3" name="Content Placeholder 2">
            <a:extLst>
              <a:ext uri="{FF2B5EF4-FFF2-40B4-BE49-F238E27FC236}">
                <a16:creationId xmlns:a16="http://schemas.microsoft.com/office/drawing/2014/main" id="{C1D140F1-8C5D-4DA5-BE16-FD694B41C834}"/>
              </a:ext>
            </a:extLst>
          </p:cNvPr>
          <p:cNvSpPr>
            <a:spLocks noGrp="1"/>
          </p:cNvSpPr>
          <p:nvPr>
            <p:ph idx="1"/>
          </p:nvPr>
        </p:nvSpPr>
        <p:spPr/>
        <p:txBody>
          <a:bodyPr/>
          <a:lstStyle/>
          <a:p>
            <a:r>
              <a:rPr lang="en-GB" dirty="0"/>
              <a:t>The Internet’s phone book.</a:t>
            </a:r>
          </a:p>
          <a:p>
            <a:pPr marL="0" indent="0">
              <a:buNone/>
            </a:pPr>
            <a:endParaRPr lang="en-GB" dirty="0"/>
          </a:p>
          <a:p>
            <a:pPr marL="0" indent="0">
              <a:buNone/>
            </a:pPr>
            <a:endParaRPr lang="en-GB" dirty="0"/>
          </a:p>
          <a:p>
            <a:pPr marL="0" indent="0">
              <a:buNone/>
            </a:pPr>
            <a:endParaRPr lang="en-GB" dirty="0"/>
          </a:p>
          <a:p>
            <a:r>
              <a:rPr lang="en-GB" dirty="0"/>
              <a:t>Converts domain names to IP (Internet Protocol) addresses.</a:t>
            </a:r>
          </a:p>
          <a:p>
            <a:endParaRPr lang="en-GB" dirty="0"/>
          </a:p>
        </p:txBody>
      </p:sp>
      <p:pic>
        <p:nvPicPr>
          <p:cNvPr id="5" name="Picture 4">
            <a:extLst>
              <a:ext uri="{FF2B5EF4-FFF2-40B4-BE49-F238E27FC236}">
                <a16:creationId xmlns:a16="http://schemas.microsoft.com/office/drawing/2014/main" id="{F02D1449-243C-496B-A6BB-53FDE9FD40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23140" y="2416899"/>
            <a:ext cx="3051719" cy="2288789"/>
          </a:xfrm>
          <a:prstGeom prst="rect">
            <a:avLst/>
          </a:prstGeom>
        </p:spPr>
      </p:pic>
    </p:spTree>
    <p:extLst>
      <p:ext uri="{BB962C8B-B14F-4D97-AF65-F5344CB8AC3E}">
        <p14:creationId xmlns:p14="http://schemas.microsoft.com/office/powerpoint/2010/main" val="8280347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ABF68-5B5B-47B2-9FD2-BB7629B2FF3F}"/>
              </a:ext>
            </a:extLst>
          </p:cNvPr>
          <p:cNvSpPr>
            <a:spLocks noGrp="1"/>
          </p:cNvSpPr>
          <p:nvPr>
            <p:ph type="title"/>
          </p:nvPr>
        </p:nvSpPr>
        <p:spPr/>
        <p:txBody>
          <a:bodyPr/>
          <a:lstStyle/>
          <a:p>
            <a:r>
              <a:rPr lang="en-GB" dirty="0"/>
              <a:t>Domain Names</a:t>
            </a:r>
          </a:p>
        </p:txBody>
      </p:sp>
      <p:pic>
        <p:nvPicPr>
          <p:cNvPr id="8" name="Content Placeholder 7">
            <a:extLst>
              <a:ext uri="{FF2B5EF4-FFF2-40B4-BE49-F238E27FC236}">
                <a16:creationId xmlns:a16="http://schemas.microsoft.com/office/drawing/2014/main" id="{97F13286-372D-4C8F-BBD7-E3633422021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835797" y="2448729"/>
            <a:ext cx="6833077" cy="3826523"/>
          </a:xfrm>
        </p:spPr>
      </p:pic>
    </p:spTree>
    <p:extLst>
      <p:ext uri="{BB962C8B-B14F-4D97-AF65-F5344CB8AC3E}">
        <p14:creationId xmlns:p14="http://schemas.microsoft.com/office/powerpoint/2010/main" val="37383105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05DB4-FE93-48EB-BF93-8EAF18123B39}"/>
              </a:ext>
            </a:extLst>
          </p:cNvPr>
          <p:cNvSpPr>
            <a:spLocks noGrp="1"/>
          </p:cNvSpPr>
          <p:nvPr>
            <p:ph type="title"/>
          </p:nvPr>
        </p:nvSpPr>
        <p:spPr/>
        <p:txBody>
          <a:bodyPr/>
          <a:lstStyle/>
          <a:p>
            <a:r>
              <a:rPr lang="en-GB" dirty="0">
                <a:solidFill>
                  <a:schemeClr val="accent6"/>
                </a:solidFill>
              </a:rPr>
              <a:t>Practical Exercise</a:t>
            </a:r>
          </a:p>
        </p:txBody>
      </p:sp>
      <p:sp>
        <p:nvSpPr>
          <p:cNvPr id="3" name="Content Placeholder 2">
            <a:extLst>
              <a:ext uri="{FF2B5EF4-FFF2-40B4-BE49-F238E27FC236}">
                <a16:creationId xmlns:a16="http://schemas.microsoft.com/office/drawing/2014/main" id="{2BEADB71-E04C-4B73-8917-4E1CEC2803CD}"/>
              </a:ext>
            </a:extLst>
          </p:cNvPr>
          <p:cNvSpPr>
            <a:spLocks noGrp="1"/>
          </p:cNvSpPr>
          <p:nvPr>
            <p:ph idx="1"/>
          </p:nvPr>
        </p:nvSpPr>
        <p:spPr/>
        <p:txBody>
          <a:bodyPr/>
          <a:lstStyle/>
          <a:p>
            <a:r>
              <a:rPr lang="en-GB" dirty="0"/>
              <a:t>Open your web browser</a:t>
            </a:r>
          </a:p>
          <a:p>
            <a:r>
              <a:rPr lang="en-GB" dirty="0"/>
              <a:t>Type: </a:t>
            </a:r>
            <a:r>
              <a:rPr lang="en-GB" dirty="0">
                <a:hlinkClick r:id="rId3"/>
              </a:rPr>
              <a:t>www.coe.int</a:t>
            </a:r>
            <a:endParaRPr lang="en-GB" dirty="0"/>
          </a:p>
          <a:p>
            <a:r>
              <a:rPr lang="en-GB" dirty="0"/>
              <a:t>Click return…….</a:t>
            </a:r>
          </a:p>
          <a:p>
            <a:r>
              <a:rPr lang="en-GB" dirty="0"/>
              <a:t>Type: </a:t>
            </a:r>
            <a:r>
              <a:rPr lang="en-GB" dirty="0">
                <a:hlinkClick r:id="rId4"/>
              </a:rPr>
              <a:t>www.yahoo.com</a:t>
            </a:r>
            <a:endParaRPr lang="en-GB" dirty="0"/>
          </a:p>
          <a:p>
            <a:r>
              <a:rPr lang="en-GB" dirty="0"/>
              <a:t>Click return…….</a:t>
            </a:r>
          </a:p>
        </p:txBody>
      </p:sp>
    </p:spTree>
    <p:extLst>
      <p:ext uri="{BB962C8B-B14F-4D97-AF65-F5344CB8AC3E}">
        <p14:creationId xmlns:p14="http://schemas.microsoft.com/office/powerpoint/2010/main" val="37861436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4D475-6AA0-4EB2-82BD-A9150FB5FCB0}"/>
              </a:ext>
            </a:extLst>
          </p:cNvPr>
          <p:cNvSpPr>
            <a:spLocks noGrp="1"/>
          </p:cNvSpPr>
          <p:nvPr>
            <p:ph type="title"/>
          </p:nvPr>
        </p:nvSpPr>
        <p:spPr/>
        <p:txBody>
          <a:bodyPr/>
          <a:lstStyle/>
          <a:p>
            <a:r>
              <a:rPr lang="en-GB" dirty="0">
                <a:solidFill>
                  <a:schemeClr val="accent6"/>
                </a:solidFill>
              </a:rPr>
              <a:t>Practical Exercise</a:t>
            </a:r>
          </a:p>
        </p:txBody>
      </p:sp>
      <p:sp>
        <p:nvSpPr>
          <p:cNvPr id="3" name="Content Placeholder 2">
            <a:extLst>
              <a:ext uri="{FF2B5EF4-FFF2-40B4-BE49-F238E27FC236}">
                <a16:creationId xmlns:a16="http://schemas.microsoft.com/office/drawing/2014/main" id="{EB04FAA2-4B5F-45B0-8BB1-1EBBFDD57584}"/>
              </a:ext>
            </a:extLst>
          </p:cNvPr>
          <p:cNvSpPr>
            <a:spLocks noGrp="1"/>
          </p:cNvSpPr>
          <p:nvPr>
            <p:ph idx="1"/>
          </p:nvPr>
        </p:nvSpPr>
        <p:spPr/>
        <p:txBody>
          <a:bodyPr/>
          <a:lstStyle/>
          <a:p>
            <a:r>
              <a:rPr lang="en-GB" dirty="0"/>
              <a:t>Go to your web browser</a:t>
            </a:r>
          </a:p>
          <a:p>
            <a:r>
              <a:rPr lang="en-GB" dirty="0"/>
              <a:t>Type: </a:t>
            </a:r>
            <a:r>
              <a:rPr lang="en-GB" dirty="0">
                <a:hlinkClick r:id="rId3"/>
              </a:rPr>
              <a:t>www.whatsmydns.net</a:t>
            </a:r>
            <a:endParaRPr lang="en-GB" dirty="0"/>
          </a:p>
          <a:p>
            <a:r>
              <a:rPr lang="en-GB" dirty="0"/>
              <a:t>Click return…….</a:t>
            </a:r>
          </a:p>
        </p:txBody>
      </p:sp>
    </p:spTree>
    <p:extLst>
      <p:ext uri="{BB962C8B-B14F-4D97-AF65-F5344CB8AC3E}">
        <p14:creationId xmlns:p14="http://schemas.microsoft.com/office/powerpoint/2010/main" val="14554477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3C777-DDB8-4EA2-ABB1-DA7463C9AF18}"/>
              </a:ext>
            </a:extLst>
          </p:cNvPr>
          <p:cNvSpPr>
            <a:spLocks noGrp="1"/>
          </p:cNvSpPr>
          <p:nvPr>
            <p:ph type="title"/>
          </p:nvPr>
        </p:nvSpPr>
        <p:spPr/>
        <p:txBody>
          <a:bodyPr/>
          <a:lstStyle/>
          <a:p>
            <a:endParaRPr lang="en-GB"/>
          </a:p>
        </p:txBody>
      </p:sp>
      <p:pic>
        <p:nvPicPr>
          <p:cNvPr id="5" name="Content Placeholder 4">
            <a:extLst>
              <a:ext uri="{FF2B5EF4-FFF2-40B4-BE49-F238E27FC236}">
                <a16:creationId xmlns:a16="http://schemas.microsoft.com/office/drawing/2014/main" id="{2BA27466-08AB-4F2E-872D-7D03486343B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3381201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5488C-4540-4683-B9CB-588268E15D31}"/>
              </a:ext>
            </a:extLst>
          </p:cNvPr>
          <p:cNvSpPr>
            <a:spLocks noGrp="1"/>
          </p:cNvSpPr>
          <p:nvPr>
            <p:ph type="title"/>
          </p:nvPr>
        </p:nvSpPr>
        <p:spPr/>
        <p:txBody>
          <a:bodyPr/>
          <a:lstStyle/>
          <a:p>
            <a:r>
              <a:rPr lang="en-GB" dirty="0">
                <a:solidFill>
                  <a:schemeClr val="accent6">
                    <a:lumMod val="75000"/>
                  </a:schemeClr>
                </a:solidFill>
              </a:rPr>
              <a:t>Practical Exercise</a:t>
            </a:r>
          </a:p>
        </p:txBody>
      </p:sp>
      <p:sp>
        <p:nvSpPr>
          <p:cNvPr id="3" name="Content Placeholder 2">
            <a:extLst>
              <a:ext uri="{FF2B5EF4-FFF2-40B4-BE49-F238E27FC236}">
                <a16:creationId xmlns:a16="http://schemas.microsoft.com/office/drawing/2014/main" id="{0517D6C1-127E-451C-A772-6B6519C410EB}"/>
              </a:ext>
            </a:extLst>
          </p:cNvPr>
          <p:cNvSpPr>
            <a:spLocks noGrp="1"/>
          </p:cNvSpPr>
          <p:nvPr>
            <p:ph idx="1"/>
          </p:nvPr>
        </p:nvSpPr>
        <p:spPr/>
        <p:txBody>
          <a:bodyPr/>
          <a:lstStyle/>
          <a:p>
            <a:r>
              <a:rPr lang="en-GB" dirty="0"/>
              <a:t>In the search box type </a:t>
            </a:r>
            <a:r>
              <a:rPr lang="en-GB" dirty="0">
                <a:hlinkClick r:id="rId3"/>
              </a:rPr>
              <a:t>www.coe.int</a:t>
            </a:r>
            <a:endParaRPr lang="en-GB" dirty="0"/>
          </a:p>
          <a:p>
            <a:r>
              <a:rPr lang="en-GB" dirty="0"/>
              <a:t>Click search………..</a:t>
            </a:r>
          </a:p>
        </p:txBody>
      </p:sp>
    </p:spTree>
    <p:extLst>
      <p:ext uri="{BB962C8B-B14F-4D97-AF65-F5344CB8AC3E}">
        <p14:creationId xmlns:p14="http://schemas.microsoft.com/office/powerpoint/2010/main" val="15187341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052BC-FD9A-4D25-A996-FE1CA6EDBDFE}"/>
              </a:ext>
            </a:extLst>
          </p:cNvPr>
          <p:cNvSpPr>
            <a:spLocks noGrp="1"/>
          </p:cNvSpPr>
          <p:nvPr>
            <p:ph type="title"/>
          </p:nvPr>
        </p:nvSpPr>
        <p:spPr/>
        <p:txBody>
          <a:bodyPr/>
          <a:lstStyle/>
          <a:p>
            <a:endParaRPr lang="en-GB"/>
          </a:p>
        </p:txBody>
      </p:sp>
      <p:pic>
        <p:nvPicPr>
          <p:cNvPr id="5" name="Content Placeholder 4">
            <a:extLst>
              <a:ext uri="{FF2B5EF4-FFF2-40B4-BE49-F238E27FC236}">
                <a16:creationId xmlns:a16="http://schemas.microsoft.com/office/drawing/2014/main" id="{86350C93-81C4-420D-85C9-544C44D8F43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576" y="-1"/>
            <a:ext cx="12203575" cy="6864511"/>
          </a:xfrm>
        </p:spPr>
      </p:pic>
    </p:spTree>
    <p:extLst>
      <p:ext uri="{BB962C8B-B14F-4D97-AF65-F5344CB8AC3E}">
        <p14:creationId xmlns:p14="http://schemas.microsoft.com/office/powerpoint/2010/main" val="2325890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6A20B26D-A101-4256-B931-5E16216CC280}"/>
              </a:ext>
            </a:extLst>
          </p:cNvPr>
          <p:cNvSpPr>
            <a:spLocks noGrp="1" noChangeArrowheads="1"/>
          </p:cNvSpPr>
          <p:nvPr>
            <p:ph type="title"/>
          </p:nvPr>
        </p:nvSpPr>
        <p:spPr bwMode="auto">
          <a:xfrm>
            <a:off x="655092" y="1676141"/>
            <a:ext cx="10766987" cy="151842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1219170"/>
            <a:r>
              <a:rPr lang="en-US" altLang="en-US" sz="4267" dirty="0">
                <a:solidFill>
                  <a:srgbClr val="0070C0"/>
                </a:solidFill>
                <a:latin typeface="Menlo"/>
              </a:rPr>
              <a:t>193.164.229.87 = www.coe.int</a:t>
            </a:r>
            <a:endParaRPr lang="en-US" altLang="en-US" sz="2400" dirty="0">
              <a:solidFill>
                <a:srgbClr val="0070C0"/>
              </a:solidFill>
              <a:latin typeface="system-ui"/>
            </a:endParaRPr>
          </a:p>
          <a:p>
            <a:pPr algn="l" defTabSz="1219170"/>
            <a:br>
              <a:rPr lang="en-US" altLang="en-US" sz="2400" dirty="0"/>
            </a:br>
            <a:endParaRPr lang="en-US" altLang="en-US" sz="2400" dirty="0"/>
          </a:p>
        </p:txBody>
      </p:sp>
      <p:sp>
        <p:nvSpPr>
          <p:cNvPr id="3" name="Content Placeholder 2">
            <a:extLst>
              <a:ext uri="{FF2B5EF4-FFF2-40B4-BE49-F238E27FC236}">
                <a16:creationId xmlns:a16="http://schemas.microsoft.com/office/drawing/2014/main" id="{B64BD98E-4381-42F1-A54B-B5CD7AE5313D}"/>
              </a:ext>
            </a:extLst>
          </p:cNvPr>
          <p:cNvSpPr>
            <a:spLocks noGrp="1"/>
          </p:cNvSpPr>
          <p:nvPr>
            <p:ph idx="1"/>
          </p:nvPr>
        </p:nvSpPr>
        <p:spPr>
          <a:xfrm>
            <a:off x="609600" y="3020323"/>
            <a:ext cx="10972800" cy="4424825"/>
          </a:xfrm>
        </p:spPr>
        <p:txBody>
          <a:bodyPr/>
          <a:lstStyle/>
          <a:p>
            <a:r>
              <a:rPr lang="en-GB" dirty="0"/>
              <a:t>Go to web browser</a:t>
            </a:r>
          </a:p>
          <a:p>
            <a:r>
              <a:rPr lang="en-GB" dirty="0"/>
              <a:t>Type 193.164.229.87</a:t>
            </a:r>
          </a:p>
          <a:p>
            <a:r>
              <a:rPr lang="en-GB" dirty="0"/>
              <a:t>Click return………….</a:t>
            </a:r>
          </a:p>
        </p:txBody>
      </p:sp>
    </p:spTree>
    <p:extLst>
      <p:ext uri="{BB962C8B-B14F-4D97-AF65-F5344CB8AC3E}">
        <p14:creationId xmlns:p14="http://schemas.microsoft.com/office/powerpoint/2010/main" val="14193743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EC49A-3DB8-4FA1-B16C-E6ECBF256DCD}"/>
              </a:ext>
            </a:extLst>
          </p:cNvPr>
          <p:cNvSpPr>
            <a:spLocks noGrp="1"/>
          </p:cNvSpPr>
          <p:nvPr>
            <p:ph type="title"/>
          </p:nvPr>
        </p:nvSpPr>
        <p:spPr/>
        <p:txBody>
          <a:bodyPr/>
          <a:lstStyle/>
          <a:p>
            <a:endParaRPr lang="en-GB"/>
          </a:p>
        </p:txBody>
      </p:sp>
      <p:pic>
        <p:nvPicPr>
          <p:cNvPr id="5" name="Content Placeholder 4">
            <a:extLst>
              <a:ext uri="{FF2B5EF4-FFF2-40B4-BE49-F238E27FC236}">
                <a16:creationId xmlns:a16="http://schemas.microsoft.com/office/drawing/2014/main" id="{38AB1C43-88B4-40AA-84AB-3320487BED8B}"/>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3820"/>
          <a:stretch/>
        </p:blipFill>
        <p:spPr>
          <a:xfrm>
            <a:off x="0" y="0"/>
            <a:ext cx="12232507" cy="6858000"/>
          </a:xfrm>
        </p:spPr>
      </p:pic>
    </p:spTree>
    <p:extLst>
      <p:ext uri="{BB962C8B-B14F-4D97-AF65-F5344CB8AC3E}">
        <p14:creationId xmlns:p14="http://schemas.microsoft.com/office/powerpoint/2010/main" val="42338364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9C018-8643-469F-BB9C-42F2DA312343}"/>
              </a:ext>
            </a:extLst>
          </p:cNvPr>
          <p:cNvSpPr>
            <a:spLocks noGrp="1"/>
          </p:cNvSpPr>
          <p:nvPr>
            <p:ph type="title"/>
          </p:nvPr>
        </p:nvSpPr>
        <p:spPr/>
        <p:txBody>
          <a:bodyPr/>
          <a:lstStyle/>
          <a:p>
            <a:r>
              <a:rPr lang="en-GB" dirty="0"/>
              <a:t>Internet Protocol addresses (IP)</a:t>
            </a:r>
          </a:p>
        </p:txBody>
      </p:sp>
      <p:sp>
        <p:nvSpPr>
          <p:cNvPr id="3" name="Content Placeholder 2">
            <a:extLst>
              <a:ext uri="{FF2B5EF4-FFF2-40B4-BE49-F238E27FC236}">
                <a16:creationId xmlns:a16="http://schemas.microsoft.com/office/drawing/2014/main" id="{0AFB4850-B966-4EF5-93F0-20587F75F03D}"/>
              </a:ext>
            </a:extLst>
          </p:cNvPr>
          <p:cNvSpPr>
            <a:spLocks noGrp="1"/>
          </p:cNvSpPr>
          <p:nvPr>
            <p:ph idx="1"/>
          </p:nvPr>
        </p:nvSpPr>
        <p:spPr/>
        <p:txBody>
          <a:bodyPr/>
          <a:lstStyle/>
          <a:p>
            <a:r>
              <a:rPr lang="en-GB" dirty="0"/>
              <a:t>Internet protocol is the Internet’s address book.</a:t>
            </a:r>
          </a:p>
        </p:txBody>
      </p:sp>
      <p:pic>
        <p:nvPicPr>
          <p:cNvPr id="5" name="Picture 4">
            <a:extLst>
              <a:ext uri="{FF2B5EF4-FFF2-40B4-BE49-F238E27FC236}">
                <a16:creationId xmlns:a16="http://schemas.microsoft.com/office/drawing/2014/main" id="{C68108E2-F7D8-4CD0-867E-230E250C00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9871" y="3429000"/>
            <a:ext cx="4048390" cy="2919901"/>
          </a:xfrm>
          <a:prstGeom prst="rect">
            <a:avLst/>
          </a:prstGeom>
        </p:spPr>
      </p:pic>
    </p:spTree>
    <p:extLst>
      <p:ext uri="{BB962C8B-B14F-4D97-AF65-F5344CB8AC3E}">
        <p14:creationId xmlns:p14="http://schemas.microsoft.com/office/powerpoint/2010/main" val="2356740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34255-B63F-4CFD-BF72-9B22F3036D8E}"/>
              </a:ext>
            </a:extLst>
          </p:cNvPr>
          <p:cNvSpPr>
            <a:spLocks noGrp="1"/>
          </p:cNvSpPr>
          <p:nvPr>
            <p:ph type="title"/>
          </p:nvPr>
        </p:nvSpPr>
        <p:spPr/>
        <p:txBody>
          <a:bodyPr/>
          <a:lstStyle/>
          <a:p>
            <a:r>
              <a:rPr lang="en-GB" dirty="0"/>
              <a:t>Hardware</a:t>
            </a:r>
          </a:p>
        </p:txBody>
      </p:sp>
      <p:sp>
        <p:nvSpPr>
          <p:cNvPr id="3" name="Content Placeholder 2">
            <a:extLst>
              <a:ext uri="{FF2B5EF4-FFF2-40B4-BE49-F238E27FC236}">
                <a16:creationId xmlns:a16="http://schemas.microsoft.com/office/drawing/2014/main" id="{1050584B-5635-4AB4-A013-B30F9340B47C}"/>
              </a:ext>
            </a:extLst>
          </p:cNvPr>
          <p:cNvSpPr>
            <a:spLocks noGrp="1"/>
          </p:cNvSpPr>
          <p:nvPr>
            <p:ph idx="1"/>
          </p:nvPr>
        </p:nvSpPr>
        <p:spPr/>
        <p:txBody>
          <a:bodyPr/>
          <a:lstStyle/>
          <a:p>
            <a:r>
              <a:rPr lang="en-US" altLang="en-US" sz="2800" dirty="0">
                <a:solidFill>
                  <a:schemeClr val="tx2"/>
                </a:solidFill>
              </a:rPr>
              <a:t>What constitutes a Hardware in Electronic Evidence?</a:t>
            </a:r>
          </a:p>
          <a:p>
            <a:endParaRPr lang="en-GB" dirty="0"/>
          </a:p>
        </p:txBody>
      </p:sp>
      <p:sp>
        <p:nvSpPr>
          <p:cNvPr id="4" name="Date Placeholder 3">
            <a:extLst>
              <a:ext uri="{FF2B5EF4-FFF2-40B4-BE49-F238E27FC236}">
                <a16:creationId xmlns:a16="http://schemas.microsoft.com/office/drawing/2014/main" id="{BE6C540E-72EC-418A-8F0D-B73E045BAE19}"/>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0885BFCC-266B-48F0-A396-23F7CDC4C53A}"/>
              </a:ext>
            </a:extLst>
          </p:cNvPr>
          <p:cNvSpPr>
            <a:spLocks noGrp="1"/>
          </p:cNvSpPr>
          <p:nvPr>
            <p:ph type="sldNum" sz="quarter" idx="12"/>
          </p:nvPr>
        </p:nvSpPr>
        <p:spPr/>
        <p:txBody>
          <a:bodyPr/>
          <a:lstStyle/>
          <a:p>
            <a:fld id="{B1D9BA23-6223-4617-9598-728E7A9462B0}" type="slidenum">
              <a:rPr lang="en-GB" smtClean="0"/>
              <a:t>3</a:t>
            </a:fld>
            <a:endParaRPr lang="en-GB"/>
          </a:p>
        </p:txBody>
      </p:sp>
    </p:spTree>
    <p:extLst>
      <p:ext uri="{BB962C8B-B14F-4D97-AF65-F5344CB8AC3E}">
        <p14:creationId xmlns:p14="http://schemas.microsoft.com/office/powerpoint/2010/main" val="29640563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94AF7C-0DCC-4F60-A653-0B0E83AF068B}"/>
              </a:ext>
            </a:extLst>
          </p:cNvPr>
          <p:cNvSpPr>
            <a:spLocks noGrp="1"/>
          </p:cNvSpPr>
          <p:nvPr>
            <p:ph idx="1"/>
          </p:nvPr>
        </p:nvSpPr>
        <p:spPr/>
        <p:txBody>
          <a:bodyPr/>
          <a:lstStyle/>
          <a:p>
            <a:r>
              <a:rPr lang="en-GB" dirty="0"/>
              <a:t>Every device that connects to the Internet is allocated an IP address</a:t>
            </a:r>
          </a:p>
          <a:p>
            <a:r>
              <a:rPr lang="en-GB" dirty="0"/>
              <a:t>There are two versions of IP address IPv4 and IPv6.</a:t>
            </a:r>
          </a:p>
        </p:txBody>
      </p:sp>
    </p:spTree>
    <p:extLst>
      <p:ext uri="{BB962C8B-B14F-4D97-AF65-F5344CB8AC3E}">
        <p14:creationId xmlns:p14="http://schemas.microsoft.com/office/powerpoint/2010/main" val="14630084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C16DC-D4DC-49EF-A515-1BFA63D223B5}"/>
              </a:ext>
            </a:extLst>
          </p:cNvPr>
          <p:cNvSpPr>
            <a:spLocks noGrp="1"/>
          </p:cNvSpPr>
          <p:nvPr>
            <p:ph type="title"/>
          </p:nvPr>
        </p:nvSpPr>
        <p:spPr/>
        <p:txBody>
          <a:bodyPr/>
          <a:lstStyle/>
          <a:p>
            <a:r>
              <a:rPr lang="en-GB" dirty="0"/>
              <a:t>IPv4</a:t>
            </a:r>
          </a:p>
        </p:txBody>
      </p:sp>
      <p:sp>
        <p:nvSpPr>
          <p:cNvPr id="3" name="Content Placeholder 2">
            <a:extLst>
              <a:ext uri="{FF2B5EF4-FFF2-40B4-BE49-F238E27FC236}">
                <a16:creationId xmlns:a16="http://schemas.microsoft.com/office/drawing/2014/main" id="{A7DFAB42-F5A3-4D59-B79B-B190B48B9895}"/>
              </a:ext>
            </a:extLst>
          </p:cNvPr>
          <p:cNvSpPr>
            <a:spLocks noGrp="1"/>
          </p:cNvSpPr>
          <p:nvPr>
            <p:ph idx="1"/>
          </p:nvPr>
        </p:nvSpPr>
        <p:spPr/>
        <p:txBody>
          <a:bodyPr/>
          <a:lstStyle/>
          <a:p>
            <a:pPr marL="0" indent="0" algn="ctr">
              <a:buNone/>
            </a:pPr>
            <a:endParaRPr lang="en-US" altLang="en-US" sz="5333" dirty="0">
              <a:solidFill>
                <a:srgbClr val="0070C0"/>
              </a:solidFill>
              <a:latin typeface="Menlo"/>
            </a:endParaRPr>
          </a:p>
          <a:p>
            <a:pPr marL="0" indent="0" algn="ctr">
              <a:buNone/>
            </a:pPr>
            <a:r>
              <a:rPr lang="en-US" altLang="en-US" sz="5333" dirty="0">
                <a:solidFill>
                  <a:srgbClr val="0070C0"/>
                </a:solidFill>
                <a:latin typeface="Menlo"/>
              </a:rPr>
              <a:t>193.164.229.87</a:t>
            </a:r>
            <a:endParaRPr lang="en-GB" sz="5333" dirty="0"/>
          </a:p>
        </p:txBody>
      </p:sp>
    </p:spTree>
    <p:extLst>
      <p:ext uri="{BB962C8B-B14F-4D97-AF65-F5344CB8AC3E}">
        <p14:creationId xmlns:p14="http://schemas.microsoft.com/office/powerpoint/2010/main" val="15680890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BA7EA-EDE5-4946-BAD0-2E261A6F56CC}"/>
              </a:ext>
            </a:extLst>
          </p:cNvPr>
          <p:cNvSpPr>
            <a:spLocks noGrp="1"/>
          </p:cNvSpPr>
          <p:nvPr>
            <p:ph type="title"/>
          </p:nvPr>
        </p:nvSpPr>
        <p:spPr/>
        <p:txBody>
          <a:bodyPr/>
          <a:lstStyle/>
          <a:p>
            <a:r>
              <a:rPr lang="en-GB" dirty="0"/>
              <a:t>IPv6</a:t>
            </a:r>
          </a:p>
        </p:txBody>
      </p:sp>
      <p:sp>
        <p:nvSpPr>
          <p:cNvPr id="3" name="Content Placeholder 2">
            <a:extLst>
              <a:ext uri="{FF2B5EF4-FFF2-40B4-BE49-F238E27FC236}">
                <a16:creationId xmlns:a16="http://schemas.microsoft.com/office/drawing/2014/main" id="{9BDCCD5C-3721-408E-A873-C7DFE6C7FC17}"/>
              </a:ext>
            </a:extLst>
          </p:cNvPr>
          <p:cNvSpPr>
            <a:spLocks noGrp="1"/>
          </p:cNvSpPr>
          <p:nvPr>
            <p:ph idx="1"/>
          </p:nvPr>
        </p:nvSpPr>
        <p:spPr/>
        <p:txBody>
          <a:bodyPr/>
          <a:lstStyle/>
          <a:p>
            <a:pPr marL="0" indent="0">
              <a:buNone/>
            </a:pPr>
            <a:endParaRPr lang="en-GB" b="0" i="0" dirty="0">
              <a:solidFill>
                <a:srgbClr val="222222"/>
              </a:solidFill>
              <a:effectLst/>
              <a:latin typeface="arial" panose="020B0604020202020204" pitchFamily="34" charset="0"/>
            </a:endParaRPr>
          </a:p>
          <a:p>
            <a:pPr marL="0" indent="0" algn="ctr">
              <a:buNone/>
            </a:pPr>
            <a:r>
              <a:rPr lang="en-GB" b="0" i="0" dirty="0">
                <a:solidFill>
                  <a:srgbClr val="0070C0"/>
                </a:solidFill>
                <a:effectLst/>
                <a:latin typeface="arial" panose="020B0604020202020204" pitchFamily="34" charset="0"/>
              </a:rPr>
              <a:t>2001:0db8:85a3:0000:0000:8a2e:0370:7334</a:t>
            </a:r>
            <a:endParaRPr lang="en-GB" dirty="0">
              <a:solidFill>
                <a:srgbClr val="0070C0"/>
              </a:solidFill>
            </a:endParaRPr>
          </a:p>
        </p:txBody>
      </p:sp>
    </p:spTree>
    <p:extLst>
      <p:ext uri="{BB962C8B-B14F-4D97-AF65-F5344CB8AC3E}">
        <p14:creationId xmlns:p14="http://schemas.microsoft.com/office/powerpoint/2010/main" val="8685651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F785C-8721-4028-B1E4-8E851828DFEA}"/>
              </a:ext>
            </a:extLst>
          </p:cNvPr>
          <p:cNvSpPr>
            <a:spLocks noGrp="1"/>
          </p:cNvSpPr>
          <p:nvPr>
            <p:ph type="title"/>
          </p:nvPr>
        </p:nvSpPr>
        <p:spPr/>
        <p:txBody>
          <a:bodyPr/>
          <a:lstStyle/>
          <a:p>
            <a:r>
              <a:rPr lang="en-GB" dirty="0">
                <a:solidFill>
                  <a:schemeClr val="accent6"/>
                </a:solidFill>
              </a:rPr>
              <a:t>Practical Exercise</a:t>
            </a:r>
          </a:p>
        </p:txBody>
      </p:sp>
      <p:sp>
        <p:nvSpPr>
          <p:cNvPr id="3" name="Content Placeholder 2">
            <a:extLst>
              <a:ext uri="{FF2B5EF4-FFF2-40B4-BE49-F238E27FC236}">
                <a16:creationId xmlns:a16="http://schemas.microsoft.com/office/drawing/2014/main" id="{F0D42017-C8EE-4211-84EB-D2D7BFAC8B6F}"/>
              </a:ext>
            </a:extLst>
          </p:cNvPr>
          <p:cNvSpPr>
            <a:spLocks noGrp="1"/>
          </p:cNvSpPr>
          <p:nvPr>
            <p:ph idx="1"/>
          </p:nvPr>
        </p:nvSpPr>
        <p:spPr/>
        <p:txBody>
          <a:bodyPr/>
          <a:lstStyle/>
          <a:p>
            <a:r>
              <a:rPr lang="en-GB" dirty="0"/>
              <a:t>Go to web browser</a:t>
            </a:r>
          </a:p>
          <a:p>
            <a:r>
              <a:rPr lang="en-GB" dirty="0"/>
              <a:t>Type: what is my IP</a:t>
            </a:r>
          </a:p>
          <a:p>
            <a:r>
              <a:rPr lang="en-GB" dirty="0"/>
              <a:t>Click return………….</a:t>
            </a:r>
          </a:p>
          <a:p>
            <a:r>
              <a:rPr lang="en-GB" dirty="0"/>
              <a:t>Make a note of your IP</a:t>
            </a:r>
          </a:p>
        </p:txBody>
      </p:sp>
    </p:spTree>
    <p:extLst>
      <p:ext uri="{BB962C8B-B14F-4D97-AF65-F5344CB8AC3E}">
        <p14:creationId xmlns:p14="http://schemas.microsoft.com/office/powerpoint/2010/main" val="17173402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30818-DC61-4A7B-8A63-CADD7184DFA9}"/>
              </a:ext>
            </a:extLst>
          </p:cNvPr>
          <p:cNvSpPr>
            <a:spLocks noGrp="1"/>
          </p:cNvSpPr>
          <p:nvPr>
            <p:ph type="title"/>
          </p:nvPr>
        </p:nvSpPr>
        <p:spPr/>
        <p:txBody>
          <a:bodyPr/>
          <a:lstStyle/>
          <a:p>
            <a:r>
              <a:rPr lang="en-GB" dirty="0"/>
              <a:t>Laptop &amp; phone – office WIFI</a:t>
            </a:r>
          </a:p>
        </p:txBody>
      </p:sp>
      <p:pic>
        <p:nvPicPr>
          <p:cNvPr id="5" name="Content Placeholder 4">
            <a:extLst>
              <a:ext uri="{FF2B5EF4-FFF2-40B4-BE49-F238E27FC236}">
                <a16:creationId xmlns:a16="http://schemas.microsoft.com/office/drawing/2014/main" id="{8AFEA6C4-88AA-4D6F-9773-DA54122D5E2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01514" y="2370254"/>
            <a:ext cx="6890246" cy="4016898"/>
          </a:xfrm>
        </p:spPr>
      </p:pic>
      <p:pic>
        <p:nvPicPr>
          <p:cNvPr id="7" name="Picture 6">
            <a:extLst>
              <a:ext uri="{FF2B5EF4-FFF2-40B4-BE49-F238E27FC236}">
                <a16:creationId xmlns:a16="http://schemas.microsoft.com/office/drawing/2014/main" id="{9DD5073D-ECD5-4613-BED3-33D4CB3056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29960" y="1310186"/>
            <a:ext cx="2862040" cy="5090614"/>
          </a:xfrm>
          <a:prstGeom prst="rect">
            <a:avLst/>
          </a:prstGeom>
        </p:spPr>
      </p:pic>
      <mc:AlternateContent xmlns:mc="http://schemas.openxmlformats.org/markup-compatibility/2006" xmlns:p14="http://schemas.microsoft.com/office/powerpoint/2010/main">
        <mc:Choice Requires="p14">
          <p:contentPart p14:bwMode="auto" r:id="rId5">
            <p14:nvContentPartPr>
              <p14:cNvPr id="8" name="Freihand 7">
                <a:extLst>
                  <a:ext uri="{FF2B5EF4-FFF2-40B4-BE49-F238E27FC236}">
                    <a16:creationId xmlns:a16="http://schemas.microsoft.com/office/drawing/2014/main" id="{0B6E42F0-52E2-544E-8356-AF9C3CB63F45}"/>
                  </a:ext>
                </a:extLst>
              </p14:cNvPr>
              <p14:cNvContentPartPr/>
              <p14:nvPr/>
            </p14:nvContentPartPr>
            <p14:xfrm>
              <a:off x="2836655" y="4548337"/>
              <a:ext cx="923040" cy="50760"/>
            </p14:xfrm>
          </p:contentPart>
        </mc:Choice>
        <mc:Fallback xmlns="">
          <p:pic>
            <p:nvPicPr>
              <p:cNvPr id="8" name="Freihand 7">
                <a:extLst>
                  <a:ext uri="{FF2B5EF4-FFF2-40B4-BE49-F238E27FC236}">
                    <a16:creationId xmlns:a16="http://schemas.microsoft.com/office/drawing/2014/main" id="{0B6E42F0-52E2-544E-8356-AF9C3CB63F45}"/>
                  </a:ext>
                </a:extLst>
              </p:cNvPr>
              <p:cNvPicPr/>
              <p:nvPr/>
            </p:nvPicPr>
            <p:blipFill>
              <a:blip r:embed="rId6"/>
              <a:stretch>
                <a:fillRect/>
              </a:stretch>
            </p:blipFill>
            <p:spPr>
              <a:xfrm>
                <a:off x="2783015" y="4440337"/>
                <a:ext cx="103068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Freihand 8">
                <a:extLst>
                  <a:ext uri="{FF2B5EF4-FFF2-40B4-BE49-F238E27FC236}">
                    <a16:creationId xmlns:a16="http://schemas.microsoft.com/office/drawing/2014/main" id="{261FC399-9511-1448-BE4C-922382A7DB37}"/>
                  </a:ext>
                </a:extLst>
              </p14:cNvPr>
              <p14:cNvContentPartPr/>
              <p14:nvPr/>
            </p14:nvContentPartPr>
            <p14:xfrm>
              <a:off x="9542735" y="2870737"/>
              <a:ext cx="793080" cy="11520"/>
            </p14:xfrm>
          </p:contentPart>
        </mc:Choice>
        <mc:Fallback xmlns="">
          <p:pic>
            <p:nvPicPr>
              <p:cNvPr id="9" name="Freihand 8">
                <a:extLst>
                  <a:ext uri="{FF2B5EF4-FFF2-40B4-BE49-F238E27FC236}">
                    <a16:creationId xmlns:a16="http://schemas.microsoft.com/office/drawing/2014/main" id="{261FC399-9511-1448-BE4C-922382A7DB37}"/>
                  </a:ext>
                </a:extLst>
              </p:cNvPr>
              <p:cNvPicPr/>
              <p:nvPr/>
            </p:nvPicPr>
            <p:blipFill>
              <a:blip r:embed="rId8"/>
              <a:stretch>
                <a:fillRect/>
              </a:stretch>
            </p:blipFill>
            <p:spPr>
              <a:xfrm>
                <a:off x="9488735" y="2763097"/>
                <a:ext cx="900720" cy="227160"/>
              </a:xfrm>
              <a:prstGeom prst="rect">
                <a:avLst/>
              </a:prstGeom>
            </p:spPr>
          </p:pic>
        </mc:Fallback>
      </mc:AlternateContent>
    </p:spTree>
    <p:extLst>
      <p:ext uri="{BB962C8B-B14F-4D97-AF65-F5344CB8AC3E}">
        <p14:creationId xmlns:p14="http://schemas.microsoft.com/office/powerpoint/2010/main" val="3257810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B9ECC-846E-43E5-8D8C-C94A09BED1AB}"/>
              </a:ext>
            </a:extLst>
          </p:cNvPr>
          <p:cNvSpPr>
            <a:spLocks noGrp="1"/>
          </p:cNvSpPr>
          <p:nvPr>
            <p:ph type="title"/>
          </p:nvPr>
        </p:nvSpPr>
        <p:spPr/>
        <p:txBody>
          <a:bodyPr/>
          <a:lstStyle/>
          <a:p>
            <a:r>
              <a:rPr lang="en-GB" dirty="0"/>
              <a:t>Mobile phone – 4G</a:t>
            </a:r>
          </a:p>
        </p:txBody>
      </p:sp>
      <p:pic>
        <p:nvPicPr>
          <p:cNvPr id="5" name="Content Placeholder 4">
            <a:extLst>
              <a:ext uri="{FF2B5EF4-FFF2-40B4-BE49-F238E27FC236}">
                <a16:creationId xmlns:a16="http://schemas.microsoft.com/office/drawing/2014/main" id="{B9BEFF65-DCD7-447A-9AC8-79E2BFAD536F}"/>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38607"/>
          <a:stretch/>
        </p:blipFill>
        <p:spPr>
          <a:xfrm>
            <a:off x="512781" y="2448729"/>
            <a:ext cx="3092073" cy="3376459"/>
          </a:xfrm>
        </p:spPr>
      </p:pic>
      <p:pic>
        <p:nvPicPr>
          <p:cNvPr id="11" name="Picture 10">
            <a:extLst>
              <a:ext uri="{FF2B5EF4-FFF2-40B4-BE49-F238E27FC236}">
                <a16:creationId xmlns:a16="http://schemas.microsoft.com/office/drawing/2014/main" id="{D528022C-F7B8-46CE-BF47-990A5DF66798}"/>
              </a:ext>
            </a:extLst>
          </p:cNvPr>
          <p:cNvPicPr>
            <a:picLocks noChangeAspect="1"/>
          </p:cNvPicPr>
          <p:nvPr/>
        </p:nvPicPr>
        <p:blipFill rotWithShape="1">
          <a:blip r:embed="rId4">
            <a:extLst>
              <a:ext uri="{28A0092B-C50C-407E-A947-70E740481C1C}">
                <a14:useLocalDpi xmlns:a14="http://schemas.microsoft.com/office/drawing/2010/main" val="0"/>
              </a:ext>
            </a:extLst>
          </a:blip>
          <a:srcRect b="38728"/>
          <a:stretch/>
        </p:blipFill>
        <p:spPr>
          <a:xfrm>
            <a:off x="4326459" y="2448729"/>
            <a:ext cx="3337592" cy="3637379"/>
          </a:xfrm>
          <a:prstGeom prst="rect">
            <a:avLst/>
          </a:prstGeom>
        </p:spPr>
      </p:pic>
      <p:pic>
        <p:nvPicPr>
          <p:cNvPr id="13" name="Picture 12">
            <a:extLst>
              <a:ext uri="{FF2B5EF4-FFF2-40B4-BE49-F238E27FC236}">
                <a16:creationId xmlns:a16="http://schemas.microsoft.com/office/drawing/2014/main" id="{364E1F61-EE5B-4B1E-A49A-BB423A2F395D}"/>
              </a:ext>
            </a:extLst>
          </p:cNvPr>
          <p:cNvPicPr>
            <a:picLocks noChangeAspect="1"/>
          </p:cNvPicPr>
          <p:nvPr/>
        </p:nvPicPr>
        <p:blipFill rotWithShape="1">
          <a:blip r:embed="rId5">
            <a:extLst>
              <a:ext uri="{28A0092B-C50C-407E-A947-70E740481C1C}">
                <a14:useLocalDpi xmlns:a14="http://schemas.microsoft.com/office/drawing/2010/main" val="0"/>
              </a:ext>
            </a:extLst>
          </a:blip>
          <a:srcRect b="38675"/>
          <a:stretch/>
        </p:blipFill>
        <p:spPr>
          <a:xfrm>
            <a:off x="8385656" y="2449718"/>
            <a:ext cx="3215596" cy="3507475"/>
          </a:xfrm>
          <a:prstGeom prst="rect">
            <a:avLst/>
          </a:prstGeom>
        </p:spPr>
      </p:pic>
      <mc:AlternateContent xmlns:mc="http://schemas.openxmlformats.org/markup-compatibility/2006" xmlns:p14="http://schemas.microsoft.com/office/powerpoint/2010/main">
        <mc:Choice Requires="p14">
          <p:contentPart p14:bwMode="auto" r:id="rId6">
            <p14:nvContentPartPr>
              <p14:cNvPr id="4" name="Freihand 3">
                <a:extLst>
                  <a:ext uri="{FF2B5EF4-FFF2-40B4-BE49-F238E27FC236}">
                    <a16:creationId xmlns:a16="http://schemas.microsoft.com/office/drawing/2014/main" id="{BD2E3BF9-262B-084D-8D86-AA8FBA607FAC}"/>
                  </a:ext>
                </a:extLst>
              </p14:cNvPr>
              <p14:cNvContentPartPr/>
              <p14:nvPr/>
            </p14:nvContentPartPr>
            <p14:xfrm>
              <a:off x="675215" y="4113097"/>
              <a:ext cx="1002240" cy="6120"/>
            </p14:xfrm>
          </p:contentPart>
        </mc:Choice>
        <mc:Fallback xmlns="">
          <p:pic>
            <p:nvPicPr>
              <p:cNvPr id="4" name="Freihand 3">
                <a:extLst>
                  <a:ext uri="{FF2B5EF4-FFF2-40B4-BE49-F238E27FC236}">
                    <a16:creationId xmlns:a16="http://schemas.microsoft.com/office/drawing/2014/main" id="{BD2E3BF9-262B-084D-8D86-AA8FBA607FAC}"/>
                  </a:ext>
                </a:extLst>
              </p:cNvPr>
              <p:cNvPicPr/>
              <p:nvPr/>
            </p:nvPicPr>
            <p:blipFill>
              <a:blip r:embed="rId7"/>
              <a:stretch>
                <a:fillRect/>
              </a:stretch>
            </p:blipFill>
            <p:spPr>
              <a:xfrm>
                <a:off x="621215" y="4005457"/>
                <a:ext cx="110988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Freihand 5">
                <a:extLst>
                  <a:ext uri="{FF2B5EF4-FFF2-40B4-BE49-F238E27FC236}">
                    <a16:creationId xmlns:a16="http://schemas.microsoft.com/office/drawing/2014/main" id="{7549960C-148D-6746-9E8C-36788FF320A1}"/>
                  </a:ext>
                </a:extLst>
              </p14:cNvPr>
              <p14:cNvContentPartPr/>
              <p14:nvPr/>
            </p14:nvContentPartPr>
            <p14:xfrm>
              <a:off x="4528295" y="4222897"/>
              <a:ext cx="1047960" cy="39240"/>
            </p14:xfrm>
          </p:contentPart>
        </mc:Choice>
        <mc:Fallback xmlns="">
          <p:pic>
            <p:nvPicPr>
              <p:cNvPr id="6" name="Freihand 5">
                <a:extLst>
                  <a:ext uri="{FF2B5EF4-FFF2-40B4-BE49-F238E27FC236}">
                    <a16:creationId xmlns:a16="http://schemas.microsoft.com/office/drawing/2014/main" id="{7549960C-148D-6746-9E8C-36788FF320A1}"/>
                  </a:ext>
                </a:extLst>
              </p:cNvPr>
              <p:cNvPicPr/>
              <p:nvPr/>
            </p:nvPicPr>
            <p:blipFill>
              <a:blip r:embed="rId9"/>
              <a:stretch>
                <a:fillRect/>
              </a:stretch>
            </p:blipFill>
            <p:spPr>
              <a:xfrm>
                <a:off x="4474655" y="4114897"/>
                <a:ext cx="115560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Freihand 6">
                <a:extLst>
                  <a:ext uri="{FF2B5EF4-FFF2-40B4-BE49-F238E27FC236}">
                    <a16:creationId xmlns:a16="http://schemas.microsoft.com/office/drawing/2014/main" id="{41CAD6D6-79C1-334F-A940-63D139A1FAED}"/>
                  </a:ext>
                </a:extLst>
              </p14:cNvPr>
              <p14:cNvContentPartPr/>
              <p14:nvPr/>
            </p14:nvContentPartPr>
            <p14:xfrm>
              <a:off x="8606015" y="4191937"/>
              <a:ext cx="1078200" cy="6120"/>
            </p14:xfrm>
          </p:contentPart>
        </mc:Choice>
        <mc:Fallback xmlns="">
          <p:pic>
            <p:nvPicPr>
              <p:cNvPr id="7" name="Freihand 6">
                <a:extLst>
                  <a:ext uri="{FF2B5EF4-FFF2-40B4-BE49-F238E27FC236}">
                    <a16:creationId xmlns:a16="http://schemas.microsoft.com/office/drawing/2014/main" id="{41CAD6D6-79C1-334F-A940-63D139A1FAED}"/>
                  </a:ext>
                </a:extLst>
              </p:cNvPr>
              <p:cNvPicPr/>
              <p:nvPr/>
            </p:nvPicPr>
            <p:blipFill>
              <a:blip r:embed="rId11"/>
              <a:stretch>
                <a:fillRect/>
              </a:stretch>
            </p:blipFill>
            <p:spPr>
              <a:xfrm>
                <a:off x="8552375" y="4084297"/>
                <a:ext cx="1185840" cy="221760"/>
              </a:xfrm>
              <a:prstGeom prst="rect">
                <a:avLst/>
              </a:prstGeom>
            </p:spPr>
          </p:pic>
        </mc:Fallback>
      </mc:AlternateContent>
    </p:spTree>
    <p:extLst>
      <p:ext uri="{BB962C8B-B14F-4D97-AF65-F5344CB8AC3E}">
        <p14:creationId xmlns:p14="http://schemas.microsoft.com/office/powerpoint/2010/main" val="3472488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A2A15-3A4A-46FD-976E-1563063DAE26}"/>
              </a:ext>
            </a:extLst>
          </p:cNvPr>
          <p:cNvSpPr>
            <a:spLocks noGrp="1"/>
          </p:cNvSpPr>
          <p:nvPr>
            <p:ph type="title"/>
          </p:nvPr>
        </p:nvSpPr>
        <p:spPr/>
        <p:txBody>
          <a:bodyPr/>
          <a:lstStyle/>
          <a:p>
            <a:r>
              <a:rPr lang="en-GB" dirty="0">
                <a:solidFill>
                  <a:srgbClr val="FF0000"/>
                </a:solidFill>
              </a:rPr>
              <a:t>Important!</a:t>
            </a:r>
          </a:p>
        </p:txBody>
      </p:sp>
      <p:sp>
        <p:nvSpPr>
          <p:cNvPr id="3" name="Content Placeholder 2">
            <a:extLst>
              <a:ext uri="{FF2B5EF4-FFF2-40B4-BE49-F238E27FC236}">
                <a16:creationId xmlns:a16="http://schemas.microsoft.com/office/drawing/2014/main" id="{7BD4253F-9FDA-4992-88F5-077FF9B568E6}"/>
              </a:ext>
            </a:extLst>
          </p:cNvPr>
          <p:cNvSpPr>
            <a:spLocks noGrp="1"/>
          </p:cNvSpPr>
          <p:nvPr>
            <p:ph idx="1"/>
          </p:nvPr>
        </p:nvSpPr>
        <p:spPr/>
        <p:txBody>
          <a:bodyPr/>
          <a:lstStyle/>
          <a:p>
            <a:r>
              <a:rPr lang="en-GB" dirty="0"/>
              <a:t>As seen, IP addresses can change regularly (Dynamic).</a:t>
            </a:r>
          </a:p>
          <a:p>
            <a:r>
              <a:rPr lang="en-GB" dirty="0"/>
              <a:t>If IP addresses are to be relied upon as evidence. </a:t>
            </a:r>
          </a:p>
          <a:p>
            <a:r>
              <a:rPr lang="en-GB" dirty="0"/>
              <a:t>The exact time and time zone must be considered.</a:t>
            </a:r>
          </a:p>
        </p:txBody>
      </p:sp>
    </p:spTree>
    <p:extLst>
      <p:ext uri="{BB962C8B-B14F-4D97-AF65-F5344CB8AC3E}">
        <p14:creationId xmlns:p14="http://schemas.microsoft.com/office/powerpoint/2010/main" val="27359317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F8B18-094F-4512-AB36-DD8ADB31F06B}"/>
              </a:ext>
            </a:extLst>
          </p:cNvPr>
          <p:cNvSpPr>
            <a:spLocks noGrp="1"/>
          </p:cNvSpPr>
          <p:nvPr>
            <p:ph type="title"/>
          </p:nvPr>
        </p:nvSpPr>
        <p:spPr/>
        <p:txBody>
          <a:bodyPr/>
          <a:lstStyle/>
          <a:p>
            <a:r>
              <a:rPr lang="en-GB" dirty="0">
                <a:solidFill>
                  <a:schemeClr val="accent6"/>
                </a:solidFill>
              </a:rPr>
              <a:t>Practical Exercise</a:t>
            </a:r>
          </a:p>
        </p:txBody>
      </p:sp>
      <p:sp>
        <p:nvSpPr>
          <p:cNvPr id="3" name="Content Placeholder 2">
            <a:extLst>
              <a:ext uri="{FF2B5EF4-FFF2-40B4-BE49-F238E27FC236}">
                <a16:creationId xmlns:a16="http://schemas.microsoft.com/office/drawing/2014/main" id="{B209E021-5F3D-4772-B274-E9D9177E5FB2}"/>
              </a:ext>
            </a:extLst>
          </p:cNvPr>
          <p:cNvSpPr>
            <a:spLocks noGrp="1"/>
          </p:cNvSpPr>
          <p:nvPr>
            <p:ph idx="1"/>
          </p:nvPr>
        </p:nvSpPr>
        <p:spPr/>
        <p:txBody>
          <a:bodyPr/>
          <a:lstStyle/>
          <a:p>
            <a:r>
              <a:rPr lang="en-GB" dirty="0"/>
              <a:t>Resolving an IP</a:t>
            </a:r>
          </a:p>
          <a:p>
            <a:r>
              <a:rPr lang="en-GB" dirty="0"/>
              <a:t>Go to web browser</a:t>
            </a:r>
          </a:p>
          <a:p>
            <a:r>
              <a:rPr lang="en-GB" dirty="0"/>
              <a:t>Type </a:t>
            </a:r>
            <a:r>
              <a:rPr lang="en-GB" dirty="0">
                <a:hlinkClick r:id="rId3"/>
              </a:rPr>
              <a:t>www.whatismyip.com</a:t>
            </a:r>
            <a:endParaRPr lang="en-GB" dirty="0"/>
          </a:p>
          <a:p>
            <a:r>
              <a:rPr lang="en-GB" dirty="0"/>
              <a:t>Select IP Lookup.</a:t>
            </a:r>
          </a:p>
          <a:p>
            <a:r>
              <a:rPr lang="en-GB" dirty="0"/>
              <a:t>Type in your IP address (obtained earlier)</a:t>
            </a:r>
          </a:p>
          <a:p>
            <a:r>
              <a:rPr lang="en-GB" dirty="0"/>
              <a:t>Click return……….</a:t>
            </a:r>
          </a:p>
        </p:txBody>
      </p:sp>
    </p:spTree>
    <p:extLst>
      <p:ext uri="{BB962C8B-B14F-4D97-AF65-F5344CB8AC3E}">
        <p14:creationId xmlns:p14="http://schemas.microsoft.com/office/powerpoint/2010/main" val="34403662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5565F9-97D0-4B9B-886C-639571BC2C24}"/>
              </a:ext>
            </a:extLst>
          </p:cNvPr>
          <p:cNvSpPr>
            <a:spLocks noGrp="1"/>
          </p:cNvSpPr>
          <p:nvPr>
            <p:ph idx="1"/>
          </p:nvPr>
        </p:nvSpPr>
        <p:spPr>
          <a:xfrm>
            <a:off x="773518" y="1503072"/>
            <a:ext cx="10094912" cy="4706659"/>
          </a:xfrm>
        </p:spPr>
        <p:txBody>
          <a:bodyPr>
            <a:noAutofit/>
          </a:bodyPr>
          <a:lstStyle/>
          <a:p>
            <a:pPr marL="0" indent="0" latinLnBrk="1">
              <a:lnSpc>
                <a:spcPct val="100000"/>
              </a:lnSpc>
              <a:spcAft>
                <a:spcPts val="1000"/>
              </a:spcAft>
              <a:buNone/>
              <a:tabLst>
                <a:tab pos="775527" algn="l"/>
                <a:tab pos="1551055" algn="l"/>
                <a:tab pos="2326582" algn="l"/>
                <a:tab pos="3102109" algn="l"/>
                <a:tab pos="3877636" algn="l"/>
                <a:tab pos="4653164" algn="l"/>
                <a:tab pos="5428691" algn="l"/>
                <a:tab pos="6204218" algn="l"/>
                <a:tab pos="6979746" algn="l"/>
                <a:tab pos="7755273" algn="l"/>
                <a:tab pos="8530800" algn="l"/>
                <a:tab pos="9306327" algn="l"/>
                <a:tab pos="10081855" algn="l"/>
                <a:tab pos="10857382" algn="l"/>
                <a:tab pos="11632909" algn="l"/>
                <a:tab pos="12408436" algn="l"/>
              </a:tabLst>
            </a:pP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This is the RIPE Database query service.</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The objects are in RPSL format.</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The RIPE Database is subject to Terms and Conditions.</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See http://www.ripe.net/db/support/db-terms-</a:t>
            </a:r>
            <a:r>
              <a:rPr lang="en-GB" sz="1600" dirty="0" err="1">
                <a:solidFill>
                  <a:srgbClr val="333333"/>
                </a:solidFill>
                <a:latin typeface="Consolas" panose="020B0609020204030204" pitchFamily="49" charset="0"/>
                <a:ea typeface="Times New Roman" panose="02020603050405020304" pitchFamily="18" charset="0"/>
                <a:cs typeface="Courier New" panose="02070309020205020404" pitchFamily="49" charset="0"/>
              </a:rPr>
              <a:t>conditions.pdf</a:t>
            </a: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Note: this output has been filtered.</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To receive output for a database update, use the &amp;</a:t>
            </a:r>
            <a:r>
              <a:rPr lang="en-GB" sz="1600" dirty="0" err="1">
                <a:solidFill>
                  <a:srgbClr val="333333"/>
                </a:solidFill>
                <a:latin typeface="Consolas" panose="020B0609020204030204" pitchFamily="49" charset="0"/>
                <a:ea typeface="Times New Roman" panose="02020603050405020304" pitchFamily="18" charset="0"/>
                <a:cs typeface="Courier New" panose="02070309020205020404" pitchFamily="49" charset="0"/>
              </a:rPr>
              <a:t>quot</a:t>
            </a: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a:t>
            </a:r>
            <a:r>
              <a:rPr lang="en-GB" sz="1600" dirty="0" err="1">
                <a:solidFill>
                  <a:srgbClr val="333333"/>
                </a:solidFill>
                <a:latin typeface="Consolas" panose="020B0609020204030204" pitchFamily="49" charset="0"/>
                <a:ea typeface="Times New Roman" panose="02020603050405020304" pitchFamily="18" charset="0"/>
                <a:cs typeface="Courier New" panose="02070309020205020404" pitchFamily="49" charset="0"/>
              </a:rPr>
              <a:t>B&amp;quot</a:t>
            </a: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flag. </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a:t>
            </a:r>
            <a:r>
              <a:rPr lang="en-GB" sz="1600" dirty="0">
                <a:solidFill>
                  <a:srgbClr val="333333"/>
                </a:solidFill>
                <a:highlight>
                  <a:srgbClr val="FFFF00"/>
                </a:highlight>
                <a:latin typeface="Consolas" panose="020B0609020204030204" pitchFamily="49" charset="0"/>
                <a:ea typeface="Times New Roman" panose="02020603050405020304" pitchFamily="18" charset="0"/>
                <a:cs typeface="Courier New" panose="02070309020205020404" pitchFamily="49" charset="0"/>
              </a:rPr>
              <a:t>Information related to '51.219.0.0 - 51.219.255.255’</a:t>
            </a: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Abuse contact for '51.219.0.0 - 51.219.255.255' is '</a:t>
            </a:r>
            <a:r>
              <a:rPr lang="en-GB" sz="1600" dirty="0" err="1">
                <a:solidFill>
                  <a:srgbClr val="333333"/>
                </a:solidFill>
                <a:latin typeface="Consolas" panose="020B0609020204030204" pitchFamily="49" charset="0"/>
                <a:ea typeface="Times New Roman" panose="02020603050405020304" pitchFamily="18" charset="0"/>
                <a:cs typeface="Courier New" panose="02070309020205020404" pitchFamily="49" charset="0"/>
              </a:rPr>
              <a:t>abuse@gamma.co.uk</a:t>
            </a: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err="1">
                <a:solidFill>
                  <a:srgbClr val="333333"/>
                </a:solidFill>
                <a:latin typeface="Consolas" panose="020B0609020204030204" pitchFamily="49" charset="0"/>
                <a:ea typeface="Times New Roman" panose="02020603050405020304" pitchFamily="18" charset="0"/>
                <a:cs typeface="Courier New" panose="02070309020205020404" pitchFamily="49" charset="0"/>
              </a:rPr>
              <a:t>inetnum</a:t>
            </a: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51.219.0.0 - 51.219.255.255</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err="1">
                <a:solidFill>
                  <a:srgbClr val="333333"/>
                </a:solidFill>
                <a:latin typeface="Consolas" panose="020B0609020204030204" pitchFamily="49" charset="0"/>
                <a:ea typeface="Times New Roman" panose="02020603050405020304" pitchFamily="18" charset="0"/>
                <a:cs typeface="Courier New" panose="02070309020205020404" pitchFamily="49" charset="0"/>
              </a:rPr>
              <a:t>netname</a:t>
            </a: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UK-GTL</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err="1">
                <a:solidFill>
                  <a:srgbClr val="333333"/>
                </a:solidFill>
                <a:latin typeface="Consolas" panose="020B0609020204030204" pitchFamily="49" charset="0"/>
                <a:ea typeface="Times New Roman" panose="02020603050405020304" pitchFamily="18" charset="0"/>
                <a:cs typeface="Courier New" panose="02070309020205020404" pitchFamily="49" charset="0"/>
              </a:rPr>
              <a:t>descr</a:t>
            </a: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a:t>
            </a:r>
            <a:r>
              <a:rPr lang="en-GB" sz="1600" dirty="0">
                <a:solidFill>
                  <a:srgbClr val="333333"/>
                </a:solidFill>
                <a:highlight>
                  <a:srgbClr val="FFFF00"/>
                </a:highlight>
                <a:latin typeface="Consolas" panose="020B0609020204030204" pitchFamily="49" charset="0"/>
                <a:ea typeface="Times New Roman" panose="02020603050405020304" pitchFamily="18" charset="0"/>
                <a:cs typeface="Courier New" panose="02070309020205020404" pitchFamily="49" charset="0"/>
              </a:rPr>
              <a:t>Gamma Telecom Limited</a:t>
            </a:r>
            <a:br>
              <a:rPr lang="en-GB" sz="1600" dirty="0">
                <a:highlight>
                  <a:srgbClr val="FFFF00"/>
                </a:highlight>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country:        GB</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org:            ORG-GTL19-RIPE</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admin-c:        MM36760-RIPE</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tech-c:         MM36760-RIPE</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status:         LEGACY</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err="1">
                <a:solidFill>
                  <a:srgbClr val="333333"/>
                </a:solidFill>
                <a:latin typeface="Consolas" panose="020B0609020204030204" pitchFamily="49" charset="0"/>
                <a:ea typeface="Times New Roman" panose="02020603050405020304" pitchFamily="18" charset="0"/>
                <a:cs typeface="Courier New" panose="02070309020205020404" pitchFamily="49" charset="0"/>
              </a:rPr>
              <a:t>mnt</a:t>
            </a: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-by:         MNT-GTL</a:t>
            </a:r>
            <a:br>
              <a:rPr lang="en-GB" sz="1600" dirty="0">
                <a:latin typeface="Calibri" panose="020F0502020204030204" pitchFamily="34" charset="0"/>
                <a:ea typeface="Times New Roman" panose="02020603050405020304" pitchFamily="18" charset="0"/>
                <a:cs typeface="Times New Roman" panose="02020603050405020304" pitchFamily="18" charset="0"/>
              </a:rPr>
            </a:br>
            <a:r>
              <a:rPr lang="en-GB" sz="16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created:        2015-09-23T13:18:30Z</a:t>
            </a:r>
            <a:r>
              <a:rPr lang="en-GB" sz="1600" dirty="0">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38530948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DA8CD5-79F9-4411-91AA-3FA0FE1CDB6C}"/>
              </a:ext>
            </a:extLst>
          </p:cNvPr>
          <p:cNvSpPr>
            <a:spLocks noGrp="1"/>
          </p:cNvSpPr>
          <p:nvPr>
            <p:ph idx="1"/>
          </p:nvPr>
        </p:nvSpPr>
        <p:spPr>
          <a:xfrm>
            <a:off x="567849" y="1453365"/>
            <a:ext cx="10972800" cy="5274983"/>
          </a:xfrm>
        </p:spPr>
        <p:txBody>
          <a:bodyPr>
            <a:noAutofit/>
          </a:bodyPr>
          <a:lstStyle/>
          <a:p>
            <a:pPr marL="0" indent="0" latinLnBrk="1">
              <a:lnSpc>
                <a:spcPct val="120000"/>
              </a:lnSpc>
              <a:spcAft>
                <a:spcPts val="1000"/>
              </a:spcAft>
              <a:buNone/>
              <a:tabLst>
                <a:tab pos="775527" algn="l"/>
                <a:tab pos="1551055" algn="l"/>
                <a:tab pos="2326582" algn="l"/>
                <a:tab pos="3102109" algn="l"/>
                <a:tab pos="3877636" algn="l"/>
                <a:tab pos="4653164" algn="l"/>
                <a:tab pos="5428691" algn="l"/>
                <a:tab pos="6204218" algn="l"/>
                <a:tab pos="6979746" algn="l"/>
                <a:tab pos="7755273" algn="l"/>
                <a:tab pos="8530800" algn="l"/>
                <a:tab pos="9306327" algn="l"/>
                <a:tab pos="10081855" algn="l"/>
                <a:tab pos="10857382" algn="l"/>
                <a:tab pos="11632909" algn="l"/>
                <a:tab pos="12408436" algn="l"/>
              </a:tabLst>
            </a:pPr>
            <a:r>
              <a:rPr lang="en-GB" sz="1400" dirty="0">
                <a:solidFill>
                  <a:srgbClr val="333333"/>
                </a:solidFill>
                <a:highlight>
                  <a:srgbClr val="FFFF00"/>
                </a:highlight>
                <a:latin typeface="Consolas" panose="020B0609020204030204" pitchFamily="49" charset="0"/>
                <a:ea typeface="Times New Roman" panose="02020603050405020304" pitchFamily="18" charset="0"/>
                <a:cs typeface="Courier New" panose="02070309020205020404" pitchFamily="49" charset="0"/>
              </a:rPr>
              <a:t>person:         Matt Mather</a:t>
            </a:r>
            <a:br>
              <a:rPr lang="en-GB" sz="1400" dirty="0">
                <a:highlight>
                  <a:srgbClr val="FFFF00"/>
                </a:highlight>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highlight>
                  <a:srgbClr val="FFFF00"/>
                </a:highlight>
                <a:latin typeface="Consolas" panose="020B0609020204030204" pitchFamily="49" charset="0"/>
                <a:ea typeface="Times New Roman" panose="02020603050405020304" pitchFamily="18" charset="0"/>
                <a:cs typeface="Courier New" panose="02070309020205020404" pitchFamily="49" charset="0"/>
              </a:rPr>
              <a:t>address:        The Malthouse</a:t>
            </a:r>
            <a:br>
              <a:rPr lang="en-GB" sz="1400" dirty="0">
                <a:highlight>
                  <a:srgbClr val="FFFF00"/>
                </a:highlight>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highlight>
                  <a:srgbClr val="FFFF00"/>
                </a:highlight>
                <a:latin typeface="Consolas" panose="020B0609020204030204" pitchFamily="49" charset="0"/>
                <a:ea typeface="Times New Roman" panose="02020603050405020304" pitchFamily="18" charset="0"/>
                <a:cs typeface="Courier New" panose="02070309020205020404" pitchFamily="49" charset="0"/>
              </a:rPr>
              <a:t>address:        Elevator Road</a:t>
            </a:r>
            <a:br>
              <a:rPr lang="en-GB" sz="1400" dirty="0">
                <a:highlight>
                  <a:srgbClr val="FFFF00"/>
                </a:highlight>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highlight>
                  <a:srgbClr val="FFFF00"/>
                </a:highlight>
                <a:latin typeface="Consolas" panose="020B0609020204030204" pitchFamily="49" charset="0"/>
                <a:ea typeface="Times New Roman" panose="02020603050405020304" pitchFamily="18" charset="0"/>
                <a:cs typeface="Courier New" panose="02070309020205020404" pitchFamily="49" charset="0"/>
              </a:rPr>
              <a:t>address:        Manchester</a:t>
            </a:r>
            <a:br>
              <a:rPr lang="en-GB" sz="1400" dirty="0">
                <a:highlight>
                  <a:srgbClr val="FFFF00"/>
                </a:highlight>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highlight>
                  <a:srgbClr val="FFFF00"/>
                </a:highlight>
                <a:latin typeface="Consolas" panose="020B0609020204030204" pitchFamily="49" charset="0"/>
                <a:ea typeface="Times New Roman" panose="02020603050405020304" pitchFamily="18" charset="0"/>
                <a:cs typeface="Courier New" panose="02070309020205020404" pitchFamily="49" charset="0"/>
              </a:rPr>
              <a:t>address:        M17 1FG</a:t>
            </a:r>
            <a:br>
              <a:rPr lang="en-GB" sz="1400" dirty="0">
                <a:highlight>
                  <a:srgbClr val="FFFF00"/>
                </a:highlight>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highlight>
                  <a:srgbClr val="FFFF00"/>
                </a:highlight>
                <a:latin typeface="Consolas" panose="020B0609020204030204" pitchFamily="49" charset="0"/>
                <a:ea typeface="Times New Roman" panose="02020603050405020304" pitchFamily="18" charset="0"/>
                <a:cs typeface="Courier New" panose="02070309020205020404" pitchFamily="49" charset="0"/>
              </a:rPr>
              <a:t>phone:          +44 (0)161 870 3366</a:t>
            </a:r>
            <a:endParaRPr lang="en-GB" sz="1400" dirty="0">
              <a:highlight>
                <a:srgbClr val="FFFF00"/>
              </a:highlight>
              <a:latin typeface="Calibri" panose="020F0502020204030204" pitchFamily="34" charset="0"/>
              <a:ea typeface="Times New Roman" panose="02020603050405020304" pitchFamily="18" charset="0"/>
              <a:cs typeface="Times New Roman" panose="02020603050405020304" pitchFamily="18" charset="0"/>
            </a:endParaRPr>
          </a:p>
          <a:p>
            <a:pPr marL="0" indent="0" latinLnBrk="1">
              <a:lnSpc>
                <a:spcPct val="120000"/>
              </a:lnSpc>
              <a:spcAft>
                <a:spcPts val="1000"/>
              </a:spcAft>
              <a:buNone/>
              <a:tabLst>
                <a:tab pos="775527" algn="l"/>
                <a:tab pos="1551055" algn="l"/>
                <a:tab pos="2326582" algn="l"/>
                <a:tab pos="3102109" algn="l"/>
                <a:tab pos="3877636" algn="l"/>
                <a:tab pos="4653164" algn="l"/>
                <a:tab pos="5428691" algn="l"/>
                <a:tab pos="6204218" algn="l"/>
                <a:tab pos="6979746" algn="l"/>
                <a:tab pos="7755273" algn="l"/>
                <a:tab pos="8530800" algn="l"/>
                <a:tab pos="9306327" algn="l"/>
                <a:tab pos="10081855" algn="l"/>
                <a:tab pos="10857382" algn="l"/>
                <a:tab pos="11632909" algn="l"/>
                <a:tab pos="12408436" algn="l"/>
              </a:tabLst>
            </a:pPr>
            <a:r>
              <a:rPr lang="en-GB" sz="1400" dirty="0" err="1">
                <a:solidFill>
                  <a:srgbClr val="333333"/>
                </a:solidFill>
                <a:latin typeface="Consolas" panose="020B0609020204030204" pitchFamily="49" charset="0"/>
                <a:ea typeface="Times New Roman" panose="02020603050405020304" pitchFamily="18" charset="0"/>
                <a:cs typeface="Courier New" panose="02070309020205020404" pitchFamily="49" charset="0"/>
              </a:rPr>
              <a:t>nic-hdl</a:t>
            </a:r>
            <a:r>
              <a:rPr lang="en-GB" sz="14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MM36760-RIPE</a:t>
            </a:r>
            <a:br>
              <a:rPr lang="en-GB" sz="1400" dirty="0">
                <a:latin typeface="Calibri" panose="020F0502020204030204" pitchFamily="34" charset="0"/>
                <a:ea typeface="Times New Roman" panose="02020603050405020304" pitchFamily="18" charset="0"/>
                <a:cs typeface="Times New Roman" panose="02020603050405020304" pitchFamily="18" charset="0"/>
              </a:rPr>
            </a:br>
            <a:r>
              <a:rPr lang="en-GB" sz="1400" dirty="0" err="1">
                <a:solidFill>
                  <a:srgbClr val="333333"/>
                </a:solidFill>
                <a:latin typeface="Consolas" panose="020B0609020204030204" pitchFamily="49" charset="0"/>
                <a:ea typeface="Times New Roman" panose="02020603050405020304" pitchFamily="18" charset="0"/>
                <a:cs typeface="Courier New" panose="02070309020205020404" pitchFamily="49" charset="0"/>
              </a:rPr>
              <a:t>mnt</a:t>
            </a:r>
            <a:r>
              <a:rPr lang="en-GB" sz="14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-by:         MNT-GTL</a:t>
            </a:r>
            <a:br>
              <a:rPr lang="en-GB" sz="1400" dirty="0">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created:        2013-06-24T14:36:48Z</a:t>
            </a:r>
            <a:br>
              <a:rPr lang="en-GB" sz="1400" dirty="0">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last-modified:  2013-06-24T14:36:49Z</a:t>
            </a:r>
            <a:br>
              <a:rPr lang="en-GB" sz="1400" dirty="0">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source:         RIPE # Filtered</a:t>
            </a:r>
            <a:br>
              <a:rPr lang="en-GB" sz="1400" dirty="0">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 Information related to '51.219.0.0/16AS31655’</a:t>
            </a:r>
            <a:br>
              <a:rPr lang="en-GB" sz="1400" dirty="0">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route:          51.219.0.0/16</a:t>
            </a:r>
            <a:br>
              <a:rPr lang="en-GB" sz="1400" dirty="0">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origin:         AS31655</a:t>
            </a:r>
            <a:br>
              <a:rPr lang="en-GB" sz="1400" dirty="0">
                <a:latin typeface="Calibri" panose="020F0502020204030204" pitchFamily="34" charset="0"/>
                <a:ea typeface="Times New Roman" panose="02020603050405020304" pitchFamily="18" charset="0"/>
                <a:cs typeface="Times New Roman" panose="02020603050405020304" pitchFamily="18" charset="0"/>
              </a:rPr>
            </a:br>
            <a:r>
              <a:rPr lang="en-GB" sz="1400" dirty="0" err="1">
                <a:solidFill>
                  <a:srgbClr val="333333"/>
                </a:solidFill>
                <a:latin typeface="Consolas" panose="020B0609020204030204" pitchFamily="49" charset="0"/>
                <a:ea typeface="Times New Roman" panose="02020603050405020304" pitchFamily="18" charset="0"/>
                <a:cs typeface="Courier New" panose="02070309020205020404" pitchFamily="49" charset="0"/>
              </a:rPr>
              <a:t>mnt</a:t>
            </a:r>
            <a:r>
              <a:rPr lang="en-GB" sz="14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-by:         MNT-GTL</a:t>
            </a:r>
            <a:br>
              <a:rPr lang="en-GB" sz="1400" dirty="0">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created:        2018-03-16T10:32:13Z</a:t>
            </a:r>
            <a:br>
              <a:rPr lang="en-GB" sz="1400" dirty="0">
                <a:latin typeface="Calibri" panose="020F0502020204030204" pitchFamily="34" charset="0"/>
                <a:ea typeface="Times New Roman" panose="02020603050405020304" pitchFamily="18" charset="0"/>
                <a:cs typeface="Times New Roman" panose="02020603050405020304" pitchFamily="18" charset="0"/>
              </a:rPr>
            </a:br>
            <a:r>
              <a:rPr lang="en-GB" sz="1400" dirty="0">
                <a:solidFill>
                  <a:srgbClr val="333333"/>
                </a:solidFill>
                <a:latin typeface="Consolas" panose="020B0609020204030204" pitchFamily="49" charset="0"/>
                <a:ea typeface="Times New Roman" panose="02020603050405020304" pitchFamily="18" charset="0"/>
                <a:cs typeface="Courier New" panose="02070309020205020404" pitchFamily="49" charset="0"/>
              </a:rPr>
              <a:t>last-modified:  2018-03-16T10:32:13Z</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latinLnBrk="1">
              <a:lnSpc>
                <a:spcPct val="120000"/>
              </a:lnSpc>
              <a:spcAft>
                <a:spcPts val="1000"/>
              </a:spcAft>
              <a:tabLst>
                <a:tab pos="775527" algn="l"/>
                <a:tab pos="1551055" algn="l"/>
                <a:tab pos="2326582" algn="l"/>
                <a:tab pos="3102109" algn="l"/>
                <a:tab pos="3877636" algn="l"/>
                <a:tab pos="4653164" algn="l"/>
                <a:tab pos="5428691" algn="l"/>
                <a:tab pos="6204218" algn="l"/>
                <a:tab pos="6979746" algn="l"/>
                <a:tab pos="7755273" algn="l"/>
                <a:tab pos="8530800" algn="l"/>
                <a:tab pos="9306327" algn="l"/>
                <a:tab pos="10081855" algn="l"/>
                <a:tab pos="10857382" algn="l"/>
                <a:tab pos="11632909" algn="l"/>
                <a:tab pos="12408436" algn="l"/>
              </a:tabLst>
            </a:pP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a:lnSpc>
                <a:spcPct val="120000"/>
              </a:lnSpc>
            </a:pPr>
            <a:endParaRPr lang="en-GB" sz="1200" dirty="0"/>
          </a:p>
        </p:txBody>
      </p:sp>
      <p:sp>
        <p:nvSpPr>
          <p:cNvPr id="4" name="TextBox 3">
            <a:extLst>
              <a:ext uri="{FF2B5EF4-FFF2-40B4-BE49-F238E27FC236}">
                <a16:creationId xmlns:a16="http://schemas.microsoft.com/office/drawing/2014/main" id="{595F32CC-61D2-49CD-8AF8-8CEB5E0AF1AE}"/>
              </a:ext>
            </a:extLst>
          </p:cNvPr>
          <p:cNvSpPr txBox="1"/>
          <p:nvPr/>
        </p:nvSpPr>
        <p:spPr>
          <a:xfrm>
            <a:off x="6808542" y="2050886"/>
            <a:ext cx="4732107" cy="1569660"/>
          </a:xfrm>
          <a:prstGeom prst="rect">
            <a:avLst/>
          </a:prstGeom>
          <a:noFill/>
        </p:spPr>
        <p:txBody>
          <a:bodyPr wrap="square" rtlCol="0">
            <a:spAutoFit/>
          </a:bodyPr>
          <a:lstStyle/>
          <a:p>
            <a:pPr defTabSz="1219170" eaLnBrk="0" fontAlgn="base" hangingPunct="0">
              <a:spcBef>
                <a:spcPct val="0"/>
              </a:spcBef>
              <a:spcAft>
                <a:spcPct val="0"/>
              </a:spcAft>
            </a:pPr>
            <a:r>
              <a:rPr lang="en-GB" sz="2400" dirty="0">
                <a:solidFill>
                  <a:prstClr val="black"/>
                </a:solidFill>
                <a:latin typeface="Calibri" panose="020F0502020204030204" pitchFamily="34" charset="0"/>
                <a:ea typeface="ＭＳ Ｐゴシック" panose="020B0600070205080204" pitchFamily="34" charset="-128"/>
              </a:rPr>
              <a:t>Resolves to the ISP.</a:t>
            </a:r>
          </a:p>
          <a:p>
            <a:pPr defTabSz="1219170" eaLnBrk="0" fontAlgn="base" hangingPunct="0">
              <a:spcBef>
                <a:spcPct val="0"/>
              </a:spcBef>
              <a:spcAft>
                <a:spcPct val="0"/>
              </a:spcAft>
            </a:pPr>
            <a:r>
              <a:rPr lang="en-GB" sz="2400" dirty="0">
                <a:solidFill>
                  <a:prstClr val="black"/>
                </a:solidFill>
                <a:latin typeface="Calibri" panose="020F0502020204030204" pitchFamily="34" charset="0"/>
                <a:ea typeface="ＭＳ Ｐゴシック" panose="020B0600070205080204" pitchFamily="34" charset="-128"/>
              </a:rPr>
              <a:t>Contact Mr Mather and ask who was using this IP address at the time = suspect identified!</a:t>
            </a:r>
          </a:p>
        </p:txBody>
      </p:sp>
    </p:spTree>
    <p:extLst>
      <p:ext uri="{BB962C8B-B14F-4D97-AF65-F5344CB8AC3E}">
        <p14:creationId xmlns:p14="http://schemas.microsoft.com/office/powerpoint/2010/main" val="2715766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7B113-F123-4CBF-AE4C-37EE5E3FF5BE}"/>
              </a:ext>
            </a:extLst>
          </p:cNvPr>
          <p:cNvSpPr>
            <a:spLocks noGrp="1"/>
          </p:cNvSpPr>
          <p:nvPr>
            <p:ph type="title"/>
          </p:nvPr>
        </p:nvSpPr>
        <p:spPr/>
        <p:txBody>
          <a:bodyPr/>
          <a:lstStyle/>
          <a:p>
            <a:r>
              <a:rPr lang="en-GB" dirty="0"/>
              <a:t>Digital Camera/Video</a:t>
            </a:r>
          </a:p>
        </p:txBody>
      </p:sp>
      <p:pic>
        <p:nvPicPr>
          <p:cNvPr id="5" name="Content Placeholder 4">
            <a:extLst>
              <a:ext uri="{FF2B5EF4-FFF2-40B4-BE49-F238E27FC236}">
                <a16:creationId xmlns:a16="http://schemas.microsoft.com/office/drawing/2014/main" id="{34E3AE1A-7185-4829-9AFB-AD75D2B4A31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166186" y="5316561"/>
            <a:ext cx="902297" cy="896622"/>
          </a:xfrm>
        </p:spPr>
      </p:pic>
      <p:pic>
        <p:nvPicPr>
          <p:cNvPr id="7" name="Picture 6">
            <a:extLst>
              <a:ext uri="{FF2B5EF4-FFF2-40B4-BE49-F238E27FC236}">
                <a16:creationId xmlns:a16="http://schemas.microsoft.com/office/drawing/2014/main" id="{01E4C54A-BB77-421D-96B9-7AD8BB11E1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669" y="4047833"/>
            <a:ext cx="3492500" cy="2324100"/>
          </a:xfrm>
          <a:prstGeom prst="rect">
            <a:avLst/>
          </a:prstGeom>
        </p:spPr>
      </p:pic>
      <p:pic>
        <p:nvPicPr>
          <p:cNvPr id="9" name="Picture 8">
            <a:extLst>
              <a:ext uri="{FF2B5EF4-FFF2-40B4-BE49-F238E27FC236}">
                <a16:creationId xmlns:a16="http://schemas.microsoft.com/office/drawing/2014/main" id="{B5B3F775-8B28-4E13-987D-C16D172286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1629" y="2367613"/>
            <a:ext cx="2016223" cy="2016223"/>
          </a:xfrm>
          <a:prstGeom prst="rect">
            <a:avLst/>
          </a:prstGeom>
        </p:spPr>
      </p:pic>
      <p:sp>
        <p:nvSpPr>
          <p:cNvPr id="10" name="TextBox 9">
            <a:extLst>
              <a:ext uri="{FF2B5EF4-FFF2-40B4-BE49-F238E27FC236}">
                <a16:creationId xmlns:a16="http://schemas.microsoft.com/office/drawing/2014/main" id="{04F4EF69-111B-40E5-BF52-5B4F5829FE12}"/>
              </a:ext>
            </a:extLst>
          </p:cNvPr>
          <p:cNvSpPr txBox="1"/>
          <p:nvPr/>
        </p:nvSpPr>
        <p:spPr>
          <a:xfrm>
            <a:off x="5814342" y="2176042"/>
            <a:ext cx="6366083" cy="4031681"/>
          </a:xfrm>
          <a:prstGeom prst="rect">
            <a:avLst/>
          </a:prstGeom>
          <a:noFill/>
        </p:spPr>
        <p:txBody>
          <a:bodyPr wrap="square" rtlCol="0">
            <a:spAutoFit/>
          </a:bodyPr>
          <a:lstStyle/>
          <a:p>
            <a:pPr defTabSz="1219170" eaLnBrk="0" fontAlgn="base" hangingPunct="0">
              <a:spcBef>
                <a:spcPct val="0"/>
              </a:spcBef>
              <a:spcAft>
                <a:spcPct val="0"/>
              </a:spcAft>
            </a:pPr>
            <a:r>
              <a:rPr lang="en-GB" sz="3733" dirty="0">
                <a:solidFill>
                  <a:srgbClr val="0070C0"/>
                </a:solidFill>
                <a:latin typeface="Calibri" panose="020F0502020204030204" pitchFamily="34" charset="0"/>
                <a:ea typeface="ＭＳ Ｐゴシック" panose="020B0600070205080204" pitchFamily="34" charset="-128"/>
              </a:rPr>
              <a:t>Type of potential evidence</a:t>
            </a:r>
          </a:p>
          <a:p>
            <a:pPr defTabSz="1219170" eaLnBrk="0" fontAlgn="base" hangingPunct="0">
              <a:spcBef>
                <a:spcPct val="0"/>
              </a:spcBef>
              <a:spcAft>
                <a:spcPct val="0"/>
              </a:spcAft>
            </a:pPr>
            <a:endParaRPr lang="en-GB" sz="3733" dirty="0">
              <a:solidFill>
                <a:srgbClr val="0070C0"/>
              </a:solidFill>
              <a:latin typeface="Calibri" panose="020F0502020204030204" pitchFamily="34" charset="0"/>
              <a:ea typeface="ＭＳ Ｐゴシック" panose="020B0600070205080204" pitchFamily="34" charset="-128"/>
            </a:endParaRPr>
          </a:p>
          <a:p>
            <a:pPr marL="457189" indent="-457189" defTabSz="1219170" eaLnBrk="0" fontAlgn="base" hangingPunct="0">
              <a:spcBef>
                <a:spcPct val="0"/>
              </a:spcBef>
              <a:spcAft>
                <a:spcPct val="0"/>
              </a:spcAft>
              <a:buFont typeface="Arial" panose="020B0604020202020204" pitchFamily="34" charset="0"/>
              <a:buChar char="•"/>
            </a:pPr>
            <a:r>
              <a:rPr lang="en-GB" sz="3200" dirty="0">
                <a:solidFill>
                  <a:prstClr val="black"/>
                </a:solidFill>
                <a:latin typeface="Calibri" panose="020F0502020204030204" pitchFamily="34" charset="0"/>
                <a:ea typeface="ＭＳ Ｐゴシック" panose="020B0600070205080204" pitchFamily="34" charset="-128"/>
              </a:rPr>
              <a:t>Pictures</a:t>
            </a:r>
          </a:p>
          <a:p>
            <a:pPr marL="457189" indent="-457189" defTabSz="1219170" eaLnBrk="0" fontAlgn="base" hangingPunct="0">
              <a:spcBef>
                <a:spcPct val="0"/>
              </a:spcBef>
              <a:spcAft>
                <a:spcPct val="0"/>
              </a:spcAft>
              <a:buFont typeface="Arial" panose="020B0604020202020204" pitchFamily="34" charset="0"/>
              <a:buChar char="•"/>
            </a:pPr>
            <a:r>
              <a:rPr lang="en-GB" sz="3200" dirty="0">
                <a:solidFill>
                  <a:prstClr val="black"/>
                </a:solidFill>
                <a:latin typeface="Calibri" panose="020F0502020204030204" pitchFamily="34" charset="0"/>
                <a:ea typeface="ＭＳ Ｐゴシック" panose="020B0600070205080204" pitchFamily="34" charset="-128"/>
              </a:rPr>
              <a:t>Videos</a:t>
            </a:r>
          </a:p>
          <a:p>
            <a:pPr marL="457189" indent="-457189" defTabSz="1219170" eaLnBrk="0" fontAlgn="base" hangingPunct="0">
              <a:spcBef>
                <a:spcPct val="0"/>
              </a:spcBef>
              <a:spcAft>
                <a:spcPct val="0"/>
              </a:spcAft>
              <a:buFont typeface="Arial" panose="020B0604020202020204" pitchFamily="34" charset="0"/>
              <a:buChar char="•"/>
            </a:pPr>
            <a:r>
              <a:rPr lang="en-GB" sz="3200" dirty="0">
                <a:solidFill>
                  <a:prstClr val="black"/>
                </a:solidFill>
                <a:latin typeface="Calibri" panose="020F0502020204030204" pitchFamily="34" charset="0"/>
                <a:ea typeface="ＭＳ Ｐゴシック" panose="020B0600070205080204" pitchFamily="34" charset="-128"/>
              </a:rPr>
              <a:t>Audio</a:t>
            </a:r>
          </a:p>
          <a:p>
            <a:pPr defTabSz="1219170" eaLnBrk="0" fontAlgn="base" hangingPunct="0">
              <a:spcBef>
                <a:spcPct val="0"/>
              </a:spcBef>
              <a:spcAft>
                <a:spcPct val="0"/>
              </a:spcAft>
            </a:pPr>
            <a:endParaRPr lang="en-GB" sz="2400" dirty="0">
              <a:solidFill>
                <a:prstClr val="black"/>
              </a:solidFill>
              <a:latin typeface="Calibri" panose="020F0502020204030204" pitchFamily="34" charset="0"/>
              <a:ea typeface="ＭＳ Ｐゴシック" panose="020B0600070205080204" pitchFamily="34" charset="-128"/>
            </a:endParaRPr>
          </a:p>
          <a:p>
            <a:pPr defTabSz="1219170" eaLnBrk="0" fontAlgn="base" hangingPunct="0">
              <a:spcBef>
                <a:spcPct val="0"/>
              </a:spcBef>
              <a:spcAft>
                <a:spcPct val="0"/>
              </a:spcAft>
            </a:pPr>
            <a:endParaRPr lang="en-GB" sz="2400" dirty="0">
              <a:solidFill>
                <a:prstClr val="black"/>
              </a:solidFill>
              <a:latin typeface="Calibri" panose="020F0502020204030204" pitchFamily="34" charset="0"/>
              <a:ea typeface="ＭＳ Ｐゴシック" panose="020B0600070205080204" pitchFamily="34" charset="-128"/>
            </a:endParaRPr>
          </a:p>
          <a:p>
            <a:pPr defTabSz="1219170" eaLnBrk="0" fontAlgn="base" hangingPunct="0">
              <a:spcBef>
                <a:spcPct val="0"/>
              </a:spcBef>
              <a:spcAft>
                <a:spcPct val="0"/>
              </a:spcAft>
            </a:pPr>
            <a:r>
              <a:rPr lang="en-GB" sz="3733" dirty="0">
                <a:solidFill>
                  <a:srgbClr val="0070C0"/>
                </a:solidFill>
                <a:latin typeface="Calibri" panose="020F0502020204030204" pitchFamily="34" charset="0"/>
                <a:ea typeface="ＭＳ Ｐゴシック" panose="020B0600070205080204" pitchFamily="34" charset="-128"/>
              </a:rPr>
              <a:t>Internal and external memory</a:t>
            </a:r>
          </a:p>
        </p:txBody>
      </p:sp>
    </p:spTree>
    <p:extLst>
      <p:ext uri="{BB962C8B-B14F-4D97-AF65-F5344CB8AC3E}">
        <p14:creationId xmlns:p14="http://schemas.microsoft.com/office/powerpoint/2010/main" val="27690948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E2572-7706-4F4C-A52D-40964E7E9643}"/>
              </a:ext>
            </a:extLst>
          </p:cNvPr>
          <p:cNvSpPr>
            <a:spLocks noGrp="1"/>
          </p:cNvSpPr>
          <p:nvPr>
            <p:ph type="title"/>
          </p:nvPr>
        </p:nvSpPr>
        <p:spPr/>
        <p:txBody>
          <a:bodyPr/>
          <a:lstStyle/>
          <a:p>
            <a:r>
              <a:rPr lang="en-GB" dirty="0">
                <a:solidFill>
                  <a:srgbClr val="0070C0"/>
                </a:solidFill>
              </a:rPr>
              <a:t>Public Key Infrastructure</a:t>
            </a:r>
          </a:p>
        </p:txBody>
      </p:sp>
      <p:sp>
        <p:nvSpPr>
          <p:cNvPr id="3" name="Content Placeholder 2">
            <a:extLst>
              <a:ext uri="{FF2B5EF4-FFF2-40B4-BE49-F238E27FC236}">
                <a16:creationId xmlns:a16="http://schemas.microsoft.com/office/drawing/2014/main" id="{54BE335B-4BF1-407E-AAF4-F03299C87B52}"/>
              </a:ext>
            </a:extLst>
          </p:cNvPr>
          <p:cNvSpPr>
            <a:spLocks noGrp="1"/>
          </p:cNvSpPr>
          <p:nvPr>
            <p:ph idx="1"/>
          </p:nvPr>
        </p:nvSpPr>
        <p:spPr>
          <a:xfrm>
            <a:off x="232701" y="2572001"/>
            <a:ext cx="11349699" cy="3553633"/>
          </a:xfrm>
        </p:spPr>
        <p:txBody>
          <a:bodyPr/>
          <a:lstStyle/>
          <a:p>
            <a:pPr marL="0" indent="0">
              <a:buNone/>
            </a:pPr>
            <a:r>
              <a:rPr lang="en-GB" sz="3200" b="1" dirty="0">
                <a:latin typeface="Calibri" panose="020F0502020204030204" pitchFamily="34" charset="0"/>
              </a:rPr>
              <a:t>The basics:</a:t>
            </a:r>
            <a:endParaRPr lang="en-GB" sz="3200" dirty="0">
              <a:latin typeface="Calibri" panose="020F0502020204030204" pitchFamily="34" charset="0"/>
            </a:endParaRPr>
          </a:p>
          <a:p>
            <a:pPr marL="0" indent="0">
              <a:buNone/>
            </a:pPr>
            <a:r>
              <a:rPr lang="en-GB" sz="3200" dirty="0">
                <a:latin typeface="Calibri" panose="020F0502020204030204" pitchFamily="34" charset="0"/>
              </a:rPr>
              <a:t>PKI is a method used to verify identity</a:t>
            </a:r>
          </a:p>
          <a:p>
            <a:pPr lvl="1" algn="l">
              <a:buFont typeface="Arial" panose="020B0604020202020204" pitchFamily="34" charset="0"/>
              <a:buChar char="•"/>
            </a:pPr>
            <a:r>
              <a:rPr lang="en-GB" sz="3200" dirty="0">
                <a:latin typeface="Calibri" panose="020F0502020204030204" pitchFamily="34" charset="0"/>
              </a:rPr>
              <a:t>For login authentication</a:t>
            </a:r>
          </a:p>
          <a:p>
            <a:pPr lvl="1" algn="l">
              <a:buFont typeface="Arial" panose="020B0604020202020204" pitchFamily="34" charset="0"/>
              <a:buChar char="•"/>
            </a:pPr>
            <a:r>
              <a:rPr lang="en-GB" sz="3200" dirty="0">
                <a:latin typeface="Calibri" panose="020F0502020204030204" pitchFamily="34" charset="0"/>
              </a:rPr>
              <a:t>For secure communications – client/server</a:t>
            </a:r>
          </a:p>
          <a:p>
            <a:pPr lvl="1" algn="l">
              <a:buFont typeface="Arial" panose="020B0604020202020204" pitchFamily="34" charset="0"/>
              <a:buChar char="•"/>
            </a:pPr>
            <a:r>
              <a:rPr lang="en-GB" sz="3200" dirty="0">
                <a:latin typeface="Calibri" panose="020F0502020204030204" pitchFamily="34" charset="0"/>
              </a:rPr>
              <a:t>For encrypting data</a:t>
            </a:r>
          </a:p>
          <a:p>
            <a:pPr lvl="1" algn="l">
              <a:buFont typeface="Arial" panose="020B0604020202020204" pitchFamily="34" charset="0"/>
              <a:buChar char="•"/>
            </a:pPr>
            <a:r>
              <a:rPr lang="en-GB" sz="3200" dirty="0">
                <a:latin typeface="Calibri" panose="020F0502020204030204" pitchFamily="34" charset="0"/>
              </a:rPr>
              <a:t>For making files ‘tamper evident’ by signing them</a:t>
            </a:r>
          </a:p>
          <a:p>
            <a:pPr marL="0" indent="0">
              <a:buNone/>
            </a:pPr>
            <a:endParaRPr lang="en-GB" dirty="0"/>
          </a:p>
        </p:txBody>
      </p:sp>
      <p:pic>
        <p:nvPicPr>
          <p:cNvPr id="5" name="Picture 4">
            <a:extLst>
              <a:ext uri="{FF2B5EF4-FFF2-40B4-BE49-F238E27FC236}">
                <a16:creationId xmlns:a16="http://schemas.microsoft.com/office/drawing/2014/main" id="{4E7B5628-2930-43F4-99BF-C260EE2F64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84299" y="1418167"/>
            <a:ext cx="3175000" cy="2552700"/>
          </a:xfrm>
          <a:prstGeom prst="rect">
            <a:avLst/>
          </a:prstGeom>
        </p:spPr>
      </p:pic>
    </p:spTree>
    <p:extLst>
      <p:ext uri="{BB962C8B-B14F-4D97-AF65-F5344CB8AC3E}">
        <p14:creationId xmlns:p14="http://schemas.microsoft.com/office/powerpoint/2010/main" val="29395684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295378-5327-4E78-9E0F-02099D0BF76E}"/>
              </a:ext>
            </a:extLst>
          </p:cNvPr>
          <p:cNvSpPr>
            <a:spLocks noGrp="1"/>
          </p:cNvSpPr>
          <p:nvPr>
            <p:ph idx="1"/>
          </p:nvPr>
        </p:nvSpPr>
        <p:spPr>
          <a:xfrm>
            <a:off x="838200" y="2691685"/>
            <a:ext cx="11035352" cy="3485278"/>
          </a:xfrm>
        </p:spPr>
        <p:txBody>
          <a:bodyPr/>
          <a:lstStyle/>
          <a:p>
            <a:pPr marL="0" indent="0">
              <a:buNone/>
            </a:pPr>
            <a:r>
              <a:rPr lang="en-GB" sz="3200" dirty="0">
                <a:latin typeface="Calibri" panose="020F0502020204030204" pitchFamily="34" charset="0"/>
              </a:rPr>
              <a:t>PKI Requires:</a:t>
            </a:r>
          </a:p>
          <a:p>
            <a:pPr lvl="1" algn="l">
              <a:buFont typeface="Arial" panose="020B0604020202020204" pitchFamily="34" charset="0"/>
              <a:buChar char="•"/>
            </a:pPr>
            <a:r>
              <a:rPr lang="en-GB" sz="3200" dirty="0">
                <a:latin typeface="Calibri" panose="020F0502020204030204" pitchFamily="34" charset="0"/>
              </a:rPr>
              <a:t>A Certificate Authority (CA) authorised by a trusted root CA</a:t>
            </a:r>
          </a:p>
          <a:p>
            <a:pPr lvl="1" algn="l">
              <a:buFont typeface="Arial" panose="020B0604020202020204" pitchFamily="34" charset="0"/>
              <a:buChar char="•"/>
            </a:pPr>
            <a:r>
              <a:rPr lang="en-GB" sz="3200" dirty="0">
                <a:latin typeface="Calibri" panose="020F0502020204030204" pitchFamily="34" charset="0"/>
              </a:rPr>
              <a:t>A certificate store</a:t>
            </a:r>
          </a:p>
          <a:p>
            <a:pPr lvl="1" algn="l">
              <a:buFont typeface="Arial" panose="020B0604020202020204" pitchFamily="34" charset="0"/>
              <a:buChar char="•"/>
            </a:pPr>
            <a:r>
              <a:rPr lang="en-GB" sz="3200" dirty="0">
                <a:latin typeface="Calibri" panose="020F0502020204030204" pitchFamily="34" charset="0"/>
              </a:rPr>
              <a:t>A set of digital certificates</a:t>
            </a:r>
          </a:p>
          <a:p>
            <a:pPr lvl="1" algn="l">
              <a:buFont typeface="Arial" panose="020B0604020202020204" pitchFamily="34" charset="0"/>
              <a:buChar char="•"/>
            </a:pPr>
            <a:r>
              <a:rPr lang="en-GB" sz="3200" dirty="0">
                <a:latin typeface="Calibri" panose="020F0502020204030204" pitchFamily="34" charset="0"/>
              </a:rPr>
              <a:t>A Certificate Revocation List (CRL)</a:t>
            </a:r>
          </a:p>
          <a:p>
            <a:endParaRPr lang="en-GB" dirty="0"/>
          </a:p>
        </p:txBody>
      </p:sp>
    </p:spTree>
    <p:extLst>
      <p:ext uri="{BB962C8B-B14F-4D97-AF65-F5344CB8AC3E}">
        <p14:creationId xmlns:p14="http://schemas.microsoft.com/office/powerpoint/2010/main" val="4530023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14E032-B1B8-4E04-BB10-D361F8CFECC6}"/>
              </a:ext>
            </a:extLst>
          </p:cNvPr>
          <p:cNvSpPr>
            <a:spLocks noGrp="1"/>
          </p:cNvSpPr>
          <p:nvPr>
            <p:ph idx="1"/>
          </p:nvPr>
        </p:nvSpPr>
        <p:spPr>
          <a:xfrm>
            <a:off x="609600" y="1501254"/>
            <a:ext cx="10972800" cy="4804012"/>
          </a:xfrm>
        </p:spPr>
        <p:txBody>
          <a:bodyPr>
            <a:normAutofit fontScale="92500" lnSpcReduction="10000"/>
          </a:bodyPr>
          <a:lstStyle/>
          <a:p>
            <a:pPr algn="l">
              <a:lnSpc>
                <a:spcPct val="120000"/>
              </a:lnSpc>
              <a:buFont typeface="Arial" panose="020B0604020202020204" pitchFamily="34" charset="0"/>
              <a:buChar char="•"/>
            </a:pPr>
            <a:r>
              <a:rPr lang="en-GB" sz="2400" dirty="0"/>
              <a:t>Employs a private key (secret) and a public key (public) pair</a:t>
            </a:r>
          </a:p>
          <a:p>
            <a:pPr algn="l">
              <a:lnSpc>
                <a:spcPct val="120000"/>
              </a:lnSpc>
              <a:buFont typeface="Arial" panose="020B0604020202020204" pitchFamily="34" charset="0"/>
              <a:buChar char="•"/>
            </a:pPr>
            <a:r>
              <a:rPr lang="en-GB" sz="2400" dirty="0"/>
              <a:t>Key pairs are bound together cryptographically and signed by a Trusted Root CA</a:t>
            </a:r>
          </a:p>
          <a:p>
            <a:pPr algn="l">
              <a:lnSpc>
                <a:spcPct val="120000"/>
              </a:lnSpc>
              <a:buFont typeface="Arial" panose="020B0604020202020204" pitchFamily="34" charset="0"/>
              <a:buChar char="•"/>
            </a:pPr>
            <a:r>
              <a:rPr lang="en-GB" sz="2400" dirty="0"/>
              <a:t>Items signed with private key can be validated with public key by recipient</a:t>
            </a:r>
          </a:p>
          <a:p>
            <a:pPr algn="l">
              <a:lnSpc>
                <a:spcPct val="120000"/>
              </a:lnSpc>
              <a:buFont typeface="Arial" panose="020B0604020202020204" pitchFamily="34" charset="0"/>
              <a:buChar char="•"/>
            </a:pPr>
            <a:r>
              <a:rPr lang="en-GB" sz="2400" dirty="0"/>
              <a:t>Items signed with public key can only be validated with private key</a:t>
            </a:r>
          </a:p>
          <a:p>
            <a:pPr algn="l">
              <a:lnSpc>
                <a:spcPct val="120000"/>
              </a:lnSpc>
              <a:buFont typeface="Arial" panose="020B0604020202020204" pitchFamily="34" charset="0"/>
              <a:buChar char="•"/>
            </a:pPr>
            <a:r>
              <a:rPr lang="en-GB" sz="2400" dirty="0"/>
              <a:t>The Root CA validates the local CA and provides a chain or hierarchy of trust (think passports*)</a:t>
            </a:r>
          </a:p>
          <a:p>
            <a:pPr algn="l">
              <a:lnSpc>
                <a:spcPct val="120000"/>
              </a:lnSpc>
              <a:buFont typeface="Arial" panose="020B0604020202020204" pitchFamily="34" charset="0"/>
              <a:buChar char="•"/>
            </a:pPr>
            <a:r>
              <a:rPr lang="en-GB" sz="2400" dirty="0"/>
              <a:t>The local CA signs the locally created digital certificates to authorise them</a:t>
            </a:r>
          </a:p>
          <a:p>
            <a:pPr algn="l">
              <a:lnSpc>
                <a:spcPct val="120000"/>
              </a:lnSpc>
              <a:buFont typeface="Arial" panose="020B0604020202020204" pitchFamily="34" charset="0"/>
              <a:buChar char="•"/>
            </a:pPr>
            <a:r>
              <a:rPr lang="en-GB" sz="2400" dirty="0"/>
              <a:t>To revoke a certificate, and entry is made in the CRL, which causes the verification process to fail when a certificate is examined</a:t>
            </a:r>
          </a:p>
        </p:txBody>
      </p:sp>
    </p:spTree>
    <p:extLst>
      <p:ext uri="{BB962C8B-B14F-4D97-AF65-F5344CB8AC3E}">
        <p14:creationId xmlns:p14="http://schemas.microsoft.com/office/powerpoint/2010/main" val="6301538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BFEF9C-0DCB-4931-B8A0-4ABDCE50902C}"/>
              </a:ext>
            </a:extLst>
          </p:cNvPr>
          <p:cNvSpPr>
            <a:spLocks noGrp="1"/>
          </p:cNvSpPr>
          <p:nvPr>
            <p:ph idx="1"/>
          </p:nvPr>
        </p:nvSpPr>
        <p:spPr/>
        <p:txBody>
          <a:bodyPr/>
          <a:lstStyle/>
          <a:p>
            <a:r>
              <a:rPr lang="en-GB" sz="2400" dirty="0">
                <a:latin typeface="Calibri" panose="020F0502020204030204" pitchFamily="34" charset="0"/>
              </a:rPr>
              <a:t>*</a:t>
            </a:r>
            <a:r>
              <a:rPr lang="en-GB" sz="3200" dirty="0">
                <a:latin typeface="Calibri" panose="020F0502020204030204" pitchFamily="34" charset="0"/>
              </a:rPr>
              <a:t>Passports are trusted because they are issued by recognised issuing authorities.</a:t>
            </a:r>
          </a:p>
          <a:p>
            <a:r>
              <a:rPr lang="en-GB" sz="3200" dirty="0">
                <a:latin typeface="Calibri" panose="020F0502020204030204" pitchFamily="34" charset="0"/>
              </a:rPr>
              <a:t>You could create your own passport, but it wouldn’t be trusted.</a:t>
            </a:r>
          </a:p>
          <a:p>
            <a:r>
              <a:rPr lang="en-GB" sz="3200" dirty="0">
                <a:latin typeface="Calibri" panose="020F0502020204030204" pitchFamily="34" charset="0"/>
              </a:rPr>
              <a:t>Note, that certificates can’t be forged the way that fake passports can, so the analogy only goes so far…</a:t>
            </a:r>
          </a:p>
          <a:p>
            <a:endParaRPr lang="en-GB" dirty="0"/>
          </a:p>
        </p:txBody>
      </p:sp>
    </p:spTree>
    <p:extLst>
      <p:ext uri="{BB962C8B-B14F-4D97-AF65-F5344CB8AC3E}">
        <p14:creationId xmlns:p14="http://schemas.microsoft.com/office/powerpoint/2010/main" val="25396659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F2AAD-59B3-41B6-8410-52857B44F10F}"/>
              </a:ext>
            </a:extLst>
          </p:cNvPr>
          <p:cNvSpPr>
            <a:spLocks noGrp="1"/>
          </p:cNvSpPr>
          <p:nvPr>
            <p:ph type="title"/>
          </p:nvPr>
        </p:nvSpPr>
        <p:spPr/>
        <p:txBody>
          <a:bodyPr/>
          <a:lstStyle/>
          <a:p>
            <a:r>
              <a:rPr lang="en-GB" dirty="0">
                <a:solidFill>
                  <a:srgbClr val="0070C0"/>
                </a:solidFill>
              </a:rPr>
              <a:t>Electronic Records</a:t>
            </a:r>
          </a:p>
        </p:txBody>
      </p:sp>
      <p:sp>
        <p:nvSpPr>
          <p:cNvPr id="3" name="Content Placeholder 2">
            <a:extLst>
              <a:ext uri="{FF2B5EF4-FFF2-40B4-BE49-F238E27FC236}">
                <a16:creationId xmlns:a16="http://schemas.microsoft.com/office/drawing/2014/main" id="{761893D8-2E06-4F29-A8A0-8B00338741E3}"/>
              </a:ext>
            </a:extLst>
          </p:cNvPr>
          <p:cNvSpPr>
            <a:spLocks noGrp="1"/>
          </p:cNvSpPr>
          <p:nvPr>
            <p:ph idx="1"/>
          </p:nvPr>
        </p:nvSpPr>
        <p:spPr/>
        <p:txBody>
          <a:bodyPr/>
          <a:lstStyle/>
          <a:p>
            <a:pPr algn="l"/>
            <a:r>
              <a:rPr lang="en-GB" sz="3200" dirty="0">
                <a:solidFill>
                  <a:srgbClr val="222222"/>
                </a:solidFill>
              </a:rPr>
              <a:t>An </a:t>
            </a:r>
            <a:r>
              <a:rPr lang="en-GB" sz="3200" b="1" dirty="0">
                <a:solidFill>
                  <a:srgbClr val="222222"/>
                </a:solidFill>
              </a:rPr>
              <a:t>electronic record</a:t>
            </a:r>
            <a:r>
              <a:rPr lang="en-GB" sz="3200" dirty="0">
                <a:solidFill>
                  <a:srgbClr val="222222"/>
                </a:solidFill>
              </a:rPr>
              <a:t> is information recorded by a computer that is produced or received in the initiation, conduct or completion of an agency or individual activity. Examples of </a:t>
            </a:r>
            <a:r>
              <a:rPr lang="en-GB" sz="3200" b="1" dirty="0">
                <a:solidFill>
                  <a:srgbClr val="222222"/>
                </a:solidFill>
              </a:rPr>
              <a:t>electronic records</a:t>
            </a:r>
            <a:r>
              <a:rPr lang="en-GB" sz="3200" dirty="0">
                <a:solidFill>
                  <a:srgbClr val="222222"/>
                </a:solidFill>
              </a:rPr>
              <a:t> include: e-mail messages, word- processed documents, </a:t>
            </a:r>
            <a:r>
              <a:rPr lang="en-GB" sz="3200" b="1" dirty="0">
                <a:solidFill>
                  <a:srgbClr val="222222"/>
                </a:solidFill>
              </a:rPr>
              <a:t>electronic</a:t>
            </a:r>
            <a:r>
              <a:rPr lang="en-GB" sz="3200" dirty="0">
                <a:solidFill>
                  <a:srgbClr val="222222"/>
                </a:solidFill>
              </a:rPr>
              <a:t> spreadsheets, digital images and databases.</a:t>
            </a:r>
          </a:p>
          <a:p>
            <a:endParaRPr lang="en-GB" dirty="0"/>
          </a:p>
        </p:txBody>
      </p:sp>
    </p:spTree>
    <p:extLst>
      <p:ext uri="{BB962C8B-B14F-4D97-AF65-F5344CB8AC3E}">
        <p14:creationId xmlns:p14="http://schemas.microsoft.com/office/powerpoint/2010/main" val="29562616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CDCB3-3C7A-4B71-BDC1-93439CD98337}"/>
              </a:ext>
            </a:extLst>
          </p:cNvPr>
          <p:cNvSpPr>
            <a:spLocks noGrp="1"/>
          </p:cNvSpPr>
          <p:nvPr>
            <p:ph type="title"/>
          </p:nvPr>
        </p:nvSpPr>
        <p:spPr/>
        <p:txBody>
          <a:bodyPr/>
          <a:lstStyle/>
          <a:p>
            <a:r>
              <a:rPr lang="en-GB" dirty="0">
                <a:solidFill>
                  <a:srgbClr val="0070C0"/>
                </a:solidFill>
              </a:rPr>
              <a:t>Data Records</a:t>
            </a:r>
          </a:p>
        </p:txBody>
      </p:sp>
      <p:sp>
        <p:nvSpPr>
          <p:cNvPr id="3" name="Content Placeholder 2">
            <a:extLst>
              <a:ext uri="{FF2B5EF4-FFF2-40B4-BE49-F238E27FC236}">
                <a16:creationId xmlns:a16="http://schemas.microsoft.com/office/drawing/2014/main" id="{34594265-315C-4DD2-8ADC-A7FE68DE8CCF}"/>
              </a:ext>
            </a:extLst>
          </p:cNvPr>
          <p:cNvSpPr>
            <a:spLocks noGrp="1"/>
          </p:cNvSpPr>
          <p:nvPr>
            <p:ph idx="1"/>
          </p:nvPr>
        </p:nvSpPr>
        <p:spPr/>
        <p:txBody>
          <a:bodyPr/>
          <a:lstStyle/>
          <a:p>
            <a:r>
              <a:rPr lang="en-GB" sz="3200" dirty="0">
                <a:solidFill>
                  <a:srgbClr val="000000"/>
                </a:solidFill>
              </a:rPr>
              <a:t>In the structure of a database, the part consisting of several uniquely named components called data fields. Several data records make up a data file, and several data files make up a database.</a:t>
            </a:r>
            <a:br>
              <a:rPr lang="en-GB" sz="3200" dirty="0"/>
            </a:br>
            <a:br>
              <a:rPr lang="en-GB" dirty="0"/>
            </a:br>
            <a:endParaRPr lang="en-GB" dirty="0"/>
          </a:p>
        </p:txBody>
      </p:sp>
    </p:spTree>
    <p:extLst>
      <p:ext uri="{BB962C8B-B14F-4D97-AF65-F5344CB8AC3E}">
        <p14:creationId xmlns:p14="http://schemas.microsoft.com/office/powerpoint/2010/main" val="6200043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DA352-FC8C-4CE6-A0F0-27A48D018642}"/>
              </a:ext>
            </a:extLst>
          </p:cNvPr>
          <p:cNvSpPr>
            <a:spLocks noGrp="1"/>
          </p:cNvSpPr>
          <p:nvPr>
            <p:ph type="title"/>
          </p:nvPr>
        </p:nvSpPr>
        <p:spPr/>
        <p:txBody>
          <a:bodyPr/>
          <a:lstStyle/>
          <a:p>
            <a:r>
              <a:rPr lang="en-GB" dirty="0">
                <a:solidFill>
                  <a:srgbClr val="0070C0"/>
                </a:solidFill>
              </a:rPr>
              <a:t>Documents</a:t>
            </a:r>
          </a:p>
        </p:txBody>
      </p:sp>
      <p:sp>
        <p:nvSpPr>
          <p:cNvPr id="3" name="Content Placeholder 2">
            <a:extLst>
              <a:ext uri="{FF2B5EF4-FFF2-40B4-BE49-F238E27FC236}">
                <a16:creationId xmlns:a16="http://schemas.microsoft.com/office/drawing/2014/main" id="{FF3366C0-DE99-49F0-9EEC-8DD75E101D07}"/>
              </a:ext>
            </a:extLst>
          </p:cNvPr>
          <p:cNvSpPr>
            <a:spLocks noGrp="1"/>
          </p:cNvSpPr>
          <p:nvPr>
            <p:ph idx="1"/>
          </p:nvPr>
        </p:nvSpPr>
        <p:spPr/>
        <p:txBody>
          <a:bodyPr>
            <a:normAutofit fontScale="92500" lnSpcReduction="10000"/>
          </a:bodyPr>
          <a:lstStyle/>
          <a:p>
            <a:r>
              <a:rPr lang="en-GB" sz="3200" dirty="0"/>
              <a:t>Any commonly accepted and recognised collection of information, either in electronic or paper format.</a:t>
            </a:r>
          </a:p>
          <a:p>
            <a:r>
              <a:rPr lang="en-GB" sz="3200" dirty="0">
                <a:cs typeface="Calibri" panose="020F0502020204030204" pitchFamily="34" charset="0"/>
              </a:rPr>
              <a:t>Text, graphics, or spreadsheets generated by computer on any media or device for any electronic processing, including EDI. </a:t>
            </a:r>
          </a:p>
          <a:p>
            <a:r>
              <a:rPr lang="en-GB" sz="3200" dirty="0">
                <a:cs typeface="Calibri" panose="020F0502020204030204" pitchFamily="34" charset="0"/>
              </a:rPr>
              <a:t>It is simply information recorded in a manner that requires a computer or other electronic device to display, interpret, and process it.</a:t>
            </a:r>
          </a:p>
        </p:txBody>
      </p:sp>
    </p:spTree>
    <p:extLst>
      <p:ext uri="{BB962C8B-B14F-4D97-AF65-F5344CB8AC3E}">
        <p14:creationId xmlns:p14="http://schemas.microsoft.com/office/powerpoint/2010/main" val="13052044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Signatures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47</a:t>
            </a:fld>
            <a:endParaRPr lang="en-GB"/>
          </a:p>
        </p:txBody>
      </p:sp>
      <p:sp>
        <p:nvSpPr>
          <p:cNvPr id="8" name="TextBox 9">
            <a:extLst>
              <a:ext uri="{FF2B5EF4-FFF2-40B4-BE49-F238E27FC236}">
                <a16:creationId xmlns:a16="http://schemas.microsoft.com/office/drawing/2014/main" id="{7B5C5DC7-D8F4-FA47-948D-5B8D52C4541E}"/>
              </a:ext>
            </a:extLst>
          </p:cNvPr>
          <p:cNvSpPr txBox="1"/>
          <p:nvPr/>
        </p:nvSpPr>
        <p:spPr>
          <a:xfrm>
            <a:off x="600548" y="2601313"/>
            <a:ext cx="1166473" cy="3037755"/>
          </a:xfrm>
          <a:prstGeom prst="rect">
            <a:avLst/>
          </a:prstGeom>
          <a:noFill/>
        </p:spPr>
        <p:txBody>
          <a:bodyPr vert="wordArtVert" wrap="none" rtlCol="0">
            <a:spAutoFit/>
          </a:bodyPr>
          <a:lstStyle/>
          <a:p>
            <a:r>
              <a:rPr lang="en-GB" sz="5400" dirty="0">
                <a:solidFill>
                  <a:srgbClr val="FF0000"/>
                </a:solidFill>
                <a:latin typeface="Verdana" panose="020B0604030504040204" pitchFamily="34" charset="0"/>
                <a:ea typeface="Verdana" panose="020B0604030504040204" pitchFamily="34" charset="0"/>
                <a:cs typeface="Verdana" panose="020B0604030504040204" pitchFamily="34" charset="0"/>
              </a:rPr>
              <a:t>IAN</a:t>
            </a:r>
            <a:endParaRPr lang="x-none" sz="5400" dirty="0">
              <a:solidFill>
                <a:srgbClr val="FF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extBox 11">
            <a:extLst>
              <a:ext uri="{FF2B5EF4-FFF2-40B4-BE49-F238E27FC236}">
                <a16:creationId xmlns:a16="http://schemas.microsoft.com/office/drawing/2014/main" id="{413F2BE8-C9D8-1943-8AC0-96D1F25F54FE}"/>
              </a:ext>
            </a:extLst>
          </p:cNvPr>
          <p:cNvSpPr txBox="1"/>
          <p:nvPr/>
        </p:nvSpPr>
        <p:spPr>
          <a:xfrm>
            <a:off x="1294018" y="2723209"/>
            <a:ext cx="3757004" cy="923330"/>
          </a:xfrm>
          <a:prstGeom prst="rect">
            <a:avLst/>
          </a:prstGeom>
          <a:noFill/>
        </p:spPr>
        <p:txBody>
          <a:bodyPr wrap="square" rtlCol="0">
            <a:spAutoFit/>
          </a:bodyPr>
          <a:lstStyle/>
          <a:p>
            <a:r>
              <a:rPr lang="en-GB" sz="5400" dirty="0">
                <a:latin typeface="Verdana" panose="020B0604030504040204" pitchFamily="34" charset="0"/>
                <a:ea typeface="Verdana" panose="020B0604030504040204" pitchFamily="34" charset="0"/>
                <a:cs typeface="Verdana" panose="020B0604030504040204" pitchFamily="34" charset="0"/>
              </a:rPr>
              <a:t>NTEGRITY</a:t>
            </a:r>
            <a:endParaRPr lang="x-none" sz="5400" dirty="0">
              <a:latin typeface="Verdana" panose="020B0604030504040204" pitchFamily="34" charset="0"/>
              <a:ea typeface="Verdana" panose="020B0604030504040204" pitchFamily="34" charset="0"/>
              <a:cs typeface="Verdana" panose="020B0604030504040204" pitchFamily="34" charset="0"/>
            </a:endParaRPr>
          </a:p>
        </p:txBody>
      </p:sp>
      <p:sp>
        <p:nvSpPr>
          <p:cNvPr id="10" name="TextBox 13">
            <a:extLst>
              <a:ext uri="{FF2B5EF4-FFF2-40B4-BE49-F238E27FC236}">
                <a16:creationId xmlns:a16="http://schemas.microsoft.com/office/drawing/2014/main" id="{7AC681B4-5D51-A54B-A4E1-0D7338C58E0F}"/>
              </a:ext>
            </a:extLst>
          </p:cNvPr>
          <p:cNvSpPr txBox="1"/>
          <p:nvPr/>
        </p:nvSpPr>
        <p:spPr>
          <a:xfrm>
            <a:off x="1294018" y="3712365"/>
            <a:ext cx="6119335" cy="923330"/>
          </a:xfrm>
          <a:prstGeom prst="rect">
            <a:avLst/>
          </a:prstGeom>
          <a:noFill/>
        </p:spPr>
        <p:txBody>
          <a:bodyPr wrap="square" rtlCol="0">
            <a:spAutoFit/>
          </a:bodyPr>
          <a:lstStyle/>
          <a:p>
            <a:r>
              <a:rPr lang="en-GB" sz="5400" dirty="0">
                <a:latin typeface="Verdana" panose="020B0604030504040204" pitchFamily="34" charset="0"/>
                <a:ea typeface="Verdana" panose="020B0604030504040204" pitchFamily="34" charset="0"/>
                <a:cs typeface="Verdana" panose="020B0604030504040204" pitchFamily="34" charset="0"/>
              </a:rPr>
              <a:t>UTHENTICATION</a:t>
            </a:r>
            <a:endParaRPr lang="x-none" sz="540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4">
            <a:extLst>
              <a:ext uri="{FF2B5EF4-FFF2-40B4-BE49-F238E27FC236}">
                <a16:creationId xmlns:a16="http://schemas.microsoft.com/office/drawing/2014/main" id="{423749F7-58F3-3B4B-BB2F-EDC11BFB0B0F}"/>
              </a:ext>
            </a:extLst>
          </p:cNvPr>
          <p:cNvSpPr txBox="1"/>
          <p:nvPr/>
        </p:nvSpPr>
        <p:spPr>
          <a:xfrm>
            <a:off x="1320521" y="4680636"/>
            <a:ext cx="6568116" cy="923330"/>
          </a:xfrm>
          <a:prstGeom prst="rect">
            <a:avLst/>
          </a:prstGeom>
          <a:noFill/>
        </p:spPr>
        <p:txBody>
          <a:bodyPr wrap="square" rtlCol="0">
            <a:spAutoFit/>
          </a:bodyPr>
          <a:lstStyle/>
          <a:p>
            <a:r>
              <a:rPr lang="en-GB" sz="5400" dirty="0">
                <a:latin typeface="Verdana" panose="020B0604030504040204" pitchFamily="34" charset="0"/>
                <a:ea typeface="Verdana" panose="020B0604030504040204" pitchFamily="34" charset="0"/>
                <a:cs typeface="Verdana" panose="020B0604030504040204" pitchFamily="34" charset="0"/>
              </a:rPr>
              <a:t>ON-REPUDIATION</a:t>
            </a:r>
            <a:endParaRPr lang="x-none" sz="5400" dirty="0">
              <a:latin typeface="Verdana" panose="020B0604030504040204" pitchFamily="34" charset="0"/>
              <a:ea typeface="Verdana" panose="020B0604030504040204" pitchFamily="34" charset="0"/>
              <a:cs typeface="Verdana" panose="020B0604030504040204" pitchFamily="34" charset="0"/>
            </a:endParaRPr>
          </a:p>
        </p:txBody>
      </p:sp>
      <p:sp>
        <p:nvSpPr>
          <p:cNvPr id="12" name="Rectangle 15">
            <a:extLst>
              <a:ext uri="{FF2B5EF4-FFF2-40B4-BE49-F238E27FC236}">
                <a16:creationId xmlns:a16="http://schemas.microsoft.com/office/drawing/2014/main" id="{1BD8F1EF-A147-5B42-8633-8AFC40615F19}"/>
              </a:ext>
            </a:extLst>
          </p:cNvPr>
          <p:cNvSpPr/>
          <p:nvPr/>
        </p:nvSpPr>
        <p:spPr>
          <a:xfrm>
            <a:off x="7888637" y="2936781"/>
            <a:ext cx="3719914" cy="1938992"/>
          </a:xfrm>
          <a:prstGeom prst="rect">
            <a:avLst/>
          </a:prstGeom>
        </p:spPr>
        <p:txBody>
          <a:bodyPr wrap="square">
            <a:spAutoFit/>
          </a:bodyPr>
          <a:lstStyle/>
          <a:p>
            <a:r>
              <a:rPr lang="en-US" sz="2400" dirty="0">
                <a:latin typeface="Verdana" panose="020B0604030504040204" pitchFamily="34" charset="0"/>
                <a:ea typeface="Verdana" panose="020B0604030504040204" pitchFamily="34" charset="0"/>
                <a:cs typeface="Verdana" panose="020B0604030504040204" pitchFamily="34" charset="0"/>
              </a:rPr>
              <a:t>Some applications:</a:t>
            </a:r>
          </a:p>
          <a:p>
            <a:pPr marL="285750" indent="-285750">
              <a:buFont typeface="Arial" panose="020B060402020202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Financial transactions</a:t>
            </a:r>
          </a:p>
          <a:p>
            <a:pPr marL="285750" indent="-285750">
              <a:buFont typeface="Arial" panose="020B060402020202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Software distribution</a:t>
            </a:r>
          </a:p>
          <a:p>
            <a:pPr marL="285750" indent="-285750">
              <a:buFont typeface="Arial" panose="020B060402020202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Cryptocurrencies</a:t>
            </a:r>
          </a:p>
        </p:txBody>
      </p:sp>
    </p:spTree>
    <p:extLst>
      <p:ext uri="{BB962C8B-B14F-4D97-AF65-F5344CB8AC3E}">
        <p14:creationId xmlns:p14="http://schemas.microsoft.com/office/powerpoint/2010/main" val="265265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Signatures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48</a:t>
            </a:fld>
            <a:endParaRPr lang="en-GB"/>
          </a:p>
        </p:txBody>
      </p:sp>
      <p:sp>
        <p:nvSpPr>
          <p:cNvPr id="13" name="Title 1">
            <a:extLst>
              <a:ext uri="{FF2B5EF4-FFF2-40B4-BE49-F238E27FC236}">
                <a16:creationId xmlns:a16="http://schemas.microsoft.com/office/drawing/2014/main" id="{751EBED8-9180-C349-8233-B1EBDA5FF58B}"/>
              </a:ext>
            </a:extLst>
          </p:cNvPr>
          <p:cNvSpPr txBox="1">
            <a:spLocks/>
          </p:cNvSpPr>
          <p:nvPr/>
        </p:nvSpPr>
        <p:spPr>
          <a:xfrm>
            <a:off x="838199" y="2581821"/>
            <a:ext cx="7886520" cy="609398"/>
          </a:xfrm>
          <a:prstGeom prst="rect">
            <a:avLst/>
          </a:prstGeom>
        </p:spPr>
        <p:txBody>
          <a:bodyPr vert="horz" lIns="91440" tIns="45720" rIns="91440" bIns="45720" rtlCol="0" anchor="ctr">
            <a:normAutofit/>
          </a:bodyPr>
          <a:lstStyle>
            <a:lvl1pPr algn="l" defTabSz="914377"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mj-cs"/>
              </a:defRPr>
            </a:lvl1pPr>
          </a:lstStyle>
          <a:p>
            <a:r>
              <a:rPr lang="en-US" sz="3600" dirty="0">
                <a:cs typeface="Verdana" panose="020B0604030504040204" pitchFamily="34" charset="0"/>
              </a:rPr>
              <a:t>PGP</a:t>
            </a:r>
          </a:p>
        </p:txBody>
      </p:sp>
      <p:pic>
        <p:nvPicPr>
          <p:cNvPr id="14" name="Picture 2">
            <a:extLst>
              <a:ext uri="{FF2B5EF4-FFF2-40B4-BE49-F238E27FC236}">
                <a16:creationId xmlns:a16="http://schemas.microsoft.com/office/drawing/2014/main" id="{1C0AE7F7-7B5B-8147-80F3-962313BDAA10}"/>
              </a:ext>
            </a:extLst>
          </p:cNvPr>
          <p:cNvPicPr>
            <a:picLocks noChangeAspect="1"/>
          </p:cNvPicPr>
          <p:nvPr/>
        </p:nvPicPr>
        <p:blipFill>
          <a:blip r:embed="rId2"/>
          <a:stretch>
            <a:fillRect/>
          </a:stretch>
        </p:blipFill>
        <p:spPr>
          <a:xfrm>
            <a:off x="8074694" y="2666415"/>
            <a:ext cx="3815018" cy="3111056"/>
          </a:xfrm>
          <a:prstGeom prst="rect">
            <a:avLst/>
          </a:prstGeom>
        </p:spPr>
      </p:pic>
      <p:sp>
        <p:nvSpPr>
          <p:cNvPr id="15" name="Rectangle 3">
            <a:extLst>
              <a:ext uri="{FF2B5EF4-FFF2-40B4-BE49-F238E27FC236}">
                <a16:creationId xmlns:a16="http://schemas.microsoft.com/office/drawing/2014/main" id="{07E23990-F997-994B-B3B1-507BF887022E}"/>
              </a:ext>
            </a:extLst>
          </p:cNvPr>
          <p:cNvSpPr/>
          <p:nvPr/>
        </p:nvSpPr>
        <p:spPr>
          <a:xfrm>
            <a:off x="838199" y="3405116"/>
            <a:ext cx="7379975" cy="2031325"/>
          </a:xfrm>
          <a:prstGeom prst="rect">
            <a:avLst/>
          </a:prstGeom>
        </p:spPr>
        <p:txBody>
          <a:bodyPr wrap="square">
            <a:spAutoFit/>
          </a:bodyPr>
          <a:lstStyle/>
          <a:p>
            <a:r>
              <a:rPr lang="en-US" dirty="0">
                <a:latin typeface="Verdana" panose="020B0604030504040204" pitchFamily="34" charset="0"/>
                <a:ea typeface="Verdana" panose="020B0604030504040204" pitchFamily="34" charset="0"/>
                <a:cs typeface="Verdana" panose="020B0604030504040204" pitchFamily="34" charset="0"/>
              </a:rPr>
              <a:t>PGP public keys can be stored (and found) on PGP public key servers.</a:t>
            </a:r>
          </a:p>
          <a:p>
            <a:r>
              <a:rPr lang="en-US" dirty="0">
                <a:latin typeface="Verdana" panose="020B0604030504040204" pitchFamily="34" charset="0"/>
                <a:ea typeface="Verdana" panose="020B0604030504040204" pitchFamily="34" charset="0"/>
                <a:cs typeface="Verdana" panose="020B0604030504040204" pitchFamily="34" charset="0"/>
              </a:rPr>
              <a:t>Here are some examples:</a:t>
            </a:r>
          </a:p>
          <a:p>
            <a:pPr marL="285750" indent="-285750">
              <a:buFont typeface="Arial" panose="020B0604020202020204" pitchFamily="34" charset="0"/>
              <a:buChar char="•"/>
            </a:pPr>
            <a:r>
              <a:rPr lang="en-US" dirty="0">
                <a:latin typeface="Verdana" panose="020B0604030504040204" pitchFamily="34" charset="0"/>
                <a:ea typeface="Verdana" panose="020B0604030504040204" pitchFamily="34" charset="0"/>
                <a:cs typeface="Verdana" panose="020B0604030504040204" pitchFamily="34" charset="0"/>
                <a:hlinkClick r:id="rId3" tooltip="http://pgp.mit.edu (new window)"/>
              </a:rPr>
              <a:t>http://pgp.mit.edu</a:t>
            </a:r>
            <a:endParaRPr lang="en-US"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US" dirty="0">
                <a:latin typeface="Verdana" panose="020B0604030504040204" pitchFamily="34" charset="0"/>
                <a:ea typeface="Verdana" panose="020B0604030504040204" pitchFamily="34" charset="0"/>
                <a:cs typeface="Verdana" panose="020B0604030504040204" pitchFamily="34" charset="0"/>
                <a:hlinkClick r:id="rId4" tooltip="https://pgp.key-server.io (new window)"/>
              </a:rPr>
              <a:t>https://pgp.key-server.io</a:t>
            </a:r>
            <a:endParaRPr lang="en-US" dirty="0">
              <a:latin typeface="Verdana" panose="020B0604030504040204" pitchFamily="34" charset="0"/>
              <a:ea typeface="Verdana" panose="020B0604030504040204" pitchFamily="34" charset="0"/>
              <a:cs typeface="Verdana" panose="020B0604030504040204" pitchFamily="34" charset="0"/>
            </a:endParaRPr>
          </a:p>
          <a:p>
            <a:r>
              <a:rPr lang="en-US" dirty="0">
                <a:latin typeface="Verdana" panose="020B0604030504040204" pitchFamily="34" charset="0"/>
                <a:ea typeface="Verdana" panose="020B0604030504040204" pitchFamily="34" charset="0"/>
                <a:cs typeface="Verdana" panose="020B0604030504040204" pitchFamily="34" charset="0"/>
              </a:rPr>
              <a:t>You can check a number of servers and their current status at </a:t>
            </a:r>
            <a:br>
              <a:rPr lang="en-US" dirty="0">
                <a:latin typeface="Verdana" panose="020B0604030504040204" pitchFamily="34" charset="0"/>
                <a:ea typeface="Verdana" panose="020B0604030504040204" pitchFamily="34" charset="0"/>
                <a:cs typeface="Verdana" panose="020B0604030504040204" pitchFamily="34" charset="0"/>
              </a:rPr>
            </a:br>
            <a:r>
              <a:rPr lang="en-US" dirty="0">
                <a:latin typeface="Verdana" panose="020B0604030504040204" pitchFamily="34" charset="0"/>
                <a:ea typeface="Verdana" panose="020B0604030504040204" pitchFamily="34" charset="0"/>
                <a:cs typeface="Verdana" panose="020B0604030504040204" pitchFamily="34" charset="0"/>
                <a:hlinkClick r:id="rId5" tooltip="https://sks-keyservers.net/status/ (new window)"/>
              </a:rPr>
              <a:t>https://sks-keyservers.net/status/</a:t>
            </a:r>
            <a:endParaRPr lang="en-US"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09730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Logs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49</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6026624" cy="3485278"/>
          </a:xfrm>
        </p:spPr>
        <p:txBody>
          <a:bodyPr>
            <a:normAutofit/>
          </a:bodyPr>
          <a:lstStyle/>
          <a:p>
            <a:r>
              <a:rPr lang="de-DE" dirty="0"/>
              <a:t>Logfiles </a:t>
            </a:r>
            <a:r>
              <a:rPr lang="de-DE" dirty="0" err="1"/>
              <a:t>can</a:t>
            </a:r>
            <a:r>
              <a:rPr lang="de-DE" dirty="0"/>
              <a:t> </a:t>
            </a:r>
            <a:r>
              <a:rPr lang="de-DE" dirty="0" err="1"/>
              <a:t>be</a:t>
            </a:r>
            <a:r>
              <a:rPr lang="de-DE" dirty="0"/>
              <a:t> </a:t>
            </a:r>
            <a:r>
              <a:rPr lang="de-DE" dirty="0" err="1"/>
              <a:t>of</a:t>
            </a:r>
            <a:r>
              <a:rPr lang="de-DE" dirty="0"/>
              <a:t> high </a:t>
            </a:r>
            <a:r>
              <a:rPr lang="de-DE" dirty="0" err="1"/>
              <a:t>evidential</a:t>
            </a:r>
            <a:r>
              <a:rPr lang="de-DE" dirty="0"/>
              <a:t> </a:t>
            </a:r>
            <a:r>
              <a:rPr lang="de-DE" dirty="0" err="1"/>
              <a:t>value</a:t>
            </a:r>
            <a:r>
              <a:rPr lang="de-DE" dirty="0"/>
              <a:t> </a:t>
            </a:r>
            <a:r>
              <a:rPr lang="de-DE" dirty="0" err="1"/>
              <a:t>as</a:t>
            </a:r>
            <a:r>
              <a:rPr lang="de-DE" dirty="0"/>
              <a:t> </a:t>
            </a:r>
            <a:r>
              <a:rPr lang="de-DE" dirty="0" err="1"/>
              <a:t>they</a:t>
            </a:r>
            <a:r>
              <a:rPr lang="de-DE" dirty="0"/>
              <a:t> </a:t>
            </a:r>
            <a:r>
              <a:rPr lang="de-DE" dirty="0" err="1"/>
              <a:t>can</a:t>
            </a:r>
            <a:r>
              <a:rPr lang="de-DE" dirty="0"/>
              <a:t> </a:t>
            </a:r>
            <a:r>
              <a:rPr lang="de-DE" dirty="0" err="1"/>
              <a:t>indicate</a:t>
            </a:r>
            <a:r>
              <a:rPr lang="de-DE" dirty="0"/>
              <a:t> </a:t>
            </a:r>
            <a:r>
              <a:rPr lang="de-DE" dirty="0" err="1"/>
              <a:t>that</a:t>
            </a:r>
            <a:r>
              <a:rPr lang="de-DE" dirty="0"/>
              <a:t> </a:t>
            </a:r>
            <a:r>
              <a:rPr lang="de-DE" dirty="0" err="1"/>
              <a:t>certain</a:t>
            </a:r>
            <a:r>
              <a:rPr lang="de-DE" dirty="0"/>
              <a:t> </a:t>
            </a:r>
            <a:r>
              <a:rPr lang="de-DE" dirty="0" err="1"/>
              <a:t>activities</a:t>
            </a:r>
            <a:r>
              <a:rPr lang="de-DE" dirty="0"/>
              <a:t> </a:t>
            </a:r>
            <a:r>
              <a:rPr lang="de-DE" dirty="0" err="1"/>
              <a:t>happened</a:t>
            </a:r>
            <a:r>
              <a:rPr lang="de-DE" dirty="0"/>
              <a:t> at a </a:t>
            </a:r>
            <a:r>
              <a:rPr lang="de-DE" dirty="0" err="1"/>
              <a:t>certain</a:t>
            </a:r>
            <a:r>
              <a:rPr lang="de-DE" dirty="0"/>
              <a:t> </a:t>
            </a:r>
            <a:r>
              <a:rPr lang="de-DE" dirty="0" err="1"/>
              <a:t>point</a:t>
            </a:r>
            <a:r>
              <a:rPr lang="de-DE" dirty="0"/>
              <a:t> </a:t>
            </a:r>
            <a:r>
              <a:rPr lang="de-DE" dirty="0" err="1"/>
              <a:t>of</a:t>
            </a:r>
            <a:r>
              <a:rPr lang="de-DE" dirty="0"/>
              <a:t> time</a:t>
            </a:r>
          </a:p>
          <a:p>
            <a:r>
              <a:rPr lang="de-DE" dirty="0"/>
              <a:t>Most </a:t>
            </a:r>
            <a:r>
              <a:rPr lang="de-DE" dirty="0" err="1"/>
              <a:t>operating</a:t>
            </a:r>
            <a:r>
              <a:rPr lang="de-DE" dirty="0"/>
              <a:t> </a:t>
            </a:r>
            <a:r>
              <a:rPr lang="de-DE" dirty="0" err="1"/>
              <a:t>systems</a:t>
            </a:r>
            <a:r>
              <a:rPr lang="de-DE" dirty="0"/>
              <a:t> </a:t>
            </a:r>
            <a:r>
              <a:rPr lang="de-DE" dirty="0" err="1"/>
              <a:t>and</a:t>
            </a:r>
            <a:r>
              <a:rPr lang="de-DE" dirty="0"/>
              <a:t> </a:t>
            </a:r>
            <a:r>
              <a:rPr lang="de-DE" dirty="0" err="1"/>
              <a:t>services</a:t>
            </a:r>
            <a:r>
              <a:rPr lang="de-DE" dirty="0"/>
              <a:t> </a:t>
            </a:r>
            <a:r>
              <a:rPr lang="de-DE" dirty="0" err="1"/>
              <a:t>store</a:t>
            </a:r>
            <a:r>
              <a:rPr lang="de-DE" dirty="0"/>
              <a:t> </a:t>
            </a:r>
            <a:r>
              <a:rPr lang="de-DE" dirty="0" err="1"/>
              <a:t>logfiles</a:t>
            </a:r>
            <a:r>
              <a:rPr lang="de-DE" dirty="0"/>
              <a:t>, e.g. Webserver </a:t>
            </a:r>
            <a:r>
              <a:rPr lang="de-DE" dirty="0" err="1"/>
              <a:t>logs</a:t>
            </a:r>
            <a:r>
              <a:rPr lang="de-DE" dirty="0"/>
              <a:t>, Event </a:t>
            </a:r>
            <a:r>
              <a:rPr lang="de-DE" dirty="0" err="1"/>
              <a:t>logs</a:t>
            </a:r>
            <a:r>
              <a:rPr lang="de-DE" dirty="0"/>
              <a:t>,… </a:t>
            </a:r>
          </a:p>
        </p:txBody>
      </p:sp>
      <p:pic>
        <p:nvPicPr>
          <p:cNvPr id="8" name="Grafik 7">
            <a:extLst>
              <a:ext uri="{FF2B5EF4-FFF2-40B4-BE49-F238E27FC236}">
                <a16:creationId xmlns:a16="http://schemas.microsoft.com/office/drawing/2014/main" id="{2E64F74C-7330-9A4C-AA28-171C984EB214}"/>
              </a:ext>
            </a:extLst>
          </p:cNvPr>
          <p:cNvPicPr>
            <a:picLocks noChangeAspect="1"/>
          </p:cNvPicPr>
          <p:nvPr/>
        </p:nvPicPr>
        <p:blipFill>
          <a:blip r:embed="rId3"/>
          <a:stretch>
            <a:fillRect/>
          </a:stretch>
        </p:blipFill>
        <p:spPr>
          <a:xfrm>
            <a:off x="6864824" y="2691685"/>
            <a:ext cx="5170481" cy="3130268"/>
          </a:xfrm>
          <a:prstGeom prst="rect">
            <a:avLst/>
          </a:prstGeom>
        </p:spPr>
      </p:pic>
    </p:spTree>
    <p:extLst>
      <p:ext uri="{BB962C8B-B14F-4D97-AF65-F5344CB8AC3E}">
        <p14:creationId xmlns:p14="http://schemas.microsoft.com/office/powerpoint/2010/main" val="2808103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1021E-A9A3-4820-98A9-E36F1A337E4D}"/>
              </a:ext>
            </a:extLst>
          </p:cNvPr>
          <p:cNvSpPr>
            <a:spLocks noGrp="1"/>
          </p:cNvSpPr>
          <p:nvPr>
            <p:ph type="title"/>
          </p:nvPr>
        </p:nvSpPr>
        <p:spPr/>
        <p:txBody>
          <a:bodyPr/>
          <a:lstStyle/>
          <a:p>
            <a:r>
              <a:rPr lang="en-GB" dirty="0"/>
              <a:t>Mobile Phones</a:t>
            </a:r>
          </a:p>
        </p:txBody>
      </p:sp>
      <p:pic>
        <p:nvPicPr>
          <p:cNvPr id="5" name="Content Placeholder 4">
            <a:extLst>
              <a:ext uri="{FF2B5EF4-FFF2-40B4-BE49-F238E27FC236}">
                <a16:creationId xmlns:a16="http://schemas.microsoft.com/office/drawing/2014/main" id="{EFA6B0E1-0E60-49F1-B46F-A2F1DCB08F5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38491" y="2315336"/>
            <a:ext cx="1804222" cy="1804222"/>
          </a:xfrm>
        </p:spPr>
      </p:pic>
      <p:pic>
        <p:nvPicPr>
          <p:cNvPr id="7" name="Picture 6">
            <a:extLst>
              <a:ext uri="{FF2B5EF4-FFF2-40B4-BE49-F238E27FC236}">
                <a16:creationId xmlns:a16="http://schemas.microsoft.com/office/drawing/2014/main" id="{1D6C30C0-EB57-4BB6-90B1-934764B657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4850" y="4310156"/>
            <a:ext cx="1428371" cy="1678141"/>
          </a:xfrm>
          <a:prstGeom prst="rect">
            <a:avLst/>
          </a:prstGeom>
        </p:spPr>
      </p:pic>
      <p:sp>
        <p:nvSpPr>
          <p:cNvPr id="9" name="TextBox 8">
            <a:extLst>
              <a:ext uri="{FF2B5EF4-FFF2-40B4-BE49-F238E27FC236}">
                <a16:creationId xmlns:a16="http://schemas.microsoft.com/office/drawing/2014/main" id="{A6395CCF-B269-4E48-B386-3137EBF545C5}"/>
              </a:ext>
            </a:extLst>
          </p:cNvPr>
          <p:cNvSpPr txBox="1"/>
          <p:nvPr/>
        </p:nvSpPr>
        <p:spPr>
          <a:xfrm>
            <a:off x="5416952" y="2283992"/>
            <a:ext cx="6914592" cy="4052328"/>
          </a:xfrm>
          <a:prstGeom prst="rect">
            <a:avLst/>
          </a:prstGeom>
          <a:noFill/>
        </p:spPr>
        <p:txBody>
          <a:bodyPr wrap="square" rtlCol="0">
            <a:spAutoFit/>
          </a:bodyPr>
          <a:lstStyle/>
          <a:p>
            <a:pPr defTabSz="1219170" eaLnBrk="0" fontAlgn="base" hangingPunct="0">
              <a:spcBef>
                <a:spcPct val="0"/>
              </a:spcBef>
              <a:spcAft>
                <a:spcPct val="0"/>
              </a:spcAft>
            </a:pPr>
            <a:r>
              <a:rPr lang="en-GB" sz="3733" dirty="0">
                <a:solidFill>
                  <a:srgbClr val="0070C0"/>
                </a:solidFill>
                <a:latin typeface="Calibri" panose="020F0502020204030204" pitchFamily="34" charset="0"/>
                <a:ea typeface="ＭＳ Ｐゴシック" panose="020B0600070205080204" pitchFamily="34" charset="-128"/>
              </a:rPr>
              <a:t>Type of potential evidence</a:t>
            </a:r>
          </a:p>
          <a:p>
            <a:pPr marL="273050" indent="-273050"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rPr>
              <a:t>Pictures</a:t>
            </a:r>
          </a:p>
          <a:p>
            <a:pPr marL="273050" indent="-273050"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rPr>
              <a:t>Videos</a:t>
            </a:r>
          </a:p>
          <a:p>
            <a:pPr marL="273050" indent="-273050"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rPr>
              <a:t>Audio</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Text Messages</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Call Logs</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Voicemail</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Applications used</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Social Media accounts</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Location Data</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Cell site</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Contacts</a:t>
            </a:r>
            <a:endParaRPr lang="en-GB" sz="24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endParaRPr>
          </a:p>
        </p:txBody>
      </p:sp>
      <p:pic>
        <p:nvPicPr>
          <p:cNvPr id="11" name="Picture 10">
            <a:extLst>
              <a:ext uri="{FF2B5EF4-FFF2-40B4-BE49-F238E27FC236}">
                <a16:creationId xmlns:a16="http://schemas.microsoft.com/office/drawing/2014/main" id="{AC284998-E2D7-43E2-BB4E-94500C4032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5587" y="3315411"/>
            <a:ext cx="1469443" cy="1469443"/>
          </a:xfrm>
          <a:prstGeom prst="rect">
            <a:avLst/>
          </a:prstGeom>
        </p:spPr>
      </p:pic>
    </p:spTree>
    <p:extLst>
      <p:ext uri="{BB962C8B-B14F-4D97-AF65-F5344CB8AC3E}">
        <p14:creationId xmlns:p14="http://schemas.microsoft.com/office/powerpoint/2010/main" val="41566614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Cryptocurrency</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50</a:t>
            </a:fld>
            <a:endParaRPr lang="en-GB"/>
          </a:p>
        </p:txBody>
      </p:sp>
      <p:sp>
        <p:nvSpPr>
          <p:cNvPr id="6" name="Rectangle 3">
            <a:extLst>
              <a:ext uri="{FF2B5EF4-FFF2-40B4-BE49-F238E27FC236}">
                <a16:creationId xmlns:a16="http://schemas.microsoft.com/office/drawing/2014/main" id="{987DF06B-D5A3-9942-8477-DEFA2A2935B9}"/>
              </a:ext>
            </a:extLst>
          </p:cNvPr>
          <p:cNvSpPr txBox="1">
            <a:spLocks noChangeArrowheads="1"/>
          </p:cNvSpPr>
          <p:nvPr/>
        </p:nvSpPr>
        <p:spPr>
          <a:xfrm>
            <a:off x="3680749" y="2448729"/>
            <a:ext cx="7977851" cy="3489036"/>
          </a:xfrm>
          <a:prstGeom prst="rect">
            <a:avLst/>
          </a:prstGeom>
        </p:spPr>
        <p:txBody>
          <a:bodyPr vert="horz" lIns="91440" tIns="45720" rIns="91440" bIns="45720" rtlCol="0">
            <a:normAutofit fontScale="85000"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0"/>
              </a:spcBef>
              <a:buFont typeface="Arial" panose="020B0604020202020204" pitchFamily="34" charset="0"/>
              <a:buNone/>
            </a:pPr>
            <a:r>
              <a:rPr lang="en-GB" sz="2400" dirty="0"/>
              <a:t>A digital currency in which encryption techniques are used to regulate the generation of units of currency and verify the transfer of funds, operating independently of a central bank. (Oxford Dictionaries)</a:t>
            </a:r>
          </a:p>
          <a:p>
            <a:pPr marL="0" indent="0" algn="just">
              <a:lnSpc>
                <a:spcPct val="150000"/>
              </a:lnSpc>
              <a:spcBef>
                <a:spcPts val="0"/>
              </a:spcBef>
              <a:buFont typeface="Arial" panose="020B0604020202020204" pitchFamily="34" charset="0"/>
              <a:buNone/>
            </a:pPr>
            <a:r>
              <a:rPr lang="en-GB" sz="2400" dirty="0"/>
              <a:t>…</a:t>
            </a:r>
          </a:p>
          <a:p>
            <a:pPr marL="0" indent="0" algn="just">
              <a:lnSpc>
                <a:spcPct val="150000"/>
              </a:lnSpc>
              <a:spcBef>
                <a:spcPts val="0"/>
              </a:spcBef>
              <a:buFont typeface="Arial" panose="020B0604020202020204" pitchFamily="34" charset="0"/>
              <a:buNone/>
            </a:pPr>
            <a:r>
              <a:rPr lang="en-GB" sz="2400" dirty="0"/>
              <a:t>Cryptocurrencies are a subset of alternative currencies, or specifically of digital currencies. (Wikipedia)</a:t>
            </a:r>
          </a:p>
        </p:txBody>
      </p:sp>
      <p:pic>
        <p:nvPicPr>
          <p:cNvPr id="14" name="Grafik 13">
            <a:extLst>
              <a:ext uri="{FF2B5EF4-FFF2-40B4-BE49-F238E27FC236}">
                <a16:creationId xmlns:a16="http://schemas.microsoft.com/office/drawing/2014/main" id="{BFAC8ECE-FF3B-E74A-AB38-ACC086915AAF}"/>
              </a:ext>
            </a:extLst>
          </p:cNvPr>
          <p:cNvPicPr>
            <a:picLocks noChangeAspect="1"/>
          </p:cNvPicPr>
          <p:nvPr/>
        </p:nvPicPr>
        <p:blipFill>
          <a:blip r:embed="rId3"/>
          <a:stretch>
            <a:fillRect/>
          </a:stretch>
        </p:blipFill>
        <p:spPr>
          <a:xfrm>
            <a:off x="720363" y="2410464"/>
            <a:ext cx="2219607" cy="3775620"/>
          </a:xfrm>
          <a:prstGeom prst="rect">
            <a:avLst/>
          </a:prstGeom>
        </p:spPr>
      </p:pic>
    </p:spTree>
    <p:extLst>
      <p:ext uri="{BB962C8B-B14F-4D97-AF65-F5344CB8AC3E}">
        <p14:creationId xmlns:p14="http://schemas.microsoft.com/office/powerpoint/2010/main" val="10650310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Cryptocurrency</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51</a:t>
            </a:fld>
            <a:endParaRPr lang="en-GB"/>
          </a:p>
        </p:txBody>
      </p:sp>
      <p:sp>
        <p:nvSpPr>
          <p:cNvPr id="8" name="Rechteck 7">
            <a:extLst>
              <a:ext uri="{FF2B5EF4-FFF2-40B4-BE49-F238E27FC236}">
                <a16:creationId xmlns:a16="http://schemas.microsoft.com/office/drawing/2014/main" id="{8082A7BA-53A5-EE43-A203-27C0678FF806}"/>
              </a:ext>
            </a:extLst>
          </p:cNvPr>
          <p:cNvSpPr/>
          <p:nvPr/>
        </p:nvSpPr>
        <p:spPr>
          <a:xfrm>
            <a:off x="884827" y="2740474"/>
            <a:ext cx="7213233" cy="2554545"/>
          </a:xfrm>
          <a:prstGeom prst="rect">
            <a:avLst/>
          </a:prstGeom>
        </p:spPr>
        <p:txBody>
          <a:bodyPr wrap="square">
            <a:spAutoFit/>
          </a:bodyPr>
          <a:lstStyle/>
          <a:p>
            <a:pPr marL="228600" lvl="0" indent="-228240" algn="just">
              <a:spcBef>
                <a:spcPts val="2400"/>
              </a:spcBef>
              <a:buClr>
                <a:srgbClr val="000000"/>
              </a:buClr>
              <a:buFont typeface="Arial"/>
              <a:buChar char="•"/>
            </a:pP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Cryptocurrencies use a Blockchain or ledger technology to track activities and account balances</a:t>
            </a:r>
          </a:p>
          <a:p>
            <a:pPr marL="228600" lvl="0" indent="-228240" algn="just">
              <a:spcBef>
                <a:spcPts val="2400"/>
              </a:spcBef>
              <a:buClr>
                <a:srgbClr val="000000"/>
              </a:buClr>
              <a:buFont typeface="Arial"/>
              <a:buChar char="•"/>
            </a:pP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There are different types of blockchains and ledgers, some </a:t>
            </a:r>
            <a:r>
              <a:rPr lang="en-US" sz="2000" spc="-1" dirty="0" err="1">
                <a:solidFill>
                  <a:srgbClr val="000000"/>
                </a:solidFill>
                <a:latin typeface="Verdana" panose="020B0604030504040204" pitchFamily="34" charset="0"/>
                <a:ea typeface="Verdana" panose="020B0604030504040204" pitchFamily="34" charset="0"/>
                <a:cs typeface="Verdana" panose="020B0604030504040204" pitchFamily="34" charset="0"/>
              </a:rPr>
              <a:t>centralised</a:t>
            </a: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some </a:t>
            </a:r>
            <a:r>
              <a:rPr lang="en-US" sz="2000" spc="-1" dirty="0" err="1">
                <a:solidFill>
                  <a:srgbClr val="000000"/>
                </a:solidFill>
                <a:latin typeface="Verdana" panose="020B0604030504040204" pitchFamily="34" charset="0"/>
                <a:ea typeface="Verdana" panose="020B0604030504040204" pitchFamily="34" charset="0"/>
                <a:cs typeface="Verdana" panose="020B0604030504040204" pitchFamily="34" charset="0"/>
              </a:rPr>
              <a:t>descentralised</a:t>
            </a: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and others distributed.</a:t>
            </a:r>
          </a:p>
          <a:p>
            <a:pPr marL="228600" lvl="0" indent="-228240" algn="just">
              <a:spcBef>
                <a:spcPts val="2400"/>
              </a:spcBef>
              <a:buClr>
                <a:srgbClr val="000000"/>
              </a:buClr>
              <a:buFont typeface="Arial"/>
              <a:buChar char="•"/>
            </a:pP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They use cryptographic protocols </a:t>
            </a:r>
          </a:p>
        </p:txBody>
      </p:sp>
      <p:pic>
        <p:nvPicPr>
          <p:cNvPr id="2050" name="Picture 2">
            <a:extLst>
              <a:ext uri="{FF2B5EF4-FFF2-40B4-BE49-F238E27FC236}">
                <a16:creationId xmlns:a16="http://schemas.microsoft.com/office/drawing/2014/main" id="{2ECBFE67-9285-9A45-8448-EF23B9C797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9600" y="3545290"/>
            <a:ext cx="3704680" cy="2777546"/>
          </a:xfrm>
          <a:prstGeom prst="rect">
            <a:avLst/>
          </a:prstGeom>
          <a:noFill/>
          <a:extLst>
            <a:ext uri="{909E8E84-426E-40DD-AFC4-6F175D3DCCD1}">
              <a14:hiddenFill xmlns:a14="http://schemas.microsoft.com/office/drawing/2010/main">
                <a:solidFill>
                  <a:srgbClr val="FFFFFF"/>
                </a:solidFill>
              </a14:hiddenFill>
            </a:ext>
          </a:extLst>
        </p:spPr>
      </p:pic>
      <p:pic>
        <p:nvPicPr>
          <p:cNvPr id="12" name="Bild 5">
            <a:extLst>
              <a:ext uri="{FF2B5EF4-FFF2-40B4-BE49-F238E27FC236}">
                <a16:creationId xmlns:a16="http://schemas.microsoft.com/office/drawing/2014/main" id="{5BD164C9-57C2-2843-BE19-71EEE81E59A3}"/>
              </a:ext>
            </a:extLst>
          </p:cNvPr>
          <p:cNvPicPr>
            <a:picLocks noChangeAspect="1"/>
          </p:cNvPicPr>
          <p:nvPr/>
        </p:nvPicPr>
        <p:blipFill>
          <a:blip r:embed="rId4"/>
          <a:stretch>
            <a:fillRect/>
          </a:stretch>
        </p:blipFill>
        <p:spPr>
          <a:xfrm>
            <a:off x="9000099" y="2403072"/>
            <a:ext cx="1474990" cy="1474990"/>
          </a:xfrm>
          <a:prstGeom prst="rect">
            <a:avLst/>
          </a:prstGeom>
        </p:spPr>
      </p:pic>
      <p:pic>
        <p:nvPicPr>
          <p:cNvPr id="1026" name="Picture 2" descr="Logo">
            <a:extLst>
              <a:ext uri="{FF2B5EF4-FFF2-40B4-BE49-F238E27FC236}">
                <a16:creationId xmlns:a16="http://schemas.microsoft.com/office/drawing/2014/main" id="{D597B2BD-394F-764F-BFC6-874557363E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5180" y="1765814"/>
            <a:ext cx="1076888" cy="171856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16DB352E-5611-0A46-9342-D0C3090D95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08092" y="1541439"/>
            <a:ext cx="1474991" cy="147499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0583833E-542A-0F45-BA28-4F74EB96FA1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93901" y="1609618"/>
            <a:ext cx="1334947" cy="133494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C2440A34-0C3E-DC41-8E64-F55AF03303B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0654" y="2625097"/>
            <a:ext cx="1216474" cy="1216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96058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52</a:t>
            </a:fld>
            <a:endParaRPr lang="en-GB"/>
          </a:p>
        </p:txBody>
      </p:sp>
      <p:pic>
        <p:nvPicPr>
          <p:cNvPr id="13" name="Bild 4">
            <a:extLst>
              <a:ext uri="{FF2B5EF4-FFF2-40B4-BE49-F238E27FC236}">
                <a16:creationId xmlns:a16="http://schemas.microsoft.com/office/drawing/2014/main" id="{F670D5D4-609F-314C-B90E-BEC2287CBAA7}"/>
              </a:ext>
            </a:extLst>
          </p:cNvPr>
          <p:cNvPicPr>
            <a:picLocks noChangeAspect="1"/>
          </p:cNvPicPr>
          <p:nvPr/>
        </p:nvPicPr>
        <p:blipFill>
          <a:blip r:embed="rId3"/>
          <a:stretch>
            <a:fillRect/>
          </a:stretch>
        </p:blipFill>
        <p:spPr>
          <a:xfrm>
            <a:off x="0" y="0"/>
            <a:ext cx="10857053" cy="6842837"/>
          </a:xfrm>
          <a:prstGeom prst="rect">
            <a:avLst/>
          </a:prstGeom>
        </p:spPr>
      </p:pic>
    </p:spTree>
    <p:extLst>
      <p:ext uri="{BB962C8B-B14F-4D97-AF65-F5344CB8AC3E}">
        <p14:creationId xmlns:p14="http://schemas.microsoft.com/office/powerpoint/2010/main" val="2706014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Cryptocurrency</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53</a:t>
            </a:fld>
            <a:endParaRPr lang="en-GB"/>
          </a:p>
        </p:txBody>
      </p:sp>
      <p:sp>
        <p:nvSpPr>
          <p:cNvPr id="8" name="Rechteck 7">
            <a:extLst>
              <a:ext uri="{FF2B5EF4-FFF2-40B4-BE49-F238E27FC236}">
                <a16:creationId xmlns:a16="http://schemas.microsoft.com/office/drawing/2014/main" id="{8082A7BA-53A5-EE43-A203-27C0678FF806}"/>
              </a:ext>
            </a:extLst>
          </p:cNvPr>
          <p:cNvSpPr/>
          <p:nvPr/>
        </p:nvSpPr>
        <p:spPr>
          <a:xfrm>
            <a:off x="884827" y="2535756"/>
            <a:ext cx="7344773" cy="4708981"/>
          </a:xfrm>
          <a:prstGeom prst="rect">
            <a:avLst/>
          </a:prstGeom>
        </p:spPr>
        <p:txBody>
          <a:bodyPr wrap="square">
            <a:spAutoFit/>
          </a:bodyPr>
          <a:lstStyle/>
          <a:p>
            <a:pPr marL="360" lvl="0" algn="just">
              <a:lnSpc>
                <a:spcPct val="150000"/>
              </a:lnSpc>
              <a:spcBef>
                <a:spcPts val="2400"/>
              </a:spcBef>
              <a:buClr>
                <a:srgbClr val="000000"/>
              </a:buClr>
            </a:pPr>
            <a:r>
              <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Criminals use cryptocurrencies for:</a:t>
            </a:r>
          </a:p>
          <a:p>
            <a:pPr marL="342900" indent="-342900">
              <a:lnSpc>
                <a:spcPct val="150000"/>
              </a:lnSpc>
              <a:buFont typeface="Arial" panose="020B0604020202020204" pitchFamily="34" charset="0"/>
              <a:buChar char="•"/>
            </a:pPr>
            <a:r>
              <a:rPr lang="nl-B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Extorsion (ransomware, sextorsion)</a:t>
            </a:r>
          </a:p>
          <a:p>
            <a:pPr marL="342900" indent="-342900">
              <a:buFont typeface="Arial" panose="020B0604020202020204" pitchFamily="34" charset="0"/>
              <a:buChar char="•"/>
            </a:pPr>
            <a:r>
              <a:rPr lang="nl-B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Trade of illicit goods &amp; services (darknet markets)</a:t>
            </a:r>
          </a:p>
          <a:p>
            <a:pPr lvl="1">
              <a:buFont typeface="Courier New" panose="02070309020205020404" pitchFamily="49" charset="0"/>
              <a:buChar char="o"/>
            </a:pPr>
            <a:r>
              <a:rPr lang="nl-B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Bitcoin, Bitcoin Cash, Monero, etc. </a:t>
            </a:r>
          </a:p>
          <a:p>
            <a:pPr marL="342900" indent="-342900">
              <a:buFont typeface="Arial" panose="020B0604020202020204" pitchFamily="34" charset="0"/>
              <a:buChar char="•"/>
            </a:pPr>
            <a:r>
              <a:rPr lang="nl-B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Money laundering</a:t>
            </a:r>
          </a:p>
          <a:p>
            <a:pPr marL="342900" indent="-342900">
              <a:buFont typeface="Arial" panose="020B0604020202020204" pitchFamily="34" charset="0"/>
              <a:buChar char="•"/>
            </a:pPr>
            <a:r>
              <a:rPr lang="nl-B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Transfer and hide resources</a:t>
            </a:r>
          </a:p>
          <a:p>
            <a:pPr marL="342900" indent="-342900">
              <a:buFont typeface="Arial" panose="020B0604020202020204" pitchFamily="34" charset="0"/>
              <a:buChar char="•"/>
            </a:pPr>
            <a:r>
              <a:rPr lang="nl-B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Financing of terrorism</a:t>
            </a:r>
          </a:p>
          <a:p>
            <a:pPr marL="342900" indent="-342900">
              <a:buFont typeface="Arial" panose="020B0604020202020204" pitchFamily="34" charset="0"/>
              <a:buChar char="•"/>
            </a:pPr>
            <a:r>
              <a:rPr lang="nl-B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Cyber-attacks on cryptocurrency businesses&amp;users</a:t>
            </a:r>
          </a:p>
          <a:p>
            <a:pPr marL="342900" indent="-342900">
              <a:buFont typeface="Arial" panose="020B0604020202020204" pitchFamily="34" charset="0"/>
              <a:buChar char="•"/>
            </a:pPr>
            <a:r>
              <a:rPr lang="nl-B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Theft of electricity and computer resources for (illegal) mining</a:t>
            </a:r>
          </a:p>
          <a:p>
            <a:pPr marL="342900" indent="-342900">
              <a:buFont typeface="Arial" panose="020B0604020202020204" pitchFamily="34" charset="0"/>
              <a:buChar char="•"/>
            </a:pPr>
            <a:r>
              <a:rPr lang="nl-B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Cryptocurrency scams</a:t>
            </a:r>
          </a:p>
          <a:p>
            <a:pPr marL="342900" indent="-342900">
              <a:buFont typeface="Arial" panose="020B0604020202020204" pitchFamily="34" charset="0"/>
              <a:buChar char="•"/>
            </a:pPr>
            <a:endParaRPr lang="nl-BE" sz="2000" spc="-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28600" lvl="0" indent="-228240" algn="just">
              <a:spcBef>
                <a:spcPts val="2400"/>
              </a:spcBef>
              <a:buClr>
                <a:srgbClr val="000000"/>
              </a:buClr>
              <a:buFont typeface="Arial"/>
              <a:buChar char="•"/>
            </a:pPr>
            <a:endPar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9" name="Afbeelding 12">
            <a:extLst>
              <a:ext uri="{FF2B5EF4-FFF2-40B4-BE49-F238E27FC236}">
                <a16:creationId xmlns:a16="http://schemas.microsoft.com/office/drawing/2014/main" id="{33D602FA-B886-AB40-B436-2A9FCF8F104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77311" y="2961155"/>
            <a:ext cx="3409784" cy="2567234"/>
          </a:xfrm>
          <a:prstGeom prst="rect">
            <a:avLst/>
          </a:prstGeom>
        </p:spPr>
      </p:pic>
    </p:spTree>
    <p:extLst>
      <p:ext uri="{BB962C8B-B14F-4D97-AF65-F5344CB8AC3E}">
        <p14:creationId xmlns:p14="http://schemas.microsoft.com/office/powerpoint/2010/main" val="7013976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Cryptocurrency</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54</a:t>
            </a:fld>
            <a:endParaRPr lang="en-GB"/>
          </a:p>
        </p:txBody>
      </p:sp>
      <p:pic>
        <p:nvPicPr>
          <p:cNvPr id="9" name="Picture 2" descr="http://graphics8.nytimes.com/images/2013/10/30/technology/bitcoin-timeline-initial-paper/bitcoin-timeline-initial-paper-articleLarge.png">
            <a:extLst>
              <a:ext uri="{FF2B5EF4-FFF2-40B4-BE49-F238E27FC236}">
                <a16:creationId xmlns:a16="http://schemas.microsoft.com/office/drawing/2014/main" id="{5109CA67-EECB-C746-BBF8-1AAA760C10B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40872" y="1756644"/>
            <a:ext cx="3482661" cy="2652628"/>
          </a:xfrm>
          <a:prstGeom prst="rect">
            <a:avLst/>
          </a:prstGeom>
          <a:noFill/>
          <a:extLst>
            <a:ext uri="{909E8E84-426E-40DD-AFC4-6F175D3DCCD1}">
              <a14:hiddenFill xmlns:a14="http://schemas.microsoft.com/office/drawing/2010/main">
                <a:solidFill>
                  <a:srgbClr val="FFFFFF"/>
                </a:solidFill>
              </a14:hiddenFill>
            </a:ext>
          </a:extLst>
        </p:spPr>
      </p:pic>
      <p:sp>
        <p:nvSpPr>
          <p:cNvPr id="11" name="Tekstvak 9">
            <a:extLst>
              <a:ext uri="{FF2B5EF4-FFF2-40B4-BE49-F238E27FC236}">
                <a16:creationId xmlns:a16="http://schemas.microsoft.com/office/drawing/2014/main" id="{04EAE720-F5C7-9A46-92AB-25F154695A4D}"/>
              </a:ext>
            </a:extLst>
          </p:cNvPr>
          <p:cNvSpPr txBox="1"/>
          <p:nvPr/>
        </p:nvSpPr>
        <p:spPr>
          <a:xfrm>
            <a:off x="838199" y="2752049"/>
            <a:ext cx="6189258" cy="3416320"/>
          </a:xfrm>
          <a:prstGeom prst="rect">
            <a:avLst/>
          </a:prstGeom>
          <a:noFill/>
        </p:spPr>
        <p:txBody>
          <a:bodyPr wrap="none" rtlCol="0">
            <a:spAutoFit/>
          </a:bodyPr>
          <a:lstStyle/>
          <a:p>
            <a:r>
              <a:rPr lang="en-US" sz="2400" b="1" kern="1200" dirty="0">
                <a:solidFill>
                  <a:schemeClr val="tx1"/>
                </a:solidFill>
                <a:latin typeface="Verdana" panose="020B0604030504040204" pitchFamily="34" charset="0"/>
                <a:ea typeface="Verdana" panose="020B0604030504040204" pitchFamily="34" charset="0"/>
                <a:cs typeface="Verdana" panose="020B0604030504040204" pitchFamily="34" charset="0"/>
              </a:rPr>
              <a:t>Example: Bitcoin</a:t>
            </a:r>
          </a:p>
          <a:p>
            <a:endParaRPr lang="en-US" sz="24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US" sz="2400" kern="1200" dirty="0">
                <a:solidFill>
                  <a:schemeClr val="tx1"/>
                </a:solidFill>
                <a:latin typeface="Verdana" panose="020B0604030504040204" pitchFamily="34" charset="0"/>
                <a:ea typeface="Verdana" panose="020B0604030504040204" pitchFamily="34" charset="0"/>
                <a:cs typeface="Verdana" panose="020B0604030504040204" pitchFamily="34" charset="0"/>
              </a:rPr>
              <a:t>Peer-to-peer electronic cash</a:t>
            </a:r>
          </a:p>
          <a:p>
            <a:pPr marL="285750" indent="-285750">
              <a:buFont typeface="Arial" panose="020B0604020202020204" pitchFamily="34" charset="0"/>
              <a:buChar char="•"/>
            </a:pPr>
            <a:r>
              <a:rPr lang="nl-BE" sz="2400" dirty="0">
                <a:latin typeface="Verdana" panose="020B0604030504040204" pitchFamily="34" charset="0"/>
                <a:ea typeface="Verdana" panose="020B0604030504040204" pitchFamily="34" charset="0"/>
                <a:cs typeface="Verdana" panose="020B0604030504040204" pitchFamily="34" charset="0"/>
              </a:rPr>
              <a:t>Based on mathematical proof</a:t>
            </a:r>
          </a:p>
          <a:p>
            <a:pPr marL="285750" indent="-285750">
              <a:buFont typeface="Arial" panose="020B060402020202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Independent of any central authority</a:t>
            </a:r>
          </a:p>
          <a:p>
            <a:pPr marL="285750" indent="-285750">
              <a:buFont typeface="Arial" panose="020B0604020202020204" pitchFamily="34" charset="0"/>
              <a:buChar char="•"/>
            </a:pPr>
            <a:r>
              <a:rPr lang="nl-BE" sz="2400" dirty="0">
                <a:latin typeface="Verdana" panose="020B0604030504040204" pitchFamily="34" charset="0"/>
                <a:ea typeface="Verdana" panose="020B0604030504040204" pitchFamily="34" charset="0"/>
                <a:cs typeface="Verdana" panose="020B0604030504040204" pitchFamily="34" charset="0"/>
              </a:rPr>
              <a:t>Electronically transferable</a:t>
            </a:r>
          </a:p>
          <a:p>
            <a:pPr marL="285750" indent="-285750">
              <a:buFont typeface="Arial" panose="020B0604020202020204" pitchFamily="34" charset="0"/>
              <a:buChar char="•"/>
            </a:pPr>
            <a:r>
              <a:rPr lang="nl-BE" sz="2400" dirty="0">
                <a:latin typeface="Verdana" panose="020B0604030504040204" pitchFamily="34" charset="0"/>
                <a:ea typeface="Verdana" panose="020B0604030504040204" pitchFamily="34" charset="0"/>
                <a:cs typeface="Verdana" panose="020B0604030504040204" pitchFamily="34" charset="0"/>
              </a:rPr>
              <a:t>Digital</a:t>
            </a:r>
          </a:p>
          <a:p>
            <a:pPr marL="285750" indent="-285750">
              <a:buFont typeface="Arial" panose="020B0604020202020204" pitchFamily="34" charset="0"/>
              <a:buChar char="•"/>
            </a:pPr>
            <a:r>
              <a:rPr lang="nl-BE" sz="2400" kern="1200" dirty="0">
                <a:solidFill>
                  <a:schemeClr val="tx1"/>
                </a:solidFill>
                <a:latin typeface="Verdana" panose="020B0604030504040204" pitchFamily="34" charset="0"/>
                <a:ea typeface="Verdana" panose="020B0604030504040204" pitchFamily="34" charset="0"/>
                <a:cs typeface="Verdana" panose="020B0604030504040204" pitchFamily="34" charset="0"/>
              </a:rPr>
              <a:t>Almost </a:t>
            </a:r>
            <a:r>
              <a:rPr lang="nl-BE" sz="2400" dirty="0">
                <a:latin typeface="Verdana" panose="020B0604030504040204" pitchFamily="34" charset="0"/>
                <a:ea typeface="Verdana" panose="020B0604030504040204" pitchFamily="34" charset="0"/>
                <a:cs typeface="Verdana" panose="020B0604030504040204" pitchFamily="34" charset="0"/>
              </a:rPr>
              <a:t>instantly</a:t>
            </a:r>
          </a:p>
          <a:p>
            <a:endParaRPr lang="nl-BE" sz="2400" dirty="0">
              <a:latin typeface="Verdana" panose="020B0604030504040204" pitchFamily="34" charset="0"/>
              <a:ea typeface="Verdana" panose="020B0604030504040204" pitchFamily="34" charset="0"/>
              <a:cs typeface="Verdana" panose="020B0604030504040204" pitchFamily="34" charset="0"/>
            </a:endParaRPr>
          </a:p>
        </p:txBody>
      </p:sp>
      <p:sp>
        <p:nvSpPr>
          <p:cNvPr id="12" name="Tekstvak 11">
            <a:extLst>
              <a:ext uri="{FF2B5EF4-FFF2-40B4-BE49-F238E27FC236}">
                <a16:creationId xmlns:a16="http://schemas.microsoft.com/office/drawing/2014/main" id="{23ECCED8-6B65-E74F-A48C-A0246C46D9DE}"/>
              </a:ext>
            </a:extLst>
          </p:cNvPr>
          <p:cNvSpPr txBox="1"/>
          <p:nvPr/>
        </p:nvSpPr>
        <p:spPr>
          <a:xfrm>
            <a:off x="6096000" y="4871752"/>
            <a:ext cx="6005618" cy="1569660"/>
          </a:xfrm>
          <a:prstGeom prst="rect">
            <a:avLst/>
          </a:prstGeom>
          <a:noFill/>
        </p:spPr>
        <p:txBody>
          <a:bodyPr wrap="none" rtlCol="0">
            <a:spAutoFit/>
          </a:bodyPr>
          <a:lstStyle/>
          <a:p>
            <a:pPr marL="285750" indent="-285750">
              <a:buFont typeface="Arial" panose="020B0604020202020204" pitchFamily="34" charset="0"/>
              <a:buChar char="•"/>
            </a:pPr>
            <a:r>
              <a:rPr lang="nl-BE" sz="2400" kern="1200" dirty="0">
                <a:solidFill>
                  <a:schemeClr val="tx1"/>
                </a:solidFill>
                <a:latin typeface="Verdana" panose="020B0604030504040204" pitchFamily="34" charset="0"/>
                <a:ea typeface="Verdana" panose="020B0604030504040204" pitchFamily="34" charset="0"/>
                <a:cs typeface="Verdana" panose="020B0604030504040204" pitchFamily="34" charset="0"/>
              </a:rPr>
              <a:t>Decentralized</a:t>
            </a:r>
          </a:p>
          <a:p>
            <a:pPr marL="285750" indent="-285750">
              <a:buFont typeface="Arial" panose="020B0604020202020204" pitchFamily="34" charset="0"/>
              <a:buChar char="•"/>
            </a:pPr>
            <a:r>
              <a:rPr lang="nl-BE" sz="2400" dirty="0">
                <a:latin typeface="Verdana" panose="020B0604030504040204" pitchFamily="34" charset="0"/>
                <a:ea typeface="Verdana" panose="020B0604030504040204" pitchFamily="34" charset="0"/>
                <a:cs typeface="Verdana" panose="020B0604030504040204" pitchFamily="34" charset="0"/>
              </a:rPr>
              <a:t>Pseudo</a:t>
            </a:r>
            <a:r>
              <a:rPr lang="nl-BE" sz="2400" kern="1200" dirty="0">
                <a:solidFill>
                  <a:schemeClr val="tx1"/>
                </a:solidFill>
                <a:latin typeface="Verdana" panose="020B0604030504040204" pitchFamily="34" charset="0"/>
                <a:ea typeface="Verdana" panose="020B0604030504040204" pitchFamily="34" charset="0"/>
                <a:cs typeface="Verdana" panose="020B0604030504040204" pitchFamily="34" charset="0"/>
              </a:rPr>
              <a:t>nymous!</a:t>
            </a:r>
          </a:p>
          <a:p>
            <a:pPr marL="285750" indent="-285750">
              <a:buFont typeface="Arial" panose="020B0604020202020204" pitchFamily="34" charset="0"/>
              <a:buChar char="•"/>
            </a:pPr>
            <a:r>
              <a:rPr lang="nl-BE" sz="2400" kern="1200" dirty="0">
                <a:solidFill>
                  <a:schemeClr val="tx1"/>
                </a:solidFill>
                <a:latin typeface="Verdana" panose="020B0604030504040204" pitchFamily="34" charset="0"/>
                <a:ea typeface="Verdana" panose="020B0604030504040204" pitchFamily="34" charset="0"/>
                <a:cs typeface="Verdana" panose="020B0604030504040204" pitchFamily="34" charset="0"/>
              </a:rPr>
              <a:t>Completely transparant: Blockchain</a:t>
            </a:r>
          </a:p>
          <a:p>
            <a:pPr marL="285750" indent="-285750">
              <a:buFont typeface="Arial" panose="020B0604020202020204" pitchFamily="34" charset="0"/>
              <a:buChar char="•"/>
            </a:pPr>
            <a:r>
              <a:rPr lang="nl-BE" sz="2400" kern="1200" dirty="0">
                <a:solidFill>
                  <a:schemeClr val="tx1"/>
                </a:solidFill>
                <a:latin typeface="Verdana" panose="020B0604030504040204" pitchFamily="34" charset="0"/>
                <a:ea typeface="Verdana" panose="020B0604030504040204" pitchFamily="34" charset="0"/>
                <a:cs typeface="Verdana" panose="020B0604030504040204" pitchFamily="34" charset="0"/>
              </a:rPr>
              <a:t>Irreversible</a:t>
            </a:r>
            <a:endParaRPr lang="en-US" sz="24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810601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Cryptocurrency</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55</a:t>
            </a:fld>
            <a:endParaRPr lang="en-GB"/>
          </a:p>
        </p:txBody>
      </p:sp>
      <p:sp>
        <p:nvSpPr>
          <p:cNvPr id="8" name="Rechteck 7">
            <a:extLst>
              <a:ext uri="{FF2B5EF4-FFF2-40B4-BE49-F238E27FC236}">
                <a16:creationId xmlns:a16="http://schemas.microsoft.com/office/drawing/2014/main" id="{8082A7BA-53A5-EE43-A203-27C0678FF806}"/>
              </a:ext>
            </a:extLst>
          </p:cNvPr>
          <p:cNvSpPr/>
          <p:nvPr/>
        </p:nvSpPr>
        <p:spPr>
          <a:xfrm>
            <a:off x="884827" y="2740474"/>
            <a:ext cx="9105334" cy="1169551"/>
          </a:xfrm>
          <a:prstGeom prst="rect">
            <a:avLst/>
          </a:prstGeom>
        </p:spPr>
        <p:txBody>
          <a:bodyPr wrap="square">
            <a:spAutoFit/>
          </a:bodyPr>
          <a:lstStyle/>
          <a:p>
            <a:pPr marL="360" lvl="0" algn="just">
              <a:lnSpc>
                <a:spcPct val="150000"/>
              </a:lnSpc>
              <a:spcBef>
                <a:spcPts val="2400"/>
              </a:spcBef>
              <a:buClr>
                <a:srgbClr val="000000"/>
              </a:buClr>
            </a:pPr>
            <a:r>
              <a:rPr lang="de-D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Look at </a:t>
            </a:r>
            <a:r>
              <a:rPr lang="de-DE" sz="2000" spc="-1" dirty="0" err="1">
                <a:solidFill>
                  <a:srgbClr val="000000"/>
                </a:solidFill>
                <a:latin typeface="Verdana" panose="020B0604030504040204" pitchFamily="34" charset="0"/>
                <a:ea typeface="Verdana" panose="020B0604030504040204" pitchFamily="34" charset="0"/>
                <a:cs typeface="Verdana" panose="020B0604030504040204" pitchFamily="34" charset="0"/>
              </a:rPr>
              <a:t>some</a:t>
            </a:r>
            <a:r>
              <a:rPr lang="de-D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de-DE" sz="2000" spc="-1" dirty="0" err="1">
                <a:solidFill>
                  <a:srgbClr val="000000"/>
                </a:solidFill>
                <a:latin typeface="Verdana" panose="020B0604030504040204" pitchFamily="34" charset="0"/>
                <a:ea typeface="Verdana" panose="020B0604030504040204" pitchFamily="34" charset="0"/>
                <a:cs typeface="Verdana" panose="020B0604030504040204" pitchFamily="34" charset="0"/>
              </a:rPr>
              <a:t>examples</a:t>
            </a:r>
            <a:r>
              <a:rPr lang="de-D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de-DE" sz="2000" spc="-1" dirty="0" err="1">
                <a:solidFill>
                  <a:srgbClr val="000000"/>
                </a:solidFill>
                <a:latin typeface="Verdana" panose="020B0604030504040204" pitchFamily="34" charset="0"/>
                <a:ea typeface="Verdana" panose="020B0604030504040204" pitchFamily="34" charset="0"/>
                <a:cs typeface="Verdana" panose="020B0604030504040204" pitchFamily="34" charset="0"/>
              </a:rPr>
              <a:t>for</a:t>
            </a:r>
            <a:r>
              <a:rPr lang="de-D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de-DE" sz="2000" spc="-1" dirty="0" err="1">
                <a:solidFill>
                  <a:srgbClr val="000000"/>
                </a:solidFill>
                <a:latin typeface="Verdana" panose="020B0604030504040204" pitchFamily="34" charset="0"/>
                <a:ea typeface="Verdana" panose="020B0604030504040204" pitchFamily="34" charset="0"/>
                <a:cs typeface="Verdana" panose="020B0604030504040204" pitchFamily="34" charset="0"/>
              </a:rPr>
              <a:t>cryptocurrencies</a:t>
            </a:r>
            <a:r>
              <a:rPr lang="de-D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de-DE" sz="2000" spc="-1" dirty="0" err="1">
                <a:solidFill>
                  <a:srgbClr val="000000"/>
                </a:solidFill>
                <a:latin typeface="Verdana" panose="020B0604030504040204" pitchFamily="34" charset="0"/>
                <a:ea typeface="Verdana" panose="020B0604030504040204" pitchFamily="34" charset="0"/>
                <a:cs typeface="Verdana" panose="020B0604030504040204" pitchFamily="34" charset="0"/>
              </a:rPr>
              <a:t>and</a:t>
            </a:r>
            <a:r>
              <a:rPr lang="de-D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de-DE" sz="2000" spc="-1" dirty="0" err="1">
                <a:solidFill>
                  <a:srgbClr val="000000"/>
                </a:solidFill>
                <a:latin typeface="Verdana" panose="020B0604030504040204" pitchFamily="34" charset="0"/>
                <a:ea typeface="Verdana" panose="020B0604030504040204" pitchFamily="34" charset="0"/>
                <a:cs typeface="Verdana" panose="020B0604030504040204" pitchFamily="34" charset="0"/>
              </a:rPr>
              <a:t>for</a:t>
            </a:r>
            <a:r>
              <a:rPr lang="de-D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de-DE" sz="2000" spc="-1" dirty="0" err="1">
                <a:solidFill>
                  <a:srgbClr val="000000"/>
                </a:solidFill>
                <a:latin typeface="Verdana" panose="020B0604030504040204" pitchFamily="34" charset="0"/>
                <a:ea typeface="Verdana" panose="020B0604030504040204" pitchFamily="34" charset="0"/>
                <a:cs typeface="Verdana" panose="020B0604030504040204" pitchFamily="34" charset="0"/>
              </a:rPr>
              <a:t>blockchains</a:t>
            </a:r>
            <a:r>
              <a:rPr lang="de-DE" sz="2000" spc="-1" dirty="0">
                <a:solidFill>
                  <a:srgbClr val="000000"/>
                </a:solidFill>
                <a:latin typeface="Verdana" panose="020B0604030504040204" pitchFamily="34" charset="0"/>
                <a:ea typeface="Verdana" panose="020B0604030504040204" pitchFamily="34" charset="0"/>
                <a:cs typeface="Verdana" panose="020B0604030504040204" pitchFamily="34" charset="0"/>
              </a:rPr>
              <a:t>.</a:t>
            </a:r>
            <a:endParaRPr lang="nl-BE" sz="2000" spc="-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marL="228600" lvl="0" indent="-228240" algn="just">
              <a:spcBef>
                <a:spcPts val="2400"/>
              </a:spcBef>
              <a:buClr>
                <a:srgbClr val="000000"/>
              </a:buClr>
              <a:buFont typeface="Arial"/>
              <a:buChar char="•"/>
            </a:pPr>
            <a:endParaRPr lang="en-US" sz="2000" spc="-1"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
        <p:nvSpPr>
          <p:cNvPr id="9" name="Träne 8">
            <a:extLst>
              <a:ext uri="{FF2B5EF4-FFF2-40B4-BE49-F238E27FC236}">
                <a16:creationId xmlns:a16="http://schemas.microsoft.com/office/drawing/2014/main" id="{EE290B32-87C4-CB4A-BC78-67323854FBD8}"/>
              </a:ext>
            </a:extLst>
          </p:cNvPr>
          <p:cNvSpPr/>
          <p:nvPr/>
        </p:nvSpPr>
        <p:spPr>
          <a:xfrm>
            <a:off x="2852383" y="3325249"/>
            <a:ext cx="5964070" cy="2961564"/>
          </a:xfrm>
          <a:prstGeom prst="teardrop">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u="sng" dirty="0" err="1"/>
              <a:t>Exercise</a:t>
            </a:r>
            <a:r>
              <a:rPr lang="de-DE" u="sng" dirty="0"/>
              <a:t>:</a:t>
            </a:r>
          </a:p>
          <a:p>
            <a:pPr algn="ctr"/>
            <a:r>
              <a:rPr lang="de-DE" dirty="0" err="1"/>
              <a:t>Visit</a:t>
            </a:r>
            <a:r>
              <a:rPr lang="de-DE" dirty="0"/>
              <a:t> </a:t>
            </a:r>
            <a:r>
              <a:rPr lang="de-DE" dirty="0" err="1"/>
              <a:t>coinmarketcap.com</a:t>
            </a:r>
            <a:endParaRPr lang="de-DE" dirty="0"/>
          </a:p>
          <a:p>
            <a:pPr algn="ctr"/>
            <a:r>
              <a:rPr lang="de-DE" dirty="0" err="1"/>
              <a:t>Visit</a:t>
            </a:r>
            <a:r>
              <a:rPr lang="de-DE" dirty="0"/>
              <a:t> https://</a:t>
            </a:r>
            <a:r>
              <a:rPr lang="de-DE" dirty="0" err="1"/>
              <a:t>www.blockchain.com</a:t>
            </a:r>
            <a:r>
              <a:rPr lang="de-DE" dirty="0"/>
              <a:t>/</a:t>
            </a:r>
            <a:r>
              <a:rPr lang="de-DE" dirty="0" err="1"/>
              <a:t>explorer</a:t>
            </a:r>
            <a:endParaRPr lang="de-DE" dirty="0"/>
          </a:p>
          <a:p>
            <a:pPr algn="ctr"/>
            <a:endParaRPr lang="de-DE" dirty="0"/>
          </a:p>
        </p:txBody>
      </p:sp>
    </p:spTree>
    <p:extLst>
      <p:ext uri="{BB962C8B-B14F-4D97-AF65-F5344CB8AC3E}">
        <p14:creationId xmlns:p14="http://schemas.microsoft.com/office/powerpoint/2010/main" val="39688325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err="1"/>
              <a:t>Darkweb</a:t>
            </a:r>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56</a:t>
            </a:fld>
            <a:endParaRPr lang="en-GB"/>
          </a:p>
        </p:txBody>
      </p:sp>
      <p:pic>
        <p:nvPicPr>
          <p:cNvPr id="9" name="Grafik 8">
            <a:extLst>
              <a:ext uri="{FF2B5EF4-FFF2-40B4-BE49-F238E27FC236}">
                <a16:creationId xmlns:a16="http://schemas.microsoft.com/office/drawing/2014/main" id="{F797B775-3C6D-FA43-BFC0-C8334D829D45}"/>
              </a:ext>
            </a:extLst>
          </p:cNvPr>
          <p:cNvPicPr>
            <a:picLocks noChangeAspect="1"/>
          </p:cNvPicPr>
          <p:nvPr/>
        </p:nvPicPr>
        <p:blipFill rotWithShape="1">
          <a:blip r:embed="rId2"/>
          <a:srcRect l="7148" r="5783"/>
          <a:stretch/>
        </p:blipFill>
        <p:spPr>
          <a:xfrm>
            <a:off x="5954973" y="1410039"/>
            <a:ext cx="6237027" cy="4838218"/>
          </a:xfrm>
          <a:prstGeom prst="rect">
            <a:avLst/>
          </a:prstGeom>
        </p:spPr>
      </p:pic>
      <p:sp>
        <p:nvSpPr>
          <p:cNvPr id="10" name="Textfeld 9">
            <a:extLst>
              <a:ext uri="{FF2B5EF4-FFF2-40B4-BE49-F238E27FC236}">
                <a16:creationId xmlns:a16="http://schemas.microsoft.com/office/drawing/2014/main" id="{F3A022A0-E1C5-1B4B-9DE7-FA09FC686CD4}"/>
              </a:ext>
            </a:extLst>
          </p:cNvPr>
          <p:cNvSpPr txBox="1"/>
          <p:nvPr/>
        </p:nvSpPr>
        <p:spPr>
          <a:xfrm>
            <a:off x="838199" y="2448729"/>
            <a:ext cx="4757383" cy="3693319"/>
          </a:xfrm>
          <a:prstGeom prst="rect">
            <a:avLst/>
          </a:prstGeom>
          <a:noFill/>
        </p:spPr>
        <p:txBody>
          <a:bodyPr wrap="square" rtlCol="0">
            <a:spAutoFit/>
          </a:bodyPr>
          <a:lstStyle/>
          <a:p>
            <a:pPr marL="285750" indent="-285750">
              <a:buFont typeface="Arial" panose="020B0604020202020204" pitchFamily="34" charset="0"/>
              <a:buChar char="•"/>
            </a:pPr>
            <a:r>
              <a:rPr lang="de-DE" dirty="0">
                <a:latin typeface="Verdana" panose="020B0604030504040204" pitchFamily="34" charset="0"/>
                <a:ea typeface="Verdana" panose="020B0604030504040204" pitchFamily="34" charset="0"/>
                <a:cs typeface="Verdana" panose="020B0604030504040204" pitchFamily="34" charset="0"/>
              </a:rPr>
              <a:t>The </a:t>
            </a:r>
            <a:r>
              <a:rPr lang="de-DE" dirty="0" err="1">
                <a:latin typeface="Verdana" panose="020B0604030504040204" pitchFamily="34" charset="0"/>
                <a:ea typeface="Verdana" panose="020B0604030504040204" pitchFamily="34" charset="0"/>
                <a:cs typeface="Verdana" panose="020B0604030504040204" pitchFamily="34" charset="0"/>
              </a:rPr>
              <a:t>collection</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of</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services</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that</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are</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visible</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to</a:t>
            </a:r>
            <a:r>
              <a:rPr lang="de-DE" dirty="0">
                <a:latin typeface="Verdana" panose="020B0604030504040204" pitchFamily="34" charset="0"/>
                <a:ea typeface="Verdana" panose="020B0604030504040204" pitchFamily="34" charset="0"/>
                <a:cs typeface="Verdana" panose="020B0604030504040204" pitchFamily="34" charset="0"/>
              </a:rPr>
              <a:t> Internet </a:t>
            </a:r>
            <a:r>
              <a:rPr lang="de-DE" dirty="0" err="1">
                <a:latin typeface="Verdana" panose="020B0604030504040204" pitchFamily="34" charset="0"/>
                <a:ea typeface="Verdana" panose="020B0604030504040204" pitchFamily="34" charset="0"/>
                <a:cs typeface="Verdana" panose="020B0604030504040204" pitchFamily="34" charset="0"/>
              </a:rPr>
              <a:t>users</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without</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the</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need</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to</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logon</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is</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called</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the</a:t>
            </a:r>
            <a:r>
              <a:rPr lang="de-DE" dirty="0">
                <a:latin typeface="Verdana" panose="020B0604030504040204" pitchFamily="34" charset="0"/>
                <a:ea typeface="Verdana" panose="020B0604030504040204" pitchFamily="34" charset="0"/>
                <a:cs typeface="Verdana" panose="020B0604030504040204" pitchFamily="34" charset="0"/>
              </a:rPr>
              <a:t> „</a:t>
            </a:r>
            <a:r>
              <a:rPr lang="de-DE" b="1" dirty="0">
                <a:latin typeface="Verdana" panose="020B0604030504040204" pitchFamily="34" charset="0"/>
                <a:ea typeface="Verdana" panose="020B0604030504040204" pitchFamily="34" charset="0"/>
                <a:cs typeface="Verdana" panose="020B0604030504040204" pitchFamily="34" charset="0"/>
              </a:rPr>
              <a:t>Surface Web</a:t>
            </a:r>
            <a:r>
              <a:rPr lang="de-DE" dirty="0">
                <a:latin typeface="Verdana" panose="020B0604030504040204" pitchFamily="34" charset="0"/>
                <a:ea typeface="Verdana" panose="020B0604030504040204" pitchFamily="34" charset="0"/>
                <a:cs typeface="Verdana" panose="020B0604030504040204" pitchFamily="34" charset="0"/>
              </a:rPr>
              <a:t>“</a:t>
            </a:r>
          </a:p>
          <a:p>
            <a:pPr marL="285750" indent="-28575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The collective name for all areas of the Internet that are hidden from search engines is called the “</a:t>
            </a:r>
            <a:r>
              <a:rPr lang="en-GB" b="1" dirty="0">
                <a:latin typeface="Verdana" panose="020B0604030504040204" pitchFamily="34" charset="0"/>
                <a:ea typeface="Verdana" panose="020B0604030504040204" pitchFamily="34" charset="0"/>
                <a:cs typeface="Verdana" panose="020B0604030504040204" pitchFamily="34" charset="0"/>
              </a:rPr>
              <a:t>Deep Web</a:t>
            </a:r>
            <a:r>
              <a:rPr lang="en-GB" dirty="0">
                <a:latin typeface="Verdana" panose="020B0604030504040204" pitchFamily="34" charset="0"/>
                <a:ea typeface="Verdana" panose="020B0604030504040204" pitchFamily="34" charset="0"/>
                <a:cs typeface="Verdana" panose="020B0604030504040204" pitchFamily="34" charset="0"/>
              </a:rPr>
              <a:t>” (other names are “Hidden Web”, “Invisible Web” or “</a:t>
            </a:r>
            <a:r>
              <a:rPr lang="en-GB" dirty="0" err="1">
                <a:latin typeface="Verdana" panose="020B0604030504040204" pitchFamily="34" charset="0"/>
                <a:ea typeface="Verdana" panose="020B0604030504040204" pitchFamily="34" charset="0"/>
                <a:cs typeface="Verdana" panose="020B0604030504040204" pitchFamily="34" charset="0"/>
              </a:rPr>
              <a:t>Deepnet</a:t>
            </a:r>
            <a:r>
              <a:rPr lang="en-GB" dirty="0">
                <a:latin typeface="Verdana" panose="020B0604030504040204" pitchFamily="34" charset="0"/>
                <a:ea typeface="Verdana" panose="020B0604030504040204" pitchFamily="34" charset="0"/>
                <a:cs typeface="Verdana" panose="020B0604030504040204" pitchFamily="34" charset="0"/>
              </a:rPr>
              <a:t>”).</a:t>
            </a:r>
          </a:p>
          <a:p>
            <a:pPr marL="285750" indent="-28575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The “</a:t>
            </a:r>
            <a:r>
              <a:rPr lang="en-GB" b="1" dirty="0">
                <a:latin typeface="Verdana" panose="020B0604030504040204" pitchFamily="34" charset="0"/>
                <a:ea typeface="Verdana" panose="020B0604030504040204" pitchFamily="34" charset="0"/>
                <a:cs typeface="Verdana" panose="020B0604030504040204" pitchFamily="34" charset="0"/>
              </a:rPr>
              <a:t>Darknet</a:t>
            </a:r>
            <a:r>
              <a:rPr lang="en-GB" dirty="0">
                <a:latin typeface="Verdana" panose="020B0604030504040204" pitchFamily="34" charset="0"/>
                <a:ea typeface="Verdana" panose="020B0604030504040204" pitchFamily="34" charset="0"/>
                <a:cs typeface="Verdana" panose="020B0604030504040204" pitchFamily="34" charset="0"/>
              </a:rPr>
              <a:t>” (aka </a:t>
            </a:r>
            <a:r>
              <a:rPr lang="en-GB" dirty="0" err="1">
                <a:latin typeface="Verdana" panose="020B0604030504040204" pitchFamily="34" charset="0"/>
                <a:ea typeface="Verdana" panose="020B0604030504040204" pitchFamily="34" charset="0"/>
                <a:cs typeface="Verdana" panose="020B0604030504040204" pitchFamily="34" charset="0"/>
              </a:rPr>
              <a:t>Darkweb</a:t>
            </a:r>
            <a:r>
              <a:rPr lang="en-GB" dirty="0">
                <a:latin typeface="Verdana" panose="020B0604030504040204" pitchFamily="34" charset="0"/>
                <a:ea typeface="Verdana" panose="020B0604030504040204" pitchFamily="34" charset="0"/>
                <a:cs typeface="Verdana" panose="020B0604030504040204" pitchFamily="34" charset="0"/>
              </a:rPr>
              <a:t>) is part of the “Deep Web”</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It</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runs</a:t>
            </a:r>
            <a:r>
              <a:rPr lang="de-DE" dirty="0">
                <a:latin typeface="Verdana" panose="020B0604030504040204" pitchFamily="34" charset="0"/>
                <a:ea typeface="Verdana" panose="020B0604030504040204" pitchFamily="34" charset="0"/>
                <a:cs typeface="Verdana" panose="020B0604030504040204" pitchFamily="34" charset="0"/>
              </a:rPr>
              <a:t> on </a:t>
            </a:r>
            <a:r>
              <a:rPr lang="de-DE" dirty="0" err="1">
                <a:latin typeface="Verdana" panose="020B0604030504040204" pitchFamily="34" charset="0"/>
                <a:ea typeface="Verdana" panose="020B0604030504040204" pitchFamily="34" charset="0"/>
                <a:cs typeface="Verdana" panose="020B0604030504040204" pitchFamily="34" charset="0"/>
              </a:rPr>
              <a:t>the</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infrastructure</a:t>
            </a:r>
            <a:r>
              <a:rPr lang="de-DE" dirty="0">
                <a:latin typeface="Verdana" panose="020B0604030504040204" pitchFamily="34" charset="0"/>
                <a:ea typeface="Verdana" panose="020B0604030504040204" pitchFamily="34" charset="0"/>
                <a:cs typeface="Verdana" panose="020B0604030504040204" pitchFamily="34" charset="0"/>
              </a:rPr>
              <a:t> on </a:t>
            </a:r>
            <a:r>
              <a:rPr lang="de-DE" dirty="0" err="1">
                <a:latin typeface="Verdana" panose="020B0604030504040204" pitchFamily="34" charset="0"/>
                <a:ea typeface="Verdana" panose="020B0604030504040204" pitchFamily="34" charset="0"/>
                <a:cs typeface="Verdana" panose="020B0604030504040204" pitchFamily="34" charset="0"/>
              </a:rPr>
              <a:t>the</a:t>
            </a:r>
            <a:r>
              <a:rPr lang="de-DE" dirty="0">
                <a:latin typeface="Verdana" panose="020B0604030504040204" pitchFamily="34" charset="0"/>
                <a:ea typeface="Verdana" panose="020B0604030504040204" pitchFamily="34" charset="0"/>
                <a:cs typeface="Verdana" panose="020B0604030504040204" pitchFamily="34" charset="0"/>
              </a:rPr>
              <a:t> Internet but </a:t>
            </a:r>
            <a:r>
              <a:rPr lang="de-DE" dirty="0" err="1">
                <a:latin typeface="Verdana" panose="020B0604030504040204" pitchFamily="34" charset="0"/>
                <a:ea typeface="Verdana" panose="020B0604030504040204" pitchFamily="34" charset="0"/>
                <a:cs typeface="Verdana" panose="020B0604030504040204" pitchFamily="34" charset="0"/>
              </a:rPr>
              <a:t>is</a:t>
            </a:r>
            <a:r>
              <a:rPr lang="de-DE" dirty="0">
                <a:latin typeface="Verdana" panose="020B0604030504040204" pitchFamily="34" charset="0"/>
                <a:ea typeface="Verdana" panose="020B0604030504040204" pitchFamily="34" charset="0"/>
                <a:cs typeface="Verdana" panose="020B0604030504040204" pitchFamily="34" charset="0"/>
              </a:rPr>
              <a:t> a peer-</a:t>
            </a:r>
            <a:r>
              <a:rPr lang="de-DE" dirty="0" err="1">
                <a:latin typeface="Verdana" panose="020B0604030504040204" pitchFamily="34" charset="0"/>
                <a:ea typeface="Verdana" panose="020B0604030504040204" pitchFamily="34" charset="0"/>
                <a:cs typeface="Verdana" panose="020B0604030504040204" pitchFamily="34" charset="0"/>
              </a:rPr>
              <a:t>to</a:t>
            </a:r>
            <a:r>
              <a:rPr lang="de-DE" dirty="0">
                <a:latin typeface="Verdana" panose="020B0604030504040204" pitchFamily="34" charset="0"/>
                <a:ea typeface="Verdana" panose="020B0604030504040204" pitchFamily="34" charset="0"/>
                <a:cs typeface="Verdana" panose="020B0604030504040204" pitchFamily="34" charset="0"/>
              </a:rPr>
              <a:t>-</a:t>
            </a:r>
            <a:r>
              <a:rPr lang="de-DE" dirty="0" err="1">
                <a:latin typeface="Verdana" panose="020B0604030504040204" pitchFamily="34" charset="0"/>
                <a:ea typeface="Verdana" panose="020B0604030504040204" pitchFamily="34" charset="0"/>
                <a:cs typeface="Verdana" panose="020B0604030504040204" pitchFamily="34" charset="0"/>
              </a:rPr>
              <a:t>peer</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network</a:t>
            </a:r>
            <a:r>
              <a:rPr lang="de-DE" dirty="0">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31458055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err="1"/>
              <a:t>Darkweb</a:t>
            </a:r>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57</a:t>
            </a:fld>
            <a:endParaRPr lang="en-GB"/>
          </a:p>
        </p:txBody>
      </p:sp>
      <p:sp>
        <p:nvSpPr>
          <p:cNvPr id="10" name="Textfeld 9">
            <a:extLst>
              <a:ext uri="{FF2B5EF4-FFF2-40B4-BE49-F238E27FC236}">
                <a16:creationId xmlns:a16="http://schemas.microsoft.com/office/drawing/2014/main" id="{F3A022A0-E1C5-1B4B-9DE7-FA09FC686CD4}"/>
              </a:ext>
            </a:extLst>
          </p:cNvPr>
          <p:cNvSpPr txBox="1"/>
          <p:nvPr/>
        </p:nvSpPr>
        <p:spPr>
          <a:xfrm>
            <a:off x="838199" y="2448729"/>
            <a:ext cx="6032192" cy="2862322"/>
          </a:xfrm>
          <a:prstGeom prst="rect">
            <a:avLst/>
          </a:prstGeom>
          <a:noFill/>
        </p:spPr>
        <p:txBody>
          <a:bodyPr wrap="square" rtlCol="0">
            <a:spAutoFit/>
          </a:bodyPr>
          <a:lstStyle/>
          <a:p>
            <a:pPr marL="285750" indent="-285750">
              <a:buFont typeface="Arial" panose="020B0604020202020204" pitchFamily="34" charset="0"/>
              <a:buChar char="•"/>
            </a:pPr>
            <a:r>
              <a:rPr lang="de-DE" dirty="0">
                <a:latin typeface="Verdana" panose="020B0604030504040204" pitchFamily="34" charset="0"/>
                <a:ea typeface="Verdana" panose="020B0604030504040204" pitchFamily="34" charset="0"/>
                <a:cs typeface="Verdana" panose="020B0604030504040204" pitchFamily="34" charset="0"/>
              </a:rPr>
              <a:t>The </a:t>
            </a:r>
            <a:r>
              <a:rPr lang="de-DE" dirty="0" err="1">
                <a:latin typeface="Verdana" panose="020B0604030504040204" pitchFamily="34" charset="0"/>
                <a:ea typeface="Verdana" panose="020B0604030504040204" pitchFamily="34" charset="0"/>
                <a:cs typeface="Verdana" panose="020B0604030504040204" pitchFamily="34" charset="0"/>
              </a:rPr>
              <a:t>most</a:t>
            </a:r>
            <a:r>
              <a:rPr lang="de-DE" dirty="0">
                <a:latin typeface="Verdana" panose="020B0604030504040204" pitchFamily="34" charset="0"/>
                <a:ea typeface="Verdana" panose="020B0604030504040204" pitchFamily="34" charset="0"/>
                <a:cs typeface="Verdana" panose="020B0604030504040204" pitchFamily="34" charset="0"/>
              </a:rPr>
              <a:t> prominent </a:t>
            </a:r>
            <a:r>
              <a:rPr lang="de-DE" dirty="0" err="1">
                <a:latin typeface="Verdana" panose="020B0604030504040204" pitchFamily="34" charset="0"/>
                <a:ea typeface="Verdana" panose="020B0604030504040204" pitchFamily="34" charset="0"/>
                <a:cs typeface="Verdana" panose="020B0604030504040204" pitchFamily="34" charset="0"/>
              </a:rPr>
              <a:t>darknets</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are</a:t>
            </a:r>
            <a:r>
              <a:rPr lang="de-DE" dirty="0">
                <a:latin typeface="Verdana" panose="020B0604030504040204" pitchFamily="34" charset="0"/>
                <a:ea typeface="Verdana" panose="020B0604030504040204" pitchFamily="34" charset="0"/>
                <a:cs typeface="Verdana" panose="020B0604030504040204" pitchFamily="34" charset="0"/>
              </a:rPr>
              <a:t> Freenet </a:t>
            </a:r>
            <a:r>
              <a:rPr lang="de-DE" dirty="0" err="1">
                <a:latin typeface="Verdana" panose="020B0604030504040204" pitchFamily="34" charset="0"/>
                <a:ea typeface="Verdana" panose="020B0604030504040204" pitchFamily="34" charset="0"/>
                <a:cs typeface="Verdana" panose="020B0604030504040204" pitchFamily="34" charset="0"/>
              </a:rPr>
              <a:t>and</a:t>
            </a:r>
            <a:r>
              <a:rPr lang="de-DE" dirty="0">
                <a:latin typeface="Verdana" panose="020B0604030504040204" pitchFamily="34" charset="0"/>
                <a:ea typeface="Verdana" panose="020B0604030504040204" pitchFamily="34" charset="0"/>
                <a:cs typeface="Verdana" panose="020B0604030504040204" pitchFamily="34" charset="0"/>
              </a:rPr>
              <a:t> The </a:t>
            </a:r>
            <a:r>
              <a:rPr lang="de-DE" dirty="0" err="1">
                <a:latin typeface="Verdana" panose="020B0604030504040204" pitchFamily="34" charset="0"/>
                <a:ea typeface="Verdana" panose="020B0604030504040204" pitchFamily="34" charset="0"/>
                <a:cs typeface="Verdana" panose="020B0604030504040204" pitchFamily="34" charset="0"/>
              </a:rPr>
              <a:t>Onion</a:t>
            </a:r>
            <a:r>
              <a:rPr lang="de-DE" dirty="0">
                <a:latin typeface="Verdana" panose="020B0604030504040204" pitchFamily="34" charset="0"/>
                <a:ea typeface="Verdana" panose="020B0604030504040204" pitchFamily="34" charset="0"/>
                <a:cs typeface="Verdana" panose="020B0604030504040204" pitchFamily="34" charset="0"/>
              </a:rPr>
              <a:t> Routing (</a:t>
            </a:r>
            <a:r>
              <a:rPr lang="de-DE" b="1" dirty="0">
                <a:latin typeface="Verdana" panose="020B0604030504040204" pitchFamily="34" charset="0"/>
                <a:ea typeface="Verdana" panose="020B0604030504040204" pitchFamily="34" charset="0"/>
                <a:cs typeface="Verdana" panose="020B0604030504040204" pitchFamily="34" charset="0"/>
              </a:rPr>
              <a:t>Tor</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hidden</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services</a:t>
            </a:r>
            <a:r>
              <a:rPr lang="de-DE" dirty="0">
                <a:latin typeface="Verdana" panose="020B0604030504040204" pitchFamily="34" charset="0"/>
                <a:ea typeface="Verdana" panose="020B0604030504040204" pitchFamily="34" charset="0"/>
                <a:cs typeface="Verdana" panose="020B0604030504040204" pitchFamily="34" charset="0"/>
              </a:rPr>
              <a:t>.</a:t>
            </a:r>
          </a:p>
          <a:p>
            <a:pPr marL="285750" indent="-28575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The Tor network is an anonymising channel that routes traffic through several nodes. Each node only knows its direct neighbour, so it is not possible for any one node (or user) in the chain to tell who exactly sent or received which request. </a:t>
            </a:r>
          </a:p>
          <a:p>
            <a:pPr marL="285750" indent="-285750">
              <a:buFont typeface="Arial" panose="020B0604020202020204" pitchFamily="34" charset="0"/>
              <a:buChar char="•"/>
            </a:pPr>
            <a:r>
              <a:rPr lang="en-GB" dirty="0">
                <a:latin typeface="Verdana" panose="020B0604030504040204" pitchFamily="34" charset="0"/>
                <a:ea typeface="Verdana" panose="020B0604030504040204" pitchFamily="34" charset="0"/>
                <a:cs typeface="Verdana" panose="020B0604030504040204" pitchFamily="34" charset="0"/>
              </a:rPr>
              <a:t>Access to Tor can easily be achieved by using the ”Tor browser”</a:t>
            </a:r>
            <a:endParaRPr lang="de-DE" dirty="0">
              <a:latin typeface="Verdana" panose="020B0604030504040204" pitchFamily="34" charset="0"/>
              <a:ea typeface="Verdana" panose="020B0604030504040204" pitchFamily="34" charset="0"/>
              <a:cs typeface="Verdana" panose="020B0604030504040204" pitchFamily="34" charset="0"/>
            </a:endParaRPr>
          </a:p>
        </p:txBody>
      </p:sp>
      <p:pic>
        <p:nvPicPr>
          <p:cNvPr id="1026" name="Picture 2">
            <a:extLst>
              <a:ext uri="{FF2B5EF4-FFF2-40B4-BE49-F238E27FC236}">
                <a16:creationId xmlns:a16="http://schemas.microsoft.com/office/drawing/2014/main" id="{88F2E6A4-1CD5-CD44-9B07-8744A837A3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075" y="2074571"/>
            <a:ext cx="4483409" cy="2708857"/>
          </a:xfrm>
          <a:prstGeom prst="rect">
            <a:avLst/>
          </a:prstGeom>
          <a:noFill/>
          <a:extLst>
            <a:ext uri="{909E8E84-426E-40DD-AFC4-6F175D3DCCD1}">
              <a14:hiddenFill xmlns:a14="http://schemas.microsoft.com/office/drawing/2010/main">
                <a:solidFill>
                  <a:srgbClr val="FFFFFF"/>
                </a:solidFill>
              </a14:hiddenFill>
            </a:ext>
          </a:extLst>
        </p:spPr>
      </p:pic>
      <p:sp>
        <p:nvSpPr>
          <p:cNvPr id="11" name="Träne 10">
            <a:extLst>
              <a:ext uri="{FF2B5EF4-FFF2-40B4-BE49-F238E27FC236}">
                <a16:creationId xmlns:a16="http://schemas.microsoft.com/office/drawing/2014/main" id="{C1224D06-3DEF-CF4B-AB8A-7848213C8FFB}"/>
              </a:ext>
            </a:extLst>
          </p:cNvPr>
          <p:cNvSpPr/>
          <p:nvPr/>
        </p:nvSpPr>
        <p:spPr>
          <a:xfrm>
            <a:off x="3398294" y="5038941"/>
            <a:ext cx="3800781" cy="1342193"/>
          </a:xfrm>
          <a:prstGeom prst="teardrop">
            <a:avLst/>
          </a:prstGeom>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u="sng" dirty="0" err="1"/>
              <a:t>Exercise</a:t>
            </a:r>
            <a:r>
              <a:rPr lang="de-DE" u="sng" dirty="0"/>
              <a:t>:</a:t>
            </a:r>
          </a:p>
          <a:p>
            <a:pPr algn="ctr"/>
            <a:r>
              <a:rPr lang="de-DE" dirty="0" err="1"/>
              <a:t>use</a:t>
            </a:r>
            <a:r>
              <a:rPr lang="de-DE" dirty="0"/>
              <a:t> Tor Browser </a:t>
            </a:r>
            <a:r>
              <a:rPr lang="de-DE" dirty="0" err="1"/>
              <a:t>to</a:t>
            </a:r>
            <a:r>
              <a:rPr lang="de-DE" dirty="0"/>
              <a:t> </a:t>
            </a:r>
            <a:r>
              <a:rPr lang="de-DE" dirty="0" err="1"/>
              <a:t>access</a:t>
            </a:r>
            <a:r>
              <a:rPr lang="de-DE" dirty="0"/>
              <a:t>:</a:t>
            </a:r>
          </a:p>
          <a:p>
            <a:pPr algn="ctr"/>
            <a:r>
              <a:rPr lang="en-GB" dirty="0"/>
              <a:t>3g2upl4pq6kufc4m.onion</a:t>
            </a:r>
            <a:endParaRPr lang="de-DE" dirty="0"/>
          </a:p>
          <a:p>
            <a:pPr algn="ctr"/>
            <a:endParaRPr lang="de-DE" dirty="0"/>
          </a:p>
        </p:txBody>
      </p:sp>
    </p:spTree>
    <p:extLst>
      <p:ext uri="{BB962C8B-B14F-4D97-AF65-F5344CB8AC3E}">
        <p14:creationId xmlns:p14="http://schemas.microsoft.com/office/powerpoint/2010/main" val="25154885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err="1"/>
              <a:t>Darkweb</a:t>
            </a:r>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58</a:t>
            </a:fld>
            <a:endParaRPr lang="en-GB"/>
          </a:p>
        </p:txBody>
      </p:sp>
      <p:sp>
        <p:nvSpPr>
          <p:cNvPr id="10" name="Textfeld 9">
            <a:extLst>
              <a:ext uri="{FF2B5EF4-FFF2-40B4-BE49-F238E27FC236}">
                <a16:creationId xmlns:a16="http://schemas.microsoft.com/office/drawing/2014/main" id="{F3A022A0-E1C5-1B4B-9DE7-FA09FC686CD4}"/>
              </a:ext>
            </a:extLst>
          </p:cNvPr>
          <p:cNvSpPr txBox="1"/>
          <p:nvPr/>
        </p:nvSpPr>
        <p:spPr>
          <a:xfrm>
            <a:off x="838198" y="2448729"/>
            <a:ext cx="6490649" cy="2308324"/>
          </a:xfrm>
          <a:prstGeom prst="rect">
            <a:avLst/>
          </a:prstGeom>
          <a:noFill/>
        </p:spPr>
        <p:txBody>
          <a:bodyPr wrap="square" rtlCol="0">
            <a:spAutoFit/>
          </a:bodyPr>
          <a:lstStyle/>
          <a:p>
            <a:r>
              <a:rPr lang="de-DE" dirty="0" err="1">
                <a:latin typeface="Verdana" panose="020B0604030504040204" pitchFamily="34" charset="0"/>
                <a:ea typeface="Verdana" panose="020B0604030504040204" pitchFamily="34" charset="0"/>
                <a:cs typeface="Verdana" panose="020B0604030504040204" pitchFamily="34" charset="0"/>
              </a:rPr>
              <a:t>Darknet</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Markets</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are</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used</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by</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criminals</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for</a:t>
            </a:r>
            <a:r>
              <a:rPr lang="de-DE" dirty="0">
                <a:latin typeface="Verdana" panose="020B0604030504040204" pitchFamily="34" charset="0"/>
                <a:ea typeface="Verdana" panose="020B0604030504040204" pitchFamily="34" charset="0"/>
                <a:cs typeface="Verdana" panose="020B0604030504040204" pitchFamily="34" charset="0"/>
              </a:rPr>
              <a:t>:</a:t>
            </a:r>
          </a:p>
          <a:p>
            <a:endParaRPr lang="de-DE"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nl-BE" spc="-1" dirty="0">
                <a:solidFill>
                  <a:srgbClr val="000000"/>
                </a:solidFill>
                <a:latin typeface="Verdana" panose="020B0604030504040204" pitchFamily="34" charset="0"/>
                <a:ea typeface="Verdana" panose="020B0604030504040204" pitchFamily="34" charset="0"/>
                <a:cs typeface="Verdana" panose="020B0604030504040204" pitchFamily="34" charset="0"/>
              </a:rPr>
              <a:t>Trade of illicit goods (drugs, guns, fake documents)</a:t>
            </a:r>
          </a:p>
          <a:p>
            <a:pPr marL="285750" indent="-285750">
              <a:buFont typeface="Arial" panose="020B0604020202020204" pitchFamily="34" charset="0"/>
              <a:buChar char="•"/>
            </a:pPr>
            <a:r>
              <a:rPr lang="nl-BE" spc="-1" dirty="0">
                <a:solidFill>
                  <a:srgbClr val="000000"/>
                </a:solidFill>
                <a:latin typeface="Verdana" panose="020B0604030504040204" pitchFamily="34" charset="0"/>
                <a:ea typeface="Verdana" panose="020B0604030504040204" pitchFamily="34" charset="0"/>
                <a:cs typeface="Verdana" panose="020B0604030504040204" pitchFamily="34" charset="0"/>
              </a:rPr>
              <a:t>Trade of illicit services (e.g. DDOS, murder)</a:t>
            </a:r>
          </a:p>
          <a:p>
            <a:pPr marL="285750" indent="-285750">
              <a:buFont typeface="Arial" panose="020B0604020202020204" pitchFamily="34" charset="0"/>
              <a:buChar char="•"/>
            </a:pPr>
            <a:r>
              <a:rPr lang="nl-BE" spc="-1" dirty="0">
                <a:solidFill>
                  <a:srgbClr val="000000"/>
                </a:solidFill>
                <a:latin typeface="Verdana" panose="020B0604030504040204" pitchFamily="34" charset="0"/>
                <a:ea typeface="Verdana" panose="020B0604030504040204" pitchFamily="34" charset="0"/>
                <a:cs typeface="Verdana" panose="020B0604030504040204" pitchFamily="34" charset="0"/>
              </a:rPr>
              <a:t>Trade of illicit software (Malware)</a:t>
            </a:r>
          </a:p>
          <a:p>
            <a:pPr marL="285750" indent="-285750">
              <a:buFont typeface="Arial" panose="020B0604020202020204" pitchFamily="34" charset="0"/>
              <a:buChar char="•"/>
            </a:pPr>
            <a:r>
              <a:rPr lang="nl-BE" spc="-1" dirty="0">
                <a:solidFill>
                  <a:srgbClr val="000000"/>
                </a:solidFill>
                <a:latin typeface="Verdana" panose="020B0604030504040204" pitchFamily="34" charset="0"/>
                <a:ea typeface="Verdana" panose="020B0604030504040204" pitchFamily="34" charset="0"/>
                <a:cs typeface="Verdana" panose="020B0604030504040204" pitchFamily="34" charset="0"/>
              </a:rPr>
              <a:t>Trade of illicit materials (CAM)</a:t>
            </a:r>
          </a:p>
          <a:p>
            <a:pPr marL="285750" indent="-285750">
              <a:buFont typeface="Arial" panose="020B0604020202020204" pitchFamily="34" charset="0"/>
              <a:buChar char="•"/>
            </a:pPr>
            <a:endParaRPr lang="de-DE" dirty="0">
              <a:latin typeface="Verdana" panose="020B0604030504040204" pitchFamily="34" charset="0"/>
              <a:ea typeface="Verdana" panose="020B0604030504040204" pitchFamily="34" charset="0"/>
              <a:cs typeface="Verdana" panose="020B0604030504040204" pitchFamily="34" charset="0"/>
            </a:endParaRPr>
          </a:p>
          <a:p>
            <a:pPr marL="742950" lvl="1" indent="-285750">
              <a:buFont typeface="Arial" panose="020B0604020202020204" pitchFamily="34" charset="0"/>
              <a:buChar char="•"/>
            </a:pPr>
            <a:endParaRPr lang="de-DE" dirty="0">
              <a:latin typeface="Verdana" panose="020B0604030504040204" pitchFamily="34" charset="0"/>
              <a:ea typeface="Verdana" panose="020B0604030504040204" pitchFamily="34" charset="0"/>
              <a:cs typeface="Verdana" panose="020B0604030504040204" pitchFamily="34" charset="0"/>
            </a:endParaRPr>
          </a:p>
        </p:txBody>
      </p:sp>
      <p:pic>
        <p:nvPicPr>
          <p:cNvPr id="6146" name="Picture 2">
            <a:extLst>
              <a:ext uri="{FF2B5EF4-FFF2-40B4-BE49-F238E27FC236}">
                <a16:creationId xmlns:a16="http://schemas.microsoft.com/office/drawing/2014/main" id="{0CEA72A8-DC98-0B42-A9FC-568AB0710A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4507" y="1474477"/>
            <a:ext cx="4474286" cy="259483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59E04491-8ADF-E14C-8495-86BA130755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0603" y="4136273"/>
            <a:ext cx="3369518" cy="2132948"/>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extLst>
              <a:ext uri="{FF2B5EF4-FFF2-40B4-BE49-F238E27FC236}">
                <a16:creationId xmlns:a16="http://schemas.microsoft.com/office/drawing/2014/main" id="{01E31995-9A7A-EA45-B841-3A9FAFFB0F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9879" y="3762941"/>
            <a:ext cx="3761024" cy="2552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71430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Encryption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59</a:t>
            </a:fld>
            <a:endParaRPr lang="en-GB"/>
          </a:p>
        </p:txBody>
      </p:sp>
      <p:sp>
        <p:nvSpPr>
          <p:cNvPr id="6" name="TextBox 5">
            <a:extLst>
              <a:ext uri="{FF2B5EF4-FFF2-40B4-BE49-F238E27FC236}">
                <a16:creationId xmlns:a16="http://schemas.microsoft.com/office/drawing/2014/main" id="{03B16998-5FBA-F145-81F9-55178965105F}"/>
              </a:ext>
            </a:extLst>
          </p:cNvPr>
          <p:cNvSpPr txBox="1"/>
          <p:nvPr/>
        </p:nvSpPr>
        <p:spPr>
          <a:xfrm>
            <a:off x="838197" y="2448729"/>
            <a:ext cx="5846665" cy="646331"/>
          </a:xfrm>
          <a:prstGeom prst="rect">
            <a:avLst/>
          </a:prstGeom>
          <a:noFill/>
        </p:spPr>
        <p:txBody>
          <a:bodyPr wrap="none" rtlCol="0">
            <a:spAutoFit/>
          </a:bodyPr>
          <a:lstStyle/>
          <a:p>
            <a:r>
              <a:rPr lang="en-GB" sz="3600" u="sng" dirty="0">
                <a:latin typeface="Verdana" panose="020B0604030504040204" pitchFamily="34" charset="0"/>
                <a:ea typeface="Verdana" panose="020B0604030504040204" pitchFamily="34" charset="0"/>
                <a:cs typeface="Verdana" panose="020B0604030504040204" pitchFamily="34" charset="0"/>
              </a:rPr>
              <a:t>Cryptography definition:</a:t>
            </a:r>
            <a:endParaRPr lang="x-none" sz="3600" u="sng" dirty="0">
              <a:latin typeface="Verdana" panose="020B0604030504040204" pitchFamily="34" charset="0"/>
              <a:ea typeface="Verdana" panose="020B0604030504040204" pitchFamily="34" charset="0"/>
              <a:cs typeface="Verdana" panose="020B0604030504040204" pitchFamily="34" charset="0"/>
            </a:endParaRPr>
          </a:p>
        </p:txBody>
      </p:sp>
      <p:sp>
        <p:nvSpPr>
          <p:cNvPr id="7" name="Rectangle 6">
            <a:extLst>
              <a:ext uri="{FF2B5EF4-FFF2-40B4-BE49-F238E27FC236}">
                <a16:creationId xmlns:a16="http://schemas.microsoft.com/office/drawing/2014/main" id="{82D247F0-A59B-6244-B520-3D438D914685}"/>
              </a:ext>
            </a:extLst>
          </p:cNvPr>
          <p:cNvSpPr/>
          <p:nvPr/>
        </p:nvSpPr>
        <p:spPr>
          <a:xfrm>
            <a:off x="2721630" y="3462296"/>
            <a:ext cx="7771934" cy="1015663"/>
          </a:xfrm>
          <a:prstGeom prst="rect">
            <a:avLst/>
          </a:prstGeom>
        </p:spPr>
        <p:txBody>
          <a:bodyPr wrap="square">
            <a:spAutoFit/>
          </a:bodyPr>
          <a:lstStyle/>
          <a:p>
            <a:pPr lvl="0"/>
            <a:r>
              <a:rPr lang="en-US" sz="2000" b="0" i="0" dirty="0">
                <a:latin typeface="Verdana" panose="020B0604030504040204" pitchFamily="34" charset="0"/>
                <a:ea typeface="Verdana" panose="020B0604030504040204" pitchFamily="34" charset="0"/>
                <a:cs typeface="Verdana" panose="020B0604030504040204" pitchFamily="34" charset="0"/>
              </a:rPr>
              <a:t>The practice and study of </a:t>
            </a:r>
          </a:p>
          <a:p>
            <a:pPr lvl="0"/>
            <a:r>
              <a:rPr lang="en-US" sz="2000" b="0" i="0" dirty="0">
                <a:latin typeface="Verdana" panose="020B0604030504040204" pitchFamily="34" charset="0"/>
                <a:ea typeface="Verdana" panose="020B0604030504040204" pitchFamily="34" charset="0"/>
                <a:cs typeface="Verdana" panose="020B0604030504040204" pitchFamily="34" charset="0"/>
              </a:rPr>
              <a:t>techniques for secure communication </a:t>
            </a:r>
          </a:p>
          <a:p>
            <a:pPr lvl="0"/>
            <a:r>
              <a:rPr lang="en-US" sz="2000" b="0" i="0" dirty="0">
                <a:latin typeface="Verdana" panose="020B0604030504040204" pitchFamily="34" charset="0"/>
                <a:ea typeface="Verdana" panose="020B0604030504040204" pitchFamily="34" charset="0"/>
                <a:cs typeface="Verdana" panose="020B0604030504040204" pitchFamily="34" charset="0"/>
              </a:rPr>
              <a:t>in the presence of third parties, called adversaries</a:t>
            </a:r>
            <a:endParaRPr lang="de-AT" sz="2000" dirty="0">
              <a:latin typeface="Verdana" panose="020B0604030504040204" pitchFamily="34" charset="0"/>
              <a:ea typeface="Verdana" panose="020B0604030504040204" pitchFamily="34" charset="0"/>
              <a:cs typeface="Verdana" panose="020B0604030504040204" pitchFamily="34" charset="0"/>
            </a:endParaRPr>
          </a:p>
        </p:txBody>
      </p:sp>
      <p:sp>
        <p:nvSpPr>
          <p:cNvPr id="8" name="TextBox 7">
            <a:extLst>
              <a:ext uri="{FF2B5EF4-FFF2-40B4-BE49-F238E27FC236}">
                <a16:creationId xmlns:a16="http://schemas.microsoft.com/office/drawing/2014/main" id="{1B355F30-7B26-A341-8F34-00152623BADB}"/>
              </a:ext>
            </a:extLst>
          </p:cNvPr>
          <p:cNvSpPr txBox="1"/>
          <p:nvPr/>
        </p:nvSpPr>
        <p:spPr>
          <a:xfrm>
            <a:off x="843923" y="4670230"/>
            <a:ext cx="3087705" cy="646331"/>
          </a:xfrm>
          <a:prstGeom prst="rect">
            <a:avLst/>
          </a:prstGeom>
          <a:noFill/>
        </p:spPr>
        <p:txBody>
          <a:bodyPr wrap="none" rtlCol="0">
            <a:spAutoFit/>
          </a:bodyPr>
          <a:lstStyle/>
          <a:p>
            <a:r>
              <a:rPr lang="en-GB" sz="3600" u="sng" dirty="0">
                <a:latin typeface="Verdana" panose="020B0604030504040204" pitchFamily="34" charset="0"/>
                <a:ea typeface="Verdana" panose="020B0604030504040204" pitchFamily="34" charset="0"/>
                <a:cs typeface="Verdana" panose="020B0604030504040204" pitchFamily="34" charset="0"/>
              </a:rPr>
              <a:t>Applications</a:t>
            </a:r>
            <a:r>
              <a:rPr lang="en-GB" sz="3600" u="sng" dirty="0">
                <a:latin typeface="Calibri Light" panose="020F0302020204030204" pitchFamily="34" charset="0"/>
                <a:cs typeface="Calibri Light" panose="020F0302020204030204" pitchFamily="34" charset="0"/>
              </a:rPr>
              <a:t>:</a:t>
            </a:r>
            <a:endParaRPr lang="x-none" sz="3600" u="sng" dirty="0">
              <a:latin typeface="Calibri Light" panose="020F0302020204030204" pitchFamily="34" charset="0"/>
              <a:cs typeface="Calibri Light" panose="020F0302020204030204" pitchFamily="34" charset="0"/>
            </a:endParaRPr>
          </a:p>
        </p:txBody>
      </p:sp>
      <p:sp>
        <p:nvSpPr>
          <p:cNvPr id="9" name="TextBox 8">
            <a:extLst>
              <a:ext uri="{FF2B5EF4-FFF2-40B4-BE49-F238E27FC236}">
                <a16:creationId xmlns:a16="http://schemas.microsoft.com/office/drawing/2014/main" id="{51208F1C-3C26-D747-95B6-5EEACF1AB974}"/>
              </a:ext>
            </a:extLst>
          </p:cNvPr>
          <p:cNvSpPr txBox="1"/>
          <p:nvPr/>
        </p:nvSpPr>
        <p:spPr>
          <a:xfrm>
            <a:off x="2721630" y="5364675"/>
            <a:ext cx="2781531" cy="1015663"/>
          </a:xfrm>
          <a:prstGeom prst="rect">
            <a:avLst/>
          </a:prstGeom>
          <a:noFill/>
        </p:spPr>
        <p:txBody>
          <a:bodyPr wrap="none" rtlCol="0">
            <a:spAutoFit/>
          </a:bodyPr>
          <a:lstStyle/>
          <a:p>
            <a:pPr marL="342900" indent="-342900">
              <a:buAutoNum type="arabicPeriod"/>
            </a:pPr>
            <a:r>
              <a:rPr lang="en-GB" sz="2000" dirty="0">
                <a:latin typeface="Verdana" panose="020B0604030504040204" pitchFamily="34" charset="0"/>
                <a:ea typeface="Verdana" panose="020B0604030504040204" pitchFamily="34" charset="0"/>
                <a:cs typeface="Verdana" panose="020B0604030504040204" pitchFamily="34" charset="0"/>
              </a:rPr>
              <a:t>Encryption</a:t>
            </a:r>
          </a:p>
          <a:p>
            <a:pPr marL="342900" indent="-342900">
              <a:buAutoNum type="arabicPeriod"/>
            </a:pPr>
            <a:r>
              <a:rPr lang="en-GB" sz="2000" dirty="0">
                <a:latin typeface="Verdana" panose="020B0604030504040204" pitchFamily="34" charset="0"/>
                <a:ea typeface="Verdana" panose="020B0604030504040204" pitchFamily="34" charset="0"/>
                <a:cs typeface="Verdana" panose="020B0604030504040204" pitchFamily="34" charset="0"/>
              </a:rPr>
              <a:t>Hash functions</a:t>
            </a:r>
          </a:p>
          <a:p>
            <a:pPr marL="342900" indent="-342900">
              <a:buAutoNum type="arabicPeriod"/>
            </a:pPr>
            <a:r>
              <a:rPr lang="en-GB" sz="2000" dirty="0">
                <a:latin typeface="Verdana" panose="020B0604030504040204" pitchFamily="34" charset="0"/>
                <a:ea typeface="Verdana" panose="020B0604030504040204" pitchFamily="34" charset="0"/>
                <a:cs typeface="Verdana" panose="020B0604030504040204" pitchFamily="34" charset="0"/>
              </a:rPr>
              <a:t>Digital signatures</a:t>
            </a:r>
            <a:endParaRPr lang="x-none" sz="20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86719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2C62B-8542-4E1F-A43A-7E2E3FCF334C}"/>
              </a:ext>
            </a:extLst>
          </p:cNvPr>
          <p:cNvSpPr>
            <a:spLocks noGrp="1"/>
          </p:cNvSpPr>
          <p:nvPr>
            <p:ph type="title"/>
          </p:nvPr>
        </p:nvSpPr>
        <p:spPr/>
        <p:txBody>
          <a:bodyPr/>
          <a:lstStyle/>
          <a:p>
            <a:r>
              <a:rPr lang="en-GB" dirty="0"/>
              <a:t>Computer/Laptop</a:t>
            </a:r>
          </a:p>
        </p:txBody>
      </p:sp>
      <p:pic>
        <p:nvPicPr>
          <p:cNvPr id="5" name="Content Placeholder 4">
            <a:extLst>
              <a:ext uri="{FF2B5EF4-FFF2-40B4-BE49-F238E27FC236}">
                <a16:creationId xmlns:a16="http://schemas.microsoft.com/office/drawing/2014/main" id="{60D3206A-1D56-47F4-8829-714F8CD148D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46648" y="2448729"/>
            <a:ext cx="2744599" cy="1849840"/>
          </a:xfrm>
        </p:spPr>
      </p:pic>
      <p:pic>
        <p:nvPicPr>
          <p:cNvPr id="7" name="Picture 6">
            <a:extLst>
              <a:ext uri="{FF2B5EF4-FFF2-40B4-BE49-F238E27FC236}">
                <a16:creationId xmlns:a16="http://schemas.microsoft.com/office/drawing/2014/main" id="{9E401B14-AFCC-4752-91B9-C11D3EB66D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4235812"/>
            <a:ext cx="2161497" cy="2161497"/>
          </a:xfrm>
          <a:prstGeom prst="rect">
            <a:avLst/>
          </a:prstGeom>
        </p:spPr>
      </p:pic>
      <p:sp>
        <p:nvSpPr>
          <p:cNvPr id="9" name="TextBox 8">
            <a:extLst>
              <a:ext uri="{FF2B5EF4-FFF2-40B4-BE49-F238E27FC236}">
                <a16:creationId xmlns:a16="http://schemas.microsoft.com/office/drawing/2014/main" id="{267D27BB-2199-4304-A876-EBF75C21682B}"/>
              </a:ext>
            </a:extLst>
          </p:cNvPr>
          <p:cNvSpPr txBox="1"/>
          <p:nvPr/>
        </p:nvSpPr>
        <p:spPr>
          <a:xfrm>
            <a:off x="5451675" y="2309833"/>
            <a:ext cx="6443242" cy="4052328"/>
          </a:xfrm>
          <a:prstGeom prst="rect">
            <a:avLst/>
          </a:prstGeom>
          <a:noFill/>
        </p:spPr>
        <p:txBody>
          <a:bodyPr wrap="square" rtlCol="0">
            <a:spAutoFit/>
          </a:bodyPr>
          <a:lstStyle/>
          <a:p>
            <a:pPr defTabSz="1219170" eaLnBrk="0" fontAlgn="base" hangingPunct="0">
              <a:spcBef>
                <a:spcPct val="0"/>
              </a:spcBef>
              <a:spcAft>
                <a:spcPct val="0"/>
              </a:spcAft>
            </a:pPr>
            <a:r>
              <a:rPr lang="en-GB" sz="3733" dirty="0">
                <a:solidFill>
                  <a:srgbClr val="0070C0"/>
                </a:solidFill>
                <a:latin typeface="Calibri" panose="020F0502020204030204" pitchFamily="34" charset="0"/>
                <a:ea typeface="ＭＳ Ｐゴシック" panose="020B0600070205080204" pitchFamily="34" charset="-128"/>
              </a:rPr>
              <a:t>Type of potential evidence</a:t>
            </a:r>
          </a:p>
          <a:p>
            <a:pPr indent="-342900"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Pictures</a:t>
            </a:r>
          </a:p>
          <a:p>
            <a:pPr marL="319088" indent="-307975"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Videos</a:t>
            </a:r>
          </a:p>
          <a:p>
            <a:pPr marL="319088" indent="-307975"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Audio</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Applications used</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Social Media accounts</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Documents</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Spreadsheets</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Internet History</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Email</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Financial data</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Etc, etc</a:t>
            </a:r>
            <a:endParaRPr lang="en-GB" sz="3733" dirty="0">
              <a:solidFill>
                <a:srgbClr val="0070C0"/>
              </a:solidFill>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1830635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98CF25-993F-454F-8FCB-DDDEC3302FD3}"/>
              </a:ext>
            </a:extLst>
          </p:cNvPr>
          <p:cNvSpPr>
            <a:spLocks noGrp="1"/>
          </p:cNvSpPr>
          <p:nvPr>
            <p:ph type="title"/>
          </p:nvPr>
        </p:nvSpPr>
        <p:spPr/>
        <p:txBody>
          <a:bodyPr/>
          <a:lstStyle/>
          <a:p>
            <a:r>
              <a:rPr lang="de-DE" dirty="0"/>
              <a:t>Encryption</a:t>
            </a:r>
          </a:p>
        </p:txBody>
      </p:sp>
      <p:sp>
        <p:nvSpPr>
          <p:cNvPr id="3" name="Inhaltsplatzhalter 2">
            <a:extLst>
              <a:ext uri="{FF2B5EF4-FFF2-40B4-BE49-F238E27FC236}">
                <a16:creationId xmlns:a16="http://schemas.microsoft.com/office/drawing/2014/main" id="{3D8C8311-F647-174A-8828-B00ECE3F59B7}"/>
              </a:ext>
            </a:extLst>
          </p:cNvPr>
          <p:cNvSpPr>
            <a:spLocks noGrp="1"/>
          </p:cNvSpPr>
          <p:nvPr>
            <p:ph idx="1"/>
          </p:nvPr>
        </p:nvSpPr>
        <p:spPr/>
        <p:txBody>
          <a:bodyPr/>
          <a:lstStyle/>
          <a:p>
            <a:pPr marL="0" indent="0">
              <a:buNone/>
            </a:pPr>
            <a:r>
              <a:rPr lang="de-DE" b="1" dirty="0">
                <a:cs typeface="Verdana" panose="020B0604030504040204" pitchFamily="34" charset="0"/>
              </a:rPr>
              <a:t>Definition:</a:t>
            </a:r>
          </a:p>
          <a:p>
            <a:pPr marL="0" indent="0">
              <a:buNone/>
            </a:pPr>
            <a:r>
              <a:rPr lang="en-US" dirty="0">
                <a:cs typeface="Verdana" panose="020B0604030504040204" pitchFamily="34" charset="0"/>
              </a:rPr>
              <a:t>A process of converting information or data into a code to prevent unauthorized access.</a:t>
            </a:r>
          </a:p>
          <a:p>
            <a:pPr marL="0" indent="0">
              <a:buNone/>
            </a:pPr>
            <a:endParaRPr lang="de-DE" dirty="0"/>
          </a:p>
        </p:txBody>
      </p:sp>
      <p:sp>
        <p:nvSpPr>
          <p:cNvPr id="4" name="Datumsplatzhalter 3">
            <a:extLst>
              <a:ext uri="{FF2B5EF4-FFF2-40B4-BE49-F238E27FC236}">
                <a16:creationId xmlns:a16="http://schemas.microsoft.com/office/drawing/2014/main" id="{7C5D7D6B-2344-5940-8920-C80B0C81CC64}"/>
              </a:ext>
            </a:extLst>
          </p:cNvPr>
          <p:cNvSpPr>
            <a:spLocks noGrp="1"/>
          </p:cNvSpPr>
          <p:nvPr>
            <p:ph type="dt" sz="half" idx="10"/>
          </p:nvPr>
        </p:nvSpPr>
        <p:spPr/>
        <p:txBody>
          <a:bodyPr/>
          <a:lstStyle/>
          <a:p>
            <a:r>
              <a:rPr lang="en-GB"/>
              <a:t>www.coe.int/cybercrime</a:t>
            </a:r>
          </a:p>
        </p:txBody>
      </p:sp>
      <p:sp>
        <p:nvSpPr>
          <p:cNvPr id="5" name="Foliennummernplatzhalter 4">
            <a:extLst>
              <a:ext uri="{FF2B5EF4-FFF2-40B4-BE49-F238E27FC236}">
                <a16:creationId xmlns:a16="http://schemas.microsoft.com/office/drawing/2014/main" id="{905BBE2E-4A56-824A-BF29-F9A35CB71C2D}"/>
              </a:ext>
            </a:extLst>
          </p:cNvPr>
          <p:cNvSpPr>
            <a:spLocks noGrp="1"/>
          </p:cNvSpPr>
          <p:nvPr>
            <p:ph type="sldNum" sz="quarter" idx="12"/>
          </p:nvPr>
        </p:nvSpPr>
        <p:spPr/>
        <p:txBody>
          <a:bodyPr/>
          <a:lstStyle/>
          <a:p>
            <a:fld id="{B1D9BA23-6223-4617-9598-728E7A9462B0}" type="slidenum">
              <a:rPr lang="en-GB" smtClean="0"/>
              <a:t>60</a:t>
            </a:fld>
            <a:endParaRPr lang="en-GB"/>
          </a:p>
        </p:txBody>
      </p:sp>
    </p:spTree>
    <p:extLst>
      <p:ext uri="{BB962C8B-B14F-4D97-AF65-F5344CB8AC3E}">
        <p14:creationId xmlns:p14="http://schemas.microsoft.com/office/powerpoint/2010/main" val="32549422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98CF25-993F-454F-8FCB-DDDEC3302FD3}"/>
              </a:ext>
            </a:extLst>
          </p:cNvPr>
          <p:cNvSpPr>
            <a:spLocks noGrp="1"/>
          </p:cNvSpPr>
          <p:nvPr>
            <p:ph type="title"/>
          </p:nvPr>
        </p:nvSpPr>
        <p:spPr/>
        <p:txBody>
          <a:bodyPr/>
          <a:lstStyle/>
          <a:p>
            <a:r>
              <a:rPr lang="de-DE" dirty="0"/>
              <a:t>Encryption</a:t>
            </a:r>
          </a:p>
        </p:txBody>
      </p:sp>
      <p:sp>
        <p:nvSpPr>
          <p:cNvPr id="4" name="Datumsplatzhalter 3">
            <a:extLst>
              <a:ext uri="{FF2B5EF4-FFF2-40B4-BE49-F238E27FC236}">
                <a16:creationId xmlns:a16="http://schemas.microsoft.com/office/drawing/2014/main" id="{7C5D7D6B-2344-5940-8920-C80B0C81CC64}"/>
              </a:ext>
            </a:extLst>
          </p:cNvPr>
          <p:cNvSpPr>
            <a:spLocks noGrp="1"/>
          </p:cNvSpPr>
          <p:nvPr>
            <p:ph type="dt" sz="half" idx="10"/>
          </p:nvPr>
        </p:nvSpPr>
        <p:spPr>
          <a:xfrm>
            <a:off x="2544169" y="7909018"/>
            <a:ext cx="2743200" cy="365125"/>
          </a:xfrm>
        </p:spPr>
        <p:txBody>
          <a:bodyPr/>
          <a:lstStyle/>
          <a:p>
            <a:r>
              <a:rPr lang="en-GB"/>
              <a:t>www.coe.int/cybercrime</a:t>
            </a:r>
          </a:p>
        </p:txBody>
      </p:sp>
      <p:sp>
        <p:nvSpPr>
          <p:cNvPr id="5" name="Foliennummernplatzhalter 4">
            <a:extLst>
              <a:ext uri="{FF2B5EF4-FFF2-40B4-BE49-F238E27FC236}">
                <a16:creationId xmlns:a16="http://schemas.microsoft.com/office/drawing/2014/main" id="{905BBE2E-4A56-824A-BF29-F9A35CB71C2D}"/>
              </a:ext>
            </a:extLst>
          </p:cNvPr>
          <p:cNvSpPr>
            <a:spLocks noGrp="1"/>
          </p:cNvSpPr>
          <p:nvPr>
            <p:ph type="sldNum" sz="quarter" idx="12"/>
          </p:nvPr>
        </p:nvSpPr>
        <p:spPr>
          <a:xfrm>
            <a:off x="10316573" y="7909018"/>
            <a:ext cx="2743200" cy="365125"/>
          </a:xfrm>
        </p:spPr>
        <p:txBody>
          <a:bodyPr/>
          <a:lstStyle/>
          <a:p>
            <a:fld id="{B1D9BA23-6223-4617-9598-728E7A9462B0}" type="slidenum">
              <a:rPr lang="en-GB" smtClean="0"/>
              <a:t>61</a:t>
            </a:fld>
            <a:endParaRPr lang="en-GB"/>
          </a:p>
        </p:txBody>
      </p:sp>
      <p:sp>
        <p:nvSpPr>
          <p:cNvPr id="6" name="Ovale 3">
            <a:extLst>
              <a:ext uri="{FF2B5EF4-FFF2-40B4-BE49-F238E27FC236}">
                <a16:creationId xmlns:a16="http://schemas.microsoft.com/office/drawing/2014/main" id="{6574BB83-C3E9-BD42-8441-0FE2F5845687}"/>
              </a:ext>
            </a:extLst>
          </p:cNvPr>
          <p:cNvSpPr/>
          <p:nvPr/>
        </p:nvSpPr>
        <p:spPr>
          <a:xfrm>
            <a:off x="2345572" y="4007571"/>
            <a:ext cx="1431649" cy="861739"/>
          </a:xfrm>
          <a:prstGeom prst="ellipse">
            <a:avLst/>
          </a:prstGeom>
          <a:gradFill rotWithShape="1">
            <a:gsLst>
              <a:gs pos="0">
                <a:srgbClr val="475A8D">
                  <a:tint val="92000"/>
                  <a:satMod val="170000"/>
                </a:srgbClr>
              </a:gs>
              <a:gs pos="15000">
                <a:srgbClr val="475A8D">
                  <a:tint val="92000"/>
                  <a:shade val="99000"/>
                  <a:satMod val="170000"/>
                </a:srgbClr>
              </a:gs>
              <a:gs pos="62000">
                <a:srgbClr val="475A8D">
                  <a:tint val="96000"/>
                  <a:shade val="80000"/>
                  <a:satMod val="170000"/>
                </a:srgbClr>
              </a:gs>
              <a:gs pos="97000">
                <a:srgbClr val="475A8D">
                  <a:tint val="98000"/>
                  <a:shade val="63000"/>
                  <a:satMod val="170000"/>
                </a:srgbClr>
              </a:gs>
              <a:gs pos="100000">
                <a:srgbClr val="475A8D">
                  <a:shade val="62000"/>
                  <a:satMod val="170000"/>
                </a:srgbClr>
              </a:gs>
            </a:gsLst>
            <a:path path="circle">
              <a:fillToRect l="50000" t="50000" r="50000" b="50000"/>
            </a:path>
          </a:gradFill>
          <a:ln w="9525" cap="flat" cmpd="sng" algn="ctr">
            <a:solidFill>
              <a:srgbClr val="475A8D"/>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rgbClr val="475A8D">
                <a:shade val="80000"/>
              </a:srgbClr>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400" b="1"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mj-lt"/>
                <a:ea typeface="+mn-ea"/>
                <a:cs typeface="Verdana"/>
              </a:rPr>
              <a:t>SENDER</a:t>
            </a:r>
          </a:p>
        </p:txBody>
      </p:sp>
      <p:cxnSp>
        <p:nvCxnSpPr>
          <p:cNvPr id="7" name="Connettore 2 6">
            <a:extLst>
              <a:ext uri="{FF2B5EF4-FFF2-40B4-BE49-F238E27FC236}">
                <a16:creationId xmlns:a16="http://schemas.microsoft.com/office/drawing/2014/main" id="{DFE93174-170A-7B4A-8654-DA24A8E8B07F}"/>
              </a:ext>
            </a:extLst>
          </p:cNvPr>
          <p:cNvCxnSpPr>
            <a:cxnSpLocks/>
          </p:cNvCxnSpPr>
          <p:nvPr/>
        </p:nvCxnSpPr>
        <p:spPr>
          <a:xfrm>
            <a:off x="2345572" y="5682854"/>
            <a:ext cx="1365789" cy="0"/>
          </a:xfrm>
          <a:prstGeom prst="straightConnector1">
            <a:avLst/>
          </a:prstGeom>
          <a:noFill/>
          <a:ln w="9525" cap="flat" cmpd="sng" algn="ctr">
            <a:solidFill>
              <a:srgbClr val="3891A7"/>
            </a:solidFill>
            <a:prstDash val="solid"/>
            <a:tailEnd type="arrow"/>
          </a:ln>
          <a:effectLst/>
        </p:spPr>
      </p:cxnSp>
      <p:sp>
        <p:nvSpPr>
          <p:cNvPr id="8" name="CasellaDiTesto 7">
            <a:extLst>
              <a:ext uri="{FF2B5EF4-FFF2-40B4-BE49-F238E27FC236}">
                <a16:creationId xmlns:a16="http://schemas.microsoft.com/office/drawing/2014/main" id="{F2D37C33-3B5B-4547-903B-FF84ADD8BD51}"/>
              </a:ext>
            </a:extLst>
          </p:cNvPr>
          <p:cNvSpPr txBox="1">
            <a:spLocks noChangeArrowheads="1"/>
          </p:cNvSpPr>
          <p:nvPr/>
        </p:nvSpPr>
        <p:spPr bwMode="auto">
          <a:xfrm>
            <a:off x="2378501" y="5699731"/>
            <a:ext cx="13657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sz="2000" b="1" dirty="0" err="1">
                <a:latin typeface="+mj-lt"/>
                <a:cs typeface="Verdana"/>
              </a:rPr>
              <a:t>Plaintext</a:t>
            </a:r>
            <a:endParaRPr lang="it-IT" sz="2000" b="1" dirty="0">
              <a:latin typeface="+mj-lt"/>
              <a:cs typeface="Verdana"/>
            </a:endParaRPr>
          </a:p>
        </p:txBody>
      </p:sp>
      <p:sp>
        <p:nvSpPr>
          <p:cNvPr id="9" name="Rettangolo 8">
            <a:extLst>
              <a:ext uri="{FF2B5EF4-FFF2-40B4-BE49-F238E27FC236}">
                <a16:creationId xmlns:a16="http://schemas.microsoft.com/office/drawing/2014/main" id="{E731DEBC-D83F-A14E-A0DC-4D1D818C43A8}"/>
              </a:ext>
            </a:extLst>
          </p:cNvPr>
          <p:cNvSpPr/>
          <p:nvPr/>
        </p:nvSpPr>
        <p:spPr>
          <a:xfrm>
            <a:off x="4006028" y="5193327"/>
            <a:ext cx="1171349" cy="940079"/>
          </a:xfrm>
          <a:prstGeom prst="rect">
            <a:avLst/>
          </a:prstGeom>
          <a:gradFill rotWithShape="1">
            <a:gsLst>
              <a:gs pos="0">
                <a:srgbClr val="FEB80A">
                  <a:tint val="35000"/>
                  <a:satMod val="253000"/>
                </a:srgbClr>
              </a:gs>
              <a:gs pos="50000">
                <a:srgbClr val="FEB80A">
                  <a:tint val="42000"/>
                  <a:satMod val="255000"/>
                </a:srgbClr>
              </a:gs>
              <a:gs pos="97000">
                <a:srgbClr val="FEB80A">
                  <a:tint val="53000"/>
                  <a:satMod val="260000"/>
                </a:srgbClr>
              </a:gs>
              <a:gs pos="100000">
                <a:srgbClr val="FEB80A">
                  <a:tint val="56000"/>
                  <a:satMod val="275000"/>
                </a:srgbClr>
              </a:gs>
            </a:gsLst>
            <a:path path="circle">
              <a:fillToRect l="50000" t="50000" r="50000" b="50000"/>
            </a:path>
          </a:gradFill>
          <a:ln w="9525" cap="flat" cmpd="sng" algn="ctr">
            <a:solidFill>
              <a:srgbClr val="FEB80A"/>
            </a:solidFill>
            <a:prstDash val="solid"/>
          </a:ln>
          <a:effectLst>
            <a:outerShdw blurRad="63500" dist="25400" dir="5400000" rotWithShape="0">
              <a:srgbClr val="000000">
                <a:alpha val="43137"/>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600" b="0" i="0" u="none" strike="noStrike" kern="0" cap="none" spc="0" normalizeH="0" baseline="0" noProof="0" dirty="0" err="1">
                <a:ln>
                  <a:noFill/>
                </a:ln>
                <a:solidFill>
                  <a:sysClr val="windowText" lastClr="000000"/>
                </a:solidFill>
                <a:effectLst/>
                <a:uLnTx/>
                <a:uFillTx/>
                <a:latin typeface="Calibri Light" panose="020F0302020204030204" pitchFamily="34" charset="0"/>
                <a:cs typeface="Calibri Light" panose="020F0302020204030204" pitchFamily="34" charset="0"/>
              </a:rPr>
              <a:t>Encryption</a:t>
            </a:r>
            <a:endParaRPr kumimoji="0" lang="it-IT" sz="1600" b="0" i="0" u="none" strike="noStrike" kern="0" cap="none" spc="0" normalizeH="0" baseline="0" noProof="0" dirty="0">
              <a:ln>
                <a:noFill/>
              </a:ln>
              <a:solidFill>
                <a:sysClr val="windowText" lastClr="000000"/>
              </a:solidFill>
              <a:effectLst/>
              <a:uLnTx/>
              <a:uFillTx/>
              <a:latin typeface="Calibri Light" panose="020F0302020204030204" pitchFamily="34" charset="0"/>
              <a:cs typeface="Calibri Light" panose="020F0302020204030204" pitchFamily="34" charset="0"/>
            </a:endParaRPr>
          </a:p>
        </p:txBody>
      </p:sp>
      <p:sp>
        <p:nvSpPr>
          <p:cNvPr id="10" name="Ovale 9">
            <a:extLst>
              <a:ext uri="{FF2B5EF4-FFF2-40B4-BE49-F238E27FC236}">
                <a16:creationId xmlns:a16="http://schemas.microsoft.com/office/drawing/2014/main" id="{0CBFD806-9C24-2E4A-89C0-9F5B8157848D}"/>
              </a:ext>
            </a:extLst>
          </p:cNvPr>
          <p:cNvSpPr/>
          <p:nvPr/>
        </p:nvSpPr>
        <p:spPr>
          <a:xfrm>
            <a:off x="5395870" y="4109523"/>
            <a:ext cx="1764200" cy="759787"/>
          </a:xfrm>
          <a:prstGeom prst="ellipse">
            <a:avLst/>
          </a:prstGeom>
          <a:gradFill rotWithShape="1">
            <a:gsLst>
              <a:gs pos="0">
                <a:srgbClr val="C32D2E">
                  <a:tint val="92000"/>
                  <a:satMod val="170000"/>
                </a:srgbClr>
              </a:gs>
              <a:gs pos="15000">
                <a:srgbClr val="C32D2E">
                  <a:tint val="92000"/>
                  <a:shade val="99000"/>
                  <a:satMod val="170000"/>
                </a:srgbClr>
              </a:gs>
              <a:gs pos="62000">
                <a:srgbClr val="C32D2E">
                  <a:tint val="96000"/>
                  <a:shade val="80000"/>
                  <a:satMod val="170000"/>
                </a:srgbClr>
              </a:gs>
              <a:gs pos="97000">
                <a:srgbClr val="C32D2E">
                  <a:tint val="98000"/>
                  <a:shade val="63000"/>
                  <a:satMod val="170000"/>
                </a:srgbClr>
              </a:gs>
              <a:gs pos="100000">
                <a:srgbClr val="C32D2E">
                  <a:shade val="62000"/>
                  <a:satMod val="170000"/>
                </a:srgbClr>
              </a:gs>
            </a:gsLst>
            <a:path path="circle">
              <a:fillToRect l="50000" t="50000" r="50000" b="50000"/>
            </a:path>
          </a:gradFill>
          <a:ln w="9525" cap="flat" cmpd="sng" algn="ctr">
            <a:solidFill>
              <a:srgbClr val="C32D2E"/>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rgbClr val="C32D2E">
                <a:shade val="80000"/>
              </a:srgbClr>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400" b="1"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Calibri Light" panose="020F0302020204030204" pitchFamily="34" charset="0"/>
                <a:cs typeface="Calibri Light" panose="020F0302020204030204" pitchFamily="34" charset="0"/>
              </a:rPr>
              <a:t>ATTACKER</a:t>
            </a:r>
          </a:p>
        </p:txBody>
      </p:sp>
      <p:cxnSp>
        <p:nvCxnSpPr>
          <p:cNvPr id="11" name="Connettore 2 10">
            <a:extLst>
              <a:ext uri="{FF2B5EF4-FFF2-40B4-BE49-F238E27FC236}">
                <a16:creationId xmlns:a16="http://schemas.microsoft.com/office/drawing/2014/main" id="{42C1AF0D-9719-7346-A5BE-AE7DC0575FB2}"/>
              </a:ext>
            </a:extLst>
          </p:cNvPr>
          <p:cNvCxnSpPr>
            <a:cxnSpLocks/>
          </p:cNvCxnSpPr>
          <p:nvPr/>
        </p:nvCxnSpPr>
        <p:spPr>
          <a:xfrm flipV="1">
            <a:off x="5514739" y="5699731"/>
            <a:ext cx="1423776" cy="20131"/>
          </a:xfrm>
          <a:prstGeom prst="straightConnector1">
            <a:avLst/>
          </a:prstGeom>
          <a:noFill/>
          <a:ln w="9525" cap="flat" cmpd="sng" algn="ctr">
            <a:solidFill>
              <a:srgbClr val="3891A7"/>
            </a:solidFill>
            <a:prstDash val="solid"/>
            <a:tailEnd type="arrow"/>
          </a:ln>
          <a:effectLst/>
        </p:spPr>
      </p:cxnSp>
      <p:sp>
        <p:nvSpPr>
          <p:cNvPr id="12" name="CasellaDiTesto 11">
            <a:extLst>
              <a:ext uri="{FF2B5EF4-FFF2-40B4-BE49-F238E27FC236}">
                <a16:creationId xmlns:a16="http://schemas.microsoft.com/office/drawing/2014/main" id="{CAAEF3D6-35B0-5C4E-8B92-D16516104219}"/>
              </a:ext>
            </a:extLst>
          </p:cNvPr>
          <p:cNvSpPr txBox="1">
            <a:spLocks noChangeArrowheads="1"/>
          </p:cNvSpPr>
          <p:nvPr/>
        </p:nvSpPr>
        <p:spPr bwMode="auto">
          <a:xfrm>
            <a:off x="5472044" y="5709796"/>
            <a:ext cx="15457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sz="2000" b="1" dirty="0" err="1">
                <a:latin typeface="Calibri Light" panose="020F0302020204030204" pitchFamily="34" charset="0"/>
                <a:cs typeface="Calibri Light" panose="020F0302020204030204" pitchFamily="34" charset="0"/>
              </a:rPr>
              <a:t>Ciphertext</a:t>
            </a:r>
            <a:endParaRPr lang="it-IT" sz="2000" b="1" dirty="0">
              <a:latin typeface="Calibri Light" panose="020F0302020204030204" pitchFamily="34" charset="0"/>
              <a:cs typeface="Calibri Light" panose="020F0302020204030204" pitchFamily="34" charset="0"/>
            </a:endParaRPr>
          </a:p>
        </p:txBody>
      </p:sp>
      <p:sp>
        <p:nvSpPr>
          <p:cNvPr id="13" name="Rettangolo 12">
            <a:extLst>
              <a:ext uri="{FF2B5EF4-FFF2-40B4-BE49-F238E27FC236}">
                <a16:creationId xmlns:a16="http://schemas.microsoft.com/office/drawing/2014/main" id="{C8EA24DA-5526-9D4E-A6B2-A757C9F0E393}"/>
              </a:ext>
            </a:extLst>
          </p:cNvPr>
          <p:cNvSpPr/>
          <p:nvPr/>
        </p:nvSpPr>
        <p:spPr>
          <a:xfrm>
            <a:off x="7282520" y="5175071"/>
            <a:ext cx="1171349" cy="940079"/>
          </a:xfrm>
          <a:prstGeom prst="rect">
            <a:avLst/>
          </a:prstGeom>
          <a:gradFill rotWithShape="1">
            <a:gsLst>
              <a:gs pos="0">
                <a:srgbClr val="FEB80A">
                  <a:tint val="35000"/>
                  <a:satMod val="253000"/>
                </a:srgbClr>
              </a:gs>
              <a:gs pos="50000">
                <a:srgbClr val="FEB80A">
                  <a:tint val="42000"/>
                  <a:satMod val="255000"/>
                </a:srgbClr>
              </a:gs>
              <a:gs pos="97000">
                <a:srgbClr val="FEB80A">
                  <a:tint val="53000"/>
                  <a:satMod val="260000"/>
                </a:srgbClr>
              </a:gs>
              <a:gs pos="100000">
                <a:srgbClr val="FEB80A">
                  <a:tint val="56000"/>
                  <a:satMod val="275000"/>
                </a:srgbClr>
              </a:gs>
            </a:gsLst>
            <a:path path="circle">
              <a:fillToRect l="50000" t="50000" r="50000" b="50000"/>
            </a:path>
          </a:gradFill>
          <a:ln w="9525" cap="flat" cmpd="sng" algn="ctr">
            <a:solidFill>
              <a:srgbClr val="FEB80A"/>
            </a:solidFill>
            <a:prstDash val="solid"/>
          </a:ln>
          <a:effectLst>
            <a:outerShdw blurRad="63500" dist="25400" dir="5400000" rotWithShape="0">
              <a:srgbClr val="000000">
                <a:alpha val="43137"/>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600" b="0" i="0" u="none" strike="noStrike" kern="0" cap="none" spc="0" normalizeH="0" baseline="0" noProof="0" dirty="0" err="1">
                <a:ln>
                  <a:noFill/>
                </a:ln>
                <a:solidFill>
                  <a:sysClr val="windowText" lastClr="000000"/>
                </a:solidFill>
                <a:effectLst/>
                <a:uLnTx/>
                <a:uFillTx/>
                <a:latin typeface="Calibri Light" panose="020F0302020204030204" pitchFamily="34" charset="0"/>
                <a:cs typeface="Calibri Light" panose="020F0302020204030204" pitchFamily="34" charset="0"/>
              </a:rPr>
              <a:t>Decryption</a:t>
            </a:r>
            <a:endParaRPr kumimoji="0" lang="it-IT" sz="1600" b="0" i="0" u="none" strike="noStrike" kern="0" cap="none" spc="0" normalizeH="0" baseline="0" noProof="0" dirty="0">
              <a:ln>
                <a:noFill/>
              </a:ln>
              <a:solidFill>
                <a:sysClr val="windowText" lastClr="000000"/>
              </a:solidFill>
              <a:effectLst/>
              <a:uLnTx/>
              <a:uFillTx/>
              <a:latin typeface="Calibri Light" panose="020F0302020204030204" pitchFamily="34" charset="0"/>
              <a:cs typeface="Calibri Light" panose="020F0302020204030204" pitchFamily="34" charset="0"/>
            </a:endParaRPr>
          </a:p>
        </p:txBody>
      </p:sp>
      <p:cxnSp>
        <p:nvCxnSpPr>
          <p:cNvPr id="14" name="Connettore 2 20">
            <a:extLst>
              <a:ext uri="{FF2B5EF4-FFF2-40B4-BE49-F238E27FC236}">
                <a16:creationId xmlns:a16="http://schemas.microsoft.com/office/drawing/2014/main" id="{B95A2965-07C5-0148-9124-0BA2EE2653F7}"/>
              </a:ext>
            </a:extLst>
          </p:cNvPr>
          <p:cNvCxnSpPr>
            <a:cxnSpLocks/>
          </p:cNvCxnSpPr>
          <p:nvPr/>
        </p:nvCxnSpPr>
        <p:spPr>
          <a:xfrm>
            <a:off x="8720478" y="5701358"/>
            <a:ext cx="1345704" cy="0"/>
          </a:xfrm>
          <a:prstGeom prst="straightConnector1">
            <a:avLst/>
          </a:prstGeom>
          <a:noFill/>
          <a:ln w="9525" cap="flat" cmpd="sng" algn="ctr">
            <a:solidFill>
              <a:srgbClr val="3891A7"/>
            </a:solidFill>
            <a:prstDash val="solid"/>
            <a:tailEnd type="arrow"/>
          </a:ln>
          <a:effectLst/>
        </p:spPr>
      </p:cxnSp>
      <p:sp>
        <p:nvSpPr>
          <p:cNvPr id="15" name="CasellaDiTesto 21">
            <a:extLst>
              <a:ext uri="{FF2B5EF4-FFF2-40B4-BE49-F238E27FC236}">
                <a16:creationId xmlns:a16="http://schemas.microsoft.com/office/drawing/2014/main" id="{C9359849-F4DC-AE4F-B9B7-450DF603A2AD}"/>
              </a:ext>
            </a:extLst>
          </p:cNvPr>
          <p:cNvSpPr txBox="1">
            <a:spLocks noChangeArrowheads="1"/>
          </p:cNvSpPr>
          <p:nvPr/>
        </p:nvSpPr>
        <p:spPr bwMode="auto">
          <a:xfrm>
            <a:off x="8821298" y="5699731"/>
            <a:ext cx="16156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sz="2000" b="1" dirty="0" err="1">
                <a:latin typeface="Calibri Light" panose="020F0302020204030204" pitchFamily="34" charset="0"/>
                <a:cs typeface="Calibri Light" panose="020F0302020204030204" pitchFamily="34" charset="0"/>
              </a:rPr>
              <a:t>Plaintext</a:t>
            </a:r>
            <a:endParaRPr lang="it-IT" sz="2000" b="1" dirty="0">
              <a:latin typeface="Calibri Light" panose="020F0302020204030204" pitchFamily="34" charset="0"/>
              <a:cs typeface="Calibri Light" panose="020F0302020204030204" pitchFamily="34" charset="0"/>
            </a:endParaRPr>
          </a:p>
        </p:txBody>
      </p:sp>
      <p:sp>
        <p:nvSpPr>
          <p:cNvPr id="16" name="Ovale 22">
            <a:extLst>
              <a:ext uri="{FF2B5EF4-FFF2-40B4-BE49-F238E27FC236}">
                <a16:creationId xmlns:a16="http://schemas.microsoft.com/office/drawing/2014/main" id="{BCDA8CE6-0067-DB40-8472-4A5E97E00224}"/>
              </a:ext>
            </a:extLst>
          </p:cNvPr>
          <p:cNvSpPr/>
          <p:nvPr/>
        </p:nvSpPr>
        <p:spPr>
          <a:xfrm>
            <a:off x="8778719" y="4007571"/>
            <a:ext cx="1598975" cy="861739"/>
          </a:xfrm>
          <a:prstGeom prst="ellipse">
            <a:avLst/>
          </a:prstGeom>
          <a:gradFill rotWithShape="1">
            <a:gsLst>
              <a:gs pos="0">
                <a:srgbClr val="475A8D">
                  <a:tint val="92000"/>
                  <a:satMod val="170000"/>
                </a:srgbClr>
              </a:gs>
              <a:gs pos="15000">
                <a:srgbClr val="475A8D">
                  <a:tint val="92000"/>
                  <a:shade val="99000"/>
                  <a:satMod val="170000"/>
                </a:srgbClr>
              </a:gs>
              <a:gs pos="62000">
                <a:srgbClr val="475A8D">
                  <a:tint val="96000"/>
                  <a:shade val="80000"/>
                  <a:satMod val="170000"/>
                </a:srgbClr>
              </a:gs>
              <a:gs pos="97000">
                <a:srgbClr val="475A8D">
                  <a:tint val="98000"/>
                  <a:shade val="63000"/>
                  <a:satMod val="170000"/>
                </a:srgbClr>
              </a:gs>
              <a:gs pos="100000">
                <a:srgbClr val="475A8D">
                  <a:shade val="62000"/>
                  <a:satMod val="170000"/>
                </a:srgbClr>
              </a:gs>
            </a:gsLst>
            <a:path path="circle">
              <a:fillToRect l="50000" t="50000" r="50000" b="50000"/>
            </a:path>
          </a:gradFill>
          <a:ln w="9525" cap="flat" cmpd="sng" algn="ctr">
            <a:solidFill>
              <a:srgbClr val="475A8D"/>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rgbClr val="475A8D">
                <a:shade val="80000"/>
              </a:srgbClr>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1400" b="1" i="0" u="none" strike="noStrike" kern="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Calibri Light" panose="020F0302020204030204" pitchFamily="34" charset="0"/>
                <a:cs typeface="Calibri Light" panose="020F0302020204030204" pitchFamily="34" charset="0"/>
              </a:rPr>
              <a:t>RECEIVER</a:t>
            </a:r>
          </a:p>
        </p:txBody>
      </p:sp>
      <p:cxnSp>
        <p:nvCxnSpPr>
          <p:cNvPr id="17" name="Connettore 2 23">
            <a:extLst>
              <a:ext uri="{FF2B5EF4-FFF2-40B4-BE49-F238E27FC236}">
                <a16:creationId xmlns:a16="http://schemas.microsoft.com/office/drawing/2014/main" id="{9B96DDAA-E28D-8547-B69D-032AE89E8A70}"/>
              </a:ext>
            </a:extLst>
          </p:cNvPr>
          <p:cNvCxnSpPr>
            <a:stCxn id="18" idx="2"/>
          </p:cNvCxnSpPr>
          <p:nvPr/>
        </p:nvCxnSpPr>
        <p:spPr>
          <a:xfrm>
            <a:off x="4620122" y="4876611"/>
            <a:ext cx="69694" cy="336447"/>
          </a:xfrm>
          <a:prstGeom prst="straightConnector1">
            <a:avLst/>
          </a:prstGeom>
          <a:noFill/>
          <a:ln w="28575" cap="flat" cmpd="sng" algn="ctr">
            <a:solidFill>
              <a:srgbClr val="3891A7"/>
            </a:solidFill>
            <a:prstDash val="solid"/>
            <a:tailEnd type="arrow"/>
          </a:ln>
          <a:effectLst/>
        </p:spPr>
      </p:cxnSp>
      <p:sp>
        <p:nvSpPr>
          <p:cNvPr id="18" name="CasellaDiTesto 24">
            <a:extLst>
              <a:ext uri="{FF2B5EF4-FFF2-40B4-BE49-F238E27FC236}">
                <a16:creationId xmlns:a16="http://schemas.microsoft.com/office/drawing/2014/main" id="{481198B2-0A21-B94B-A7EA-2FAEA5B80600}"/>
              </a:ext>
            </a:extLst>
          </p:cNvPr>
          <p:cNvSpPr txBox="1">
            <a:spLocks noChangeArrowheads="1"/>
          </p:cNvSpPr>
          <p:nvPr/>
        </p:nvSpPr>
        <p:spPr bwMode="auto">
          <a:xfrm>
            <a:off x="4053447" y="4353391"/>
            <a:ext cx="1133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sz="1400" b="1" dirty="0" err="1">
                <a:latin typeface="+mj-lt"/>
                <a:cs typeface="Verdana"/>
              </a:rPr>
              <a:t>Encryption</a:t>
            </a:r>
            <a:r>
              <a:rPr lang="it-IT" sz="1400" b="1" dirty="0">
                <a:latin typeface="+mj-lt"/>
                <a:cs typeface="Verdana"/>
              </a:rPr>
              <a:t> </a:t>
            </a:r>
            <a:r>
              <a:rPr lang="it-IT" sz="1400" b="1" dirty="0" err="1">
                <a:latin typeface="+mj-lt"/>
                <a:cs typeface="Verdana"/>
              </a:rPr>
              <a:t>key</a:t>
            </a:r>
            <a:endParaRPr lang="it-IT" sz="1400" b="1" dirty="0">
              <a:latin typeface="+mj-lt"/>
              <a:cs typeface="Verdana"/>
            </a:endParaRPr>
          </a:p>
        </p:txBody>
      </p:sp>
      <p:cxnSp>
        <p:nvCxnSpPr>
          <p:cNvPr id="19" name="Connettore 2 34">
            <a:extLst>
              <a:ext uri="{FF2B5EF4-FFF2-40B4-BE49-F238E27FC236}">
                <a16:creationId xmlns:a16="http://schemas.microsoft.com/office/drawing/2014/main" id="{E5F633DD-EA78-BF45-BC2C-0346C5EDFDF8}"/>
              </a:ext>
            </a:extLst>
          </p:cNvPr>
          <p:cNvCxnSpPr>
            <a:stCxn id="20" idx="2"/>
          </p:cNvCxnSpPr>
          <p:nvPr/>
        </p:nvCxnSpPr>
        <p:spPr>
          <a:xfrm>
            <a:off x="7945258" y="4876611"/>
            <a:ext cx="71178" cy="301021"/>
          </a:xfrm>
          <a:prstGeom prst="straightConnector1">
            <a:avLst/>
          </a:prstGeom>
          <a:noFill/>
          <a:ln w="28575" cap="flat" cmpd="sng" algn="ctr">
            <a:solidFill>
              <a:srgbClr val="3891A7"/>
            </a:solidFill>
            <a:prstDash val="solid"/>
            <a:tailEnd type="arrow"/>
          </a:ln>
          <a:effectLst/>
        </p:spPr>
      </p:cxnSp>
      <p:sp>
        <p:nvSpPr>
          <p:cNvPr id="20" name="CasellaDiTesto 35">
            <a:extLst>
              <a:ext uri="{FF2B5EF4-FFF2-40B4-BE49-F238E27FC236}">
                <a16:creationId xmlns:a16="http://schemas.microsoft.com/office/drawing/2014/main" id="{64ACB3E8-5D13-C649-96C7-0F26080BF49D}"/>
              </a:ext>
            </a:extLst>
          </p:cNvPr>
          <p:cNvSpPr txBox="1">
            <a:spLocks noChangeArrowheads="1"/>
          </p:cNvSpPr>
          <p:nvPr/>
        </p:nvSpPr>
        <p:spPr bwMode="auto">
          <a:xfrm>
            <a:off x="7336991" y="4353391"/>
            <a:ext cx="1216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sz="1400" b="1" dirty="0" err="1">
                <a:latin typeface="Calibri Light" panose="020F0302020204030204" pitchFamily="34" charset="0"/>
                <a:cs typeface="Calibri Light" panose="020F0302020204030204" pitchFamily="34" charset="0"/>
              </a:rPr>
              <a:t>Decryption</a:t>
            </a:r>
            <a:r>
              <a:rPr lang="it-IT" sz="1400" b="1" dirty="0">
                <a:latin typeface="Calibri Light" panose="020F0302020204030204" pitchFamily="34" charset="0"/>
                <a:cs typeface="Calibri Light" panose="020F0302020204030204" pitchFamily="34" charset="0"/>
              </a:rPr>
              <a:t> </a:t>
            </a:r>
            <a:r>
              <a:rPr lang="it-IT" sz="1400" b="1" dirty="0" err="1">
                <a:latin typeface="Calibri Light" panose="020F0302020204030204" pitchFamily="34" charset="0"/>
                <a:cs typeface="Calibri Light" panose="020F0302020204030204" pitchFamily="34" charset="0"/>
              </a:rPr>
              <a:t>key</a:t>
            </a:r>
            <a:endParaRPr lang="it-IT" sz="1400" b="1" dirty="0">
              <a:latin typeface="Calibri Light" panose="020F0302020204030204" pitchFamily="34" charset="0"/>
              <a:cs typeface="Calibri Light" panose="020F0302020204030204" pitchFamily="34" charset="0"/>
            </a:endParaRPr>
          </a:p>
        </p:txBody>
      </p:sp>
      <p:sp>
        <p:nvSpPr>
          <p:cNvPr id="21" name="Gallone 38">
            <a:extLst>
              <a:ext uri="{FF2B5EF4-FFF2-40B4-BE49-F238E27FC236}">
                <a16:creationId xmlns:a16="http://schemas.microsoft.com/office/drawing/2014/main" id="{2EFD670C-71E8-494C-86E2-BE5CC545C0E4}"/>
              </a:ext>
            </a:extLst>
          </p:cNvPr>
          <p:cNvSpPr/>
          <p:nvPr/>
        </p:nvSpPr>
        <p:spPr>
          <a:xfrm rot="16200000" flipH="1">
            <a:off x="6108372" y="4841311"/>
            <a:ext cx="329243" cy="553350"/>
          </a:xfrm>
          <a:prstGeom prst="chevron">
            <a:avLst/>
          </a:prstGeom>
          <a:gradFill rotWithShape="1">
            <a:gsLst>
              <a:gs pos="0">
                <a:srgbClr val="C32D2E">
                  <a:tint val="92000"/>
                  <a:satMod val="170000"/>
                </a:srgbClr>
              </a:gs>
              <a:gs pos="15000">
                <a:srgbClr val="C32D2E">
                  <a:tint val="92000"/>
                  <a:shade val="99000"/>
                  <a:satMod val="170000"/>
                </a:srgbClr>
              </a:gs>
              <a:gs pos="62000">
                <a:srgbClr val="C32D2E">
                  <a:tint val="96000"/>
                  <a:shade val="80000"/>
                  <a:satMod val="170000"/>
                </a:srgbClr>
              </a:gs>
              <a:gs pos="97000">
                <a:srgbClr val="C32D2E">
                  <a:tint val="98000"/>
                  <a:shade val="63000"/>
                  <a:satMod val="170000"/>
                </a:srgbClr>
              </a:gs>
              <a:gs pos="100000">
                <a:srgbClr val="C32D2E">
                  <a:shade val="62000"/>
                  <a:satMod val="170000"/>
                </a:srgbClr>
              </a:gs>
            </a:gsLst>
            <a:path path="circle">
              <a:fillToRect l="50000" t="50000" r="50000" b="50000"/>
            </a:path>
          </a:gradFill>
          <a:ln w="9525" cap="flat" cmpd="sng" algn="ctr">
            <a:solidFill>
              <a:srgbClr val="C32D2E"/>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rgbClr val="C32D2E">
                <a:shade val="80000"/>
              </a:srgbClr>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2000" b="0" i="0" u="none" strike="noStrike" kern="0" cap="none" spc="0" normalizeH="0" baseline="0" noProof="0">
              <a:ln>
                <a:noFill/>
              </a:ln>
              <a:solidFill>
                <a:sysClr val="windowText" lastClr="000000"/>
              </a:solidFill>
              <a:effectLst/>
              <a:uLnTx/>
              <a:uFillTx/>
              <a:latin typeface="Calibri Light" panose="020F0302020204030204" pitchFamily="34" charset="0"/>
              <a:cs typeface="Calibri Light" panose="020F0302020204030204" pitchFamily="34" charset="0"/>
            </a:endParaRPr>
          </a:p>
        </p:txBody>
      </p:sp>
      <p:sp>
        <p:nvSpPr>
          <p:cNvPr id="22" name="Gallone 39">
            <a:extLst>
              <a:ext uri="{FF2B5EF4-FFF2-40B4-BE49-F238E27FC236}">
                <a16:creationId xmlns:a16="http://schemas.microsoft.com/office/drawing/2014/main" id="{9826674E-20A2-5A45-9416-31378FEEC51F}"/>
              </a:ext>
            </a:extLst>
          </p:cNvPr>
          <p:cNvSpPr/>
          <p:nvPr/>
        </p:nvSpPr>
        <p:spPr>
          <a:xfrm rot="16200000" flipH="1" flipV="1">
            <a:off x="6100966" y="5133420"/>
            <a:ext cx="346955" cy="526138"/>
          </a:xfrm>
          <a:prstGeom prst="chevron">
            <a:avLst/>
          </a:prstGeom>
          <a:gradFill rotWithShape="1">
            <a:gsLst>
              <a:gs pos="0">
                <a:srgbClr val="C32D2E">
                  <a:tint val="92000"/>
                  <a:satMod val="170000"/>
                </a:srgbClr>
              </a:gs>
              <a:gs pos="15000">
                <a:srgbClr val="C32D2E">
                  <a:tint val="92000"/>
                  <a:shade val="99000"/>
                  <a:satMod val="170000"/>
                </a:srgbClr>
              </a:gs>
              <a:gs pos="62000">
                <a:srgbClr val="C32D2E">
                  <a:tint val="96000"/>
                  <a:shade val="80000"/>
                  <a:satMod val="170000"/>
                </a:srgbClr>
              </a:gs>
              <a:gs pos="97000">
                <a:srgbClr val="C32D2E">
                  <a:tint val="98000"/>
                  <a:shade val="63000"/>
                  <a:satMod val="170000"/>
                </a:srgbClr>
              </a:gs>
              <a:gs pos="100000">
                <a:srgbClr val="C32D2E">
                  <a:shade val="62000"/>
                  <a:satMod val="170000"/>
                </a:srgbClr>
              </a:gs>
            </a:gsLst>
            <a:path path="circle">
              <a:fillToRect l="50000" t="50000" r="50000" b="50000"/>
            </a:path>
          </a:gradFill>
          <a:ln w="9525" cap="flat" cmpd="sng" algn="ctr">
            <a:solidFill>
              <a:srgbClr val="C32D2E"/>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rgbClr val="C32D2E">
                <a:shade val="80000"/>
              </a:srgbClr>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2000" b="0" i="0" u="none" strike="noStrike" kern="0" cap="none" spc="0" normalizeH="0" baseline="0" noProof="0">
              <a:ln>
                <a:noFill/>
              </a:ln>
              <a:solidFill>
                <a:sysClr val="windowText" lastClr="000000"/>
              </a:solidFill>
              <a:effectLst/>
              <a:uLnTx/>
              <a:uFillTx/>
              <a:latin typeface="Calibri Light" panose="020F0302020204030204" pitchFamily="34" charset="0"/>
              <a:cs typeface="Calibri Light" panose="020F0302020204030204" pitchFamily="34" charset="0"/>
            </a:endParaRPr>
          </a:p>
        </p:txBody>
      </p:sp>
      <p:sp>
        <p:nvSpPr>
          <p:cNvPr id="23" name="Gallone 41">
            <a:extLst>
              <a:ext uri="{FF2B5EF4-FFF2-40B4-BE49-F238E27FC236}">
                <a16:creationId xmlns:a16="http://schemas.microsoft.com/office/drawing/2014/main" id="{9D173F74-5121-AF4F-ADAA-0ACEC90E6472}"/>
              </a:ext>
            </a:extLst>
          </p:cNvPr>
          <p:cNvSpPr/>
          <p:nvPr/>
        </p:nvSpPr>
        <p:spPr>
          <a:xfrm rot="5400000" flipV="1">
            <a:off x="2902277" y="5149404"/>
            <a:ext cx="370568" cy="437971"/>
          </a:xfrm>
          <a:prstGeom prst="chevron">
            <a:avLst/>
          </a:prstGeom>
          <a:gradFill rotWithShape="1">
            <a:gsLst>
              <a:gs pos="0">
                <a:srgbClr val="475A8D">
                  <a:tint val="92000"/>
                  <a:satMod val="170000"/>
                </a:srgbClr>
              </a:gs>
              <a:gs pos="15000">
                <a:srgbClr val="475A8D">
                  <a:tint val="92000"/>
                  <a:shade val="99000"/>
                  <a:satMod val="170000"/>
                </a:srgbClr>
              </a:gs>
              <a:gs pos="62000">
                <a:srgbClr val="475A8D">
                  <a:tint val="96000"/>
                  <a:shade val="80000"/>
                  <a:satMod val="170000"/>
                </a:srgbClr>
              </a:gs>
              <a:gs pos="97000">
                <a:srgbClr val="475A8D">
                  <a:tint val="98000"/>
                  <a:shade val="63000"/>
                  <a:satMod val="170000"/>
                </a:srgbClr>
              </a:gs>
              <a:gs pos="100000">
                <a:srgbClr val="475A8D">
                  <a:shade val="62000"/>
                  <a:satMod val="170000"/>
                </a:srgbClr>
              </a:gs>
            </a:gsLst>
            <a:path path="circle">
              <a:fillToRect l="50000" t="50000" r="50000" b="50000"/>
            </a:path>
          </a:gradFill>
          <a:ln w="9525" cap="flat" cmpd="sng" algn="ctr">
            <a:solidFill>
              <a:srgbClr val="475A8D"/>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rgbClr val="475A8D">
                <a:shade val="80000"/>
              </a:srgbClr>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2000" b="0" i="0" u="none" strike="noStrike" kern="0" cap="none" spc="0" normalizeH="0" baseline="0" noProof="0">
              <a:ln>
                <a:noFill/>
              </a:ln>
              <a:solidFill>
                <a:sysClr val="windowText" lastClr="000000"/>
              </a:solidFill>
              <a:effectLst/>
              <a:uLnTx/>
              <a:uFillTx/>
              <a:latin typeface="Calibri Light" panose="020F0302020204030204" pitchFamily="34" charset="0"/>
              <a:cs typeface="Calibri Light" panose="020F0302020204030204" pitchFamily="34" charset="0"/>
            </a:endParaRPr>
          </a:p>
        </p:txBody>
      </p:sp>
      <p:sp>
        <p:nvSpPr>
          <p:cNvPr id="24" name="Gallone 42">
            <a:extLst>
              <a:ext uri="{FF2B5EF4-FFF2-40B4-BE49-F238E27FC236}">
                <a16:creationId xmlns:a16="http://schemas.microsoft.com/office/drawing/2014/main" id="{143B7E9C-83FA-3C43-830A-ED230146F502}"/>
              </a:ext>
            </a:extLst>
          </p:cNvPr>
          <p:cNvSpPr/>
          <p:nvPr/>
        </p:nvSpPr>
        <p:spPr>
          <a:xfrm rot="5400000" flipV="1">
            <a:off x="2902277" y="4892376"/>
            <a:ext cx="370568" cy="437971"/>
          </a:xfrm>
          <a:prstGeom prst="chevron">
            <a:avLst/>
          </a:prstGeom>
          <a:gradFill rotWithShape="1">
            <a:gsLst>
              <a:gs pos="0">
                <a:srgbClr val="475A8D">
                  <a:tint val="92000"/>
                  <a:satMod val="170000"/>
                </a:srgbClr>
              </a:gs>
              <a:gs pos="15000">
                <a:srgbClr val="475A8D">
                  <a:tint val="92000"/>
                  <a:shade val="99000"/>
                  <a:satMod val="170000"/>
                </a:srgbClr>
              </a:gs>
              <a:gs pos="62000">
                <a:srgbClr val="475A8D">
                  <a:tint val="96000"/>
                  <a:shade val="80000"/>
                  <a:satMod val="170000"/>
                </a:srgbClr>
              </a:gs>
              <a:gs pos="97000">
                <a:srgbClr val="475A8D">
                  <a:tint val="98000"/>
                  <a:shade val="63000"/>
                  <a:satMod val="170000"/>
                </a:srgbClr>
              </a:gs>
              <a:gs pos="100000">
                <a:srgbClr val="475A8D">
                  <a:shade val="62000"/>
                  <a:satMod val="170000"/>
                </a:srgbClr>
              </a:gs>
            </a:gsLst>
            <a:path path="circle">
              <a:fillToRect l="50000" t="50000" r="50000" b="50000"/>
            </a:path>
          </a:gradFill>
          <a:ln w="9525" cap="flat" cmpd="sng" algn="ctr">
            <a:solidFill>
              <a:srgbClr val="475A8D"/>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rgbClr val="475A8D">
                <a:shade val="80000"/>
              </a:srgbClr>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2000" b="0" i="0" u="none" strike="noStrike" kern="0" cap="none" spc="0" normalizeH="0" baseline="0" noProof="0">
              <a:ln>
                <a:noFill/>
              </a:ln>
              <a:solidFill>
                <a:sysClr val="windowText" lastClr="000000"/>
              </a:solidFill>
              <a:effectLst/>
              <a:uLnTx/>
              <a:uFillTx/>
              <a:latin typeface="Calibri Light" panose="020F0302020204030204" pitchFamily="34" charset="0"/>
              <a:cs typeface="Calibri Light" panose="020F0302020204030204" pitchFamily="34" charset="0"/>
            </a:endParaRPr>
          </a:p>
        </p:txBody>
      </p:sp>
      <p:sp>
        <p:nvSpPr>
          <p:cNvPr id="25" name="Gallone 45">
            <a:extLst>
              <a:ext uri="{FF2B5EF4-FFF2-40B4-BE49-F238E27FC236}">
                <a16:creationId xmlns:a16="http://schemas.microsoft.com/office/drawing/2014/main" id="{152E4FA8-6A71-AE43-AAB4-1C438D507422}"/>
              </a:ext>
            </a:extLst>
          </p:cNvPr>
          <p:cNvSpPr/>
          <p:nvPr/>
        </p:nvSpPr>
        <p:spPr>
          <a:xfrm rot="16200000">
            <a:off x="9399944" y="5165696"/>
            <a:ext cx="370568" cy="437971"/>
          </a:xfrm>
          <a:prstGeom prst="chevron">
            <a:avLst/>
          </a:prstGeom>
          <a:gradFill rotWithShape="1">
            <a:gsLst>
              <a:gs pos="0">
                <a:srgbClr val="475A8D">
                  <a:tint val="92000"/>
                  <a:satMod val="170000"/>
                </a:srgbClr>
              </a:gs>
              <a:gs pos="15000">
                <a:srgbClr val="475A8D">
                  <a:tint val="92000"/>
                  <a:shade val="99000"/>
                  <a:satMod val="170000"/>
                </a:srgbClr>
              </a:gs>
              <a:gs pos="62000">
                <a:srgbClr val="475A8D">
                  <a:tint val="96000"/>
                  <a:shade val="80000"/>
                  <a:satMod val="170000"/>
                </a:srgbClr>
              </a:gs>
              <a:gs pos="97000">
                <a:srgbClr val="475A8D">
                  <a:tint val="98000"/>
                  <a:shade val="63000"/>
                  <a:satMod val="170000"/>
                </a:srgbClr>
              </a:gs>
              <a:gs pos="100000">
                <a:srgbClr val="475A8D">
                  <a:shade val="62000"/>
                  <a:satMod val="170000"/>
                </a:srgbClr>
              </a:gs>
            </a:gsLst>
            <a:path path="circle">
              <a:fillToRect l="50000" t="50000" r="50000" b="50000"/>
            </a:path>
          </a:gradFill>
          <a:ln w="9525" cap="flat" cmpd="sng" algn="ctr">
            <a:solidFill>
              <a:srgbClr val="475A8D"/>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rgbClr val="475A8D">
                <a:shade val="80000"/>
              </a:srgbClr>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2000" b="0" i="0" u="none" strike="noStrike" kern="0" cap="none" spc="0" normalizeH="0" baseline="0" noProof="0">
              <a:ln>
                <a:noFill/>
              </a:ln>
              <a:solidFill>
                <a:sysClr val="windowText" lastClr="000000"/>
              </a:solidFill>
              <a:effectLst/>
              <a:uLnTx/>
              <a:uFillTx/>
              <a:latin typeface="Calibri Light" panose="020F0302020204030204" pitchFamily="34" charset="0"/>
              <a:cs typeface="Calibri Light" panose="020F0302020204030204" pitchFamily="34" charset="0"/>
            </a:endParaRPr>
          </a:p>
        </p:txBody>
      </p:sp>
      <p:sp>
        <p:nvSpPr>
          <p:cNvPr id="26" name="Gallone 46">
            <a:extLst>
              <a:ext uri="{FF2B5EF4-FFF2-40B4-BE49-F238E27FC236}">
                <a16:creationId xmlns:a16="http://schemas.microsoft.com/office/drawing/2014/main" id="{4CDCCB9C-BFE7-4E4C-9FDA-206B4A7C1244}"/>
              </a:ext>
            </a:extLst>
          </p:cNvPr>
          <p:cNvSpPr/>
          <p:nvPr/>
        </p:nvSpPr>
        <p:spPr>
          <a:xfrm rot="16200000">
            <a:off x="9399944" y="4892376"/>
            <a:ext cx="370568" cy="437971"/>
          </a:xfrm>
          <a:prstGeom prst="chevron">
            <a:avLst/>
          </a:prstGeom>
          <a:gradFill rotWithShape="1">
            <a:gsLst>
              <a:gs pos="0">
                <a:srgbClr val="475A8D">
                  <a:tint val="92000"/>
                  <a:satMod val="170000"/>
                </a:srgbClr>
              </a:gs>
              <a:gs pos="15000">
                <a:srgbClr val="475A8D">
                  <a:tint val="92000"/>
                  <a:shade val="99000"/>
                  <a:satMod val="170000"/>
                </a:srgbClr>
              </a:gs>
              <a:gs pos="62000">
                <a:srgbClr val="475A8D">
                  <a:tint val="96000"/>
                  <a:shade val="80000"/>
                  <a:satMod val="170000"/>
                </a:srgbClr>
              </a:gs>
              <a:gs pos="97000">
                <a:srgbClr val="475A8D">
                  <a:tint val="98000"/>
                  <a:shade val="63000"/>
                  <a:satMod val="170000"/>
                </a:srgbClr>
              </a:gs>
              <a:gs pos="100000">
                <a:srgbClr val="475A8D">
                  <a:shade val="62000"/>
                  <a:satMod val="170000"/>
                </a:srgbClr>
              </a:gs>
            </a:gsLst>
            <a:path path="circle">
              <a:fillToRect l="50000" t="50000" r="50000" b="50000"/>
            </a:path>
          </a:gradFill>
          <a:ln w="9525" cap="flat" cmpd="sng" algn="ctr">
            <a:solidFill>
              <a:srgbClr val="475A8D"/>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rgbClr val="475A8D">
                <a:shade val="80000"/>
              </a:srgbClr>
            </a:contour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t-IT" sz="2000" b="0" i="0" u="none" strike="noStrike" kern="0" cap="none" spc="0" normalizeH="0" baseline="0" noProof="0">
              <a:ln>
                <a:noFill/>
              </a:ln>
              <a:solidFill>
                <a:sysClr val="windowText" lastClr="000000"/>
              </a:solidFill>
              <a:effectLst/>
              <a:uLnTx/>
              <a:uFillTx/>
              <a:latin typeface="Calibri Light" panose="020F0302020204030204" pitchFamily="34" charset="0"/>
              <a:cs typeface="Calibri Light" panose="020F0302020204030204" pitchFamily="34" charset="0"/>
            </a:endParaRPr>
          </a:p>
        </p:txBody>
      </p:sp>
      <p:sp>
        <p:nvSpPr>
          <p:cNvPr id="27" name="Title 1">
            <a:extLst>
              <a:ext uri="{FF2B5EF4-FFF2-40B4-BE49-F238E27FC236}">
                <a16:creationId xmlns:a16="http://schemas.microsoft.com/office/drawing/2014/main" id="{2F94ABBF-48DD-8B46-BECB-F3236F5EAA43}"/>
              </a:ext>
            </a:extLst>
          </p:cNvPr>
          <p:cNvSpPr txBox="1">
            <a:spLocks/>
          </p:cNvSpPr>
          <p:nvPr/>
        </p:nvSpPr>
        <p:spPr>
          <a:xfrm>
            <a:off x="2803449" y="2103437"/>
            <a:ext cx="693908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latin typeface="Verdana" panose="020B0604030504040204" pitchFamily="34" charset="0"/>
                <a:ea typeface="Verdana" panose="020B0604030504040204" pitchFamily="34" charset="0"/>
                <a:cs typeface="Verdana" panose="020B0604030504040204" pitchFamily="34" charset="0"/>
              </a:rPr>
              <a:t>Components of a cryptosystem</a:t>
            </a:r>
            <a:endParaRPr lang="x-none"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025926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98CF25-993F-454F-8FCB-DDDEC3302FD3}"/>
              </a:ext>
            </a:extLst>
          </p:cNvPr>
          <p:cNvSpPr>
            <a:spLocks noGrp="1"/>
          </p:cNvSpPr>
          <p:nvPr>
            <p:ph type="title"/>
          </p:nvPr>
        </p:nvSpPr>
        <p:spPr/>
        <p:txBody>
          <a:bodyPr/>
          <a:lstStyle/>
          <a:p>
            <a:r>
              <a:rPr lang="de-DE" dirty="0"/>
              <a:t>Encryption</a:t>
            </a:r>
          </a:p>
        </p:txBody>
      </p:sp>
      <p:sp>
        <p:nvSpPr>
          <p:cNvPr id="4" name="Datumsplatzhalter 3">
            <a:extLst>
              <a:ext uri="{FF2B5EF4-FFF2-40B4-BE49-F238E27FC236}">
                <a16:creationId xmlns:a16="http://schemas.microsoft.com/office/drawing/2014/main" id="{7C5D7D6B-2344-5940-8920-C80B0C81CC64}"/>
              </a:ext>
            </a:extLst>
          </p:cNvPr>
          <p:cNvSpPr>
            <a:spLocks noGrp="1"/>
          </p:cNvSpPr>
          <p:nvPr>
            <p:ph type="dt" sz="half" idx="10"/>
          </p:nvPr>
        </p:nvSpPr>
        <p:spPr>
          <a:xfrm>
            <a:off x="2544169" y="7909018"/>
            <a:ext cx="2743200" cy="365125"/>
          </a:xfrm>
        </p:spPr>
        <p:txBody>
          <a:bodyPr/>
          <a:lstStyle/>
          <a:p>
            <a:r>
              <a:rPr lang="en-GB"/>
              <a:t>www.coe.int/cybercrime</a:t>
            </a:r>
          </a:p>
        </p:txBody>
      </p:sp>
      <p:sp>
        <p:nvSpPr>
          <p:cNvPr id="5" name="Foliennummernplatzhalter 4">
            <a:extLst>
              <a:ext uri="{FF2B5EF4-FFF2-40B4-BE49-F238E27FC236}">
                <a16:creationId xmlns:a16="http://schemas.microsoft.com/office/drawing/2014/main" id="{905BBE2E-4A56-824A-BF29-F9A35CB71C2D}"/>
              </a:ext>
            </a:extLst>
          </p:cNvPr>
          <p:cNvSpPr>
            <a:spLocks noGrp="1"/>
          </p:cNvSpPr>
          <p:nvPr>
            <p:ph type="sldNum" sz="quarter" idx="12"/>
          </p:nvPr>
        </p:nvSpPr>
        <p:spPr>
          <a:xfrm>
            <a:off x="10316573" y="7909018"/>
            <a:ext cx="2743200" cy="365125"/>
          </a:xfrm>
        </p:spPr>
        <p:txBody>
          <a:bodyPr/>
          <a:lstStyle/>
          <a:p>
            <a:fld id="{B1D9BA23-6223-4617-9598-728E7A9462B0}" type="slidenum">
              <a:rPr lang="en-GB" smtClean="0"/>
              <a:t>62</a:t>
            </a:fld>
            <a:endParaRPr lang="en-GB"/>
          </a:p>
        </p:txBody>
      </p:sp>
      <p:pic>
        <p:nvPicPr>
          <p:cNvPr id="28" name="Picture 2" descr="Symmetric Encryption">
            <a:extLst>
              <a:ext uri="{FF2B5EF4-FFF2-40B4-BE49-F238E27FC236}">
                <a16:creationId xmlns:a16="http://schemas.microsoft.com/office/drawing/2014/main" id="{E997FD9A-2C16-8E43-9C1E-011C49BD412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29636" y="2333486"/>
            <a:ext cx="4572265" cy="250331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Asymmetric Encryption">
            <a:extLst>
              <a:ext uri="{FF2B5EF4-FFF2-40B4-BE49-F238E27FC236}">
                <a16:creationId xmlns:a16="http://schemas.microsoft.com/office/drawing/2014/main" id="{FA88CD6E-43D8-654A-9246-E8A2B9C155F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659561" y="2358052"/>
            <a:ext cx="4572265" cy="2503314"/>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6">
            <a:extLst>
              <a:ext uri="{FF2B5EF4-FFF2-40B4-BE49-F238E27FC236}">
                <a16:creationId xmlns:a16="http://schemas.microsoft.com/office/drawing/2014/main" id="{E7558C0A-247B-3C4A-997E-1C2190810213}"/>
              </a:ext>
            </a:extLst>
          </p:cNvPr>
          <p:cNvSpPr txBox="1"/>
          <p:nvPr/>
        </p:nvSpPr>
        <p:spPr>
          <a:xfrm>
            <a:off x="1612007" y="5367237"/>
            <a:ext cx="3684727" cy="400110"/>
          </a:xfrm>
          <a:prstGeom prst="rect">
            <a:avLst/>
          </a:prstGeom>
          <a:noFill/>
        </p:spPr>
        <p:txBody>
          <a:bodyPr wrap="none" rtlCol="0">
            <a:spAutoFit/>
          </a:bodyPr>
          <a:lstStyle/>
          <a:p>
            <a:r>
              <a:rPr lang="en-GB" sz="2000" dirty="0">
                <a:latin typeface="Verdana" panose="020B0604030504040204" pitchFamily="34" charset="0"/>
                <a:ea typeface="Verdana" panose="020B0604030504040204" pitchFamily="34" charset="0"/>
                <a:cs typeface="Verdana" panose="020B0604030504040204" pitchFamily="34" charset="0"/>
              </a:rPr>
              <a:t>1. Number of keys (1 vs 2)</a:t>
            </a:r>
            <a:endParaRPr lang="x-none" sz="2000" dirty="0">
              <a:latin typeface="Verdana" panose="020B0604030504040204" pitchFamily="34" charset="0"/>
              <a:ea typeface="Verdana" panose="020B0604030504040204" pitchFamily="34" charset="0"/>
              <a:cs typeface="Verdana" panose="020B0604030504040204" pitchFamily="34" charset="0"/>
            </a:endParaRPr>
          </a:p>
        </p:txBody>
      </p:sp>
      <p:sp>
        <p:nvSpPr>
          <p:cNvPr id="31" name="TextBox 7">
            <a:extLst>
              <a:ext uri="{FF2B5EF4-FFF2-40B4-BE49-F238E27FC236}">
                <a16:creationId xmlns:a16="http://schemas.microsoft.com/office/drawing/2014/main" id="{F5AEBAD8-A729-124C-B680-CC48F8C5B285}"/>
              </a:ext>
            </a:extLst>
          </p:cNvPr>
          <p:cNvSpPr txBox="1"/>
          <p:nvPr/>
        </p:nvSpPr>
        <p:spPr>
          <a:xfrm>
            <a:off x="1612007" y="5837406"/>
            <a:ext cx="5258876" cy="400110"/>
          </a:xfrm>
          <a:prstGeom prst="rect">
            <a:avLst/>
          </a:prstGeom>
          <a:noFill/>
        </p:spPr>
        <p:txBody>
          <a:bodyPr wrap="none" rtlCol="0">
            <a:spAutoFit/>
          </a:bodyPr>
          <a:lstStyle/>
          <a:p>
            <a:r>
              <a:rPr lang="en-GB" sz="2000" dirty="0">
                <a:latin typeface="Verdana" panose="020B0604030504040204" pitchFamily="34" charset="0"/>
                <a:ea typeface="Verdana" panose="020B0604030504040204" pitchFamily="34" charset="0"/>
                <a:cs typeface="Verdana" panose="020B0604030504040204" pitchFamily="34" charset="0"/>
              </a:rPr>
              <a:t>2. Sharing vs No sharing of secret keys</a:t>
            </a:r>
            <a:endParaRPr lang="x-none" sz="2000" dirty="0">
              <a:latin typeface="Verdana" panose="020B0604030504040204" pitchFamily="34" charset="0"/>
              <a:ea typeface="Verdana" panose="020B0604030504040204" pitchFamily="34" charset="0"/>
              <a:cs typeface="Verdana" panose="020B0604030504040204" pitchFamily="34" charset="0"/>
            </a:endParaRPr>
          </a:p>
        </p:txBody>
      </p:sp>
      <p:sp>
        <p:nvSpPr>
          <p:cNvPr id="3" name="Textfeld 2">
            <a:extLst>
              <a:ext uri="{FF2B5EF4-FFF2-40B4-BE49-F238E27FC236}">
                <a16:creationId xmlns:a16="http://schemas.microsoft.com/office/drawing/2014/main" id="{04EE7396-9A58-574C-812C-EE4FFBE3E976}"/>
              </a:ext>
            </a:extLst>
          </p:cNvPr>
          <p:cNvSpPr txBox="1"/>
          <p:nvPr/>
        </p:nvSpPr>
        <p:spPr>
          <a:xfrm>
            <a:off x="838200" y="4887721"/>
            <a:ext cx="3596241" cy="461665"/>
          </a:xfrm>
          <a:prstGeom prst="rect">
            <a:avLst/>
          </a:prstGeom>
          <a:noFill/>
        </p:spPr>
        <p:txBody>
          <a:bodyPr wrap="none" rtlCol="0">
            <a:spAutoFit/>
          </a:bodyPr>
          <a:lstStyle/>
          <a:p>
            <a:r>
              <a:rPr lang="de-DE" sz="2400" dirty="0" err="1">
                <a:latin typeface="Verdana" panose="020B0604030504040204" pitchFamily="34" charset="0"/>
                <a:ea typeface="Verdana" panose="020B0604030504040204" pitchFamily="34" charset="0"/>
                <a:cs typeface="Verdana" panose="020B0604030504040204" pitchFamily="34" charset="0"/>
              </a:rPr>
              <a:t>Two</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main</a:t>
            </a:r>
            <a:r>
              <a:rPr lang="de-DE" sz="2400" dirty="0">
                <a:latin typeface="Verdana" panose="020B0604030504040204" pitchFamily="34" charset="0"/>
                <a:ea typeface="Verdana" panose="020B0604030504040204" pitchFamily="34" charset="0"/>
                <a:cs typeface="Verdana" panose="020B0604030504040204" pitchFamily="34" charset="0"/>
              </a:rPr>
              <a:t> </a:t>
            </a:r>
            <a:r>
              <a:rPr lang="de-DE" sz="2400" dirty="0" err="1">
                <a:latin typeface="Verdana" panose="020B0604030504040204" pitchFamily="34" charset="0"/>
                <a:ea typeface="Verdana" panose="020B0604030504040204" pitchFamily="34" charset="0"/>
                <a:cs typeface="Verdana" panose="020B0604030504040204" pitchFamily="34" charset="0"/>
              </a:rPr>
              <a:t>differences</a:t>
            </a:r>
            <a:r>
              <a:rPr lang="de-DE" sz="2400" dirty="0">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2637614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B449AD-731C-D748-A1F9-C9DAD78EDDEC}"/>
              </a:ext>
            </a:extLst>
          </p:cNvPr>
          <p:cNvSpPr>
            <a:spLocks noGrp="1"/>
          </p:cNvSpPr>
          <p:nvPr>
            <p:ph type="title"/>
          </p:nvPr>
        </p:nvSpPr>
        <p:spPr/>
        <p:txBody>
          <a:bodyPr/>
          <a:lstStyle/>
          <a:p>
            <a:r>
              <a:rPr lang="de-DE" dirty="0"/>
              <a:t>Encryption</a:t>
            </a:r>
          </a:p>
        </p:txBody>
      </p:sp>
      <p:sp>
        <p:nvSpPr>
          <p:cNvPr id="3" name="Inhaltsplatzhalter 2">
            <a:extLst>
              <a:ext uri="{FF2B5EF4-FFF2-40B4-BE49-F238E27FC236}">
                <a16:creationId xmlns:a16="http://schemas.microsoft.com/office/drawing/2014/main" id="{5708C003-D090-A94D-8AAB-6516FC82DFC6}"/>
              </a:ext>
            </a:extLst>
          </p:cNvPr>
          <p:cNvSpPr>
            <a:spLocks noGrp="1"/>
          </p:cNvSpPr>
          <p:nvPr>
            <p:ph idx="1"/>
          </p:nvPr>
        </p:nvSpPr>
        <p:spPr/>
        <p:txBody>
          <a:bodyPr/>
          <a:lstStyle/>
          <a:p>
            <a:pPr marL="0" indent="0">
              <a:buNone/>
            </a:pPr>
            <a:r>
              <a:rPr lang="de-DE" dirty="0"/>
              <a:t>Encryption </a:t>
            </a:r>
            <a:r>
              <a:rPr lang="de-DE" dirty="0" err="1"/>
              <a:t>is</a:t>
            </a:r>
            <a:r>
              <a:rPr lang="de-DE" dirty="0"/>
              <a:t> </a:t>
            </a:r>
            <a:r>
              <a:rPr lang="de-DE" dirty="0" err="1"/>
              <a:t>becoming</a:t>
            </a:r>
            <a:r>
              <a:rPr lang="de-DE" dirty="0"/>
              <a:t> a </a:t>
            </a:r>
            <a:r>
              <a:rPr lang="de-DE" dirty="0" err="1"/>
              <a:t>challenge</a:t>
            </a:r>
            <a:r>
              <a:rPr lang="de-DE" dirty="0"/>
              <a:t> </a:t>
            </a:r>
            <a:r>
              <a:rPr lang="de-DE" dirty="0" err="1"/>
              <a:t>for</a:t>
            </a:r>
            <a:r>
              <a:rPr lang="de-DE" dirty="0"/>
              <a:t> LE:</a:t>
            </a:r>
          </a:p>
          <a:p>
            <a:r>
              <a:rPr lang="de-DE" dirty="0"/>
              <a:t>Modern </a:t>
            </a:r>
            <a:r>
              <a:rPr lang="de-DE" dirty="0" err="1"/>
              <a:t>operating</a:t>
            </a:r>
            <a:r>
              <a:rPr lang="de-DE" dirty="0"/>
              <a:t> </a:t>
            </a:r>
            <a:r>
              <a:rPr lang="de-DE" dirty="0" err="1"/>
              <a:t>systems</a:t>
            </a:r>
            <a:r>
              <a:rPr lang="de-DE" dirty="0"/>
              <a:t> all </a:t>
            </a:r>
            <a:r>
              <a:rPr lang="de-DE" dirty="0" err="1"/>
              <a:t>have</a:t>
            </a:r>
            <a:r>
              <a:rPr lang="de-DE" dirty="0"/>
              <a:t> </a:t>
            </a:r>
            <a:r>
              <a:rPr lang="de-DE" dirty="0" err="1"/>
              <a:t>encryption</a:t>
            </a:r>
            <a:r>
              <a:rPr lang="de-DE" dirty="0"/>
              <a:t> </a:t>
            </a:r>
            <a:r>
              <a:rPr lang="de-DE" dirty="0" err="1"/>
              <a:t>capabilities</a:t>
            </a:r>
            <a:r>
              <a:rPr lang="de-DE" dirty="0"/>
              <a:t> (e.g. Bitlocker, </a:t>
            </a:r>
            <a:r>
              <a:rPr lang="de-DE" dirty="0" err="1"/>
              <a:t>FileVault</a:t>
            </a:r>
            <a:r>
              <a:rPr lang="de-DE" dirty="0"/>
              <a:t>, </a:t>
            </a:r>
            <a:r>
              <a:rPr lang="de-DE" dirty="0" err="1"/>
              <a:t>DMCrypt</a:t>
            </a:r>
            <a:r>
              <a:rPr lang="de-DE" dirty="0"/>
              <a:t>)</a:t>
            </a:r>
          </a:p>
          <a:p>
            <a:r>
              <a:rPr lang="de-DE" dirty="0" err="1"/>
              <a:t>Full</a:t>
            </a:r>
            <a:r>
              <a:rPr lang="de-DE" dirty="0"/>
              <a:t>-Disk Encryption </a:t>
            </a:r>
            <a:r>
              <a:rPr lang="de-DE" dirty="0" err="1"/>
              <a:t>is</a:t>
            </a:r>
            <a:r>
              <a:rPr lang="de-DE" dirty="0"/>
              <a:t> </a:t>
            </a:r>
            <a:r>
              <a:rPr lang="de-DE" dirty="0" err="1"/>
              <a:t>hard</a:t>
            </a:r>
            <a:r>
              <a:rPr lang="de-DE" dirty="0"/>
              <a:t> </a:t>
            </a:r>
            <a:r>
              <a:rPr lang="de-DE" dirty="0" err="1"/>
              <a:t>to</a:t>
            </a:r>
            <a:r>
              <a:rPr lang="de-DE" dirty="0"/>
              <a:t> </a:t>
            </a:r>
            <a:r>
              <a:rPr lang="de-DE" dirty="0" err="1"/>
              <a:t>attack</a:t>
            </a:r>
            <a:r>
              <a:rPr lang="de-DE" dirty="0"/>
              <a:t> </a:t>
            </a:r>
            <a:r>
              <a:rPr lang="de-DE" dirty="0" err="1"/>
              <a:t>if</a:t>
            </a:r>
            <a:r>
              <a:rPr lang="de-DE" dirty="0"/>
              <a:t> </a:t>
            </a:r>
            <a:r>
              <a:rPr lang="de-DE" dirty="0" err="1"/>
              <a:t>the</a:t>
            </a:r>
            <a:r>
              <a:rPr lang="de-DE" dirty="0"/>
              <a:t> </a:t>
            </a:r>
            <a:r>
              <a:rPr lang="de-DE" dirty="0" err="1"/>
              <a:t>password</a:t>
            </a:r>
            <a:r>
              <a:rPr lang="de-DE" dirty="0"/>
              <a:t> </a:t>
            </a:r>
            <a:r>
              <a:rPr lang="de-DE" dirty="0" err="1"/>
              <a:t>is</a:t>
            </a:r>
            <a:r>
              <a:rPr lang="de-DE" dirty="0"/>
              <a:t> strong</a:t>
            </a:r>
          </a:p>
          <a:p>
            <a:r>
              <a:rPr lang="de-DE" dirty="0" err="1"/>
              <a:t>Good</a:t>
            </a:r>
            <a:r>
              <a:rPr lang="de-DE" dirty="0"/>
              <a:t> </a:t>
            </a:r>
            <a:r>
              <a:rPr lang="de-DE" dirty="0" err="1"/>
              <a:t>dictionaries</a:t>
            </a:r>
            <a:r>
              <a:rPr lang="de-DE" dirty="0"/>
              <a:t>, high-end </a:t>
            </a:r>
            <a:r>
              <a:rPr lang="de-DE" dirty="0" err="1"/>
              <a:t>hardware</a:t>
            </a:r>
            <a:r>
              <a:rPr lang="de-DE" dirty="0"/>
              <a:t> </a:t>
            </a:r>
            <a:r>
              <a:rPr lang="de-DE" dirty="0" err="1"/>
              <a:t>and</a:t>
            </a:r>
            <a:r>
              <a:rPr lang="de-DE" dirty="0"/>
              <a:t> </a:t>
            </a:r>
            <a:r>
              <a:rPr lang="de-DE" dirty="0" err="1"/>
              <a:t>memory</a:t>
            </a:r>
            <a:r>
              <a:rPr lang="de-DE" dirty="0"/>
              <a:t> </a:t>
            </a:r>
            <a:r>
              <a:rPr lang="de-DE" dirty="0" err="1"/>
              <a:t>dumps</a:t>
            </a:r>
            <a:r>
              <a:rPr lang="de-DE" dirty="0"/>
              <a:t> </a:t>
            </a:r>
            <a:r>
              <a:rPr lang="de-DE" dirty="0" err="1"/>
              <a:t>can</a:t>
            </a:r>
            <a:r>
              <a:rPr lang="de-DE" dirty="0"/>
              <a:t> </a:t>
            </a:r>
            <a:r>
              <a:rPr lang="de-DE" dirty="0" err="1"/>
              <a:t>help</a:t>
            </a:r>
            <a:r>
              <a:rPr lang="de-DE" dirty="0"/>
              <a:t> </a:t>
            </a:r>
            <a:r>
              <a:rPr lang="de-DE" dirty="0" err="1"/>
              <a:t>with</a:t>
            </a:r>
            <a:r>
              <a:rPr lang="de-DE" dirty="0"/>
              <a:t> </a:t>
            </a:r>
            <a:r>
              <a:rPr lang="de-DE" dirty="0" err="1"/>
              <a:t>cracking</a:t>
            </a:r>
            <a:r>
              <a:rPr lang="de-DE" dirty="0"/>
              <a:t> </a:t>
            </a:r>
            <a:r>
              <a:rPr lang="de-DE" dirty="0" err="1"/>
              <a:t>encryption</a:t>
            </a:r>
            <a:r>
              <a:rPr lang="de-DE" dirty="0"/>
              <a:t>.</a:t>
            </a:r>
          </a:p>
        </p:txBody>
      </p:sp>
      <p:sp>
        <p:nvSpPr>
          <p:cNvPr id="4" name="Datumsplatzhalter 3">
            <a:extLst>
              <a:ext uri="{FF2B5EF4-FFF2-40B4-BE49-F238E27FC236}">
                <a16:creationId xmlns:a16="http://schemas.microsoft.com/office/drawing/2014/main" id="{34307C9B-5162-2B40-9FC0-5B36353918B2}"/>
              </a:ext>
            </a:extLst>
          </p:cNvPr>
          <p:cNvSpPr>
            <a:spLocks noGrp="1"/>
          </p:cNvSpPr>
          <p:nvPr>
            <p:ph type="dt" sz="half" idx="10"/>
          </p:nvPr>
        </p:nvSpPr>
        <p:spPr/>
        <p:txBody>
          <a:bodyPr/>
          <a:lstStyle/>
          <a:p>
            <a:r>
              <a:rPr lang="en-GB"/>
              <a:t>www.coe.int/cybercrime</a:t>
            </a:r>
          </a:p>
        </p:txBody>
      </p:sp>
      <p:sp>
        <p:nvSpPr>
          <p:cNvPr id="5" name="Foliennummernplatzhalter 4">
            <a:extLst>
              <a:ext uri="{FF2B5EF4-FFF2-40B4-BE49-F238E27FC236}">
                <a16:creationId xmlns:a16="http://schemas.microsoft.com/office/drawing/2014/main" id="{9243C37D-719D-5848-8366-AC04A1BF60B5}"/>
              </a:ext>
            </a:extLst>
          </p:cNvPr>
          <p:cNvSpPr>
            <a:spLocks noGrp="1"/>
          </p:cNvSpPr>
          <p:nvPr>
            <p:ph type="sldNum" sz="quarter" idx="12"/>
          </p:nvPr>
        </p:nvSpPr>
        <p:spPr/>
        <p:txBody>
          <a:bodyPr/>
          <a:lstStyle/>
          <a:p>
            <a:fld id="{B1D9BA23-6223-4617-9598-728E7A9462B0}" type="slidenum">
              <a:rPr lang="en-GB" smtClean="0"/>
              <a:t>63</a:t>
            </a:fld>
            <a:endParaRPr lang="en-GB"/>
          </a:p>
        </p:txBody>
      </p:sp>
    </p:spTree>
    <p:extLst>
      <p:ext uri="{BB962C8B-B14F-4D97-AF65-F5344CB8AC3E}">
        <p14:creationId xmlns:p14="http://schemas.microsoft.com/office/powerpoint/2010/main" val="14861470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Session Review</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lstStyle/>
          <a:p>
            <a:pPr marL="0" indent="0">
              <a:buNone/>
            </a:pPr>
            <a:r>
              <a:rPr lang="en-GB" dirty="0"/>
              <a:t>At the end of this session the participants will be able to…</a:t>
            </a:r>
          </a:p>
          <a:p>
            <a:r>
              <a:rPr lang="en-GB" dirty="0"/>
              <a:t>Explain where electronic evidence may be found</a:t>
            </a:r>
          </a:p>
          <a:p>
            <a:r>
              <a:rPr lang="en-GB" dirty="0"/>
              <a:t>Discuss the evidential value of hardware items, network devices and other electronically store data </a:t>
            </a:r>
          </a:p>
          <a:p>
            <a:r>
              <a:rPr lang="en-GB" dirty="0"/>
              <a:t>Describe different services and technology used on the Internet</a:t>
            </a:r>
          </a:p>
          <a:p>
            <a:pPr marL="0" indent="0">
              <a:buNone/>
            </a:pPr>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64</a:t>
            </a:fld>
            <a:endParaRPr lang="en-GB"/>
          </a:p>
        </p:txBody>
      </p:sp>
    </p:spTree>
    <p:extLst>
      <p:ext uri="{BB962C8B-B14F-4D97-AF65-F5344CB8AC3E}">
        <p14:creationId xmlns:p14="http://schemas.microsoft.com/office/powerpoint/2010/main" val="20699223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3C8B5-DACE-47C2-87C2-3F7B86F2C877}"/>
              </a:ext>
            </a:extLst>
          </p:cNvPr>
          <p:cNvSpPr>
            <a:spLocks noGrp="1"/>
          </p:cNvSpPr>
          <p:nvPr>
            <p:ph type="title"/>
          </p:nvPr>
        </p:nvSpPr>
        <p:spPr/>
        <p:txBody>
          <a:bodyPr/>
          <a:lstStyle/>
          <a:p>
            <a:pPr algn="ctr"/>
            <a:r>
              <a:rPr lang="en-GB" dirty="0"/>
              <a:t>Questions?</a:t>
            </a:r>
          </a:p>
        </p:txBody>
      </p:sp>
      <p:sp>
        <p:nvSpPr>
          <p:cNvPr id="3" name="Date Placeholder 2">
            <a:extLst>
              <a:ext uri="{FF2B5EF4-FFF2-40B4-BE49-F238E27FC236}">
                <a16:creationId xmlns:a16="http://schemas.microsoft.com/office/drawing/2014/main" id="{06D3A2D4-0138-460E-9732-23A77985E41E}"/>
              </a:ext>
            </a:extLst>
          </p:cNvPr>
          <p:cNvSpPr>
            <a:spLocks noGrp="1"/>
          </p:cNvSpPr>
          <p:nvPr>
            <p:ph type="dt" sz="half" idx="10"/>
          </p:nvPr>
        </p:nvSpPr>
        <p:spPr/>
        <p:txBody>
          <a:bodyPr/>
          <a:lstStyle/>
          <a:p>
            <a:r>
              <a:rPr lang="en-GB"/>
              <a:t>www.coe.int/cybercrime</a:t>
            </a:r>
          </a:p>
        </p:txBody>
      </p:sp>
      <p:sp>
        <p:nvSpPr>
          <p:cNvPr id="4" name="Slide Number Placeholder 3">
            <a:extLst>
              <a:ext uri="{FF2B5EF4-FFF2-40B4-BE49-F238E27FC236}">
                <a16:creationId xmlns:a16="http://schemas.microsoft.com/office/drawing/2014/main" id="{AC7F5464-3464-4CF9-B58E-73337C2C97E2}"/>
              </a:ext>
            </a:extLst>
          </p:cNvPr>
          <p:cNvSpPr>
            <a:spLocks noGrp="1"/>
          </p:cNvSpPr>
          <p:nvPr>
            <p:ph type="sldNum" sz="quarter" idx="12"/>
          </p:nvPr>
        </p:nvSpPr>
        <p:spPr/>
        <p:txBody>
          <a:bodyPr/>
          <a:lstStyle/>
          <a:p>
            <a:fld id="{B1D9BA23-6223-4617-9598-728E7A9462B0}" type="slidenum">
              <a:rPr lang="en-GB" smtClean="0"/>
              <a:t>65</a:t>
            </a:fld>
            <a:endParaRPr lang="en-GB"/>
          </a:p>
        </p:txBody>
      </p:sp>
      <p:pic>
        <p:nvPicPr>
          <p:cNvPr id="5" name="Content Placeholder 4">
            <a:extLst>
              <a:ext uri="{FF2B5EF4-FFF2-40B4-BE49-F238E27FC236}">
                <a16:creationId xmlns:a16="http://schemas.microsoft.com/office/drawing/2014/main" id="{6352843F-6D23-8D4B-88F1-AF74F30D94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459" y="3325736"/>
            <a:ext cx="4669082" cy="3095804"/>
          </a:xfrm>
          <a:prstGeom prst="rect">
            <a:avLst/>
          </a:prstGeom>
        </p:spPr>
      </p:pic>
    </p:spTree>
    <p:extLst>
      <p:ext uri="{BB962C8B-B14F-4D97-AF65-F5344CB8AC3E}">
        <p14:creationId xmlns:p14="http://schemas.microsoft.com/office/powerpoint/2010/main" val="3078165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35522-A375-45F6-ACF9-10B8582ABC15}"/>
              </a:ext>
            </a:extLst>
          </p:cNvPr>
          <p:cNvSpPr>
            <a:spLocks noGrp="1"/>
          </p:cNvSpPr>
          <p:nvPr>
            <p:ph type="title"/>
          </p:nvPr>
        </p:nvSpPr>
        <p:spPr/>
        <p:txBody>
          <a:bodyPr/>
          <a:lstStyle/>
          <a:p>
            <a:r>
              <a:rPr lang="en-GB" dirty="0"/>
              <a:t>Mobile Devices</a:t>
            </a:r>
          </a:p>
        </p:txBody>
      </p:sp>
      <p:pic>
        <p:nvPicPr>
          <p:cNvPr id="5" name="Content Placeholder 4">
            <a:extLst>
              <a:ext uri="{FF2B5EF4-FFF2-40B4-BE49-F238E27FC236}">
                <a16:creationId xmlns:a16="http://schemas.microsoft.com/office/drawing/2014/main" id="{BA8C7646-19FA-4339-BC25-6C65E5808B0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08054" y="4118732"/>
            <a:ext cx="1695540" cy="1695540"/>
          </a:xfrm>
        </p:spPr>
      </p:pic>
      <p:pic>
        <p:nvPicPr>
          <p:cNvPr id="7" name="Picture 6">
            <a:extLst>
              <a:ext uri="{FF2B5EF4-FFF2-40B4-BE49-F238E27FC236}">
                <a16:creationId xmlns:a16="http://schemas.microsoft.com/office/drawing/2014/main" id="{644FCAAE-54C2-4DD5-B661-9A4BA0EBDA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6274" y="2787875"/>
            <a:ext cx="1339700" cy="1059298"/>
          </a:xfrm>
          <a:prstGeom prst="rect">
            <a:avLst/>
          </a:prstGeom>
        </p:spPr>
      </p:pic>
      <p:sp>
        <p:nvSpPr>
          <p:cNvPr id="9" name="TextBox 8">
            <a:extLst>
              <a:ext uri="{FF2B5EF4-FFF2-40B4-BE49-F238E27FC236}">
                <a16:creationId xmlns:a16="http://schemas.microsoft.com/office/drawing/2014/main" id="{64F2FF32-0AEA-4844-807D-97012249D0D0}"/>
              </a:ext>
            </a:extLst>
          </p:cNvPr>
          <p:cNvSpPr txBox="1"/>
          <p:nvPr/>
        </p:nvSpPr>
        <p:spPr>
          <a:xfrm>
            <a:off x="5410368" y="2286269"/>
            <a:ext cx="6908953" cy="4052328"/>
          </a:xfrm>
          <a:prstGeom prst="rect">
            <a:avLst/>
          </a:prstGeom>
          <a:noFill/>
        </p:spPr>
        <p:txBody>
          <a:bodyPr wrap="square" rtlCol="0">
            <a:spAutoFit/>
          </a:bodyPr>
          <a:lstStyle/>
          <a:p>
            <a:pPr defTabSz="1219170" eaLnBrk="0" fontAlgn="base" hangingPunct="0">
              <a:spcBef>
                <a:spcPct val="0"/>
              </a:spcBef>
              <a:spcAft>
                <a:spcPct val="0"/>
              </a:spcAft>
            </a:pPr>
            <a:r>
              <a:rPr lang="en-GB" sz="3733" dirty="0">
                <a:solidFill>
                  <a:srgbClr val="0070C0"/>
                </a:solidFill>
                <a:latin typeface="Calibri" panose="020F0502020204030204" pitchFamily="34" charset="0"/>
                <a:ea typeface="ＭＳ Ｐゴシック" panose="020B0600070205080204" pitchFamily="34" charset="-128"/>
              </a:rPr>
              <a:t>Type of potential evidence</a:t>
            </a:r>
          </a:p>
          <a:p>
            <a:pPr marL="273050" indent="-273050"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Pictures</a:t>
            </a:r>
          </a:p>
          <a:p>
            <a:pPr marL="273050" indent="-273050"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Videos</a:t>
            </a:r>
          </a:p>
          <a:p>
            <a:pPr marL="273050" indent="-273050"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Audio</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Applications used</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Social Media accounts</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Documents</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Spreadsheets</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Internet History</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Email</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Financial data</a:t>
            </a:r>
          </a:p>
          <a:p>
            <a:pPr defTabSz="1219170" eaLnBrk="0" fontAlgn="base" hangingPunct="0">
              <a:spcBef>
                <a:spcPct val="0"/>
              </a:spcBef>
              <a:spcAft>
                <a:spcPct val="0"/>
              </a:spcAft>
              <a:buFont typeface="Arial" panose="020B0604020202020204" pitchFamily="34" charset="0"/>
              <a:buChar char="•"/>
            </a:pPr>
            <a:r>
              <a:rPr lang="en-GB" sz="20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Etc, etc</a:t>
            </a:r>
          </a:p>
        </p:txBody>
      </p:sp>
    </p:spTree>
    <p:extLst>
      <p:ext uri="{BB962C8B-B14F-4D97-AF65-F5344CB8AC3E}">
        <p14:creationId xmlns:p14="http://schemas.microsoft.com/office/powerpoint/2010/main" val="2814406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3ACEC32-90A7-474A-BFDB-BD61F9223E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477" y="3292149"/>
            <a:ext cx="1427257" cy="1427257"/>
          </a:xfrm>
          <a:prstGeom prst="rect">
            <a:avLst/>
          </a:prstGeom>
        </p:spPr>
      </p:pic>
      <p:sp>
        <p:nvSpPr>
          <p:cNvPr id="2" name="Title 1">
            <a:extLst>
              <a:ext uri="{FF2B5EF4-FFF2-40B4-BE49-F238E27FC236}">
                <a16:creationId xmlns:a16="http://schemas.microsoft.com/office/drawing/2014/main" id="{BCFBFC21-8051-43BC-B349-88E10B2BFA58}"/>
              </a:ext>
            </a:extLst>
          </p:cNvPr>
          <p:cNvSpPr>
            <a:spLocks noGrp="1"/>
          </p:cNvSpPr>
          <p:nvPr>
            <p:ph type="title"/>
          </p:nvPr>
        </p:nvSpPr>
        <p:spPr/>
        <p:txBody>
          <a:bodyPr/>
          <a:lstStyle/>
          <a:p>
            <a:r>
              <a:rPr lang="en-GB" dirty="0"/>
              <a:t>Storage Devices</a:t>
            </a:r>
          </a:p>
        </p:txBody>
      </p:sp>
      <p:pic>
        <p:nvPicPr>
          <p:cNvPr id="5" name="Content Placeholder 4">
            <a:extLst>
              <a:ext uri="{FF2B5EF4-FFF2-40B4-BE49-F238E27FC236}">
                <a16:creationId xmlns:a16="http://schemas.microsoft.com/office/drawing/2014/main" id="{A6BCCDBE-0E85-4FEC-B369-3371A54FCE67}"/>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708631" y="4214733"/>
            <a:ext cx="1276334" cy="1009346"/>
          </a:xfrm>
        </p:spPr>
      </p:pic>
      <p:pic>
        <p:nvPicPr>
          <p:cNvPr id="7" name="Picture 6">
            <a:extLst>
              <a:ext uri="{FF2B5EF4-FFF2-40B4-BE49-F238E27FC236}">
                <a16:creationId xmlns:a16="http://schemas.microsoft.com/office/drawing/2014/main" id="{44B1688D-48F4-462A-B05C-E658C01F1B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23552" y="2886973"/>
            <a:ext cx="1264335" cy="1264335"/>
          </a:xfrm>
          <a:prstGeom prst="rect">
            <a:avLst/>
          </a:prstGeom>
        </p:spPr>
      </p:pic>
      <p:sp>
        <p:nvSpPr>
          <p:cNvPr id="13" name="TextBox 12">
            <a:extLst>
              <a:ext uri="{FF2B5EF4-FFF2-40B4-BE49-F238E27FC236}">
                <a16:creationId xmlns:a16="http://schemas.microsoft.com/office/drawing/2014/main" id="{02AFE0B7-A1F9-41EB-8022-BD7387C55F2A}"/>
              </a:ext>
            </a:extLst>
          </p:cNvPr>
          <p:cNvSpPr txBox="1"/>
          <p:nvPr/>
        </p:nvSpPr>
        <p:spPr>
          <a:xfrm>
            <a:off x="6176157" y="2326227"/>
            <a:ext cx="5486401" cy="1733680"/>
          </a:xfrm>
          <a:prstGeom prst="rect">
            <a:avLst/>
          </a:prstGeom>
          <a:noFill/>
        </p:spPr>
        <p:txBody>
          <a:bodyPr wrap="square" rtlCol="0">
            <a:spAutoFit/>
          </a:bodyPr>
          <a:lstStyle/>
          <a:p>
            <a:pPr defTabSz="1219170" eaLnBrk="0" fontAlgn="base" hangingPunct="0">
              <a:spcBef>
                <a:spcPct val="0"/>
              </a:spcBef>
              <a:spcAft>
                <a:spcPct val="0"/>
              </a:spcAft>
            </a:pPr>
            <a:r>
              <a:rPr lang="en-GB" sz="3733" dirty="0">
                <a:solidFill>
                  <a:srgbClr val="0070C0"/>
                </a:solidFill>
                <a:latin typeface="Calibri" panose="020F0502020204030204" pitchFamily="34" charset="0"/>
                <a:ea typeface="ＭＳ Ｐゴシック" panose="020B0600070205080204" pitchFamily="34" charset="-128"/>
              </a:rPr>
              <a:t>Type of potential evidence</a:t>
            </a:r>
          </a:p>
          <a:p>
            <a:pPr defTabSz="1219170" eaLnBrk="0" fontAlgn="base" hangingPunct="0">
              <a:spcBef>
                <a:spcPct val="0"/>
              </a:spcBef>
              <a:spcAft>
                <a:spcPct val="0"/>
              </a:spcAft>
            </a:pPr>
            <a:endParaRPr lang="en-GB" sz="3733" dirty="0">
              <a:solidFill>
                <a:srgbClr val="0070C0"/>
              </a:solidFill>
              <a:latin typeface="Calibri" panose="020F0502020204030204" pitchFamily="34" charset="0"/>
              <a:ea typeface="ＭＳ Ｐゴシック" panose="020B0600070205080204" pitchFamily="34" charset="-128"/>
            </a:endParaRPr>
          </a:p>
          <a:p>
            <a:pPr marL="457189" indent="-457189" defTabSz="1219170" eaLnBrk="0" fontAlgn="base" hangingPunct="0">
              <a:spcBef>
                <a:spcPct val="0"/>
              </a:spcBef>
              <a:spcAft>
                <a:spcPct val="0"/>
              </a:spcAft>
              <a:buFont typeface="Arial" panose="020B0604020202020204" pitchFamily="34" charset="0"/>
              <a:buChar char="•"/>
            </a:pPr>
            <a:r>
              <a:rPr lang="en-GB" sz="3200" dirty="0">
                <a:solidFill>
                  <a:prstClr val="black"/>
                </a:solidFill>
                <a:latin typeface="Calibri" panose="020F0502020204030204" pitchFamily="34" charset="0"/>
                <a:ea typeface="ＭＳ Ｐゴシック" panose="020B0600070205080204" pitchFamily="34" charset="-128"/>
              </a:rPr>
              <a:t>Everything!</a:t>
            </a:r>
          </a:p>
        </p:txBody>
      </p:sp>
      <p:pic>
        <p:nvPicPr>
          <p:cNvPr id="4" name="Picture 3">
            <a:extLst>
              <a:ext uri="{FF2B5EF4-FFF2-40B4-BE49-F238E27FC236}">
                <a16:creationId xmlns:a16="http://schemas.microsoft.com/office/drawing/2014/main" id="{A19EFCC3-04D2-4574-9874-D684AEC3B7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69975" y="4195422"/>
            <a:ext cx="2083924" cy="2083924"/>
          </a:xfrm>
          <a:prstGeom prst="rect">
            <a:avLst/>
          </a:prstGeom>
        </p:spPr>
      </p:pic>
      <p:pic>
        <p:nvPicPr>
          <p:cNvPr id="8" name="Picture 7">
            <a:extLst>
              <a:ext uri="{FF2B5EF4-FFF2-40B4-BE49-F238E27FC236}">
                <a16:creationId xmlns:a16="http://schemas.microsoft.com/office/drawing/2014/main" id="{C3FA4010-F8E6-445C-910D-5BF3295257F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0957" y="5053155"/>
            <a:ext cx="1546580" cy="1071150"/>
          </a:xfrm>
          <a:prstGeom prst="rect">
            <a:avLst/>
          </a:prstGeom>
        </p:spPr>
      </p:pic>
      <p:pic>
        <p:nvPicPr>
          <p:cNvPr id="12" name="Picture 11">
            <a:extLst>
              <a:ext uri="{FF2B5EF4-FFF2-40B4-BE49-F238E27FC236}">
                <a16:creationId xmlns:a16="http://schemas.microsoft.com/office/drawing/2014/main" id="{878F4D9C-23CC-4A3D-A912-0FD5A12F1D1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186649">
            <a:off x="2402762" y="5190585"/>
            <a:ext cx="1196609" cy="796289"/>
          </a:xfrm>
          <a:prstGeom prst="rect">
            <a:avLst/>
          </a:prstGeom>
        </p:spPr>
      </p:pic>
      <p:pic>
        <p:nvPicPr>
          <p:cNvPr id="19" name="Picture 18">
            <a:extLst>
              <a:ext uri="{FF2B5EF4-FFF2-40B4-BE49-F238E27FC236}">
                <a16:creationId xmlns:a16="http://schemas.microsoft.com/office/drawing/2014/main" id="{F6A1E421-BF38-4D35-B857-42AD1B60335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87537" y="2474112"/>
            <a:ext cx="1427257" cy="1069065"/>
          </a:xfrm>
          <a:prstGeom prst="rect">
            <a:avLst/>
          </a:prstGeom>
        </p:spPr>
      </p:pic>
    </p:spTree>
    <p:extLst>
      <p:ext uri="{BB962C8B-B14F-4D97-AF65-F5344CB8AC3E}">
        <p14:creationId xmlns:p14="http://schemas.microsoft.com/office/powerpoint/2010/main" val="2740351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1B2CB-DAA5-4851-97D0-CA64A805D3C8}"/>
              </a:ext>
            </a:extLst>
          </p:cNvPr>
          <p:cNvSpPr>
            <a:spLocks noGrp="1"/>
          </p:cNvSpPr>
          <p:nvPr>
            <p:ph type="title"/>
          </p:nvPr>
        </p:nvSpPr>
        <p:spPr/>
        <p:txBody>
          <a:bodyPr/>
          <a:lstStyle/>
          <a:p>
            <a:r>
              <a:rPr lang="en-GB" dirty="0"/>
              <a:t>Wearable Technology</a:t>
            </a:r>
          </a:p>
        </p:txBody>
      </p:sp>
      <p:pic>
        <p:nvPicPr>
          <p:cNvPr id="5" name="Content Placeholder 4">
            <a:extLst>
              <a:ext uri="{FF2B5EF4-FFF2-40B4-BE49-F238E27FC236}">
                <a16:creationId xmlns:a16="http://schemas.microsoft.com/office/drawing/2014/main" id="{AB77B509-4876-42B4-8618-F90B5AEC12C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13299" y="5129012"/>
            <a:ext cx="1267363" cy="1267363"/>
          </a:xfrm>
        </p:spPr>
      </p:pic>
      <p:pic>
        <p:nvPicPr>
          <p:cNvPr id="7" name="Picture 6">
            <a:extLst>
              <a:ext uri="{FF2B5EF4-FFF2-40B4-BE49-F238E27FC236}">
                <a16:creationId xmlns:a16="http://schemas.microsoft.com/office/drawing/2014/main" id="{AF5F088E-877F-4443-8502-615261BD07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6577" y="4732182"/>
            <a:ext cx="1168758" cy="1168758"/>
          </a:xfrm>
          <a:prstGeom prst="rect">
            <a:avLst/>
          </a:prstGeom>
        </p:spPr>
      </p:pic>
      <p:pic>
        <p:nvPicPr>
          <p:cNvPr id="9" name="Picture 8">
            <a:extLst>
              <a:ext uri="{FF2B5EF4-FFF2-40B4-BE49-F238E27FC236}">
                <a16:creationId xmlns:a16="http://schemas.microsoft.com/office/drawing/2014/main" id="{28AA1FD0-74D1-4E7D-9D59-32BB737FC6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907" y="3123096"/>
            <a:ext cx="1162643" cy="1162643"/>
          </a:xfrm>
          <a:prstGeom prst="rect">
            <a:avLst/>
          </a:prstGeom>
        </p:spPr>
      </p:pic>
      <p:pic>
        <p:nvPicPr>
          <p:cNvPr id="11" name="Picture 10">
            <a:extLst>
              <a:ext uri="{FF2B5EF4-FFF2-40B4-BE49-F238E27FC236}">
                <a16:creationId xmlns:a16="http://schemas.microsoft.com/office/drawing/2014/main" id="{B5113C11-BE35-4D03-AA13-72902B741C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7712" y="3858364"/>
            <a:ext cx="1101815" cy="1101815"/>
          </a:xfrm>
          <a:prstGeom prst="rect">
            <a:avLst/>
          </a:prstGeom>
        </p:spPr>
      </p:pic>
      <p:pic>
        <p:nvPicPr>
          <p:cNvPr id="13" name="Picture 12">
            <a:extLst>
              <a:ext uri="{FF2B5EF4-FFF2-40B4-BE49-F238E27FC236}">
                <a16:creationId xmlns:a16="http://schemas.microsoft.com/office/drawing/2014/main" id="{86AD1E7C-EE4B-4C22-AA04-100D103B690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68196" y="2729368"/>
            <a:ext cx="1491151" cy="1059502"/>
          </a:xfrm>
          <a:prstGeom prst="rect">
            <a:avLst/>
          </a:prstGeom>
        </p:spPr>
      </p:pic>
      <p:sp>
        <p:nvSpPr>
          <p:cNvPr id="15" name="TextBox 14">
            <a:extLst>
              <a:ext uri="{FF2B5EF4-FFF2-40B4-BE49-F238E27FC236}">
                <a16:creationId xmlns:a16="http://schemas.microsoft.com/office/drawing/2014/main" id="{11F42AE1-044D-416C-BB4D-E3181AD93F76}"/>
              </a:ext>
            </a:extLst>
          </p:cNvPr>
          <p:cNvSpPr txBox="1"/>
          <p:nvPr/>
        </p:nvSpPr>
        <p:spPr>
          <a:xfrm>
            <a:off x="5500493" y="2293195"/>
            <a:ext cx="6908953" cy="5057667"/>
          </a:xfrm>
          <a:prstGeom prst="rect">
            <a:avLst/>
          </a:prstGeom>
          <a:noFill/>
        </p:spPr>
        <p:txBody>
          <a:bodyPr wrap="square" rtlCol="0">
            <a:spAutoFit/>
          </a:bodyPr>
          <a:lstStyle/>
          <a:p>
            <a:pPr defTabSz="1219170" eaLnBrk="0" fontAlgn="base" hangingPunct="0">
              <a:spcBef>
                <a:spcPct val="0"/>
              </a:spcBef>
              <a:spcAft>
                <a:spcPct val="0"/>
              </a:spcAft>
            </a:pPr>
            <a:r>
              <a:rPr lang="en-GB" sz="3733" dirty="0">
                <a:solidFill>
                  <a:srgbClr val="0070C0"/>
                </a:solidFill>
                <a:latin typeface="Calibri" panose="020F0502020204030204" pitchFamily="34" charset="0"/>
                <a:ea typeface="ＭＳ Ｐゴシック" panose="020B0600070205080204" pitchFamily="34" charset="-128"/>
              </a:rPr>
              <a:t>Type of potential evidence</a:t>
            </a:r>
          </a:p>
          <a:p>
            <a:pPr marL="342900" indent="-342900"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rPr>
              <a:t>Pictures</a:t>
            </a:r>
          </a:p>
          <a:p>
            <a:pPr marL="342900" indent="-342900"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rPr>
              <a:t>Videos</a:t>
            </a:r>
          </a:p>
          <a:p>
            <a:pPr marL="342900" indent="-342900"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rPr>
              <a:t>Audio</a:t>
            </a:r>
          </a:p>
          <a:p>
            <a:pPr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Applications used</a:t>
            </a:r>
          </a:p>
          <a:p>
            <a:pPr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Social Media accounts</a:t>
            </a:r>
          </a:p>
          <a:p>
            <a:pPr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Internet History</a:t>
            </a:r>
          </a:p>
          <a:p>
            <a:pPr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Email</a:t>
            </a:r>
          </a:p>
          <a:p>
            <a:pPr defTabSz="1219170" eaLnBrk="0" fontAlgn="base" hangingPunct="0">
              <a:spcBef>
                <a:spcPct val="0"/>
              </a:spcBef>
              <a:spcAft>
                <a:spcPct val="0"/>
              </a:spcAft>
              <a:buFont typeface="Arial" panose="020B0604020202020204" pitchFamily="34" charset="0"/>
              <a:buChar char="•"/>
            </a:pPr>
            <a:r>
              <a:rPr lang="en-GB" sz="2400" dirty="0">
                <a:solidFill>
                  <a:prstClr val="black"/>
                </a:solidFill>
                <a:latin typeface="Calibri" panose="020F0502020204030204" pitchFamily="34" charset="0"/>
                <a:ea typeface="ＭＳ Ｐゴシック" panose="020B0600070205080204" pitchFamily="34" charset="-128"/>
                <a:cs typeface="Calibri" panose="020F0502020204030204" pitchFamily="34" charset="0"/>
              </a:rPr>
              <a:t>   Etc, etc</a:t>
            </a:r>
          </a:p>
          <a:p>
            <a:pPr defTabSz="1219170" eaLnBrk="0" fontAlgn="base" hangingPunct="0">
              <a:spcBef>
                <a:spcPct val="0"/>
              </a:spcBef>
              <a:spcAft>
                <a:spcPct val="0"/>
              </a:spcAft>
              <a:buFont typeface="Arial" panose="020B0604020202020204" pitchFamily="34" charset="0"/>
              <a:buChar char="•"/>
            </a:pPr>
            <a:endParaRPr lang="en-GB" sz="3200" dirty="0">
              <a:solidFill>
                <a:prstClr val="black"/>
              </a:solidFill>
              <a:latin typeface="Calibri" panose="020F0502020204030204" pitchFamily="34" charset="0"/>
              <a:ea typeface="ＭＳ Ｐゴシック" panose="020B0600070205080204" pitchFamily="34" charset="-128"/>
            </a:endParaRPr>
          </a:p>
          <a:p>
            <a:pPr defTabSz="1219170" eaLnBrk="0" fontAlgn="base" hangingPunct="0">
              <a:spcBef>
                <a:spcPct val="0"/>
              </a:spcBef>
              <a:spcAft>
                <a:spcPct val="0"/>
              </a:spcAft>
            </a:pPr>
            <a:endParaRPr lang="en-GB" sz="2400" dirty="0">
              <a:solidFill>
                <a:prstClr val="black"/>
              </a:solidFill>
              <a:latin typeface="Calibri" panose="020F0502020204030204" pitchFamily="34" charset="0"/>
              <a:ea typeface="ＭＳ Ｐゴシック" panose="020B0600070205080204" pitchFamily="34" charset="-128"/>
            </a:endParaRPr>
          </a:p>
          <a:p>
            <a:pPr defTabSz="1219170" eaLnBrk="0" fontAlgn="base" hangingPunct="0">
              <a:spcBef>
                <a:spcPct val="0"/>
              </a:spcBef>
              <a:spcAft>
                <a:spcPct val="0"/>
              </a:spcAft>
            </a:pPr>
            <a:endParaRPr lang="en-GB" sz="3733" dirty="0">
              <a:solidFill>
                <a:srgbClr val="0070C0"/>
              </a:solidFill>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16746969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Words>4314</Words>
  <Application>Microsoft Office PowerPoint</Application>
  <PresentationFormat>Widescreen</PresentationFormat>
  <Paragraphs>502</Paragraphs>
  <Slides>65</Slides>
  <Notes>41</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65</vt:i4>
      </vt:variant>
    </vt:vector>
  </HeadingPairs>
  <TitlesOfParts>
    <vt:vector size="83" baseType="lpstr">
      <vt:lpstr>-apple-system</vt:lpstr>
      <vt:lpstr>arial</vt:lpstr>
      <vt:lpstr>arial</vt:lpstr>
      <vt:lpstr>Calibri</vt:lpstr>
      <vt:lpstr>Calibri Light</vt:lpstr>
      <vt:lpstr>Consolas</vt:lpstr>
      <vt:lpstr>Courier New</vt:lpstr>
      <vt:lpstr>ff2</vt:lpstr>
      <vt:lpstr>Helvetica Neue</vt:lpstr>
      <vt:lpstr>inherit</vt:lpstr>
      <vt:lpstr>latoregular</vt:lpstr>
      <vt:lpstr>Menlo</vt:lpstr>
      <vt:lpstr>Open Sans</vt:lpstr>
      <vt:lpstr>proxima-nova</vt:lpstr>
      <vt:lpstr>Roboto</vt:lpstr>
      <vt:lpstr>system-ui</vt:lpstr>
      <vt:lpstr>Verdana</vt:lpstr>
      <vt:lpstr>Office Theme</vt:lpstr>
      <vt:lpstr>Session 4</vt:lpstr>
      <vt:lpstr>Session Objectives</vt:lpstr>
      <vt:lpstr>Hardware</vt:lpstr>
      <vt:lpstr>Digital Camera/Video</vt:lpstr>
      <vt:lpstr>Mobile Phones</vt:lpstr>
      <vt:lpstr>Computer/Laptop</vt:lpstr>
      <vt:lpstr>Mobile Devices</vt:lpstr>
      <vt:lpstr>Storage Devices</vt:lpstr>
      <vt:lpstr>Wearable Technology</vt:lpstr>
      <vt:lpstr>Internet of Things</vt:lpstr>
      <vt:lpstr>Law Enforcement Devices</vt:lpstr>
      <vt:lpstr>Networks</vt:lpstr>
      <vt:lpstr>Local Area Network</vt:lpstr>
      <vt:lpstr>Wide Area Network</vt:lpstr>
      <vt:lpstr>Internet</vt:lpstr>
      <vt:lpstr>Indexable and searchable content. Search engines, etc.</vt:lpstr>
      <vt:lpstr>PowerPoint Presentation</vt:lpstr>
      <vt:lpstr>PowerPoint Presentation</vt:lpstr>
      <vt:lpstr>PowerPoint Presentation</vt:lpstr>
      <vt:lpstr>Domain Name System (DNS)</vt:lpstr>
      <vt:lpstr>Domain Names</vt:lpstr>
      <vt:lpstr>Practical Exercise</vt:lpstr>
      <vt:lpstr>Practical Exercise</vt:lpstr>
      <vt:lpstr>PowerPoint Presentation</vt:lpstr>
      <vt:lpstr>Practical Exercise</vt:lpstr>
      <vt:lpstr>PowerPoint Presentation</vt:lpstr>
      <vt:lpstr>193.164.229.87 = www.coe.int  </vt:lpstr>
      <vt:lpstr>PowerPoint Presentation</vt:lpstr>
      <vt:lpstr>Internet Protocol addresses (IP)</vt:lpstr>
      <vt:lpstr>PowerPoint Presentation</vt:lpstr>
      <vt:lpstr>IPv4</vt:lpstr>
      <vt:lpstr>IPv6</vt:lpstr>
      <vt:lpstr>Practical Exercise</vt:lpstr>
      <vt:lpstr>Laptop &amp; phone – office WIFI</vt:lpstr>
      <vt:lpstr>Mobile phone – 4G</vt:lpstr>
      <vt:lpstr>Important!</vt:lpstr>
      <vt:lpstr>Practical Exercise</vt:lpstr>
      <vt:lpstr>PowerPoint Presentation</vt:lpstr>
      <vt:lpstr>PowerPoint Presentation</vt:lpstr>
      <vt:lpstr>Public Key Infrastructure</vt:lpstr>
      <vt:lpstr>PowerPoint Presentation</vt:lpstr>
      <vt:lpstr>PowerPoint Presentation</vt:lpstr>
      <vt:lpstr>PowerPoint Presentation</vt:lpstr>
      <vt:lpstr>Electronic Records</vt:lpstr>
      <vt:lpstr>Data Records</vt:lpstr>
      <vt:lpstr>Documents</vt:lpstr>
      <vt:lpstr>Signatures</vt:lpstr>
      <vt:lpstr>Signatures</vt:lpstr>
      <vt:lpstr>Logs</vt:lpstr>
      <vt:lpstr>Cryptocurrency</vt:lpstr>
      <vt:lpstr>Cryptocurrency</vt:lpstr>
      <vt:lpstr>PowerPoint Presentation</vt:lpstr>
      <vt:lpstr>Cryptocurrency</vt:lpstr>
      <vt:lpstr>Cryptocurrency</vt:lpstr>
      <vt:lpstr>Cryptocurrency</vt:lpstr>
      <vt:lpstr>Darkweb</vt:lpstr>
      <vt:lpstr>Darkweb</vt:lpstr>
      <vt:lpstr>Darkweb</vt:lpstr>
      <vt:lpstr>Encryption</vt:lpstr>
      <vt:lpstr>Encryption</vt:lpstr>
      <vt:lpstr>Encryption</vt:lpstr>
      <vt:lpstr>Encryption</vt:lpstr>
      <vt:lpstr>Encryption</vt:lpstr>
      <vt:lpstr>Session Review</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ELEFTERESCU Ana</dc:creator>
  <cp:lastModifiedBy>CRISTEA Alexandru</cp:lastModifiedBy>
  <cp:revision>55</cp:revision>
  <dcterms:created xsi:type="dcterms:W3CDTF">2019-11-14T14:27:48Z</dcterms:created>
  <dcterms:modified xsi:type="dcterms:W3CDTF">2021-01-11T14:20:34Z</dcterms:modified>
</cp:coreProperties>
</file>