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1"/>
  </p:notesMasterIdLst>
  <p:sldIdLst>
    <p:sldId id="256" r:id="rId2"/>
    <p:sldId id="260" r:id="rId3"/>
    <p:sldId id="262" r:id="rId4"/>
    <p:sldId id="272"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6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61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6" autoAdjust="0"/>
    <p:restoredTop sz="70311" autoAdjust="0"/>
  </p:normalViewPr>
  <p:slideViewPr>
    <p:cSldViewPr snapToGrid="0">
      <p:cViewPr varScale="1">
        <p:scale>
          <a:sx n="82" d="100"/>
          <a:sy n="82" d="100"/>
        </p:scale>
        <p:origin x="142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00204-F48F-4689-AF79-DED0031B4B8C}" type="datetimeFigureOut">
              <a:rPr lang="en-GB" smtClean="0"/>
              <a:t>26/11/2020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6C4C16-745E-490D-ACBE-B1C8B174D5AA}" type="slidenum">
              <a:rPr lang="en-GB" smtClean="0"/>
              <a:t>‹nr.›</a:t>
            </a:fld>
            <a:endParaRPr lang="en-GB"/>
          </a:p>
        </p:txBody>
      </p:sp>
    </p:spTree>
    <p:extLst>
      <p:ext uri="{BB962C8B-B14F-4D97-AF65-F5344CB8AC3E}">
        <p14:creationId xmlns:p14="http://schemas.microsoft.com/office/powerpoint/2010/main" val="2724671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fld id="{DE6C4C16-745E-490D-ACBE-B1C8B174D5AA}" type="slidenum">
              <a:rPr lang="en-GB" smtClean="0"/>
              <a:t>1</a:t>
            </a:fld>
            <a:endParaRPr lang="en-GB"/>
          </a:p>
        </p:txBody>
      </p:sp>
    </p:spTree>
    <p:extLst>
      <p:ext uri="{BB962C8B-B14F-4D97-AF65-F5344CB8AC3E}">
        <p14:creationId xmlns:p14="http://schemas.microsoft.com/office/powerpoint/2010/main" val="1247223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should open the floor for discussion about the legality of this course of action in their country.</a:t>
            </a:r>
          </a:p>
          <a:p>
            <a:r>
              <a:rPr lang="en-GB" dirty="0"/>
              <a:t>The obvious benefits of accessing the live data and the potential loss of valuable evidence if this action was not carried out.</a:t>
            </a:r>
          </a:p>
          <a:p>
            <a:endParaRPr lang="en-GB" dirty="0"/>
          </a:p>
          <a:p>
            <a:r>
              <a:rPr lang="en-GB" dirty="0"/>
              <a:t>As we have heard throughout this course – when electronic evidence is involved all actions should be documented – no notes are taken here</a:t>
            </a:r>
          </a:p>
          <a:p>
            <a:endParaRPr lang="en-GB" dirty="0"/>
          </a:p>
        </p:txBody>
      </p:sp>
      <p:sp>
        <p:nvSpPr>
          <p:cNvPr id="4" name="Slide Number Placeholder 3"/>
          <p:cNvSpPr>
            <a:spLocks noGrp="1"/>
          </p:cNvSpPr>
          <p:nvPr>
            <p:ph type="sldNum" sz="quarter" idx="5"/>
          </p:nvPr>
        </p:nvSpPr>
        <p:spPr/>
        <p:txBody>
          <a:bodyPr/>
          <a:lstStyle/>
          <a:p>
            <a:fld id="{F4F8BB3F-F35D-4F0E-AF7E-0004FC1654AC}" type="slidenum">
              <a:rPr lang="en-GB" smtClean="0"/>
              <a:t>13</a:t>
            </a:fld>
            <a:endParaRPr lang="en-GB"/>
          </a:p>
        </p:txBody>
      </p:sp>
    </p:spTree>
    <p:extLst>
      <p:ext uri="{BB962C8B-B14F-4D97-AF65-F5344CB8AC3E}">
        <p14:creationId xmlns:p14="http://schemas.microsoft.com/office/powerpoint/2010/main" val="60112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should open the floor for discussion about the legality of this course of action in their country.</a:t>
            </a:r>
          </a:p>
          <a:p>
            <a:r>
              <a:rPr lang="en-GB" dirty="0"/>
              <a:t>The obvious benefits of accessing the live data and the potential loss of valuable evidence if this action was not carried out.</a:t>
            </a:r>
          </a:p>
          <a:p>
            <a:endParaRPr lang="en-GB" dirty="0"/>
          </a:p>
          <a:p>
            <a:r>
              <a:rPr lang="en-GB" dirty="0"/>
              <a:t>As we have heard throughout this course – when electronic evidence is involved all actions should be documented – no notes are taken here</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F8BB3F-F35D-4F0E-AF7E-0004FC1654A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9254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22222"/>
                </a:solidFill>
                <a:effectLst/>
                <a:latin typeface="Roboto"/>
              </a:rPr>
              <a:t>This is a virtual currency Seed</a:t>
            </a:r>
          </a:p>
          <a:p>
            <a:endParaRPr lang="en-GB" b="0" i="0" dirty="0">
              <a:solidFill>
                <a:srgbClr val="222222"/>
              </a:solidFill>
              <a:effectLst/>
              <a:latin typeface="Roboto"/>
            </a:endParaRPr>
          </a:p>
          <a:p>
            <a:r>
              <a:rPr lang="en-GB" b="0" i="0" dirty="0">
                <a:solidFill>
                  <a:srgbClr val="222222"/>
                </a:solidFill>
                <a:effectLst/>
                <a:latin typeface="Roboto"/>
              </a:rPr>
              <a:t>A seed is a list of words which store all the information needed to recover a bitcoin wallet. A wallet will typically generate a mnemonic backup phrase and instruct the user to write it down on paper.</a:t>
            </a:r>
          </a:p>
          <a:p>
            <a:r>
              <a:rPr lang="en-GB" b="0" i="0" dirty="0">
                <a:solidFill>
                  <a:srgbClr val="222222"/>
                </a:solidFill>
                <a:effectLst/>
                <a:latin typeface="Roboto"/>
              </a:rPr>
              <a:t>Some people will engrave this seed into a metal tablet – to prevent loss or damage. Without the seed – your wallet it locked and not recoverable.</a:t>
            </a:r>
          </a:p>
          <a:p>
            <a:endParaRPr lang="en-GB" b="0" i="0" dirty="0">
              <a:solidFill>
                <a:srgbClr val="222222"/>
              </a:solidFill>
              <a:effectLst/>
              <a:latin typeface="Roboto"/>
            </a:endParaRPr>
          </a:p>
          <a:p>
            <a:r>
              <a:rPr lang="en-GB" b="0" i="0" dirty="0">
                <a:solidFill>
                  <a:srgbClr val="222222"/>
                </a:solidFill>
                <a:effectLst/>
                <a:latin typeface="Roboto"/>
              </a:rPr>
              <a:t>The trainer should direct the attended to discuss the legality of using the seed to access the suspects bitcoin wallet.</a:t>
            </a:r>
            <a:endParaRPr lang="en-GB" dirty="0"/>
          </a:p>
        </p:txBody>
      </p:sp>
      <p:sp>
        <p:nvSpPr>
          <p:cNvPr id="4" name="Slide Number Placeholder 3"/>
          <p:cNvSpPr>
            <a:spLocks noGrp="1"/>
          </p:cNvSpPr>
          <p:nvPr>
            <p:ph type="sldNum" sz="quarter" idx="5"/>
          </p:nvPr>
        </p:nvSpPr>
        <p:spPr/>
        <p:txBody>
          <a:bodyPr/>
          <a:lstStyle/>
          <a:p>
            <a:fld id="{F4F8BB3F-F35D-4F0E-AF7E-0004FC1654AC}" type="slidenum">
              <a:rPr lang="en-GB" smtClean="0"/>
              <a:t>17</a:t>
            </a:fld>
            <a:endParaRPr lang="en-GB"/>
          </a:p>
        </p:txBody>
      </p:sp>
    </p:spTree>
    <p:extLst>
      <p:ext uri="{BB962C8B-B14F-4D97-AF65-F5344CB8AC3E}">
        <p14:creationId xmlns:p14="http://schemas.microsoft.com/office/powerpoint/2010/main" val="1517483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4F8BB3F-F35D-4F0E-AF7E-0004FC1654AC}" type="slidenum">
              <a:rPr lang="en-GB" smtClean="0"/>
              <a:t>18</a:t>
            </a:fld>
            <a:endParaRPr lang="en-GB"/>
          </a:p>
        </p:txBody>
      </p:sp>
    </p:spTree>
    <p:extLst>
      <p:ext uri="{BB962C8B-B14F-4D97-AF65-F5344CB8AC3E}">
        <p14:creationId xmlns:p14="http://schemas.microsoft.com/office/powerpoint/2010/main" val="3615669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laptop should be seized as it is and taken to the forensic laboratory for a full forensic examination.</a:t>
            </a:r>
          </a:p>
          <a:p>
            <a:r>
              <a:rPr lang="en-GB" dirty="0"/>
              <a:t>This would be classed as a ‘dead box’ i.e. – no live forensics is required.</a:t>
            </a:r>
          </a:p>
          <a:p>
            <a:endParaRPr lang="en-GB" dirty="0"/>
          </a:p>
          <a:p>
            <a:r>
              <a:rPr lang="en-GB" dirty="0"/>
              <a:t>It should ideally be placed in an evidence bag and an evidence label should be attached with the following </a:t>
            </a:r>
            <a:r>
              <a:rPr lang="en-GB" dirty="0" err="1"/>
              <a:t>infomation</a:t>
            </a:r>
            <a:r>
              <a:rPr lang="en-GB" dirty="0"/>
              <a:t>:</a:t>
            </a:r>
          </a:p>
          <a:p>
            <a:pPr marL="171450" indent="-171450">
              <a:buFont typeface="Arial" panose="020B0604020202020204" pitchFamily="34" charset="0"/>
              <a:buChar char="•"/>
            </a:pPr>
            <a:r>
              <a:rPr lang="en-GB" dirty="0"/>
              <a:t>When seized</a:t>
            </a:r>
          </a:p>
          <a:p>
            <a:pPr marL="171450" indent="-171450">
              <a:buFont typeface="Arial" panose="020B0604020202020204" pitchFamily="34" charset="0"/>
              <a:buChar char="•"/>
            </a:pPr>
            <a:r>
              <a:rPr lang="en-GB" dirty="0"/>
              <a:t>Where seized</a:t>
            </a:r>
          </a:p>
          <a:p>
            <a:pPr marL="171450" indent="-171450">
              <a:buFont typeface="Arial" panose="020B0604020202020204" pitchFamily="34" charset="0"/>
              <a:buChar char="•"/>
            </a:pPr>
            <a:r>
              <a:rPr lang="en-GB" dirty="0"/>
              <a:t>Who seized it</a:t>
            </a:r>
          </a:p>
          <a:p>
            <a:pPr marL="171450" indent="-171450">
              <a:buFont typeface="Arial" panose="020B0604020202020204" pitchFamily="34" charset="0"/>
              <a:buChar char="•"/>
            </a:pPr>
            <a:r>
              <a:rPr lang="en-GB" dirty="0"/>
              <a:t>What time and date</a:t>
            </a:r>
          </a:p>
          <a:p>
            <a:pPr marL="171450" indent="-171450">
              <a:buFont typeface="Arial" panose="020B0604020202020204" pitchFamily="34" charset="0"/>
              <a:buChar char="•"/>
            </a:pPr>
            <a:r>
              <a:rPr lang="en-GB" dirty="0"/>
              <a:t>Any identifying marks i.e. Serial number.</a:t>
            </a:r>
          </a:p>
          <a:p>
            <a:endParaRPr lang="en-GB" dirty="0"/>
          </a:p>
          <a:p>
            <a:r>
              <a:rPr lang="en-GB" dirty="0"/>
              <a:t>An exhibit list should also be completed.</a:t>
            </a:r>
          </a:p>
        </p:txBody>
      </p:sp>
      <p:sp>
        <p:nvSpPr>
          <p:cNvPr id="4" name="Slide Number Placeholder 3"/>
          <p:cNvSpPr>
            <a:spLocks noGrp="1"/>
          </p:cNvSpPr>
          <p:nvPr>
            <p:ph type="sldNum" sz="quarter" idx="5"/>
          </p:nvPr>
        </p:nvSpPr>
        <p:spPr/>
        <p:txBody>
          <a:bodyPr/>
          <a:lstStyle/>
          <a:p>
            <a:fld id="{F4F8BB3F-F35D-4F0E-AF7E-0004FC1654AC}" type="slidenum">
              <a:rPr lang="en-GB" smtClean="0"/>
              <a:t>19</a:t>
            </a:fld>
            <a:endParaRPr lang="en-GB"/>
          </a:p>
        </p:txBody>
      </p:sp>
    </p:spTree>
    <p:extLst>
      <p:ext uri="{BB962C8B-B14F-4D97-AF65-F5344CB8AC3E}">
        <p14:creationId xmlns:p14="http://schemas.microsoft.com/office/powerpoint/2010/main" val="3283846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42729"/>
                </a:solidFill>
                <a:effectLst/>
                <a:latin typeface="Sofia Pro"/>
              </a:rPr>
              <a:t>The router is the piece of network hardware that allows communication between your local home network—like your personal computers and other connected devices—and the internet.</a:t>
            </a:r>
          </a:p>
          <a:p>
            <a:r>
              <a:rPr lang="en-GB" b="0" i="0" dirty="0">
                <a:solidFill>
                  <a:srgbClr val="242729"/>
                </a:solidFill>
                <a:effectLst/>
                <a:latin typeface="Sofia Pro"/>
              </a:rPr>
              <a:t>In this scenario the router is being interrogated to identify all the devices that are currently connected to the Wi-Fi at the address. This will allow the Police to identify any hidden devices.</a:t>
            </a:r>
          </a:p>
          <a:p>
            <a:endParaRPr lang="en-GB" dirty="0"/>
          </a:p>
          <a:p>
            <a:r>
              <a:rPr lang="en-GB" dirty="0"/>
              <a:t>The trainer should invite discussion about the legality of this action at the scene.</a:t>
            </a:r>
          </a:p>
          <a:p>
            <a:r>
              <a:rPr lang="en-GB" dirty="0"/>
              <a:t>Again – it should be noted </a:t>
            </a:r>
            <a:r>
              <a:rPr lang="en-GB" dirty="0" smtClean="0"/>
              <a:t>that </a:t>
            </a:r>
            <a:r>
              <a:rPr lang="en-GB" dirty="0"/>
              <a:t>importance of taking notes and recording the examiners actions at the scene.</a:t>
            </a:r>
          </a:p>
        </p:txBody>
      </p:sp>
      <p:sp>
        <p:nvSpPr>
          <p:cNvPr id="4" name="Slide Number Placeholder 3"/>
          <p:cNvSpPr>
            <a:spLocks noGrp="1"/>
          </p:cNvSpPr>
          <p:nvPr>
            <p:ph type="sldNum" sz="quarter" idx="5"/>
          </p:nvPr>
        </p:nvSpPr>
        <p:spPr/>
        <p:txBody>
          <a:bodyPr/>
          <a:lstStyle/>
          <a:p>
            <a:fld id="{F4F8BB3F-F35D-4F0E-AF7E-0004FC1654AC}" type="slidenum">
              <a:rPr lang="en-GB" smtClean="0"/>
              <a:t>21</a:t>
            </a:fld>
            <a:endParaRPr lang="en-GB"/>
          </a:p>
        </p:txBody>
      </p:sp>
    </p:spTree>
    <p:extLst>
      <p:ext uri="{BB962C8B-B14F-4D97-AF65-F5344CB8AC3E}">
        <p14:creationId xmlns:p14="http://schemas.microsoft.com/office/powerpoint/2010/main" val="3128555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Home Network has 8 devices enabled.</a:t>
            </a:r>
          </a:p>
        </p:txBody>
      </p:sp>
      <p:sp>
        <p:nvSpPr>
          <p:cNvPr id="4" name="Slide Number Placeholder 3"/>
          <p:cNvSpPr>
            <a:spLocks noGrp="1"/>
          </p:cNvSpPr>
          <p:nvPr>
            <p:ph type="sldNum" sz="quarter" idx="5"/>
          </p:nvPr>
        </p:nvSpPr>
        <p:spPr/>
        <p:txBody>
          <a:bodyPr/>
          <a:lstStyle/>
          <a:p>
            <a:fld id="{F4F8BB3F-F35D-4F0E-AF7E-0004FC1654AC}" type="slidenum">
              <a:rPr lang="en-GB" smtClean="0"/>
              <a:t>22</a:t>
            </a:fld>
            <a:endParaRPr lang="en-GB"/>
          </a:p>
        </p:txBody>
      </p:sp>
    </p:spTree>
    <p:extLst>
      <p:ext uri="{BB962C8B-B14F-4D97-AF65-F5344CB8AC3E}">
        <p14:creationId xmlns:p14="http://schemas.microsoft.com/office/powerpoint/2010/main" val="13411419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trainer should give participants an opportunity to ask any questions that they may have in relation to the lesson.</a:t>
            </a:r>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29</a:t>
            </a:fld>
            <a:endParaRPr lang="en-GB"/>
          </a:p>
        </p:txBody>
      </p:sp>
    </p:spTree>
    <p:extLst>
      <p:ext uri="{BB962C8B-B14F-4D97-AF65-F5344CB8AC3E}">
        <p14:creationId xmlns:p14="http://schemas.microsoft.com/office/powerpoint/2010/main" val="3267694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GB"/>
          </a:p>
        </p:txBody>
      </p:sp>
      <p:sp>
        <p:nvSpPr>
          <p:cNvPr id="4" name="Tijdelijke aanduiding voor dianummer 3"/>
          <p:cNvSpPr>
            <a:spLocks noGrp="1"/>
          </p:cNvSpPr>
          <p:nvPr>
            <p:ph type="sldNum" sz="quarter" idx="10"/>
          </p:nvPr>
        </p:nvSpPr>
        <p:spPr/>
        <p:txBody>
          <a:bodyPr/>
          <a:lstStyle/>
          <a:p>
            <a:fld id="{DE6C4C16-745E-490D-ACBE-B1C8B174D5AA}" type="slidenum">
              <a:rPr lang="en-GB" smtClean="0"/>
              <a:t>2</a:t>
            </a:fld>
            <a:endParaRPr lang="en-GB"/>
          </a:p>
        </p:txBody>
      </p:sp>
    </p:spTree>
    <p:extLst>
      <p:ext uri="{BB962C8B-B14F-4D97-AF65-F5344CB8AC3E}">
        <p14:creationId xmlns:p14="http://schemas.microsoft.com/office/powerpoint/2010/main" val="2996728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This slide summarizes the objectives of the session.</a:t>
            </a:r>
          </a:p>
          <a:p>
            <a:endParaRPr lang="en-US" altLang="en-US" dirty="0" smtClean="0"/>
          </a:p>
          <a:p>
            <a:r>
              <a:rPr lang="en-US" altLang="en-US" dirty="0" smtClean="0"/>
              <a:t>The trainer should clearly explain the objectives of this session to the participants.</a:t>
            </a:r>
            <a:endParaRPr lang="hr-HR" altLang="en-US" dirty="0" smtClean="0"/>
          </a:p>
        </p:txBody>
      </p:sp>
      <p:sp>
        <p:nvSpPr>
          <p:cNvPr id="819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36DE1D7-2F9D-412D-9F97-C7A74BB1AFA8}" type="slidenum">
              <a:rPr lang="en-US" altLang="en-US" smtClean="0"/>
              <a:pPr>
                <a:spcBef>
                  <a:spcPct val="0"/>
                </a:spcBef>
              </a:pPr>
              <a:t>3</a:t>
            </a:fld>
            <a:endParaRPr lang="en-US" altLang="en-US" smtClean="0"/>
          </a:p>
        </p:txBody>
      </p:sp>
    </p:spTree>
    <p:extLst>
      <p:ext uri="{BB962C8B-B14F-4D97-AF65-F5344CB8AC3E}">
        <p14:creationId xmlns:p14="http://schemas.microsoft.com/office/powerpoint/2010/main" val="2968712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When a computer is formatted all the data will be deleted including the operating system.</a:t>
            </a:r>
          </a:p>
          <a:p>
            <a:r>
              <a:rPr lang="en-GB" dirty="0"/>
              <a:t>It is a relatively simple process to set your computer to reset but it can take quite a long time to actually format the drive as all sectors will be overwritten. </a:t>
            </a:r>
          </a:p>
          <a:p>
            <a:endParaRPr lang="en-GB" dirty="0"/>
          </a:p>
          <a:p>
            <a:r>
              <a:rPr lang="en-GB" dirty="0"/>
              <a:t>The significance here is that the suspect has taken steps to remove potential evidence on his hard drive and once that data is removed it is not likely to be recovered.</a:t>
            </a:r>
          </a:p>
          <a:p>
            <a:endParaRPr lang="en-GB" dirty="0"/>
          </a:p>
          <a:p>
            <a:r>
              <a:rPr lang="en-GB" dirty="0"/>
              <a:t>The action should be swift – the sooner the formatting process is halted the more data is saved.</a:t>
            </a:r>
          </a:p>
        </p:txBody>
      </p:sp>
      <p:sp>
        <p:nvSpPr>
          <p:cNvPr id="4" name="Slide Number Placeholder 3"/>
          <p:cNvSpPr>
            <a:spLocks noGrp="1"/>
          </p:cNvSpPr>
          <p:nvPr>
            <p:ph type="sldNum" sz="quarter" idx="5"/>
          </p:nvPr>
        </p:nvSpPr>
        <p:spPr/>
        <p:txBody>
          <a:bodyPr/>
          <a:lstStyle/>
          <a:p>
            <a:fld id="{F4F8BB3F-F35D-4F0E-AF7E-0004FC1654AC}" type="slidenum">
              <a:rPr lang="en-GB" smtClean="0"/>
              <a:t>5</a:t>
            </a:fld>
            <a:endParaRPr lang="en-GB"/>
          </a:p>
        </p:txBody>
      </p:sp>
    </p:spTree>
    <p:extLst>
      <p:ext uri="{BB962C8B-B14F-4D97-AF65-F5344CB8AC3E}">
        <p14:creationId xmlns:p14="http://schemas.microsoft.com/office/powerpoint/2010/main" val="3692924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quickest way to prevent a computer from continuing to run is to remove the power source.</a:t>
            </a:r>
          </a:p>
          <a:p>
            <a:r>
              <a:rPr lang="en-GB" dirty="0"/>
              <a:t>Pulling the power cable out of the back of the machine is potentially a quicker way to prevent the power from getting to the computer than removing the plug from the wall socket. </a:t>
            </a:r>
          </a:p>
          <a:p>
            <a:r>
              <a:rPr lang="en-GB" dirty="0"/>
              <a:t>The plug and socket may be under a table, there may be many plugs in the same socket and a UPS may be fitted – so it is simpler to remove the power from the back of the machine.</a:t>
            </a:r>
          </a:p>
          <a:p>
            <a:r>
              <a:rPr lang="en-GB" dirty="0"/>
              <a:t>To remove power from a laptop – the battery must be removed.</a:t>
            </a:r>
          </a:p>
          <a:p>
            <a:endParaRPr lang="en-GB" dirty="0"/>
          </a:p>
          <a:p>
            <a:r>
              <a:rPr lang="en-GB" dirty="0"/>
              <a:t>As we have heard throughout this course – when electronic evidence is involved all actions should be documented – no notes are taken here.</a:t>
            </a:r>
          </a:p>
        </p:txBody>
      </p:sp>
      <p:sp>
        <p:nvSpPr>
          <p:cNvPr id="4" name="Slide Number Placeholder 3"/>
          <p:cNvSpPr>
            <a:spLocks noGrp="1"/>
          </p:cNvSpPr>
          <p:nvPr>
            <p:ph type="sldNum" sz="quarter" idx="5"/>
          </p:nvPr>
        </p:nvSpPr>
        <p:spPr/>
        <p:txBody>
          <a:bodyPr/>
          <a:lstStyle/>
          <a:p>
            <a:fld id="{F4F8BB3F-F35D-4F0E-AF7E-0004FC1654AC}" type="slidenum">
              <a:rPr lang="en-GB" smtClean="0"/>
              <a:t>7</a:t>
            </a:fld>
            <a:endParaRPr lang="en-GB"/>
          </a:p>
        </p:txBody>
      </p:sp>
    </p:spTree>
    <p:extLst>
      <p:ext uri="{BB962C8B-B14F-4D97-AF65-F5344CB8AC3E}">
        <p14:creationId xmlns:p14="http://schemas.microsoft.com/office/powerpoint/2010/main" val="615779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4F8BB3F-F35D-4F0E-AF7E-0004FC1654AC}" type="slidenum">
              <a:rPr lang="en-GB" smtClean="0"/>
              <a:t>8</a:t>
            </a:fld>
            <a:endParaRPr lang="en-GB"/>
          </a:p>
        </p:txBody>
      </p:sp>
    </p:spTree>
    <p:extLst>
      <p:ext uri="{BB962C8B-B14F-4D97-AF65-F5344CB8AC3E}">
        <p14:creationId xmlns:p14="http://schemas.microsoft.com/office/powerpoint/2010/main" val="2871757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5F6368"/>
                </a:solidFill>
                <a:effectLst/>
                <a:latin typeface="Roboto"/>
              </a:rPr>
              <a:t>Faraday bags</a:t>
            </a:r>
            <a:r>
              <a:rPr lang="en-GB" b="0" i="0" dirty="0">
                <a:solidFill>
                  <a:srgbClr val="4D5156"/>
                </a:solidFill>
                <a:effectLst/>
                <a:latin typeface="Roboto"/>
              </a:rPr>
              <a:t> are made of flexible metallic fabric. They are typically used to block remote wiping or alteration of wireless devices recovered in criminal investigations.</a:t>
            </a:r>
          </a:p>
          <a:p>
            <a:r>
              <a:rPr lang="en-GB" b="0" i="0" dirty="0">
                <a:solidFill>
                  <a:srgbClr val="333333"/>
                </a:solidFill>
                <a:effectLst/>
                <a:latin typeface="Din-Light"/>
              </a:rPr>
              <a:t>Once the bag is properly sealed it prevents signals from being sent and received.</a:t>
            </a:r>
          </a:p>
          <a:p>
            <a:endParaRPr lang="en-GB" b="0" i="0" dirty="0">
              <a:solidFill>
                <a:srgbClr val="333333"/>
              </a:solidFill>
              <a:effectLst/>
              <a:latin typeface="Din-Light"/>
            </a:endParaRPr>
          </a:p>
          <a:p>
            <a:r>
              <a:rPr lang="en-GB" b="0" i="0" dirty="0">
                <a:solidFill>
                  <a:srgbClr val="333333"/>
                </a:solidFill>
                <a:effectLst/>
                <a:latin typeface="Din-Light"/>
              </a:rPr>
              <a:t>All three phones are placed into the same bag but no record is made of the location of the phone before seizure, the ownership of the phone, what time it was seized, who seized the phones and any unique identification marks.</a:t>
            </a:r>
          </a:p>
          <a:p>
            <a:endParaRPr lang="en-GB" b="0" i="0" dirty="0">
              <a:solidFill>
                <a:srgbClr val="333333"/>
              </a:solidFill>
              <a:effectLst/>
              <a:latin typeface="Din-Light"/>
            </a:endParaRPr>
          </a:p>
          <a:p>
            <a:r>
              <a:rPr lang="en-GB" b="0" i="0" dirty="0">
                <a:solidFill>
                  <a:srgbClr val="333333"/>
                </a:solidFill>
                <a:effectLst/>
                <a:latin typeface="Din-Light"/>
              </a:rPr>
              <a:t>If no faraday bags are available – the phones should be switched to Flight Mode – this is to prevent a remote wipe or other activity on the phone.</a:t>
            </a:r>
          </a:p>
          <a:p>
            <a:endParaRPr lang="en-GB" b="0" i="0" dirty="0">
              <a:solidFill>
                <a:srgbClr val="333333"/>
              </a:solidFill>
              <a:effectLst/>
              <a:latin typeface="Din-Light"/>
            </a:endParaRPr>
          </a:p>
          <a:p>
            <a:r>
              <a:rPr lang="en-GB" dirty="0"/>
              <a:t>As we have heard throughout this course – when electronic evidence is involved all actions should be documented – no notes are taken here</a:t>
            </a:r>
          </a:p>
        </p:txBody>
      </p:sp>
      <p:sp>
        <p:nvSpPr>
          <p:cNvPr id="4" name="Slide Number Placeholder 3"/>
          <p:cNvSpPr>
            <a:spLocks noGrp="1"/>
          </p:cNvSpPr>
          <p:nvPr>
            <p:ph type="sldNum" sz="quarter" idx="5"/>
          </p:nvPr>
        </p:nvSpPr>
        <p:spPr/>
        <p:txBody>
          <a:bodyPr/>
          <a:lstStyle/>
          <a:p>
            <a:fld id="{F4F8BB3F-F35D-4F0E-AF7E-0004FC1654AC}" type="slidenum">
              <a:rPr lang="en-GB" smtClean="0"/>
              <a:t>9</a:t>
            </a:fld>
            <a:endParaRPr lang="en-GB"/>
          </a:p>
        </p:txBody>
      </p:sp>
    </p:spTree>
    <p:extLst>
      <p:ext uri="{BB962C8B-B14F-4D97-AF65-F5344CB8AC3E}">
        <p14:creationId xmlns:p14="http://schemas.microsoft.com/office/powerpoint/2010/main" val="334656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4F8BB3F-F35D-4F0E-AF7E-0004FC1654AC}" type="slidenum">
              <a:rPr lang="en-GB" smtClean="0"/>
              <a:t>10</a:t>
            </a:fld>
            <a:endParaRPr lang="en-GB"/>
          </a:p>
        </p:txBody>
      </p:sp>
    </p:spTree>
    <p:extLst>
      <p:ext uri="{BB962C8B-B14F-4D97-AF65-F5344CB8AC3E}">
        <p14:creationId xmlns:p14="http://schemas.microsoft.com/office/powerpoint/2010/main" val="3793186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should open the floor for discussion about the legality of this course of action in their country.</a:t>
            </a:r>
          </a:p>
          <a:p>
            <a:r>
              <a:rPr lang="en-GB" dirty="0"/>
              <a:t>The obvious benefits of accessing the live data and the potential loss of valuable evidence if this action was not carried out.</a:t>
            </a:r>
          </a:p>
          <a:p>
            <a:endParaRPr lang="en-GB" dirty="0"/>
          </a:p>
          <a:p>
            <a:r>
              <a:rPr lang="en-GB" dirty="0"/>
              <a:t>As we have heard throughout this course – when electronic evidence is involved all actions should be documented – no notes are taken here</a:t>
            </a:r>
          </a:p>
        </p:txBody>
      </p:sp>
      <p:sp>
        <p:nvSpPr>
          <p:cNvPr id="4" name="Slide Number Placeholder 3"/>
          <p:cNvSpPr>
            <a:spLocks noGrp="1"/>
          </p:cNvSpPr>
          <p:nvPr>
            <p:ph type="sldNum" sz="quarter" idx="5"/>
          </p:nvPr>
        </p:nvSpPr>
        <p:spPr/>
        <p:txBody>
          <a:bodyPr/>
          <a:lstStyle/>
          <a:p>
            <a:fld id="{F4F8BB3F-F35D-4F0E-AF7E-0004FC1654AC}" type="slidenum">
              <a:rPr lang="en-GB" smtClean="0"/>
              <a:t>11</a:t>
            </a:fld>
            <a:endParaRPr lang="en-GB"/>
          </a:p>
        </p:txBody>
      </p:sp>
    </p:spTree>
    <p:extLst>
      <p:ext uri="{BB962C8B-B14F-4D97-AF65-F5344CB8AC3E}">
        <p14:creationId xmlns:p14="http://schemas.microsoft.com/office/powerpoint/2010/main" val="15177247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1ABF8E-A702-4507-8E8B-4D536A3E2AA2}"/>
              </a:ext>
            </a:extLst>
          </p:cNvPr>
          <p:cNvSpPr>
            <a:spLocks noGrp="1"/>
          </p:cNvSpPr>
          <p:nvPr>
            <p:ph type="ctrTitle"/>
          </p:nvPr>
        </p:nvSpPr>
        <p:spPr>
          <a:xfrm>
            <a:off x="1524000" y="1715203"/>
            <a:ext cx="9144000" cy="1563034"/>
          </a:xfrm>
        </p:spPr>
        <p:txBody>
          <a:bodyPr anchor="b">
            <a:noAutofit/>
          </a:bodyPr>
          <a:lstStyle>
            <a:lvl1pPr algn="ctr">
              <a:defRPr sz="5400">
                <a:latin typeface="Verdana" panose="020B0604030504040204" pitchFamily="34" charset="0"/>
                <a:ea typeface="Verdana" panose="020B060403050404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xmlns="" id="{340FD255-D9F1-4B88-BB87-32CADC85E98F}"/>
              </a:ext>
            </a:extLst>
          </p:cNvPr>
          <p:cNvSpPr>
            <a:spLocks noGrp="1"/>
          </p:cNvSpPr>
          <p:nvPr>
            <p:ph type="subTitle" idx="1"/>
          </p:nvPr>
        </p:nvSpPr>
        <p:spPr>
          <a:xfrm>
            <a:off x="1524000" y="3645988"/>
            <a:ext cx="9144000" cy="1043609"/>
          </a:xfrm>
        </p:spPr>
        <p:txBody>
          <a:bodyPr/>
          <a:lstStyle>
            <a:lvl1pPr marL="0" indent="0" algn="ctr">
              <a:buNone/>
              <a:defRPr sz="2000">
                <a:latin typeface="Verdana" panose="020B0604030504040204" pitchFamily="34" charset="0"/>
                <a:ea typeface="Verdana" panose="020B060403050404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912D1535-1637-4B36-989D-D52BEC5EC866}"/>
              </a:ext>
            </a:extLst>
          </p:cNvPr>
          <p:cNvSpPr>
            <a:spLocks noGrp="1"/>
          </p:cNvSpPr>
          <p:nvPr>
            <p:ph type="dt" sz="half" idx="10"/>
          </p:nvPr>
        </p:nvSpPr>
        <p:spPr>
          <a:xfrm>
            <a:off x="838197" y="6470631"/>
            <a:ext cx="2743200" cy="365125"/>
          </a:xfrm>
        </p:spPr>
        <p:txBody>
          <a:bodyPr/>
          <a:lstStyle>
            <a:lvl1pPr>
              <a:defRPr>
                <a:latin typeface="Verdana" panose="020B0604030504040204" pitchFamily="34" charset="0"/>
                <a:ea typeface="Verdana" panose="020B0604030504040204" pitchFamily="34" charset="0"/>
              </a:defRPr>
            </a:lvl1pPr>
          </a:lstStyle>
          <a:p>
            <a:r>
              <a:rPr lang="en-US" smtClean="0"/>
              <a:t>www.coe.int/cybercrime</a:t>
            </a:r>
            <a:endParaRPr lang="en-GB"/>
          </a:p>
        </p:txBody>
      </p:sp>
      <p:sp>
        <p:nvSpPr>
          <p:cNvPr id="6" name="Slide Number Placeholder 5">
            <a:extLst>
              <a:ext uri="{FF2B5EF4-FFF2-40B4-BE49-F238E27FC236}">
                <a16:creationId xmlns:a16="http://schemas.microsoft.com/office/drawing/2014/main" xmlns="" id="{8681BB2A-144C-4EA4-8B5F-766A10352233}"/>
              </a:ext>
            </a:extLst>
          </p:cNvPr>
          <p:cNvSpPr>
            <a:spLocks noGrp="1"/>
          </p:cNvSpPr>
          <p:nvPr>
            <p:ph type="sldNum" sz="quarter" idx="12"/>
          </p:nvPr>
        </p:nvSpPr>
        <p:spPr>
          <a:xfrm>
            <a:off x="8610603" y="6470630"/>
            <a:ext cx="2743200" cy="365125"/>
          </a:xfrm>
        </p:spPr>
        <p:txBody>
          <a:bodyPr/>
          <a:lstStyle>
            <a:lvl1pPr>
              <a:defRPr>
                <a:latin typeface="Verdana" panose="020B0604030504040204" pitchFamily="34" charset="0"/>
                <a:ea typeface="Verdana" panose="020B0604030504040204" pitchFamily="34" charset="0"/>
              </a:defRPr>
            </a:lvl1pPr>
          </a:lstStyle>
          <a:p>
            <a:fld id="{B1D9BA23-6223-4617-9598-728E7A9462B0}" type="slidenum">
              <a:rPr lang="en-GB" smtClean="0"/>
              <a:pPr/>
              <a:t>‹nr.›</a:t>
            </a:fld>
            <a:endParaRPr lang="en-GB"/>
          </a:p>
        </p:txBody>
      </p:sp>
      <p:pic>
        <p:nvPicPr>
          <p:cNvPr id="7" name="Picture 6" descr="A close up of a logo&#10;&#10;Description automatically generated">
            <a:extLst>
              <a:ext uri="{FF2B5EF4-FFF2-40B4-BE49-F238E27FC236}">
                <a16:creationId xmlns:a16="http://schemas.microsoft.com/office/drawing/2014/main" xmlns="" id="{0E60F65D-B295-4FDB-AD39-C79E278C21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93808" y="4942681"/>
            <a:ext cx="7604383" cy="1274864"/>
          </a:xfrm>
          <a:prstGeom prst="rect">
            <a:avLst/>
          </a:prstGeom>
        </p:spPr>
      </p:pic>
    </p:spTree>
    <p:extLst>
      <p:ext uri="{BB962C8B-B14F-4D97-AF65-F5344CB8AC3E}">
        <p14:creationId xmlns:p14="http://schemas.microsoft.com/office/powerpoint/2010/main" val="247724790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1C887A0-FF8C-4BA2-B239-1287D46F6446}"/>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xmlns="" id="{E59A82B0-300A-44E9-9F5A-878AF7BC77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68BF13A3-ECB4-4B60-B785-FA9CEE2AF22D}"/>
              </a:ext>
            </a:extLst>
          </p:cNvPr>
          <p:cNvSpPr>
            <a:spLocks noGrp="1"/>
          </p:cNvSpPr>
          <p:nvPr>
            <p:ph type="dt" sz="half" idx="10"/>
          </p:nvPr>
        </p:nvSpPr>
        <p:spPr/>
        <p:txBody>
          <a:bodyPr/>
          <a:lstStyle/>
          <a:p>
            <a:r>
              <a:rPr lang="en-US" smtClean="0"/>
              <a:t>www.coe.int/cybercrime</a:t>
            </a:r>
            <a:endParaRPr lang="en-GB"/>
          </a:p>
        </p:txBody>
      </p:sp>
      <p:sp>
        <p:nvSpPr>
          <p:cNvPr id="6" name="Slide Number Placeholder 5">
            <a:extLst>
              <a:ext uri="{FF2B5EF4-FFF2-40B4-BE49-F238E27FC236}">
                <a16:creationId xmlns:a16="http://schemas.microsoft.com/office/drawing/2014/main" xmlns="" id="{B81B403D-24B3-4374-8BBA-1B32CBE692F1}"/>
              </a:ext>
            </a:extLst>
          </p:cNvPr>
          <p:cNvSpPr>
            <a:spLocks noGrp="1"/>
          </p:cNvSpPr>
          <p:nvPr>
            <p:ph type="sldNum" sz="quarter" idx="12"/>
          </p:nvPr>
        </p:nvSpPr>
        <p:spPr/>
        <p:txBody>
          <a:bodyPr/>
          <a:lstStyle/>
          <a:p>
            <a:fld id="{B1D9BA23-6223-4617-9598-728E7A9462B0}" type="slidenum">
              <a:rPr lang="en-GB" smtClean="0"/>
              <a:t>‹nr.›</a:t>
            </a:fld>
            <a:endParaRPr lang="en-GB"/>
          </a:p>
        </p:txBody>
      </p:sp>
    </p:spTree>
    <p:extLst>
      <p:ext uri="{BB962C8B-B14F-4D97-AF65-F5344CB8AC3E}">
        <p14:creationId xmlns:p14="http://schemas.microsoft.com/office/powerpoint/2010/main" val="26455519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512F1B-BD14-443A-8D0B-F2E860477B3A}"/>
              </a:ext>
            </a:extLst>
          </p:cNvPr>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xmlns="" id="{0302F08A-E1DE-4570-9355-50DC3F5DDCCF}"/>
              </a:ext>
            </a:extLst>
          </p:cNvPr>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xmlns="" id="{5C8B6C54-E857-4688-8BED-6C07EE2DCC80}"/>
              </a:ext>
            </a:extLst>
          </p:cNvPr>
          <p:cNvSpPr>
            <a:spLocks noGrp="1"/>
          </p:cNvSpPr>
          <p:nvPr>
            <p:ph type="dt" sz="half" idx="10"/>
          </p:nvPr>
        </p:nvSpPr>
        <p:spPr/>
        <p:txBody>
          <a:bodyPr/>
          <a:lstStyle/>
          <a:p>
            <a:r>
              <a:rPr lang="en-US" smtClean="0"/>
              <a:t>www.coe.int/cybercrime</a:t>
            </a:r>
            <a:endParaRPr lang="en-GB"/>
          </a:p>
        </p:txBody>
      </p:sp>
      <p:sp>
        <p:nvSpPr>
          <p:cNvPr id="6" name="Slide Number Placeholder 5">
            <a:extLst>
              <a:ext uri="{FF2B5EF4-FFF2-40B4-BE49-F238E27FC236}">
                <a16:creationId xmlns:a16="http://schemas.microsoft.com/office/drawing/2014/main" xmlns="" id="{1DE5DA1A-A5B8-4920-A9CF-39AFCC6250B6}"/>
              </a:ext>
            </a:extLst>
          </p:cNvPr>
          <p:cNvSpPr>
            <a:spLocks noGrp="1"/>
          </p:cNvSpPr>
          <p:nvPr>
            <p:ph type="sldNum" sz="quarter" idx="12"/>
          </p:nvPr>
        </p:nvSpPr>
        <p:spPr/>
        <p:txBody>
          <a:bodyPr/>
          <a:lstStyle/>
          <a:p>
            <a:fld id="{B1D9BA23-6223-4617-9598-728E7A9462B0}" type="slidenum">
              <a:rPr lang="en-GB" smtClean="0"/>
              <a:t>‹nr.›</a:t>
            </a:fld>
            <a:endParaRPr lang="en-GB"/>
          </a:p>
        </p:txBody>
      </p:sp>
    </p:spTree>
    <p:extLst>
      <p:ext uri="{BB962C8B-B14F-4D97-AF65-F5344CB8AC3E}">
        <p14:creationId xmlns:p14="http://schemas.microsoft.com/office/powerpoint/2010/main" val="37203912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E761A8-7BCE-4578-A52D-3D0AB4AD54EB}"/>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xmlns="" id="{3EA9E2AF-983F-4FF5-9D75-A7977C90F629}"/>
              </a:ext>
            </a:extLst>
          </p:cNvPr>
          <p:cNvSpPr>
            <a:spLocks noGrp="1"/>
          </p:cNvSpPr>
          <p:nvPr>
            <p:ph sz="half" idx="1"/>
          </p:nvPr>
        </p:nvSpPr>
        <p:spPr>
          <a:xfrm>
            <a:off x="838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xmlns="" id="{9D96853E-678C-44C3-BFE7-3526360D25FD}"/>
              </a:ext>
            </a:extLst>
          </p:cNvPr>
          <p:cNvSpPr>
            <a:spLocks noGrp="1"/>
          </p:cNvSpPr>
          <p:nvPr>
            <p:ph sz="half" idx="2"/>
          </p:nvPr>
        </p:nvSpPr>
        <p:spPr>
          <a:xfrm>
            <a:off x="6172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xmlns="" id="{EC826CB5-DC3F-4C95-A8A8-5914BF46D774}"/>
              </a:ext>
            </a:extLst>
          </p:cNvPr>
          <p:cNvSpPr>
            <a:spLocks noGrp="1"/>
          </p:cNvSpPr>
          <p:nvPr>
            <p:ph type="dt" sz="half" idx="10"/>
          </p:nvPr>
        </p:nvSpPr>
        <p:spPr/>
        <p:txBody>
          <a:bodyPr/>
          <a:lstStyle/>
          <a:p>
            <a:r>
              <a:rPr lang="en-US" smtClean="0"/>
              <a:t>www.coe.int/cybercrime</a:t>
            </a:r>
            <a:endParaRPr lang="en-GB"/>
          </a:p>
        </p:txBody>
      </p:sp>
      <p:sp>
        <p:nvSpPr>
          <p:cNvPr id="7" name="Slide Number Placeholder 6">
            <a:extLst>
              <a:ext uri="{FF2B5EF4-FFF2-40B4-BE49-F238E27FC236}">
                <a16:creationId xmlns:a16="http://schemas.microsoft.com/office/drawing/2014/main" xmlns="" id="{2033B7A1-BDE6-4E3D-A5AC-55F538D035C7}"/>
              </a:ext>
            </a:extLst>
          </p:cNvPr>
          <p:cNvSpPr>
            <a:spLocks noGrp="1"/>
          </p:cNvSpPr>
          <p:nvPr>
            <p:ph type="sldNum" sz="quarter" idx="12"/>
          </p:nvPr>
        </p:nvSpPr>
        <p:spPr/>
        <p:txBody>
          <a:bodyPr/>
          <a:lstStyle/>
          <a:p>
            <a:fld id="{B1D9BA23-6223-4617-9598-728E7A9462B0}" type="slidenum">
              <a:rPr lang="en-GB" smtClean="0"/>
              <a:t>‹nr.›</a:t>
            </a:fld>
            <a:endParaRPr lang="en-GB"/>
          </a:p>
        </p:txBody>
      </p:sp>
    </p:spTree>
    <p:extLst>
      <p:ext uri="{BB962C8B-B14F-4D97-AF65-F5344CB8AC3E}">
        <p14:creationId xmlns:p14="http://schemas.microsoft.com/office/powerpoint/2010/main" val="1774994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C709F5-C56C-4F7D-8F29-31C9FE412D3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C878D743-D25B-45A6-ACEC-70E1F32831B2}"/>
              </a:ext>
            </a:extLst>
          </p:cNvPr>
          <p:cNvSpPr>
            <a:spLocks noGrp="1"/>
          </p:cNvSpPr>
          <p:nvPr>
            <p:ph type="dt" sz="half" idx="10"/>
          </p:nvPr>
        </p:nvSpPr>
        <p:spPr/>
        <p:txBody>
          <a:bodyPr/>
          <a:lstStyle/>
          <a:p>
            <a:r>
              <a:rPr lang="en-US" smtClean="0"/>
              <a:t>www.coe.int/cybercrime</a:t>
            </a:r>
            <a:endParaRPr lang="en-GB"/>
          </a:p>
        </p:txBody>
      </p:sp>
      <p:sp>
        <p:nvSpPr>
          <p:cNvPr id="5" name="Slide Number Placeholder 4">
            <a:extLst>
              <a:ext uri="{FF2B5EF4-FFF2-40B4-BE49-F238E27FC236}">
                <a16:creationId xmlns:a16="http://schemas.microsoft.com/office/drawing/2014/main" xmlns="" id="{EFB3A7A0-6868-4B48-895F-D2BB6C091031}"/>
              </a:ext>
            </a:extLst>
          </p:cNvPr>
          <p:cNvSpPr>
            <a:spLocks noGrp="1"/>
          </p:cNvSpPr>
          <p:nvPr>
            <p:ph type="sldNum" sz="quarter" idx="12"/>
          </p:nvPr>
        </p:nvSpPr>
        <p:spPr/>
        <p:txBody>
          <a:bodyPr/>
          <a:lstStyle/>
          <a:p>
            <a:fld id="{B1D9BA23-6223-4617-9598-728E7A9462B0}" type="slidenum">
              <a:rPr lang="en-GB" smtClean="0"/>
              <a:t>‹nr.›</a:t>
            </a:fld>
            <a:endParaRPr lang="en-GB"/>
          </a:p>
        </p:txBody>
      </p:sp>
    </p:spTree>
    <p:extLst>
      <p:ext uri="{BB962C8B-B14F-4D97-AF65-F5344CB8AC3E}">
        <p14:creationId xmlns:p14="http://schemas.microsoft.com/office/powerpoint/2010/main" val="18845712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73BE15E5-49F2-4C9B-BEB8-E06A1BA0DC0E}"/>
              </a:ext>
            </a:extLst>
          </p:cNvPr>
          <p:cNvSpPr>
            <a:spLocks noGrp="1"/>
          </p:cNvSpPr>
          <p:nvPr>
            <p:ph type="dt" sz="half" idx="10"/>
          </p:nvPr>
        </p:nvSpPr>
        <p:spPr/>
        <p:txBody>
          <a:bodyPr/>
          <a:lstStyle/>
          <a:p>
            <a:r>
              <a:rPr lang="en-US" smtClean="0"/>
              <a:t>www.coe.int/cybercrime</a:t>
            </a:r>
            <a:endParaRPr lang="en-GB"/>
          </a:p>
        </p:txBody>
      </p:sp>
      <p:sp>
        <p:nvSpPr>
          <p:cNvPr id="4" name="Slide Number Placeholder 3">
            <a:extLst>
              <a:ext uri="{FF2B5EF4-FFF2-40B4-BE49-F238E27FC236}">
                <a16:creationId xmlns:a16="http://schemas.microsoft.com/office/drawing/2014/main" xmlns="" id="{9A512758-8157-4415-A225-9F639F06454D}"/>
              </a:ext>
            </a:extLst>
          </p:cNvPr>
          <p:cNvSpPr>
            <a:spLocks noGrp="1"/>
          </p:cNvSpPr>
          <p:nvPr>
            <p:ph type="sldNum" sz="quarter" idx="12"/>
          </p:nvPr>
        </p:nvSpPr>
        <p:spPr/>
        <p:txBody>
          <a:bodyPr/>
          <a:lstStyle/>
          <a:p>
            <a:fld id="{B1D9BA23-6223-4617-9598-728E7A9462B0}" type="slidenum">
              <a:rPr lang="en-GB" smtClean="0"/>
              <a:t>‹nr.›</a:t>
            </a:fld>
            <a:endParaRPr lang="en-GB"/>
          </a:p>
        </p:txBody>
      </p:sp>
    </p:spTree>
    <p:extLst>
      <p:ext uri="{BB962C8B-B14F-4D97-AF65-F5344CB8AC3E}">
        <p14:creationId xmlns:p14="http://schemas.microsoft.com/office/powerpoint/2010/main" val="27209554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F062BF7-9AB1-45A0-99CA-40D83E31A56E}"/>
              </a:ext>
            </a:extLst>
          </p:cNvPr>
          <p:cNvSpPr>
            <a:spLocks noGrp="1"/>
          </p:cNvSpPr>
          <p:nvPr>
            <p:ph type="title"/>
          </p:nvPr>
        </p:nvSpPr>
        <p:spPr>
          <a:xfrm>
            <a:off x="839788" y="1429559"/>
            <a:ext cx="3932237" cy="1030309"/>
          </a:xfrm>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xmlns="" id="{D1192B6E-BC7F-4266-B9A1-6AA0C4651271}"/>
              </a:ext>
            </a:extLst>
          </p:cNvPr>
          <p:cNvSpPr>
            <a:spLocks noGrp="1"/>
          </p:cNvSpPr>
          <p:nvPr>
            <p:ph idx="1"/>
          </p:nvPr>
        </p:nvSpPr>
        <p:spPr>
          <a:xfrm>
            <a:off x="5183188" y="1429556"/>
            <a:ext cx="6172200" cy="443149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B7527B0D-F5CC-419C-938D-CD9FB7376D1A}"/>
              </a:ext>
            </a:extLst>
          </p:cNvPr>
          <p:cNvSpPr>
            <a:spLocks noGrp="1"/>
          </p:cNvSpPr>
          <p:nvPr>
            <p:ph type="body" sz="half" idx="2"/>
          </p:nvPr>
        </p:nvSpPr>
        <p:spPr>
          <a:xfrm>
            <a:off x="839788" y="2459868"/>
            <a:ext cx="3932237" cy="3409123"/>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xmlns="" id="{69486430-719A-422F-876B-43513CDFE5E5}"/>
              </a:ext>
            </a:extLst>
          </p:cNvPr>
          <p:cNvSpPr>
            <a:spLocks noGrp="1"/>
          </p:cNvSpPr>
          <p:nvPr>
            <p:ph type="dt" sz="half" idx="10"/>
          </p:nvPr>
        </p:nvSpPr>
        <p:spPr/>
        <p:txBody>
          <a:bodyPr/>
          <a:lstStyle/>
          <a:p>
            <a:r>
              <a:rPr lang="en-US" smtClean="0"/>
              <a:t>www.coe.int/cybercrime</a:t>
            </a:r>
            <a:endParaRPr lang="en-GB"/>
          </a:p>
        </p:txBody>
      </p:sp>
      <p:sp>
        <p:nvSpPr>
          <p:cNvPr id="7" name="Slide Number Placeholder 6">
            <a:extLst>
              <a:ext uri="{FF2B5EF4-FFF2-40B4-BE49-F238E27FC236}">
                <a16:creationId xmlns:a16="http://schemas.microsoft.com/office/drawing/2014/main" xmlns="" id="{1057F7B5-3BC4-4ABA-968D-B7A6A0BC2CF0}"/>
              </a:ext>
            </a:extLst>
          </p:cNvPr>
          <p:cNvSpPr>
            <a:spLocks noGrp="1"/>
          </p:cNvSpPr>
          <p:nvPr>
            <p:ph type="sldNum" sz="quarter" idx="12"/>
          </p:nvPr>
        </p:nvSpPr>
        <p:spPr/>
        <p:txBody>
          <a:bodyPr/>
          <a:lstStyle/>
          <a:p>
            <a:fld id="{B1D9BA23-6223-4617-9598-728E7A9462B0}" type="slidenum">
              <a:rPr lang="en-GB" smtClean="0"/>
              <a:t>‹nr.›</a:t>
            </a:fld>
            <a:endParaRPr lang="en-GB"/>
          </a:p>
        </p:txBody>
      </p:sp>
    </p:spTree>
    <p:extLst>
      <p:ext uri="{BB962C8B-B14F-4D97-AF65-F5344CB8AC3E}">
        <p14:creationId xmlns:p14="http://schemas.microsoft.com/office/powerpoint/2010/main" val="38635284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C37F18-4598-47BE-A080-E256B96A39C8}"/>
              </a:ext>
            </a:extLst>
          </p:cNvPr>
          <p:cNvSpPr>
            <a:spLocks noGrp="1"/>
          </p:cNvSpPr>
          <p:nvPr>
            <p:ph type="title"/>
          </p:nvPr>
        </p:nvSpPr>
        <p:spPr>
          <a:xfrm>
            <a:off x="839788" y="1571224"/>
            <a:ext cx="3932237" cy="981476"/>
          </a:xfrm>
        </p:spPr>
        <p:txBody>
          <a:bodyPr anchor="b"/>
          <a:lstStyle>
            <a:lvl1pPr>
              <a:defRPr sz="32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xmlns="" id="{F2E9E2B2-7150-415E-9FF8-EA65FD8813E9}"/>
              </a:ext>
            </a:extLst>
          </p:cNvPr>
          <p:cNvSpPr>
            <a:spLocks noGrp="1"/>
          </p:cNvSpPr>
          <p:nvPr>
            <p:ph type="pic" idx="1"/>
          </p:nvPr>
        </p:nvSpPr>
        <p:spPr>
          <a:xfrm>
            <a:off x="5183188" y="1571224"/>
            <a:ext cx="6172200" cy="4289827"/>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xmlns="" id="{26F216A4-F985-4119-A46A-4F34B3E9B2B5}"/>
              </a:ext>
            </a:extLst>
          </p:cNvPr>
          <p:cNvSpPr>
            <a:spLocks noGrp="1"/>
          </p:cNvSpPr>
          <p:nvPr>
            <p:ph type="body" sz="half" idx="2"/>
          </p:nvPr>
        </p:nvSpPr>
        <p:spPr>
          <a:xfrm>
            <a:off x="839788" y="2552700"/>
            <a:ext cx="3932237" cy="33162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42FBAD67-0A21-4572-A95C-65885B41D158}"/>
              </a:ext>
            </a:extLst>
          </p:cNvPr>
          <p:cNvSpPr>
            <a:spLocks noGrp="1"/>
          </p:cNvSpPr>
          <p:nvPr>
            <p:ph type="dt" sz="half" idx="10"/>
          </p:nvPr>
        </p:nvSpPr>
        <p:spPr/>
        <p:txBody>
          <a:bodyPr/>
          <a:lstStyle/>
          <a:p>
            <a:r>
              <a:rPr lang="en-US" smtClean="0"/>
              <a:t>www.coe.int/cybercrime</a:t>
            </a:r>
            <a:endParaRPr lang="en-GB"/>
          </a:p>
        </p:txBody>
      </p:sp>
      <p:sp>
        <p:nvSpPr>
          <p:cNvPr id="7" name="Slide Number Placeholder 6">
            <a:extLst>
              <a:ext uri="{FF2B5EF4-FFF2-40B4-BE49-F238E27FC236}">
                <a16:creationId xmlns:a16="http://schemas.microsoft.com/office/drawing/2014/main" xmlns="" id="{21317742-1C64-4E92-A9CC-B3630CE8347A}"/>
              </a:ext>
            </a:extLst>
          </p:cNvPr>
          <p:cNvSpPr>
            <a:spLocks noGrp="1"/>
          </p:cNvSpPr>
          <p:nvPr>
            <p:ph type="sldNum" sz="quarter" idx="12"/>
          </p:nvPr>
        </p:nvSpPr>
        <p:spPr/>
        <p:txBody>
          <a:bodyPr/>
          <a:lstStyle/>
          <a:p>
            <a:fld id="{B1D9BA23-6223-4617-9598-728E7A9462B0}" type="slidenum">
              <a:rPr lang="en-GB" smtClean="0"/>
              <a:t>‹nr.›</a:t>
            </a:fld>
            <a:endParaRPr lang="en-GB"/>
          </a:p>
        </p:txBody>
      </p:sp>
    </p:spTree>
    <p:extLst>
      <p:ext uri="{BB962C8B-B14F-4D97-AF65-F5344CB8AC3E}">
        <p14:creationId xmlns:p14="http://schemas.microsoft.com/office/powerpoint/2010/main" val="347885946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EA6623E4-09F6-44A1-8EC3-B0714BDDC971}"/>
              </a:ext>
            </a:extLst>
          </p:cNvPr>
          <p:cNvSpPr/>
          <p:nvPr userDrawn="1"/>
        </p:nvSpPr>
        <p:spPr>
          <a:xfrm>
            <a:off x="0" y="6419919"/>
            <a:ext cx="12191998" cy="438081"/>
          </a:xfrm>
          <a:prstGeom prst="rect">
            <a:avLst/>
          </a:prstGeom>
          <a:gradFill flip="none" rotWithShape="1">
            <a:gsLst>
              <a:gs pos="0">
                <a:srgbClr val="2F618F">
                  <a:shade val="30000"/>
                  <a:satMod val="115000"/>
                </a:srgbClr>
              </a:gs>
              <a:gs pos="50000">
                <a:srgbClr val="2F618F">
                  <a:shade val="67500"/>
                  <a:satMod val="115000"/>
                </a:srgbClr>
              </a:gs>
              <a:gs pos="100000">
                <a:srgbClr val="2F618F">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xmlns="" id="{71F6F09A-5FB2-4BD4-B0D2-B85F1A6D5ECA}"/>
              </a:ext>
            </a:extLst>
          </p:cNvPr>
          <p:cNvSpPr>
            <a:spLocks noGrp="1"/>
          </p:cNvSpPr>
          <p:nvPr>
            <p:ph type="title"/>
          </p:nvPr>
        </p:nvSpPr>
        <p:spPr>
          <a:xfrm>
            <a:off x="838200" y="1541439"/>
            <a:ext cx="10515600" cy="90729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B7FA3B5B-7A8A-4CA8-A2E7-30D5A77BCC12}"/>
              </a:ext>
            </a:extLst>
          </p:cNvPr>
          <p:cNvSpPr>
            <a:spLocks noGrp="1"/>
          </p:cNvSpPr>
          <p:nvPr>
            <p:ph type="body" idx="1"/>
          </p:nvPr>
        </p:nvSpPr>
        <p:spPr>
          <a:xfrm>
            <a:off x="838200" y="2691685"/>
            <a:ext cx="10515600" cy="348527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xmlns="" id="{47813316-9A1D-482B-A304-A853204A63D5}"/>
              </a:ext>
            </a:extLst>
          </p:cNvPr>
          <p:cNvSpPr>
            <a:spLocks noGrp="1"/>
          </p:cNvSpPr>
          <p:nvPr>
            <p:ph type="dt" sz="half" idx="2"/>
          </p:nvPr>
        </p:nvSpPr>
        <p:spPr>
          <a:xfrm>
            <a:off x="838199" y="6468708"/>
            <a:ext cx="2743200" cy="365125"/>
          </a:xfrm>
          <a:prstGeom prst="rect">
            <a:avLst/>
          </a:prstGeom>
        </p:spPr>
        <p:txBody>
          <a:bodyPr vert="horz" lIns="91440" tIns="45720" rIns="91440" bIns="45720" rtlCol="0" anchor="ctr"/>
          <a:lstStyle>
            <a:lvl1pPr algn="l">
              <a:defRPr sz="1400" b="1">
                <a:solidFill>
                  <a:schemeClr val="bg1"/>
                </a:solidFill>
                <a:latin typeface="Verdana" panose="020B0604030504040204" pitchFamily="34" charset="0"/>
                <a:ea typeface="Verdana" panose="020B0604030504040204" pitchFamily="34" charset="0"/>
              </a:defRPr>
            </a:lvl1pPr>
          </a:lstStyle>
          <a:p>
            <a:r>
              <a:rPr lang="en-US" smtClean="0"/>
              <a:t>www.coe.int/cybercrime</a:t>
            </a:r>
            <a:endParaRPr lang="en-GB" dirty="0"/>
          </a:p>
        </p:txBody>
      </p:sp>
      <p:sp>
        <p:nvSpPr>
          <p:cNvPr id="6" name="Slide Number Placeholder 5">
            <a:extLst>
              <a:ext uri="{FF2B5EF4-FFF2-40B4-BE49-F238E27FC236}">
                <a16:creationId xmlns:a16="http://schemas.microsoft.com/office/drawing/2014/main" xmlns="" id="{20B60CAE-468A-4E7E-B51B-6224456560BA}"/>
              </a:ext>
            </a:extLst>
          </p:cNvPr>
          <p:cNvSpPr>
            <a:spLocks noGrp="1"/>
          </p:cNvSpPr>
          <p:nvPr>
            <p:ph type="sldNum" sz="quarter" idx="4"/>
          </p:nvPr>
        </p:nvSpPr>
        <p:spPr>
          <a:xfrm>
            <a:off x="8610603" y="6468708"/>
            <a:ext cx="2743200" cy="365125"/>
          </a:xfrm>
          <a:prstGeom prst="rect">
            <a:avLst/>
          </a:prstGeom>
        </p:spPr>
        <p:txBody>
          <a:bodyPr vert="horz" lIns="91440" tIns="45720" rIns="91440" bIns="45720" rtlCol="0" anchor="ctr"/>
          <a:lstStyle>
            <a:lvl1pPr algn="r">
              <a:defRPr sz="1400" b="1">
                <a:solidFill>
                  <a:schemeClr val="bg1"/>
                </a:solidFill>
                <a:latin typeface="Verdana" panose="020B0604030504040204" pitchFamily="34" charset="0"/>
                <a:ea typeface="Verdana" panose="020B0604030504040204" pitchFamily="34" charset="0"/>
              </a:defRPr>
            </a:lvl1pPr>
          </a:lstStyle>
          <a:p>
            <a:fld id="{B1D9BA23-6223-4617-9598-728E7A9462B0}" type="slidenum">
              <a:rPr lang="en-GB" smtClean="0"/>
              <a:pPr/>
              <a:t>‹nr.›</a:t>
            </a:fld>
            <a:endParaRPr lang="en-GB"/>
          </a:p>
        </p:txBody>
      </p:sp>
      <p:pic>
        <p:nvPicPr>
          <p:cNvPr id="8" name="Picture 7">
            <a:extLst>
              <a:ext uri="{FF2B5EF4-FFF2-40B4-BE49-F238E27FC236}">
                <a16:creationId xmlns:a16="http://schemas.microsoft.com/office/drawing/2014/main" xmlns="" id="{E66A88AE-FBCF-44BD-A1A0-A72E47EF78A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 y="0"/>
            <a:ext cx="12191998" cy="1295400"/>
          </a:xfrm>
          <a:prstGeom prst="rect">
            <a:avLst/>
          </a:prstGeom>
        </p:spPr>
      </p:pic>
    </p:spTree>
    <p:extLst>
      <p:ext uri="{BB962C8B-B14F-4D97-AF65-F5344CB8AC3E}">
        <p14:creationId xmlns:p14="http://schemas.microsoft.com/office/powerpoint/2010/main" val="1077543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Lst>
  <p:timing>
    <p:tnLst>
      <p:par>
        <p:cTn id="1" dur="indefinite" restart="never" nodeType="tmRoot"/>
      </p:par>
    </p:tnLst>
  </p:timing>
  <p:hf hdr="0" ftr="0"/>
  <p:txStyles>
    <p:titleStyle>
      <a:lvl1pPr algn="l" defTabSz="914377"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5A24BEE-F080-4497-B183-2AA405912103}"/>
              </a:ext>
            </a:extLst>
          </p:cNvPr>
          <p:cNvSpPr>
            <a:spLocks noGrp="1"/>
          </p:cNvSpPr>
          <p:nvPr>
            <p:ph type="ctrTitle"/>
          </p:nvPr>
        </p:nvSpPr>
        <p:spPr>
          <a:xfrm>
            <a:off x="1458098" y="2893214"/>
            <a:ext cx="9144000" cy="1563034"/>
          </a:xfrm>
        </p:spPr>
        <p:txBody>
          <a:bodyPr/>
          <a:lstStyle/>
          <a:p>
            <a:r>
              <a:rPr lang="en-GB" sz="2800" dirty="0">
                <a:solidFill>
                  <a:schemeClr val="accent1">
                    <a:lumMod val="60000"/>
                    <a:lumOff val="40000"/>
                  </a:schemeClr>
                </a:solidFill>
                <a:latin typeface="Verdana" panose="020B0604030504040204" pitchFamily="34" charset="0"/>
                <a:ea typeface="Verdana" panose="020B0604030504040204" pitchFamily="34" charset="0"/>
                <a:cs typeface="Verdana" panose="020B0604030504040204" pitchFamily="34" charset="0"/>
              </a:rPr>
              <a:t>Specialised Course </a:t>
            </a:r>
            <a:r>
              <a:rPr lang="en-GB" sz="2800" dirty="0">
                <a:latin typeface="Verdana" panose="020B0604030504040204" pitchFamily="34" charset="0"/>
                <a:ea typeface="Verdana" panose="020B0604030504040204" pitchFamily="34" charset="0"/>
                <a:cs typeface="Verdana" panose="020B0604030504040204" pitchFamily="34" charset="0"/>
              </a:rPr>
              <a:t/>
            </a:r>
            <a:br>
              <a:rPr lang="en-GB" sz="2800" dirty="0">
                <a:latin typeface="Verdana" panose="020B0604030504040204" pitchFamily="34" charset="0"/>
                <a:ea typeface="Verdana" panose="020B0604030504040204" pitchFamily="34" charset="0"/>
                <a:cs typeface="Verdana" panose="020B0604030504040204" pitchFamily="34" charset="0"/>
              </a:rPr>
            </a:br>
            <a:r>
              <a:rPr lang="en-GB"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Electronic Evidence </a:t>
            </a:r>
            <a:br>
              <a:rPr lang="en-GB"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br>
            <a:r>
              <a:rPr lang="en-GB" sz="2800"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for</a:t>
            </a:r>
            <a:r>
              <a:rPr lang="en-GB"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 </a:t>
            </a:r>
            <a:br>
              <a:rPr lang="en-GB"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br>
            <a:r>
              <a:rPr lang="en-GB" dirty="0">
                <a:solidFill>
                  <a:schemeClr val="accent1">
                    <a:lumMod val="75000"/>
                  </a:schemeClr>
                </a:solidFill>
                <a:latin typeface="Verdana" panose="020B0604030504040204" pitchFamily="34" charset="0"/>
                <a:ea typeface="Verdana" panose="020B0604030504040204" pitchFamily="34" charset="0"/>
                <a:cs typeface="Verdana" panose="020B0604030504040204" pitchFamily="34" charset="0"/>
              </a:rPr>
              <a:t>Judges and Prosecutors </a:t>
            </a:r>
            <a:endParaRPr lang="en-GB"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980294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Content Placeholder 6" descr="A person using a computer sitting on top of a keyboard&#10;&#10;Description automatically generated">
            <a:extLst>
              <a:ext uri="{FF2B5EF4-FFF2-40B4-BE49-F238E27FC236}">
                <a16:creationId xmlns:a16="http://schemas.microsoft.com/office/drawing/2014/main" xmlns="" id="{01890020-67F0-43C9-B7A3-B59C40629135}"/>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20203" b="19487"/>
          <a:stretch/>
        </p:blipFill>
        <p:spPr>
          <a:xfrm>
            <a:off x="20" y="1282"/>
            <a:ext cx="12191980" cy="6856718"/>
          </a:xfrm>
          <a:prstGeom prst="rect">
            <a:avLst/>
          </a:prstGeom>
        </p:spPr>
      </p:pic>
      <p:sp>
        <p:nvSpPr>
          <p:cNvPr id="4" name="Date Placeholder 3">
            <a:extLst>
              <a:ext uri="{FF2B5EF4-FFF2-40B4-BE49-F238E27FC236}">
                <a16:creationId xmlns:a16="http://schemas.microsoft.com/office/drawing/2014/main" xmlns="" id="{3152AF7C-B0AD-41F2-B193-0DEE0A0CD8D2}"/>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r>
              <a:rPr lang="en-US" sz="1200">
                <a:solidFill>
                  <a:srgbClr val="FFFFFF"/>
                </a:solidFill>
                <a:latin typeface="+mn-lt"/>
                <a:ea typeface="+mn-ea"/>
              </a:rPr>
              <a:t>www.coe.int/cybercrime</a:t>
            </a:r>
          </a:p>
        </p:txBody>
      </p:sp>
      <p:sp>
        <p:nvSpPr>
          <p:cNvPr id="5" name="Slide Number Placeholder 4">
            <a:extLst>
              <a:ext uri="{FF2B5EF4-FFF2-40B4-BE49-F238E27FC236}">
                <a16:creationId xmlns:a16="http://schemas.microsoft.com/office/drawing/2014/main" xmlns="" id="{F49D4856-0EE8-4FBC-8C4B-8C89F16813AB}"/>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B1D9BA23-6223-4617-9598-728E7A9462B0}" type="slidenum">
              <a:rPr lang="en-US" sz="1200">
                <a:solidFill>
                  <a:srgbClr val="FFFFFF"/>
                </a:solidFill>
                <a:latin typeface="+mn-lt"/>
                <a:ea typeface="+mn-ea"/>
              </a:rPr>
              <a:pPr>
                <a:spcAft>
                  <a:spcPts val="600"/>
                </a:spcAft>
              </a:pPr>
              <a:t>10</a:t>
            </a:fld>
            <a:endParaRPr lang="en-US" sz="1200">
              <a:solidFill>
                <a:srgbClr val="FFFFFF"/>
              </a:solidFill>
              <a:latin typeface="+mn-lt"/>
              <a:ea typeface="+mn-ea"/>
            </a:endParaRPr>
          </a:p>
        </p:txBody>
      </p:sp>
    </p:spTree>
    <p:extLst>
      <p:ext uri="{BB962C8B-B14F-4D97-AF65-F5344CB8AC3E}">
        <p14:creationId xmlns:p14="http://schemas.microsoft.com/office/powerpoint/2010/main" val="3212263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18995B-7CF5-42A2-9B43-E4A3571A4EF5}"/>
              </a:ext>
            </a:extLst>
          </p:cNvPr>
          <p:cNvSpPr>
            <a:spLocks noGrp="1"/>
          </p:cNvSpPr>
          <p:nvPr>
            <p:ph type="title"/>
          </p:nvPr>
        </p:nvSpPr>
        <p:spPr/>
        <p:txBody>
          <a:bodyPr>
            <a:noAutofit/>
          </a:bodyPr>
          <a:lstStyle/>
          <a:p>
            <a:r>
              <a:rPr lang="en-GB" sz="3200" dirty="0"/>
              <a:t>Forensic examiner is using the password found on the post it note.</a:t>
            </a:r>
          </a:p>
        </p:txBody>
      </p:sp>
      <p:sp>
        <p:nvSpPr>
          <p:cNvPr id="3" name="Content Placeholder 2">
            <a:extLst>
              <a:ext uri="{FF2B5EF4-FFF2-40B4-BE49-F238E27FC236}">
                <a16:creationId xmlns:a16="http://schemas.microsoft.com/office/drawing/2014/main" xmlns="" id="{500500FF-70FC-4678-B13A-EBCFA8B23A50}"/>
              </a:ext>
            </a:extLst>
          </p:cNvPr>
          <p:cNvSpPr>
            <a:spLocks noGrp="1"/>
          </p:cNvSpPr>
          <p:nvPr>
            <p:ph idx="1"/>
          </p:nvPr>
        </p:nvSpPr>
        <p:spPr/>
        <p:txBody>
          <a:bodyPr/>
          <a:lstStyle/>
          <a:p>
            <a:r>
              <a:rPr lang="en-GB" dirty="0"/>
              <a:t>Is this course of action legal?</a:t>
            </a:r>
          </a:p>
          <a:p>
            <a:r>
              <a:rPr lang="en-GB" dirty="0"/>
              <a:t>Discuss why this action should be taken</a:t>
            </a:r>
          </a:p>
        </p:txBody>
      </p:sp>
      <p:sp>
        <p:nvSpPr>
          <p:cNvPr id="4" name="Date Placeholder 3">
            <a:extLst>
              <a:ext uri="{FF2B5EF4-FFF2-40B4-BE49-F238E27FC236}">
                <a16:creationId xmlns:a16="http://schemas.microsoft.com/office/drawing/2014/main" xmlns="" id="{FBF9FDB0-636A-4A2A-8A8A-A10C0074EB35}"/>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2E250AE3-AC36-423F-97E3-9B6778A2036B}"/>
              </a:ext>
            </a:extLst>
          </p:cNvPr>
          <p:cNvSpPr>
            <a:spLocks noGrp="1"/>
          </p:cNvSpPr>
          <p:nvPr>
            <p:ph type="sldNum" sz="quarter" idx="12"/>
          </p:nvPr>
        </p:nvSpPr>
        <p:spPr/>
        <p:txBody>
          <a:bodyPr/>
          <a:lstStyle/>
          <a:p>
            <a:fld id="{B1D9BA23-6223-4617-9598-728E7A9462B0}" type="slidenum">
              <a:rPr lang="en-GB" smtClean="0"/>
              <a:t>11</a:t>
            </a:fld>
            <a:endParaRPr lang="en-GB"/>
          </a:p>
        </p:txBody>
      </p:sp>
    </p:spTree>
    <p:extLst>
      <p:ext uri="{BB962C8B-B14F-4D97-AF65-F5344CB8AC3E}">
        <p14:creationId xmlns:p14="http://schemas.microsoft.com/office/powerpoint/2010/main" val="211900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xmlns="" id="{E9F85205-9563-4EEF-9B81-F0340370B2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2474" y="0"/>
            <a:ext cx="8847051" cy="6858000"/>
          </a:xfrm>
          <a:prstGeom prst="rect">
            <a:avLst/>
          </a:prstGeom>
        </p:spPr>
      </p:pic>
    </p:spTree>
    <p:extLst>
      <p:ext uri="{BB962C8B-B14F-4D97-AF65-F5344CB8AC3E}">
        <p14:creationId xmlns:p14="http://schemas.microsoft.com/office/powerpoint/2010/main" val="31465173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6CDE47-CAA0-4BDF-B6F6-64BD36CDCB27}"/>
              </a:ext>
            </a:extLst>
          </p:cNvPr>
          <p:cNvSpPr>
            <a:spLocks noGrp="1"/>
          </p:cNvSpPr>
          <p:nvPr>
            <p:ph type="title"/>
          </p:nvPr>
        </p:nvSpPr>
        <p:spPr/>
        <p:txBody>
          <a:bodyPr>
            <a:noAutofit/>
          </a:bodyPr>
          <a:lstStyle/>
          <a:p>
            <a:r>
              <a:rPr lang="en-GB" sz="3600" dirty="0"/>
              <a:t>Forensic examiner clicks on the keyboard and the computer screen wakes up.</a:t>
            </a:r>
          </a:p>
        </p:txBody>
      </p:sp>
      <p:sp>
        <p:nvSpPr>
          <p:cNvPr id="3" name="Content Placeholder 2">
            <a:extLst>
              <a:ext uri="{FF2B5EF4-FFF2-40B4-BE49-F238E27FC236}">
                <a16:creationId xmlns:a16="http://schemas.microsoft.com/office/drawing/2014/main" xmlns="" id="{35F12154-7F32-4722-8B65-BFFE886D0942}"/>
              </a:ext>
            </a:extLst>
          </p:cNvPr>
          <p:cNvSpPr>
            <a:spLocks noGrp="1"/>
          </p:cNvSpPr>
          <p:nvPr>
            <p:ph idx="1"/>
          </p:nvPr>
        </p:nvSpPr>
        <p:spPr/>
        <p:txBody>
          <a:bodyPr/>
          <a:lstStyle/>
          <a:p>
            <a:r>
              <a:rPr lang="en-GB" dirty="0"/>
              <a:t>Is this action lawful?</a:t>
            </a:r>
          </a:p>
          <a:p>
            <a:r>
              <a:rPr lang="en-GB" dirty="0"/>
              <a:t>What would be the consequences of not performing this action?</a:t>
            </a:r>
          </a:p>
        </p:txBody>
      </p:sp>
      <p:sp>
        <p:nvSpPr>
          <p:cNvPr id="4" name="Date Placeholder 3">
            <a:extLst>
              <a:ext uri="{FF2B5EF4-FFF2-40B4-BE49-F238E27FC236}">
                <a16:creationId xmlns:a16="http://schemas.microsoft.com/office/drawing/2014/main" xmlns="" id="{880BC10A-99C9-493A-9B20-4A124FD5951D}"/>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14248141-3525-4A8C-A5F6-4A8EB7957F51}"/>
              </a:ext>
            </a:extLst>
          </p:cNvPr>
          <p:cNvSpPr>
            <a:spLocks noGrp="1"/>
          </p:cNvSpPr>
          <p:nvPr>
            <p:ph type="sldNum" sz="quarter" idx="12"/>
          </p:nvPr>
        </p:nvSpPr>
        <p:spPr/>
        <p:txBody>
          <a:bodyPr/>
          <a:lstStyle/>
          <a:p>
            <a:fld id="{B1D9BA23-6223-4617-9598-728E7A9462B0}" type="slidenum">
              <a:rPr lang="en-GB" smtClean="0"/>
              <a:t>13</a:t>
            </a:fld>
            <a:endParaRPr lang="en-GB"/>
          </a:p>
        </p:txBody>
      </p:sp>
    </p:spTree>
    <p:extLst>
      <p:ext uri="{BB962C8B-B14F-4D97-AF65-F5344CB8AC3E}">
        <p14:creationId xmlns:p14="http://schemas.microsoft.com/office/powerpoint/2010/main" val="37544809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Graphical user interface&#10;&#10;Description automatically generated">
            <a:extLst>
              <a:ext uri="{FF2B5EF4-FFF2-40B4-BE49-F238E27FC236}">
                <a16:creationId xmlns:a16="http://schemas.microsoft.com/office/drawing/2014/main" xmlns="" id="{E64BAFF1-3327-4ADD-93ED-988FA72B8E1E}"/>
              </a:ext>
            </a:extLst>
          </p:cNvPr>
          <p:cNvPicPr>
            <a:picLocks noChangeAspect="1"/>
          </p:cNvPicPr>
          <p:nvPr/>
        </p:nvPicPr>
        <p:blipFill rotWithShape="1">
          <a:blip r:embed="rId2">
            <a:extLst>
              <a:ext uri="{28A0092B-C50C-407E-A947-70E740481C1C}">
                <a14:useLocalDpi xmlns:a14="http://schemas.microsoft.com/office/drawing/2010/main" val="0"/>
              </a:ext>
            </a:extLst>
          </a:blip>
          <a:srcRect t="21617"/>
          <a:stretch/>
        </p:blipFill>
        <p:spPr>
          <a:xfrm>
            <a:off x="20" y="1282"/>
            <a:ext cx="12191980" cy="6856718"/>
          </a:xfrm>
          <a:prstGeom prst="rect">
            <a:avLst/>
          </a:prstGeom>
        </p:spPr>
      </p:pic>
    </p:spTree>
    <p:extLst>
      <p:ext uri="{BB962C8B-B14F-4D97-AF65-F5344CB8AC3E}">
        <p14:creationId xmlns:p14="http://schemas.microsoft.com/office/powerpoint/2010/main" val="21966240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6CDE47-CAA0-4BDF-B6F6-64BD36CDCB27}"/>
              </a:ext>
            </a:extLst>
          </p:cNvPr>
          <p:cNvSpPr>
            <a:spLocks noGrp="1"/>
          </p:cNvSpPr>
          <p:nvPr>
            <p:ph type="title"/>
          </p:nvPr>
        </p:nvSpPr>
        <p:spPr/>
        <p:txBody>
          <a:bodyPr>
            <a:noAutofit/>
          </a:bodyPr>
          <a:lstStyle/>
          <a:p>
            <a:r>
              <a:rPr lang="en-GB" sz="2800" dirty="0"/>
              <a:t>iPad opens without passcode to WhatsApp account.</a:t>
            </a:r>
          </a:p>
        </p:txBody>
      </p:sp>
      <p:sp>
        <p:nvSpPr>
          <p:cNvPr id="3" name="Content Placeholder 2">
            <a:extLst>
              <a:ext uri="{FF2B5EF4-FFF2-40B4-BE49-F238E27FC236}">
                <a16:creationId xmlns:a16="http://schemas.microsoft.com/office/drawing/2014/main" xmlns="" id="{35F12154-7F32-4722-8B65-BFFE886D0942}"/>
              </a:ext>
            </a:extLst>
          </p:cNvPr>
          <p:cNvSpPr>
            <a:spLocks noGrp="1"/>
          </p:cNvSpPr>
          <p:nvPr>
            <p:ph idx="1"/>
          </p:nvPr>
        </p:nvSpPr>
        <p:spPr/>
        <p:txBody>
          <a:bodyPr/>
          <a:lstStyle/>
          <a:p>
            <a:r>
              <a:rPr lang="en-GB" dirty="0"/>
              <a:t>Is it lawful for the Police to open the WhatsApp account?</a:t>
            </a:r>
          </a:p>
          <a:p>
            <a:r>
              <a:rPr lang="en-GB" dirty="0"/>
              <a:t>What would be the consequences of not performing this action?</a:t>
            </a:r>
          </a:p>
        </p:txBody>
      </p:sp>
      <p:sp>
        <p:nvSpPr>
          <p:cNvPr id="4" name="Date Placeholder 3">
            <a:extLst>
              <a:ext uri="{FF2B5EF4-FFF2-40B4-BE49-F238E27FC236}">
                <a16:creationId xmlns:a16="http://schemas.microsoft.com/office/drawing/2014/main" xmlns="" id="{880BC10A-99C9-493A-9B20-4A124FD5951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rPr>
              <a:t>www.coe.int/cybercrime</a:t>
            </a:r>
          </a:p>
        </p:txBody>
      </p:sp>
      <p:sp>
        <p:nvSpPr>
          <p:cNvPr id="5" name="Slide Number Placeholder 4">
            <a:extLst>
              <a:ext uri="{FF2B5EF4-FFF2-40B4-BE49-F238E27FC236}">
                <a16:creationId xmlns:a16="http://schemas.microsoft.com/office/drawing/2014/main" xmlns="" id="{14248141-3525-4A8C-A5F6-4A8EB7957F5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1D9BA23-6223-4617-9598-728E7A9462B0}" type="slidenum">
              <a:rPr kumimoji="0" lang="en-GB" sz="1400" b="1" i="0" u="none" strike="noStrike" kern="1200" cap="none" spc="0" normalizeH="0" baseline="0" noProof="0" smtClean="0">
                <a:ln>
                  <a:noFill/>
                </a:ln>
                <a:solidFill>
                  <a:prstClr val="white"/>
                </a:solidFill>
                <a:effectLst/>
                <a:uLnTx/>
                <a:uFillTx/>
                <a:latin typeface="Verdana" panose="020B0604030504040204" pitchFamily="34" charset="0"/>
                <a:ea typeface="Verdana" panose="020B060403050404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400" b="1" i="0" u="none" strike="noStrike" kern="1200" cap="none" spc="0" normalizeH="0" baseline="0" noProof="0">
              <a:ln>
                <a:noFill/>
              </a:ln>
              <a:solidFill>
                <a:prstClr val="white"/>
              </a:solidFill>
              <a:effectLst/>
              <a:uLnTx/>
              <a:uFillTx/>
              <a:latin typeface="Verdana" panose="020B0604030504040204" pitchFamily="34" charset="0"/>
              <a:ea typeface="Verdana" panose="020B0604030504040204" pitchFamily="34" charset="0"/>
              <a:cs typeface="+mn-cs"/>
            </a:endParaRPr>
          </a:p>
        </p:txBody>
      </p:sp>
    </p:spTree>
    <p:extLst>
      <p:ext uri="{BB962C8B-B14F-4D97-AF65-F5344CB8AC3E}">
        <p14:creationId xmlns:p14="http://schemas.microsoft.com/office/powerpoint/2010/main" val="33157925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Text, letter&#10;&#10;Description automatically generated">
            <a:extLst>
              <a:ext uri="{FF2B5EF4-FFF2-40B4-BE49-F238E27FC236}">
                <a16:creationId xmlns:a16="http://schemas.microsoft.com/office/drawing/2014/main" xmlns="" id="{14409400-41A7-406C-88E1-7365D9225D52}"/>
              </a:ext>
            </a:extLst>
          </p:cNvPr>
          <p:cNvPicPr>
            <a:picLocks noChangeAspect="1"/>
          </p:cNvPicPr>
          <p:nvPr/>
        </p:nvPicPr>
        <p:blipFill rotWithShape="1">
          <a:blip r:embed="rId2">
            <a:extLst>
              <a:ext uri="{28A0092B-C50C-407E-A947-70E740481C1C}">
                <a14:useLocalDpi xmlns:a14="http://schemas.microsoft.com/office/drawing/2010/main" val="0"/>
              </a:ext>
            </a:extLst>
          </a:blip>
          <a:srcRect l="3382" r="11269"/>
          <a:stretch/>
        </p:blipFill>
        <p:spPr>
          <a:xfrm>
            <a:off x="20" y="1282"/>
            <a:ext cx="12191980" cy="6856718"/>
          </a:xfrm>
          <a:prstGeom prst="rect">
            <a:avLst/>
          </a:prstGeom>
        </p:spPr>
      </p:pic>
    </p:spTree>
    <p:extLst>
      <p:ext uri="{BB962C8B-B14F-4D97-AF65-F5344CB8AC3E}">
        <p14:creationId xmlns:p14="http://schemas.microsoft.com/office/powerpoint/2010/main" val="2653772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11BA409-5404-43CB-BB0D-D06BA58412B2}"/>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xmlns="" id="{619C1001-FBD4-4B3F-A517-DF0AC51EA1A8}"/>
              </a:ext>
            </a:extLst>
          </p:cNvPr>
          <p:cNvSpPr>
            <a:spLocks noGrp="1"/>
          </p:cNvSpPr>
          <p:nvPr>
            <p:ph idx="1"/>
          </p:nvPr>
        </p:nvSpPr>
        <p:spPr/>
        <p:txBody>
          <a:bodyPr/>
          <a:lstStyle/>
          <a:p>
            <a:r>
              <a:rPr lang="en-GB" dirty="0"/>
              <a:t>What is this?</a:t>
            </a:r>
          </a:p>
          <a:p>
            <a:r>
              <a:rPr lang="en-GB" dirty="0"/>
              <a:t>Why would it be useful for the investigation?</a:t>
            </a:r>
          </a:p>
          <a:p>
            <a:r>
              <a:rPr lang="en-GB" dirty="0"/>
              <a:t>What can legally be done with this?</a:t>
            </a:r>
          </a:p>
        </p:txBody>
      </p:sp>
      <p:sp>
        <p:nvSpPr>
          <p:cNvPr id="4" name="Date Placeholder 3">
            <a:extLst>
              <a:ext uri="{FF2B5EF4-FFF2-40B4-BE49-F238E27FC236}">
                <a16:creationId xmlns:a16="http://schemas.microsoft.com/office/drawing/2014/main" xmlns="" id="{543A58E1-DF8C-4738-A3C7-9A4EFB4E5467}"/>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2A44A651-8A06-4686-A393-914844088F4A}"/>
              </a:ext>
            </a:extLst>
          </p:cNvPr>
          <p:cNvSpPr>
            <a:spLocks noGrp="1"/>
          </p:cNvSpPr>
          <p:nvPr>
            <p:ph type="sldNum" sz="quarter" idx="12"/>
          </p:nvPr>
        </p:nvSpPr>
        <p:spPr/>
        <p:txBody>
          <a:bodyPr/>
          <a:lstStyle/>
          <a:p>
            <a:fld id="{B1D9BA23-6223-4617-9598-728E7A9462B0}" type="slidenum">
              <a:rPr lang="en-GB" smtClean="0"/>
              <a:t>17</a:t>
            </a:fld>
            <a:endParaRPr lang="en-GB"/>
          </a:p>
        </p:txBody>
      </p:sp>
    </p:spTree>
    <p:extLst>
      <p:ext uri="{BB962C8B-B14F-4D97-AF65-F5344CB8AC3E}">
        <p14:creationId xmlns:p14="http://schemas.microsoft.com/office/powerpoint/2010/main" val="3858073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erson on a computer&#10;&#10;Description automatically generated">
            <a:extLst>
              <a:ext uri="{FF2B5EF4-FFF2-40B4-BE49-F238E27FC236}">
                <a16:creationId xmlns:a16="http://schemas.microsoft.com/office/drawing/2014/main" xmlns="" id="{C3580A6C-F9AF-4702-BC36-1D6A4BB2AAAB}"/>
              </a:ext>
            </a:extLst>
          </p:cNvPr>
          <p:cNvPicPr>
            <a:picLocks noChangeAspect="1"/>
          </p:cNvPicPr>
          <p:nvPr/>
        </p:nvPicPr>
        <p:blipFill rotWithShape="1">
          <a:blip r:embed="rId3">
            <a:extLst>
              <a:ext uri="{28A0092B-C50C-407E-A947-70E740481C1C}">
                <a14:useLocalDpi xmlns:a14="http://schemas.microsoft.com/office/drawing/2010/main" val="0"/>
              </a:ext>
            </a:extLst>
          </a:blip>
          <a:srcRect t="8982" b="5807"/>
          <a:stretch/>
        </p:blipFill>
        <p:spPr>
          <a:xfrm>
            <a:off x="20" y="1282"/>
            <a:ext cx="12191980" cy="6856718"/>
          </a:xfrm>
          <a:prstGeom prst="rect">
            <a:avLst/>
          </a:prstGeom>
        </p:spPr>
      </p:pic>
    </p:spTree>
    <p:extLst>
      <p:ext uri="{BB962C8B-B14F-4D97-AF65-F5344CB8AC3E}">
        <p14:creationId xmlns:p14="http://schemas.microsoft.com/office/powerpoint/2010/main" val="252619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2804D26-41DC-48B8-B9A5-3C4E61B63948}"/>
              </a:ext>
            </a:extLst>
          </p:cNvPr>
          <p:cNvSpPr>
            <a:spLocks noGrp="1"/>
          </p:cNvSpPr>
          <p:nvPr>
            <p:ph type="title"/>
          </p:nvPr>
        </p:nvSpPr>
        <p:spPr/>
        <p:txBody>
          <a:bodyPr>
            <a:noAutofit/>
          </a:bodyPr>
          <a:lstStyle/>
          <a:p>
            <a:r>
              <a:rPr lang="en-GB" sz="2800" dirty="0"/>
              <a:t>A laptop which is in a ‘turned off’ state when seized</a:t>
            </a:r>
          </a:p>
        </p:txBody>
      </p:sp>
      <p:sp>
        <p:nvSpPr>
          <p:cNvPr id="3" name="Content Placeholder 2">
            <a:extLst>
              <a:ext uri="{FF2B5EF4-FFF2-40B4-BE49-F238E27FC236}">
                <a16:creationId xmlns:a16="http://schemas.microsoft.com/office/drawing/2014/main" xmlns="" id="{52B6722F-961F-4AB5-B912-0429D7C25CF3}"/>
              </a:ext>
            </a:extLst>
          </p:cNvPr>
          <p:cNvSpPr>
            <a:spLocks noGrp="1"/>
          </p:cNvSpPr>
          <p:nvPr>
            <p:ph idx="1"/>
          </p:nvPr>
        </p:nvSpPr>
        <p:spPr/>
        <p:txBody>
          <a:bodyPr/>
          <a:lstStyle/>
          <a:p>
            <a:r>
              <a:rPr lang="en-GB" dirty="0"/>
              <a:t>What action should be taken with this laptop?</a:t>
            </a:r>
          </a:p>
        </p:txBody>
      </p:sp>
      <p:sp>
        <p:nvSpPr>
          <p:cNvPr id="4" name="Date Placeholder 3">
            <a:extLst>
              <a:ext uri="{FF2B5EF4-FFF2-40B4-BE49-F238E27FC236}">
                <a16:creationId xmlns:a16="http://schemas.microsoft.com/office/drawing/2014/main" xmlns="" id="{EA7F8D66-E4B4-4001-834B-9384B51C272C}"/>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F8CE5B51-B55C-4221-950E-AD62B78A568B}"/>
              </a:ext>
            </a:extLst>
          </p:cNvPr>
          <p:cNvSpPr>
            <a:spLocks noGrp="1"/>
          </p:cNvSpPr>
          <p:nvPr>
            <p:ph type="sldNum" sz="quarter" idx="12"/>
          </p:nvPr>
        </p:nvSpPr>
        <p:spPr/>
        <p:txBody>
          <a:bodyPr/>
          <a:lstStyle/>
          <a:p>
            <a:fld id="{B1D9BA23-6223-4617-9598-728E7A9462B0}" type="slidenum">
              <a:rPr lang="en-GB" smtClean="0"/>
              <a:t>19</a:t>
            </a:fld>
            <a:endParaRPr lang="en-GB"/>
          </a:p>
        </p:txBody>
      </p:sp>
    </p:spTree>
    <p:extLst>
      <p:ext uri="{BB962C8B-B14F-4D97-AF65-F5344CB8AC3E}">
        <p14:creationId xmlns:p14="http://schemas.microsoft.com/office/powerpoint/2010/main" val="3533088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xmlns="" id="{45A24BEE-F080-4497-B183-2AA405912103}"/>
              </a:ext>
            </a:extLst>
          </p:cNvPr>
          <p:cNvSpPr txBox="1">
            <a:spLocks/>
          </p:cNvSpPr>
          <p:nvPr/>
        </p:nvSpPr>
        <p:spPr>
          <a:xfrm>
            <a:off x="569343" y="2379429"/>
            <a:ext cx="10877910" cy="1563034"/>
          </a:xfrm>
          <a:prstGeom prst="rect">
            <a:avLst/>
          </a:prstGeom>
        </p:spPr>
        <p:txBody>
          <a:bodyPr vert="horz" lIns="91440" tIns="45720" rIns="91440" bIns="45720" rtlCol="0" anchor="b">
            <a:noAutofit/>
          </a:bodyPr>
          <a:lstStyle>
            <a:lvl1pPr algn="ctr" defTabSz="914377" rtl="0" eaLnBrk="1" latinLnBrk="0" hangingPunct="1">
              <a:lnSpc>
                <a:spcPct val="90000"/>
              </a:lnSpc>
              <a:spcBef>
                <a:spcPct val="0"/>
              </a:spcBef>
              <a:buNone/>
              <a:defRPr sz="5400" kern="1200">
                <a:solidFill>
                  <a:schemeClr val="tx1"/>
                </a:solidFill>
                <a:latin typeface="Verdana" panose="020B0604030504040204" pitchFamily="34" charset="0"/>
                <a:ea typeface="Verdana" panose="020B0604030504040204" pitchFamily="34" charset="0"/>
                <a:cs typeface="+mj-cs"/>
              </a:defRPr>
            </a:lvl1pPr>
          </a:lstStyle>
          <a:p>
            <a:r>
              <a:rPr lang="en-US" altLang="en-US" sz="3600" dirty="0" smtClean="0">
                <a:cs typeface="Verdana" panose="020B0604030504040204" pitchFamily="34" charset="0"/>
              </a:rPr>
              <a:t>Session 8</a:t>
            </a:r>
            <a:br>
              <a:rPr lang="en-US" altLang="en-US" sz="3600" dirty="0" smtClean="0">
                <a:cs typeface="Verdana" panose="020B0604030504040204" pitchFamily="34" charset="0"/>
              </a:rPr>
            </a:br>
            <a:r>
              <a:rPr lang="en-US" altLang="en-US" sz="3600" dirty="0" smtClean="0">
                <a:cs typeface="Verdana" panose="020B0604030504040204" pitchFamily="34" charset="0"/>
              </a:rPr>
              <a:t/>
            </a:r>
            <a:br>
              <a:rPr lang="en-US" altLang="en-US" sz="3600" dirty="0" smtClean="0">
                <a:cs typeface="Verdana" panose="020B0604030504040204" pitchFamily="34" charset="0"/>
              </a:rPr>
            </a:br>
            <a:r>
              <a:rPr lang="en-US" altLang="en-US" sz="3600" dirty="0">
                <a:cs typeface="Verdana" panose="020B0604030504040204" pitchFamily="34" charset="0"/>
              </a:rPr>
              <a:t>Practical </a:t>
            </a:r>
            <a:r>
              <a:rPr lang="en-US" altLang="en-US" sz="3600" dirty="0" smtClean="0">
                <a:cs typeface="Verdana" panose="020B0604030504040204" pitchFamily="34" charset="0"/>
              </a:rPr>
              <a:t>Exercise</a:t>
            </a:r>
          </a:p>
          <a:p>
            <a:r>
              <a:rPr lang="en-US" altLang="en-US" sz="3600" dirty="0" smtClean="0">
                <a:cs typeface="Verdana" panose="020B0604030504040204" pitchFamily="34" charset="0"/>
              </a:rPr>
              <a:t>(Phase </a:t>
            </a:r>
            <a:r>
              <a:rPr lang="en-US" altLang="en-US" sz="3600" dirty="0">
                <a:cs typeface="Verdana" panose="020B0604030504040204" pitchFamily="34" charset="0"/>
              </a:rPr>
              <a:t>1 – Collection of Electronic Evidence)</a:t>
            </a:r>
            <a:endParaRPr lang="en-GB" sz="3600" dirty="0">
              <a:cs typeface="Verdana" panose="020B0604030504040204" pitchFamily="34" charset="0"/>
            </a:endParaRPr>
          </a:p>
        </p:txBody>
      </p:sp>
    </p:spTree>
    <p:extLst>
      <p:ext uri="{BB962C8B-B14F-4D97-AF65-F5344CB8AC3E}">
        <p14:creationId xmlns:p14="http://schemas.microsoft.com/office/powerpoint/2010/main" val="12706911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graphical user interface&#10;&#10;Description automatically generated">
            <a:extLst>
              <a:ext uri="{FF2B5EF4-FFF2-40B4-BE49-F238E27FC236}">
                <a16:creationId xmlns:a16="http://schemas.microsoft.com/office/drawing/2014/main" xmlns="" id="{5EF9F043-42D6-42F0-966F-5051E4C6747B}"/>
              </a:ext>
            </a:extLst>
          </p:cNvPr>
          <p:cNvPicPr>
            <a:picLocks noChangeAspect="1"/>
          </p:cNvPicPr>
          <p:nvPr/>
        </p:nvPicPr>
        <p:blipFill rotWithShape="1">
          <a:blip r:embed="rId2">
            <a:extLst>
              <a:ext uri="{28A0092B-C50C-407E-A947-70E740481C1C}">
                <a14:useLocalDpi xmlns:a14="http://schemas.microsoft.com/office/drawing/2010/main" val="0"/>
              </a:ext>
            </a:extLst>
          </a:blip>
          <a:srcRect t="6492" b="5289"/>
          <a:stretch/>
        </p:blipFill>
        <p:spPr>
          <a:xfrm>
            <a:off x="20" y="1282"/>
            <a:ext cx="12191980" cy="6856718"/>
          </a:xfrm>
          <a:prstGeom prst="rect">
            <a:avLst/>
          </a:prstGeom>
        </p:spPr>
      </p:pic>
    </p:spTree>
    <p:extLst>
      <p:ext uri="{BB962C8B-B14F-4D97-AF65-F5344CB8AC3E}">
        <p14:creationId xmlns:p14="http://schemas.microsoft.com/office/powerpoint/2010/main" val="9290044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C33EB34-5E94-410B-B1FE-5EBAE2B46926}"/>
              </a:ext>
            </a:extLst>
          </p:cNvPr>
          <p:cNvSpPr>
            <a:spLocks noGrp="1"/>
          </p:cNvSpPr>
          <p:nvPr>
            <p:ph type="title"/>
          </p:nvPr>
        </p:nvSpPr>
        <p:spPr/>
        <p:txBody>
          <a:bodyPr>
            <a:noAutofit/>
          </a:bodyPr>
          <a:lstStyle/>
          <a:p>
            <a:r>
              <a:rPr lang="en-GB" sz="3200" dirty="0"/>
              <a:t>A router is seized and connected to an examination machine</a:t>
            </a:r>
          </a:p>
        </p:txBody>
      </p:sp>
      <p:sp>
        <p:nvSpPr>
          <p:cNvPr id="3" name="Content Placeholder 2">
            <a:extLst>
              <a:ext uri="{FF2B5EF4-FFF2-40B4-BE49-F238E27FC236}">
                <a16:creationId xmlns:a16="http://schemas.microsoft.com/office/drawing/2014/main" xmlns="" id="{4596D005-3458-452C-A693-4DE263B79358}"/>
              </a:ext>
            </a:extLst>
          </p:cNvPr>
          <p:cNvSpPr>
            <a:spLocks noGrp="1"/>
          </p:cNvSpPr>
          <p:nvPr>
            <p:ph idx="1"/>
          </p:nvPr>
        </p:nvSpPr>
        <p:spPr/>
        <p:txBody>
          <a:bodyPr/>
          <a:lstStyle/>
          <a:p>
            <a:r>
              <a:rPr lang="en-GB" dirty="0"/>
              <a:t>What is a router?</a:t>
            </a:r>
          </a:p>
          <a:p>
            <a:r>
              <a:rPr lang="en-GB" dirty="0"/>
              <a:t>Is this action lawful?</a:t>
            </a:r>
          </a:p>
          <a:p>
            <a:r>
              <a:rPr lang="en-GB" dirty="0"/>
              <a:t>Why would this action be taken?</a:t>
            </a:r>
          </a:p>
          <a:p>
            <a:r>
              <a:rPr lang="en-GB" dirty="0"/>
              <a:t>Who should conduct such action?</a:t>
            </a:r>
          </a:p>
        </p:txBody>
      </p:sp>
      <p:sp>
        <p:nvSpPr>
          <p:cNvPr id="4" name="Date Placeholder 3">
            <a:extLst>
              <a:ext uri="{FF2B5EF4-FFF2-40B4-BE49-F238E27FC236}">
                <a16:creationId xmlns:a16="http://schemas.microsoft.com/office/drawing/2014/main" xmlns="" id="{38C20C26-B11E-4504-9226-5F2170D9A0BB}"/>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1F640149-98CF-43CF-A3F9-C8563EF6E560}"/>
              </a:ext>
            </a:extLst>
          </p:cNvPr>
          <p:cNvSpPr>
            <a:spLocks noGrp="1"/>
          </p:cNvSpPr>
          <p:nvPr>
            <p:ph type="sldNum" sz="quarter" idx="12"/>
          </p:nvPr>
        </p:nvSpPr>
        <p:spPr/>
        <p:txBody>
          <a:bodyPr/>
          <a:lstStyle/>
          <a:p>
            <a:fld id="{B1D9BA23-6223-4617-9598-728E7A9462B0}" type="slidenum">
              <a:rPr lang="en-GB" smtClean="0"/>
              <a:t>21</a:t>
            </a:fld>
            <a:endParaRPr lang="en-GB"/>
          </a:p>
        </p:txBody>
      </p:sp>
    </p:spTree>
    <p:extLst>
      <p:ext uri="{BB962C8B-B14F-4D97-AF65-F5344CB8AC3E}">
        <p14:creationId xmlns:p14="http://schemas.microsoft.com/office/powerpoint/2010/main" val="26357226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descr="Graphical user interface, text&#10;&#10;Description automatically generated">
            <a:extLst>
              <a:ext uri="{FF2B5EF4-FFF2-40B4-BE49-F238E27FC236}">
                <a16:creationId xmlns:a16="http://schemas.microsoft.com/office/drawing/2014/main" xmlns="" id="{0E3C9E49-6142-439C-9D0C-0E5E5FAE768A}"/>
              </a:ext>
            </a:extLst>
          </p:cNvPr>
          <p:cNvPicPr>
            <a:picLocks noChangeAspect="1"/>
          </p:cNvPicPr>
          <p:nvPr/>
        </p:nvPicPr>
        <p:blipFill rotWithShape="1">
          <a:blip r:embed="rId3">
            <a:extLst>
              <a:ext uri="{28A0092B-C50C-407E-A947-70E740481C1C}">
                <a14:useLocalDpi xmlns:a14="http://schemas.microsoft.com/office/drawing/2010/main" val="0"/>
              </a:ext>
            </a:extLst>
          </a:blip>
          <a:srcRect b="3452"/>
          <a:stretch/>
        </p:blipFill>
        <p:spPr>
          <a:xfrm>
            <a:off x="20" y="1282"/>
            <a:ext cx="12191980" cy="6856718"/>
          </a:xfrm>
          <a:prstGeom prst="rect">
            <a:avLst/>
          </a:prstGeom>
        </p:spPr>
      </p:pic>
    </p:spTree>
    <p:extLst>
      <p:ext uri="{BB962C8B-B14F-4D97-AF65-F5344CB8AC3E}">
        <p14:creationId xmlns:p14="http://schemas.microsoft.com/office/powerpoint/2010/main" val="1849959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people around each other&#10;&#10;Description automatically generated">
            <a:extLst>
              <a:ext uri="{FF2B5EF4-FFF2-40B4-BE49-F238E27FC236}">
                <a16:creationId xmlns:a16="http://schemas.microsoft.com/office/drawing/2014/main" xmlns="" id="{41035E46-50BF-4C86-8E06-1FBE829F209F}"/>
              </a:ext>
            </a:extLst>
          </p:cNvPr>
          <p:cNvPicPr>
            <a:picLocks noChangeAspect="1"/>
          </p:cNvPicPr>
          <p:nvPr/>
        </p:nvPicPr>
        <p:blipFill rotWithShape="1">
          <a:blip r:embed="rId2">
            <a:extLst>
              <a:ext uri="{28A0092B-C50C-407E-A947-70E740481C1C}">
                <a14:useLocalDpi xmlns:a14="http://schemas.microsoft.com/office/drawing/2010/main" val="0"/>
              </a:ext>
            </a:extLst>
          </a:blip>
          <a:srcRect b="15429"/>
          <a:stretch/>
        </p:blipFill>
        <p:spPr>
          <a:xfrm>
            <a:off x="20" y="1282"/>
            <a:ext cx="12191980" cy="6856718"/>
          </a:xfrm>
          <a:prstGeom prst="rect">
            <a:avLst/>
          </a:prstGeom>
        </p:spPr>
      </p:pic>
    </p:spTree>
    <p:extLst>
      <p:ext uri="{BB962C8B-B14F-4D97-AF65-F5344CB8AC3E}">
        <p14:creationId xmlns:p14="http://schemas.microsoft.com/office/powerpoint/2010/main" val="39484436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F42A557-D000-4047-8A88-C64EEC6AA2F6}"/>
              </a:ext>
            </a:extLst>
          </p:cNvPr>
          <p:cNvSpPr>
            <a:spLocks noGrp="1"/>
          </p:cNvSpPr>
          <p:nvPr>
            <p:ph type="title"/>
          </p:nvPr>
        </p:nvSpPr>
        <p:spPr/>
        <p:txBody>
          <a:bodyPr>
            <a:noAutofit/>
          </a:bodyPr>
          <a:lstStyle/>
          <a:p>
            <a:r>
              <a:rPr lang="en-GB" sz="3200" dirty="0"/>
              <a:t>Opening a phone with forced facial recognition.</a:t>
            </a:r>
          </a:p>
        </p:txBody>
      </p:sp>
      <p:sp>
        <p:nvSpPr>
          <p:cNvPr id="3" name="Content Placeholder 2">
            <a:extLst>
              <a:ext uri="{FF2B5EF4-FFF2-40B4-BE49-F238E27FC236}">
                <a16:creationId xmlns:a16="http://schemas.microsoft.com/office/drawing/2014/main" xmlns="" id="{9BE2A7A6-C405-46A0-80BB-730B15659649}"/>
              </a:ext>
            </a:extLst>
          </p:cNvPr>
          <p:cNvSpPr>
            <a:spLocks noGrp="1"/>
          </p:cNvSpPr>
          <p:nvPr>
            <p:ph idx="1"/>
          </p:nvPr>
        </p:nvSpPr>
        <p:spPr/>
        <p:txBody>
          <a:bodyPr/>
          <a:lstStyle/>
          <a:p>
            <a:r>
              <a:rPr lang="en-GB" dirty="0"/>
              <a:t>Is this action legal?</a:t>
            </a:r>
          </a:p>
          <a:p>
            <a:r>
              <a:rPr lang="en-GB" dirty="0"/>
              <a:t>Discuss why this would be done?</a:t>
            </a:r>
          </a:p>
        </p:txBody>
      </p:sp>
      <p:sp>
        <p:nvSpPr>
          <p:cNvPr id="4" name="Date Placeholder 3">
            <a:extLst>
              <a:ext uri="{FF2B5EF4-FFF2-40B4-BE49-F238E27FC236}">
                <a16:creationId xmlns:a16="http://schemas.microsoft.com/office/drawing/2014/main" xmlns="" id="{215983FD-5CCF-4848-A73D-B0DA0753B13C}"/>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9906F827-F213-4656-B4D7-42192674B394}"/>
              </a:ext>
            </a:extLst>
          </p:cNvPr>
          <p:cNvSpPr>
            <a:spLocks noGrp="1"/>
          </p:cNvSpPr>
          <p:nvPr>
            <p:ph type="sldNum" sz="quarter" idx="12"/>
          </p:nvPr>
        </p:nvSpPr>
        <p:spPr/>
        <p:txBody>
          <a:bodyPr/>
          <a:lstStyle/>
          <a:p>
            <a:fld id="{B1D9BA23-6223-4617-9598-728E7A9462B0}" type="slidenum">
              <a:rPr lang="en-GB" smtClean="0"/>
              <a:t>24</a:t>
            </a:fld>
            <a:endParaRPr lang="en-GB"/>
          </a:p>
        </p:txBody>
      </p:sp>
    </p:spTree>
    <p:extLst>
      <p:ext uri="{BB962C8B-B14F-4D97-AF65-F5344CB8AC3E}">
        <p14:creationId xmlns:p14="http://schemas.microsoft.com/office/powerpoint/2010/main" val="2544728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picture containing person, indoor, baseball, person&#10;&#10;Description automatically generated">
            <a:extLst>
              <a:ext uri="{FF2B5EF4-FFF2-40B4-BE49-F238E27FC236}">
                <a16:creationId xmlns:a16="http://schemas.microsoft.com/office/drawing/2014/main" xmlns="" id="{9FB40C43-01F3-49B8-976C-1AF9AE825A95}"/>
              </a:ext>
            </a:extLst>
          </p:cNvPr>
          <p:cNvPicPr>
            <a:picLocks noChangeAspect="1"/>
          </p:cNvPicPr>
          <p:nvPr/>
        </p:nvPicPr>
        <p:blipFill rotWithShape="1">
          <a:blip r:embed="rId2">
            <a:extLst>
              <a:ext uri="{28A0092B-C50C-407E-A947-70E740481C1C}">
                <a14:useLocalDpi xmlns:a14="http://schemas.microsoft.com/office/drawing/2010/main" val="0"/>
              </a:ext>
            </a:extLst>
          </a:blip>
          <a:srcRect r="8427"/>
          <a:stretch/>
        </p:blipFill>
        <p:spPr>
          <a:xfrm>
            <a:off x="20" y="1282"/>
            <a:ext cx="12191980" cy="6856718"/>
          </a:xfrm>
          <a:prstGeom prst="rect">
            <a:avLst/>
          </a:prstGeom>
        </p:spPr>
      </p:pic>
    </p:spTree>
    <p:extLst>
      <p:ext uri="{BB962C8B-B14F-4D97-AF65-F5344CB8AC3E}">
        <p14:creationId xmlns:p14="http://schemas.microsoft.com/office/powerpoint/2010/main" val="3700746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02555F-BDC7-4E20-AD1F-15D5286A1C67}"/>
              </a:ext>
            </a:extLst>
          </p:cNvPr>
          <p:cNvSpPr>
            <a:spLocks noGrp="1"/>
          </p:cNvSpPr>
          <p:nvPr>
            <p:ph type="title"/>
          </p:nvPr>
        </p:nvSpPr>
        <p:spPr/>
        <p:txBody>
          <a:bodyPr>
            <a:noAutofit/>
          </a:bodyPr>
          <a:lstStyle/>
          <a:p>
            <a:r>
              <a:rPr lang="en-GB" sz="3200" dirty="0"/>
              <a:t>Fingerprints being taken. Suspect is refusing to cooperate.</a:t>
            </a:r>
          </a:p>
        </p:txBody>
      </p:sp>
      <p:sp>
        <p:nvSpPr>
          <p:cNvPr id="3" name="Content Placeholder 2">
            <a:extLst>
              <a:ext uri="{FF2B5EF4-FFF2-40B4-BE49-F238E27FC236}">
                <a16:creationId xmlns:a16="http://schemas.microsoft.com/office/drawing/2014/main" xmlns="" id="{6503A023-DC04-4F03-BA94-8434D6A45F76}"/>
              </a:ext>
            </a:extLst>
          </p:cNvPr>
          <p:cNvSpPr>
            <a:spLocks noGrp="1"/>
          </p:cNvSpPr>
          <p:nvPr>
            <p:ph idx="1"/>
          </p:nvPr>
        </p:nvSpPr>
        <p:spPr/>
        <p:txBody>
          <a:bodyPr/>
          <a:lstStyle/>
          <a:p>
            <a:r>
              <a:rPr lang="en-GB" dirty="0"/>
              <a:t>Is the forced taking of fingerprints legal?</a:t>
            </a:r>
          </a:p>
        </p:txBody>
      </p:sp>
      <p:sp>
        <p:nvSpPr>
          <p:cNvPr id="4" name="Date Placeholder 3">
            <a:extLst>
              <a:ext uri="{FF2B5EF4-FFF2-40B4-BE49-F238E27FC236}">
                <a16:creationId xmlns:a16="http://schemas.microsoft.com/office/drawing/2014/main" xmlns="" id="{341DC358-A7C4-4BD4-97D1-D404D78EBBCF}"/>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83BBB686-A4C2-4684-9EB6-F3486BD4876C}"/>
              </a:ext>
            </a:extLst>
          </p:cNvPr>
          <p:cNvSpPr>
            <a:spLocks noGrp="1"/>
          </p:cNvSpPr>
          <p:nvPr>
            <p:ph type="sldNum" sz="quarter" idx="12"/>
          </p:nvPr>
        </p:nvSpPr>
        <p:spPr/>
        <p:txBody>
          <a:bodyPr/>
          <a:lstStyle/>
          <a:p>
            <a:fld id="{B1D9BA23-6223-4617-9598-728E7A9462B0}" type="slidenum">
              <a:rPr lang="en-GB" smtClean="0"/>
              <a:t>26</a:t>
            </a:fld>
            <a:endParaRPr lang="en-GB"/>
          </a:p>
        </p:txBody>
      </p:sp>
    </p:spTree>
    <p:extLst>
      <p:ext uri="{BB962C8B-B14F-4D97-AF65-F5344CB8AC3E}">
        <p14:creationId xmlns:p14="http://schemas.microsoft.com/office/powerpoint/2010/main" val="35285625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close up of a computer&#10;&#10;Description automatically generated">
            <a:extLst>
              <a:ext uri="{FF2B5EF4-FFF2-40B4-BE49-F238E27FC236}">
                <a16:creationId xmlns:a16="http://schemas.microsoft.com/office/drawing/2014/main" xmlns="" id="{605827CA-8C8F-4E9D-9355-56566C7B7D70}"/>
              </a:ext>
            </a:extLst>
          </p:cNvPr>
          <p:cNvPicPr>
            <a:picLocks noChangeAspect="1"/>
          </p:cNvPicPr>
          <p:nvPr/>
        </p:nvPicPr>
        <p:blipFill rotWithShape="1">
          <a:blip r:embed="rId2">
            <a:extLst>
              <a:ext uri="{28A0092B-C50C-407E-A947-70E740481C1C}">
                <a14:useLocalDpi xmlns:a14="http://schemas.microsoft.com/office/drawing/2010/main" val="0"/>
              </a:ext>
            </a:extLst>
          </a:blip>
          <a:srcRect t="5935" b="24202"/>
          <a:stretch/>
        </p:blipFill>
        <p:spPr>
          <a:xfrm>
            <a:off x="20" y="1282"/>
            <a:ext cx="12191980" cy="6856718"/>
          </a:xfrm>
          <a:prstGeom prst="rect">
            <a:avLst/>
          </a:prstGeom>
        </p:spPr>
      </p:pic>
    </p:spTree>
    <p:extLst>
      <p:ext uri="{BB962C8B-B14F-4D97-AF65-F5344CB8AC3E}">
        <p14:creationId xmlns:p14="http://schemas.microsoft.com/office/powerpoint/2010/main" val="24758506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C8C1A3-4A6B-47BA-BFF0-10EE92418136}"/>
              </a:ext>
            </a:extLst>
          </p:cNvPr>
          <p:cNvSpPr>
            <a:spLocks noGrp="1"/>
          </p:cNvSpPr>
          <p:nvPr>
            <p:ph type="title"/>
          </p:nvPr>
        </p:nvSpPr>
        <p:spPr/>
        <p:txBody>
          <a:bodyPr/>
          <a:lstStyle/>
          <a:p>
            <a:r>
              <a:rPr lang="en-GB" dirty="0"/>
              <a:t>Fingerprint is forced to open phone</a:t>
            </a:r>
          </a:p>
        </p:txBody>
      </p:sp>
      <p:sp>
        <p:nvSpPr>
          <p:cNvPr id="3" name="Content Placeholder 2">
            <a:extLst>
              <a:ext uri="{FF2B5EF4-FFF2-40B4-BE49-F238E27FC236}">
                <a16:creationId xmlns:a16="http://schemas.microsoft.com/office/drawing/2014/main" xmlns="" id="{27B7FE34-E397-4964-931B-97645687ACF7}"/>
              </a:ext>
            </a:extLst>
          </p:cNvPr>
          <p:cNvSpPr>
            <a:spLocks noGrp="1"/>
          </p:cNvSpPr>
          <p:nvPr>
            <p:ph idx="1"/>
          </p:nvPr>
        </p:nvSpPr>
        <p:spPr/>
        <p:txBody>
          <a:bodyPr/>
          <a:lstStyle/>
          <a:p>
            <a:r>
              <a:rPr lang="en-GB" dirty="0"/>
              <a:t>Is this action legal</a:t>
            </a:r>
            <a:r>
              <a:rPr lang="en-GB" dirty="0" smtClean="0"/>
              <a:t>?</a:t>
            </a:r>
          </a:p>
          <a:p>
            <a:r>
              <a:rPr lang="en-US" dirty="0"/>
              <a:t>Is there a logical connection with taking fingerprints to identify a suspect?</a:t>
            </a:r>
            <a:endParaRPr lang="en-GB" dirty="0"/>
          </a:p>
        </p:txBody>
      </p:sp>
      <p:sp>
        <p:nvSpPr>
          <p:cNvPr id="4" name="Date Placeholder 3">
            <a:extLst>
              <a:ext uri="{FF2B5EF4-FFF2-40B4-BE49-F238E27FC236}">
                <a16:creationId xmlns:a16="http://schemas.microsoft.com/office/drawing/2014/main" xmlns="" id="{6BAFE80E-B4A7-4F54-A87C-D116DA898039}"/>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FC0FF7BC-5907-4A9E-9182-9191627A9EF5}"/>
              </a:ext>
            </a:extLst>
          </p:cNvPr>
          <p:cNvSpPr>
            <a:spLocks noGrp="1"/>
          </p:cNvSpPr>
          <p:nvPr>
            <p:ph type="sldNum" sz="quarter" idx="12"/>
          </p:nvPr>
        </p:nvSpPr>
        <p:spPr/>
        <p:txBody>
          <a:bodyPr/>
          <a:lstStyle/>
          <a:p>
            <a:fld id="{B1D9BA23-6223-4617-9598-728E7A9462B0}" type="slidenum">
              <a:rPr lang="en-GB" smtClean="0"/>
              <a:t>28</a:t>
            </a:fld>
            <a:endParaRPr lang="en-GB"/>
          </a:p>
        </p:txBody>
      </p:sp>
    </p:spTree>
    <p:extLst>
      <p:ext uri="{BB962C8B-B14F-4D97-AF65-F5344CB8AC3E}">
        <p14:creationId xmlns:p14="http://schemas.microsoft.com/office/powerpoint/2010/main" val="32480033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75520" y="0"/>
            <a:ext cx="3397340" cy="923330"/>
          </a:xfrm>
          <a:prstGeom prst="rect">
            <a:avLst/>
          </a:prstGeom>
          <a:noFill/>
        </p:spPr>
        <p:txBody>
          <a:bodyPr wrap="none" rtlCol="0">
            <a:spAutoFit/>
          </a:bodyPr>
          <a:lstStyle/>
          <a:p>
            <a:r>
              <a:rPr lang="en-GB" sz="5400" b="1" dirty="0">
                <a:solidFill>
                  <a:schemeClr val="bg1"/>
                </a:solidFill>
              </a:rPr>
              <a:t>Questions?</a:t>
            </a:r>
          </a:p>
        </p:txBody>
      </p:sp>
      <p:pic>
        <p:nvPicPr>
          <p:cNvPr id="2" name="Afbeelding 1"/>
          <p:cNvPicPr>
            <a:picLocks noChangeAspect="1"/>
          </p:cNvPicPr>
          <p:nvPr/>
        </p:nvPicPr>
        <p:blipFill>
          <a:blip r:embed="rId3"/>
          <a:stretch>
            <a:fillRect/>
          </a:stretch>
        </p:blipFill>
        <p:spPr>
          <a:xfrm>
            <a:off x="377246" y="1453194"/>
            <a:ext cx="5273493" cy="4733161"/>
          </a:xfrm>
          <a:prstGeom prst="rect">
            <a:avLst/>
          </a:prstGeom>
        </p:spPr>
      </p:pic>
      <p:sp>
        <p:nvSpPr>
          <p:cNvPr id="3" name="Tijdelijke aanduiding voor datum 2"/>
          <p:cNvSpPr>
            <a:spLocks noGrp="1"/>
          </p:cNvSpPr>
          <p:nvPr>
            <p:ph type="dt" sz="half" idx="10"/>
          </p:nvPr>
        </p:nvSpPr>
        <p:spPr/>
        <p:txBody>
          <a:bodyPr/>
          <a:lstStyle/>
          <a:p>
            <a:r>
              <a:rPr lang="en-US" smtClean="0"/>
              <a:t>www.coe.int/cybercrime</a:t>
            </a:r>
            <a:endParaRPr lang="en-GB"/>
          </a:p>
        </p:txBody>
      </p:sp>
      <p:sp>
        <p:nvSpPr>
          <p:cNvPr id="5" name="Tijdelijke aanduiding voor dianummer 4"/>
          <p:cNvSpPr>
            <a:spLocks noGrp="1"/>
          </p:cNvSpPr>
          <p:nvPr>
            <p:ph type="sldNum" sz="quarter" idx="12"/>
          </p:nvPr>
        </p:nvSpPr>
        <p:spPr/>
        <p:txBody>
          <a:bodyPr/>
          <a:lstStyle/>
          <a:p>
            <a:fld id="{B1D9BA23-6223-4617-9598-728E7A9462B0}" type="slidenum">
              <a:rPr lang="en-GB" smtClean="0"/>
              <a:t>29</a:t>
            </a:fld>
            <a:endParaRPr lang="en-GB"/>
          </a:p>
        </p:txBody>
      </p:sp>
    </p:spTree>
    <p:extLst>
      <p:ext uri="{BB962C8B-B14F-4D97-AF65-F5344CB8AC3E}">
        <p14:creationId xmlns:p14="http://schemas.microsoft.com/office/powerpoint/2010/main" val="12225773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a:xfrm>
            <a:off x="1507524" y="274638"/>
            <a:ext cx="8703276" cy="773112"/>
          </a:xfrm>
        </p:spPr>
        <p:txBody>
          <a:bodyPr/>
          <a:lstStyle/>
          <a:p>
            <a:pPr eaLnBrk="1" hangingPunct="1"/>
            <a:r>
              <a:rPr lang="en-GB" alt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Session objectives</a:t>
            </a:r>
          </a:p>
        </p:txBody>
      </p:sp>
      <p:sp>
        <p:nvSpPr>
          <p:cNvPr id="4" name="Content Placeholder 2"/>
          <p:cNvSpPr txBox="1">
            <a:spLocks/>
          </p:cNvSpPr>
          <p:nvPr/>
        </p:nvSpPr>
        <p:spPr bwMode="auto">
          <a:xfrm>
            <a:off x="117231" y="1425146"/>
            <a:ext cx="11975915" cy="4885038"/>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en-GB" dirty="0">
                <a:solidFill>
                  <a:srgbClr val="000000"/>
                </a:solidFill>
                <a:latin typeface="Verdana" panose="020B0604030504040204" pitchFamily="34" charset="0"/>
                <a:ea typeface="Verdana" panose="020B0604030504040204" pitchFamily="34" charset="0"/>
                <a:cs typeface="Verdana" panose="020B0604030504040204" pitchFamily="34" charset="0"/>
              </a:rPr>
              <a:t>At the end of this session, delegates will be able to</a:t>
            </a:r>
            <a:r>
              <a:rPr lang="en-GB" dirty="0" smtClean="0">
                <a:solidFill>
                  <a:srgbClr val="000000"/>
                </a:solidFill>
                <a:latin typeface="Verdana" panose="020B0604030504040204" pitchFamily="34" charset="0"/>
                <a:ea typeface="Verdana" panose="020B0604030504040204" pitchFamily="34" charset="0"/>
                <a:cs typeface="Verdana" panose="020B0604030504040204" pitchFamily="34" charset="0"/>
              </a:rPr>
              <a:t>:</a:t>
            </a:r>
          </a:p>
          <a:p>
            <a:pPr>
              <a:spcBef>
                <a:spcPct val="20000"/>
              </a:spcBef>
              <a:buFont typeface="Arial" charset="0"/>
              <a:buNone/>
              <a:defRPr/>
            </a:pPr>
            <a:endParaRPr lang="en-GB"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algn="just">
              <a:spcBef>
                <a:spcPct val="20000"/>
              </a:spcBef>
              <a:buFont typeface="Arial" charset="0"/>
              <a:buChar char="•"/>
              <a:defRPr/>
            </a:pPr>
            <a:r>
              <a:rPr lang="en-US" dirty="0">
                <a:solidFill>
                  <a:srgbClr val="000000"/>
                </a:solidFill>
                <a:latin typeface="Verdana" panose="020B0604030504040204" pitchFamily="34" charset="0"/>
                <a:ea typeface="Verdana" panose="020B0604030504040204" pitchFamily="34" charset="0"/>
                <a:cs typeface="Verdana" panose="020B0604030504040204" pitchFamily="34" charset="0"/>
              </a:rPr>
              <a:t>recognize the digital crime scene from a practical and concrete case</a:t>
            </a:r>
          </a:p>
          <a:p>
            <a:pPr algn="just">
              <a:spcBef>
                <a:spcPct val="20000"/>
              </a:spcBef>
              <a:buFont typeface="Arial" charset="0"/>
              <a:buChar char="•"/>
              <a:defRPr/>
            </a:pPr>
            <a:r>
              <a:rPr lang="en-US" dirty="0">
                <a:solidFill>
                  <a:srgbClr val="000000"/>
                </a:solidFill>
                <a:latin typeface="Verdana" panose="020B0604030504040204" pitchFamily="34" charset="0"/>
                <a:ea typeface="Verdana" panose="020B0604030504040204" pitchFamily="34" charset="0"/>
                <a:cs typeface="Verdana" panose="020B0604030504040204" pitchFamily="34" charset="0"/>
              </a:rPr>
              <a:t>recognize the digital evidence material present</a:t>
            </a:r>
          </a:p>
          <a:p>
            <a:pPr algn="just">
              <a:spcBef>
                <a:spcPct val="20000"/>
              </a:spcBef>
              <a:buFont typeface="Arial" charset="0"/>
              <a:buChar char="•"/>
              <a:defRPr/>
            </a:pPr>
            <a:r>
              <a:rPr lang="en-US" dirty="0">
                <a:solidFill>
                  <a:srgbClr val="000000"/>
                </a:solidFill>
                <a:latin typeface="Verdana" panose="020B0604030504040204" pitchFamily="34" charset="0"/>
                <a:ea typeface="Verdana" panose="020B0604030504040204" pitchFamily="34" charset="0"/>
                <a:cs typeface="Verdana" panose="020B0604030504040204" pitchFamily="34" charset="0"/>
              </a:rPr>
              <a:t>be able to make a first reflection on how to deal with this.</a:t>
            </a:r>
          </a:p>
          <a:p>
            <a:pPr algn="just">
              <a:spcBef>
                <a:spcPct val="20000"/>
              </a:spcBef>
              <a:buFont typeface="Arial" charset="0"/>
              <a:buChar char="•"/>
              <a:defRPr/>
            </a:pPr>
            <a:r>
              <a:rPr lang="en-US" dirty="0">
                <a:solidFill>
                  <a:srgbClr val="000000"/>
                </a:solidFill>
                <a:latin typeface="Verdana" panose="020B0604030504040204" pitchFamily="34" charset="0"/>
                <a:ea typeface="Verdana" panose="020B0604030504040204" pitchFamily="34" charset="0"/>
                <a:cs typeface="Verdana" panose="020B0604030504040204" pitchFamily="34" charset="0"/>
              </a:rPr>
              <a:t>be able to make an early critical reflection on possible errors in the handling of this evidence</a:t>
            </a:r>
          </a:p>
          <a:p>
            <a:pPr algn="just">
              <a:spcBef>
                <a:spcPct val="20000"/>
              </a:spcBef>
              <a:buFont typeface="Arial" charset="0"/>
              <a:buChar char="•"/>
              <a:defRPr/>
            </a:pPr>
            <a:r>
              <a:rPr lang="en-US" dirty="0">
                <a:solidFill>
                  <a:srgbClr val="000000"/>
                </a:solidFill>
                <a:latin typeface="Verdana" panose="020B0604030504040204" pitchFamily="34" charset="0"/>
                <a:ea typeface="Verdana" panose="020B0604030504040204" pitchFamily="34" charset="0"/>
                <a:cs typeface="Verdana" panose="020B0604030504040204" pitchFamily="34" charset="0"/>
              </a:rPr>
              <a:t>question what legitimate measures may be taken to force a suspect to disclose access to digital evidence material</a:t>
            </a:r>
            <a:endParaRPr lang="en-GB"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3" name="Tijdelijke aanduiding voor datum 2"/>
          <p:cNvSpPr>
            <a:spLocks noGrp="1"/>
          </p:cNvSpPr>
          <p:nvPr>
            <p:ph type="dt" sz="half" idx="10"/>
          </p:nvPr>
        </p:nvSpPr>
        <p:spPr/>
        <p:txBody>
          <a:bodyPr/>
          <a:lstStyle/>
          <a:p>
            <a:r>
              <a:rPr lang="en-US" smtClean="0"/>
              <a:t>www.coe.int/cybercrime</a:t>
            </a:r>
            <a:endParaRPr lang="en-GB"/>
          </a:p>
        </p:txBody>
      </p:sp>
      <p:sp>
        <p:nvSpPr>
          <p:cNvPr id="5" name="Tijdelijke aanduiding voor dianummer 4"/>
          <p:cNvSpPr>
            <a:spLocks noGrp="1"/>
          </p:cNvSpPr>
          <p:nvPr>
            <p:ph type="sldNum" sz="quarter" idx="12"/>
          </p:nvPr>
        </p:nvSpPr>
        <p:spPr/>
        <p:txBody>
          <a:bodyPr/>
          <a:lstStyle/>
          <a:p>
            <a:fld id="{B1D9BA23-6223-4617-9598-728E7A9462B0}" type="slidenum">
              <a:rPr lang="en-GB" smtClean="0"/>
              <a:t>3</a:t>
            </a:fld>
            <a:endParaRPr lang="en-GB"/>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Content Placeholder 6" descr="Text&#10;&#10;Description automatically generated">
            <a:extLst>
              <a:ext uri="{FF2B5EF4-FFF2-40B4-BE49-F238E27FC236}">
                <a16:creationId xmlns:a16="http://schemas.microsoft.com/office/drawing/2014/main" xmlns="" id="{A3AA32DD-0F7E-47C1-8DC2-539E9839523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b="2616"/>
          <a:stretch/>
        </p:blipFill>
        <p:spPr>
          <a:xfrm>
            <a:off x="20" y="1282"/>
            <a:ext cx="12191980" cy="6856718"/>
          </a:xfrm>
          <a:prstGeom prst="rect">
            <a:avLst/>
          </a:prstGeom>
        </p:spPr>
      </p:pic>
      <p:sp>
        <p:nvSpPr>
          <p:cNvPr id="5" name="Slide Number Placeholder 4">
            <a:extLst>
              <a:ext uri="{FF2B5EF4-FFF2-40B4-BE49-F238E27FC236}">
                <a16:creationId xmlns:a16="http://schemas.microsoft.com/office/drawing/2014/main" xmlns="" id="{AF6B0F37-B3A6-457D-90CA-5F70487860F8}"/>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B1D9BA23-6223-4617-9598-728E7A9462B0}" type="slidenum">
              <a:rPr kumimoji="0" lang="en-US" sz="1200" b="1" i="0" u="none" strike="noStrike" cap="none" spc="0" normalizeH="0" baseline="0" noProof="0">
                <a:ln>
                  <a:noFill/>
                </a:ln>
                <a:solidFill>
                  <a:srgbClr val="FFFFFF"/>
                </a:solidFill>
                <a:effectLst/>
                <a:uLnTx/>
                <a:uFillTx/>
                <a:latin typeface="+mn-lt"/>
                <a:ea typeface="+mn-ea"/>
              </a:rPr>
              <a:pPr marR="0" lvl="0" indent="0" fontAlgn="auto">
                <a:spcBef>
                  <a:spcPts val="0"/>
                </a:spcBef>
                <a:spcAft>
                  <a:spcPts val="600"/>
                </a:spcAft>
                <a:buClrTx/>
                <a:buSzTx/>
                <a:buFontTx/>
                <a:buNone/>
                <a:tabLst/>
                <a:defRPr/>
              </a:pPr>
              <a:t>4</a:t>
            </a:fld>
            <a:endParaRPr kumimoji="0" lang="en-US" sz="1200" b="1" i="0" u="none" strike="noStrike" cap="none" spc="0" normalizeH="0" baseline="0" noProof="0">
              <a:ln>
                <a:noFill/>
              </a:ln>
              <a:solidFill>
                <a:srgbClr val="FFFFFF"/>
              </a:solidFill>
              <a:effectLst/>
              <a:uLnTx/>
              <a:uFillTx/>
              <a:latin typeface="+mn-lt"/>
              <a:ea typeface="+mn-ea"/>
            </a:endParaRPr>
          </a:p>
        </p:txBody>
      </p:sp>
    </p:spTree>
    <p:extLst>
      <p:ext uri="{BB962C8B-B14F-4D97-AF65-F5344CB8AC3E}">
        <p14:creationId xmlns:p14="http://schemas.microsoft.com/office/powerpoint/2010/main" val="3607724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312284-1C89-4F81-89F5-32B7F5CF8BCF}"/>
              </a:ext>
            </a:extLst>
          </p:cNvPr>
          <p:cNvSpPr>
            <a:spLocks noGrp="1"/>
          </p:cNvSpPr>
          <p:nvPr>
            <p:ph type="title"/>
          </p:nvPr>
        </p:nvSpPr>
        <p:spPr/>
        <p:txBody>
          <a:bodyPr>
            <a:noAutofit/>
          </a:bodyPr>
          <a:lstStyle/>
          <a:p>
            <a:r>
              <a:rPr lang="en-GB" sz="2800" dirty="0"/>
              <a:t>The computer format instruction has been activated</a:t>
            </a:r>
          </a:p>
        </p:txBody>
      </p:sp>
      <p:sp>
        <p:nvSpPr>
          <p:cNvPr id="3" name="Content Placeholder 2">
            <a:extLst>
              <a:ext uri="{FF2B5EF4-FFF2-40B4-BE49-F238E27FC236}">
                <a16:creationId xmlns:a16="http://schemas.microsoft.com/office/drawing/2014/main" xmlns="" id="{1B6724CA-DEE4-43A4-BAD1-DF7F435C2E9A}"/>
              </a:ext>
            </a:extLst>
          </p:cNvPr>
          <p:cNvSpPr>
            <a:spLocks noGrp="1"/>
          </p:cNvSpPr>
          <p:nvPr>
            <p:ph idx="1"/>
          </p:nvPr>
        </p:nvSpPr>
        <p:spPr/>
        <p:txBody>
          <a:bodyPr/>
          <a:lstStyle/>
          <a:p>
            <a:r>
              <a:rPr lang="en-GB" dirty="0"/>
              <a:t>What is the significance of this situation?</a:t>
            </a:r>
          </a:p>
          <a:p>
            <a:r>
              <a:rPr lang="en-GB" dirty="0"/>
              <a:t>What action should be taken?</a:t>
            </a:r>
          </a:p>
        </p:txBody>
      </p:sp>
      <p:sp>
        <p:nvSpPr>
          <p:cNvPr id="4" name="Date Placeholder 3">
            <a:extLst>
              <a:ext uri="{FF2B5EF4-FFF2-40B4-BE49-F238E27FC236}">
                <a16:creationId xmlns:a16="http://schemas.microsoft.com/office/drawing/2014/main" xmlns="" id="{2271F530-07D0-4BC6-B33E-5D8B2C839CF7}"/>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9B7F007F-A2A2-4B44-A070-2F04F524999C}"/>
              </a:ext>
            </a:extLst>
          </p:cNvPr>
          <p:cNvSpPr>
            <a:spLocks noGrp="1"/>
          </p:cNvSpPr>
          <p:nvPr>
            <p:ph type="sldNum" sz="quarter" idx="12"/>
          </p:nvPr>
        </p:nvSpPr>
        <p:spPr/>
        <p:txBody>
          <a:bodyPr/>
          <a:lstStyle/>
          <a:p>
            <a:fld id="{B1D9BA23-6223-4617-9598-728E7A9462B0}" type="slidenum">
              <a:rPr lang="en-GB" smtClean="0"/>
              <a:t>5</a:t>
            </a:fld>
            <a:endParaRPr lang="en-GB"/>
          </a:p>
        </p:txBody>
      </p:sp>
    </p:spTree>
    <p:extLst>
      <p:ext uri="{BB962C8B-B14F-4D97-AF65-F5344CB8AC3E}">
        <p14:creationId xmlns:p14="http://schemas.microsoft.com/office/powerpoint/2010/main" val="3798621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Content Placeholder 6" descr="A picture containing sitting, living, room, table&#10;&#10;Description automatically generated">
            <a:extLst>
              <a:ext uri="{FF2B5EF4-FFF2-40B4-BE49-F238E27FC236}">
                <a16:creationId xmlns:a16="http://schemas.microsoft.com/office/drawing/2014/main" xmlns="" id="{1C34E311-94DA-455C-8F4E-C4951697C32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8794" b="2987"/>
          <a:stretch/>
        </p:blipFill>
        <p:spPr>
          <a:xfrm>
            <a:off x="20" y="1282"/>
            <a:ext cx="12191980" cy="6856718"/>
          </a:xfrm>
          <a:prstGeom prst="rect">
            <a:avLst/>
          </a:prstGeom>
        </p:spPr>
      </p:pic>
      <p:sp>
        <p:nvSpPr>
          <p:cNvPr id="4" name="Date Placeholder 3">
            <a:extLst>
              <a:ext uri="{FF2B5EF4-FFF2-40B4-BE49-F238E27FC236}">
                <a16:creationId xmlns:a16="http://schemas.microsoft.com/office/drawing/2014/main" xmlns="" id="{206F0096-D096-428A-AB58-B6EDFE4372CB}"/>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r>
              <a:rPr lang="en-US" sz="1200">
                <a:solidFill>
                  <a:srgbClr val="FFFFFF"/>
                </a:solidFill>
                <a:latin typeface="+mn-lt"/>
                <a:ea typeface="+mn-ea"/>
              </a:rPr>
              <a:t>www.coe.int/cybercrime</a:t>
            </a:r>
          </a:p>
        </p:txBody>
      </p:sp>
      <p:sp>
        <p:nvSpPr>
          <p:cNvPr id="5" name="Slide Number Placeholder 4">
            <a:extLst>
              <a:ext uri="{FF2B5EF4-FFF2-40B4-BE49-F238E27FC236}">
                <a16:creationId xmlns:a16="http://schemas.microsoft.com/office/drawing/2014/main" xmlns="" id="{69DACB26-B118-42B1-BE30-3A8EC37EFC0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B1D9BA23-6223-4617-9598-728E7A9462B0}" type="slidenum">
              <a:rPr lang="en-US" sz="1200">
                <a:solidFill>
                  <a:srgbClr val="FFFFFF"/>
                </a:solidFill>
                <a:latin typeface="+mn-lt"/>
                <a:ea typeface="+mn-ea"/>
              </a:rPr>
              <a:pPr>
                <a:spcAft>
                  <a:spcPts val="600"/>
                </a:spcAft>
              </a:pPr>
              <a:t>6</a:t>
            </a:fld>
            <a:endParaRPr lang="en-US" sz="1200">
              <a:solidFill>
                <a:srgbClr val="FFFFFF"/>
              </a:solidFill>
              <a:latin typeface="+mn-lt"/>
              <a:ea typeface="+mn-ea"/>
            </a:endParaRPr>
          </a:p>
        </p:txBody>
      </p:sp>
    </p:spTree>
    <p:extLst>
      <p:ext uri="{BB962C8B-B14F-4D97-AF65-F5344CB8AC3E}">
        <p14:creationId xmlns:p14="http://schemas.microsoft.com/office/powerpoint/2010/main" val="3837496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117DBF0-03B4-4385-9D52-B41C1AFBACB4}"/>
              </a:ext>
            </a:extLst>
          </p:cNvPr>
          <p:cNvSpPr>
            <a:spLocks noGrp="1"/>
          </p:cNvSpPr>
          <p:nvPr>
            <p:ph type="title"/>
          </p:nvPr>
        </p:nvSpPr>
        <p:spPr/>
        <p:txBody>
          <a:bodyPr/>
          <a:lstStyle/>
          <a:p>
            <a:r>
              <a:rPr lang="en-GB" dirty="0"/>
              <a:t>The power cable is unplugged</a:t>
            </a:r>
          </a:p>
        </p:txBody>
      </p:sp>
      <p:sp>
        <p:nvSpPr>
          <p:cNvPr id="3" name="Content Placeholder 2">
            <a:extLst>
              <a:ext uri="{FF2B5EF4-FFF2-40B4-BE49-F238E27FC236}">
                <a16:creationId xmlns:a16="http://schemas.microsoft.com/office/drawing/2014/main" xmlns="" id="{84B97AC0-B018-4E37-A126-A7DFA657C15C}"/>
              </a:ext>
            </a:extLst>
          </p:cNvPr>
          <p:cNvSpPr>
            <a:spLocks noGrp="1"/>
          </p:cNvSpPr>
          <p:nvPr>
            <p:ph idx="1"/>
          </p:nvPr>
        </p:nvSpPr>
        <p:spPr/>
        <p:txBody>
          <a:bodyPr/>
          <a:lstStyle/>
          <a:p>
            <a:r>
              <a:rPr lang="en-GB" dirty="0"/>
              <a:t>Why not unplug at the socket?</a:t>
            </a:r>
          </a:p>
          <a:p>
            <a:r>
              <a:rPr lang="en-GB" dirty="0"/>
              <a:t>Is this the correct action to take?</a:t>
            </a:r>
          </a:p>
          <a:p>
            <a:r>
              <a:rPr lang="en-GB" dirty="0"/>
              <a:t>What important action has not been carried out?</a:t>
            </a:r>
          </a:p>
        </p:txBody>
      </p:sp>
      <p:sp>
        <p:nvSpPr>
          <p:cNvPr id="4" name="Date Placeholder 3">
            <a:extLst>
              <a:ext uri="{FF2B5EF4-FFF2-40B4-BE49-F238E27FC236}">
                <a16:creationId xmlns:a16="http://schemas.microsoft.com/office/drawing/2014/main" xmlns="" id="{51D2717F-B8A5-45C1-9191-514A2938190C}"/>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4028A902-3B4A-48A3-9E68-F2FE77A77F61}"/>
              </a:ext>
            </a:extLst>
          </p:cNvPr>
          <p:cNvSpPr>
            <a:spLocks noGrp="1"/>
          </p:cNvSpPr>
          <p:nvPr>
            <p:ph type="sldNum" sz="quarter" idx="12"/>
          </p:nvPr>
        </p:nvSpPr>
        <p:spPr/>
        <p:txBody>
          <a:bodyPr/>
          <a:lstStyle/>
          <a:p>
            <a:fld id="{B1D9BA23-6223-4617-9598-728E7A9462B0}" type="slidenum">
              <a:rPr lang="en-GB" smtClean="0"/>
              <a:t>7</a:t>
            </a:fld>
            <a:endParaRPr lang="en-GB"/>
          </a:p>
        </p:txBody>
      </p:sp>
    </p:spTree>
    <p:extLst>
      <p:ext uri="{BB962C8B-B14F-4D97-AF65-F5344CB8AC3E}">
        <p14:creationId xmlns:p14="http://schemas.microsoft.com/office/powerpoint/2010/main" val="3761522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Content Placeholder 6" descr="A person using a computer&#10;&#10;Description automatically generated">
            <a:extLst>
              <a:ext uri="{FF2B5EF4-FFF2-40B4-BE49-F238E27FC236}">
                <a16:creationId xmlns:a16="http://schemas.microsoft.com/office/drawing/2014/main" xmlns="" id="{C6CE3A7D-D94D-43F2-8E91-13B1783D806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3483" b="8298"/>
          <a:stretch/>
        </p:blipFill>
        <p:spPr>
          <a:xfrm>
            <a:off x="20" y="1282"/>
            <a:ext cx="12191980" cy="6856718"/>
          </a:xfrm>
          <a:prstGeom prst="rect">
            <a:avLst/>
          </a:prstGeom>
        </p:spPr>
      </p:pic>
      <p:sp>
        <p:nvSpPr>
          <p:cNvPr id="4" name="Date Placeholder 3">
            <a:extLst>
              <a:ext uri="{FF2B5EF4-FFF2-40B4-BE49-F238E27FC236}">
                <a16:creationId xmlns:a16="http://schemas.microsoft.com/office/drawing/2014/main" xmlns="" id="{9EC78471-3A15-496B-A400-A1BE42A544A8}"/>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r>
              <a:rPr lang="en-US" sz="1200">
                <a:solidFill>
                  <a:srgbClr val="FFFFFF"/>
                </a:solidFill>
                <a:latin typeface="+mn-lt"/>
                <a:ea typeface="+mn-ea"/>
              </a:rPr>
              <a:t>www.coe.int/cybercrime</a:t>
            </a:r>
          </a:p>
        </p:txBody>
      </p:sp>
      <p:sp>
        <p:nvSpPr>
          <p:cNvPr id="5" name="Slide Number Placeholder 4">
            <a:extLst>
              <a:ext uri="{FF2B5EF4-FFF2-40B4-BE49-F238E27FC236}">
                <a16:creationId xmlns:a16="http://schemas.microsoft.com/office/drawing/2014/main" xmlns="" id="{7DCA5181-F35A-406B-BAEC-F638F31A7BF0}"/>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B1D9BA23-6223-4617-9598-728E7A9462B0}" type="slidenum">
              <a:rPr lang="en-US" sz="1200">
                <a:solidFill>
                  <a:srgbClr val="FFFFFF"/>
                </a:solidFill>
                <a:latin typeface="+mn-lt"/>
                <a:ea typeface="+mn-ea"/>
              </a:rPr>
              <a:pPr>
                <a:spcAft>
                  <a:spcPts val="600"/>
                </a:spcAft>
              </a:pPr>
              <a:t>8</a:t>
            </a:fld>
            <a:endParaRPr lang="en-US" sz="1200">
              <a:solidFill>
                <a:srgbClr val="FFFFFF"/>
              </a:solidFill>
              <a:latin typeface="+mn-lt"/>
              <a:ea typeface="+mn-ea"/>
            </a:endParaRPr>
          </a:p>
        </p:txBody>
      </p:sp>
    </p:spTree>
    <p:extLst>
      <p:ext uri="{BB962C8B-B14F-4D97-AF65-F5344CB8AC3E}">
        <p14:creationId xmlns:p14="http://schemas.microsoft.com/office/powerpoint/2010/main" val="3215079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4774C3-D1A3-4927-84F4-B3F6542A4F2D}"/>
              </a:ext>
            </a:extLst>
          </p:cNvPr>
          <p:cNvSpPr>
            <a:spLocks noGrp="1"/>
          </p:cNvSpPr>
          <p:nvPr>
            <p:ph type="title"/>
          </p:nvPr>
        </p:nvSpPr>
        <p:spPr/>
        <p:txBody>
          <a:bodyPr>
            <a:noAutofit/>
          </a:bodyPr>
          <a:lstStyle/>
          <a:p>
            <a:r>
              <a:rPr lang="en-GB" sz="3200" dirty="0"/>
              <a:t>Mobile phones being placed into a faraday bag</a:t>
            </a:r>
          </a:p>
        </p:txBody>
      </p:sp>
      <p:sp>
        <p:nvSpPr>
          <p:cNvPr id="3" name="Content Placeholder 2">
            <a:extLst>
              <a:ext uri="{FF2B5EF4-FFF2-40B4-BE49-F238E27FC236}">
                <a16:creationId xmlns:a16="http://schemas.microsoft.com/office/drawing/2014/main" xmlns="" id="{6968CAF3-8D34-44A3-AA36-26E5218B968B}"/>
              </a:ext>
            </a:extLst>
          </p:cNvPr>
          <p:cNvSpPr>
            <a:spLocks noGrp="1"/>
          </p:cNvSpPr>
          <p:nvPr>
            <p:ph idx="1"/>
          </p:nvPr>
        </p:nvSpPr>
        <p:spPr/>
        <p:txBody>
          <a:bodyPr/>
          <a:lstStyle/>
          <a:p>
            <a:r>
              <a:rPr lang="en-GB" dirty="0"/>
              <a:t>What is a faraday bag and why is it being used?</a:t>
            </a:r>
          </a:p>
          <a:p>
            <a:r>
              <a:rPr lang="en-GB" dirty="0"/>
              <a:t>What should be done differently and why?</a:t>
            </a:r>
          </a:p>
        </p:txBody>
      </p:sp>
      <p:sp>
        <p:nvSpPr>
          <p:cNvPr id="4" name="Date Placeholder 3">
            <a:extLst>
              <a:ext uri="{FF2B5EF4-FFF2-40B4-BE49-F238E27FC236}">
                <a16:creationId xmlns:a16="http://schemas.microsoft.com/office/drawing/2014/main" xmlns="" id="{89B59597-69EA-4447-A78C-8C0794F2E80C}"/>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xmlns="" id="{5494BF70-60C1-4075-AF2D-07999E330B55}"/>
              </a:ext>
            </a:extLst>
          </p:cNvPr>
          <p:cNvSpPr>
            <a:spLocks noGrp="1"/>
          </p:cNvSpPr>
          <p:nvPr>
            <p:ph type="sldNum" sz="quarter" idx="12"/>
          </p:nvPr>
        </p:nvSpPr>
        <p:spPr/>
        <p:txBody>
          <a:bodyPr/>
          <a:lstStyle/>
          <a:p>
            <a:fld id="{B1D9BA23-6223-4617-9598-728E7A9462B0}" type="slidenum">
              <a:rPr lang="en-GB" smtClean="0"/>
              <a:t>9</a:t>
            </a:fld>
            <a:endParaRPr lang="en-GB"/>
          </a:p>
        </p:txBody>
      </p:sp>
    </p:spTree>
    <p:extLst>
      <p:ext uri="{BB962C8B-B14F-4D97-AF65-F5344CB8AC3E}">
        <p14:creationId xmlns:p14="http://schemas.microsoft.com/office/powerpoint/2010/main" val="11940922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1114</Words>
  <Application>Microsoft Office PowerPoint</Application>
  <PresentationFormat>Breedbeeld</PresentationFormat>
  <Paragraphs>160</Paragraphs>
  <Slides>29</Slides>
  <Notes>17</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29</vt:i4>
      </vt:variant>
    </vt:vector>
  </HeadingPairs>
  <TitlesOfParts>
    <vt:vector size="37" baseType="lpstr">
      <vt:lpstr>MS PGothic</vt:lpstr>
      <vt:lpstr>Arial</vt:lpstr>
      <vt:lpstr>Calibri</vt:lpstr>
      <vt:lpstr>Din-Light</vt:lpstr>
      <vt:lpstr>Roboto</vt:lpstr>
      <vt:lpstr>Sofia Pro</vt:lpstr>
      <vt:lpstr>Verdana</vt:lpstr>
      <vt:lpstr>Office Theme</vt:lpstr>
      <vt:lpstr>Specialised Course  Electronic Evidence  for  Judges and Prosecutors </vt:lpstr>
      <vt:lpstr>PowerPoint-presentatie</vt:lpstr>
      <vt:lpstr>Session objectives</vt:lpstr>
      <vt:lpstr>PowerPoint-presentatie</vt:lpstr>
      <vt:lpstr>The computer format instruction has been activated</vt:lpstr>
      <vt:lpstr>PowerPoint-presentatie</vt:lpstr>
      <vt:lpstr>The power cable is unplugged</vt:lpstr>
      <vt:lpstr>PowerPoint-presentatie</vt:lpstr>
      <vt:lpstr>Mobile phones being placed into a faraday bag</vt:lpstr>
      <vt:lpstr>PowerPoint-presentatie</vt:lpstr>
      <vt:lpstr>Forensic examiner is using the password found on the post it note.</vt:lpstr>
      <vt:lpstr>PowerPoint-presentatie</vt:lpstr>
      <vt:lpstr>Forensic examiner clicks on the keyboard and the computer screen wakes up.</vt:lpstr>
      <vt:lpstr>PowerPoint-presentatie</vt:lpstr>
      <vt:lpstr>iPad opens without passcode to WhatsApp account.</vt:lpstr>
      <vt:lpstr>PowerPoint-presentatie</vt:lpstr>
      <vt:lpstr>PowerPoint-presentatie</vt:lpstr>
      <vt:lpstr>PowerPoint-presentatie</vt:lpstr>
      <vt:lpstr>A laptop which is in a ‘turned off’ state when seized</vt:lpstr>
      <vt:lpstr>PowerPoint-presentatie</vt:lpstr>
      <vt:lpstr>A router is seized and connected to an examination machine</vt:lpstr>
      <vt:lpstr>PowerPoint-presentatie</vt:lpstr>
      <vt:lpstr>PowerPoint-presentatie</vt:lpstr>
      <vt:lpstr>Opening a phone with forced facial recognition.</vt:lpstr>
      <vt:lpstr>PowerPoint-presentatie</vt:lpstr>
      <vt:lpstr>Fingerprints being taken. Suspect is refusing to cooperate.</vt:lpstr>
      <vt:lpstr>PowerPoint-presentatie</vt:lpstr>
      <vt:lpstr>Fingerprint is forced to open phone</vt:lpstr>
      <vt:lpstr>PowerPoint-presentatie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ELEFTERESCU Ana</dc:creator>
  <cp:lastModifiedBy>Van Linthout Philippe</cp:lastModifiedBy>
  <cp:revision>43</cp:revision>
  <dcterms:created xsi:type="dcterms:W3CDTF">2019-11-14T14:27:48Z</dcterms:created>
  <dcterms:modified xsi:type="dcterms:W3CDTF">2020-11-26T11:43:22Z</dcterms:modified>
</cp:coreProperties>
</file>