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sldIdLst>
    <p:sldId id="256" r:id="rId2"/>
    <p:sldId id="257" r:id="rId3"/>
    <p:sldId id="316" r:id="rId4"/>
    <p:sldId id="317" r:id="rId5"/>
    <p:sldId id="318" r:id="rId6"/>
    <p:sldId id="319" r:id="rId7"/>
    <p:sldId id="320" r:id="rId8"/>
    <p:sldId id="321" r:id="rId9"/>
    <p:sldId id="322" r:id="rId10"/>
    <p:sldId id="323" r:id="rId11"/>
    <p:sldId id="324" r:id="rId12"/>
    <p:sldId id="325" r:id="rId13"/>
    <p:sldId id="264" r:id="rId14"/>
    <p:sldId id="278" r:id="rId15"/>
    <p:sldId id="288" r:id="rId16"/>
    <p:sldId id="289" r:id="rId17"/>
    <p:sldId id="290" r:id="rId18"/>
    <p:sldId id="326" r:id="rId19"/>
    <p:sldId id="327" r:id="rId20"/>
    <p:sldId id="328" r:id="rId21"/>
    <p:sldId id="329" r:id="rId22"/>
    <p:sldId id="330" r:id="rId23"/>
    <p:sldId id="331" r:id="rId24"/>
    <p:sldId id="332" r:id="rId25"/>
    <p:sldId id="333" r:id="rId26"/>
    <p:sldId id="334" r:id="rId27"/>
    <p:sldId id="335" r:id="rId28"/>
    <p:sldId id="279" r:id="rId29"/>
    <p:sldId id="291" r:id="rId30"/>
    <p:sldId id="293" r:id="rId31"/>
    <p:sldId id="292" r:id="rId32"/>
    <p:sldId id="294" r:id="rId33"/>
    <p:sldId id="297" r:id="rId34"/>
    <p:sldId id="298" r:id="rId35"/>
    <p:sldId id="299" r:id="rId36"/>
    <p:sldId id="300" r:id="rId37"/>
    <p:sldId id="295" r:id="rId38"/>
    <p:sldId id="296" r:id="rId39"/>
    <p:sldId id="301" r:id="rId40"/>
    <p:sldId id="302" r:id="rId41"/>
    <p:sldId id="303" r:id="rId42"/>
    <p:sldId id="304" r:id="rId43"/>
    <p:sldId id="305" r:id="rId44"/>
    <p:sldId id="306" r:id="rId45"/>
    <p:sldId id="307" r:id="rId46"/>
    <p:sldId id="311" r:id="rId47"/>
    <p:sldId id="308" r:id="rId48"/>
    <p:sldId id="310" r:id="rId49"/>
    <p:sldId id="309" r:id="rId50"/>
    <p:sldId id="312" r:id="rId51"/>
    <p:sldId id="313" r:id="rId52"/>
    <p:sldId id="314" r:id="rId53"/>
    <p:sldId id="315" r:id="rId54"/>
    <p:sldId id="336" r:id="rId55"/>
    <p:sldId id="337" r:id="rId56"/>
    <p:sldId id="338" r:id="rId57"/>
    <p:sldId id="339" r:id="rId58"/>
    <p:sldId id="340" r:id="rId59"/>
    <p:sldId id="341" r:id="rId60"/>
    <p:sldId id="342" r:id="rId61"/>
    <p:sldId id="343" r:id="rId62"/>
    <p:sldId id="344" r:id="rId63"/>
    <p:sldId id="260"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61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533" autoAdjust="0"/>
    <p:restoredTop sz="85442"/>
  </p:normalViewPr>
  <p:slideViewPr>
    <p:cSldViewPr snapToGrid="0">
      <p:cViewPr varScale="1">
        <p:scale>
          <a:sx n="57" d="100"/>
          <a:sy n="57" d="100"/>
        </p:scale>
        <p:origin x="424"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00204-F48F-4689-AF79-DED0031B4B8C}" type="datetimeFigureOut">
              <a:rPr lang="en-GB" smtClean="0"/>
              <a:t>14/03/2022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6C4C16-745E-490D-ACBE-B1C8B174D5AA}" type="slidenum">
              <a:rPr lang="en-GB" smtClean="0"/>
              <a:t>‹#›</a:t>
            </a:fld>
            <a:endParaRPr lang="en-GB"/>
          </a:p>
        </p:txBody>
      </p:sp>
    </p:spTree>
    <p:extLst>
      <p:ext uri="{BB962C8B-B14F-4D97-AF65-F5344CB8AC3E}">
        <p14:creationId xmlns:p14="http://schemas.microsoft.com/office/powerpoint/2010/main" val="2724671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00" dirty="0"/>
              <a:t>Trainer could ask students to suggest why each point is important to consider during the preparation for collection of evidence.</a:t>
            </a:r>
          </a:p>
          <a:p>
            <a:r>
              <a:rPr lang="en-GB" sz="800" b="1" dirty="0"/>
              <a:t>Type of scene</a:t>
            </a:r>
          </a:p>
          <a:p>
            <a:r>
              <a:rPr lang="en-GB" sz="800" u="sng" dirty="0"/>
              <a:t>Commercial</a:t>
            </a:r>
          </a:p>
          <a:p>
            <a:pPr marL="171450" indent="-171450">
              <a:buFont typeface="Arial" panose="020B0604020202020204" pitchFamily="34" charset="0"/>
              <a:buChar char="•"/>
            </a:pPr>
            <a:r>
              <a:rPr lang="en-GB" sz="800" dirty="0"/>
              <a:t>Minimal disruption to business continuity</a:t>
            </a:r>
          </a:p>
          <a:p>
            <a:pPr marL="171450" indent="-171450">
              <a:buFont typeface="Arial" panose="020B0604020202020204" pitchFamily="34" charset="0"/>
              <a:buChar char="•"/>
            </a:pPr>
            <a:r>
              <a:rPr lang="en-GB" sz="800" dirty="0"/>
              <a:t>Number of people present</a:t>
            </a:r>
          </a:p>
          <a:p>
            <a:pPr marL="171450" indent="-171450">
              <a:buFont typeface="Arial" panose="020B0604020202020204" pitchFamily="34" charset="0"/>
              <a:buChar char="•"/>
            </a:pPr>
            <a:r>
              <a:rPr lang="en-GB" sz="800" dirty="0"/>
              <a:t>How to identify and isolate the suspect/s</a:t>
            </a:r>
          </a:p>
          <a:p>
            <a:pPr marL="171450" indent="-171450">
              <a:buFont typeface="Arial" panose="020B0604020202020204" pitchFamily="34" charset="0"/>
              <a:buChar char="•"/>
            </a:pPr>
            <a:r>
              <a:rPr lang="en-GB" sz="800" dirty="0"/>
              <a:t>Likelihood of evidence being on a server or networked devices</a:t>
            </a:r>
          </a:p>
          <a:p>
            <a:pPr marL="171450" indent="-171450">
              <a:buFont typeface="Arial" panose="020B0604020202020204" pitchFamily="34" charset="0"/>
              <a:buChar char="•"/>
            </a:pPr>
            <a:r>
              <a:rPr lang="en-GB" sz="800" dirty="0"/>
              <a:t>Collateral intrusion</a:t>
            </a:r>
          </a:p>
          <a:p>
            <a:pPr marL="171450" indent="-171450">
              <a:buFont typeface="Arial" panose="020B0604020202020204" pitchFamily="34" charset="0"/>
              <a:buChar char="•"/>
            </a:pPr>
            <a:r>
              <a:rPr lang="en-GB" sz="800" dirty="0"/>
              <a:t>Confidentiality</a:t>
            </a:r>
          </a:p>
          <a:p>
            <a:pPr marL="171450" indent="-171450">
              <a:buFont typeface="Arial" panose="020B0604020202020204" pitchFamily="34" charset="0"/>
              <a:buChar char="•"/>
            </a:pPr>
            <a:r>
              <a:rPr lang="en-GB" sz="800" dirty="0"/>
              <a:t>Etc</a:t>
            </a:r>
          </a:p>
          <a:p>
            <a:pPr marL="0" indent="0">
              <a:buFont typeface="Arial" panose="020B0604020202020204" pitchFamily="34" charset="0"/>
              <a:buNone/>
            </a:pPr>
            <a:r>
              <a:rPr lang="en-GB" sz="800" u="sng" dirty="0"/>
              <a:t>Private dwelling</a:t>
            </a:r>
          </a:p>
          <a:p>
            <a:pPr marL="171450" indent="-171450">
              <a:buFont typeface="Arial" panose="020B0604020202020204" pitchFamily="34" charset="0"/>
              <a:buChar char="•"/>
            </a:pPr>
            <a:r>
              <a:rPr lang="en-GB" sz="800" u="none" dirty="0"/>
              <a:t>Size of building</a:t>
            </a:r>
          </a:p>
          <a:p>
            <a:pPr marL="171450" indent="-171450">
              <a:buFont typeface="Arial" panose="020B0604020202020204" pitchFamily="34" charset="0"/>
              <a:buChar char="•"/>
            </a:pPr>
            <a:r>
              <a:rPr lang="en-GB" sz="800" u="none" dirty="0"/>
              <a:t>Cleanliness</a:t>
            </a:r>
          </a:p>
          <a:p>
            <a:pPr marL="171450" indent="-171450">
              <a:buFont typeface="Arial" panose="020B0604020202020204" pitchFamily="34" charset="0"/>
              <a:buChar char="•"/>
            </a:pPr>
            <a:r>
              <a:rPr lang="en-GB" sz="800" u="none" dirty="0"/>
              <a:t>Security features (door locks, </a:t>
            </a:r>
            <a:r>
              <a:rPr lang="en-GB" sz="800" u="none" dirty="0" err="1"/>
              <a:t>cctv</a:t>
            </a:r>
            <a:r>
              <a:rPr lang="en-GB" sz="800" u="none" dirty="0"/>
              <a:t>, etc)</a:t>
            </a:r>
          </a:p>
          <a:p>
            <a:pPr marL="171450" indent="-171450">
              <a:buFont typeface="Arial" panose="020B0604020202020204" pitchFamily="34" charset="0"/>
              <a:buChar char="•"/>
            </a:pPr>
            <a:r>
              <a:rPr lang="en-GB" sz="800" u="none" dirty="0"/>
              <a:t>Occupants</a:t>
            </a:r>
          </a:p>
          <a:p>
            <a:pPr marL="171450" indent="-171450">
              <a:buFont typeface="Arial" panose="020B0604020202020204" pitchFamily="34" charset="0"/>
              <a:buChar char="•"/>
            </a:pPr>
            <a:r>
              <a:rPr lang="en-GB" sz="800" u="none" dirty="0"/>
              <a:t>Layout – cellar, attic or garage?</a:t>
            </a:r>
          </a:p>
          <a:p>
            <a:pPr marL="171450" indent="-171450">
              <a:buFont typeface="Arial" panose="020B0604020202020204" pitchFamily="34" charset="0"/>
              <a:buChar char="•"/>
            </a:pPr>
            <a:r>
              <a:rPr lang="en-GB" sz="800" u="none" dirty="0"/>
              <a:t>etc</a:t>
            </a:r>
          </a:p>
          <a:p>
            <a:pPr marL="0" indent="0">
              <a:buFont typeface="Arial" panose="020B0604020202020204" pitchFamily="34" charset="0"/>
              <a:buNone/>
            </a:pPr>
            <a:r>
              <a:rPr lang="en-GB" sz="800" u="sng" dirty="0"/>
              <a:t>Location of Scene</a:t>
            </a:r>
          </a:p>
          <a:p>
            <a:pPr marL="171450" indent="-171450">
              <a:buFont typeface="Arial" panose="020B0604020202020204" pitchFamily="34" charset="0"/>
              <a:buChar char="•"/>
            </a:pPr>
            <a:r>
              <a:rPr lang="en-GB" sz="800" u="none" dirty="0"/>
              <a:t>jurisdiction– do you require authority/assistance from other departments/forces</a:t>
            </a:r>
          </a:p>
          <a:p>
            <a:pPr marL="171450" indent="-171450">
              <a:buFont typeface="Arial" panose="020B0604020202020204" pitchFamily="34" charset="0"/>
              <a:buChar char="•"/>
            </a:pPr>
            <a:r>
              <a:rPr lang="en-GB" sz="800" u="none" dirty="0"/>
              <a:t>Physical considerations – access, stairs, lifts, neighbours, rural, urban</a:t>
            </a:r>
          </a:p>
          <a:p>
            <a:pPr marL="171450" indent="-171450">
              <a:buFont typeface="Arial" panose="020B0604020202020204" pitchFamily="34" charset="0"/>
              <a:buChar char="•"/>
            </a:pPr>
            <a:r>
              <a:rPr lang="en-GB" sz="800" u="none" dirty="0"/>
              <a:t>Search team – how many are required, skills required – allocation of rolls – exhibit officer, scribe, arresting officer, etc</a:t>
            </a:r>
          </a:p>
          <a:p>
            <a:r>
              <a:rPr lang="en-GB" sz="800" u="sng" dirty="0"/>
              <a:t>Intelligence re suspects</a:t>
            </a:r>
          </a:p>
          <a:p>
            <a:pPr marL="171450" indent="-171450">
              <a:buFont typeface="Arial" panose="020B0604020202020204" pitchFamily="34" charset="0"/>
              <a:buChar char="•"/>
            </a:pPr>
            <a:r>
              <a:rPr lang="en-GB" sz="800" dirty="0"/>
              <a:t>Who do we expect to be present/how many</a:t>
            </a:r>
          </a:p>
          <a:p>
            <a:pPr marL="171450" indent="-171450">
              <a:buFont typeface="Arial" panose="020B0604020202020204" pitchFamily="34" charset="0"/>
              <a:buChar char="•"/>
            </a:pPr>
            <a:r>
              <a:rPr lang="en-GB" sz="800" dirty="0"/>
              <a:t>Previous convictions</a:t>
            </a:r>
          </a:p>
          <a:p>
            <a:pPr marL="171450" indent="-171450">
              <a:buFont typeface="Arial" panose="020B0604020202020204" pitchFamily="34" charset="0"/>
              <a:buChar char="•"/>
            </a:pPr>
            <a:r>
              <a:rPr lang="en-GB" sz="800" dirty="0"/>
              <a:t>Tendency to violence/firearms/weapons</a:t>
            </a:r>
          </a:p>
          <a:p>
            <a:pPr marL="171450" indent="-171450">
              <a:buFont typeface="Arial" panose="020B0604020202020204" pitchFamily="34" charset="0"/>
              <a:buChar char="•"/>
            </a:pPr>
            <a:r>
              <a:rPr lang="en-GB" sz="800" dirty="0"/>
              <a:t>Minors/babies</a:t>
            </a:r>
          </a:p>
          <a:p>
            <a:r>
              <a:rPr lang="en-GB" sz="800" u="sng" dirty="0"/>
              <a:t>Types of evidence</a:t>
            </a:r>
          </a:p>
          <a:p>
            <a:pPr marL="171450" indent="-171450">
              <a:buFont typeface="Arial" panose="020B0604020202020204" pitchFamily="34" charset="0"/>
              <a:buChar char="•"/>
            </a:pPr>
            <a:r>
              <a:rPr lang="en-GB" sz="800" u="none" dirty="0"/>
              <a:t>Computers, phones, cameras, servers</a:t>
            </a:r>
          </a:p>
          <a:p>
            <a:pPr marL="171450" indent="-171450">
              <a:buFont typeface="Arial" panose="020B0604020202020204" pitchFamily="34" charset="0"/>
              <a:buChar char="•"/>
            </a:pPr>
            <a:r>
              <a:rPr lang="en-GB" sz="800" u="none" dirty="0"/>
              <a:t>Routers</a:t>
            </a:r>
          </a:p>
          <a:p>
            <a:pPr marL="171450" indent="-171450">
              <a:buFont typeface="Arial" panose="020B0604020202020204" pitchFamily="34" charset="0"/>
              <a:buChar char="•"/>
            </a:pPr>
            <a:r>
              <a:rPr lang="en-GB" sz="800" u="none" dirty="0"/>
              <a:t>Non electronic evidence: passwords, documents, bank statements, address books, etc</a:t>
            </a:r>
          </a:p>
          <a:p>
            <a:pPr marL="0" indent="0">
              <a:buFont typeface="Arial" panose="020B0604020202020204" pitchFamily="34" charset="0"/>
              <a:buNone/>
            </a:pPr>
            <a:r>
              <a:rPr lang="en-GB" sz="800" u="sng" dirty="0"/>
              <a:t>Procedures/policy/documentation</a:t>
            </a:r>
          </a:p>
          <a:p>
            <a:pPr marL="171450" indent="-171450">
              <a:buFont typeface="Arial" panose="020B0604020202020204" pitchFamily="34" charset="0"/>
              <a:buChar char="•"/>
            </a:pPr>
            <a:r>
              <a:rPr lang="en-GB" sz="800" u="none" dirty="0"/>
              <a:t>Search/seizure notes</a:t>
            </a:r>
          </a:p>
          <a:p>
            <a:pPr marL="171450" indent="-171450">
              <a:buFont typeface="Arial" panose="020B0604020202020204" pitchFamily="34" charset="0"/>
              <a:buChar char="•"/>
            </a:pPr>
            <a:r>
              <a:rPr lang="en-GB" sz="800" u="none" dirty="0"/>
              <a:t>Continuity</a:t>
            </a:r>
          </a:p>
          <a:p>
            <a:pPr marL="171450" indent="-171450">
              <a:buFont typeface="Arial" panose="020B0604020202020204" pitchFamily="34" charset="0"/>
              <a:buChar char="•"/>
            </a:pPr>
            <a:r>
              <a:rPr lang="en-GB" sz="800" u="none" dirty="0"/>
              <a:t>Warrant</a:t>
            </a:r>
          </a:p>
          <a:p>
            <a:pPr marL="171450" indent="-171450">
              <a:buFont typeface="Arial" panose="020B0604020202020204" pitchFamily="34" charset="0"/>
              <a:buChar char="•"/>
            </a:pPr>
            <a:r>
              <a:rPr lang="en-GB" sz="800" u="none" dirty="0"/>
              <a:t>Contemporaneous notes</a:t>
            </a:r>
          </a:p>
          <a:p>
            <a:pPr marL="171450" indent="-171450">
              <a:buFont typeface="Arial" panose="020B0604020202020204" pitchFamily="34" charset="0"/>
              <a:buChar char="•"/>
            </a:pPr>
            <a:r>
              <a:rPr lang="en-GB" sz="800" u="none" dirty="0"/>
              <a:t>etc</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3</a:t>
            </a:fld>
            <a:endParaRPr lang="en-GB"/>
          </a:p>
        </p:txBody>
      </p:sp>
    </p:spTree>
    <p:extLst>
      <p:ext uri="{BB962C8B-B14F-4D97-AF65-F5344CB8AC3E}">
        <p14:creationId xmlns:p14="http://schemas.microsoft.com/office/powerpoint/2010/main" val="30065388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spc="-1" dirty="0">
                <a:solidFill>
                  <a:srgbClr val="000000"/>
                </a:solidFill>
                <a:latin typeface="Calibri Light" panose="020F0302020204030204" pitchFamily="34" charset="0"/>
                <a:cs typeface="Calibri Light" panose="020F0302020204030204" pitchFamily="34" charset="0"/>
              </a:rPr>
              <a:t>Fifth Anti-Money Laundering Directive (AMLD5)</a:t>
            </a:r>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14</a:t>
            </a:fld>
            <a:endParaRPr lang="en-GB"/>
          </a:p>
        </p:txBody>
      </p:sp>
    </p:spTree>
    <p:extLst>
      <p:ext uri="{BB962C8B-B14F-4D97-AF65-F5344CB8AC3E}">
        <p14:creationId xmlns:p14="http://schemas.microsoft.com/office/powerpoint/2010/main" val="895794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a:t>Note: This </a:t>
            </a:r>
            <a:r>
              <a:rPr lang="de-DE" dirty="0" err="1"/>
              <a:t>slide</a:t>
            </a:r>
            <a:r>
              <a:rPr lang="de-DE" dirty="0"/>
              <a:t> </a:t>
            </a:r>
            <a:r>
              <a:rPr lang="de-DE" dirty="0" err="1"/>
              <a:t>is</a:t>
            </a:r>
            <a:r>
              <a:rPr lang="de-DE" dirty="0"/>
              <a:t> </a:t>
            </a:r>
            <a:r>
              <a:rPr lang="de-DE" dirty="0" err="1"/>
              <a:t>animated</a:t>
            </a:r>
            <a:endParaRPr lang="de-DE" dirty="0"/>
          </a:p>
          <a:p>
            <a:endParaRPr lang="de-DE" dirty="0"/>
          </a:p>
          <a:p>
            <a:r>
              <a:rPr lang="de-DE" dirty="0" err="1"/>
              <a:t>Imagine</a:t>
            </a:r>
            <a:r>
              <a:rPr lang="de-DE" dirty="0"/>
              <a:t> </a:t>
            </a:r>
            <a:r>
              <a:rPr lang="de-DE" dirty="0" err="1"/>
              <a:t>the</a:t>
            </a:r>
            <a:r>
              <a:rPr lang="de-DE" dirty="0"/>
              <a:t> </a:t>
            </a:r>
            <a:r>
              <a:rPr lang="de-DE" dirty="0" err="1"/>
              <a:t>filesystem</a:t>
            </a:r>
            <a:r>
              <a:rPr lang="de-DE" dirty="0"/>
              <a:t> on</a:t>
            </a:r>
            <a:r>
              <a:rPr lang="de-DE" baseline="0" dirty="0"/>
              <a:t> a </a:t>
            </a:r>
            <a:r>
              <a:rPr lang="de-DE" baseline="0" dirty="0" err="1"/>
              <a:t>partition</a:t>
            </a:r>
            <a:r>
              <a:rPr lang="de-DE" baseline="0" dirty="0"/>
              <a:t> </a:t>
            </a:r>
            <a:r>
              <a:rPr lang="de-DE" baseline="0" dirty="0" err="1"/>
              <a:t>to</a:t>
            </a:r>
            <a:r>
              <a:rPr lang="de-DE" baseline="0" dirty="0"/>
              <a:t> </a:t>
            </a:r>
            <a:r>
              <a:rPr lang="de-DE" baseline="0" dirty="0" err="1"/>
              <a:t>be</a:t>
            </a:r>
            <a:r>
              <a:rPr lang="de-DE" baseline="0" dirty="0"/>
              <a:t> a </a:t>
            </a:r>
            <a:r>
              <a:rPr lang="de-DE" baseline="0" dirty="0" err="1"/>
              <a:t>book</a:t>
            </a:r>
            <a:r>
              <a:rPr lang="de-DE" baseline="0" dirty="0"/>
              <a:t>. </a:t>
            </a:r>
            <a:r>
              <a:rPr lang="de-DE" dirty="0" err="1"/>
              <a:t>It</a:t>
            </a:r>
            <a:r>
              <a:rPr lang="de-DE" dirty="0"/>
              <a:t> </a:t>
            </a:r>
            <a:r>
              <a:rPr lang="de-DE" dirty="0" err="1"/>
              <a:t>keeps</a:t>
            </a:r>
            <a:r>
              <a:rPr lang="de-DE" dirty="0"/>
              <a:t> </a:t>
            </a:r>
            <a:r>
              <a:rPr lang="de-DE" dirty="0" err="1"/>
              <a:t>track</a:t>
            </a:r>
            <a:r>
              <a:rPr lang="de-DE" dirty="0"/>
              <a:t> </a:t>
            </a:r>
            <a:r>
              <a:rPr lang="de-DE" dirty="0" err="1"/>
              <a:t>of</a:t>
            </a:r>
            <a:r>
              <a:rPr lang="de-DE" dirty="0"/>
              <a:t> all </a:t>
            </a:r>
            <a:r>
              <a:rPr lang="de-DE" dirty="0" err="1"/>
              <a:t>its</a:t>
            </a:r>
            <a:r>
              <a:rPr lang="de-DE" dirty="0"/>
              <a:t>‘ </a:t>
            </a:r>
            <a:r>
              <a:rPr lang="de-DE" dirty="0" err="1"/>
              <a:t>files</a:t>
            </a:r>
            <a:r>
              <a:rPr lang="de-DE" dirty="0"/>
              <a:t> in a Table </a:t>
            </a:r>
            <a:r>
              <a:rPr lang="de-DE" dirty="0" err="1"/>
              <a:t>of</a:t>
            </a:r>
            <a:r>
              <a:rPr lang="de-DE" dirty="0"/>
              <a:t> </a:t>
            </a:r>
            <a:r>
              <a:rPr lang="de-DE" dirty="0" err="1"/>
              <a:t>content</a:t>
            </a:r>
            <a:r>
              <a:rPr lang="de-DE" dirty="0"/>
              <a:t>, just like all </a:t>
            </a:r>
            <a:r>
              <a:rPr lang="de-DE" dirty="0" err="1"/>
              <a:t>the</a:t>
            </a:r>
            <a:r>
              <a:rPr lang="de-DE" dirty="0"/>
              <a:t> </a:t>
            </a:r>
            <a:r>
              <a:rPr lang="de-DE" dirty="0" err="1"/>
              <a:t>chapters</a:t>
            </a:r>
            <a:r>
              <a:rPr lang="de-DE" baseline="0" dirty="0"/>
              <a:t> </a:t>
            </a:r>
            <a:r>
              <a:rPr lang="de-DE" baseline="0" dirty="0" err="1"/>
              <a:t>are</a:t>
            </a:r>
            <a:r>
              <a:rPr lang="de-DE" baseline="0" dirty="0"/>
              <a:t> </a:t>
            </a:r>
            <a:r>
              <a:rPr lang="de-DE" baseline="0" dirty="0" err="1"/>
              <a:t>listed</a:t>
            </a:r>
            <a:r>
              <a:rPr lang="de-DE" baseline="0" dirty="0"/>
              <a:t> at </a:t>
            </a:r>
            <a:r>
              <a:rPr lang="de-DE" baseline="0" dirty="0" err="1"/>
              <a:t>the</a:t>
            </a:r>
            <a:r>
              <a:rPr lang="de-DE" baseline="0" dirty="0"/>
              <a:t> </a:t>
            </a:r>
            <a:r>
              <a:rPr lang="de-DE" baseline="0" dirty="0" err="1"/>
              <a:t>beginning</a:t>
            </a:r>
            <a:r>
              <a:rPr lang="de-DE" baseline="0" dirty="0"/>
              <a:t> </a:t>
            </a:r>
            <a:r>
              <a:rPr lang="de-DE" baseline="0" dirty="0" err="1"/>
              <a:t>of</a:t>
            </a:r>
            <a:r>
              <a:rPr lang="de-DE" baseline="0" dirty="0"/>
              <a:t> a </a:t>
            </a:r>
            <a:r>
              <a:rPr lang="de-DE" baseline="0" dirty="0" err="1"/>
              <a:t>book</a:t>
            </a:r>
            <a:r>
              <a:rPr lang="de-DE" baseline="0" dirty="0"/>
              <a:t>. </a:t>
            </a:r>
            <a:r>
              <a:rPr lang="de-DE" baseline="0" dirty="0" err="1"/>
              <a:t>Here</a:t>
            </a:r>
            <a:r>
              <a:rPr lang="de-DE" baseline="0" dirty="0"/>
              <a:t> </a:t>
            </a:r>
            <a:r>
              <a:rPr lang="de-DE" baseline="0" dirty="0" err="1"/>
              <a:t>you</a:t>
            </a:r>
            <a:r>
              <a:rPr lang="de-DE" baseline="0" dirty="0"/>
              <a:t> </a:t>
            </a:r>
            <a:r>
              <a:rPr lang="de-DE" baseline="0" dirty="0" err="1"/>
              <a:t>see</a:t>
            </a:r>
            <a:r>
              <a:rPr lang="de-DE" baseline="0" dirty="0"/>
              <a:t> </a:t>
            </a:r>
            <a:r>
              <a:rPr lang="de-DE" baseline="0" dirty="0" err="1"/>
              <a:t>how</a:t>
            </a:r>
            <a:r>
              <a:rPr lang="de-DE" baseline="0" dirty="0"/>
              <a:t> such a </a:t>
            </a:r>
            <a:r>
              <a:rPr lang="de-DE" baseline="0" dirty="0" err="1"/>
              <a:t>table</a:t>
            </a:r>
            <a:r>
              <a:rPr lang="de-DE" baseline="0" dirty="0"/>
              <a:t> </a:t>
            </a:r>
            <a:r>
              <a:rPr lang="de-DE" baseline="0" dirty="0" err="1"/>
              <a:t>of</a:t>
            </a:r>
            <a:r>
              <a:rPr lang="de-DE" baseline="0" dirty="0"/>
              <a:t> </a:t>
            </a:r>
            <a:r>
              <a:rPr lang="de-DE" baseline="0" dirty="0" err="1"/>
              <a:t>content</a:t>
            </a:r>
            <a:r>
              <a:rPr lang="de-DE" baseline="0" dirty="0"/>
              <a:t> </a:t>
            </a:r>
            <a:r>
              <a:rPr lang="de-DE" baseline="0" dirty="0" err="1"/>
              <a:t>looks</a:t>
            </a:r>
            <a:r>
              <a:rPr lang="de-DE" baseline="0" dirty="0"/>
              <a:t> like, a </a:t>
            </a:r>
            <a:r>
              <a:rPr lang="de-DE" baseline="0" dirty="0" err="1"/>
              <a:t>bit</a:t>
            </a:r>
            <a:r>
              <a:rPr lang="de-DE" baseline="0" dirty="0"/>
              <a:t> </a:t>
            </a:r>
            <a:r>
              <a:rPr lang="de-DE" baseline="0" dirty="0" err="1"/>
              <a:t>simplified</a:t>
            </a:r>
            <a:r>
              <a:rPr lang="de-DE" baseline="0" dirty="0"/>
              <a:t> </a:t>
            </a:r>
            <a:r>
              <a:rPr lang="de-DE" baseline="0" dirty="0" err="1"/>
              <a:t>by</a:t>
            </a:r>
            <a:r>
              <a:rPr lang="de-DE" baseline="0" dirty="0"/>
              <a:t> </a:t>
            </a:r>
            <a:r>
              <a:rPr lang="de-DE" baseline="0" dirty="0" err="1"/>
              <a:t>that‘s</a:t>
            </a:r>
            <a:r>
              <a:rPr lang="de-DE" baseline="0" dirty="0"/>
              <a:t> </a:t>
            </a:r>
            <a:r>
              <a:rPr lang="de-DE" baseline="0" dirty="0" err="1"/>
              <a:t>basically</a:t>
            </a:r>
            <a:r>
              <a:rPr lang="de-DE" baseline="0" dirty="0"/>
              <a:t> it. </a:t>
            </a:r>
            <a:r>
              <a:rPr lang="de-DE" baseline="0" dirty="0" err="1"/>
              <a:t>You</a:t>
            </a:r>
            <a:r>
              <a:rPr lang="de-DE" baseline="0" dirty="0"/>
              <a:t> </a:t>
            </a:r>
            <a:r>
              <a:rPr lang="de-DE" baseline="0" dirty="0" err="1"/>
              <a:t>have</a:t>
            </a:r>
            <a:r>
              <a:rPr lang="de-DE" baseline="0" dirty="0"/>
              <a:t> all </a:t>
            </a:r>
            <a:r>
              <a:rPr lang="de-DE" baseline="0" dirty="0" err="1"/>
              <a:t>your</a:t>
            </a:r>
            <a:r>
              <a:rPr lang="de-DE" baseline="0" dirty="0"/>
              <a:t> </a:t>
            </a:r>
            <a:r>
              <a:rPr lang="de-DE" baseline="0" dirty="0" err="1"/>
              <a:t>filenames</a:t>
            </a:r>
            <a:r>
              <a:rPr lang="de-DE" baseline="0" dirty="0"/>
              <a:t> (</a:t>
            </a:r>
            <a:r>
              <a:rPr lang="de-DE" baseline="0" dirty="0" err="1"/>
              <a:t>chapters</a:t>
            </a:r>
            <a:r>
              <a:rPr lang="de-DE" baseline="0" dirty="0"/>
              <a:t>), </a:t>
            </a:r>
            <a:r>
              <a:rPr lang="de-DE" baseline="0" dirty="0" err="1"/>
              <a:t>then</a:t>
            </a:r>
            <a:r>
              <a:rPr lang="de-DE" baseline="0" dirty="0"/>
              <a:t> </a:t>
            </a:r>
            <a:r>
              <a:rPr lang="de-DE" baseline="0" dirty="0" err="1"/>
              <a:t>you</a:t>
            </a:r>
            <a:r>
              <a:rPr lang="de-DE" baseline="0" dirty="0"/>
              <a:t> </a:t>
            </a:r>
            <a:r>
              <a:rPr lang="de-DE" baseline="0" dirty="0" err="1"/>
              <a:t>have</a:t>
            </a:r>
            <a:r>
              <a:rPr lang="de-DE" baseline="0" dirty="0"/>
              <a:t> </a:t>
            </a:r>
            <a:r>
              <a:rPr lang="de-DE" baseline="0" dirty="0" err="1"/>
              <a:t>the</a:t>
            </a:r>
            <a:r>
              <a:rPr lang="de-DE" baseline="0" dirty="0"/>
              <a:t> </a:t>
            </a:r>
            <a:r>
              <a:rPr lang="de-DE" baseline="0" dirty="0" err="1"/>
              <a:t>page</a:t>
            </a:r>
            <a:r>
              <a:rPr lang="de-DE" baseline="0" dirty="0"/>
              <a:t> in </a:t>
            </a:r>
            <a:r>
              <a:rPr lang="de-DE" baseline="0" dirty="0" err="1"/>
              <a:t>the</a:t>
            </a:r>
            <a:r>
              <a:rPr lang="de-DE" baseline="0" dirty="0"/>
              <a:t> </a:t>
            </a:r>
            <a:r>
              <a:rPr lang="de-DE" baseline="0" dirty="0" err="1"/>
              <a:t>book</a:t>
            </a:r>
            <a:r>
              <a:rPr lang="de-DE" baseline="0" dirty="0"/>
              <a:t> </a:t>
            </a:r>
            <a:r>
              <a:rPr lang="de-DE" baseline="0" dirty="0" err="1"/>
              <a:t>where</a:t>
            </a:r>
            <a:r>
              <a:rPr lang="de-DE" baseline="0" dirty="0"/>
              <a:t> </a:t>
            </a:r>
            <a:r>
              <a:rPr lang="de-DE" baseline="0" dirty="0" err="1"/>
              <a:t>you</a:t>
            </a:r>
            <a:r>
              <a:rPr lang="de-DE" baseline="0" dirty="0"/>
              <a:t> </a:t>
            </a:r>
            <a:r>
              <a:rPr lang="de-DE" baseline="0" dirty="0" err="1"/>
              <a:t>can</a:t>
            </a:r>
            <a:r>
              <a:rPr lang="de-DE" baseline="0" dirty="0"/>
              <a:t> find a </a:t>
            </a:r>
            <a:r>
              <a:rPr lang="de-DE" baseline="0" dirty="0" err="1"/>
              <a:t>chapter</a:t>
            </a:r>
            <a:r>
              <a:rPr lang="de-DE" baseline="0" dirty="0"/>
              <a:t>; a </a:t>
            </a:r>
            <a:r>
              <a:rPr lang="de-DE" baseline="0" dirty="0" err="1"/>
              <a:t>page</a:t>
            </a:r>
            <a:r>
              <a:rPr lang="de-DE" baseline="0" dirty="0"/>
              <a:t> in </a:t>
            </a:r>
            <a:r>
              <a:rPr lang="de-DE" baseline="0" dirty="0" err="1"/>
              <a:t>the</a:t>
            </a:r>
            <a:r>
              <a:rPr lang="de-DE" baseline="0" dirty="0"/>
              <a:t> </a:t>
            </a:r>
            <a:r>
              <a:rPr lang="de-DE" baseline="0" dirty="0" err="1"/>
              <a:t>book</a:t>
            </a:r>
            <a:r>
              <a:rPr lang="de-DE" baseline="0" dirty="0"/>
              <a:t> </a:t>
            </a:r>
            <a:r>
              <a:rPr lang="de-DE" baseline="0" dirty="0" err="1"/>
              <a:t>would</a:t>
            </a:r>
            <a:r>
              <a:rPr lang="de-DE" baseline="0" dirty="0"/>
              <a:t> </a:t>
            </a:r>
            <a:r>
              <a:rPr lang="de-DE" baseline="0" dirty="0" err="1"/>
              <a:t>be</a:t>
            </a:r>
            <a:r>
              <a:rPr lang="de-DE" baseline="0" dirty="0"/>
              <a:t> a </a:t>
            </a:r>
            <a:r>
              <a:rPr lang="de-DE" baseline="0" dirty="0" err="1"/>
              <a:t>cluster</a:t>
            </a:r>
            <a:r>
              <a:rPr lang="de-DE" baseline="0" dirty="0"/>
              <a:t> on </a:t>
            </a:r>
            <a:r>
              <a:rPr lang="de-DE" baseline="0" dirty="0" err="1"/>
              <a:t>your</a:t>
            </a:r>
            <a:r>
              <a:rPr lang="de-DE" baseline="0" dirty="0"/>
              <a:t> </a:t>
            </a:r>
            <a:r>
              <a:rPr lang="de-DE" baseline="0" dirty="0" err="1"/>
              <a:t>hard</a:t>
            </a:r>
            <a:r>
              <a:rPr lang="de-DE" baseline="0" dirty="0"/>
              <a:t> </a:t>
            </a:r>
            <a:r>
              <a:rPr lang="de-DE" baseline="0" dirty="0" err="1"/>
              <a:t>drive</a:t>
            </a:r>
            <a:r>
              <a:rPr lang="de-DE" baseline="0" dirty="0"/>
              <a:t>, so in </a:t>
            </a:r>
            <a:r>
              <a:rPr lang="de-DE" baseline="0" dirty="0" err="1"/>
              <a:t>our</a:t>
            </a:r>
            <a:r>
              <a:rPr lang="de-DE" baseline="0" dirty="0"/>
              <a:t> </a:t>
            </a:r>
            <a:r>
              <a:rPr lang="de-DE" baseline="0" dirty="0" err="1"/>
              <a:t>example</a:t>
            </a:r>
            <a:r>
              <a:rPr lang="de-DE" baseline="0" dirty="0"/>
              <a:t> </a:t>
            </a:r>
            <a:r>
              <a:rPr lang="de-DE" baseline="0" dirty="0" err="1"/>
              <a:t>you</a:t>
            </a:r>
            <a:r>
              <a:rPr lang="de-DE" baseline="0" dirty="0"/>
              <a:t> </a:t>
            </a:r>
            <a:r>
              <a:rPr lang="de-DE" baseline="0" dirty="0" err="1"/>
              <a:t>can</a:t>
            </a:r>
            <a:r>
              <a:rPr lang="de-DE" baseline="0" dirty="0"/>
              <a:t> find </a:t>
            </a:r>
            <a:r>
              <a:rPr lang="de-DE" baseline="0" dirty="0" err="1"/>
              <a:t>the</a:t>
            </a:r>
            <a:r>
              <a:rPr lang="de-DE" baseline="0" dirty="0"/>
              <a:t> </a:t>
            </a:r>
            <a:r>
              <a:rPr lang="de-DE" baseline="0" dirty="0" err="1"/>
              <a:t>file</a:t>
            </a:r>
            <a:r>
              <a:rPr lang="de-DE" baseline="0" dirty="0"/>
              <a:t> </a:t>
            </a:r>
            <a:r>
              <a:rPr lang="de-DE" baseline="0" dirty="0" err="1"/>
              <a:t>Picture.jpg</a:t>
            </a:r>
            <a:r>
              <a:rPr lang="de-DE" baseline="0" dirty="0"/>
              <a:t> at Cluster [</a:t>
            </a:r>
            <a:r>
              <a:rPr lang="de-DE" baseline="0" dirty="0" err="1"/>
              <a:t>click</a:t>
            </a:r>
            <a:r>
              <a:rPr lang="de-DE" baseline="0" dirty="0"/>
              <a:t>]. </a:t>
            </a:r>
            <a:r>
              <a:rPr lang="de-DE" baseline="0" dirty="0" err="1"/>
              <a:t>You</a:t>
            </a:r>
            <a:r>
              <a:rPr lang="de-DE" baseline="0" dirty="0"/>
              <a:t> </a:t>
            </a:r>
            <a:r>
              <a:rPr lang="de-DE" baseline="0" dirty="0" err="1"/>
              <a:t>can</a:t>
            </a:r>
            <a:r>
              <a:rPr lang="de-DE" baseline="0" dirty="0"/>
              <a:t> also find a </a:t>
            </a:r>
            <a:r>
              <a:rPr lang="de-DE" baseline="0" dirty="0" err="1"/>
              <a:t>value</a:t>
            </a:r>
            <a:r>
              <a:rPr lang="de-DE" baseline="0" dirty="0"/>
              <a:t> </a:t>
            </a:r>
            <a:r>
              <a:rPr lang="de-DE" baseline="0" dirty="0" err="1"/>
              <a:t>of</a:t>
            </a:r>
            <a:r>
              <a:rPr lang="de-DE" baseline="0" dirty="0"/>
              <a:t> </a:t>
            </a:r>
            <a:r>
              <a:rPr lang="de-DE" baseline="0" dirty="0" err="1"/>
              <a:t>how</a:t>
            </a:r>
            <a:r>
              <a:rPr lang="de-DE" baseline="0" dirty="0"/>
              <a:t> </a:t>
            </a:r>
            <a:r>
              <a:rPr lang="de-DE" baseline="0" dirty="0" err="1"/>
              <a:t>many</a:t>
            </a:r>
            <a:r>
              <a:rPr lang="de-DE" baseline="0" dirty="0"/>
              <a:t> </a:t>
            </a:r>
            <a:r>
              <a:rPr lang="de-DE" baseline="0" dirty="0" err="1"/>
              <a:t>pages</a:t>
            </a:r>
            <a:r>
              <a:rPr lang="de-DE" baseline="0" dirty="0"/>
              <a:t> </a:t>
            </a:r>
            <a:r>
              <a:rPr lang="de-DE" baseline="0" dirty="0" err="1"/>
              <a:t>this</a:t>
            </a:r>
            <a:r>
              <a:rPr lang="de-DE" baseline="0" dirty="0"/>
              <a:t> </a:t>
            </a:r>
            <a:r>
              <a:rPr lang="de-DE" baseline="0" dirty="0" err="1"/>
              <a:t>chapter</a:t>
            </a:r>
            <a:r>
              <a:rPr lang="de-DE" baseline="0" dirty="0"/>
              <a:t> </a:t>
            </a:r>
            <a:r>
              <a:rPr lang="de-DE" baseline="0" dirty="0" err="1"/>
              <a:t>is</a:t>
            </a:r>
            <a:r>
              <a:rPr lang="de-DE" baseline="0" dirty="0"/>
              <a:t> </a:t>
            </a:r>
            <a:r>
              <a:rPr lang="de-DE" baseline="0" dirty="0" err="1"/>
              <a:t>long</a:t>
            </a:r>
            <a:r>
              <a:rPr lang="de-DE" baseline="0" dirty="0"/>
              <a:t>, so </a:t>
            </a:r>
            <a:r>
              <a:rPr lang="de-DE" baseline="0" dirty="0" err="1"/>
              <a:t>our</a:t>
            </a:r>
            <a:r>
              <a:rPr lang="de-DE" baseline="0" dirty="0"/>
              <a:t> </a:t>
            </a:r>
            <a:r>
              <a:rPr lang="de-DE" baseline="0" dirty="0" err="1"/>
              <a:t>picture.jpg</a:t>
            </a:r>
            <a:r>
              <a:rPr lang="de-DE" baseline="0" dirty="0"/>
              <a:t> </a:t>
            </a:r>
            <a:r>
              <a:rPr lang="de-DE" baseline="0" dirty="0" err="1"/>
              <a:t>would</a:t>
            </a:r>
            <a:r>
              <a:rPr lang="de-DE" baseline="0" dirty="0"/>
              <a:t> </a:t>
            </a:r>
            <a:r>
              <a:rPr lang="de-DE" baseline="0" dirty="0" err="1"/>
              <a:t>be</a:t>
            </a:r>
            <a:r>
              <a:rPr lang="de-DE" baseline="0" dirty="0"/>
              <a:t> 32 </a:t>
            </a:r>
            <a:r>
              <a:rPr lang="de-DE" baseline="0" dirty="0" err="1"/>
              <a:t>clusters</a:t>
            </a:r>
            <a:r>
              <a:rPr lang="de-DE" baseline="0" dirty="0"/>
              <a:t> in </a:t>
            </a:r>
            <a:r>
              <a:rPr lang="de-DE" baseline="0" dirty="0" err="1"/>
              <a:t>size</a:t>
            </a:r>
            <a:r>
              <a:rPr lang="de-DE" baseline="0" dirty="0"/>
              <a:t>. </a:t>
            </a:r>
            <a:r>
              <a:rPr lang="de-DE" baseline="0" dirty="0" err="1"/>
              <a:t>And</a:t>
            </a:r>
            <a:r>
              <a:rPr lang="de-DE" baseline="0" dirty="0"/>
              <a:t> </a:t>
            </a:r>
            <a:r>
              <a:rPr lang="de-DE" baseline="0" dirty="0" err="1"/>
              <a:t>then</a:t>
            </a:r>
            <a:r>
              <a:rPr lang="de-DE" baseline="0" dirty="0"/>
              <a:t> </a:t>
            </a:r>
            <a:r>
              <a:rPr lang="de-DE" baseline="0" dirty="0" err="1"/>
              <a:t>you</a:t>
            </a:r>
            <a:r>
              <a:rPr lang="de-DE" baseline="0" dirty="0"/>
              <a:t> </a:t>
            </a:r>
            <a:r>
              <a:rPr lang="de-DE" baseline="0" dirty="0" err="1"/>
              <a:t>have</a:t>
            </a:r>
            <a:r>
              <a:rPr lang="de-DE" baseline="0" dirty="0"/>
              <a:t> a </a:t>
            </a:r>
            <a:r>
              <a:rPr lang="de-DE" baseline="0" dirty="0" err="1"/>
              <a:t>very</a:t>
            </a:r>
            <a:r>
              <a:rPr lang="de-DE" baseline="0" dirty="0"/>
              <a:t> </a:t>
            </a:r>
            <a:r>
              <a:rPr lang="de-DE" baseline="0" dirty="0" err="1"/>
              <a:t>important</a:t>
            </a:r>
            <a:r>
              <a:rPr lang="de-DE" baseline="0" dirty="0"/>
              <a:t> </a:t>
            </a:r>
            <a:r>
              <a:rPr lang="de-DE" baseline="0" dirty="0" err="1"/>
              <a:t>value</a:t>
            </a:r>
            <a:r>
              <a:rPr lang="de-DE" baseline="0" dirty="0"/>
              <a:t> </a:t>
            </a:r>
            <a:r>
              <a:rPr lang="de-DE" baseline="0" dirty="0" err="1"/>
              <a:t>that</a:t>
            </a:r>
            <a:r>
              <a:rPr lang="de-DE" baseline="0" dirty="0"/>
              <a:t> </a:t>
            </a:r>
            <a:r>
              <a:rPr lang="de-DE" baseline="0" dirty="0" err="1"/>
              <a:t>we</a:t>
            </a:r>
            <a:r>
              <a:rPr lang="de-DE" baseline="0" dirty="0"/>
              <a:t> </a:t>
            </a:r>
            <a:r>
              <a:rPr lang="de-DE" baseline="0" dirty="0" err="1"/>
              <a:t>nearly</a:t>
            </a:r>
            <a:r>
              <a:rPr lang="de-DE" baseline="0" dirty="0"/>
              <a:t> </a:t>
            </a:r>
            <a:r>
              <a:rPr lang="de-DE" baseline="0" dirty="0" err="1"/>
              <a:t>missed</a:t>
            </a:r>
            <a:r>
              <a:rPr lang="de-DE" baseline="0" dirty="0"/>
              <a:t>, </a:t>
            </a:r>
            <a:r>
              <a:rPr lang="de-DE" baseline="0" dirty="0" err="1"/>
              <a:t>the</a:t>
            </a:r>
            <a:r>
              <a:rPr lang="de-DE" baseline="0" dirty="0"/>
              <a:t> </a:t>
            </a:r>
            <a:r>
              <a:rPr lang="de-DE" baseline="0" dirty="0" err="1"/>
              <a:t>allocated</a:t>
            </a:r>
            <a:r>
              <a:rPr lang="de-DE" baseline="0" dirty="0"/>
              <a:t> </a:t>
            </a:r>
            <a:r>
              <a:rPr lang="de-DE" baseline="0" dirty="0" err="1"/>
              <a:t>value</a:t>
            </a:r>
            <a:r>
              <a:rPr lang="de-DE" baseline="0" dirty="0"/>
              <a:t>. A </a:t>
            </a:r>
            <a:r>
              <a:rPr lang="de-DE" baseline="0" dirty="0" err="1"/>
              <a:t>value</a:t>
            </a:r>
            <a:r>
              <a:rPr lang="de-DE" baseline="0" dirty="0"/>
              <a:t> 01 </a:t>
            </a:r>
            <a:r>
              <a:rPr lang="de-DE" baseline="0" dirty="0" err="1"/>
              <a:t>means</a:t>
            </a:r>
            <a:r>
              <a:rPr lang="de-DE" baseline="0" dirty="0"/>
              <a:t> </a:t>
            </a:r>
            <a:r>
              <a:rPr lang="de-DE" baseline="0" dirty="0" err="1"/>
              <a:t>for</a:t>
            </a:r>
            <a:r>
              <a:rPr lang="de-DE" baseline="0" dirty="0"/>
              <a:t> </a:t>
            </a:r>
            <a:r>
              <a:rPr lang="de-DE" baseline="0" dirty="0" err="1"/>
              <a:t>the</a:t>
            </a:r>
            <a:r>
              <a:rPr lang="de-DE" baseline="0" dirty="0"/>
              <a:t> </a:t>
            </a:r>
            <a:r>
              <a:rPr lang="de-DE" baseline="0" dirty="0" err="1"/>
              <a:t>filesystem</a:t>
            </a:r>
            <a:r>
              <a:rPr lang="de-DE" baseline="0" dirty="0"/>
              <a:t>: This </a:t>
            </a:r>
            <a:r>
              <a:rPr lang="de-DE" baseline="0" dirty="0" err="1"/>
              <a:t>file</a:t>
            </a:r>
            <a:r>
              <a:rPr lang="de-DE" baseline="0" dirty="0"/>
              <a:t> </a:t>
            </a:r>
            <a:r>
              <a:rPr lang="de-DE" baseline="0" dirty="0" err="1"/>
              <a:t>is</a:t>
            </a:r>
            <a:r>
              <a:rPr lang="de-DE" baseline="0" dirty="0"/>
              <a:t> ok, do not </a:t>
            </a:r>
            <a:r>
              <a:rPr lang="de-DE" baseline="0" dirty="0" err="1"/>
              <a:t>touch</a:t>
            </a:r>
            <a:r>
              <a:rPr lang="de-DE" baseline="0" dirty="0"/>
              <a:t>. A </a:t>
            </a:r>
            <a:r>
              <a:rPr lang="de-DE" baseline="0" dirty="0" err="1"/>
              <a:t>value</a:t>
            </a:r>
            <a:r>
              <a:rPr lang="de-DE" baseline="0" dirty="0"/>
              <a:t> 00 [</a:t>
            </a:r>
            <a:r>
              <a:rPr lang="de-DE" baseline="0" dirty="0" err="1"/>
              <a:t>click</a:t>
            </a:r>
            <a:r>
              <a:rPr lang="de-DE" baseline="0" dirty="0"/>
              <a:t>] </a:t>
            </a:r>
            <a:r>
              <a:rPr lang="de-DE" baseline="0" dirty="0" err="1"/>
              <a:t>means</a:t>
            </a:r>
            <a:r>
              <a:rPr lang="de-DE" baseline="0" dirty="0"/>
              <a:t>: This </a:t>
            </a:r>
            <a:r>
              <a:rPr lang="de-DE" baseline="0" dirty="0" err="1"/>
              <a:t>file</a:t>
            </a:r>
            <a:r>
              <a:rPr lang="de-DE" baseline="0" dirty="0"/>
              <a:t> </a:t>
            </a:r>
            <a:r>
              <a:rPr lang="de-DE" baseline="0" dirty="0" err="1"/>
              <a:t>is</a:t>
            </a:r>
            <a:r>
              <a:rPr lang="de-DE" baseline="0" dirty="0"/>
              <a:t> </a:t>
            </a:r>
            <a:r>
              <a:rPr lang="de-DE" baseline="0" dirty="0" err="1"/>
              <a:t>marked</a:t>
            </a:r>
            <a:r>
              <a:rPr lang="de-DE" baseline="0" dirty="0"/>
              <a:t> </a:t>
            </a:r>
            <a:r>
              <a:rPr lang="de-DE" baseline="0" dirty="0" err="1"/>
              <a:t>as</a:t>
            </a:r>
            <a:r>
              <a:rPr lang="de-DE" baseline="0" dirty="0"/>
              <a:t> </a:t>
            </a:r>
            <a:r>
              <a:rPr lang="de-DE" baseline="0" dirty="0" err="1"/>
              <a:t>deleted</a:t>
            </a:r>
            <a:r>
              <a:rPr lang="de-DE" baseline="0" dirty="0"/>
              <a:t>, </a:t>
            </a:r>
            <a:r>
              <a:rPr lang="de-DE" baseline="0" dirty="0" err="1"/>
              <a:t>the</a:t>
            </a:r>
            <a:r>
              <a:rPr lang="de-DE" baseline="0" dirty="0"/>
              <a:t> </a:t>
            </a:r>
            <a:r>
              <a:rPr lang="de-DE" baseline="0" dirty="0" err="1"/>
              <a:t>next</a:t>
            </a:r>
            <a:r>
              <a:rPr lang="de-DE" baseline="0" dirty="0"/>
              <a:t> time a </a:t>
            </a:r>
            <a:r>
              <a:rPr lang="de-DE" baseline="0" dirty="0" err="1"/>
              <a:t>new</a:t>
            </a:r>
            <a:r>
              <a:rPr lang="de-DE" baseline="0" dirty="0"/>
              <a:t> </a:t>
            </a:r>
            <a:r>
              <a:rPr lang="de-DE" baseline="0" dirty="0" err="1"/>
              <a:t>file</a:t>
            </a:r>
            <a:r>
              <a:rPr lang="de-DE" baseline="0" dirty="0"/>
              <a:t> will </a:t>
            </a:r>
            <a:r>
              <a:rPr lang="de-DE" baseline="0" dirty="0" err="1"/>
              <a:t>get</a:t>
            </a:r>
            <a:r>
              <a:rPr lang="de-DE" baseline="0" dirty="0"/>
              <a:t> </a:t>
            </a:r>
            <a:r>
              <a:rPr lang="de-DE" baseline="0" dirty="0" err="1"/>
              <a:t>created</a:t>
            </a:r>
            <a:r>
              <a:rPr lang="de-DE" baseline="0" dirty="0"/>
              <a:t> </a:t>
            </a:r>
            <a:r>
              <a:rPr lang="de-DE" baseline="0" dirty="0" err="1"/>
              <a:t>the</a:t>
            </a:r>
            <a:r>
              <a:rPr lang="de-DE" baseline="0" dirty="0"/>
              <a:t> </a:t>
            </a:r>
            <a:r>
              <a:rPr lang="de-DE" baseline="0" dirty="0" err="1"/>
              <a:t>filesystem</a:t>
            </a:r>
            <a:r>
              <a:rPr lang="de-DE" baseline="0" dirty="0"/>
              <a:t> </a:t>
            </a:r>
            <a:r>
              <a:rPr lang="de-DE" baseline="0" dirty="0" err="1"/>
              <a:t>can</a:t>
            </a:r>
            <a:r>
              <a:rPr lang="de-DE" baseline="0" dirty="0"/>
              <a:t> </a:t>
            </a:r>
            <a:r>
              <a:rPr lang="de-DE" baseline="0" dirty="0" err="1"/>
              <a:t>use</a:t>
            </a:r>
            <a:r>
              <a:rPr lang="de-DE" baseline="0" dirty="0"/>
              <a:t> </a:t>
            </a:r>
            <a:r>
              <a:rPr lang="de-DE" baseline="0" dirty="0" err="1"/>
              <a:t>this</a:t>
            </a:r>
            <a:r>
              <a:rPr lang="de-DE" baseline="0" dirty="0"/>
              <a:t> </a:t>
            </a:r>
            <a:r>
              <a:rPr lang="de-DE" baseline="0" dirty="0" err="1"/>
              <a:t>entry</a:t>
            </a:r>
            <a:r>
              <a:rPr lang="de-DE" baseline="0" dirty="0"/>
              <a:t> in </a:t>
            </a:r>
            <a:r>
              <a:rPr lang="de-DE" baseline="0" dirty="0" err="1"/>
              <a:t>the</a:t>
            </a:r>
            <a:r>
              <a:rPr lang="de-DE" baseline="0" dirty="0"/>
              <a:t> </a:t>
            </a:r>
            <a:r>
              <a:rPr lang="de-DE" baseline="0" dirty="0" err="1"/>
              <a:t>table</a:t>
            </a:r>
            <a:r>
              <a:rPr lang="de-DE" baseline="0" dirty="0"/>
              <a:t> </a:t>
            </a:r>
            <a:r>
              <a:rPr lang="de-DE" baseline="0" dirty="0" err="1"/>
              <a:t>of</a:t>
            </a:r>
            <a:r>
              <a:rPr lang="de-DE" baseline="0" dirty="0"/>
              <a:t> </a:t>
            </a:r>
            <a:r>
              <a:rPr lang="de-DE" baseline="0" dirty="0" err="1"/>
              <a:t>content</a:t>
            </a:r>
            <a:r>
              <a:rPr lang="de-DE" baseline="0" dirty="0"/>
              <a:t>. This </a:t>
            </a:r>
            <a:r>
              <a:rPr lang="de-DE" baseline="0" dirty="0" err="1"/>
              <a:t>is</a:t>
            </a:r>
            <a:r>
              <a:rPr lang="de-DE" baseline="0" dirty="0"/>
              <a:t> </a:t>
            </a:r>
            <a:r>
              <a:rPr lang="de-DE" baseline="0" dirty="0" err="1"/>
              <a:t>what</a:t>
            </a:r>
            <a:r>
              <a:rPr lang="de-DE" baseline="0" dirty="0"/>
              <a:t> </a:t>
            </a:r>
            <a:r>
              <a:rPr lang="de-DE" baseline="0" dirty="0" err="1"/>
              <a:t>happens</a:t>
            </a:r>
            <a:r>
              <a:rPr lang="de-DE" baseline="0" dirty="0"/>
              <a:t> </a:t>
            </a:r>
            <a:r>
              <a:rPr lang="de-DE" baseline="0" dirty="0" err="1"/>
              <a:t>if</a:t>
            </a:r>
            <a:r>
              <a:rPr lang="de-DE" baseline="0" dirty="0"/>
              <a:t> </a:t>
            </a:r>
            <a:r>
              <a:rPr lang="de-DE" baseline="0" dirty="0" err="1"/>
              <a:t>you</a:t>
            </a:r>
            <a:r>
              <a:rPr lang="de-DE" baseline="0" dirty="0"/>
              <a:t> </a:t>
            </a:r>
            <a:r>
              <a:rPr lang="de-DE" baseline="0" dirty="0" err="1"/>
              <a:t>Shift-delete</a:t>
            </a:r>
            <a:r>
              <a:rPr lang="de-DE" baseline="0" dirty="0"/>
              <a:t> a </a:t>
            </a:r>
            <a:r>
              <a:rPr lang="de-DE" baseline="0" dirty="0" err="1"/>
              <a:t>file</a:t>
            </a:r>
            <a:r>
              <a:rPr lang="de-DE" baseline="0" dirty="0"/>
              <a:t>.</a:t>
            </a:r>
          </a:p>
          <a:p>
            <a:endParaRPr lang="de-DE" baseline="0" dirty="0"/>
          </a:p>
          <a:p>
            <a:pPr marL="0" indent="0">
              <a:buNone/>
            </a:pPr>
            <a:r>
              <a:rPr lang="de-DE" baseline="0" dirty="0" err="1"/>
              <a:t>What</a:t>
            </a:r>
            <a:r>
              <a:rPr lang="de-DE" baseline="0" dirty="0"/>
              <a:t> </a:t>
            </a:r>
            <a:r>
              <a:rPr lang="de-DE" baseline="0" dirty="0" err="1"/>
              <a:t>does</a:t>
            </a:r>
            <a:r>
              <a:rPr lang="de-DE" baseline="0" dirty="0"/>
              <a:t> </a:t>
            </a:r>
            <a:r>
              <a:rPr lang="de-DE" baseline="0" dirty="0" err="1"/>
              <a:t>the</a:t>
            </a:r>
            <a:r>
              <a:rPr lang="de-DE" baseline="0" dirty="0"/>
              <a:t> </a:t>
            </a:r>
            <a:r>
              <a:rPr lang="de-DE" baseline="0" dirty="0" err="1"/>
              <a:t>forensic</a:t>
            </a:r>
            <a:r>
              <a:rPr lang="de-DE" baseline="0" dirty="0"/>
              <a:t> </a:t>
            </a:r>
            <a:r>
              <a:rPr lang="de-DE" baseline="0" dirty="0" err="1"/>
              <a:t>examiner</a:t>
            </a:r>
            <a:r>
              <a:rPr lang="de-DE" baseline="0" dirty="0"/>
              <a:t> do </a:t>
            </a:r>
            <a:r>
              <a:rPr lang="de-DE" baseline="0" dirty="0" err="1"/>
              <a:t>now</a:t>
            </a:r>
            <a:r>
              <a:rPr lang="de-DE" baseline="0" dirty="0"/>
              <a:t>? He/</a:t>
            </a:r>
            <a:r>
              <a:rPr lang="de-DE" baseline="0" dirty="0" err="1"/>
              <a:t>SHe</a:t>
            </a:r>
            <a:r>
              <a:rPr lang="de-DE" baseline="0" dirty="0"/>
              <a:t> </a:t>
            </a:r>
            <a:r>
              <a:rPr lang="de-DE" baseline="0" dirty="0" err="1"/>
              <a:t>simply</a:t>
            </a:r>
            <a:r>
              <a:rPr lang="de-DE" baseline="0" dirty="0"/>
              <a:t> </a:t>
            </a:r>
            <a:r>
              <a:rPr lang="de-DE" baseline="0" dirty="0" err="1"/>
              <a:t>ignores</a:t>
            </a:r>
            <a:r>
              <a:rPr lang="de-DE" baseline="0" dirty="0"/>
              <a:t> </a:t>
            </a:r>
            <a:r>
              <a:rPr lang="de-DE" baseline="0" dirty="0" err="1"/>
              <a:t>the</a:t>
            </a:r>
            <a:r>
              <a:rPr lang="de-DE" baseline="0" dirty="0"/>
              <a:t> </a:t>
            </a:r>
            <a:r>
              <a:rPr lang="de-DE" baseline="0" dirty="0" err="1"/>
              <a:t>allocation</a:t>
            </a:r>
            <a:r>
              <a:rPr lang="de-DE" baseline="0" dirty="0"/>
              <a:t> Status </a:t>
            </a:r>
            <a:r>
              <a:rPr lang="de-DE" baseline="0" dirty="0" err="1"/>
              <a:t>and</a:t>
            </a:r>
            <a:r>
              <a:rPr lang="de-DE" baseline="0" dirty="0"/>
              <a:t> </a:t>
            </a:r>
            <a:r>
              <a:rPr lang="de-DE" baseline="0" dirty="0" err="1"/>
              <a:t>says</a:t>
            </a:r>
            <a:r>
              <a:rPr lang="de-DE" baseline="0" dirty="0"/>
              <a:t>: Every </a:t>
            </a:r>
            <a:r>
              <a:rPr lang="de-DE" baseline="0" dirty="0" err="1"/>
              <a:t>file</a:t>
            </a:r>
            <a:r>
              <a:rPr lang="de-DE" baseline="0" dirty="0"/>
              <a:t> I </a:t>
            </a:r>
            <a:r>
              <a:rPr lang="de-DE" baseline="0" dirty="0" err="1"/>
              <a:t>see</a:t>
            </a:r>
            <a:r>
              <a:rPr lang="de-DE" baseline="0" dirty="0"/>
              <a:t> in </a:t>
            </a:r>
            <a:r>
              <a:rPr lang="de-DE" baseline="0" dirty="0" err="1"/>
              <a:t>the</a:t>
            </a:r>
            <a:r>
              <a:rPr lang="de-DE" baseline="0" dirty="0"/>
              <a:t> </a:t>
            </a:r>
            <a:r>
              <a:rPr lang="de-DE" baseline="0" dirty="0" err="1"/>
              <a:t>table</a:t>
            </a:r>
            <a:r>
              <a:rPr lang="de-DE" baseline="0" dirty="0"/>
              <a:t> on </a:t>
            </a:r>
            <a:r>
              <a:rPr lang="de-DE" baseline="0" dirty="0" err="1"/>
              <a:t>contents</a:t>
            </a:r>
            <a:r>
              <a:rPr lang="de-DE" baseline="0" dirty="0"/>
              <a:t> </a:t>
            </a:r>
            <a:r>
              <a:rPr lang="de-DE" baseline="0" dirty="0" err="1"/>
              <a:t>does</a:t>
            </a:r>
            <a:r>
              <a:rPr lang="de-DE" baseline="0" dirty="0"/>
              <a:t> </a:t>
            </a:r>
            <a:r>
              <a:rPr lang="de-DE" baseline="0" dirty="0" err="1"/>
              <a:t>exist</a:t>
            </a:r>
            <a:r>
              <a:rPr lang="de-DE" baseline="0" dirty="0"/>
              <a:t> </a:t>
            </a:r>
            <a:r>
              <a:rPr lang="de-DE" baseline="0" dirty="0" err="1"/>
              <a:t>for</a:t>
            </a:r>
            <a:r>
              <a:rPr lang="de-DE" baseline="0" dirty="0"/>
              <a:t> </a:t>
            </a:r>
            <a:r>
              <a:rPr lang="de-DE" baseline="0" dirty="0" err="1"/>
              <a:t>me</a:t>
            </a:r>
            <a:r>
              <a:rPr lang="de-DE" baseline="0" dirty="0"/>
              <a:t>. </a:t>
            </a:r>
            <a:endParaRPr lang="de-DE" dirty="0"/>
          </a:p>
          <a:p>
            <a:pPr marL="0" indent="0">
              <a:buNone/>
            </a:pPr>
            <a:endParaRPr lang="de-DE" dirty="0"/>
          </a:p>
          <a:p>
            <a:pPr marL="0" indent="0">
              <a:buNone/>
            </a:pPr>
            <a:r>
              <a:rPr lang="de-DE" dirty="0"/>
              <a:t>The </a:t>
            </a:r>
            <a:r>
              <a:rPr lang="de-DE" dirty="0" err="1"/>
              <a:t>third</a:t>
            </a:r>
            <a:r>
              <a:rPr lang="de-DE" baseline="0" dirty="0"/>
              <a:t> </a:t>
            </a:r>
            <a:r>
              <a:rPr lang="de-DE" baseline="0" dirty="0" err="1"/>
              <a:t>way</a:t>
            </a:r>
            <a:r>
              <a:rPr lang="de-DE" baseline="0" dirty="0"/>
              <a:t> </a:t>
            </a:r>
            <a:r>
              <a:rPr lang="de-DE" baseline="0" dirty="0" err="1"/>
              <a:t>is</a:t>
            </a:r>
            <a:r>
              <a:rPr lang="de-DE" baseline="0" dirty="0"/>
              <a:t> </a:t>
            </a:r>
            <a:r>
              <a:rPr lang="de-DE" baseline="0" dirty="0" err="1"/>
              <a:t>called</a:t>
            </a:r>
            <a:r>
              <a:rPr lang="de-DE" baseline="0" dirty="0"/>
              <a:t> „</a:t>
            </a:r>
            <a:r>
              <a:rPr lang="de-DE" dirty="0" err="1"/>
              <a:t>Carving</a:t>
            </a:r>
            <a:r>
              <a:rPr lang="de-DE" dirty="0"/>
              <a:t>“.</a:t>
            </a:r>
            <a:r>
              <a:rPr lang="de-DE" baseline="0" dirty="0"/>
              <a:t> Not </a:t>
            </a:r>
            <a:r>
              <a:rPr lang="de-DE" baseline="0" dirty="0" err="1"/>
              <a:t>very</a:t>
            </a:r>
            <a:r>
              <a:rPr lang="de-DE" baseline="0" dirty="0"/>
              <a:t> </a:t>
            </a:r>
            <a:r>
              <a:rPr lang="de-DE" baseline="0" dirty="0" err="1"/>
              <a:t>difficult</a:t>
            </a:r>
            <a:r>
              <a:rPr lang="de-DE" baseline="0" dirty="0"/>
              <a:t>. </a:t>
            </a:r>
            <a:r>
              <a:rPr lang="de-DE" baseline="0" dirty="0" err="1"/>
              <a:t>Carving</a:t>
            </a:r>
            <a:r>
              <a:rPr lang="de-DE" baseline="0" dirty="0"/>
              <a:t> </a:t>
            </a:r>
            <a:r>
              <a:rPr lang="de-DE" baseline="0" dirty="0" err="1"/>
              <a:t>can</a:t>
            </a:r>
            <a:r>
              <a:rPr lang="de-DE" baseline="0" dirty="0"/>
              <a:t> </a:t>
            </a:r>
            <a:r>
              <a:rPr lang="de-DE" baseline="0" dirty="0" err="1"/>
              <a:t>be</a:t>
            </a:r>
            <a:r>
              <a:rPr lang="de-DE" baseline="0" dirty="0"/>
              <a:t> </a:t>
            </a:r>
            <a:r>
              <a:rPr lang="de-DE" baseline="0" dirty="0" err="1"/>
              <a:t>used</a:t>
            </a:r>
            <a:r>
              <a:rPr lang="de-DE" baseline="0" dirty="0"/>
              <a:t> </a:t>
            </a:r>
            <a:r>
              <a:rPr lang="de-DE" baseline="0" dirty="0" err="1"/>
              <a:t>when</a:t>
            </a:r>
            <a:r>
              <a:rPr lang="de-DE" baseline="0" dirty="0"/>
              <a:t> </a:t>
            </a:r>
            <a:r>
              <a:rPr lang="de-DE" baseline="0" dirty="0" err="1"/>
              <a:t>the</a:t>
            </a:r>
            <a:r>
              <a:rPr lang="de-DE" baseline="0" dirty="0"/>
              <a:t> </a:t>
            </a:r>
            <a:r>
              <a:rPr lang="de-DE" baseline="0" dirty="0" err="1"/>
              <a:t>place</a:t>
            </a:r>
            <a:r>
              <a:rPr lang="de-DE" baseline="0" dirty="0"/>
              <a:t> </a:t>
            </a:r>
            <a:r>
              <a:rPr lang="de-DE" baseline="0" dirty="0" err="1"/>
              <a:t>of</a:t>
            </a:r>
            <a:r>
              <a:rPr lang="de-DE" baseline="0" dirty="0"/>
              <a:t> a </a:t>
            </a:r>
            <a:r>
              <a:rPr lang="de-DE" baseline="0" dirty="0" err="1"/>
              <a:t>file</a:t>
            </a:r>
            <a:r>
              <a:rPr lang="de-DE" baseline="0" dirty="0"/>
              <a:t> in </a:t>
            </a:r>
            <a:r>
              <a:rPr lang="de-DE" baseline="0" dirty="0" err="1"/>
              <a:t>the</a:t>
            </a:r>
            <a:r>
              <a:rPr lang="de-DE" baseline="0" dirty="0"/>
              <a:t> </a:t>
            </a:r>
            <a:r>
              <a:rPr lang="de-DE" baseline="0" dirty="0" err="1"/>
              <a:t>table</a:t>
            </a:r>
            <a:r>
              <a:rPr lang="de-DE" baseline="0" dirty="0"/>
              <a:t> </a:t>
            </a:r>
            <a:r>
              <a:rPr lang="de-DE" baseline="0" dirty="0" err="1"/>
              <a:t>of</a:t>
            </a:r>
            <a:r>
              <a:rPr lang="de-DE" baseline="0" dirty="0"/>
              <a:t> </a:t>
            </a:r>
            <a:r>
              <a:rPr lang="de-DE" baseline="0" dirty="0" err="1"/>
              <a:t>contents</a:t>
            </a:r>
            <a:r>
              <a:rPr lang="de-DE" baseline="0" dirty="0"/>
              <a:t> </a:t>
            </a:r>
            <a:r>
              <a:rPr lang="de-DE" baseline="0" dirty="0" err="1"/>
              <a:t>got</a:t>
            </a:r>
            <a:r>
              <a:rPr lang="de-DE" baseline="0" dirty="0"/>
              <a:t> </a:t>
            </a:r>
            <a:r>
              <a:rPr lang="de-DE" baseline="0" dirty="0" err="1"/>
              <a:t>reused</a:t>
            </a:r>
            <a:r>
              <a:rPr lang="de-DE" baseline="0" dirty="0"/>
              <a:t>. In </a:t>
            </a:r>
            <a:r>
              <a:rPr lang="de-DE" baseline="0" dirty="0" err="1"/>
              <a:t>this</a:t>
            </a:r>
            <a:r>
              <a:rPr lang="de-DE" baseline="0" dirty="0"/>
              <a:t> </a:t>
            </a:r>
            <a:r>
              <a:rPr lang="de-DE" baseline="0" dirty="0" err="1"/>
              <a:t>case</a:t>
            </a:r>
            <a:r>
              <a:rPr lang="de-DE" baseline="0" dirty="0"/>
              <a:t> </a:t>
            </a:r>
            <a:r>
              <a:rPr lang="de-DE" baseline="0" dirty="0" err="1"/>
              <a:t>only</a:t>
            </a:r>
            <a:r>
              <a:rPr lang="de-DE" baseline="0" dirty="0"/>
              <a:t> </a:t>
            </a:r>
            <a:r>
              <a:rPr lang="de-DE" baseline="0" dirty="0" err="1"/>
              <a:t>the</a:t>
            </a:r>
            <a:r>
              <a:rPr lang="de-DE" baseline="0" dirty="0"/>
              <a:t> </a:t>
            </a:r>
            <a:r>
              <a:rPr lang="de-DE" baseline="0" dirty="0" err="1"/>
              <a:t>information</a:t>
            </a:r>
            <a:r>
              <a:rPr lang="de-DE" baseline="0" dirty="0"/>
              <a:t> in </a:t>
            </a:r>
            <a:r>
              <a:rPr lang="de-DE" baseline="0" dirty="0" err="1"/>
              <a:t>the</a:t>
            </a:r>
            <a:r>
              <a:rPr lang="de-DE" baseline="0" dirty="0"/>
              <a:t> </a:t>
            </a:r>
            <a:r>
              <a:rPr lang="de-DE" baseline="0" dirty="0" err="1"/>
              <a:t>table</a:t>
            </a:r>
            <a:r>
              <a:rPr lang="de-DE" baseline="0" dirty="0"/>
              <a:t> </a:t>
            </a:r>
            <a:r>
              <a:rPr lang="de-DE" baseline="0" dirty="0" err="1"/>
              <a:t>of</a:t>
            </a:r>
            <a:r>
              <a:rPr lang="de-DE" baseline="0" dirty="0"/>
              <a:t> </a:t>
            </a:r>
            <a:r>
              <a:rPr lang="de-DE" baseline="0" dirty="0" err="1"/>
              <a:t>contents</a:t>
            </a:r>
            <a:r>
              <a:rPr lang="de-DE" baseline="0" dirty="0"/>
              <a:t> </a:t>
            </a:r>
            <a:r>
              <a:rPr lang="de-DE" baseline="0" dirty="0" err="1"/>
              <a:t>got</a:t>
            </a:r>
            <a:r>
              <a:rPr lang="de-DE" baseline="0" dirty="0"/>
              <a:t> </a:t>
            </a:r>
            <a:r>
              <a:rPr lang="de-DE" baseline="0" dirty="0" err="1"/>
              <a:t>overwritten</a:t>
            </a:r>
            <a:r>
              <a:rPr lang="de-DE" baseline="0" dirty="0"/>
              <a:t> but all </a:t>
            </a:r>
            <a:r>
              <a:rPr lang="de-DE" baseline="0" dirty="0" err="1"/>
              <a:t>the</a:t>
            </a:r>
            <a:r>
              <a:rPr lang="de-DE" baseline="0" dirty="0"/>
              <a:t> </a:t>
            </a:r>
            <a:r>
              <a:rPr lang="de-DE" baseline="0" dirty="0" err="1"/>
              <a:t>data</a:t>
            </a:r>
            <a:r>
              <a:rPr lang="de-DE" baseline="0" dirty="0"/>
              <a:t> </a:t>
            </a:r>
            <a:r>
              <a:rPr lang="de-DE" baseline="0" dirty="0" err="1"/>
              <a:t>is</a:t>
            </a:r>
            <a:r>
              <a:rPr lang="de-DE" baseline="0" dirty="0"/>
              <a:t> still on </a:t>
            </a:r>
            <a:r>
              <a:rPr lang="de-DE" baseline="0" dirty="0" err="1"/>
              <a:t>the</a:t>
            </a:r>
            <a:r>
              <a:rPr lang="de-DE" baseline="0" dirty="0"/>
              <a:t> </a:t>
            </a:r>
            <a:r>
              <a:rPr lang="de-DE" baseline="0" dirty="0" err="1"/>
              <a:t>hard</a:t>
            </a:r>
            <a:r>
              <a:rPr lang="de-DE" baseline="0" dirty="0"/>
              <a:t> </a:t>
            </a:r>
            <a:r>
              <a:rPr lang="de-DE" baseline="0" dirty="0" err="1"/>
              <a:t>disk</a:t>
            </a:r>
            <a:r>
              <a:rPr lang="de-DE" baseline="0" dirty="0"/>
              <a:t>. The same </a:t>
            </a:r>
            <a:r>
              <a:rPr lang="de-DE" baseline="0" dirty="0" err="1"/>
              <a:t>as</a:t>
            </a:r>
            <a:r>
              <a:rPr lang="de-DE" baseline="0" dirty="0"/>
              <a:t> </a:t>
            </a:r>
            <a:r>
              <a:rPr lang="de-DE" baseline="0" dirty="0" err="1"/>
              <a:t>with</a:t>
            </a:r>
            <a:r>
              <a:rPr lang="de-DE" baseline="0" dirty="0"/>
              <a:t> a </a:t>
            </a:r>
            <a:r>
              <a:rPr lang="de-DE" baseline="0" dirty="0" err="1"/>
              <a:t>book</a:t>
            </a:r>
            <a:r>
              <a:rPr lang="de-DE" baseline="0" dirty="0"/>
              <a:t>. </a:t>
            </a:r>
            <a:r>
              <a:rPr lang="de-DE" baseline="0" dirty="0" err="1"/>
              <a:t>If</a:t>
            </a:r>
            <a:r>
              <a:rPr lang="de-DE" baseline="0" dirty="0"/>
              <a:t> </a:t>
            </a:r>
            <a:r>
              <a:rPr lang="de-DE" baseline="0" dirty="0" err="1"/>
              <a:t>you</a:t>
            </a:r>
            <a:r>
              <a:rPr lang="de-DE" baseline="0" dirty="0"/>
              <a:t> </a:t>
            </a:r>
            <a:r>
              <a:rPr lang="de-DE" baseline="0" dirty="0" err="1"/>
              <a:t>remove</a:t>
            </a:r>
            <a:r>
              <a:rPr lang="de-DE" baseline="0" dirty="0"/>
              <a:t> </a:t>
            </a:r>
            <a:r>
              <a:rPr lang="de-DE" baseline="0" dirty="0" err="1"/>
              <a:t>the</a:t>
            </a:r>
            <a:r>
              <a:rPr lang="de-DE" baseline="0" dirty="0"/>
              <a:t> a </a:t>
            </a:r>
            <a:r>
              <a:rPr lang="de-DE" baseline="0" dirty="0" err="1"/>
              <a:t>chapter</a:t>
            </a:r>
            <a:r>
              <a:rPr lang="de-DE" baseline="0" dirty="0"/>
              <a:t> </a:t>
            </a:r>
            <a:r>
              <a:rPr lang="de-DE" baseline="0" dirty="0" err="1"/>
              <a:t>only</a:t>
            </a:r>
            <a:r>
              <a:rPr lang="de-DE" baseline="0" dirty="0"/>
              <a:t> in </a:t>
            </a:r>
            <a:r>
              <a:rPr lang="de-DE" baseline="0" dirty="0" err="1"/>
              <a:t>the</a:t>
            </a:r>
            <a:r>
              <a:rPr lang="de-DE" baseline="0" dirty="0"/>
              <a:t> </a:t>
            </a:r>
            <a:r>
              <a:rPr lang="de-DE" baseline="0" dirty="0" err="1"/>
              <a:t>table</a:t>
            </a:r>
            <a:r>
              <a:rPr lang="de-DE" baseline="0" dirty="0"/>
              <a:t> </a:t>
            </a:r>
            <a:r>
              <a:rPr lang="de-DE" baseline="0" dirty="0" err="1"/>
              <a:t>of</a:t>
            </a:r>
            <a:r>
              <a:rPr lang="de-DE" baseline="0" dirty="0"/>
              <a:t> </a:t>
            </a:r>
            <a:r>
              <a:rPr lang="de-DE" baseline="0" dirty="0" err="1"/>
              <a:t>contents</a:t>
            </a:r>
            <a:r>
              <a:rPr lang="de-DE" baseline="0" dirty="0"/>
              <a:t> </a:t>
            </a:r>
            <a:r>
              <a:rPr lang="de-DE" baseline="0" dirty="0" err="1"/>
              <a:t>then</a:t>
            </a:r>
            <a:r>
              <a:rPr lang="de-DE" baseline="0" dirty="0"/>
              <a:t> all </a:t>
            </a:r>
            <a:r>
              <a:rPr lang="de-DE" baseline="0" dirty="0" err="1"/>
              <a:t>the</a:t>
            </a:r>
            <a:r>
              <a:rPr lang="de-DE" baseline="0" dirty="0"/>
              <a:t> </a:t>
            </a:r>
            <a:r>
              <a:rPr lang="de-DE" baseline="0" dirty="0" err="1"/>
              <a:t>pages</a:t>
            </a:r>
            <a:r>
              <a:rPr lang="de-DE" baseline="0" dirty="0"/>
              <a:t> </a:t>
            </a:r>
            <a:r>
              <a:rPr lang="de-DE" baseline="0" dirty="0" err="1"/>
              <a:t>with</a:t>
            </a:r>
            <a:r>
              <a:rPr lang="de-DE" baseline="0" dirty="0"/>
              <a:t> </a:t>
            </a:r>
            <a:r>
              <a:rPr lang="de-DE" baseline="0" dirty="0" err="1"/>
              <a:t>the</a:t>
            </a:r>
            <a:r>
              <a:rPr lang="de-DE" baseline="0" dirty="0"/>
              <a:t> </a:t>
            </a:r>
            <a:r>
              <a:rPr lang="de-DE" baseline="0" dirty="0" err="1"/>
              <a:t>text</a:t>
            </a:r>
            <a:r>
              <a:rPr lang="de-DE" baseline="0" dirty="0"/>
              <a:t> </a:t>
            </a:r>
            <a:r>
              <a:rPr lang="de-DE" baseline="0" dirty="0" err="1"/>
              <a:t>of</a:t>
            </a:r>
            <a:r>
              <a:rPr lang="de-DE" baseline="0" dirty="0"/>
              <a:t> </a:t>
            </a:r>
            <a:r>
              <a:rPr lang="de-DE" baseline="0" dirty="0" err="1"/>
              <a:t>the</a:t>
            </a:r>
            <a:r>
              <a:rPr lang="de-DE" baseline="0" dirty="0"/>
              <a:t> </a:t>
            </a:r>
            <a:r>
              <a:rPr lang="de-DE" baseline="0" dirty="0" err="1"/>
              <a:t>chapter</a:t>
            </a:r>
            <a:r>
              <a:rPr lang="de-DE" baseline="0" dirty="0"/>
              <a:t> </a:t>
            </a:r>
            <a:r>
              <a:rPr lang="de-DE" baseline="0" dirty="0" err="1"/>
              <a:t>are</a:t>
            </a:r>
            <a:r>
              <a:rPr lang="de-DE" baseline="0" dirty="0"/>
              <a:t> still on </a:t>
            </a:r>
            <a:r>
              <a:rPr lang="de-DE" baseline="0" dirty="0" err="1"/>
              <a:t>the</a:t>
            </a:r>
            <a:r>
              <a:rPr lang="de-DE" baseline="0" dirty="0"/>
              <a:t> same </a:t>
            </a:r>
            <a:r>
              <a:rPr lang="de-DE" baseline="0" dirty="0" err="1"/>
              <a:t>place</a:t>
            </a:r>
            <a:r>
              <a:rPr lang="de-DE" baseline="0" dirty="0"/>
              <a:t> in </a:t>
            </a:r>
            <a:r>
              <a:rPr lang="de-DE" baseline="0" dirty="0" err="1"/>
              <a:t>the</a:t>
            </a:r>
            <a:r>
              <a:rPr lang="de-DE" baseline="0" dirty="0"/>
              <a:t> </a:t>
            </a:r>
            <a:r>
              <a:rPr lang="de-DE" baseline="0" dirty="0" err="1"/>
              <a:t>book</a:t>
            </a:r>
            <a:r>
              <a:rPr lang="de-DE" baseline="0" dirty="0"/>
              <a:t>. So </a:t>
            </a:r>
            <a:r>
              <a:rPr lang="de-DE" baseline="0" dirty="0" err="1"/>
              <a:t>the</a:t>
            </a:r>
            <a:r>
              <a:rPr lang="de-DE" baseline="0" dirty="0"/>
              <a:t> </a:t>
            </a:r>
            <a:r>
              <a:rPr lang="de-DE" baseline="0" dirty="0" err="1"/>
              <a:t>only</a:t>
            </a:r>
            <a:r>
              <a:rPr lang="de-DE" baseline="0" dirty="0"/>
              <a:t> </a:t>
            </a:r>
            <a:r>
              <a:rPr lang="de-DE" baseline="0" dirty="0" err="1"/>
              <a:t>thing</a:t>
            </a:r>
            <a:r>
              <a:rPr lang="de-DE" baseline="0" dirty="0"/>
              <a:t> </a:t>
            </a:r>
            <a:r>
              <a:rPr lang="de-DE" baseline="0" dirty="0" err="1"/>
              <a:t>to</a:t>
            </a:r>
            <a:r>
              <a:rPr lang="de-DE" baseline="0" dirty="0"/>
              <a:t> do </a:t>
            </a:r>
            <a:r>
              <a:rPr lang="de-DE" baseline="0" dirty="0" err="1"/>
              <a:t>is</a:t>
            </a:r>
            <a:r>
              <a:rPr lang="de-DE" baseline="0" dirty="0"/>
              <a:t> </a:t>
            </a:r>
            <a:r>
              <a:rPr lang="de-DE" baseline="0" dirty="0" err="1"/>
              <a:t>to</a:t>
            </a:r>
            <a:r>
              <a:rPr lang="de-DE" baseline="0" dirty="0"/>
              <a:t> </a:t>
            </a:r>
            <a:r>
              <a:rPr lang="de-DE" baseline="0" dirty="0" err="1"/>
              <a:t>grap</a:t>
            </a:r>
            <a:r>
              <a:rPr lang="de-DE" baseline="0" dirty="0"/>
              <a:t> </a:t>
            </a:r>
            <a:r>
              <a:rPr lang="de-DE" baseline="0" dirty="0" err="1"/>
              <a:t>your</a:t>
            </a:r>
            <a:r>
              <a:rPr lang="de-DE" baseline="0" dirty="0"/>
              <a:t> </a:t>
            </a:r>
            <a:r>
              <a:rPr lang="de-DE" baseline="0" dirty="0" err="1"/>
              <a:t>book</a:t>
            </a:r>
            <a:r>
              <a:rPr lang="de-DE" baseline="0" dirty="0"/>
              <a:t> </a:t>
            </a:r>
            <a:r>
              <a:rPr lang="de-DE" baseline="0" dirty="0" err="1"/>
              <a:t>and</a:t>
            </a:r>
            <a:r>
              <a:rPr lang="de-DE" baseline="0" dirty="0"/>
              <a:t> </a:t>
            </a:r>
            <a:r>
              <a:rPr lang="de-DE" baseline="0" dirty="0" err="1"/>
              <a:t>look</a:t>
            </a:r>
            <a:r>
              <a:rPr lang="de-DE" baseline="0" dirty="0"/>
              <a:t> at </a:t>
            </a:r>
            <a:r>
              <a:rPr lang="de-DE" baseline="0" dirty="0" err="1"/>
              <a:t>each</a:t>
            </a:r>
            <a:r>
              <a:rPr lang="de-DE" baseline="0" dirty="0"/>
              <a:t> </a:t>
            </a:r>
            <a:r>
              <a:rPr lang="de-DE" baseline="0" dirty="0" err="1"/>
              <a:t>page</a:t>
            </a:r>
            <a:r>
              <a:rPr lang="de-DE" baseline="0" dirty="0"/>
              <a:t> </a:t>
            </a:r>
            <a:r>
              <a:rPr lang="de-DE" baseline="0" dirty="0" err="1"/>
              <a:t>if</a:t>
            </a:r>
            <a:r>
              <a:rPr lang="de-DE" baseline="0" dirty="0"/>
              <a:t> </a:t>
            </a:r>
            <a:r>
              <a:rPr lang="de-DE" baseline="0" dirty="0" err="1"/>
              <a:t>you</a:t>
            </a:r>
            <a:r>
              <a:rPr lang="de-DE" baseline="0" dirty="0"/>
              <a:t> find a </a:t>
            </a:r>
            <a:r>
              <a:rPr lang="de-DE" baseline="0" dirty="0" err="1"/>
              <a:t>chapter</a:t>
            </a:r>
            <a:r>
              <a:rPr lang="de-DE" baseline="0" dirty="0"/>
              <a:t> </a:t>
            </a:r>
            <a:r>
              <a:rPr lang="de-DE" baseline="0" dirty="0" err="1"/>
              <a:t>heading</a:t>
            </a:r>
            <a:r>
              <a:rPr lang="de-DE" baseline="0" dirty="0"/>
              <a:t>. </a:t>
            </a:r>
            <a:r>
              <a:rPr lang="de-DE" baseline="0" dirty="0" err="1"/>
              <a:t>Carving</a:t>
            </a:r>
            <a:r>
              <a:rPr lang="de-DE" baseline="0" dirty="0"/>
              <a:t> </a:t>
            </a:r>
            <a:r>
              <a:rPr lang="de-DE" baseline="0" dirty="0" err="1"/>
              <a:t>tools</a:t>
            </a:r>
            <a:r>
              <a:rPr lang="de-DE" baseline="0" dirty="0"/>
              <a:t> do </a:t>
            </a:r>
            <a:r>
              <a:rPr lang="de-DE" baseline="0" dirty="0" err="1"/>
              <a:t>the</a:t>
            </a:r>
            <a:r>
              <a:rPr lang="de-DE" baseline="0" dirty="0"/>
              <a:t> same, </a:t>
            </a:r>
            <a:r>
              <a:rPr lang="de-DE" baseline="0" dirty="0" err="1"/>
              <a:t>they</a:t>
            </a:r>
            <a:r>
              <a:rPr lang="de-DE" baseline="0" dirty="0"/>
              <a:t> </a:t>
            </a:r>
            <a:r>
              <a:rPr lang="de-DE" baseline="0" dirty="0" err="1"/>
              <a:t>look</a:t>
            </a:r>
            <a:r>
              <a:rPr lang="de-DE" baseline="0" dirty="0"/>
              <a:t> in </a:t>
            </a:r>
            <a:r>
              <a:rPr lang="de-DE" baseline="0" dirty="0" err="1"/>
              <a:t>every</a:t>
            </a:r>
            <a:r>
              <a:rPr lang="de-DE" baseline="0" dirty="0"/>
              <a:t> </a:t>
            </a:r>
            <a:r>
              <a:rPr lang="de-DE" baseline="0" dirty="0" err="1"/>
              <a:t>unused</a:t>
            </a:r>
            <a:r>
              <a:rPr lang="de-DE" baseline="0" dirty="0"/>
              <a:t> </a:t>
            </a:r>
            <a:r>
              <a:rPr lang="de-DE" baseline="0" dirty="0" err="1"/>
              <a:t>cluster</a:t>
            </a:r>
            <a:r>
              <a:rPr lang="de-DE" baseline="0" dirty="0"/>
              <a:t> </a:t>
            </a:r>
            <a:r>
              <a:rPr lang="de-DE" baseline="0" dirty="0" err="1"/>
              <a:t>if</a:t>
            </a:r>
            <a:r>
              <a:rPr lang="de-DE" baseline="0" dirty="0"/>
              <a:t> </a:t>
            </a:r>
            <a:r>
              <a:rPr lang="de-DE" baseline="0" dirty="0" err="1"/>
              <a:t>there</a:t>
            </a:r>
            <a:r>
              <a:rPr lang="de-DE" baseline="0" dirty="0"/>
              <a:t> </a:t>
            </a:r>
            <a:r>
              <a:rPr lang="de-DE" baseline="0" dirty="0" err="1"/>
              <a:t>is</a:t>
            </a:r>
            <a:r>
              <a:rPr lang="de-DE" baseline="0" dirty="0"/>
              <a:t> a Header (also </a:t>
            </a:r>
            <a:r>
              <a:rPr lang="de-DE" baseline="0" dirty="0" err="1"/>
              <a:t>called</a:t>
            </a:r>
            <a:r>
              <a:rPr lang="de-DE" baseline="0" dirty="0"/>
              <a:t> </a:t>
            </a:r>
            <a:r>
              <a:rPr lang="de-DE" baseline="0" dirty="0" err="1"/>
              <a:t>signature</a:t>
            </a:r>
            <a:r>
              <a:rPr lang="de-DE" baseline="0" dirty="0"/>
              <a:t>) </a:t>
            </a:r>
            <a:r>
              <a:rPr lang="de-DE" baseline="0" dirty="0" err="1"/>
              <a:t>of</a:t>
            </a:r>
            <a:r>
              <a:rPr lang="de-DE" baseline="0" dirty="0"/>
              <a:t> </a:t>
            </a:r>
            <a:r>
              <a:rPr lang="de-DE" baseline="0" dirty="0" err="1"/>
              <a:t>let‘s</a:t>
            </a:r>
            <a:r>
              <a:rPr lang="de-DE" baseline="0" dirty="0"/>
              <a:t> </a:t>
            </a:r>
            <a:r>
              <a:rPr lang="de-DE" baseline="0" dirty="0" err="1"/>
              <a:t>say</a:t>
            </a:r>
            <a:r>
              <a:rPr lang="de-DE" baseline="0" dirty="0"/>
              <a:t> a </a:t>
            </a:r>
            <a:r>
              <a:rPr lang="de-DE" baseline="0" dirty="0" err="1"/>
              <a:t>jpeg</a:t>
            </a:r>
            <a:r>
              <a:rPr lang="de-DE" baseline="0" dirty="0"/>
              <a:t> </a:t>
            </a:r>
            <a:r>
              <a:rPr lang="de-DE" baseline="0" dirty="0" err="1"/>
              <a:t>picture</a:t>
            </a:r>
            <a:r>
              <a:rPr lang="de-DE" baseline="0" dirty="0"/>
              <a:t>. </a:t>
            </a:r>
            <a:r>
              <a:rPr lang="de-DE" baseline="0" dirty="0" err="1"/>
              <a:t>That</a:t>
            </a:r>
            <a:r>
              <a:rPr lang="de-DE" baseline="0" dirty="0"/>
              <a:t> </a:t>
            </a:r>
            <a:r>
              <a:rPr lang="de-DE" baseline="0" dirty="0" err="1"/>
              <a:t>is</a:t>
            </a:r>
            <a:r>
              <a:rPr lang="de-DE" baseline="0" dirty="0"/>
              <a:t> </a:t>
            </a:r>
            <a:r>
              <a:rPr lang="de-DE" baseline="0" dirty="0" err="1"/>
              <a:t>how</a:t>
            </a:r>
            <a:r>
              <a:rPr lang="de-DE" baseline="0" dirty="0"/>
              <a:t> </a:t>
            </a:r>
            <a:r>
              <a:rPr lang="de-DE" baseline="0" dirty="0" err="1"/>
              <a:t>carving</a:t>
            </a:r>
            <a:r>
              <a:rPr lang="de-DE" baseline="0" dirty="0"/>
              <a:t> </a:t>
            </a:r>
            <a:r>
              <a:rPr lang="de-DE" baseline="0" dirty="0" err="1"/>
              <a:t>tools</a:t>
            </a:r>
            <a:r>
              <a:rPr lang="de-DE" baseline="0" dirty="0"/>
              <a:t> </a:t>
            </a:r>
            <a:r>
              <a:rPr lang="de-DE" baseline="0" dirty="0" err="1"/>
              <a:t>can</a:t>
            </a:r>
            <a:r>
              <a:rPr lang="de-DE" baseline="0" dirty="0"/>
              <a:t> </a:t>
            </a:r>
            <a:r>
              <a:rPr lang="de-DE" baseline="0" dirty="0" err="1"/>
              <a:t>recover</a:t>
            </a:r>
            <a:r>
              <a:rPr lang="de-DE" baseline="0" dirty="0"/>
              <a:t> </a:t>
            </a:r>
            <a:r>
              <a:rPr lang="de-DE" baseline="0" dirty="0" err="1"/>
              <a:t>files</a:t>
            </a:r>
            <a:r>
              <a:rPr lang="de-DE" baseline="0" dirty="0"/>
              <a:t> </a:t>
            </a:r>
            <a:r>
              <a:rPr lang="de-DE" baseline="0" dirty="0" err="1"/>
              <a:t>even</a:t>
            </a:r>
            <a:r>
              <a:rPr lang="de-DE" baseline="0" dirty="0"/>
              <a:t> </a:t>
            </a:r>
            <a:r>
              <a:rPr lang="de-DE" baseline="0" dirty="0" err="1"/>
              <a:t>if</a:t>
            </a:r>
            <a:r>
              <a:rPr lang="de-DE" baseline="0" dirty="0"/>
              <a:t> </a:t>
            </a:r>
            <a:r>
              <a:rPr lang="de-DE" baseline="0" dirty="0" err="1"/>
              <a:t>the</a:t>
            </a:r>
            <a:r>
              <a:rPr lang="de-DE" baseline="0" dirty="0"/>
              <a:t> </a:t>
            </a:r>
            <a:r>
              <a:rPr lang="de-DE" baseline="0" dirty="0" err="1"/>
              <a:t>reference</a:t>
            </a:r>
            <a:r>
              <a:rPr lang="de-DE" baseline="0" dirty="0"/>
              <a:t> in </a:t>
            </a:r>
            <a:r>
              <a:rPr lang="de-DE" baseline="0" dirty="0" err="1"/>
              <a:t>the</a:t>
            </a:r>
            <a:r>
              <a:rPr lang="de-DE" baseline="0" dirty="0"/>
              <a:t> Table </a:t>
            </a:r>
            <a:r>
              <a:rPr lang="de-DE" baseline="0" dirty="0" err="1"/>
              <a:t>of</a:t>
            </a:r>
            <a:r>
              <a:rPr lang="de-DE" baseline="0" dirty="0"/>
              <a:t> Contents </a:t>
            </a:r>
            <a:r>
              <a:rPr lang="de-DE" baseline="0" dirty="0" err="1"/>
              <a:t>is</a:t>
            </a:r>
            <a:r>
              <a:rPr lang="de-DE" baseline="0" dirty="0"/>
              <a:t> </a:t>
            </a:r>
            <a:r>
              <a:rPr lang="de-DE" baseline="0" dirty="0" err="1"/>
              <a:t>deleted</a:t>
            </a:r>
            <a:r>
              <a:rPr lang="de-DE" baseline="0" dirty="0"/>
              <a:t>.</a:t>
            </a:r>
            <a:endParaRPr lang="de-DE" dirty="0"/>
          </a:p>
          <a:p>
            <a:endParaRPr lang="de-DE" dirty="0"/>
          </a:p>
          <a:p>
            <a:pPr marL="0" marR="0" indent="0" algn="l" defTabSz="457200" rtl="0" eaLnBrk="1" fontAlgn="auto" latinLnBrk="0" hangingPunct="1">
              <a:lnSpc>
                <a:spcPct val="100000"/>
              </a:lnSpc>
              <a:spcBef>
                <a:spcPts val="0"/>
              </a:spcBef>
              <a:spcAft>
                <a:spcPts val="0"/>
              </a:spcAft>
              <a:buClrTx/>
              <a:buSzTx/>
              <a:buFontTx/>
              <a:buNone/>
              <a:tabLst/>
              <a:defRPr/>
            </a:pPr>
            <a:r>
              <a:rPr lang="de-DE" dirty="0"/>
              <a:t>More</a:t>
            </a:r>
            <a:r>
              <a:rPr lang="de-DE" baseline="0" dirty="0"/>
              <a:t> </a:t>
            </a:r>
            <a:r>
              <a:rPr lang="de-DE" baseline="0" dirty="0" err="1"/>
              <a:t>complicated</a:t>
            </a:r>
            <a:r>
              <a:rPr lang="de-DE" baseline="0" dirty="0"/>
              <a:t> </a:t>
            </a:r>
            <a:r>
              <a:rPr lang="de-DE" baseline="0" dirty="0" err="1"/>
              <a:t>then</a:t>
            </a:r>
            <a:r>
              <a:rPr lang="de-DE" baseline="0" dirty="0"/>
              <a:t> </a:t>
            </a:r>
            <a:r>
              <a:rPr lang="de-DE" baseline="0" dirty="0" err="1"/>
              <a:t>reading</a:t>
            </a:r>
            <a:r>
              <a:rPr lang="de-DE" baseline="0" dirty="0"/>
              <a:t> a </a:t>
            </a:r>
            <a:r>
              <a:rPr lang="de-DE" baseline="0" dirty="0" err="1"/>
              <a:t>book</a:t>
            </a:r>
            <a:r>
              <a:rPr lang="de-DE" baseline="0" dirty="0"/>
              <a:t>? Ok, </a:t>
            </a:r>
            <a:r>
              <a:rPr lang="de-DE" baseline="0" dirty="0" err="1"/>
              <a:t>then</a:t>
            </a:r>
            <a:r>
              <a:rPr lang="de-DE" baseline="0" dirty="0"/>
              <a:t> </a:t>
            </a:r>
            <a:r>
              <a:rPr lang="de-DE" baseline="0" dirty="0" err="1"/>
              <a:t>let‘s</a:t>
            </a:r>
            <a:r>
              <a:rPr lang="de-DE" baseline="0" dirty="0"/>
              <a:t> </a:t>
            </a:r>
            <a:r>
              <a:rPr lang="de-DE" baseline="0" dirty="0" err="1"/>
              <a:t>go</a:t>
            </a:r>
            <a:r>
              <a:rPr lang="de-DE" baseline="0" dirty="0"/>
              <a:t> on </a:t>
            </a:r>
            <a:r>
              <a:rPr lang="de-DE" baseline="0" dirty="0" err="1"/>
              <a:t>to</a:t>
            </a:r>
            <a:r>
              <a:rPr lang="de-DE" baseline="0" dirty="0"/>
              <a:t> </a:t>
            </a:r>
            <a:r>
              <a:rPr lang="de-DE" baseline="0" dirty="0" err="1"/>
              <a:t>the</a:t>
            </a:r>
            <a:r>
              <a:rPr lang="de-DE" baseline="0" dirty="0"/>
              <a:t> last </a:t>
            </a:r>
            <a:r>
              <a:rPr lang="de-DE" baseline="0" dirty="0" err="1"/>
              <a:t>topic</a:t>
            </a:r>
            <a:r>
              <a:rPr lang="de-DE" baseline="0" dirty="0"/>
              <a:t>.</a:t>
            </a:r>
            <a:endParaRPr lang="de-DE" dirty="0"/>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15</a:t>
            </a:fld>
            <a:endParaRPr lang="en-GB"/>
          </a:p>
        </p:txBody>
      </p:sp>
    </p:spTree>
    <p:extLst>
      <p:ext uri="{BB962C8B-B14F-4D97-AF65-F5344CB8AC3E}">
        <p14:creationId xmlns:p14="http://schemas.microsoft.com/office/powerpoint/2010/main" val="25216656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a:t>This time, </a:t>
            </a:r>
            <a:r>
              <a:rPr lang="de-DE" dirty="0" err="1"/>
              <a:t>the</a:t>
            </a:r>
            <a:r>
              <a:rPr lang="de-DE" dirty="0"/>
              <a:t> </a:t>
            </a:r>
            <a:r>
              <a:rPr lang="de-DE" dirty="0" err="1"/>
              <a:t>file</a:t>
            </a:r>
            <a:r>
              <a:rPr lang="de-DE" dirty="0"/>
              <a:t> </a:t>
            </a:r>
            <a:r>
              <a:rPr lang="de-DE" dirty="0" err="1"/>
              <a:t>system</a:t>
            </a:r>
            <a:r>
              <a:rPr lang="de-DE" dirty="0"/>
              <a:t> </a:t>
            </a:r>
            <a:r>
              <a:rPr lang="de-DE" dirty="0" err="1"/>
              <a:t>is</a:t>
            </a:r>
            <a:r>
              <a:rPr lang="de-DE" dirty="0"/>
              <a:t> </a:t>
            </a:r>
            <a:r>
              <a:rPr lang="de-DE" dirty="0" err="1"/>
              <a:t>broken</a:t>
            </a:r>
            <a:r>
              <a:rPr lang="de-DE" dirty="0"/>
              <a:t>, </a:t>
            </a:r>
            <a:r>
              <a:rPr lang="de-DE" dirty="0" err="1"/>
              <a:t>corrupt</a:t>
            </a:r>
            <a:r>
              <a:rPr lang="de-DE" dirty="0"/>
              <a:t> </a:t>
            </a:r>
            <a:r>
              <a:rPr lang="de-DE" dirty="0" err="1"/>
              <a:t>or</a:t>
            </a:r>
            <a:r>
              <a:rPr lang="de-DE" dirty="0"/>
              <a:t> </a:t>
            </a:r>
            <a:r>
              <a:rPr lang="de-DE" dirty="0" err="1"/>
              <a:t>simply</a:t>
            </a:r>
            <a:r>
              <a:rPr lang="de-DE" dirty="0"/>
              <a:t> </a:t>
            </a:r>
            <a:r>
              <a:rPr lang="de-DE" dirty="0" err="1"/>
              <a:t>does</a:t>
            </a:r>
            <a:r>
              <a:rPr lang="de-DE" dirty="0"/>
              <a:t> not </a:t>
            </a:r>
            <a:r>
              <a:rPr lang="de-DE" dirty="0" err="1"/>
              <a:t>contain</a:t>
            </a:r>
            <a:r>
              <a:rPr lang="de-DE" dirty="0"/>
              <a:t> </a:t>
            </a:r>
            <a:r>
              <a:rPr lang="de-DE" dirty="0" err="1"/>
              <a:t>the</a:t>
            </a:r>
            <a:r>
              <a:rPr lang="de-DE" dirty="0"/>
              <a:t> </a:t>
            </a:r>
            <a:r>
              <a:rPr lang="de-DE" dirty="0" err="1"/>
              <a:t>reference</a:t>
            </a:r>
            <a:r>
              <a:rPr lang="de-DE" dirty="0"/>
              <a:t> </a:t>
            </a:r>
            <a:r>
              <a:rPr lang="de-DE" dirty="0" err="1"/>
              <a:t>to</a:t>
            </a:r>
            <a:r>
              <a:rPr lang="de-DE" dirty="0"/>
              <a:t> </a:t>
            </a:r>
            <a:r>
              <a:rPr lang="de-DE" dirty="0" err="1"/>
              <a:t>the</a:t>
            </a:r>
            <a:r>
              <a:rPr lang="de-DE" dirty="0"/>
              <a:t> </a:t>
            </a:r>
            <a:r>
              <a:rPr lang="de-DE" dirty="0" err="1"/>
              <a:t>file</a:t>
            </a:r>
            <a:r>
              <a:rPr lang="de-DE" dirty="0"/>
              <a:t> „</a:t>
            </a:r>
            <a:r>
              <a:rPr lang="de-DE" dirty="0" err="1"/>
              <a:t>Picture.jpg</a:t>
            </a:r>
            <a:r>
              <a:rPr lang="de-DE" dirty="0"/>
              <a:t>“ in </a:t>
            </a:r>
            <a:r>
              <a:rPr lang="de-DE" dirty="0" err="1"/>
              <a:t>the</a:t>
            </a:r>
            <a:r>
              <a:rPr lang="de-DE" dirty="0"/>
              <a:t> </a:t>
            </a:r>
            <a:r>
              <a:rPr lang="de-DE" dirty="0" err="1"/>
              <a:t>table</a:t>
            </a:r>
            <a:r>
              <a:rPr lang="de-DE" dirty="0"/>
              <a:t> </a:t>
            </a:r>
            <a:r>
              <a:rPr lang="de-DE" dirty="0" err="1"/>
              <a:t>of</a:t>
            </a:r>
            <a:r>
              <a:rPr lang="de-DE" dirty="0"/>
              <a:t> </a:t>
            </a:r>
            <a:r>
              <a:rPr lang="de-DE" dirty="0" err="1"/>
              <a:t>content</a:t>
            </a:r>
            <a:r>
              <a:rPr lang="de-DE" dirty="0"/>
              <a:t> </a:t>
            </a:r>
            <a:r>
              <a:rPr lang="de-DE" dirty="0" err="1"/>
              <a:t>anymore</a:t>
            </a:r>
            <a:r>
              <a:rPr lang="de-DE" dirty="0"/>
              <a:t>. </a:t>
            </a:r>
            <a:r>
              <a:rPr lang="de-DE" dirty="0" err="1"/>
              <a:t>We</a:t>
            </a:r>
            <a:r>
              <a:rPr lang="de-DE" dirty="0"/>
              <a:t> </a:t>
            </a:r>
            <a:r>
              <a:rPr lang="de-DE" dirty="0" err="1"/>
              <a:t>then</a:t>
            </a:r>
            <a:r>
              <a:rPr lang="de-DE" dirty="0"/>
              <a:t> </a:t>
            </a:r>
            <a:r>
              <a:rPr lang="de-DE" dirty="0" err="1"/>
              <a:t>need</a:t>
            </a:r>
            <a:r>
              <a:rPr lang="de-DE" dirty="0"/>
              <a:t> </a:t>
            </a:r>
            <a:r>
              <a:rPr lang="de-DE" dirty="0" err="1"/>
              <a:t>to</a:t>
            </a:r>
            <a:r>
              <a:rPr lang="de-DE" dirty="0"/>
              <a:t> </a:t>
            </a:r>
            <a:r>
              <a:rPr lang="de-DE" dirty="0" err="1"/>
              <a:t>use</a:t>
            </a:r>
            <a:r>
              <a:rPr lang="de-DE" dirty="0"/>
              <a:t> a </a:t>
            </a:r>
            <a:r>
              <a:rPr lang="de-DE" dirty="0" err="1"/>
              <a:t>technique</a:t>
            </a:r>
            <a:r>
              <a:rPr lang="de-DE" dirty="0"/>
              <a:t> </a:t>
            </a:r>
            <a:r>
              <a:rPr lang="de-DE" dirty="0" err="1"/>
              <a:t>called</a:t>
            </a:r>
            <a:r>
              <a:rPr lang="de-DE" baseline="0" dirty="0"/>
              <a:t> „</a:t>
            </a:r>
            <a:r>
              <a:rPr lang="de-DE" dirty="0" err="1"/>
              <a:t>Carving</a:t>
            </a:r>
            <a:r>
              <a:rPr lang="de-DE" dirty="0"/>
              <a:t>“.</a:t>
            </a:r>
            <a:r>
              <a:rPr lang="de-DE" baseline="0" dirty="0"/>
              <a:t> </a:t>
            </a:r>
          </a:p>
          <a:p>
            <a:pPr marL="0" marR="0" indent="0" algn="l" defTabSz="457200" rtl="0" eaLnBrk="1" fontAlgn="auto" latinLnBrk="0" hangingPunct="1">
              <a:lnSpc>
                <a:spcPct val="100000"/>
              </a:lnSpc>
              <a:spcBef>
                <a:spcPts val="0"/>
              </a:spcBef>
              <a:spcAft>
                <a:spcPts val="0"/>
              </a:spcAft>
              <a:buClrTx/>
              <a:buSzTx/>
              <a:buFontTx/>
              <a:buNone/>
              <a:tabLst/>
              <a:defRPr/>
            </a:pPr>
            <a:endParaRPr lang="de-DE"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de-DE" baseline="0" dirty="0" err="1"/>
              <a:t>It</a:t>
            </a:r>
            <a:r>
              <a:rPr lang="de-DE" baseline="0" dirty="0"/>
              <a:t> </a:t>
            </a:r>
            <a:r>
              <a:rPr lang="de-DE" baseline="0" dirty="0" err="1"/>
              <a:t>is</a:t>
            </a:r>
            <a:r>
              <a:rPr lang="de-DE" baseline="0" dirty="0"/>
              <a:t> </a:t>
            </a:r>
            <a:r>
              <a:rPr lang="de-DE" baseline="0" dirty="0" err="1"/>
              <a:t>actually</a:t>
            </a:r>
            <a:r>
              <a:rPr lang="de-DE" baseline="0" dirty="0"/>
              <a:t> not </a:t>
            </a:r>
            <a:r>
              <a:rPr lang="de-DE" baseline="0" dirty="0" err="1"/>
              <a:t>very</a:t>
            </a:r>
            <a:r>
              <a:rPr lang="de-DE" baseline="0" dirty="0"/>
              <a:t> </a:t>
            </a:r>
            <a:r>
              <a:rPr lang="de-DE" baseline="0" dirty="0" err="1"/>
              <a:t>difficult</a:t>
            </a:r>
            <a:r>
              <a:rPr lang="de-DE" baseline="0" dirty="0"/>
              <a:t>. Even </a:t>
            </a:r>
            <a:r>
              <a:rPr lang="de-DE" baseline="0" dirty="0" err="1"/>
              <a:t>though</a:t>
            </a:r>
            <a:r>
              <a:rPr lang="de-DE" baseline="0" dirty="0"/>
              <a:t> </a:t>
            </a:r>
            <a:r>
              <a:rPr lang="de-DE" baseline="0" dirty="0" err="1"/>
              <a:t>the</a:t>
            </a:r>
            <a:r>
              <a:rPr lang="de-DE" baseline="0" dirty="0"/>
              <a:t> </a:t>
            </a:r>
            <a:r>
              <a:rPr lang="de-DE" baseline="0" dirty="0" err="1"/>
              <a:t>information</a:t>
            </a:r>
            <a:r>
              <a:rPr lang="de-DE" baseline="0" dirty="0"/>
              <a:t> in </a:t>
            </a:r>
            <a:r>
              <a:rPr lang="de-DE" baseline="0" dirty="0" err="1"/>
              <a:t>the</a:t>
            </a:r>
            <a:r>
              <a:rPr lang="de-DE" baseline="0" dirty="0"/>
              <a:t> </a:t>
            </a:r>
            <a:r>
              <a:rPr lang="de-DE" baseline="0" dirty="0" err="1"/>
              <a:t>table</a:t>
            </a:r>
            <a:r>
              <a:rPr lang="de-DE" baseline="0" dirty="0"/>
              <a:t> </a:t>
            </a:r>
            <a:r>
              <a:rPr lang="de-DE" baseline="0" dirty="0" err="1"/>
              <a:t>of</a:t>
            </a:r>
            <a:r>
              <a:rPr lang="de-DE" baseline="0" dirty="0"/>
              <a:t> </a:t>
            </a:r>
            <a:r>
              <a:rPr lang="de-DE" baseline="0" dirty="0" err="1"/>
              <a:t>contents</a:t>
            </a:r>
            <a:r>
              <a:rPr lang="de-DE" baseline="0" dirty="0"/>
              <a:t> </a:t>
            </a:r>
            <a:r>
              <a:rPr lang="de-DE" baseline="0" dirty="0" err="1"/>
              <a:t>may</a:t>
            </a:r>
            <a:r>
              <a:rPr lang="de-DE" baseline="0" dirty="0"/>
              <a:t> </a:t>
            </a:r>
            <a:r>
              <a:rPr lang="de-DE" baseline="0" dirty="0" err="1"/>
              <a:t>be</a:t>
            </a:r>
            <a:r>
              <a:rPr lang="de-DE" baseline="0" dirty="0"/>
              <a:t> </a:t>
            </a:r>
            <a:r>
              <a:rPr lang="de-DE" baseline="0" dirty="0" err="1"/>
              <a:t>overwritten</a:t>
            </a:r>
            <a:r>
              <a:rPr lang="de-DE" baseline="0" dirty="0"/>
              <a:t> </a:t>
            </a:r>
            <a:r>
              <a:rPr lang="de-DE" baseline="0" dirty="0" err="1"/>
              <a:t>or</a:t>
            </a:r>
            <a:r>
              <a:rPr lang="de-DE" baseline="0" dirty="0"/>
              <a:t> </a:t>
            </a:r>
            <a:r>
              <a:rPr lang="de-DE" baseline="0" dirty="0" err="1"/>
              <a:t>the</a:t>
            </a:r>
            <a:r>
              <a:rPr lang="de-DE" baseline="0" dirty="0"/>
              <a:t> </a:t>
            </a:r>
            <a:r>
              <a:rPr lang="de-DE" baseline="0" dirty="0" err="1"/>
              <a:t>file</a:t>
            </a:r>
            <a:r>
              <a:rPr lang="de-DE" baseline="0" dirty="0"/>
              <a:t> </a:t>
            </a:r>
            <a:r>
              <a:rPr lang="de-DE" baseline="0" dirty="0" err="1"/>
              <a:t>system</a:t>
            </a:r>
            <a:r>
              <a:rPr lang="de-DE" baseline="0" dirty="0"/>
              <a:t> </a:t>
            </a:r>
            <a:r>
              <a:rPr lang="de-DE" baseline="0" dirty="0" err="1"/>
              <a:t>is</a:t>
            </a:r>
            <a:r>
              <a:rPr lang="de-DE" baseline="0" dirty="0"/>
              <a:t> </a:t>
            </a:r>
            <a:r>
              <a:rPr lang="de-DE" baseline="0" dirty="0" err="1"/>
              <a:t>corrupt</a:t>
            </a:r>
            <a:r>
              <a:rPr lang="de-DE" baseline="0" dirty="0"/>
              <a:t>, </a:t>
            </a:r>
            <a:r>
              <a:rPr lang="de-DE" baseline="0" dirty="0" err="1"/>
              <a:t>the</a:t>
            </a:r>
            <a:r>
              <a:rPr lang="de-DE" baseline="0" dirty="0"/>
              <a:t> </a:t>
            </a:r>
            <a:r>
              <a:rPr lang="de-DE" baseline="0" dirty="0" err="1"/>
              <a:t>data</a:t>
            </a:r>
            <a:r>
              <a:rPr lang="de-DE" baseline="0" dirty="0"/>
              <a:t> </a:t>
            </a:r>
            <a:r>
              <a:rPr lang="de-DE" baseline="0" dirty="0" err="1"/>
              <a:t>of</a:t>
            </a:r>
            <a:r>
              <a:rPr lang="de-DE" baseline="0" dirty="0"/>
              <a:t> </a:t>
            </a:r>
            <a:r>
              <a:rPr lang="de-DE" baseline="0" dirty="0" err="1"/>
              <a:t>the</a:t>
            </a:r>
            <a:r>
              <a:rPr lang="de-DE" baseline="0" dirty="0"/>
              <a:t> „</a:t>
            </a:r>
            <a:r>
              <a:rPr lang="de-DE" baseline="0" dirty="0" err="1"/>
              <a:t>picture.jpg</a:t>
            </a:r>
            <a:r>
              <a:rPr lang="de-DE" baseline="0" dirty="0"/>
              <a:t>“ </a:t>
            </a:r>
            <a:r>
              <a:rPr lang="de-DE" baseline="0" dirty="0" err="1"/>
              <a:t>is</a:t>
            </a:r>
            <a:r>
              <a:rPr lang="de-DE" baseline="0" dirty="0"/>
              <a:t> still on </a:t>
            </a:r>
            <a:r>
              <a:rPr lang="de-DE" baseline="0" dirty="0" err="1"/>
              <a:t>the</a:t>
            </a:r>
            <a:r>
              <a:rPr lang="de-DE" baseline="0" dirty="0"/>
              <a:t> </a:t>
            </a:r>
            <a:r>
              <a:rPr lang="de-DE" baseline="0" dirty="0" err="1"/>
              <a:t>disk</a:t>
            </a:r>
            <a:r>
              <a:rPr lang="de-DE" baseline="0" dirty="0"/>
              <a:t>. The same </a:t>
            </a:r>
            <a:r>
              <a:rPr lang="de-DE" baseline="0" dirty="0" err="1"/>
              <a:t>as</a:t>
            </a:r>
            <a:r>
              <a:rPr lang="de-DE" baseline="0" dirty="0"/>
              <a:t> </a:t>
            </a:r>
            <a:r>
              <a:rPr lang="de-DE" baseline="0" dirty="0" err="1"/>
              <a:t>with</a:t>
            </a:r>
            <a:r>
              <a:rPr lang="de-DE" baseline="0" dirty="0"/>
              <a:t> a </a:t>
            </a:r>
            <a:r>
              <a:rPr lang="de-DE" baseline="0" dirty="0" err="1"/>
              <a:t>book</a:t>
            </a:r>
            <a:r>
              <a:rPr lang="de-DE" baseline="0" dirty="0"/>
              <a:t>. </a:t>
            </a:r>
            <a:r>
              <a:rPr lang="de-DE" baseline="0" dirty="0" err="1"/>
              <a:t>If</a:t>
            </a:r>
            <a:r>
              <a:rPr lang="de-DE" baseline="0" dirty="0"/>
              <a:t> </a:t>
            </a:r>
            <a:r>
              <a:rPr lang="de-DE" baseline="0" dirty="0" err="1"/>
              <a:t>you</a:t>
            </a:r>
            <a:r>
              <a:rPr lang="de-DE" baseline="0" dirty="0"/>
              <a:t> </a:t>
            </a:r>
            <a:r>
              <a:rPr lang="de-DE" baseline="0" dirty="0" err="1"/>
              <a:t>remove</a:t>
            </a:r>
            <a:r>
              <a:rPr lang="de-DE" baseline="0" dirty="0"/>
              <a:t> </a:t>
            </a:r>
            <a:r>
              <a:rPr lang="de-DE" baseline="0" dirty="0" err="1"/>
              <a:t>the</a:t>
            </a:r>
            <a:r>
              <a:rPr lang="de-DE" baseline="0" dirty="0"/>
              <a:t> a </a:t>
            </a:r>
            <a:r>
              <a:rPr lang="de-DE" baseline="0" dirty="0" err="1"/>
              <a:t>chapter</a:t>
            </a:r>
            <a:r>
              <a:rPr lang="de-DE" baseline="0" dirty="0"/>
              <a:t> </a:t>
            </a:r>
            <a:r>
              <a:rPr lang="de-DE" baseline="0" dirty="0" err="1"/>
              <a:t>only</a:t>
            </a:r>
            <a:r>
              <a:rPr lang="de-DE" baseline="0" dirty="0"/>
              <a:t> in </a:t>
            </a:r>
            <a:r>
              <a:rPr lang="de-DE" baseline="0" dirty="0" err="1"/>
              <a:t>the</a:t>
            </a:r>
            <a:r>
              <a:rPr lang="de-DE" baseline="0" dirty="0"/>
              <a:t> </a:t>
            </a:r>
            <a:r>
              <a:rPr lang="de-DE" baseline="0" dirty="0" err="1"/>
              <a:t>table</a:t>
            </a:r>
            <a:r>
              <a:rPr lang="de-DE" baseline="0" dirty="0"/>
              <a:t> </a:t>
            </a:r>
            <a:r>
              <a:rPr lang="de-DE" baseline="0" dirty="0" err="1"/>
              <a:t>of</a:t>
            </a:r>
            <a:r>
              <a:rPr lang="de-DE" baseline="0" dirty="0"/>
              <a:t> </a:t>
            </a:r>
            <a:r>
              <a:rPr lang="de-DE" baseline="0" dirty="0" err="1"/>
              <a:t>contents</a:t>
            </a:r>
            <a:r>
              <a:rPr lang="de-DE" baseline="0" dirty="0"/>
              <a:t> </a:t>
            </a:r>
            <a:r>
              <a:rPr lang="de-DE" baseline="0" dirty="0" err="1"/>
              <a:t>then</a:t>
            </a:r>
            <a:r>
              <a:rPr lang="de-DE" baseline="0" dirty="0"/>
              <a:t> all </a:t>
            </a:r>
            <a:r>
              <a:rPr lang="de-DE" baseline="0" dirty="0" err="1"/>
              <a:t>the</a:t>
            </a:r>
            <a:r>
              <a:rPr lang="de-DE" baseline="0" dirty="0"/>
              <a:t> </a:t>
            </a:r>
            <a:r>
              <a:rPr lang="de-DE" baseline="0" dirty="0" err="1"/>
              <a:t>pages</a:t>
            </a:r>
            <a:r>
              <a:rPr lang="de-DE" baseline="0" dirty="0"/>
              <a:t> </a:t>
            </a:r>
            <a:r>
              <a:rPr lang="de-DE" baseline="0" dirty="0" err="1"/>
              <a:t>with</a:t>
            </a:r>
            <a:r>
              <a:rPr lang="de-DE" baseline="0" dirty="0"/>
              <a:t> </a:t>
            </a:r>
            <a:r>
              <a:rPr lang="de-DE" baseline="0" dirty="0" err="1"/>
              <a:t>the</a:t>
            </a:r>
            <a:r>
              <a:rPr lang="de-DE" baseline="0" dirty="0"/>
              <a:t> </a:t>
            </a:r>
            <a:r>
              <a:rPr lang="de-DE" baseline="0" dirty="0" err="1"/>
              <a:t>text</a:t>
            </a:r>
            <a:r>
              <a:rPr lang="de-DE" baseline="0" dirty="0"/>
              <a:t> </a:t>
            </a:r>
            <a:r>
              <a:rPr lang="de-DE" baseline="0" dirty="0" err="1"/>
              <a:t>of</a:t>
            </a:r>
            <a:r>
              <a:rPr lang="de-DE" baseline="0" dirty="0"/>
              <a:t> </a:t>
            </a:r>
            <a:r>
              <a:rPr lang="de-DE" baseline="0" dirty="0" err="1"/>
              <a:t>the</a:t>
            </a:r>
            <a:r>
              <a:rPr lang="de-DE" baseline="0" dirty="0"/>
              <a:t> </a:t>
            </a:r>
            <a:r>
              <a:rPr lang="de-DE" baseline="0" dirty="0" err="1"/>
              <a:t>chapter</a:t>
            </a:r>
            <a:r>
              <a:rPr lang="de-DE" baseline="0" dirty="0"/>
              <a:t> </a:t>
            </a:r>
            <a:r>
              <a:rPr lang="de-DE" baseline="0" dirty="0" err="1"/>
              <a:t>are</a:t>
            </a:r>
            <a:r>
              <a:rPr lang="de-DE" baseline="0" dirty="0"/>
              <a:t> still on </a:t>
            </a:r>
            <a:r>
              <a:rPr lang="de-DE" baseline="0" dirty="0" err="1"/>
              <a:t>the</a:t>
            </a:r>
            <a:r>
              <a:rPr lang="de-DE" baseline="0" dirty="0"/>
              <a:t> same </a:t>
            </a:r>
            <a:r>
              <a:rPr lang="de-DE" baseline="0" dirty="0" err="1"/>
              <a:t>place</a:t>
            </a:r>
            <a:r>
              <a:rPr lang="de-DE" baseline="0" dirty="0"/>
              <a:t> in </a:t>
            </a:r>
            <a:r>
              <a:rPr lang="de-DE" baseline="0" dirty="0" err="1"/>
              <a:t>the</a:t>
            </a:r>
            <a:r>
              <a:rPr lang="de-DE" baseline="0" dirty="0"/>
              <a:t> </a:t>
            </a:r>
            <a:r>
              <a:rPr lang="de-DE" baseline="0" dirty="0" err="1"/>
              <a:t>book</a:t>
            </a:r>
            <a:r>
              <a:rPr lang="de-DE" baseline="0" dirty="0"/>
              <a:t>. So </a:t>
            </a:r>
            <a:r>
              <a:rPr lang="de-DE" baseline="0" dirty="0" err="1"/>
              <a:t>the</a:t>
            </a:r>
            <a:r>
              <a:rPr lang="de-DE" baseline="0" dirty="0"/>
              <a:t> </a:t>
            </a:r>
            <a:r>
              <a:rPr lang="de-DE" baseline="0" dirty="0" err="1"/>
              <a:t>only</a:t>
            </a:r>
            <a:r>
              <a:rPr lang="de-DE" baseline="0" dirty="0"/>
              <a:t> </a:t>
            </a:r>
            <a:r>
              <a:rPr lang="de-DE" baseline="0" dirty="0" err="1"/>
              <a:t>thing</a:t>
            </a:r>
            <a:r>
              <a:rPr lang="de-DE" baseline="0" dirty="0"/>
              <a:t> </a:t>
            </a:r>
            <a:r>
              <a:rPr lang="de-DE" baseline="0" dirty="0" err="1"/>
              <a:t>to</a:t>
            </a:r>
            <a:r>
              <a:rPr lang="de-DE" baseline="0" dirty="0"/>
              <a:t> do </a:t>
            </a:r>
            <a:r>
              <a:rPr lang="de-DE" baseline="0" dirty="0" err="1"/>
              <a:t>is</a:t>
            </a:r>
            <a:r>
              <a:rPr lang="de-DE" baseline="0" dirty="0"/>
              <a:t> </a:t>
            </a:r>
            <a:r>
              <a:rPr lang="de-DE" baseline="0" dirty="0" err="1"/>
              <a:t>to</a:t>
            </a:r>
            <a:r>
              <a:rPr lang="de-DE" baseline="0" dirty="0"/>
              <a:t> </a:t>
            </a:r>
            <a:r>
              <a:rPr lang="de-DE" baseline="0" dirty="0" err="1"/>
              <a:t>grap</a:t>
            </a:r>
            <a:r>
              <a:rPr lang="de-DE" baseline="0" dirty="0"/>
              <a:t> </a:t>
            </a:r>
            <a:r>
              <a:rPr lang="de-DE" baseline="0" dirty="0" err="1"/>
              <a:t>your</a:t>
            </a:r>
            <a:r>
              <a:rPr lang="de-DE" baseline="0" dirty="0"/>
              <a:t> </a:t>
            </a:r>
            <a:r>
              <a:rPr lang="de-DE" baseline="0" dirty="0" err="1"/>
              <a:t>book</a:t>
            </a:r>
            <a:r>
              <a:rPr lang="de-DE" baseline="0" dirty="0"/>
              <a:t> </a:t>
            </a:r>
            <a:r>
              <a:rPr lang="de-DE" baseline="0" dirty="0" err="1"/>
              <a:t>and</a:t>
            </a:r>
            <a:r>
              <a:rPr lang="de-DE" baseline="0" dirty="0"/>
              <a:t> </a:t>
            </a:r>
            <a:r>
              <a:rPr lang="de-DE" baseline="0" dirty="0" err="1"/>
              <a:t>look</a:t>
            </a:r>
            <a:r>
              <a:rPr lang="de-DE" baseline="0" dirty="0"/>
              <a:t> at </a:t>
            </a:r>
            <a:r>
              <a:rPr lang="de-DE" baseline="0" dirty="0" err="1"/>
              <a:t>each</a:t>
            </a:r>
            <a:r>
              <a:rPr lang="de-DE" baseline="0" dirty="0"/>
              <a:t> </a:t>
            </a:r>
            <a:r>
              <a:rPr lang="de-DE" baseline="0" dirty="0" err="1"/>
              <a:t>page</a:t>
            </a:r>
            <a:r>
              <a:rPr lang="de-DE" baseline="0" dirty="0"/>
              <a:t> </a:t>
            </a:r>
            <a:r>
              <a:rPr lang="de-DE" baseline="0" dirty="0" err="1"/>
              <a:t>if</a:t>
            </a:r>
            <a:r>
              <a:rPr lang="de-DE" baseline="0" dirty="0"/>
              <a:t> </a:t>
            </a:r>
            <a:r>
              <a:rPr lang="de-DE" baseline="0" dirty="0" err="1"/>
              <a:t>you</a:t>
            </a:r>
            <a:r>
              <a:rPr lang="de-DE" baseline="0" dirty="0"/>
              <a:t> find a </a:t>
            </a:r>
            <a:r>
              <a:rPr lang="de-DE" baseline="0" dirty="0" err="1"/>
              <a:t>chapter</a:t>
            </a:r>
            <a:r>
              <a:rPr lang="de-DE" baseline="0" dirty="0"/>
              <a:t> </a:t>
            </a:r>
            <a:r>
              <a:rPr lang="de-DE" baseline="0" dirty="0" err="1"/>
              <a:t>heading</a:t>
            </a:r>
            <a:r>
              <a:rPr lang="de-DE" baseline="0" dirty="0"/>
              <a:t>. </a:t>
            </a:r>
            <a:r>
              <a:rPr lang="de-DE" baseline="0" dirty="0" err="1"/>
              <a:t>Carving</a:t>
            </a:r>
            <a:r>
              <a:rPr lang="de-DE" baseline="0" dirty="0"/>
              <a:t> </a:t>
            </a:r>
            <a:r>
              <a:rPr lang="de-DE" baseline="0" dirty="0" err="1"/>
              <a:t>tools</a:t>
            </a:r>
            <a:r>
              <a:rPr lang="de-DE" baseline="0" dirty="0"/>
              <a:t> do </a:t>
            </a:r>
            <a:r>
              <a:rPr lang="de-DE" baseline="0" dirty="0" err="1"/>
              <a:t>the</a:t>
            </a:r>
            <a:r>
              <a:rPr lang="de-DE" baseline="0" dirty="0"/>
              <a:t> same, </a:t>
            </a:r>
            <a:r>
              <a:rPr lang="de-DE" baseline="0" dirty="0" err="1"/>
              <a:t>they</a:t>
            </a:r>
            <a:r>
              <a:rPr lang="de-DE" baseline="0" dirty="0"/>
              <a:t> </a:t>
            </a:r>
            <a:r>
              <a:rPr lang="de-DE" baseline="0" dirty="0" err="1"/>
              <a:t>look</a:t>
            </a:r>
            <a:r>
              <a:rPr lang="de-DE" baseline="0" dirty="0"/>
              <a:t> in </a:t>
            </a:r>
            <a:r>
              <a:rPr lang="de-DE" baseline="0" dirty="0" err="1"/>
              <a:t>every</a:t>
            </a:r>
            <a:r>
              <a:rPr lang="de-DE" baseline="0" dirty="0"/>
              <a:t> </a:t>
            </a:r>
            <a:r>
              <a:rPr lang="de-DE" baseline="0" dirty="0" err="1"/>
              <a:t>sector</a:t>
            </a:r>
            <a:r>
              <a:rPr lang="de-DE" baseline="0" dirty="0"/>
              <a:t> </a:t>
            </a:r>
            <a:r>
              <a:rPr lang="de-DE" baseline="0" dirty="0" err="1"/>
              <a:t>for</a:t>
            </a:r>
            <a:r>
              <a:rPr lang="de-DE" baseline="0" dirty="0"/>
              <a:t> </a:t>
            </a:r>
            <a:r>
              <a:rPr lang="de-DE" baseline="0" dirty="0" err="1"/>
              <a:t>file</a:t>
            </a:r>
            <a:r>
              <a:rPr lang="de-DE" baseline="0" dirty="0"/>
              <a:t> </a:t>
            </a:r>
            <a:r>
              <a:rPr lang="de-DE" baseline="0" dirty="0" err="1"/>
              <a:t>headers</a:t>
            </a:r>
            <a:r>
              <a:rPr lang="de-DE" baseline="0" dirty="0"/>
              <a:t> </a:t>
            </a:r>
            <a:r>
              <a:rPr lang="de-DE" baseline="0" dirty="0" err="1"/>
              <a:t>and</a:t>
            </a:r>
            <a:r>
              <a:rPr lang="de-DE" baseline="0" dirty="0"/>
              <a:t> </a:t>
            </a:r>
            <a:r>
              <a:rPr lang="de-DE" baseline="0" dirty="0" err="1"/>
              <a:t>footers</a:t>
            </a:r>
            <a:r>
              <a:rPr lang="de-DE" baseline="0" dirty="0"/>
              <a:t> (also </a:t>
            </a:r>
            <a:r>
              <a:rPr lang="de-DE" baseline="0" dirty="0" err="1"/>
              <a:t>called</a:t>
            </a:r>
            <a:r>
              <a:rPr lang="de-DE" baseline="0" dirty="0"/>
              <a:t> </a:t>
            </a:r>
            <a:r>
              <a:rPr lang="de-DE" baseline="0" dirty="0" err="1"/>
              <a:t>signatures</a:t>
            </a:r>
            <a:r>
              <a:rPr lang="de-DE" baseline="0" dirty="0"/>
              <a:t>) </a:t>
            </a:r>
            <a:r>
              <a:rPr lang="de-DE" baseline="0" dirty="0" err="1"/>
              <a:t>of</a:t>
            </a:r>
            <a:r>
              <a:rPr lang="de-DE" baseline="0" dirty="0"/>
              <a:t> </a:t>
            </a:r>
            <a:r>
              <a:rPr lang="de-DE" baseline="0" dirty="0" err="1"/>
              <a:t>let‘s</a:t>
            </a:r>
            <a:r>
              <a:rPr lang="de-DE" baseline="0" dirty="0"/>
              <a:t> </a:t>
            </a:r>
            <a:r>
              <a:rPr lang="de-DE" baseline="0" dirty="0" err="1"/>
              <a:t>say</a:t>
            </a:r>
            <a:r>
              <a:rPr lang="de-DE" baseline="0" dirty="0"/>
              <a:t> a </a:t>
            </a:r>
            <a:r>
              <a:rPr lang="de-DE" baseline="0" dirty="0" err="1"/>
              <a:t>jpeg</a:t>
            </a:r>
            <a:r>
              <a:rPr lang="de-DE" baseline="0" dirty="0"/>
              <a:t> </a:t>
            </a:r>
            <a:r>
              <a:rPr lang="de-DE" baseline="0" dirty="0" err="1"/>
              <a:t>picture</a:t>
            </a:r>
            <a:r>
              <a:rPr lang="de-DE" baseline="0" dirty="0"/>
              <a:t>. </a:t>
            </a:r>
            <a:r>
              <a:rPr lang="de-DE" baseline="0" dirty="0" err="1"/>
              <a:t>That</a:t>
            </a:r>
            <a:r>
              <a:rPr lang="de-DE" baseline="0" dirty="0"/>
              <a:t> </a:t>
            </a:r>
            <a:r>
              <a:rPr lang="de-DE" baseline="0" dirty="0" err="1"/>
              <a:t>is</a:t>
            </a:r>
            <a:r>
              <a:rPr lang="de-DE" baseline="0" dirty="0"/>
              <a:t> </a:t>
            </a:r>
            <a:r>
              <a:rPr lang="de-DE" baseline="0" dirty="0" err="1"/>
              <a:t>how</a:t>
            </a:r>
            <a:r>
              <a:rPr lang="de-DE" baseline="0" dirty="0"/>
              <a:t> </a:t>
            </a:r>
            <a:r>
              <a:rPr lang="de-DE" baseline="0" dirty="0" err="1"/>
              <a:t>carving</a:t>
            </a:r>
            <a:r>
              <a:rPr lang="de-DE" baseline="0" dirty="0"/>
              <a:t> </a:t>
            </a:r>
            <a:r>
              <a:rPr lang="de-DE" baseline="0" dirty="0" err="1"/>
              <a:t>tools</a:t>
            </a:r>
            <a:r>
              <a:rPr lang="de-DE" baseline="0" dirty="0"/>
              <a:t> </a:t>
            </a:r>
            <a:r>
              <a:rPr lang="de-DE" baseline="0" dirty="0" err="1"/>
              <a:t>can</a:t>
            </a:r>
            <a:r>
              <a:rPr lang="de-DE" baseline="0" dirty="0"/>
              <a:t> </a:t>
            </a:r>
            <a:r>
              <a:rPr lang="de-DE" baseline="0" dirty="0" err="1"/>
              <a:t>recover</a:t>
            </a:r>
            <a:r>
              <a:rPr lang="de-DE" baseline="0" dirty="0"/>
              <a:t> </a:t>
            </a:r>
            <a:r>
              <a:rPr lang="de-DE" baseline="0" dirty="0" err="1"/>
              <a:t>files</a:t>
            </a:r>
            <a:r>
              <a:rPr lang="de-DE" baseline="0" dirty="0"/>
              <a:t> </a:t>
            </a:r>
            <a:r>
              <a:rPr lang="de-DE" baseline="0" dirty="0" err="1"/>
              <a:t>even</a:t>
            </a:r>
            <a:r>
              <a:rPr lang="de-DE" baseline="0" dirty="0"/>
              <a:t> </a:t>
            </a:r>
            <a:r>
              <a:rPr lang="de-DE" baseline="0" dirty="0" err="1"/>
              <a:t>if</a:t>
            </a:r>
            <a:r>
              <a:rPr lang="de-DE" baseline="0" dirty="0"/>
              <a:t> </a:t>
            </a:r>
            <a:r>
              <a:rPr lang="de-DE" baseline="0" dirty="0" err="1"/>
              <a:t>the</a:t>
            </a:r>
            <a:r>
              <a:rPr lang="de-DE" baseline="0" dirty="0"/>
              <a:t> </a:t>
            </a:r>
            <a:r>
              <a:rPr lang="de-DE" baseline="0" dirty="0" err="1"/>
              <a:t>reference</a:t>
            </a:r>
            <a:r>
              <a:rPr lang="de-DE" baseline="0" dirty="0"/>
              <a:t> in </a:t>
            </a:r>
            <a:r>
              <a:rPr lang="de-DE" baseline="0" dirty="0" err="1"/>
              <a:t>the</a:t>
            </a:r>
            <a:r>
              <a:rPr lang="de-DE" baseline="0" dirty="0"/>
              <a:t> Table </a:t>
            </a:r>
            <a:r>
              <a:rPr lang="de-DE" baseline="0" dirty="0" err="1"/>
              <a:t>of</a:t>
            </a:r>
            <a:r>
              <a:rPr lang="de-DE" baseline="0" dirty="0"/>
              <a:t> Contents </a:t>
            </a:r>
            <a:r>
              <a:rPr lang="de-DE" baseline="0" dirty="0" err="1"/>
              <a:t>is</a:t>
            </a:r>
            <a:r>
              <a:rPr lang="de-DE" baseline="0" dirty="0"/>
              <a:t> </a:t>
            </a:r>
            <a:r>
              <a:rPr lang="de-DE" baseline="0" dirty="0" err="1"/>
              <a:t>deleted</a:t>
            </a:r>
            <a:r>
              <a:rPr lang="de-DE" baseline="0" dirty="0"/>
              <a:t>.</a:t>
            </a:r>
            <a:endParaRPr lang="de-DE" dirty="0"/>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16</a:t>
            </a:fld>
            <a:endParaRPr lang="en-GB"/>
          </a:p>
        </p:txBody>
      </p:sp>
    </p:spTree>
    <p:extLst>
      <p:ext uri="{BB962C8B-B14F-4D97-AF65-F5344CB8AC3E}">
        <p14:creationId xmlns:p14="http://schemas.microsoft.com/office/powerpoint/2010/main" val="3771176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a:t>Pictures:</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a:t>- </a:t>
            </a:r>
            <a:r>
              <a:rPr lang="de-DE" sz="1200" b="0" i="0" u="none" strike="noStrike" kern="1200" dirty="0">
                <a:solidFill>
                  <a:schemeClr val="tx1"/>
                </a:solidFill>
                <a:effectLst/>
                <a:latin typeface="+mn-lt"/>
                <a:ea typeface="+mn-ea"/>
                <a:cs typeface="+mn-cs"/>
              </a:rPr>
              <a:t>Dave </a:t>
            </a:r>
            <a:r>
              <a:rPr lang="de-DE" sz="1200" b="0" i="0" u="none" strike="noStrike" kern="1200" dirty="0" err="1">
                <a:solidFill>
                  <a:schemeClr val="tx1"/>
                </a:solidFill>
                <a:effectLst/>
                <a:latin typeface="+mn-lt"/>
                <a:ea typeface="+mn-ea"/>
                <a:cs typeface="+mn-cs"/>
              </a:rPr>
              <a:t>Indech</a:t>
            </a:r>
            <a:r>
              <a:rPr lang="de-DE" sz="1200" b="0" i="0" u="none" strike="noStrike" kern="1200" dirty="0">
                <a:solidFill>
                  <a:schemeClr val="tx1"/>
                </a:solidFill>
                <a:effectLst/>
                <a:latin typeface="+mn-lt"/>
                <a:ea typeface="+mn-ea"/>
                <a:cs typeface="+mn-cs"/>
              </a:rPr>
              <a:t>, Wikipedia, https://</a:t>
            </a:r>
            <a:r>
              <a:rPr lang="de-DE" sz="1200" b="0" i="0" u="none" strike="noStrike" kern="1200" dirty="0" err="1">
                <a:solidFill>
                  <a:schemeClr val="tx1"/>
                </a:solidFill>
                <a:effectLst/>
                <a:latin typeface="+mn-lt"/>
                <a:ea typeface="+mn-ea"/>
                <a:cs typeface="+mn-cs"/>
              </a:rPr>
              <a:t>commons.wikimedia.org</a:t>
            </a:r>
            <a:r>
              <a:rPr lang="de-DE" sz="1200" b="0" i="0" u="none" strike="noStrike" kern="1200" dirty="0">
                <a:solidFill>
                  <a:schemeClr val="tx1"/>
                </a:solidFill>
                <a:effectLst/>
                <a:latin typeface="+mn-lt"/>
                <a:ea typeface="+mn-ea"/>
                <a:cs typeface="+mn-cs"/>
              </a:rPr>
              <a:t>/</a:t>
            </a:r>
            <a:r>
              <a:rPr lang="de-DE" sz="1200" b="0" i="0" u="none" strike="noStrike" kern="1200" dirty="0" err="1">
                <a:solidFill>
                  <a:schemeClr val="tx1"/>
                </a:solidFill>
                <a:effectLst/>
                <a:latin typeface="+mn-lt"/>
                <a:ea typeface="+mn-ea"/>
                <a:cs typeface="+mn-cs"/>
              </a:rPr>
              <a:t>wiki</a:t>
            </a:r>
            <a:r>
              <a:rPr lang="de-DE" sz="1200" b="0" i="0" u="none" strike="noStrike" kern="1200" dirty="0">
                <a:solidFill>
                  <a:schemeClr val="tx1"/>
                </a:solidFill>
                <a:effectLst/>
                <a:latin typeface="+mn-lt"/>
                <a:ea typeface="+mn-ea"/>
                <a:cs typeface="+mn-cs"/>
              </a:rPr>
              <a:t>/</a:t>
            </a:r>
            <a:r>
              <a:rPr lang="de-DE" sz="1200" b="0" i="0" u="none" strike="noStrike" kern="1200" dirty="0" err="1">
                <a:solidFill>
                  <a:schemeClr val="tx1"/>
                </a:solidFill>
                <a:effectLst/>
                <a:latin typeface="+mn-lt"/>
                <a:ea typeface="+mn-ea"/>
                <a:cs typeface="+mn-cs"/>
              </a:rPr>
              <a:t>File:Hard_disk_platter_reflection.jpg</a:t>
            </a:r>
            <a:endParaRPr lang="de-DE" sz="1200" b="0" i="0" u="none" strike="noStrike"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Tabble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Piyabay</a:t>
            </a:r>
            <a:r>
              <a:rPr lang="de-DE" sz="1200" b="0" i="0" u="none" strike="noStrike" kern="1200" dirty="0">
                <a:solidFill>
                  <a:schemeClr val="tx1"/>
                </a:solidFill>
                <a:effectLst/>
                <a:latin typeface="+mn-lt"/>
                <a:ea typeface="+mn-ea"/>
                <a:cs typeface="+mn-cs"/>
              </a:rPr>
              <a:t>, https://</a:t>
            </a:r>
            <a:r>
              <a:rPr lang="de-DE" sz="1200" b="0" i="0" u="none" strike="noStrike" kern="1200" dirty="0" err="1">
                <a:solidFill>
                  <a:schemeClr val="tx1"/>
                </a:solidFill>
                <a:effectLst/>
                <a:latin typeface="+mn-lt"/>
                <a:ea typeface="+mn-ea"/>
                <a:cs typeface="+mn-cs"/>
              </a:rPr>
              <a:t>pixabay.com</a:t>
            </a:r>
            <a:r>
              <a:rPr lang="de-DE" sz="1200" b="0" i="0" u="none" strike="noStrike" kern="1200" dirty="0">
                <a:solidFill>
                  <a:schemeClr val="tx1"/>
                </a:solidFill>
                <a:effectLst/>
                <a:latin typeface="+mn-lt"/>
                <a:ea typeface="+mn-ea"/>
                <a:cs typeface="+mn-cs"/>
              </a:rPr>
              <a:t>/de/</a:t>
            </a:r>
            <a:r>
              <a:rPr lang="de-DE" sz="1200" b="0" i="0" u="none" strike="noStrike" kern="1200" dirty="0" err="1">
                <a:solidFill>
                  <a:schemeClr val="tx1"/>
                </a:solidFill>
                <a:effectLst/>
                <a:latin typeface="+mn-lt"/>
                <a:ea typeface="+mn-ea"/>
                <a:cs typeface="+mn-cs"/>
              </a:rPr>
              <a:t>photos</a:t>
            </a:r>
            <a:r>
              <a:rPr lang="de-DE" sz="1200" b="0" i="0" u="none" strike="noStrike" kern="1200" dirty="0">
                <a:solidFill>
                  <a:schemeClr val="tx1"/>
                </a:solidFill>
                <a:effectLst/>
                <a:latin typeface="+mn-lt"/>
                <a:ea typeface="+mn-ea"/>
                <a:cs typeface="+mn-cs"/>
              </a:rPr>
              <a:t>/löten-platinen-makro-motherboard-1436106/</a:t>
            </a:r>
          </a:p>
          <a:p>
            <a:pPr marL="0" marR="0" indent="0" algn="l" defTabSz="457200" rtl="0" eaLnBrk="1" fontAlgn="auto" latinLnBrk="0" hangingPunct="1">
              <a:lnSpc>
                <a:spcPct val="100000"/>
              </a:lnSpc>
              <a:spcBef>
                <a:spcPts val="0"/>
              </a:spcBef>
              <a:spcAft>
                <a:spcPts val="0"/>
              </a:spcAft>
              <a:buClrTx/>
              <a:buSzTx/>
              <a:buFontTx/>
              <a:buNone/>
              <a:tabLst/>
              <a:defRPr/>
            </a:pPr>
            <a:endParaRPr lang="de-DE" dirty="0"/>
          </a:p>
          <a:p>
            <a:pPr marL="0" marR="0" indent="0" algn="l" defTabSz="457200" rtl="0" eaLnBrk="1" fontAlgn="auto" latinLnBrk="0" hangingPunct="1">
              <a:lnSpc>
                <a:spcPct val="100000"/>
              </a:lnSpc>
              <a:spcBef>
                <a:spcPts val="0"/>
              </a:spcBef>
              <a:spcAft>
                <a:spcPts val="0"/>
              </a:spcAft>
              <a:buClrTx/>
              <a:buSzTx/>
              <a:buFontTx/>
              <a:buNone/>
              <a:tabLst/>
              <a:defRPr/>
            </a:pPr>
            <a:r>
              <a:rPr lang="de-DE" dirty="0" err="1"/>
              <a:t>When</a:t>
            </a:r>
            <a:r>
              <a:rPr lang="de-DE" dirty="0"/>
              <a:t> </a:t>
            </a:r>
            <a:r>
              <a:rPr lang="de-DE" dirty="0" err="1"/>
              <a:t>devices</a:t>
            </a:r>
            <a:r>
              <a:rPr lang="de-DE" dirty="0"/>
              <a:t> </a:t>
            </a:r>
            <a:r>
              <a:rPr lang="de-DE" dirty="0" err="1"/>
              <a:t>are</a:t>
            </a:r>
            <a:r>
              <a:rPr lang="de-DE" dirty="0"/>
              <a:t> </a:t>
            </a:r>
            <a:r>
              <a:rPr lang="de-DE" dirty="0" err="1"/>
              <a:t>physically</a:t>
            </a:r>
            <a:r>
              <a:rPr lang="de-DE" dirty="0"/>
              <a:t> </a:t>
            </a:r>
            <a:r>
              <a:rPr lang="de-DE" dirty="0" err="1"/>
              <a:t>broken</a:t>
            </a:r>
            <a:r>
              <a:rPr lang="de-DE" dirty="0"/>
              <a:t>, </a:t>
            </a:r>
            <a:r>
              <a:rPr lang="de-DE" dirty="0" err="1"/>
              <a:t>damaged</a:t>
            </a:r>
            <a:r>
              <a:rPr lang="de-DE" dirty="0"/>
              <a:t> </a:t>
            </a:r>
            <a:r>
              <a:rPr lang="de-DE" dirty="0" err="1"/>
              <a:t>or</a:t>
            </a:r>
            <a:r>
              <a:rPr lang="de-DE" dirty="0"/>
              <a:t> </a:t>
            </a:r>
            <a:r>
              <a:rPr lang="de-DE" dirty="0" err="1"/>
              <a:t>simply</a:t>
            </a:r>
            <a:r>
              <a:rPr lang="de-DE" dirty="0"/>
              <a:t> do not </a:t>
            </a:r>
            <a:r>
              <a:rPr lang="de-DE" dirty="0" err="1"/>
              <a:t>allow</a:t>
            </a:r>
            <a:r>
              <a:rPr lang="de-DE" dirty="0"/>
              <a:t> a high-level </a:t>
            </a:r>
            <a:r>
              <a:rPr lang="de-DE" dirty="0" err="1"/>
              <a:t>or</a:t>
            </a:r>
            <a:r>
              <a:rPr lang="de-DE" dirty="0"/>
              <a:t> medium-level </a:t>
            </a:r>
            <a:r>
              <a:rPr lang="de-DE" dirty="0" err="1"/>
              <a:t>data</a:t>
            </a:r>
            <a:r>
              <a:rPr lang="de-DE" dirty="0"/>
              <a:t> </a:t>
            </a:r>
            <a:r>
              <a:rPr lang="de-DE" dirty="0" err="1"/>
              <a:t>recovery</a:t>
            </a:r>
            <a:r>
              <a:rPr lang="de-DE" dirty="0"/>
              <a:t>, </a:t>
            </a:r>
            <a:r>
              <a:rPr lang="de-DE" dirty="0" err="1"/>
              <a:t>then</a:t>
            </a:r>
            <a:r>
              <a:rPr lang="de-DE" dirty="0"/>
              <a:t> a </a:t>
            </a:r>
            <a:r>
              <a:rPr lang="de-DE" dirty="0" err="1"/>
              <a:t>low</a:t>
            </a:r>
            <a:r>
              <a:rPr lang="de-DE" dirty="0"/>
              <a:t>-level </a:t>
            </a:r>
            <a:r>
              <a:rPr lang="de-DE" dirty="0" err="1"/>
              <a:t>recovery</a:t>
            </a:r>
            <a:r>
              <a:rPr lang="de-DE" dirty="0"/>
              <a:t> </a:t>
            </a:r>
            <a:r>
              <a:rPr lang="de-DE" dirty="0" err="1"/>
              <a:t>is</a:t>
            </a:r>
            <a:r>
              <a:rPr lang="de-DE" dirty="0"/>
              <a:t> a last </a:t>
            </a:r>
            <a:r>
              <a:rPr lang="de-DE" dirty="0" err="1"/>
              <a:t>option</a:t>
            </a:r>
            <a:r>
              <a:rPr lang="de-DE" dirty="0"/>
              <a:t>.</a:t>
            </a:r>
          </a:p>
          <a:p>
            <a:pPr marL="0" marR="0" indent="0" algn="l" defTabSz="457200" rtl="0" eaLnBrk="1" fontAlgn="auto" latinLnBrk="0" hangingPunct="1">
              <a:lnSpc>
                <a:spcPct val="100000"/>
              </a:lnSpc>
              <a:spcBef>
                <a:spcPts val="0"/>
              </a:spcBef>
              <a:spcAft>
                <a:spcPts val="0"/>
              </a:spcAft>
              <a:buClrTx/>
              <a:buSzTx/>
              <a:buFontTx/>
              <a:buNone/>
              <a:tabLst/>
              <a:defRPr/>
            </a:pPr>
            <a:endParaRPr lang="de-DE" dirty="0"/>
          </a:p>
          <a:p>
            <a:pPr marL="0" marR="0" indent="0" algn="l" defTabSz="457200" rtl="0" eaLnBrk="1" fontAlgn="auto" latinLnBrk="0" hangingPunct="1">
              <a:lnSpc>
                <a:spcPct val="100000"/>
              </a:lnSpc>
              <a:spcBef>
                <a:spcPts val="0"/>
              </a:spcBef>
              <a:spcAft>
                <a:spcPts val="0"/>
              </a:spcAft>
              <a:buClrTx/>
              <a:buSzTx/>
              <a:buFontTx/>
              <a:buNone/>
              <a:tabLst/>
              <a:defRPr/>
            </a:pPr>
            <a:r>
              <a:rPr lang="de-DE" dirty="0" err="1"/>
              <a:t>Typical</a:t>
            </a:r>
            <a:r>
              <a:rPr lang="de-DE" dirty="0"/>
              <a:t> </a:t>
            </a:r>
            <a:r>
              <a:rPr lang="de-DE" dirty="0" err="1"/>
              <a:t>examples</a:t>
            </a:r>
            <a:r>
              <a:rPr lang="de-DE" dirty="0"/>
              <a:t> </a:t>
            </a:r>
            <a:r>
              <a:rPr lang="de-DE" dirty="0" err="1"/>
              <a:t>are</a:t>
            </a:r>
            <a:r>
              <a:rPr lang="de-DE" dirty="0"/>
              <a:t>:</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a:t>- </a:t>
            </a:r>
            <a:r>
              <a:rPr lang="de-DE" dirty="0" err="1"/>
              <a:t>Replacement</a:t>
            </a:r>
            <a:r>
              <a:rPr lang="de-DE" dirty="0"/>
              <a:t> </a:t>
            </a:r>
            <a:r>
              <a:rPr lang="de-DE" dirty="0" err="1"/>
              <a:t>of</a:t>
            </a:r>
            <a:r>
              <a:rPr lang="de-DE" dirty="0"/>
              <a:t> </a:t>
            </a:r>
            <a:r>
              <a:rPr lang="de-DE" dirty="0" err="1"/>
              <a:t>actuator</a:t>
            </a:r>
            <a:r>
              <a:rPr lang="de-DE" dirty="0"/>
              <a:t> </a:t>
            </a:r>
            <a:r>
              <a:rPr lang="de-DE" dirty="0" err="1"/>
              <a:t>arms</a:t>
            </a:r>
            <a:r>
              <a:rPr lang="de-DE" dirty="0"/>
              <a:t> on </a:t>
            </a:r>
            <a:r>
              <a:rPr lang="de-DE" dirty="0" err="1"/>
              <a:t>hard</a:t>
            </a:r>
            <a:r>
              <a:rPr lang="de-DE" dirty="0"/>
              <a:t> </a:t>
            </a:r>
            <a:r>
              <a:rPr lang="de-DE" dirty="0" err="1"/>
              <a:t>disk</a:t>
            </a:r>
            <a:r>
              <a:rPr lang="de-DE" dirty="0"/>
              <a:t> </a:t>
            </a:r>
            <a:r>
              <a:rPr lang="de-DE" dirty="0" err="1"/>
              <a:t>drives</a:t>
            </a:r>
            <a:endParaRPr lang="de-DE" dirty="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de-DE" dirty="0" err="1"/>
              <a:t>Desoldering</a:t>
            </a:r>
            <a:r>
              <a:rPr lang="de-DE" dirty="0"/>
              <a:t> </a:t>
            </a:r>
            <a:r>
              <a:rPr lang="de-DE" dirty="0" err="1"/>
              <a:t>of</a:t>
            </a:r>
            <a:r>
              <a:rPr lang="de-DE" dirty="0"/>
              <a:t> </a:t>
            </a:r>
            <a:r>
              <a:rPr lang="de-DE" dirty="0" err="1"/>
              <a:t>chips</a:t>
            </a:r>
            <a:r>
              <a:rPr lang="de-DE" dirty="0"/>
              <a:t> on USB </a:t>
            </a:r>
            <a:r>
              <a:rPr lang="de-DE" dirty="0" err="1"/>
              <a:t>thumbdrives</a:t>
            </a:r>
            <a:r>
              <a:rPr lang="de-DE" dirty="0"/>
              <a:t> &amp; SSDs</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de-DE" dirty="0"/>
              <a:t>Exchange </a:t>
            </a:r>
            <a:r>
              <a:rPr lang="de-DE" dirty="0" err="1"/>
              <a:t>of</a:t>
            </a:r>
            <a:r>
              <a:rPr lang="de-DE" dirty="0"/>
              <a:t> </a:t>
            </a:r>
            <a:r>
              <a:rPr lang="de-DE" dirty="0" err="1"/>
              <a:t>broken</a:t>
            </a:r>
            <a:r>
              <a:rPr lang="de-DE" dirty="0"/>
              <a:t> </a:t>
            </a:r>
            <a:r>
              <a:rPr lang="de-DE" dirty="0" err="1"/>
              <a:t>electronical</a:t>
            </a:r>
            <a:r>
              <a:rPr lang="de-DE" dirty="0"/>
              <a:t> </a:t>
            </a:r>
            <a:r>
              <a:rPr lang="de-DE" dirty="0" err="1"/>
              <a:t>components</a:t>
            </a:r>
            <a:endParaRPr lang="de-DE" dirty="0"/>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17</a:t>
            </a:fld>
            <a:endParaRPr lang="en-GB"/>
          </a:p>
        </p:txBody>
      </p:sp>
    </p:spTree>
    <p:extLst>
      <p:ext uri="{BB962C8B-B14F-4D97-AF65-F5344CB8AC3E}">
        <p14:creationId xmlns:p14="http://schemas.microsoft.com/office/powerpoint/2010/main" val="1138015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should ask the audience what they understand by ‘the cloud’</a:t>
            </a:r>
          </a:p>
        </p:txBody>
      </p:sp>
      <p:sp>
        <p:nvSpPr>
          <p:cNvPr id="4" name="Slide Number Placeholder 3"/>
          <p:cNvSpPr>
            <a:spLocks noGrp="1"/>
          </p:cNvSpPr>
          <p:nvPr>
            <p:ph type="sldNum" sz="quarter" idx="5"/>
          </p:nvPr>
        </p:nvSpPr>
        <p:spPr/>
        <p:txBody>
          <a:bodyPr/>
          <a:lstStyle/>
          <a:p>
            <a:fld id="{DE6C4C16-745E-490D-ACBE-B1C8B174D5AA}" type="slidenum">
              <a:rPr lang="en-GB" smtClean="0"/>
              <a:t>19</a:t>
            </a:fld>
            <a:endParaRPr lang="en-GB"/>
          </a:p>
        </p:txBody>
      </p:sp>
    </p:spTree>
    <p:extLst>
      <p:ext uri="{BB962C8B-B14F-4D97-AF65-F5344CB8AC3E}">
        <p14:creationId xmlns:p14="http://schemas.microsoft.com/office/powerpoint/2010/main" val="4281285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what the ‘Cloud’ actually looks like – a bank of data servers in a data centre.</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20</a:t>
            </a:fld>
            <a:endParaRPr lang="en-GB"/>
          </a:p>
        </p:txBody>
      </p:sp>
    </p:spTree>
    <p:extLst>
      <p:ext uri="{BB962C8B-B14F-4D97-AF65-F5344CB8AC3E}">
        <p14:creationId xmlns:p14="http://schemas.microsoft.com/office/powerpoint/2010/main" val="99059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Most common cloud providers (2020)</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21</a:t>
            </a:fld>
            <a:endParaRPr lang="en-GB"/>
          </a:p>
        </p:txBody>
      </p:sp>
    </p:spTree>
    <p:extLst>
      <p:ext uri="{BB962C8B-B14F-4D97-AF65-F5344CB8AC3E}">
        <p14:creationId xmlns:p14="http://schemas.microsoft.com/office/powerpoint/2010/main" val="24376406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There are three main provisions of cloud storage ranging form simple provision of an application to complex servers (hardware) with remote access.</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22</a:t>
            </a:fld>
            <a:endParaRPr lang="en-GB"/>
          </a:p>
        </p:txBody>
      </p:sp>
    </p:spTree>
    <p:extLst>
      <p:ext uri="{BB962C8B-B14F-4D97-AF65-F5344CB8AC3E}">
        <p14:creationId xmlns:p14="http://schemas.microsoft.com/office/powerpoint/2010/main" val="3830045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Not all data of potential evidential value will be held in the Cloud – it is possible to recover Cloud related data from the suspects computer (endpoint)</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23</a:t>
            </a:fld>
            <a:endParaRPr lang="en-GB"/>
          </a:p>
        </p:txBody>
      </p:sp>
    </p:spTree>
    <p:extLst>
      <p:ext uri="{BB962C8B-B14F-4D97-AF65-F5344CB8AC3E}">
        <p14:creationId xmlns:p14="http://schemas.microsoft.com/office/powerpoint/2010/main" val="31283616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During the execution of a warrant – the suspects laptop is found to be connected to an open Drop Box  - We can see that there may be data of an evidential. value – What can we do?</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24</a:t>
            </a:fld>
            <a:endParaRPr lang="en-GB"/>
          </a:p>
        </p:txBody>
      </p:sp>
    </p:spTree>
    <p:extLst>
      <p:ext uri="{BB962C8B-B14F-4D97-AF65-F5344CB8AC3E}">
        <p14:creationId xmlns:p14="http://schemas.microsoft.com/office/powerpoint/2010/main" val="2858611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authorisations are required in the country?</a:t>
            </a:r>
          </a:p>
          <a:p>
            <a:r>
              <a:rPr lang="en-GB" dirty="0"/>
              <a:t>Talk through the process of obtaining the warrant – get the students to discuss this.</a:t>
            </a:r>
          </a:p>
          <a:p>
            <a:r>
              <a:rPr lang="en-GB" dirty="0"/>
              <a:t>Who should be present on the search team – the rolls that need to be fulfilled – arresting officer, exhibits officer, who is in charge?</a:t>
            </a:r>
          </a:p>
          <a:p>
            <a:r>
              <a:rPr lang="en-GB" dirty="0"/>
              <a:t>It is important to brief the team thoroughly and assign tasks to individuals.</a:t>
            </a:r>
          </a:p>
          <a:p>
            <a:endParaRPr lang="en-GB" dirty="0"/>
          </a:p>
          <a:p>
            <a:r>
              <a:rPr lang="en-GB" dirty="0"/>
              <a:t>The team should make sure they have all the necessary equipment and allocate team member to obtain, verify and prepare the necessary tools.</a:t>
            </a:r>
          </a:p>
          <a:p>
            <a:pPr marL="171450" indent="-171450">
              <a:buFont typeface="Arial" panose="020B0604020202020204" pitchFamily="34" charset="0"/>
              <a:buChar char="•"/>
            </a:pPr>
            <a:r>
              <a:rPr lang="en-GB" dirty="0"/>
              <a:t>Tools for building entry if force is necessary</a:t>
            </a:r>
          </a:p>
          <a:p>
            <a:pPr marL="171450" indent="-171450">
              <a:buFont typeface="Arial" panose="020B0604020202020204" pitchFamily="34" charset="0"/>
              <a:buChar char="•"/>
            </a:pPr>
            <a:r>
              <a:rPr lang="en-GB" dirty="0"/>
              <a:t>Cameras and video recorder</a:t>
            </a:r>
          </a:p>
          <a:p>
            <a:pPr marL="171450" indent="-171450">
              <a:buFont typeface="Arial" panose="020B0604020202020204" pitchFamily="34" charset="0"/>
              <a:buChar char="•"/>
            </a:pPr>
            <a:r>
              <a:rPr lang="en-GB" dirty="0"/>
              <a:t>Evidence bags and tags</a:t>
            </a:r>
          </a:p>
          <a:p>
            <a:pPr marL="171450" indent="-171450">
              <a:buFont typeface="Arial" panose="020B0604020202020204" pitchFamily="34" charset="0"/>
              <a:buChar char="•"/>
            </a:pPr>
            <a:r>
              <a:rPr lang="en-GB" dirty="0"/>
              <a:t>Faraday bag/box</a:t>
            </a:r>
          </a:p>
          <a:p>
            <a:pPr marL="171450" indent="-171450">
              <a:buFont typeface="Arial" panose="020B0604020202020204" pitchFamily="34" charset="0"/>
              <a:buChar char="•"/>
            </a:pPr>
            <a:r>
              <a:rPr lang="en-GB" dirty="0"/>
              <a:t>Writing materials</a:t>
            </a:r>
          </a:p>
          <a:p>
            <a:pPr marL="171450" indent="-171450">
              <a:buFont typeface="Arial" panose="020B0604020202020204" pitchFamily="34" charset="0"/>
              <a:buChar char="•"/>
            </a:pPr>
            <a:r>
              <a:rPr lang="en-GB" dirty="0"/>
              <a:t>Restraining devices</a:t>
            </a:r>
          </a:p>
          <a:p>
            <a:pPr marL="171450" indent="-171450">
              <a:buFont typeface="Arial" panose="020B0604020202020204" pitchFamily="34" charset="0"/>
              <a:buChar char="•"/>
            </a:pPr>
            <a:r>
              <a:rPr lang="en-GB" dirty="0"/>
              <a:t>Suitable vehicle</a:t>
            </a:r>
          </a:p>
          <a:p>
            <a:pPr marL="171450" indent="-171450">
              <a:buFont typeface="Arial" panose="020B0604020202020204" pitchFamily="34" charset="0"/>
              <a:buChar char="•"/>
            </a:pPr>
            <a:r>
              <a:rPr lang="en-GB" dirty="0"/>
              <a:t>Forensic software and hardware</a:t>
            </a:r>
          </a:p>
          <a:p>
            <a:pPr marL="171450" indent="-171450">
              <a:buFont typeface="Arial" panose="020B0604020202020204" pitchFamily="34" charset="0"/>
              <a:buChar char="•"/>
            </a:pPr>
            <a:r>
              <a:rPr lang="en-GB" dirty="0"/>
              <a:t>Storage devices for live data capture</a:t>
            </a:r>
          </a:p>
          <a:p>
            <a:pPr marL="171450" indent="-171450">
              <a:buFont typeface="Arial" panose="020B0604020202020204" pitchFamily="34" charset="0"/>
              <a:buChar char="•"/>
            </a:pPr>
            <a:r>
              <a:rPr lang="en-GB" dirty="0"/>
              <a:t>First aid kit</a:t>
            </a:r>
          </a:p>
          <a:p>
            <a:pPr marL="171450" indent="-171450">
              <a:buFont typeface="Arial" panose="020B0604020202020204" pitchFamily="34" charset="0"/>
              <a:buChar char="•"/>
            </a:pPr>
            <a:r>
              <a:rPr lang="en-GB" dirty="0"/>
              <a:t>PPE (Covid-19)</a:t>
            </a:r>
          </a:p>
          <a:p>
            <a:pPr marL="171450" indent="-171450">
              <a:buFont typeface="Arial" panose="020B0604020202020204" pitchFamily="34" charset="0"/>
              <a:buChar char="•"/>
            </a:pPr>
            <a:r>
              <a:rPr lang="en-GB" dirty="0"/>
              <a:t>Etc</a:t>
            </a:r>
          </a:p>
          <a:p>
            <a:pPr marL="171450" indent="-171450">
              <a:buFont typeface="Arial" panose="020B0604020202020204" pitchFamily="34" charset="0"/>
              <a:buChar char="•"/>
            </a:pPr>
            <a:endParaRPr lang="en-GB" dirty="0"/>
          </a:p>
          <a:p>
            <a:pPr marL="0" indent="0">
              <a:buFont typeface="Arial" panose="020B0604020202020204" pitchFamily="34" charset="0"/>
              <a:buNone/>
            </a:pPr>
            <a:r>
              <a:rPr lang="en-GB" dirty="0"/>
              <a:t>The collection of evidence may not actually be at a suspects address. Proactive Internet investigations or investigations involving live communication with the suspect (entrapment) will require the same amount of planning and preparation.</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4</a:t>
            </a:fld>
            <a:endParaRPr lang="en-GB"/>
          </a:p>
        </p:txBody>
      </p:sp>
    </p:spTree>
    <p:extLst>
      <p:ext uri="{BB962C8B-B14F-4D97-AF65-F5344CB8AC3E}">
        <p14:creationId xmlns:p14="http://schemas.microsoft.com/office/powerpoint/2010/main" val="155382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Encourage the class to discuss the legal standpoint and requirements for this type of seizure. It may vary in different countries. </a:t>
            </a:r>
          </a:p>
          <a:p>
            <a:r>
              <a:rPr lang="en-GB" dirty="0"/>
              <a:t>Where is the data held – jurisdiction?</a:t>
            </a:r>
          </a:p>
          <a:p>
            <a:r>
              <a:rPr lang="en-GB" dirty="0"/>
              <a:t>Is there a relationship with the Cloud Service Provider (CSP)?</a:t>
            </a:r>
          </a:p>
          <a:p>
            <a:r>
              <a:rPr lang="en-GB" dirty="0"/>
              <a:t>How long will they keep their records and will they make them available to LEA?</a:t>
            </a:r>
          </a:p>
          <a:p>
            <a:r>
              <a:rPr lang="en-GB" dirty="0"/>
              <a:t>Can we take a copy of the contents and seek authority retrospectively?</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25</a:t>
            </a:fld>
            <a:endParaRPr lang="en-GB"/>
          </a:p>
        </p:txBody>
      </p:sp>
    </p:spTree>
    <p:extLst>
      <p:ext uri="{BB962C8B-B14F-4D97-AF65-F5344CB8AC3E}">
        <p14:creationId xmlns:p14="http://schemas.microsoft.com/office/powerpoint/2010/main" val="23755151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During the process of an investigation it may be established that valuable electronic data resides on complex servers (corporate, commercial, educational, government, etc).</a:t>
            </a:r>
          </a:p>
          <a:p>
            <a:endParaRPr lang="en-GB" dirty="0"/>
          </a:p>
          <a:p>
            <a:r>
              <a:rPr lang="en-GB" dirty="0"/>
              <a:t>In order to gain access to this data it may be necessary to seek the assistance of the System Administrator. They will have the necessary credentials to allow access to relevant data (personnel files, email databases, backups, client relationship management programmes, etc).</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27</a:t>
            </a:fld>
            <a:endParaRPr lang="en-GB"/>
          </a:p>
        </p:txBody>
      </p:sp>
    </p:spTree>
    <p:extLst>
      <p:ext uri="{BB962C8B-B14F-4D97-AF65-F5344CB8AC3E}">
        <p14:creationId xmlns:p14="http://schemas.microsoft.com/office/powerpoint/2010/main" val="11234649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Picture: https://</a:t>
            </a:r>
            <a:r>
              <a:rPr lang="de-DE" dirty="0" err="1"/>
              <a:t>pixabay.com</a:t>
            </a:r>
            <a:r>
              <a:rPr lang="de-DE" dirty="0"/>
              <a:t>/de/</a:t>
            </a:r>
            <a:r>
              <a:rPr lang="de-DE" dirty="0" err="1"/>
              <a:t>vectors</a:t>
            </a:r>
            <a:r>
              <a:rPr lang="de-DE" dirty="0"/>
              <a:t>/computer-verschlüsseln-1294045/</a:t>
            </a:r>
          </a:p>
        </p:txBody>
      </p:sp>
      <p:sp>
        <p:nvSpPr>
          <p:cNvPr id="4" name="Foliennummernplatzhalter 3"/>
          <p:cNvSpPr>
            <a:spLocks noGrp="1"/>
          </p:cNvSpPr>
          <p:nvPr>
            <p:ph type="sldNum" sz="quarter" idx="5"/>
          </p:nvPr>
        </p:nvSpPr>
        <p:spPr/>
        <p:txBody>
          <a:bodyPr/>
          <a:lstStyle/>
          <a:p>
            <a:fld id="{DE6C4C16-745E-490D-ACBE-B1C8B174D5AA}" type="slidenum">
              <a:rPr lang="en-GB" smtClean="0"/>
              <a:t>28</a:t>
            </a:fld>
            <a:endParaRPr lang="en-GB"/>
          </a:p>
        </p:txBody>
      </p:sp>
    </p:spTree>
    <p:extLst>
      <p:ext uri="{BB962C8B-B14F-4D97-AF65-F5344CB8AC3E}">
        <p14:creationId xmlns:p14="http://schemas.microsoft.com/office/powerpoint/2010/main" val="23167409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Picture: https://</a:t>
            </a:r>
            <a:r>
              <a:rPr lang="de-DE" dirty="0" err="1"/>
              <a:t>pixabay.com</a:t>
            </a:r>
            <a:r>
              <a:rPr lang="de-DE" dirty="0"/>
              <a:t>/de/</a:t>
            </a:r>
            <a:r>
              <a:rPr lang="de-DE" dirty="0" err="1"/>
              <a:t>vectors</a:t>
            </a:r>
            <a:r>
              <a:rPr lang="de-DE" dirty="0"/>
              <a:t>/computer-verschlüsseln-1294045/</a:t>
            </a:r>
          </a:p>
        </p:txBody>
      </p:sp>
      <p:sp>
        <p:nvSpPr>
          <p:cNvPr id="4" name="Foliennummernplatzhalter 3"/>
          <p:cNvSpPr>
            <a:spLocks noGrp="1"/>
          </p:cNvSpPr>
          <p:nvPr>
            <p:ph type="sldNum" sz="quarter" idx="5"/>
          </p:nvPr>
        </p:nvSpPr>
        <p:spPr/>
        <p:txBody>
          <a:bodyPr/>
          <a:lstStyle/>
          <a:p>
            <a:fld id="{DE6C4C16-745E-490D-ACBE-B1C8B174D5AA}" type="slidenum">
              <a:rPr lang="en-GB" smtClean="0"/>
              <a:t>29</a:t>
            </a:fld>
            <a:endParaRPr lang="en-GB"/>
          </a:p>
        </p:txBody>
      </p:sp>
    </p:spTree>
    <p:extLst>
      <p:ext uri="{BB962C8B-B14F-4D97-AF65-F5344CB8AC3E}">
        <p14:creationId xmlns:p14="http://schemas.microsoft.com/office/powerpoint/2010/main" val="3319904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30</a:t>
            </a:fld>
            <a:endParaRPr lang="en-GB"/>
          </a:p>
        </p:txBody>
      </p:sp>
    </p:spTree>
    <p:extLst>
      <p:ext uri="{BB962C8B-B14F-4D97-AF65-F5344CB8AC3E}">
        <p14:creationId xmlns:p14="http://schemas.microsoft.com/office/powerpoint/2010/main" val="14241449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Picture: https://</a:t>
            </a:r>
            <a:r>
              <a:rPr lang="de-DE" dirty="0" err="1"/>
              <a:t>pixabay.com</a:t>
            </a:r>
            <a:r>
              <a:rPr lang="de-DE" dirty="0"/>
              <a:t>/de/</a:t>
            </a:r>
            <a:r>
              <a:rPr lang="de-DE" dirty="0" err="1"/>
              <a:t>vectors</a:t>
            </a:r>
            <a:r>
              <a:rPr lang="de-DE" dirty="0"/>
              <a:t>/computer-verschlüsseln-1294045/</a:t>
            </a:r>
          </a:p>
        </p:txBody>
      </p:sp>
      <p:sp>
        <p:nvSpPr>
          <p:cNvPr id="4" name="Foliennummernplatzhalter 3"/>
          <p:cNvSpPr>
            <a:spLocks noGrp="1"/>
          </p:cNvSpPr>
          <p:nvPr>
            <p:ph type="sldNum" sz="quarter" idx="5"/>
          </p:nvPr>
        </p:nvSpPr>
        <p:spPr/>
        <p:txBody>
          <a:bodyPr/>
          <a:lstStyle/>
          <a:p>
            <a:fld id="{DE6C4C16-745E-490D-ACBE-B1C8B174D5AA}" type="slidenum">
              <a:rPr lang="en-GB" smtClean="0"/>
              <a:t>31</a:t>
            </a:fld>
            <a:endParaRPr lang="en-GB"/>
          </a:p>
        </p:txBody>
      </p:sp>
    </p:spTree>
    <p:extLst>
      <p:ext uri="{BB962C8B-B14F-4D97-AF65-F5344CB8AC3E}">
        <p14:creationId xmlns:p14="http://schemas.microsoft.com/office/powerpoint/2010/main" val="41512387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32</a:t>
            </a:fld>
            <a:endParaRPr lang="en-GB"/>
          </a:p>
        </p:txBody>
      </p:sp>
    </p:spTree>
    <p:extLst>
      <p:ext uri="{BB962C8B-B14F-4D97-AF65-F5344CB8AC3E}">
        <p14:creationId xmlns:p14="http://schemas.microsoft.com/office/powerpoint/2010/main" val="5537077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33</a:t>
            </a:fld>
            <a:endParaRPr lang="en-GB"/>
          </a:p>
        </p:txBody>
      </p:sp>
    </p:spTree>
    <p:extLst>
      <p:ext uri="{BB962C8B-B14F-4D97-AF65-F5344CB8AC3E}">
        <p14:creationId xmlns:p14="http://schemas.microsoft.com/office/powerpoint/2010/main" val="30536977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34</a:t>
            </a:fld>
            <a:endParaRPr lang="en-GB"/>
          </a:p>
        </p:txBody>
      </p:sp>
    </p:spTree>
    <p:extLst>
      <p:ext uri="{BB962C8B-B14F-4D97-AF65-F5344CB8AC3E}">
        <p14:creationId xmlns:p14="http://schemas.microsoft.com/office/powerpoint/2010/main" val="3034751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35</a:t>
            </a:fld>
            <a:endParaRPr lang="en-GB"/>
          </a:p>
        </p:txBody>
      </p:sp>
    </p:spTree>
    <p:extLst>
      <p:ext uri="{BB962C8B-B14F-4D97-AF65-F5344CB8AC3E}">
        <p14:creationId xmlns:p14="http://schemas.microsoft.com/office/powerpoint/2010/main" val="3475629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Increasingly widespread use of digital technology has led to an abundance of potential digital evidence sources. Not only the usual computers, laptops phones and cameras – we now need to think about the emerging technology and how that might provide vital evidence. Remember the slides in Session 4?</a:t>
            </a:r>
          </a:p>
          <a:p>
            <a:r>
              <a:rPr lang="en-GB" dirty="0"/>
              <a:t>The Internet of things will become a huge challenge.</a:t>
            </a:r>
          </a:p>
          <a:p>
            <a:endParaRPr lang="en-GB" dirty="0"/>
          </a:p>
          <a:p>
            <a:r>
              <a:rPr lang="en-GB" dirty="0"/>
              <a:t>Our seizures must be proportionate – practical restrictions like manpower, budget and time pressures should be considered – we shouldn’t seize everything – just because it’s there.</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5</a:t>
            </a:fld>
            <a:endParaRPr lang="en-GB"/>
          </a:p>
        </p:txBody>
      </p:sp>
    </p:spTree>
    <p:extLst>
      <p:ext uri="{BB962C8B-B14F-4D97-AF65-F5344CB8AC3E}">
        <p14:creationId xmlns:p14="http://schemas.microsoft.com/office/powerpoint/2010/main" val="22973383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36</a:t>
            </a:fld>
            <a:endParaRPr lang="en-GB"/>
          </a:p>
        </p:txBody>
      </p:sp>
    </p:spTree>
    <p:extLst>
      <p:ext uri="{BB962C8B-B14F-4D97-AF65-F5344CB8AC3E}">
        <p14:creationId xmlns:p14="http://schemas.microsoft.com/office/powerpoint/2010/main" val="26725247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37</a:t>
            </a:fld>
            <a:endParaRPr lang="en-GB"/>
          </a:p>
        </p:txBody>
      </p:sp>
    </p:spTree>
    <p:extLst>
      <p:ext uri="{BB962C8B-B14F-4D97-AF65-F5344CB8AC3E}">
        <p14:creationId xmlns:p14="http://schemas.microsoft.com/office/powerpoint/2010/main" val="6310112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38</a:t>
            </a:fld>
            <a:endParaRPr lang="en-GB"/>
          </a:p>
        </p:txBody>
      </p:sp>
    </p:spTree>
    <p:extLst>
      <p:ext uri="{BB962C8B-B14F-4D97-AF65-F5344CB8AC3E}">
        <p14:creationId xmlns:p14="http://schemas.microsoft.com/office/powerpoint/2010/main" val="8151318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39</a:t>
            </a:fld>
            <a:endParaRPr lang="en-GB"/>
          </a:p>
        </p:txBody>
      </p:sp>
    </p:spTree>
    <p:extLst>
      <p:ext uri="{BB962C8B-B14F-4D97-AF65-F5344CB8AC3E}">
        <p14:creationId xmlns:p14="http://schemas.microsoft.com/office/powerpoint/2010/main" val="10577703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40</a:t>
            </a:fld>
            <a:endParaRPr lang="en-GB"/>
          </a:p>
        </p:txBody>
      </p:sp>
    </p:spTree>
    <p:extLst>
      <p:ext uri="{BB962C8B-B14F-4D97-AF65-F5344CB8AC3E}">
        <p14:creationId xmlns:p14="http://schemas.microsoft.com/office/powerpoint/2010/main" val="40494649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41</a:t>
            </a:fld>
            <a:endParaRPr lang="en-GB"/>
          </a:p>
        </p:txBody>
      </p:sp>
    </p:spTree>
    <p:extLst>
      <p:ext uri="{BB962C8B-B14F-4D97-AF65-F5344CB8AC3E}">
        <p14:creationId xmlns:p14="http://schemas.microsoft.com/office/powerpoint/2010/main" val="22373733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42</a:t>
            </a:fld>
            <a:endParaRPr lang="en-GB"/>
          </a:p>
        </p:txBody>
      </p:sp>
    </p:spTree>
    <p:extLst>
      <p:ext uri="{BB962C8B-B14F-4D97-AF65-F5344CB8AC3E}">
        <p14:creationId xmlns:p14="http://schemas.microsoft.com/office/powerpoint/2010/main" val="31498656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43</a:t>
            </a:fld>
            <a:endParaRPr lang="en-GB"/>
          </a:p>
        </p:txBody>
      </p:sp>
    </p:spTree>
    <p:extLst>
      <p:ext uri="{BB962C8B-B14F-4D97-AF65-F5344CB8AC3E}">
        <p14:creationId xmlns:p14="http://schemas.microsoft.com/office/powerpoint/2010/main" val="39638120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Pictures: </a:t>
            </a:r>
          </a:p>
          <a:p>
            <a:r>
              <a:rPr lang="de-DE" dirty="0" err="1"/>
              <a:t>MichaelOpdenacker</a:t>
            </a:r>
            <a:r>
              <a:rPr lang="de-DE" dirty="0"/>
              <a:t>, Wikipedia, https://</a:t>
            </a:r>
            <a:r>
              <a:rPr lang="de-DE" dirty="0" err="1"/>
              <a:t>commons.wikimedia.org</a:t>
            </a:r>
            <a:r>
              <a:rPr lang="de-DE" dirty="0"/>
              <a:t>/</a:t>
            </a:r>
            <a:r>
              <a:rPr lang="de-DE" dirty="0" err="1"/>
              <a:t>wiki</a:t>
            </a:r>
            <a:r>
              <a:rPr lang="de-DE" dirty="0"/>
              <a:t>/</a:t>
            </a:r>
            <a:r>
              <a:rPr lang="de-DE" dirty="0" err="1"/>
              <a:t>File:Sandisk_SSD_and_connectors.jpg</a:t>
            </a:r>
            <a:endParaRPr lang="de-DE" dirty="0"/>
          </a:p>
          <a:p>
            <a:r>
              <a:rPr lang="de-DE" sz="1200" b="0" i="0" u="none" strike="noStrike" kern="1200" dirty="0" err="1">
                <a:solidFill>
                  <a:schemeClr val="tx1"/>
                </a:solidFill>
                <a:effectLst/>
                <a:latin typeface="+mn-lt"/>
                <a:ea typeface="+mn-ea"/>
                <a:cs typeface="+mn-cs"/>
              </a:rPr>
              <a:t>GitHub</a:t>
            </a:r>
            <a:r>
              <a:rPr lang="de-DE" sz="1200" b="0" i="0" u="none" strike="noStrike" kern="1200" dirty="0">
                <a:solidFill>
                  <a:schemeClr val="tx1"/>
                </a:solidFill>
                <a:effectLst/>
                <a:latin typeface="+mn-lt"/>
                <a:ea typeface="+mn-ea"/>
                <a:cs typeface="+mn-cs"/>
              </a:rPr>
              <a:t>, Wikipedia, https://</a:t>
            </a:r>
            <a:r>
              <a:rPr lang="de-DE" sz="1200" b="0" i="0" u="none" strike="noStrike" kern="1200" dirty="0" err="1">
                <a:solidFill>
                  <a:schemeClr val="tx1"/>
                </a:solidFill>
                <a:effectLst/>
                <a:latin typeface="+mn-lt"/>
                <a:ea typeface="+mn-ea"/>
                <a:cs typeface="+mn-cs"/>
              </a:rPr>
              <a:t>commons.wikimedia.org</a:t>
            </a:r>
            <a:r>
              <a:rPr lang="de-DE" sz="1200" b="0" i="0" u="none" strike="noStrike" kern="1200" dirty="0">
                <a:solidFill>
                  <a:schemeClr val="tx1"/>
                </a:solidFill>
                <a:effectLst/>
                <a:latin typeface="+mn-lt"/>
                <a:ea typeface="+mn-ea"/>
                <a:cs typeface="+mn-cs"/>
              </a:rPr>
              <a:t>/</a:t>
            </a:r>
            <a:r>
              <a:rPr lang="de-DE" sz="1200" b="0" i="0" u="none" strike="noStrike" kern="1200" dirty="0" err="1">
                <a:solidFill>
                  <a:schemeClr val="tx1"/>
                </a:solidFill>
                <a:effectLst/>
                <a:latin typeface="+mn-lt"/>
                <a:ea typeface="+mn-ea"/>
                <a:cs typeface="+mn-cs"/>
              </a:rPr>
              <a:t>wiki</a:t>
            </a:r>
            <a:r>
              <a:rPr lang="de-DE" sz="1200" b="0" i="0" u="none" strike="noStrike" kern="1200" dirty="0">
                <a:solidFill>
                  <a:schemeClr val="tx1"/>
                </a:solidFill>
                <a:effectLst/>
                <a:latin typeface="+mn-lt"/>
                <a:ea typeface="+mn-ea"/>
                <a:cs typeface="+mn-cs"/>
              </a:rPr>
              <a:t>/</a:t>
            </a:r>
            <a:r>
              <a:rPr lang="de-DE" sz="1200" b="0" i="0" u="none" strike="noStrike" kern="1200" dirty="0" err="1">
                <a:solidFill>
                  <a:schemeClr val="tx1"/>
                </a:solidFill>
                <a:effectLst/>
                <a:latin typeface="+mn-lt"/>
                <a:ea typeface="+mn-ea"/>
                <a:cs typeface="+mn-cs"/>
              </a:rPr>
              <a:t>File:Octicons-file-binary.svg</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44</a:t>
            </a:fld>
            <a:endParaRPr lang="en-GB"/>
          </a:p>
        </p:txBody>
      </p:sp>
    </p:spTree>
    <p:extLst>
      <p:ext uri="{BB962C8B-B14F-4D97-AF65-F5344CB8AC3E}">
        <p14:creationId xmlns:p14="http://schemas.microsoft.com/office/powerpoint/2010/main" val="9765455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Image </a:t>
            </a:r>
            <a:r>
              <a:rPr lang="de-DE" dirty="0" err="1"/>
              <a:t>source</a:t>
            </a:r>
            <a:r>
              <a:rPr lang="de-DE" dirty="0"/>
              <a:t> Wikipedia: https://</a:t>
            </a:r>
            <a:r>
              <a:rPr lang="de-DE" dirty="0" err="1"/>
              <a:t>commons.wikimedia.org</a:t>
            </a:r>
            <a:r>
              <a:rPr lang="de-DE" dirty="0"/>
              <a:t>/</a:t>
            </a:r>
            <a:r>
              <a:rPr lang="de-DE" dirty="0" err="1"/>
              <a:t>wiki</a:t>
            </a:r>
            <a:r>
              <a:rPr lang="de-DE" dirty="0"/>
              <a:t>/</a:t>
            </a:r>
            <a:r>
              <a:rPr lang="de-DE" dirty="0" err="1"/>
              <a:t>File:Portable_forensic_tableau.JPG</a:t>
            </a:r>
            <a:endParaRPr lang="de-DE" dirty="0"/>
          </a:p>
          <a:p>
            <a:endParaRPr lang="de-DE" dirty="0"/>
          </a:p>
          <a:p>
            <a:r>
              <a:rPr lang="de-DE" dirty="0" err="1"/>
              <a:t>Using</a:t>
            </a:r>
            <a:r>
              <a:rPr lang="de-DE" dirty="0"/>
              <a:t> a </a:t>
            </a:r>
            <a:r>
              <a:rPr lang="de-DE" dirty="0" err="1"/>
              <a:t>write</a:t>
            </a:r>
            <a:r>
              <a:rPr lang="de-DE" dirty="0"/>
              <a:t>-blocker </a:t>
            </a:r>
            <a:r>
              <a:rPr lang="de-DE" dirty="0" err="1"/>
              <a:t>may</a:t>
            </a:r>
            <a:r>
              <a:rPr lang="de-DE" dirty="0"/>
              <a:t> </a:t>
            </a:r>
            <a:r>
              <a:rPr lang="de-DE" dirty="0" err="1"/>
              <a:t>be</a:t>
            </a:r>
            <a:r>
              <a:rPr lang="de-DE" dirty="0"/>
              <a:t> </a:t>
            </a:r>
            <a:r>
              <a:rPr lang="de-DE" dirty="0" err="1"/>
              <a:t>compared</a:t>
            </a:r>
            <a:r>
              <a:rPr lang="de-DE" dirty="0"/>
              <a:t> </a:t>
            </a:r>
            <a:r>
              <a:rPr lang="de-DE" dirty="0" err="1"/>
              <a:t>to</a:t>
            </a:r>
            <a:r>
              <a:rPr lang="de-DE" dirty="0"/>
              <a:t> </a:t>
            </a:r>
            <a:r>
              <a:rPr lang="de-DE" dirty="0" err="1"/>
              <a:t>wearing</a:t>
            </a:r>
            <a:r>
              <a:rPr lang="de-DE" dirty="0"/>
              <a:t> </a:t>
            </a:r>
            <a:r>
              <a:rPr lang="de-DE" dirty="0" err="1"/>
              <a:t>gloves</a:t>
            </a:r>
            <a:r>
              <a:rPr lang="de-DE" dirty="0"/>
              <a:t> </a:t>
            </a:r>
            <a:r>
              <a:rPr lang="de-DE" dirty="0" err="1"/>
              <a:t>when</a:t>
            </a:r>
            <a:r>
              <a:rPr lang="de-DE" dirty="0"/>
              <a:t> </a:t>
            </a:r>
            <a:r>
              <a:rPr lang="de-DE" dirty="0" err="1"/>
              <a:t>seizing</a:t>
            </a:r>
            <a:r>
              <a:rPr lang="de-DE" dirty="0"/>
              <a:t> traditional </a:t>
            </a:r>
            <a:r>
              <a:rPr lang="de-DE" dirty="0" err="1"/>
              <a:t>evidence</a:t>
            </a:r>
            <a:r>
              <a:rPr lang="de-DE" dirty="0"/>
              <a:t>.</a:t>
            </a:r>
          </a:p>
        </p:txBody>
      </p:sp>
      <p:sp>
        <p:nvSpPr>
          <p:cNvPr id="4" name="Foliennummernplatzhalter 3"/>
          <p:cNvSpPr>
            <a:spLocks noGrp="1"/>
          </p:cNvSpPr>
          <p:nvPr>
            <p:ph type="sldNum" sz="quarter" idx="5"/>
          </p:nvPr>
        </p:nvSpPr>
        <p:spPr/>
        <p:txBody>
          <a:bodyPr/>
          <a:lstStyle/>
          <a:p>
            <a:fld id="{DE6C4C16-745E-490D-ACBE-B1C8B174D5AA}" type="slidenum">
              <a:rPr lang="en-GB" smtClean="0"/>
              <a:t>45</a:t>
            </a:fld>
            <a:endParaRPr lang="en-GB"/>
          </a:p>
        </p:txBody>
      </p:sp>
    </p:spTree>
    <p:extLst>
      <p:ext uri="{BB962C8B-B14F-4D97-AF65-F5344CB8AC3E}">
        <p14:creationId xmlns:p14="http://schemas.microsoft.com/office/powerpoint/2010/main" val="240749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Give the class 5 minutes to identify the potential evidence in this picture. Discuss their findings and point out any potential evidence source that they have missed. Also discus the reasons for not seizing monitors – if they choose to seize them.</a:t>
            </a:r>
          </a:p>
          <a:p>
            <a:r>
              <a:rPr lang="en-GB" dirty="0"/>
              <a:t>Laptop</a:t>
            </a:r>
          </a:p>
          <a:p>
            <a:r>
              <a:rPr lang="en-GB" dirty="0"/>
              <a:t>Desktop (at least 1)</a:t>
            </a:r>
          </a:p>
          <a:p>
            <a:r>
              <a:rPr lang="en-GB" dirty="0"/>
              <a:t>Digital video camera</a:t>
            </a:r>
          </a:p>
          <a:p>
            <a:r>
              <a:rPr lang="en-GB" dirty="0"/>
              <a:t>External hard drives</a:t>
            </a:r>
          </a:p>
          <a:p>
            <a:r>
              <a:rPr lang="en-GB" dirty="0" err="1"/>
              <a:t>Dvd</a:t>
            </a:r>
            <a:r>
              <a:rPr lang="en-GB" dirty="0"/>
              <a:t> player</a:t>
            </a:r>
          </a:p>
          <a:p>
            <a:r>
              <a:rPr lang="en-GB" dirty="0"/>
              <a:t>Scanner</a:t>
            </a:r>
          </a:p>
          <a:p>
            <a:r>
              <a:rPr lang="en-GB" dirty="0"/>
              <a:t>Mobile phone</a:t>
            </a:r>
          </a:p>
          <a:p>
            <a:r>
              <a:rPr lang="en-GB" dirty="0"/>
              <a:t>Printer</a:t>
            </a:r>
          </a:p>
          <a:p>
            <a:r>
              <a:rPr lang="en-GB" dirty="0"/>
              <a:t>Paper</a:t>
            </a:r>
          </a:p>
          <a:p>
            <a:r>
              <a:rPr lang="en-GB" dirty="0"/>
              <a:t>Live machines</a:t>
            </a:r>
          </a:p>
          <a:p>
            <a:r>
              <a:rPr lang="en-GB" dirty="0"/>
              <a:t>Firearms!</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7</a:t>
            </a:fld>
            <a:endParaRPr lang="en-GB"/>
          </a:p>
        </p:txBody>
      </p:sp>
    </p:spTree>
    <p:extLst>
      <p:ext uri="{BB962C8B-B14F-4D97-AF65-F5344CB8AC3E}">
        <p14:creationId xmlns:p14="http://schemas.microsoft.com/office/powerpoint/2010/main" val="12906449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46</a:t>
            </a:fld>
            <a:endParaRPr lang="en-GB"/>
          </a:p>
        </p:txBody>
      </p:sp>
    </p:spTree>
    <p:extLst>
      <p:ext uri="{BB962C8B-B14F-4D97-AF65-F5344CB8AC3E}">
        <p14:creationId xmlns:p14="http://schemas.microsoft.com/office/powerpoint/2010/main" val="36935902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47</a:t>
            </a:fld>
            <a:endParaRPr lang="en-GB"/>
          </a:p>
        </p:txBody>
      </p:sp>
    </p:spTree>
    <p:extLst>
      <p:ext uri="{BB962C8B-B14F-4D97-AF65-F5344CB8AC3E}">
        <p14:creationId xmlns:p14="http://schemas.microsoft.com/office/powerpoint/2010/main" val="28324126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The </a:t>
            </a:r>
            <a:r>
              <a:rPr lang="de-DE" dirty="0" err="1"/>
              <a:t>screenshots</a:t>
            </a:r>
            <a:r>
              <a:rPr lang="de-DE" dirty="0"/>
              <a:t> </a:t>
            </a:r>
            <a:r>
              <a:rPr lang="de-DE" dirty="0" err="1"/>
              <a:t>show</a:t>
            </a:r>
            <a:r>
              <a:rPr lang="de-DE" dirty="0"/>
              <a:t> </a:t>
            </a:r>
            <a:r>
              <a:rPr lang="de-DE" dirty="0" err="1"/>
              <a:t>the</a:t>
            </a:r>
            <a:r>
              <a:rPr lang="de-DE" dirty="0"/>
              <a:t> open </a:t>
            </a:r>
            <a:r>
              <a:rPr lang="de-DE" dirty="0" err="1"/>
              <a:t>source</a:t>
            </a:r>
            <a:r>
              <a:rPr lang="de-DE" dirty="0"/>
              <a:t>  </a:t>
            </a:r>
            <a:r>
              <a:rPr lang="de-DE" dirty="0" err="1"/>
              <a:t>imaging</a:t>
            </a:r>
            <a:r>
              <a:rPr lang="de-DE" dirty="0"/>
              <a:t> </a:t>
            </a:r>
            <a:r>
              <a:rPr lang="de-DE" dirty="0" err="1"/>
              <a:t>software</a:t>
            </a:r>
            <a:r>
              <a:rPr lang="de-DE" dirty="0"/>
              <a:t> „</a:t>
            </a:r>
            <a:r>
              <a:rPr lang="de-DE" dirty="0" err="1"/>
              <a:t>Guymager</a:t>
            </a:r>
            <a:r>
              <a:rPr lang="de-DE" dirty="0"/>
              <a:t>“.</a:t>
            </a:r>
          </a:p>
        </p:txBody>
      </p:sp>
      <p:sp>
        <p:nvSpPr>
          <p:cNvPr id="4" name="Foliennummernplatzhalter 3"/>
          <p:cNvSpPr>
            <a:spLocks noGrp="1"/>
          </p:cNvSpPr>
          <p:nvPr>
            <p:ph type="sldNum" sz="quarter" idx="5"/>
          </p:nvPr>
        </p:nvSpPr>
        <p:spPr/>
        <p:txBody>
          <a:bodyPr/>
          <a:lstStyle/>
          <a:p>
            <a:fld id="{DE6C4C16-745E-490D-ACBE-B1C8B174D5AA}" type="slidenum">
              <a:rPr lang="en-GB" smtClean="0"/>
              <a:t>48</a:t>
            </a:fld>
            <a:endParaRPr lang="en-GB"/>
          </a:p>
        </p:txBody>
      </p:sp>
    </p:spTree>
    <p:extLst>
      <p:ext uri="{BB962C8B-B14F-4D97-AF65-F5344CB8AC3E}">
        <p14:creationId xmlns:p14="http://schemas.microsoft.com/office/powerpoint/2010/main" val="41593031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49</a:t>
            </a:fld>
            <a:endParaRPr lang="en-GB"/>
          </a:p>
        </p:txBody>
      </p:sp>
    </p:spTree>
    <p:extLst>
      <p:ext uri="{BB962C8B-B14F-4D97-AF65-F5344CB8AC3E}">
        <p14:creationId xmlns:p14="http://schemas.microsoft.com/office/powerpoint/2010/main" val="18160887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50</a:t>
            </a:fld>
            <a:endParaRPr lang="en-GB"/>
          </a:p>
        </p:txBody>
      </p:sp>
    </p:spTree>
    <p:extLst>
      <p:ext uri="{BB962C8B-B14F-4D97-AF65-F5344CB8AC3E}">
        <p14:creationId xmlns:p14="http://schemas.microsoft.com/office/powerpoint/2010/main" val="42833741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51</a:t>
            </a:fld>
            <a:endParaRPr lang="en-GB"/>
          </a:p>
        </p:txBody>
      </p:sp>
    </p:spTree>
    <p:extLst>
      <p:ext uri="{BB962C8B-B14F-4D97-AF65-F5344CB8AC3E}">
        <p14:creationId xmlns:p14="http://schemas.microsoft.com/office/powerpoint/2010/main" val="34503594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52</a:t>
            </a:fld>
            <a:endParaRPr lang="en-GB"/>
          </a:p>
        </p:txBody>
      </p:sp>
    </p:spTree>
    <p:extLst>
      <p:ext uri="{BB962C8B-B14F-4D97-AF65-F5344CB8AC3E}">
        <p14:creationId xmlns:p14="http://schemas.microsoft.com/office/powerpoint/2010/main" val="35255246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53</a:t>
            </a:fld>
            <a:endParaRPr lang="en-GB"/>
          </a:p>
        </p:txBody>
      </p:sp>
    </p:spTree>
    <p:extLst>
      <p:ext uri="{BB962C8B-B14F-4D97-AF65-F5344CB8AC3E}">
        <p14:creationId xmlns:p14="http://schemas.microsoft.com/office/powerpoint/2010/main" val="36045814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any investigation, the Digital Evidence First Responder (DEFR) should be able to account for all the acquired data and devices at the time it is within the custody of the DEFR. </a:t>
            </a:r>
          </a:p>
          <a:p>
            <a:r>
              <a:rPr lang="en-GB" dirty="0"/>
              <a:t>The chain of custody record is a document identifying the chronology of the movement and handling of the potential digital evidence. It should be instituted from the collection or acquisition process. This will typically be accomplished by tracing the history of the item from the time it was identified, collected or acquired by the investigating team up to the present status and location. </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54</a:t>
            </a:fld>
            <a:endParaRPr lang="en-GB"/>
          </a:p>
        </p:txBody>
      </p:sp>
    </p:spTree>
    <p:extLst>
      <p:ext uri="{BB962C8B-B14F-4D97-AF65-F5344CB8AC3E}">
        <p14:creationId xmlns:p14="http://schemas.microsoft.com/office/powerpoint/2010/main" val="37140760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chain of custody record is a document or series of related documents that details the chain of custody and records who was responsible for handling potential digital evidence, either in the form of digital data or other formats (such as paper notes). </a:t>
            </a:r>
          </a:p>
          <a:p>
            <a:r>
              <a:rPr lang="en-GB" dirty="0"/>
              <a:t>The purpose of maintaining a chain of custody record is to enable the identification of access and movement of potential digital evidence at any given point in time. </a:t>
            </a:r>
          </a:p>
          <a:p>
            <a:r>
              <a:rPr lang="en-GB" dirty="0"/>
              <a:t>The chain of custody record itself may comprise more than one document, e.g. for potential digital evidence there should be a contemporaneous document recording the acquisition of digital data to a particular device, the movement of that device and documentation recording subsequent extracts or copies of potential digital evidence for analysis or other purposes. </a:t>
            </a:r>
          </a:p>
          <a:p>
            <a:endParaRPr lang="en-GB" dirty="0"/>
          </a:p>
          <a:p>
            <a:r>
              <a:rPr lang="en-GB" dirty="0"/>
              <a:t>The chain of custody record should contain the following information as a minimum: </a:t>
            </a:r>
          </a:p>
          <a:p>
            <a:pPr marL="171450" indent="-171450">
              <a:buFont typeface="Arial" panose="020B0604020202020204" pitchFamily="34" charset="0"/>
              <a:buChar char="•"/>
            </a:pPr>
            <a:r>
              <a:rPr lang="en-GB" dirty="0"/>
              <a:t>Unique evidence identifier (Exhibit Reference Number)</a:t>
            </a:r>
          </a:p>
          <a:p>
            <a:pPr marL="171450" indent="-171450">
              <a:buFont typeface="Arial" panose="020B0604020202020204" pitchFamily="34" charset="0"/>
              <a:buChar char="•"/>
            </a:pPr>
            <a:r>
              <a:rPr lang="en-GB" dirty="0"/>
              <a:t>Who accessed the evidence and the time and location it took place; </a:t>
            </a:r>
          </a:p>
          <a:p>
            <a:pPr marL="171450" indent="-171450">
              <a:buFont typeface="Arial" panose="020B0604020202020204" pitchFamily="34" charset="0"/>
              <a:buChar char="•"/>
            </a:pPr>
            <a:r>
              <a:rPr lang="en-GB" dirty="0"/>
              <a:t>Who checked the evidence in and out from the evidence preservation facility and when it happened</a:t>
            </a:r>
          </a:p>
          <a:p>
            <a:pPr marL="171450" indent="-171450">
              <a:buFont typeface="Arial" panose="020B0604020202020204" pitchFamily="34" charset="0"/>
              <a:buChar char="•"/>
            </a:pPr>
            <a:r>
              <a:rPr lang="en-GB" dirty="0"/>
              <a:t>Why the evidence was checked out (which case and the purpose) and the relevant authority, if applicable; </a:t>
            </a:r>
          </a:p>
          <a:p>
            <a:pPr marL="171450" indent="-171450">
              <a:buFont typeface="Arial" panose="020B0604020202020204" pitchFamily="34" charset="0"/>
              <a:buChar char="•"/>
            </a:pPr>
            <a:r>
              <a:rPr lang="en-GB" dirty="0"/>
              <a:t>Any unavoidable changes to the potential digital evidence, as well as the name of the individual responsible therefore and the justification for the introduction of the change. </a:t>
            </a:r>
          </a:p>
        </p:txBody>
      </p:sp>
      <p:sp>
        <p:nvSpPr>
          <p:cNvPr id="4" name="Slide Number Placeholder 3"/>
          <p:cNvSpPr>
            <a:spLocks noGrp="1"/>
          </p:cNvSpPr>
          <p:nvPr>
            <p:ph type="sldNum" sz="quarter" idx="5"/>
          </p:nvPr>
        </p:nvSpPr>
        <p:spPr/>
        <p:txBody>
          <a:bodyPr/>
          <a:lstStyle/>
          <a:p>
            <a:fld id="{DE6C4C16-745E-490D-ACBE-B1C8B174D5AA}" type="slidenum">
              <a:rPr lang="en-GB" smtClean="0"/>
              <a:t>55</a:t>
            </a:fld>
            <a:endParaRPr lang="en-GB"/>
          </a:p>
        </p:txBody>
      </p:sp>
    </p:spTree>
    <p:extLst>
      <p:ext uri="{BB962C8B-B14F-4D97-AF65-F5344CB8AC3E}">
        <p14:creationId xmlns:p14="http://schemas.microsoft.com/office/powerpoint/2010/main" val="3746412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Digital evidence is volatile and can be easily changed and destroyed. Certain steps need to be taken to preserve the evidence and maintain it’s integrity and original state.</a:t>
            </a:r>
          </a:p>
          <a:p>
            <a:r>
              <a:rPr lang="en-GB" b="1" dirty="0"/>
              <a:t>At the scene  </a:t>
            </a:r>
            <a:r>
              <a:rPr lang="en-GB" dirty="0"/>
              <a:t>- exhibits need to identified, photographed, packaged, labelled and securely seized – for subsequent examination.</a:t>
            </a:r>
          </a:p>
          <a:p>
            <a:r>
              <a:rPr lang="en-GB" dirty="0"/>
              <a:t>If ‘live forensic activity’ is required – this ideally should be conducted by suitably skilled personnel. All actions should be justifiable, legal and recorded by video camera and contemporaneous notes</a:t>
            </a:r>
          </a:p>
          <a:p>
            <a:endParaRPr lang="en-GB" dirty="0"/>
          </a:p>
          <a:p>
            <a:r>
              <a:rPr lang="en-GB" dirty="0"/>
              <a:t>Packaging, transportation and storage – different exhibit will require a different type of handling: </a:t>
            </a:r>
          </a:p>
          <a:p>
            <a:pPr marL="171450" indent="-171450">
              <a:buFont typeface="Arial" panose="020B0604020202020204" pitchFamily="34" charset="0"/>
              <a:buChar char="•"/>
            </a:pPr>
            <a:r>
              <a:rPr lang="en-GB" dirty="0"/>
              <a:t>Mobile devices should be placed in a faraday bag or switched to flight mode and placed in a tamper evident exhibit bag, to prevent remote access or activity after seizure. </a:t>
            </a:r>
          </a:p>
          <a:p>
            <a:pPr marL="171450" indent="-171450">
              <a:buFont typeface="Arial" panose="020B0604020202020204" pitchFamily="34" charset="0"/>
              <a:buChar char="•"/>
            </a:pPr>
            <a:r>
              <a:rPr lang="en-GB" dirty="0"/>
              <a:t>Computers should be placed into a suitable, tamper evident, bag and identified by the serial number on the exhibit label</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8</a:t>
            </a:fld>
            <a:endParaRPr lang="en-GB"/>
          </a:p>
        </p:txBody>
      </p:sp>
    </p:spTree>
    <p:extLst>
      <p:ext uri="{BB962C8B-B14F-4D97-AF65-F5344CB8AC3E}">
        <p14:creationId xmlns:p14="http://schemas.microsoft.com/office/powerpoint/2010/main" val="35391716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Any time that the seal is broken of the exhibit packaging – a record must be made to indicate:</a:t>
            </a:r>
          </a:p>
          <a:p>
            <a:pPr marL="171450" indent="-171450">
              <a:buFont typeface="Arial" panose="020B0604020202020204" pitchFamily="34" charset="0"/>
              <a:buChar char="•"/>
            </a:pPr>
            <a:r>
              <a:rPr lang="en-GB" dirty="0"/>
              <a:t>Who by</a:t>
            </a:r>
          </a:p>
          <a:p>
            <a:pPr marL="171450" indent="-171450">
              <a:buFont typeface="Arial" panose="020B0604020202020204" pitchFamily="34" charset="0"/>
              <a:buChar char="•"/>
            </a:pPr>
            <a:r>
              <a:rPr lang="en-GB" dirty="0"/>
              <a:t>The reason</a:t>
            </a:r>
          </a:p>
          <a:p>
            <a:pPr marL="171450" indent="-171450">
              <a:buFont typeface="Arial" panose="020B0604020202020204" pitchFamily="34" charset="0"/>
              <a:buChar char="•"/>
            </a:pPr>
            <a:r>
              <a:rPr lang="en-GB" dirty="0"/>
              <a:t>Time</a:t>
            </a:r>
          </a:p>
          <a:p>
            <a:pPr marL="171450" indent="-171450">
              <a:buFont typeface="Arial" panose="020B0604020202020204" pitchFamily="34" charset="0"/>
              <a:buChar char="•"/>
            </a:pPr>
            <a:r>
              <a:rPr lang="en-GB" dirty="0"/>
              <a:t>Date </a:t>
            </a:r>
          </a:p>
          <a:p>
            <a:pPr marL="171450" indent="-171450">
              <a:buFont typeface="Arial" panose="020B0604020202020204" pitchFamily="34" charset="0"/>
              <a:buChar char="•"/>
            </a:pPr>
            <a:r>
              <a:rPr lang="en-GB" dirty="0"/>
              <a:t>Location</a:t>
            </a:r>
          </a:p>
          <a:p>
            <a:r>
              <a:rPr lang="en-GB" dirty="0"/>
              <a:t>It must be re-sealed with tamper evident tape of if placed in a new exhibit bag – the original exhibit bag/label should be included in the bag.</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56</a:t>
            </a:fld>
            <a:endParaRPr lang="en-GB"/>
          </a:p>
        </p:txBody>
      </p:sp>
    </p:spTree>
    <p:extLst>
      <p:ext uri="{BB962C8B-B14F-4D97-AF65-F5344CB8AC3E}">
        <p14:creationId xmlns:p14="http://schemas.microsoft.com/office/powerpoint/2010/main" val="7496419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every stage of the process we should be able to say who had possession of the exhibit. From the moment of seizure to final destruction or return.</a:t>
            </a:r>
          </a:p>
          <a:p>
            <a:r>
              <a:rPr lang="en-GB" dirty="0"/>
              <a:t>The Defence can and will highlight any breaks in the continuity and may imply that the integrity of that evidence has been flawed. For example – on Tuesday the 8</a:t>
            </a:r>
            <a:r>
              <a:rPr lang="en-GB" baseline="30000" dirty="0"/>
              <a:t>th</a:t>
            </a:r>
            <a:r>
              <a:rPr lang="en-GB" dirty="0"/>
              <a:t> August there is a gap between 4am at the point of seizure to 8pm when it was placed in the property store – who had possession of the evidence – was it tampered with?</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57</a:t>
            </a:fld>
            <a:endParaRPr lang="en-GB"/>
          </a:p>
        </p:txBody>
      </p:sp>
    </p:spTree>
    <p:extLst>
      <p:ext uri="{BB962C8B-B14F-4D97-AF65-F5344CB8AC3E}">
        <p14:creationId xmlns:p14="http://schemas.microsoft.com/office/powerpoint/2010/main" val="34722724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a busy digital forensics laboratory it is important to have a data retention policy in place. If this is not implemented and followed from the beginning, a situation may quickly arise where there is insufficient storage available at the laboratory to hold the data. This may be in breach of good practice and the laboratory may be breaching local data protection legislation. Once implemented there should be regular checks to make sure the laboratory is still compliant. In some jurisdictions there are legal requirements for the retention of data, particularly in serious cases. Any such requirements should be at the forefront of any policy</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58</a:t>
            </a:fld>
            <a:endParaRPr lang="en-GB"/>
          </a:p>
        </p:txBody>
      </p:sp>
    </p:spTree>
    <p:extLst>
      <p:ext uri="{BB962C8B-B14F-4D97-AF65-F5344CB8AC3E}">
        <p14:creationId xmlns:p14="http://schemas.microsoft.com/office/powerpoint/2010/main" val="10129006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 aware that potential evidence such as date, time, and system configuration may be lost as a result of prolonged storage. Since batteries have a limited life, data could be lost if they fail. Appropriate personnel should be informed that a device powered by batteries (e.g. a mobile device, or PC/CMOS32) requires immediate attention</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60</a:t>
            </a:fld>
            <a:endParaRPr lang="en-GB"/>
          </a:p>
        </p:txBody>
      </p:sp>
    </p:spTree>
    <p:extLst>
      <p:ext uri="{BB962C8B-B14F-4D97-AF65-F5344CB8AC3E}">
        <p14:creationId xmlns:p14="http://schemas.microsoft.com/office/powerpoint/2010/main" val="13380164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Evidence disposal/destruction should be inline with local data retention policies</a:t>
            </a:r>
          </a:p>
        </p:txBody>
      </p:sp>
      <p:sp>
        <p:nvSpPr>
          <p:cNvPr id="4" name="Slide Number Placeholder 3"/>
          <p:cNvSpPr>
            <a:spLocks noGrp="1"/>
          </p:cNvSpPr>
          <p:nvPr>
            <p:ph type="sldNum" sz="quarter" idx="5"/>
          </p:nvPr>
        </p:nvSpPr>
        <p:spPr/>
        <p:txBody>
          <a:bodyPr/>
          <a:lstStyle/>
          <a:p>
            <a:fld id="{DE6C4C16-745E-490D-ACBE-B1C8B174D5AA}" type="slidenum">
              <a:rPr lang="en-GB" smtClean="0"/>
              <a:t>61</a:t>
            </a:fld>
            <a:endParaRPr lang="en-GB"/>
          </a:p>
        </p:txBody>
      </p:sp>
    </p:spTree>
    <p:extLst>
      <p:ext uri="{BB962C8B-B14F-4D97-AF65-F5344CB8AC3E}">
        <p14:creationId xmlns:p14="http://schemas.microsoft.com/office/powerpoint/2010/main" val="2759494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There will be occasions where officers will need to capture ‘live’ data.  As long as this is performed by somebody with appropriate IT skills, is recorded by video and contemporaneous notes are taken– the evidence should not be challenged.</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9</a:t>
            </a:fld>
            <a:endParaRPr lang="en-GB"/>
          </a:p>
        </p:txBody>
      </p:sp>
    </p:spTree>
    <p:extLst>
      <p:ext uri="{BB962C8B-B14F-4D97-AF65-F5344CB8AC3E}">
        <p14:creationId xmlns:p14="http://schemas.microsoft.com/office/powerpoint/2010/main" val="4032586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Flight mode is the quickest and easiest way to stop a mobile device from connecting – however some devices are pin, face, fingerprint locked and flight mode may not be accessible without bypassing the pass code. Faraday bags can also be used but they are less available and not totally reliable.</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10</a:t>
            </a:fld>
            <a:endParaRPr lang="en-GB"/>
          </a:p>
        </p:txBody>
      </p:sp>
    </p:spTree>
    <p:extLst>
      <p:ext uri="{BB962C8B-B14F-4D97-AF65-F5344CB8AC3E}">
        <p14:creationId xmlns:p14="http://schemas.microsoft.com/office/powerpoint/2010/main" val="3453212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slide shows how easy it is to remotely wipe modern mobile devices.</a:t>
            </a:r>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11</a:t>
            </a:fld>
            <a:endParaRPr lang="en-GB"/>
          </a:p>
        </p:txBody>
      </p:sp>
    </p:spTree>
    <p:extLst>
      <p:ext uri="{BB962C8B-B14F-4D97-AF65-F5344CB8AC3E}">
        <p14:creationId xmlns:p14="http://schemas.microsoft.com/office/powerpoint/2010/main" val="22766027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Can the delegates suggest any other examples?</a:t>
            </a:r>
          </a:p>
          <a:p>
            <a:r>
              <a:rPr lang="en-GB" dirty="0"/>
              <a:t>Cases with overwhelming evidence have been lost because procedures have not been followed.</a:t>
            </a:r>
          </a:p>
        </p:txBody>
      </p:sp>
      <p:sp>
        <p:nvSpPr>
          <p:cNvPr id="4" name="Slide Number Placeholder 3"/>
          <p:cNvSpPr>
            <a:spLocks noGrp="1"/>
          </p:cNvSpPr>
          <p:nvPr>
            <p:ph type="sldNum" sz="quarter" idx="5"/>
          </p:nvPr>
        </p:nvSpPr>
        <p:spPr/>
        <p:txBody>
          <a:bodyPr/>
          <a:lstStyle/>
          <a:p>
            <a:fld id="{DE6C4C16-745E-490D-ACBE-B1C8B174D5AA}" type="slidenum">
              <a:rPr lang="en-GB" smtClean="0"/>
              <a:t>12</a:t>
            </a:fld>
            <a:endParaRPr lang="en-GB"/>
          </a:p>
        </p:txBody>
      </p:sp>
    </p:spTree>
    <p:extLst>
      <p:ext uri="{BB962C8B-B14F-4D97-AF65-F5344CB8AC3E}">
        <p14:creationId xmlns:p14="http://schemas.microsoft.com/office/powerpoint/2010/main" val="19726709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ABF8E-A702-4507-8E8B-4D536A3E2AA2}"/>
              </a:ext>
            </a:extLst>
          </p:cNvPr>
          <p:cNvSpPr>
            <a:spLocks noGrp="1"/>
          </p:cNvSpPr>
          <p:nvPr>
            <p:ph type="ctrTitle"/>
          </p:nvPr>
        </p:nvSpPr>
        <p:spPr>
          <a:xfrm>
            <a:off x="1524000" y="1715203"/>
            <a:ext cx="9144000" cy="1563034"/>
          </a:xfrm>
        </p:spPr>
        <p:txBody>
          <a:bodyPr anchor="b">
            <a:noAutofit/>
          </a:bodyPr>
          <a:lstStyle>
            <a:lvl1pPr algn="ctr">
              <a:defRPr sz="5400">
                <a:latin typeface="Verdana" panose="020B0604030504040204" pitchFamily="34" charset="0"/>
                <a:ea typeface="Verdana" panose="020B060403050404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340FD255-D9F1-4B88-BB87-32CADC85E98F}"/>
              </a:ext>
            </a:extLst>
          </p:cNvPr>
          <p:cNvSpPr>
            <a:spLocks noGrp="1"/>
          </p:cNvSpPr>
          <p:nvPr>
            <p:ph type="subTitle" idx="1"/>
          </p:nvPr>
        </p:nvSpPr>
        <p:spPr>
          <a:xfrm>
            <a:off x="1524000" y="3645988"/>
            <a:ext cx="9144000" cy="1043609"/>
          </a:xfrm>
        </p:spPr>
        <p:txBody>
          <a:bodyPr/>
          <a:lstStyle>
            <a:lvl1pPr marL="0" indent="0" algn="ctr">
              <a:buNone/>
              <a:defRPr sz="2000">
                <a:latin typeface="Verdana" panose="020B0604030504040204" pitchFamily="34" charset="0"/>
                <a:ea typeface="Verdana" panose="020B060403050404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2D1535-1637-4B36-989D-D52BEC5EC866}"/>
              </a:ext>
            </a:extLst>
          </p:cNvPr>
          <p:cNvSpPr>
            <a:spLocks noGrp="1"/>
          </p:cNvSpPr>
          <p:nvPr>
            <p:ph type="dt" sz="half" idx="10"/>
          </p:nvPr>
        </p:nvSpPr>
        <p:spPr>
          <a:xfrm>
            <a:off x="838197" y="6470631"/>
            <a:ext cx="2743200" cy="365125"/>
          </a:xfrm>
        </p:spPr>
        <p:txBody>
          <a:bodyPr/>
          <a:lstStyle>
            <a:lvl1pPr>
              <a:defRPr>
                <a:latin typeface="Verdana" panose="020B0604030504040204" pitchFamily="34" charset="0"/>
                <a:ea typeface="Verdana" panose="020B0604030504040204" pitchFamily="34" charset="0"/>
              </a:defRPr>
            </a:lvl1pPr>
          </a:lstStyle>
          <a:p>
            <a:r>
              <a:rPr lang="en-GB"/>
              <a:t>www.coe.int/cybercrime</a:t>
            </a:r>
          </a:p>
        </p:txBody>
      </p:sp>
      <p:sp>
        <p:nvSpPr>
          <p:cNvPr id="6" name="Slide Number Placeholder 5">
            <a:extLst>
              <a:ext uri="{FF2B5EF4-FFF2-40B4-BE49-F238E27FC236}">
                <a16:creationId xmlns:a16="http://schemas.microsoft.com/office/drawing/2014/main" id="{8681BB2A-144C-4EA4-8B5F-766A10352233}"/>
              </a:ext>
            </a:extLst>
          </p:cNvPr>
          <p:cNvSpPr>
            <a:spLocks noGrp="1"/>
          </p:cNvSpPr>
          <p:nvPr>
            <p:ph type="sldNum" sz="quarter" idx="12"/>
          </p:nvPr>
        </p:nvSpPr>
        <p:spPr>
          <a:xfrm>
            <a:off x="8610603" y="6470630"/>
            <a:ext cx="2743200" cy="365125"/>
          </a:xfrm>
        </p:spPr>
        <p:txBody>
          <a:bodyPr/>
          <a:lstStyle>
            <a:lvl1pPr>
              <a:defRPr>
                <a:latin typeface="Verdana" panose="020B0604030504040204" pitchFamily="34" charset="0"/>
                <a:ea typeface="Verdana" panose="020B0604030504040204" pitchFamily="34" charset="0"/>
              </a:defRPr>
            </a:lvl1pPr>
          </a:lstStyle>
          <a:p>
            <a:fld id="{B1D9BA23-6223-4617-9598-728E7A9462B0}" type="slidenum">
              <a:rPr lang="en-GB" smtClean="0"/>
              <a:pPr/>
              <a:t>‹#›</a:t>
            </a:fld>
            <a:endParaRPr lang="en-GB"/>
          </a:p>
        </p:txBody>
      </p:sp>
      <p:pic>
        <p:nvPicPr>
          <p:cNvPr id="7" name="Picture 6" descr="A close up of a logo&#10;&#10;Description automatically generated">
            <a:extLst>
              <a:ext uri="{FF2B5EF4-FFF2-40B4-BE49-F238E27FC236}">
                <a16:creationId xmlns:a16="http://schemas.microsoft.com/office/drawing/2014/main" id="{0E60F65D-B295-4FDB-AD39-C79E278C21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93808" y="4942681"/>
            <a:ext cx="7604383" cy="1274864"/>
          </a:xfrm>
          <a:prstGeom prst="rect">
            <a:avLst/>
          </a:prstGeom>
        </p:spPr>
      </p:pic>
    </p:spTree>
    <p:extLst>
      <p:ext uri="{BB962C8B-B14F-4D97-AF65-F5344CB8AC3E}">
        <p14:creationId xmlns:p14="http://schemas.microsoft.com/office/powerpoint/2010/main" val="2477247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87A0-FF8C-4BA2-B239-1287D46F6446}"/>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59A82B0-300A-44E9-9F5A-878AF7BC774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8BF13A3-ECB4-4B60-B785-FA9CEE2AF22D}"/>
              </a:ext>
            </a:extLst>
          </p:cNvPr>
          <p:cNvSpPr>
            <a:spLocks noGrp="1"/>
          </p:cNvSpPr>
          <p:nvPr>
            <p:ph type="dt" sz="half" idx="10"/>
          </p:nvPr>
        </p:nvSpPr>
        <p:spPr/>
        <p:txBody>
          <a:bodyPr/>
          <a:lstStyle/>
          <a:p>
            <a:r>
              <a:rPr lang="en-GB"/>
              <a:t>www.coe.int/cybercrime</a:t>
            </a:r>
          </a:p>
        </p:txBody>
      </p:sp>
      <p:sp>
        <p:nvSpPr>
          <p:cNvPr id="6" name="Slide Number Placeholder 5">
            <a:extLst>
              <a:ext uri="{FF2B5EF4-FFF2-40B4-BE49-F238E27FC236}">
                <a16:creationId xmlns:a16="http://schemas.microsoft.com/office/drawing/2014/main" id="{B81B403D-24B3-4374-8BBA-1B32CBE692F1}"/>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264555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12F1B-BD14-443A-8D0B-F2E860477B3A}"/>
              </a:ext>
            </a:extLst>
          </p:cNvPr>
          <p:cNvSpPr>
            <a:spLocks noGrp="1"/>
          </p:cNvSpPr>
          <p:nvPr>
            <p:ph type="title"/>
          </p:nvPr>
        </p:nvSpPr>
        <p:spPr>
          <a:xfrm>
            <a:off x="831851" y="1709742"/>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302F08A-E1DE-4570-9355-50DC3F5DDCCF}"/>
              </a:ext>
            </a:extLst>
          </p:cNvPr>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5C8B6C54-E857-4688-8BED-6C07EE2DCC80}"/>
              </a:ext>
            </a:extLst>
          </p:cNvPr>
          <p:cNvSpPr>
            <a:spLocks noGrp="1"/>
          </p:cNvSpPr>
          <p:nvPr>
            <p:ph type="dt" sz="half" idx="10"/>
          </p:nvPr>
        </p:nvSpPr>
        <p:spPr/>
        <p:txBody>
          <a:bodyPr/>
          <a:lstStyle/>
          <a:p>
            <a:r>
              <a:rPr lang="en-GB"/>
              <a:t>www.coe.int/cybercrime</a:t>
            </a:r>
          </a:p>
        </p:txBody>
      </p:sp>
      <p:sp>
        <p:nvSpPr>
          <p:cNvPr id="6" name="Slide Number Placeholder 5">
            <a:extLst>
              <a:ext uri="{FF2B5EF4-FFF2-40B4-BE49-F238E27FC236}">
                <a16:creationId xmlns:a16="http://schemas.microsoft.com/office/drawing/2014/main" id="{1DE5DA1A-A5B8-4920-A9CF-39AFCC6250B6}"/>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720391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761A8-7BCE-4578-A52D-3D0AB4AD54EB}"/>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EA9E2AF-983F-4FF5-9D75-A7977C90F629}"/>
              </a:ext>
            </a:extLst>
          </p:cNvPr>
          <p:cNvSpPr>
            <a:spLocks noGrp="1"/>
          </p:cNvSpPr>
          <p:nvPr>
            <p:ph sz="half" idx="1"/>
          </p:nvPr>
        </p:nvSpPr>
        <p:spPr>
          <a:xfrm>
            <a:off x="838200" y="2575775"/>
            <a:ext cx="5181600" cy="360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D96853E-678C-44C3-BFE7-3526360D25FD}"/>
              </a:ext>
            </a:extLst>
          </p:cNvPr>
          <p:cNvSpPr>
            <a:spLocks noGrp="1"/>
          </p:cNvSpPr>
          <p:nvPr>
            <p:ph sz="half" idx="2"/>
          </p:nvPr>
        </p:nvSpPr>
        <p:spPr>
          <a:xfrm>
            <a:off x="6172200" y="2575775"/>
            <a:ext cx="5181600" cy="360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C826CB5-DC3F-4C95-A8A8-5914BF46D774}"/>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2033B7A1-BDE6-4E3D-A5AC-55F538D035C7}"/>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177499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709F5-C56C-4F7D-8F29-31C9FE412D3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878D743-D25B-45A6-ACEC-70E1F32831B2}"/>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EFB3A7A0-6868-4B48-895F-D2BB6C091031}"/>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1884571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BE15E5-49F2-4C9B-BEB8-E06A1BA0DC0E}"/>
              </a:ext>
            </a:extLst>
          </p:cNvPr>
          <p:cNvSpPr>
            <a:spLocks noGrp="1"/>
          </p:cNvSpPr>
          <p:nvPr>
            <p:ph type="dt" sz="half" idx="10"/>
          </p:nvPr>
        </p:nvSpPr>
        <p:spPr/>
        <p:txBody>
          <a:bodyPr/>
          <a:lstStyle/>
          <a:p>
            <a:r>
              <a:rPr lang="en-GB"/>
              <a:t>www.coe.int/cybercrime</a:t>
            </a:r>
          </a:p>
        </p:txBody>
      </p:sp>
      <p:sp>
        <p:nvSpPr>
          <p:cNvPr id="4" name="Slide Number Placeholder 3">
            <a:extLst>
              <a:ext uri="{FF2B5EF4-FFF2-40B4-BE49-F238E27FC236}">
                <a16:creationId xmlns:a16="http://schemas.microsoft.com/office/drawing/2014/main" id="{9A512758-8157-4415-A225-9F639F06454D}"/>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2720955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62BF7-9AB1-45A0-99CA-40D83E31A56E}"/>
              </a:ext>
            </a:extLst>
          </p:cNvPr>
          <p:cNvSpPr>
            <a:spLocks noGrp="1"/>
          </p:cNvSpPr>
          <p:nvPr>
            <p:ph type="title"/>
          </p:nvPr>
        </p:nvSpPr>
        <p:spPr>
          <a:xfrm>
            <a:off x="839788" y="1429559"/>
            <a:ext cx="3932237" cy="1030309"/>
          </a:xfrm>
        </p:spPr>
        <p:txBody>
          <a:bodyPr anchor="b"/>
          <a:lstStyle>
            <a:lvl1pPr>
              <a:defRPr sz="320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D1192B6E-BC7F-4266-B9A1-6AA0C4651271}"/>
              </a:ext>
            </a:extLst>
          </p:cNvPr>
          <p:cNvSpPr>
            <a:spLocks noGrp="1"/>
          </p:cNvSpPr>
          <p:nvPr>
            <p:ph idx="1"/>
          </p:nvPr>
        </p:nvSpPr>
        <p:spPr>
          <a:xfrm>
            <a:off x="5183188" y="1429556"/>
            <a:ext cx="6172200" cy="443149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7527B0D-F5CC-419C-938D-CD9FB7376D1A}"/>
              </a:ext>
            </a:extLst>
          </p:cNvPr>
          <p:cNvSpPr>
            <a:spLocks noGrp="1"/>
          </p:cNvSpPr>
          <p:nvPr>
            <p:ph type="body" sz="half" idx="2"/>
          </p:nvPr>
        </p:nvSpPr>
        <p:spPr>
          <a:xfrm>
            <a:off x="839788" y="2459868"/>
            <a:ext cx="3932237" cy="3409123"/>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69486430-719A-422F-876B-43513CDFE5E5}"/>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1057F7B5-3BC4-4ABA-968D-B7A6A0BC2CF0}"/>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863528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37F18-4598-47BE-A080-E256B96A39C8}"/>
              </a:ext>
            </a:extLst>
          </p:cNvPr>
          <p:cNvSpPr>
            <a:spLocks noGrp="1"/>
          </p:cNvSpPr>
          <p:nvPr>
            <p:ph type="title"/>
          </p:nvPr>
        </p:nvSpPr>
        <p:spPr>
          <a:xfrm>
            <a:off x="839788" y="1571224"/>
            <a:ext cx="3932237" cy="981476"/>
          </a:xfrm>
        </p:spPr>
        <p:txBody>
          <a:bodyPr anchor="b"/>
          <a:lstStyle>
            <a:lvl1pPr>
              <a:defRPr sz="32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2E9E2B2-7150-415E-9FF8-EA65FD8813E9}"/>
              </a:ext>
            </a:extLst>
          </p:cNvPr>
          <p:cNvSpPr>
            <a:spLocks noGrp="1"/>
          </p:cNvSpPr>
          <p:nvPr>
            <p:ph type="pic" idx="1"/>
          </p:nvPr>
        </p:nvSpPr>
        <p:spPr>
          <a:xfrm>
            <a:off x="5183188" y="1571224"/>
            <a:ext cx="6172200" cy="4289827"/>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26F216A4-F985-4119-A46A-4F34B3E9B2B5}"/>
              </a:ext>
            </a:extLst>
          </p:cNvPr>
          <p:cNvSpPr>
            <a:spLocks noGrp="1"/>
          </p:cNvSpPr>
          <p:nvPr>
            <p:ph type="body" sz="half" idx="2"/>
          </p:nvPr>
        </p:nvSpPr>
        <p:spPr>
          <a:xfrm>
            <a:off x="839788" y="2552700"/>
            <a:ext cx="3932237" cy="33162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FBAD67-0A21-4572-A95C-65885B41D158}"/>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21317742-1C64-4E92-A9CC-B3630CE8347A}"/>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478859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A6623E4-09F6-44A1-8EC3-B0714BDDC971}"/>
              </a:ext>
            </a:extLst>
          </p:cNvPr>
          <p:cNvSpPr/>
          <p:nvPr userDrawn="1"/>
        </p:nvSpPr>
        <p:spPr>
          <a:xfrm>
            <a:off x="0" y="6419919"/>
            <a:ext cx="12191998" cy="438081"/>
          </a:xfrm>
          <a:prstGeom prst="rect">
            <a:avLst/>
          </a:prstGeom>
          <a:gradFill flip="none" rotWithShape="1">
            <a:gsLst>
              <a:gs pos="0">
                <a:srgbClr val="2F618F">
                  <a:shade val="30000"/>
                  <a:satMod val="115000"/>
                </a:srgbClr>
              </a:gs>
              <a:gs pos="50000">
                <a:srgbClr val="2F618F">
                  <a:shade val="67500"/>
                  <a:satMod val="115000"/>
                </a:srgbClr>
              </a:gs>
              <a:gs pos="100000">
                <a:srgbClr val="2F618F">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id="{71F6F09A-5FB2-4BD4-B0D2-B85F1A6D5ECA}"/>
              </a:ext>
            </a:extLst>
          </p:cNvPr>
          <p:cNvSpPr>
            <a:spLocks noGrp="1"/>
          </p:cNvSpPr>
          <p:nvPr>
            <p:ph type="title"/>
          </p:nvPr>
        </p:nvSpPr>
        <p:spPr>
          <a:xfrm>
            <a:off x="838200" y="1541439"/>
            <a:ext cx="10515600" cy="90729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7FA3B5B-7A8A-4CA8-A2E7-30D5A77BCC12}"/>
              </a:ext>
            </a:extLst>
          </p:cNvPr>
          <p:cNvSpPr>
            <a:spLocks noGrp="1"/>
          </p:cNvSpPr>
          <p:nvPr>
            <p:ph type="body" idx="1"/>
          </p:nvPr>
        </p:nvSpPr>
        <p:spPr>
          <a:xfrm>
            <a:off x="838200" y="2691685"/>
            <a:ext cx="10515600" cy="348527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7813316-9A1D-482B-A304-A853204A63D5}"/>
              </a:ext>
            </a:extLst>
          </p:cNvPr>
          <p:cNvSpPr>
            <a:spLocks noGrp="1"/>
          </p:cNvSpPr>
          <p:nvPr>
            <p:ph type="dt" sz="half" idx="2"/>
          </p:nvPr>
        </p:nvSpPr>
        <p:spPr>
          <a:xfrm>
            <a:off x="838199" y="6468708"/>
            <a:ext cx="2743200" cy="365125"/>
          </a:xfrm>
          <a:prstGeom prst="rect">
            <a:avLst/>
          </a:prstGeom>
        </p:spPr>
        <p:txBody>
          <a:bodyPr vert="horz" lIns="91440" tIns="45720" rIns="91440" bIns="45720" rtlCol="0" anchor="ctr"/>
          <a:lstStyle>
            <a:lvl1pPr algn="l">
              <a:defRPr sz="1400" b="1">
                <a:solidFill>
                  <a:schemeClr val="bg1"/>
                </a:solidFill>
                <a:latin typeface="Verdana" panose="020B0604030504040204" pitchFamily="34" charset="0"/>
                <a:ea typeface="Verdana" panose="020B0604030504040204" pitchFamily="34" charset="0"/>
              </a:defRPr>
            </a:lvl1pPr>
          </a:lstStyle>
          <a:p>
            <a:r>
              <a:rPr lang="en-GB"/>
              <a:t>www.coe.int/cybercrime</a:t>
            </a:r>
            <a:endParaRPr lang="en-GB" dirty="0"/>
          </a:p>
        </p:txBody>
      </p:sp>
      <p:sp>
        <p:nvSpPr>
          <p:cNvPr id="6" name="Slide Number Placeholder 5">
            <a:extLst>
              <a:ext uri="{FF2B5EF4-FFF2-40B4-BE49-F238E27FC236}">
                <a16:creationId xmlns:a16="http://schemas.microsoft.com/office/drawing/2014/main" id="{20B60CAE-468A-4E7E-B51B-6224456560BA}"/>
              </a:ext>
            </a:extLst>
          </p:cNvPr>
          <p:cNvSpPr>
            <a:spLocks noGrp="1"/>
          </p:cNvSpPr>
          <p:nvPr>
            <p:ph type="sldNum" sz="quarter" idx="4"/>
          </p:nvPr>
        </p:nvSpPr>
        <p:spPr>
          <a:xfrm>
            <a:off x="8610603" y="6468708"/>
            <a:ext cx="2743200" cy="365125"/>
          </a:xfrm>
          <a:prstGeom prst="rect">
            <a:avLst/>
          </a:prstGeom>
        </p:spPr>
        <p:txBody>
          <a:bodyPr vert="horz" lIns="91440" tIns="45720" rIns="91440" bIns="45720" rtlCol="0" anchor="ctr"/>
          <a:lstStyle>
            <a:lvl1pPr algn="r">
              <a:defRPr sz="1400" b="1">
                <a:solidFill>
                  <a:schemeClr val="bg1"/>
                </a:solidFill>
                <a:latin typeface="Verdana" panose="020B0604030504040204" pitchFamily="34" charset="0"/>
                <a:ea typeface="Verdana" panose="020B0604030504040204" pitchFamily="34" charset="0"/>
              </a:defRPr>
            </a:lvl1pPr>
          </a:lstStyle>
          <a:p>
            <a:fld id="{B1D9BA23-6223-4617-9598-728E7A9462B0}" type="slidenum">
              <a:rPr lang="en-GB" smtClean="0"/>
              <a:pPr/>
              <a:t>‹#›</a:t>
            </a:fld>
            <a:endParaRPr lang="en-GB"/>
          </a:p>
        </p:txBody>
      </p:sp>
      <p:pic>
        <p:nvPicPr>
          <p:cNvPr id="8" name="Picture 7">
            <a:extLst>
              <a:ext uri="{FF2B5EF4-FFF2-40B4-BE49-F238E27FC236}">
                <a16:creationId xmlns:a16="http://schemas.microsoft.com/office/drawing/2014/main" id="{E66A88AE-FBCF-44BD-A1A0-A72E47EF78A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 y="0"/>
            <a:ext cx="12191998" cy="1295400"/>
          </a:xfrm>
          <a:prstGeom prst="rect">
            <a:avLst/>
          </a:prstGeom>
        </p:spPr>
      </p:pic>
    </p:spTree>
    <p:extLst>
      <p:ext uri="{BB962C8B-B14F-4D97-AF65-F5344CB8AC3E}">
        <p14:creationId xmlns:p14="http://schemas.microsoft.com/office/powerpoint/2010/main" val="1077543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Lst>
  <p:hf hdr="0" ftr="0"/>
  <p:txStyles>
    <p:titleStyle>
      <a:lvl1pPr algn="l" defTabSz="914377"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24BEE-F080-4497-B183-2AA405912103}"/>
              </a:ext>
            </a:extLst>
          </p:cNvPr>
          <p:cNvSpPr>
            <a:spLocks noGrp="1"/>
          </p:cNvSpPr>
          <p:nvPr>
            <p:ph type="ctrTitle"/>
          </p:nvPr>
        </p:nvSpPr>
        <p:spPr/>
        <p:txBody>
          <a:bodyPr/>
          <a:lstStyle/>
          <a:p>
            <a:r>
              <a:rPr lang="en-GB" dirty="0"/>
              <a:t>Session 6</a:t>
            </a:r>
          </a:p>
        </p:txBody>
      </p:sp>
      <p:sp>
        <p:nvSpPr>
          <p:cNvPr id="3" name="Subtitle 2">
            <a:extLst>
              <a:ext uri="{FF2B5EF4-FFF2-40B4-BE49-F238E27FC236}">
                <a16:creationId xmlns:a16="http://schemas.microsoft.com/office/drawing/2014/main" id="{4DA3C767-8F6C-4238-A52C-53F1945DEC21}"/>
              </a:ext>
            </a:extLst>
          </p:cNvPr>
          <p:cNvSpPr>
            <a:spLocks noGrp="1"/>
          </p:cNvSpPr>
          <p:nvPr>
            <p:ph type="subTitle" idx="1"/>
          </p:nvPr>
        </p:nvSpPr>
        <p:spPr/>
        <p:txBody>
          <a:bodyPr/>
          <a:lstStyle/>
          <a:p>
            <a:r>
              <a:rPr lang="en-GB" dirty="0"/>
              <a:t>Collection of electronic evidence</a:t>
            </a:r>
          </a:p>
        </p:txBody>
      </p:sp>
      <p:sp>
        <p:nvSpPr>
          <p:cNvPr id="4" name="Date Placeholder 3">
            <a:extLst>
              <a:ext uri="{FF2B5EF4-FFF2-40B4-BE49-F238E27FC236}">
                <a16:creationId xmlns:a16="http://schemas.microsoft.com/office/drawing/2014/main" id="{9853E9CF-E1AD-4CAB-A3E8-27D4B78A612A}"/>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90D77E1A-6E83-4ECF-810B-CE5090C0F97E}"/>
              </a:ext>
            </a:extLst>
          </p:cNvPr>
          <p:cNvSpPr>
            <a:spLocks noGrp="1"/>
          </p:cNvSpPr>
          <p:nvPr>
            <p:ph type="sldNum" sz="quarter" idx="12"/>
          </p:nvPr>
        </p:nvSpPr>
        <p:spPr/>
        <p:txBody>
          <a:bodyPr/>
          <a:lstStyle/>
          <a:p>
            <a:fld id="{B1D9BA23-6223-4617-9598-728E7A9462B0}" type="slidenum">
              <a:rPr lang="en-GB" smtClean="0"/>
              <a:t>1</a:t>
            </a:fld>
            <a:endParaRPr lang="en-GB"/>
          </a:p>
        </p:txBody>
      </p:sp>
    </p:spTree>
    <p:extLst>
      <p:ext uri="{BB962C8B-B14F-4D97-AF65-F5344CB8AC3E}">
        <p14:creationId xmlns:p14="http://schemas.microsoft.com/office/powerpoint/2010/main" val="3698029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E60F9-149D-4DF1-A6C7-4F641D9E74CE}"/>
              </a:ext>
            </a:extLst>
          </p:cNvPr>
          <p:cNvSpPr>
            <a:spLocks noGrp="1"/>
          </p:cNvSpPr>
          <p:nvPr>
            <p:ph type="title"/>
          </p:nvPr>
        </p:nvSpPr>
        <p:spPr/>
        <p:txBody>
          <a:bodyPr/>
          <a:lstStyle/>
          <a:p>
            <a:r>
              <a:rPr lang="en-GB" dirty="0"/>
              <a:t>Important</a:t>
            </a:r>
          </a:p>
        </p:txBody>
      </p:sp>
      <p:sp>
        <p:nvSpPr>
          <p:cNvPr id="3" name="Content Placeholder 2">
            <a:extLst>
              <a:ext uri="{FF2B5EF4-FFF2-40B4-BE49-F238E27FC236}">
                <a16:creationId xmlns:a16="http://schemas.microsoft.com/office/drawing/2014/main" id="{0734ACBB-05B6-41DD-874D-F11D0BD5683A}"/>
              </a:ext>
            </a:extLst>
          </p:cNvPr>
          <p:cNvSpPr>
            <a:spLocks noGrp="1"/>
          </p:cNvSpPr>
          <p:nvPr>
            <p:ph idx="1"/>
          </p:nvPr>
        </p:nvSpPr>
        <p:spPr/>
        <p:txBody>
          <a:bodyPr/>
          <a:lstStyle/>
          <a:p>
            <a:r>
              <a:rPr lang="en-GB" sz="2800" dirty="0"/>
              <a:t>Mobile devices – when turned on – multiple apps and firmware files updating, constantly sending signal for connectivity/new info.</a:t>
            </a:r>
          </a:p>
          <a:p>
            <a:r>
              <a:rPr lang="en-GB" sz="2800" dirty="0"/>
              <a:t>Can be remotely wiped if connectivity is maintained.</a:t>
            </a:r>
          </a:p>
          <a:p>
            <a:r>
              <a:rPr lang="en-GB" sz="2800" dirty="0"/>
              <a:t>Should be prevented from connecting to any network.</a:t>
            </a:r>
          </a:p>
          <a:p>
            <a:endParaRPr lang="en-GB" dirty="0"/>
          </a:p>
        </p:txBody>
      </p:sp>
      <p:sp>
        <p:nvSpPr>
          <p:cNvPr id="4" name="Date Placeholder 3">
            <a:extLst>
              <a:ext uri="{FF2B5EF4-FFF2-40B4-BE49-F238E27FC236}">
                <a16:creationId xmlns:a16="http://schemas.microsoft.com/office/drawing/2014/main" id="{50A120B9-F97D-47EF-A144-50E8000D4F7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3E08B92-72EF-4F08-B16D-BCC6DA78154E}"/>
              </a:ext>
            </a:extLst>
          </p:cNvPr>
          <p:cNvSpPr>
            <a:spLocks noGrp="1"/>
          </p:cNvSpPr>
          <p:nvPr>
            <p:ph type="sldNum" sz="quarter" idx="12"/>
          </p:nvPr>
        </p:nvSpPr>
        <p:spPr/>
        <p:txBody>
          <a:bodyPr/>
          <a:lstStyle/>
          <a:p>
            <a:fld id="{B1D9BA23-6223-4617-9598-728E7A9462B0}" type="slidenum">
              <a:rPr lang="en-GB" smtClean="0"/>
              <a:t>10</a:t>
            </a:fld>
            <a:endParaRPr lang="en-GB"/>
          </a:p>
        </p:txBody>
      </p:sp>
      <p:pic>
        <p:nvPicPr>
          <p:cNvPr id="7" name="Picture 6">
            <a:extLst>
              <a:ext uri="{FF2B5EF4-FFF2-40B4-BE49-F238E27FC236}">
                <a16:creationId xmlns:a16="http://schemas.microsoft.com/office/drawing/2014/main" id="{424D9322-8876-415E-95C4-4E695EC753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55485" y="4848020"/>
            <a:ext cx="1620688" cy="1620688"/>
          </a:xfrm>
          <a:prstGeom prst="rect">
            <a:avLst/>
          </a:prstGeom>
        </p:spPr>
      </p:pic>
    </p:spTree>
    <p:extLst>
      <p:ext uri="{BB962C8B-B14F-4D97-AF65-F5344CB8AC3E}">
        <p14:creationId xmlns:p14="http://schemas.microsoft.com/office/powerpoint/2010/main" val="1712833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20343-AE49-4DCF-BF44-2180C3C93026}"/>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3E4B10A7-8E07-4249-8787-3FEEF19AE310}"/>
              </a:ext>
            </a:extLst>
          </p:cNvPr>
          <p:cNvSpPr>
            <a:spLocks noGrp="1"/>
          </p:cNvSpPr>
          <p:nvPr>
            <p:ph idx="1"/>
          </p:nvPr>
        </p:nvSpPr>
        <p:spPr/>
        <p:txBody>
          <a:bodyPr/>
          <a:lstStyle/>
          <a:p>
            <a:endParaRPr lang="en-GB" dirty="0"/>
          </a:p>
        </p:txBody>
      </p:sp>
      <p:sp>
        <p:nvSpPr>
          <p:cNvPr id="4" name="Date Placeholder 3">
            <a:extLst>
              <a:ext uri="{FF2B5EF4-FFF2-40B4-BE49-F238E27FC236}">
                <a16:creationId xmlns:a16="http://schemas.microsoft.com/office/drawing/2014/main" id="{9531006C-003E-4B52-98B6-887FDAC8E0A4}"/>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26AEB458-E16A-430C-9585-FF554C9E0C3E}"/>
              </a:ext>
            </a:extLst>
          </p:cNvPr>
          <p:cNvSpPr>
            <a:spLocks noGrp="1"/>
          </p:cNvSpPr>
          <p:nvPr>
            <p:ph type="sldNum" sz="quarter" idx="12"/>
          </p:nvPr>
        </p:nvSpPr>
        <p:spPr/>
        <p:txBody>
          <a:bodyPr/>
          <a:lstStyle/>
          <a:p>
            <a:fld id="{B1D9BA23-6223-4617-9598-728E7A9462B0}" type="slidenum">
              <a:rPr lang="en-GB" smtClean="0"/>
              <a:t>11</a:t>
            </a:fld>
            <a:endParaRPr lang="en-GB"/>
          </a:p>
        </p:txBody>
      </p:sp>
      <p:pic>
        <p:nvPicPr>
          <p:cNvPr id="6" name="Content Placeholder 4">
            <a:extLst>
              <a:ext uri="{FF2B5EF4-FFF2-40B4-BE49-F238E27FC236}">
                <a16:creationId xmlns:a16="http://schemas.microsoft.com/office/drawing/2014/main" id="{4EDEB801-0620-4FE0-8D63-1A5BA3852D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1159" y="248236"/>
            <a:ext cx="3335068" cy="5928085"/>
          </a:xfrm>
          <a:prstGeom prst="rect">
            <a:avLst/>
          </a:prstGeom>
        </p:spPr>
      </p:pic>
      <p:pic>
        <p:nvPicPr>
          <p:cNvPr id="7" name="Picture 6">
            <a:extLst>
              <a:ext uri="{FF2B5EF4-FFF2-40B4-BE49-F238E27FC236}">
                <a16:creationId xmlns:a16="http://schemas.microsoft.com/office/drawing/2014/main" id="{0246094A-A77D-4820-A98E-2F545265BA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5441" y="244988"/>
            <a:ext cx="3335069" cy="5931975"/>
          </a:xfrm>
          <a:prstGeom prst="rect">
            <a:avLst/>
          </a:prstGeom>
        </p:spPr>
      </p:pic>
    </p:spTree>
    <p:extLst>
      <p:ext uri="{BB962C8B-B14F-4D97-AF65-F5344CB8AC3E}">
        <p14:creationId xmlns:p14="http://schemas.microsoft.com/office/powerpoint/2010/main" val="3770907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582B7-F80B-493C-9950-C51A86C504F3}"/>
              </a:ext>
            </a:extLst>
          </p:cNvPr>
          <p:cNvSpPr>
            <a:spLocks noGrp="1"/>
          </p:cNvSpPr>
          <p:nvPr>
            <p:ph type="title"/>
          </p:nvPr>
        </p:nvSpPr>
        <p:spPr/>
        <p:txBody>
          <a:bodyPr/>
          <a:lstStyle/>
          <a:p>
            <a:r>
              <a:rPr lang="en-GB" dirty="0"/>
              <a:t>When integrity is challenged</a:t>
            </a:r>
          </a:p>
        </p:txBody>
      </p:sp>
      <p:sp>
        <p:nvSpPr>
          <p:cNvPr id="3" name="Content Placeholder 2">
            <a:extLst>
              <a:ext uri="{FF2B5EF4-FFF2-40B4-BE49-F238E27FC236}">
                <a16:creationId xmlns:a16="http://schemas.microsoft.com/office/drawing/2014/main" id="{15B976D6-844A-4BB2-A2D9-30691CA1E9FF}"/>
              </a:ext>
            </a:extLst>
          </p:cNvPr>
          <p:cNvSpPr>
            <a:spLocks noGrp="1"/>
          </p:cNvSpPr>
          <p:nvPr>
            <p:ph idx="1"/>
          </p:nvPr>
        </p:nvSpPr>
        <p:spPr/>
        <p:txBody>
          <a:bodyPr/>
          <a:lstStyle/>
          <a:p>
            <a:r>
              <a:rPr lang="en-GB" sz="2800" dirty="0"/>
              <a:t>Data has changed since seizure</a:t>
            </a:r>
          </a:p>
          <a:p>
            <a:r>
              <a:rPr lang="en-GB" sz="2800" dirty="0"/>
              <a:t>mobile has been remotely reset</a:t>
            </a:r>
          </a:p>
          <a:p>
            <a:r>
              <a:rPr lang="en-GB" sz="2800" dirty="0"/>
              <a:t>Original exhibit has been damaged/lost and evidence cannot be independently verified by a defence expert</a:t>
            </a:r>
          </a:p>
          <a:p>
            <a:r>
              <a:rPr lang="en-GB" sz="2800" dirty="0"/>
              <a:t>Investigation is conducted by armature/insufficiently trained person.</a:t>
            </a:r>
          </a:p>
          <a:p>
            <a:r>
              <a:rPr lang="en-GB" sz="2800" dirty="0"/>
              <a:t>Continuity is questioned</a:t>
            </a:r>
            <a:endParaRPr lang="en-GB" dirty="0"/>
          </a:p>
        </p:txBody>
      </p:sp>
      <p:sp>
        <p:nvSpPr>
          <p:cNvPr id="4" name="Date Placeholder 3">
            <a:extLst>
              <a:ext uri="{FF2B5EF4-FFF2-40B4-BE49-F238E27FC236}">
                <a16:creationId xmlns:a16="http://schemas.microsoft.com/office/drawing/2014/main" id="{5B94B11A-EA70-4461-80A1-EDC684220D6D}"/>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2493BFEA-EC8A-498B-82CF-A49755ECD4CE}"/>
              </a:ext>
            </a:extLst>
          </p:cNvPr>
          <p:cNvSpPr>
            <a:spLocks noGrp="1"/>
          </p:cNvSpPr>
          <p:nvPr>
            <p:ph type="sldNum" sz="quarter" idx="12"/>
          </p:nvPr>
        </p:nvSpPr>
        <p:spPr/>
        <p:txBody>
          <a:bodyPr/>
          <a:lstStyle/>
          <a:p>
            <a:fld id="{B1D9BA23-6223-4617-9598-728E7A9462B0}" type="slidenum">
              <a:rPr lang="en-GB" smtClean="0"/>
              <a:t>12</a:t>
            </a:fld>
            <a:endParaRPr lang="en-GB"/>
          </a:p>
        </p:txBody>
      </p:sp>
    </p:spTree>
    <p:extLst>
      <p:ext uri="{BB962C8B-B14F-4D97-AF65-F5344CB8AC3E}">
        <p14:creationId xmlns:p14="http://schemas.microsoft.com/office/powerpoint/2010/main" val="1746621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Recovery from physical storage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13</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5165035" cy="3485278"/>
          </a:xfrm>
        </p:spPr>
        <p:txBody>
          <a:bodyPr>
            <a:normAutofit/>
          </a:bodyPr>
          <a:lstStyle/>
          <a:p>
            <a:r>
              <a:rPr lang="de-DE" dirty="0" err="1"/>
              <a:t>When</a:t>
            </a:r>
            <a:r>
              <a:rPr lang="de-DE" dirty="0"/>
              <a:t> a </a:t>
            </a:r>
            <a:r>
              <a:rPr lang="de-DE" dirty="0" err="1"/>
              <a:t>file</a:t>
            </a:r>
            <a:r>
              <a:rPr lang="de-DE" dirty="0"/>
              <a:t> </a:t>
            </a:r>
            <a:r>
              <a:rPr lang="de-DE" dirty="0" err="1"/>
              <a:t>is</a:t>
            </a:r>
            <a:r>
              <a:rPr lang="de-DE" dirty="0"/>
              <a:t> </a:t>
            </a:r>
            <a:r>
              <a:rPr lang="de-DE" dirty="0" err="1"/>
              <a:t>deleted</a:t>
            </a:r>
            <a:r>
              <a:rPr lang="de-DE" dirty="0"/>
              <a:t> </a:t>
            </a:r>
            <a:r>
              <a:rPr lang="de-DE" dirty="0" err="1"/>
              <a:t>from</a:t>
            </a:r>
            <a:r>
              <a:rPr lang="de-DE" dirty="0"/>
              <a:t> a </a:t>
            </a:r>
            <a:r>
              <a:rPr lang="de-DE" dirty="0" err="1"/>
              <a:t>storage</a:t>
            </a:r>
            <a:r>
              <a:rPr lang="de-DE" dirty="0"/>
              <a:t> medium, </a:t>
            </a:r>
            <a:r>
              <a:rPr lang="de-DE" dirty="0" err="1"/>
              <a:t>the</a:t>
            </a:r>
            <a:r>
              <a:rPr lang="de-DE" dirty="0"/>
              <a:t> </a:t>
            </a:r>
            <a:r>
              <a:rPr lang="de-DE" dirty="0" err="1"/>
              <a:t>file‘s</a:t>
            </a:r>
            <a:r>
              <a:rPr lang="de-DE" dirty="0"/>
              <a:t> </a:t>
            </a:r>
            <a:r>
              <a:rPr lang="de-DE" dirty="0" err="1"/>
              <a:t>contents</a:t>
            </a:r>
            <a:r>
              <a:rPr lang="de-DE" dirty="0"/>
              <a:t> </a:t>
            </a:r>
            <a:r>
              <a:rPr lang="de-DE" dirty="0" err="1"/>
              <a:t>are</a:t>
            </a:r>
            <a:r>
              <a:rPr lang="de-DE" dirty="0"/>
              <a:t> not </a:t>
            </a:r>
            <a:r>
              <a:rPr lang="de-DE" dirty="0" err="1"/>
              <a:t>necessarily</a:t>
            </a:r>
            <a:r>
              <a:rPr lang="de-DE" dirty="0"/>
              <a:t> </a:t>
            </a:r>
            <a:r>
              <a:rPr lang="de-DE" dirty="0" err="1"/>
              <a:t>gone</a:t>
            </a:r>
            <a:endParaRPr lang="de-DE" dirty="0"/>
          </a:p>
          <a:p>
            <a:r>
              <a:rPr lang="de-DE" dirty="0" err="1"/>
              <a:t>It</a:t>
            </a:r>
            <a:r>
              <a:rPr lang="de-DE" dirty="0"/>
              <a:t> </a:t>
            </a:r>
            <a:r>
              <a:rPr lang="de-DE" dirty="0" err="1"/>
              <a:t>might</a:t>
            </a:r>
            <a:r>
              <a:rPr lang="de-DE" dirty="0"/>
              <a:t> </a:t>
            </a:r>
            <a:r>
              <a:rPr lang="de-DE" dirty="0" err="1"/>
              <a:t>be</a:t>
            </a:r>
            <a:r>
              <a:rPr lang="de-DE" dirty="0"/>
              <a:t> </a:t>
            </a:r>
            <a:r>
              <a:rPr lang="de-DE" dirty="0" err="1"/>
              <a:t>possible</a:t>
            </a:r>
            <a:r>
              <a:rPr lang="de-DE" dirty="0"/>
              <a:t> </a:t>
            </a:r>
            <a:r>
              <a:rPr lang="de-DE" dirty="0" err="1"/>
              <a:t>to</a:t>
            </a:r>
            <a:r>
              <a:rPr lang="de-DE" dirty="0"/>
              <a:t> </a:t>
            </a:r>
            <a:r>
              <a:rPr lang="de-DE" dirty="0" err="1"/>
              <a:t>recover</a:t>
            </a:r>
            <a:r>
              <a:rPr lang="de-DE" dirty="0"/>
              <a:t> </a:t>
            </a:r>
            <a:r>
              <a:rPr lang="de-DE" dirty="0" err="1"/>
              <a:t>them</a:t>
            </a:r>
            <a:endParaRPr lang="de-DE" dirty="0"/>
          </a:p>
          <a:p>
            <a:endParaRPr lang="de-DE" dirty="0"/>
          </a:p>
        </p:txBody>
      </p:sp>
      <p:pic>
        <p:nvPicPr>
          <p:cNvPr id="3" name="Grafik 2">
            <a:extLst>
              <a:ext uri="{FF2B5EF4-FFF2-40B4-BE49-F238E27FC236}">
                <a16:creationId xmlns:a16="http://schemas.microsoft.com/office/drawing/2014/main" id="{AC4D5980-2349-1B48-9A86-B35685E08BF5}"/>
              </a:ext>
            </a:extLst>
          </p:cNvPr>
          <p:cNvPicPr>
            <a:picLocks noChangeAspect="1"/>
          </p:cNvPicPr>
          <p:nvPr/>
        </p:nvPicPr>
        <p:blipFill>
          <a:blip r:embed="rId2"/>
          <a:stretch>
            <a:fillRect/>
          </a:stretch>
        </p:blipFill>
        <p:spPr>
          <a:xfrm>
            <a:off x="6096000" y="2691685"/>
            <a:ext cx="5854516" cy="3293165"/>
          </a:xfrm>
          <a:prstGeom prst="rect">
            <a:avLst/>
          </a:prstGeom>
        </p:spPr>
      </p:pic>
    </p:spTree>
    <p:extLst>
      <p:ext uri="{BB962C8B-B14F-4D97-AF65-F5344CB8AC3E}">
        <p14:creationId xmlns:p14="http://schemas.microsoft.com/office/powerpoint/2010/main" val="28081038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Recovery from physical storage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14</a:t>
            </a:fld>
            <a:endParaRPr lang="en-GB"/>
          </a:p>
        </p:txBody>
      </p:sp>
      <p:sp>
        <p:nvSpPr>
          <p:cNvPr id="8" name="Rechteck 7">
            <a:extLst>
              <a:ext uri="{FF2B5EF4-FFF2-40B4-BE49-F238E27FC236}">
                <a16:creationId xmlns:a16="http://schemas.microsoft.com/office/drawing/2014/main" id="{8082A7BA-53A5-EE43-A203-27C0678FF806}"/>
              </a:ext>
            </a:extLst>
          </p:cNvPr>
          <p:cNvSpPr/>
          <p:nvPr/>
        </p:nvSpPr>
        <p:spPr>
          <a:xfrm>
            <a:off x="884826" y="2554945"/>
            <a:ext cx="11134895" cy="3785652"/>
          </a:xfrm>
          <a:prstGeom prst="rect">
            <a:avLst/>
          </a:prstGeom>
        </p:spPr>
        <p:txBody>
          <a:bodyPr wrap="square">
            <a:spAutoFit/>
          </a:bodyPr>
          <a:lstStyle/>
          <a:p>
            <a:pPr marL="228600" lvl="0" indent="-228240" algn="just">
              <a:spcBef>
                <a:spcPts val="2400"/>
              </a:spcBef>
              <a:buClr>
                <a:srgbClr val="000000"/>
              </a:buClr>
              <a:buFont typeface="Arial"/>
              <a:buChar char="•"/>
            </a:pP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Data recovery can be conducted from different devices and storage media. However, the approaches quite differ and so does the chance of retrieving usable data.</a:t>
            </a:r>
          </a:p>
          <a:p>
            <a:pPr marL="228600" lvl="0" indent="-228240" algn="just">
              <a:spcBef>
                <a:spcPts val="2400"/>
              </a:spcBef>
              <a:buClr>
                <a:srgbClr val="000000"/>
              </a:buClr>
              <a:buFont typeface="Arial"/>
              <a:buChar char="•"/>
            </a:pP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Data recovery can be conducted on different levels:</a:t>
            </a:r>
          </a:p>
          <a:p>
            <a:pPr marL="685800" lvl="1" indent="-228240" algn="just">
              <a:spcBef>
                <a:spcPts val="2400"/>
              </a:spcBef>
              <a:buClr>
                <a:srgbClr val="000000"/>
              </a:buClr>
              <a:buFont typeface="Arial"/>
              <a:buChar char="•"/>
            </a:pPr>
            <a:r>
              <a:rPr lang="en-US" sz="2000" u="sng" spc="-1" dirty="0">
                <a:solidFill>
                  <a:srgbClr val="000000"/>
                </a:solidFill>
                <a:latin typeface="Verdana" panose="020B0604030504040204" pitchFamily="34" charset="0"/>
                <a:ea typeface="Verdana" panose="020B0604030504040204" pitchFamily="34" charset="0"/>
                <a:cs typeface="Verdana" panose="020B0604030504040204" pitchFamily="34" charset="0"/>
              </a:rPr>
              <a:t>High-level: </a:t>
            </a: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Recovery of files by undeleting them from the file system</a:t>
            </a:r>
          </a:p>
          <a:p>
            <a:pPr marL="685800" lvl="1" indent="-228240" algn="just">
              <a:spcBef>
                <a:spcPts val="2400"/>
              </a:spcBef>
              <a:buClr>
                <a:srgbClr val="000000"/>
              </a:buClr>
              <a:buFont typeface="Arial"/>
              <a:buChar char="•"/>
            </a:pPr>
            <a:r>
              <a:rPr lang="en-US" sz="2000" u="sng" spc="-1" dirty="0">
                <a:solidFill>
                  <a:srgbClr val="000000"/>
                </a:solidFill>
                <a:latin typeface="Verdana" panose="020B0604030504040204" pitchFamily="34" charset="0"/>
                <a:ea typeface="Verdana" panose="020B0604030504040204" pitchFamily="34" charset="0"/>
                <a:cs typeface="Verdana" panose="020B0604030504040204" pitchFamily="34" charset="0"/>
              </a:rPr>
              <a:t>Medium-level:</a:t>
            </a: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Recovery of files without any information from the file system &amp; recovery of damaged file systems</a:t>
            </a:r>
          </a:p>
          <a:p>
            <a:pPr marL="685800" lvl="1" indent="-228240" algn="just">
              <a:spcBef>
                <a:spcPts val="2400"/>
              </a:spcBef>
              <a:buClr>
                <a:srgbClr val="000000"/>
              </a:buClr>
              <a:buFont typeface="Arial"/>
              <a:buChar char="•"/>
            </a:pPr>
            <a:r>
              <a:rPr lang="en-US" sz="2000" u="sng" spc="-1" dirty="0">
                <a:solidFill>
                  <a:srgbClr val="000000"/>
                </a:solidFill>
                <a:latin typeface="Verdana" panose="020B0604030504040204" pitchFamily="34" charset="0"/>
                <a:ea typeface="Verdana" panose="020B0604030504040204" pitchFamily="34" charset="0"/>
                <a:cs typeface="Verdana" panose="020B0604030504040204" pitchFamily="34" charset="0"/>
              </a:rPr>
              <a:t>Low-level:</a:t>
            </a: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Recovery of data from devices which are physically damaged</a:t>
            </a:r>
          </a:p>
        </p:txBody>
      </p:sp>
    </p:spTree>
    <p:extLst>
      <p:ext uri="{BB962C8B-B14F-4D97-AF65-F5344CB8AC3E}">
        <p14:creationId xmlns:p14="http://schemas.microsoft.com/office/powerpoint/2010/main" val="509605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Recovery from physical storage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15</a:t>
            </a:fld>
            <a:endParaRPr lang="en-GB"/>
          </a:p>
        </p:txBody>
      </p:sp>
      <p:sp>
        <p:nvSpPr>
          <p:cNvPr id="8" name="Rechteck 7">
            <a:extLst>
              <a:ext uri="{FF2B5EF4-FFF2-40B4-BE49-F238E27FC236}">
                <a16:creationId xmlns:a16="http://schemas.microsoft.com/office/drawing/2014/main" id="{8082A7BA-53A5-EE43-A203-27C0678FF806}"/>
              </a:ext>
            </a:extLst>
          </p:cNvPr>
          <p:cNvSpPr/>
          <p:nvPr/>
        </p:nvSpPr>
        <p:spPr>
          <a:xfrm>
            <a:off x="884826" y="2554945"/>
            <a:ext cx="11134895" cy="400110"/>
          </a:xfrm>
          <a:prstGeom prst="rect">
            <a:avLst/>
          </a:prstGeom>
        </p:spPr>
        <p:txBody>
          <a:bodyPr wrap="square">
            <a:spAutoFit/>
          </a:bodyPr>
          <a:lstStyle/>
          <a:p>
            <a:pPr marL="360" lvl="0" algn="just">
              <a:spcBef>
                <a:spcPts val="2400"/>
              </a:spcBef>
              <a:buClr>
                <a:srgbClr val="000000"/>
              </a:buClr>
            </a:pP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Example for </a:t>
            </a:r>
            <a:r>
              <a:rPr lang="en-US" sz="2000" spc="-1" dirty="0">
                <a:solidFill>
                  <a:srgbClr val="FF0000"/>
                </a:solidFill>
                <a:latin typeface="Verdana" panose="020B0604030504040204" pitchFamily="34" charset="0"/>
                <a:ea typeface="Verdana" panose="020B0604030504040204" pitchFamily="34" charset="0"/>
                <a:cs typeface="Verdana" panose="020B0604030504040204" pitchFamily="34" charset="0"/>
              </a:rPr>
              <a:t>High-level </a:t>
            </a: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data recovery:</a:t>
            </a:r>
          </a:p>
        </p:txBody>
      </p:sp>
      <p:sp>
        <p:nvSpPr>
          <p:cNvPr id="6" name="Textfeld 5">
            <a:extLst>
              <a:ext uri="{FF2B5EF4-FFF2-40B4-BE49-F238E27FC236}">
                <a16:creationId xmlns:a16="http://schemas.microsoft.com/office/drawing/2014/main" id="{98566C0D-1369-234D-B94F-8B6412B943E7}"/>
              </a:ext>
            </a:extLst>
          </p:cNvPr>
          <p:cNvSpPr txBox="1"/>
          <p:nvPr/>
        </p:nvSpPr>
        <p:spPr>
          <a:xfrm>
            <a:off x="799186" y="3370692"/>
            <a:ext cx="2752436" cy="369332"/>
          </a:xfrm>
          <a:prstGeom prst="rect">
            <a:avLst/>
          </a:prstGeom>
          <a:noFill/>
        </p:spPr>
        <p:txBody>
          <a:bodyPr wrap="square" rtlCol="0">
            <a:spAutoFit/>
          </a:bodyPr>
          <a:lstStyle/>
          <a:p>
            <a:r>
              <a:rPr lang="de-DE" b="1" dirty="0"/>
              <a:t>Table </a:t>
            </a:r>
            <a:r>
              <a:rPr lang="de-DE" b="1" dirty="0" err="1"/>
              <a:t>of</a:t>
            </a:r>
            <a:r>
              <a:rPr lang="de-DE" b="1" dirty="0"/>
              <a:t> Contents</a:t>
            </a:r>
          </a:p>
        </p:txBody>
      </p:sp>
      <p:graphicFrame>
        <p:nvGraphicFramePr>
          <p:cNvPr id="7" name="Tabelle 6">
            <a:extLst>
              <a:ext uri="{FF2B5EF4-FFF2-40B4-BE49-F238E27FC236}">
                <a16:creationId xmlns:a16="http://schemas.microsoft.com/office/drawing/2014/main" id="{18C9E232-B861-814B-9FFB-3AA4985F7D65}"/>
              </a:ext>
            </a:extLst>
          </p:cNvPr>
          <p:cNvGraphicFramePr>
            <a:graphicFrameLocks noGrp="1"/>
          </p:cNvGraphicFramePr>
          <p:nvPr>
            <p:extLst>
              <p:ext uri="{D42A27DB-BD31-4B8C-83A1-F6EECF244321}">
                <p14:modId xmlns:p14="http://schemas.microsoft.com/office/powerpoint/2010/main" val="2115588415"/>
              </p:ext>
            </p:extLst>
          </p:nvPr>
        </p:nvGraphicFramePr>
        <p:xfrm>
          <a:off x="884826" y="3667592"/>
          <a:ext cx="6096000" cy="1483360"/>
        </p:xfrm>
        <a:graphic>
          <a:graphicData uri="http://schemas.openxmlformats.org/drawingml/2006/table">
            <a:tbl>
              <a:tblPr firstRow="1" bandRow="1">
                <a:tableStyleId>{073A0DAA-6AF3-43AB-8588-CEC1D06C72B9}</a:tableStyleId>
              </a:tblPr>
              <a:tblGrid>
                <a:gridCol w="524626">
                  <a:extLst>
                    <a:ext uri="{9D8B030D-6E8A-4147-A177-3AD203B41FA5}">
                      <a16:colId xmlns:a16="http://schemas.microsoft.com/office/drawing/2014/main" val="20000"/>
                    </a:ext>
                  </a:extLst>
                </a:gridCol>
                <a:gridCol w="1913774">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0840">
                <a:tc>
                  <a:txBody>
                    <a:bodyPr/>
                    <a:lstStyle/>
                    <a:p>
                      <a:r>
                        <a:rPr lang="de-DE" dirty="0" err="1"/>
                        <a:t>No</a:t>
                      </a:r>
                      <a:r>
                        <a:rPr lang="de-DE" dirty="0"/>
                        <a:t>.</a:t>
                      </a:r>
                    </a:p>
                  </a:txBody>
                  <a:tcPr/>
                </a:tc>
                <a:tc>
                  <a:txBody>
                    <a:bodyPr/>
                    <a:lstStyle/>
                    <a:p>
                      <a:r>
                        <a:rPr lang="de-DE" dirty="0"/>
                        <a:t>Name</a:t>
                      </a:r>
                    </a:p>
                  </a:txBody>
                  <a:tcPr/>
                </a:tc>
                <a:tc>
                  <a:txBody>
                    <a:bodyPr/>
                    <a:lstStyle/>
                    <a:p>
                      <a:r>
                        <a:rPr lang="de-DE" dirty="0" err="1"/>
                        <a:t>Allocated</a:t>
                      </a:r>
                      <a:endParaRPr lang="de-DE" dirty="0"/>
                    </a:p>
                  </a:txBody>
                  <a:tcPr/>
                </a:tc>
                <a:tc>
                  <a:txBody>
                    <a:bodyPr/>
                    <a:lstStyle/>
                    <a:p>
                      <a:r>
                        <a:rPr lang="de-DE" dirty="0"/>
                        <a:t>Page</a:t>
                      </a:r>
                    </a:p>
                  </a:txBody>
                  <a:tcPr/>
                </a:tc>
                <a:tc>
                  <a:txBody>
                    <a:bodyPr/>
                    <a:lstStyle/>
                    <a:p>
                      <a:r>
                        <a:rPr lang="de-DE" dirty="0" err="1"/>
                        <a:t>Length</a:t>
                      </a:r>
                      <a:endParaRPr lang="de-DE" dirty="0"/>
                    </a:p>
                  </a:txBody>
                  <a:tcPr/>
                </a:tc>
                <a:extLst>
                  <a:ext uri="{0D108BD9-81ED-4DB2-BD59-A6C34878D82A}">
                    <a16:rowId xmlns:a16="http://schemas.microsoft.com/office/drawing/2014/main" val="10000"/>
                  </a:ext>
                </a:extLst>
              </a:tr>
              <a:tr h="370840">
                <a:tc>
                  <a:txBody>
                    <a:bodyPr/>
                    <a:lstStyle/>
                    <a:p>
                      <a:r>
                        <a:rPr lang="de-DE" dirty="0"/>
                        <a:t>1</a:t>
                      </a:r>
                    </a:p>
                  </a:txBody>
                  <a:tcPr>
                    <a:solidFill>
                      <a:schemeClr val="bg1">
                        <a:lumMod val="95000"/>
                      </a:schemeClr>
                    </a:solidFill>
                  </a:tcPr>
                </a:tc>
                <a:tc>
                  <a:txBody>
                    <a:bodyPr/>
                    <a:lstStyle/>
                    <a:p>
                      <a:r>
                        <a:rPr lang="de-DE" dirty="0"/>
                        <a:t>Picture.jpg</a:t>
                      </a:r>
                    </a:p>
                  </a:txBody>
                  <a:tcPr>
                    <a:solidFill>
                      <a:schemeClr val="bg1">
                        <a:lumMod val="95000"/>
                      </a:schemeClr>
                    </a:solidFill>
                  </a:tcPr>
                </a:tc>
                <a:tc>
                  <a:txBody>
                    <a:bodyPr/>
                    <a:lstStyle/>
                    <a:p>
                      <a:r>
                        <a:rPr lang="de-DE" dirty="0"/>
                        <a:t>00</a:t>
                      </a:r>
                    </a:p>
                  </a:txBody>
                  <a:tcPr>
                    <a:solidFill>
                      <a:schemeClr val="bg1">
                        <a:lumMod val="95000"/>
                      </a:schemeClr>
                    </a:solidFill>
                  </a:tcPr>
                </a:tc>
                <a:tc>
                  <a:txBody>
                    <a:bodyPr/>
                    <a:lstStyle/>
                    <a:p>
                      <a:r>
                        <a:rPr lang="de-DE" dirty="0"/>
                        <a:t>68</a:t>
                      </a:r>
                    </a:p>
                  </a:txBody>
                  <a:tcPr>
                    <a:solidFill>
                      <a:schemeClr val="bg1">
                        <a:lumMod val="95000"/>
                      </a:schemeClr>
                    </a:solidFill>
                  </a:tcPr>
                </a:tc>
                <a:tc>
                  <a:txBody>
                    <a:bodyPr/>
                    <a:lstStyle/>
                    <a:p>
                      <a:r>
                        <a:rPr lang="de-DE" dirty="0"/>
                        <a:t>32</a:t>
                      </a:r>
                    </a:p>
                  </a:txBody>
                  <a:tcPr>
                    <a:solidFill>
                      <a:schemeClr val="bg1">
                        <a:lumMod val="95000"/>
                      </a:schemeClr>
                    </a:solidFill>
                  </a:tcPr>
                </a:tc>
                <a:extLst>
                  <a:ext uri="{0D108BD9-81ED-4DB2-BD59-A6C34878D82A}">
                    <a16:rowId xmlns:a16="http://schemas.microsoft.com/office/drawing/2014/main" val="10001"/>
                  </a:ext>
                </a:extLst>
              </a:tr>
              <a:tr h="370840">
                <a:tc>
                  <a:txBody>
                    <a:bodyPr/>
                    <a:lstStyle/>
                    <a:p>
                      <a:r>
                        <a:rPr lang="de-DE" dirty="0"/>
                        <a:t>2</a:t>
                      </a:r>
                    </a:p>
                  </a:txBody>
                  <a:tcPr>
                    <a:solidFill>
                      <a:schemeClr val="bg1">
                        <a:lumMod val="95000"/>
                      </a:schemeClr>
                    </a:solidFill>
                  </a:tcPr>
                </a:tc>
                <a:tc>
                  <a:txBody>
                    <a:bodyPr/>
                    <a:lstStyle/>
                    <a:p>
                      <a:r>
                        <a:rPr lang="de-DE" dirty="0"/>
                        <a:t>Document.doc</a:t>
                      </a:r>
                    </a:p>
                  </a:txBody>
                  <a:tcPr>
                    <a:solidFill>
                      <a:schemeClr val="bg1">
                        <a:lumMod val="95000"/>
                      </a:schemeClr>
                    </a:solidFill>
                  </a:tcPr>
                </a:tc>
                <a:tc>
                  <a:txBody>
                    <a:bodyPr/>
                    <a:lstStyle/>
                    <a:p>
                      <a:r>
                        <a:rPr lang="de-DE" dirty="0"/>
                        <a:t>01</a:t>
                      </a:r>
                    </a:p>
                  </a:txBody>
                  <a:tcPr>
                    <a:solidFill>
                      <a:schemeClr val="bg1">
                        <a:lumMod val="95000"/>
                      </a:schemeClr>
                    </a:solidFill>
                  </a:tcPr>
                </a:tc>
                <a:tc>
                  <a:txBody>
                    <a:bodyPr/>
                    <a:lstStyle/>
                    <a:p>
                      <a:r>
                        <a:rPr lang="de-DE" dirty="0"/>
                        <a:t>201</a:t>
                      </a:r>
                    </a:p>
                  </a:txBody>
                  <a:tcPr>
                    <a:solidFill>
                      <a:schemeClr val="bg1">
                        <a:lumMod val="95000"/>
                      </a:schemeClr>
                    </a:solidFill>
                  </a:tcPr>
                </a:tc>
                <a:tc>
                  <a:txBody>
                    <a:bodyPr/>
                    <a:lstStyle/>
                    <a:p>
                      <a:r>
                        <a:rPr lang="de-DE" dirty="0"/>
                        <a:t>678</a:t>
                      </a:r>
                    </a:p>
                  </a:txBody>
                  <a:tcPr>
                    <a:solidFill>
                      <a:schemeClr val="bg1">
                        <a:lumMod val="95000"/>
                      </a:schemeClr>
                    </a:solidFill>
                  </a:tcPr>
                </a:tc>
                <a:extLst>
                  <a:ext uri="{0D108BD9-81ED-4DB2-BD59-A6C34878D82A}">
                    <a16:rowId xmlns:a16="http://schemas.microsoft.com/office/drawing/2014/main" val="10002"/>
                  </a:ext>
                </a:extLst>
              </a:tr>
              <a:tr h="370840">
                <a:tc>
                  <a:txBody>
                    <a:bodyPr/>
                    <a:lstStyle/>
                    <a:p>
                      <a:r>
                        <a:rPr lang="de-DE" dirty="0"/>
                        <a:t>3</a:t>
                      </a:r>
                    </a:p>
                  </a:txBody>
                  <a:tcPr>
                    <a:solidFill>
                      <a:schemeClr val="bg1">
                        <a:lumMod val="95000"/>
                      </a:schemeClr>
                    </a:solidFill>
                  </a:tcPr>
                </a:tc>
                <a:tc>
                  <a:txBody>
                    <a:bodyPr/>
                    <a:lstStyle/>
                    <a:p>
                      <a:r>
                        <a:rPr lang="de-DE" dirty="0"/>
                        <a:t>Textfile.txt</a:t>
                      </a:r>
                    </a:p>
                  </a:txBody>
                  <a:tcPr>
                    <a:solidFill>
                      <a:schemeClr val="bg1">
                        <a:lumMod val="95000"/>
                      </a:schemeClr>
                    </a:solidFill>
                  </a:tcPr>
                </a:tc>
                <a:tc>
                  <a:txBody>
                    <a:bodyPr/>
                    <a:lstStyle/>
                    <a:p>
                      <a:r>
                        <a:rPr lang="de-DE" dirty="0"/>
                        <a:t>01</a:t>
                      </a:r>
                    </a:p>
                  </a:txBody>
                  <a:tcPr>
                    <a:solidFill>
                      <a:schemeClr val="bg1">
                        <a:lumMod val="95000"/>
                      </a:schemeClr>
                    </a:solidFill>
                  </a:tcPr>
                </a:tc>
                <a:tc>
                  <a:txBody>
                    <a:bodyPr/>
                    <a:lstStyle/>
                    <a:p>
                      <a:r>
                        <a:rPr lang="de-DE" dirty="0"/>
                        <a:t>734453</a:t>
                      </a:r>
                    </a:p>
                  </a:txBody>
                  <a:tcPr>
                    <a:solidFill>
                      <a:schemeClr val="bg1">
                        <a:lumMod val="95000"/>
                      </a:schemeClr>
                    </a:solidFill>
                  </a:tcPr>
                </a:tc>
                <a:tc>
                  <a:txBody>
                    <a:bodyPr/>
                    <a:lstStyle/>
                    <a:p>
                      <a:r>
                        <a:rPr lang="de-DE" dirty="0"/>
                        <a:t>2</a:t>
                      </a:r>
                    </a:p>
                  </a:txBody>
                  <a:tcPr>
                    <a:solidFill>
                      <a:schemeClr val="bg1">
                        <a:lumMod val="95000"/>
                      </a:schemeClr>
                    </a:solidFill>
                  </a:tcPr>
                </a:tc>
                <a:extLst>
                  <a:ext uri="{0D108BD9-81ED-4DB2-BD59-A6C34878D82A}">
                    <a16:rowId xmlns:a16="http://schemas.microsoft.com/office/drawing/2014/main" val="10003"/>
                  </a:ext>
                </a:extLst>
              </a:tr>
            </a:tbl>
          </a:graphicData>
        </a:graphic>
      </p:graphicFrame>
      <p:pic>
        <p:nvPicPr>
          <p:cNvPr id="9" name="Picture 3">
            <a:extLst>
              <a:ext uri="{FF2B5EF4-FFF2-40B4-BE49-F238E27FC236}">
                <a16:creationId xmlns:a16="http://schemas.microsoft.com/office/drawing/2014/main" id="{C3624D94-72E4-6C4C-8C50-4E67B3D138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3843" y="4409272"/>
            <a:ext cx="3189356" cy="19959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10" name="Gekrümmte Verbindung 9">
            <a:extLst>
              <a:ext uri="{FF2B5EF4-FFF2-40B4-BE49-F238E27FC236}">
                <a16:creationId xmlns:a16="http://schemas.microsoft.com/office/drawing/2014/main" id="{6ACEEF1B-7725-4540-9E61-F47BC882017B}"/>
              </a:ext>
            </a:extLst>
          </p:cNvPr>
          <p:cNvCxnSpPr>
            <a:cxnSpLocks/>
          </p:cNvCxnSpPr>
          <p:nvPr/>
        </p:nvCxnSpPr>
        <p:spPr>
          <a:xfrm>
            <a:off x="5022717" y="4240247"/>
            <a:ext cx="3391372" cy="610049"/>
          </a:xfrm>
          <a:prstGeom prst="curvedConnector3">
            <a:avLst/>
          </a:prstGeom>
          <a:ln>
            <a:solidFill>
              <a:schemeClr val="accent1"/>
            </a:solidFill>
            <a:tailEnd type="arrow"/>
          </a:ln>
        </p:spPr>
        <p:style>
          <a:lnRef idx="2">
            <a:schemeClr val="accent1"/>
          </a:lnRef>
          <a:fillRef idx="0">
            <a:schemeClr val="accent1"/>
          </a:fillRef>
          <a:effectRef idx="1">
            <a:schemeClr val="accent1"/>
          </a:effectRef>
          <a:fontRef idx="minor">
            <a:schemeClr val="tx1"/>
          </a:fontRef>
        </p:style>
      </p:cxnSp>
      <p:sp>
        <p:nvSpPr>
          <p:cNvPr id="11" name="Ellipse 8">
            <a:extLst>
              <a:ext uri="{FF2B5EF4-FFF2-40B4-BE49-F238E27FC236}">
                <a16:creationId xmlns:a16="http://schemas.microsoft.com/office/drawing/2014/main" id="{2A052C49-3725-DE4A-8C1E-18B934E6AFB5}"/>
              </a:ext>
            </a:extLst>
          </p:cNvPr>
          <p:cNvSpPr/>
          <p:nvPr/>
        </p:nvSpPr>
        <p:spPr>
          <a:xfrm>
            <a:off x="4570135" y="4083229"/>
            <a:ext cx="452582" cy="258618"/>
          </a:xfrm>
          <a:prstGeom prst="ellipse">
            <a:avLst/>
          </a:prstGeom>
          <a:no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2" name="Ellipse 9">
            <a:extLst>
              <a:ext uri="{FF2B5EF4-FFF2-40B4-BE49-F238E27FC236}">
                <a16:creationId xmlns:a16="http://schemas.microsoft.com/office/drawing/2014/main" id="{F5648C09-A0C0-9946-98DA-32EC8CA34161}"/>
              </a:ext>
            </a:extLst>
          </p:cNvPr>
          <p:cNvSpPr/>
          <p:nvPr/>
        </p:nvSpPr>
        <p:spPr>
          <a:xfrm>
            <a:off x="3325331" y="4083229"/>
            <a:ext cx="452582" cy="25861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87605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Recovery from physical storage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16</a:t>
            </a:fld>
            <a:endParaRPr lang="en-GB"/>
          </a:p>
        </p:txBody>
      </p:sp>
      <p:sp>
        <p:nvSpPr>
          <p:cNvPr id="8" name="Rechteck 7">
            <a:extLst>
              <a:ext uri="{FF2B5EF4-FFF2-40B4-BE49-F238E27FC236}">
                <a16:creationId xmlns:a16="http://schemas.microsoft.com/office/drawing/2014/main" id="{8082A7BA-53A5-EE43-A203-27C0678FF806}"/>
              </a:ext>
            </a:extLst>
          </p:cNvPr>
          <p:cNvSpPr/>
          <p:nvPr/>
        </p:nvSpPr>
        <p:spPr>
          <a:xfrm>
            <a:off x="884826" y="2554945"/>
            <a:ext cx="11134895" cy="400110"/>
          </a:xfrm>
          <a:prstGeom prst="rect">
            <a:avLst/>
          </a:prstGeom>
        </p:spPr>
        <p:txBody>
          <a:bodyPr wrap="square">
            <a:spAutoFit/>
          </a:bodyPr>
          <a:lstStyle/>
          <a:p>
            <a:pPr marL="360" lvl="0" algn="just">
              <a:spcBef>
                <a:spcPts val="2400"/>
              </a:spcBef>
              <a:buClr>
                <a:srgbClr val="000000"/>
              </a:buClr>
            </a:pP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Example for </a:t>
            </a:r>
            <a:r>
              <a:rPr lang="en-US" sz="2000" spc="-1" dirty="0">
                <a:solidFill>
                  <a:srgbClr val="FF0000"/>
                </a:solidFill>
                <a:latin typeface="Verdana" panose="020B0604030504040204" pitchFamily="34" charset="0"/>
                <a:ea typeface="Verdana" panose="020B0604030504040204" pitchFamily="34" charset="0"/>
                <a:cs typeface="Verdana" panose="020B0604030504040204" pitchFamily="34" charset="0"/>
              </a:rPr>
              <a:t>Medium-level </a:t>
            </a: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data recovery:</a:t>
            </a:r>
          </a:p>
        </p:txBody>
      </p:sp>
      <p:sp>
        <p:nvSpPr>
          <p:cNvPr id="6" name="Textfeld 5">
            <a:extLst>
              <a:ext uri="{FF2B5EF4-FFF2-40B4-BE49-F238E27FC236}">
                <a16:creationId xmlns:a16="http://schemas.microsoft.com/office/drawing/2014/main" id="{98566C0D-1369-234D-B94F-8B6412B943E7}"/>
              </a:ext>
            </a:extLst>
          </p:cNvPr>
          <p:cNvSpPr txBox="1"/>
          <p:nvPr/>
        </p:nvSpPr>
        <p:spPr>
          <a:xfrm>
            <a:off x="799186" y="3370692"/>
            <a:ext cx="2752436" cy="369332"/>
          </a:xfrm>
          <a:prstGeom prst="rect">
            <a:avLst/>
          </a:prstGeom>
          <a:noFill/>
        </p:spPr>
        <p:txBody>
          <a:bodyPr wrap="square" rtlCol="0">
            <a:spAutoFit/>
          </a:bodyPr>
          <a:lstStyle/>
          <a:p>
            <a:r>
              <a:rPr lang="de-DE" b="1" dirty="0"/>
              <a:t>Table </a:t>
            </a:r>
            <a:r>
              <a:rPr lang="de-DE" b="1" dirty="0" err="1"/>
              <a:t>of</a:t>
            </a:r>
            <a:r>
              <a:rPr lang="de-DE" b="1" dirty="0"/>
              <a:t> Contents</a:t>
            </a:r>
          </a:p>
        </p:txBody>
      </p:sp>
      <p:graphicFrame>
        <p:nvGraphicFramePr>
          <p:cNvPr id="7" name="Tabelle 6">
            <a:extLst>
              <a:ext uri="{FF2B5EF4-FFF2-40B4-BE49-F238E27FC236}">
                <a16:creationId xmlns:a16="http://schemas.microsoft.com/office/drawing/2014/main" id="{18C9E232-B861-814B-9FFB-3AA4985F7D65}"/>
              </a:ext>
            </a:extLst>
          </p:cNvPr>
          <p:cNvGraphicFramePr>
            <a:graphicFrameLocks noGrp="1"/>
          </p:cNvGraphicFramePr>
          <p:nvPr>
            <p:extLst>
              <p:ext uri="{D42A27DB-BD31-4B8C-83A1-F6EECF244321}">
                <p14:modId xmlns:p14="http://schemas.microsoft.com/office/powerpoint/2010/main" val="1950814443"/>
              </p:ext>
            </p:extLst>
          </p:nvPr>
        </p:nvGraphicFramePr>
        <p:xfrm>
          <a:off x="884826" y="3667592"/>
          <a:ext cx="6096000" cy="1614557"/>
        </p:xfrm>
        <a:graphic>
          <a:graphicData uri="http://schemas.openxmlformats.org/drawingml/2006/table">
            <a:tbl>
              <a:tblPr firstRow="1" bandRow="1">
                <a:tableStyleId>{073A0DAA-6AF3-43AB-8588-CEC1D06C72B9}</a:tableStyleId>
              </a:tblPr>
              <a:tblGrid>
                <a:gridCol w="524626">
                  <a:extLst>
                    <a:ext uri="{9D8B030D-6E8A-4147-A177-3AD203B41FA5}">
                      <a16:colId xmlns:a16="http://schemas.microsoft.com/office/drawing/2014/main" val="20000"/>
                    </a:ext>
                  </a:extLst>
                </a:gridCol>
                <a:gridCol w="1913774">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370840">
                <a:tc>
                  <a:txBody>
                    <a:bodyPr/>
                    <a:lstStyle/>
                    <a:p>
                      <a:r>
                        <a:rPr lang="de-DE" dirty="0" err="1"/>
                        <a:t>No</a:t>
                      </a:r>
                      <a:r>
                        <a:rPr lang="de-DE" dirty="0"/>
                        <a:t>.</a:t>
                      </a:r>
                    </a:p>
                  </a:txBody>
                  <a:tcPr/>
                </a:tc>
                <a:tc>
                  <a:txBody>
                    <a:bodyPr/>
                    <a:lstStyle/>
                    <a:p>
                      <a:r>
                        <a:rPr lang="de-DE" dirty="0"/>
                        <a:t>Name</a:t>
                      </a:r>
                    </a:p>
                  </a:txBody>
                  <a:tcPr/>
                </a:tc>
                <a:tc>
                  <a:txBody>
                    <a:bodyPr/>
                    <a:lstStyle/>
                    <a:p>
                      <a:r>
                        <a:rPr lang="de-DE" dirty="0" err="1"/>
                        <a:t>Allocated</a:t>
                      </a:r>
                      <a:endParaRPr lang="de-DE" dirty="0"/>
                    </a:p>
                  </a:txBody>
                  <a:tcPr/>
                </a:tc>
                <a:tc>
                  <a:txBody>
                    <a:bodyPr/>
                    <a:lstStyle/>
                    <a:p>
                      <a:r>
                        <a:rPr lang="de-DE" dirty="0"/>
                        <a:t>Page</a:t>
                      </a:r>
                    </a:p>
                  </a:txBody>
                  <a:tcPr/>
                </a:tc>
                <a:tc>
                  <a:txBody>
                    <a:bodyPr/>
                    <a:lstStyle/>
                    <a:p>
                      <a:r>
                        <a:rPr lang="de-DE" dirty="0" err="1"/>
                        <a:t>Length</a:t>
                      </a:r>
                      <a:endParaRPr lang="de-DE" dirty="0"/>
                    </a:p>
                  </a:txBody>
                  <a:tcPr/>
                </a:tc>
                <a:extLst>
                  <a:ext uri="{0D108BD9-81ED-4DB2-BD59-A6C34878D82A}">
                    <a16:rowId xmlns:a16="http://schemas.microsoft.com/office/drawing/2014/main" val="10000"/>
                  </a:ext>
                </a:extLst>
              </a:tr>
              <a:tr h="502037">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extLst>
                  <a:ext uri="{0D108BD9-81ED-4DB2-BD59-A6C34878D82A}">
                    <a16:rowId xmlns:a16="http://schemas.microsoft.com/office/drawing/2014/main" val="10001"/>
                  </a:ext>
                </a:extLst>
              </a:tr>
              <a:tr h="370840">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extLst>
                  <a:ext uri="{0D108BD9-81ED-4DB2-BD59-A6C34878D82A}">
                    <a16:rowId xmlns:a16="http://schemas.microsoft.com/office/drawing/2014/main" val="10002"/>
                  </a:ext>
                </a:extLst>
              </a:tr>
              <a:tr h="370840">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tc>
                  <a:txBody>
                    <a:bodyPr/>
                    <a:lstStyle/>
                    <a:p>
                      <a:endParaRPr lang="de-DE" dirty="0"/>
                    </a:p>
                  </a:txBody>
                  <a:tcPr>
                    <a:solidFill>
                      <a:schemeClr val="bg1">
                        <a:lumMod val="95000"/>
                      </a:schemeClr>
                    </a:solidFill>
                  </a:tcPr>
                </a:tc>
                <a:extLst>
                  <a:ext uri="{0D108BD9-81ED-4DB2-BD59-A6C34878D82A}">
                    <a16:rowId xmlns:a16="http://schemas.microsoft.com/office/drawing/2014/main" val="10003"/>
                  </a:ext>
                </a:extLst>
              </a:tr>
            </a:tbl>
          </a:graphicData>
        </a:graphic>
      </p:graphicFrame>
      <p:pic>
        <p:nvPicPr>
          <p:cNvPr id="9" name="Picture 3">
            <a:extLst>
              <a:ext uri="{FF2B5EF4-FFF2-40B4-BE49-F238E27FC236}">
                <a16:creationId xmlns:a16="http://schemas.microsoft.com/office/drawing/2014/main" id="{C3624D94-72E4-6C4C-8C50-4E67B3D138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3843" y="3372584"/>
            <a:ext cx="4845878" cy="30326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13" name="Gerade Verbindung 12">
            <a:extLst>
              <a:ext uri="{FF2B5EF4-FFF2-40B4-BE49-F238E27FC236}">
                <a16:creationId xmlns:a16="http://schemas.microsoft.com/office/drawing/2014/main" id="{F365334E-8FB9-2A47-91B9-7657F5FD4B4A}"/>
              </a:ext>
            </a:extLst>
          </p:cNvPr>
          <p:cNvCxnSpPr/>
          <p:nvPr/>
        </p:nvCxnSpPr>
        <p:spPr>
          <a:xfrm>
            <a:off x="799186" y="3740024"/>
            <a:ext cx="6248000" cy="1576537"/>
          </a:xfrm>
          <a:prstGeom prst="line">
            <a:avLst/>
          </a:prstGeom>
          <a:ln w="1079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4" name="Gerade Verbindung 13">
            <a:extLst>
              <a:ext uri="{FF2B5EF4-FFF2-40B4-BE49-F238E27FC236}">
                <a16:creationId xmlns:a16="http://schemas.microsoft.com/office/drawing/2014/main" id="{9D452226-F856-2F47-B12F-C3BE5BC7F68F}"/>
              </a:ext>
            </a:extLst>
          </p:cNvPr>
          <p:cNvCxnSpPr>
            <a:cxnSpLocks/>
          </p:cNvCxnSpPr>
          <p:nvPr/>
        </p:nvCxnSpPr>
        <p:spPr>
          <a:xfrm flipV="1">
            <a:off x="838199" y="3722818"/>
            <a:ext cx="6142627" cy="1559331"/>
          </a:xfrm>
          <a:prstGeom prst="line">
            <a:avLst/>
          </a:prstGeom>
          <a:ln w="107950">
            <a:solidFill>
              <a:srgbClr val="FF0000"/>
            </a:solidFill>
          </a:ln>
        </p:spPr>
        <p:style>
          <a:lnRef idx="3">
            <a:schemeClr val="accent2"/>
          </a:lnRef>
          <a:fillRef idx="0">
            <a:schemeClr val="accent2"/>
          </a:fillRef>
          <a:effectRef idx="2">
            <a:schemeClr val="accent2"/>
          </a:effectRef>
          <a:fontRef idx="minor">
            <a:schemeClr val="tx1"/>
          </a:fontRef>
        </p:style>
      </p:cxnSp>
      <p:sp>
        <p:nvSpPr>
          <p:cNvPr id="17" name="Oval 16">
            <a:extLst>
              <a:ext uri="{FF2B5EF4-FFF2-40B4-BE49-F238E27FC236}">
                <a16:creationId xmlns:a16="http://schemas.microsoft.com/office/drawing/2014/main" id="{5D843C77-135D-494C-95B9-07F65F01DB9A}"/>
              </a:ext>
            </a:extLst>
          </p:cNvPr>
          <p:cNvSpPr/>
          <p:nvPr/>
        </p:nvSpPr>
        <p:spPr>
          <a:xfrm>
            <a:off x="8974211" y="3740024"/>
            <a:ext cx="1628836" cy="851431"/>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9917511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Recovery from physical storage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17</a:t>
            </a:fld>
            <a:endParaRPr lang="en-GB"/>
          </a:p>
        </p:txBody>
      </p:sp>
      <p:sp>
        <p:nvSpPr>
          <p:cNvPr id="8" name="Rechteck 7">
            <a:extLst>
              <a:ext uri="{FF2B5EF4-FFF2-40B4-BE49-F238E27FC236}">
                <a16:creationId xmlns:a16="http://schemas.microsoft.com/office/drawing/2014/main" id="{8082A7BA-53A5-EE43-A203-27C0678FF806}"/>
              </a:ext>
            </a:extLst>
          </p:cNvPr>
          <p:cNvSpPr/>
          <p:nvPr/>
        </p:nvSpPr>
        <p:spPr>
          <a:xfrm>
            <a:off x="884826" y="2554945"/>
            <a:ext cx="11134895" cy="400110"/>
          </a:xfrm>
          <a:prstGeom prst="rect">
            <a:avLst/>
          </a:prstGeom>
        </p:spPr>
        <p:txBody>
          <a:bodyPr wrap="square">
            <a:spAutoFit/>
          </a:bodyPr>
          <a:lstStyle/>
          <a:p>
            <a:pPr marL="360" lvl="0" algn="just">
              <a:spcBef>
                <a:spcPts val="2400"/>
              </a:spcBef>
              <a:buClr>
                <a:srgbClr val="000000"/>
              </a:buClr>
            </a:pP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Example for </a:t>
            </a:r>
            <a:r>
              <a:rPr lang="en-US" sz="2000" spc="-1" dirty="0">
                <a:solidFill>
                  <a:srgbClr val="FF0000"/>
                </a:solidFill>
                <a:latin typeface="Verdana" panose="020B0604030504040204" pitchFamily="34" charset="0"/>
                <a:ea typeface="Verdana" panose="020B0604030504040204" pitchFamily="34" charset="0"/>
                <a:cs typeface="Verdana" panose="020B0604030504040204" pitchFamily="34" charset="0"/>
              </a:rPr>
              <a:t>low-level </a:t>
            </a: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data recovery:</a:t>
            </a:r>
          </a:p>
        </p:txBody>
      </p:sp>
      <p:pic>
        <p:nvPicPr>
          <p:cNvPr id="1026" name="Picture 2">
            <a:extLst>
              <a:ext uri="{FF2B5EF4-FFF2-40B4-BE49-F238E27FC236}">
                <a16:creationId xmlns:a16="http://schemas.microsoft.com/office/drawing/2014/main" id="{32A629D3-683E-6C41-9443-49C7689CA1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895" y="3429000"/>
            <a:ext cx="4395008" cy="29281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D470767-D192-F343-B047-990D19AACC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1072" y="3465918"/>
            <a:ext cx="4990862" cy="2893141"/>
          </a:xfrm>
          <a:prstGeom prst="rect">
            <a:avLst/>
          </a:prstGeom>
          <a:noFill/>
          <a:extLst>
            <a:ext uri="{909E8E84-426E-40DD-AFC4-6F175D3DCCD1}">
              <a14:hiddenFill xmlns:a14="http://schemas.microsoft.com/office/drawing/2010/main">
                <a:solidFill>
                  <a:srgbClr val="FFFFFF"/>
                </a:solidFill>
              </a14:hiddenFill>
            </a:ext>
          </a:extLst>
        </p:spPr>
      </p:pic>
      <p:sp>
        <p:nvSpPr>
          <p:cNvPr id="16" name="Rechteck 15">
            <a:extLst>
              <a:ext uri="{FF2B5EF4-FFF2-40B4-BE49-F238E27FC236}">
                <a16:creationId xmlns:a16="http://schemas.microsoft.com/office/drawing/2014/main" id="{94C1A2E0-4803-A643-8ADB-53323E4C44CD}"/>
              </a:ext>
            </a:extLst>
          </p:cNvPr>
          <p:cNvSpPr/>
          <p:nvPr/>
        </p:nvSpPr>
        <p:spPr>
          <a:xfrm>
            <a:off x="1383895" y="2991972"/>
            <a:ext cx="11134895" cy="400110"/>
          </a:xfrm>
          <a:prstGeom prst="rect">
            <a:avLst/>
          </a:prstGeom>
        </p:spPr>
        <p:txBody>
          <a:bodyPr wrap="square">
            <a:spAutoFit/>
          </a:bodyPr>
          <a:lstStyle/>
          <a:p>
            <a:pPr marL="360" lvl="0" algn="just">
              <a:spcBef>
                <a:spcPts val="2400"/>
              </a:spcBef>
              <a:buClr>
                <a:srgbClr val="000000"/>
              </a:buClr>
            </a:pP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Replacement of actuator arms:</a:t>
            </a:r>
          </a:p>
        </p:txBody>
      </p:sp>
      <p:sp>
        <p:nvSpPr>
          <p:cNvPr id="18" name="Rechteck 17">
            <a:extLst>
              <a:ext uri="{FF2B5EF4-FFF2-40B4-BE49-F238E27FC236}">
                <a16:creationId xmlns:a16="http://schemas.microsoft.com/office/drawing/2014/main" id="{1702079C-D8AF-BF43-A954-4052EB310E81}"/>
              </a:ext>
            </a:extLst>
          </p:cNvPr>
          <p:cNvSpPr/>
          <p:nvPr/>
        </p:nvSpPr>
        <p:spPr>
          <a:xfrm>
            <a:off x="6276468" y="2973454"/>
            <a:ext cx="11134895" cy="400110"/>
          </a:xfrm>
          <a:prstGeom prst="rect">
            <a:avLst/>
          </a:prstGeom>
        </p:spPr>
        <p:txBody>
          <a:bodyPr wrap="square">
            <a:spAutoFit/>
          </a:bodyPr>
          <a:lstStyle/>
          <a:p>
            <a:pPr marL="360" lvl="0" algn="just">
              <a:spcBef>
                <a:spcPts val="2400"/>
              </a:spcBef>
              <a:buClr>
                <a:srgbClr val="000000"/>
              </a:buClr>
            </a:pPr>
            <a:r>
              <a:rPr lang="en-US" sz="2000" spc="-1" dirty="0" err="1">
                <a:solidFill>
                  <a:srgbClr val="000000"/>
                </a:solidFill>
                <a:latin typeface="Verdana" panose="020B0604030504040204" pitchFamily="34" charset="0"/>
                <a:ea typeface="Verdana" panose="020B0604030504040204" pitchFamily="34" charset="0"/>
                <a:cs typeface="Verdana" panose="020B0604030504040204" pitchFamily="34" charset="0"/>
              </a:rPr>
              <a:t>Desoldering</a:t>
            </a: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of memory chips:</a:t>
            </a:r>
          </a:p>
        </p:txBody>
      </p:sp>
    </p:spTree>
    <p:extLst>
      <p:ext uri="{BB962C8B-B14F-4D97-AF65-F5344CB8AC3E}">
        <p14:creationId xmlns:p14="http://schemas.microsoft.com/office/powerpoint/2010/main" val="21150912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2D24B-0C6C-4FE7-8EC0-F7F6151305D6}"/>
              </a:ext>
            </a:extLst>
          </p:cNvPr>
          <p:cNvSpPr>
            <a:spLocks noGrp="1"/>
          </p:cNvSpPr>
          <p:nvPr>
            <p:ph type="title"/>
          </p:nvPr>
        </p:nvSpPr>
        <p:spPr>
          <a:xfrm>
            <a:off x="2704070" y="3259028"/>
            <a:ext cx="10515600" cy="907290"/>
          </a:xfrm>
        </p:spPr>
        <p:txBody>
          <a:bodyPr/>
          <a:lstStyle/>
          <a:p>
            <a:r>
              <a:rPr lang="en-GB" dirty="0"/>
              <a:t>Recovery from the Cloud</a:t>
            </a:r>
          </a:p>
        </p:txBody>
      </p:sp>
      <p:sp>
        <p:nvSpPr>
          <p:cNvPr id="4" name="Date Placeholder 3">
            <a:extLst>
              <a:ext uri="{FF2B5EF4-FFF2-40B4-BE49-F238E27FC236}">
                <a16:creationId xmlns:a16="http://schemas.microsoft.com/office/drawing/2014/main" id="{3716CC66-F604-4965-9C14-E2101C42D704}"/>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2CACA03A-949F-4A9F-B58D-B5DFE6A3893C}"/>
              </a:ext>
            </a:extLst>
          </p:cNvPr>
          <p:cNvSpPr>
            <a:spLocks noGrp="1"/>
          </p:cNvSpPr>
          <p:nvPr>
            <p:ph type="sldNum" sz="quarter" idx="12"/>
          </p:nvPr>
        </p:nvSpPr>
        <p:spPr/>
        <p:txBody>
          <a:bodyPr/>
          <a:lstStyle/>
          <a:p>
            <a:fld id="{B1D9BA23-6223-4617-9598-728E7A9462B0}" type="slidenum">
              <a:rPr lang="en-GB" smtClean="0"/>
              <a:t>18</a:t>
            </a:fld>
            <a:endParaRPr lang="en-GB"/>
          </a:p>
        </p:txBody>
      </p:sp>
    </p:spTree>
    <p:extLst>
      <p:ext uri="{BB962C8B-B14F-4D97-AF65-F5344CB8AC3E}">
        <p14:creationId xmlns:p14="http://schemas.microsoft.com/office/powerpoint/2010/main" val="18517793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8949-2CDF-4DB0-928A-54B863CB6416}"/>
              </a:ext>
            </a:extLst>
          </p:cNvPr>
          <p:cNvSpPr>
            <a:spLocks noGrp="1"/>
          </p:cNvSpPr>
          <p:nvPr>
            <p:ph type="title"/>
          </p:nvPr>
        </p:nvSpPr>
        <p:spPr/>
        <p:txBody>
          <a:bodyPr/>
          <a:lstStyle/>
          <a:p>
            <a:r>
              <a:rPr lang="en-GB" dirty="0"/>
              <a:t>Cloud Computing</a:t>
            </a:r>
          </a:p>
        </p:txBody>
      </p:sp>
      <p:sp>
        <p:nvSpPr>
          <p:cNvPr id="3" name="Content Placeholder 2">
            <a:extLst>
              <a:ext uri="{FF2B5EF4-FFF2-40B4-BE49-F238E27FC236}">
                <a16:creationId xmlns:a16="http://schemas.microsoft.com/office/drawing/2014/main" id="{8285469C-6BCB-474D-8046-483F66580C5E}"/>
              </a:ext>
            </a:extLst>
          </p:cNvPr>
          <p:cNvSpPr>
            <a:spLocks noGrp="1"/>
          </p:cNvSpPr>
          <p:nvPr>
            <p:ph idx="1"/>
          </p:nvPr>
        </p:nvSpPr>
        <p:spPr/>
        <p:txBody>
          <a:bodyPr/>
          <a:lstStyle/>
          <a:p>
            <a:pPr marL="0" indent="0">
              <a:buNone/>
            </a:pPr>
            <a:r>
              <a:rPr lang="en-GB" sz="2800" dirty="0">
                <a:solidFill>
                  <a:srgbClr val="222222"/>
                </a:solidFill>
                <a:latin typeface="arial" panose="020B0604020202020204" pitchFamily="34" charset="0"/>
              </a:rPr>
              <a:t>T</a:t>
            </a:r>
            <a:r>
              <a:rPr lang="en-GB" sz="2800" b="0" i="0" dirty="0">
                <a:solidFill>
                  <a:srgbClr val="222222"/>
                </a:solidFill>
                <a:effectLst/>
                <a:latin typeface="arial" panose="020B0604020202020204" pitchFamily="34" charset="0"/>
              </a:rPr>
              <a:t>he practice of using a network of remote servers hosted on the Internet to store, manage, and process data, rather than a local server or a personal computer.</a:t>
            </a:r>
          </a:p>
          <a:p>
            <a:endParaRPr lang="en-GB" dirty="0"/>
          </a:p>
        </p:txBody>
      </p:sp>
      <p:sp>
        <p:nvSpPr>
          <p:cNvPr id="4" name="Date Placeholder 3">
            <a:extLst>
              <a:ext uri="{FF2B5EF4-FFF2-40B4-BE49-F238E27FC236}">
                <a16:creationId xmlns:a16="http://schemas.microsoft.com/office/drawing/2014/main" id="{D4658BB3-45A9-46DB-A2FC-5204C4EDFD0F}"/>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C44DE56A-4CF3-40C1-8623-D27B0944ED1C}"/>
              </a:ext>
            </a:extLst>
          </p:cNvPr>
          <p:cNvSpPr>
            <a:spLocks noGrp="1"/>
          </p:cNvSpPr>
          <p:nvPr>
            <p:ph type="sldNum" sz="quarter" idx="12"/>
          </p:nvPr>
        </p:nvSpPr>
        <p:spPr/>
        <p:txBody>
          <a:bodyPr/>
          <a:lstStyle/>
          <a:p>
            <a:fld id="{B1D9BA23-6223-4617-9598-728E7A9462B0}" type="slidenum">
              <a:rPr lang="en-GB" smtClean="0"/>
              <a:t>19</a:t>
            </a:fld>
            <a:endParaRPr lang="en-GB"/>
          </a:p>
        </p:txBody>
      </p:sp>
      <p:pic>
        <p:nvPicPr>
          <p:cNvPr id="7" name="Picture 6">
            <a:extLst>
              <a:ext uri="{FF2B5EF4-FFF2-40B4-BE49-F238E27FC236}">
                <a16:creationId xmlns:a16="http://schemas.microsoft.com/office/drawing/2014/main" id="{6982AF15-DD7B-436E-B6BB-F3B4B6660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6687" y="4050430"/>
            <a:ext cx="5586125" cy="2272405"/>
          </a:xfrm>
          <a:prstGeom prst="rect">
            <a:avLst/>
          </a:prstGeom>
        </p:spPr>
      </p:pic>
    </p:spTree>
    <p:extLst>
      <p:ext uri="{BB962C8B-B14F-4D97-AF65-F5344CB8AC3E}">
        <p14:creationId xmlns:p14="http://schemas.microsoft.com/office/powerpoint/2010/main" val="2784507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Session Objectives</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normAutofit fontScale="70000" lnSpcReduction="20000"/>
          </a:bodyPr>
          <a:lstStyle/>
          <a:p>
            <a:pPr marL="0" indent="0">
              <a:buNone/>
            </a:pPr>
            <a:r>
              <a:rPr lang="en-GB" dirty="0"/>
              <a:t>At the end of this session the participants will be able to…</a:t>
            </a:r>
          </a:p>
          <a:p>
            <a:r>
              <a:rPr lang="en-GB" dirty="0"/>
              <a:t>Explain which measures need to taken in order to preserve evidence and prepare for its collection</a:t>
            </a:r>
          </a:p>
          <a:p>
            <a:r>
              <a:rPr lang="en-GB" dirty="0"/>
              <a:t>Identify sources of electronic evidence</a:t>
            </a:r>
          </a:p>
          <a:p>
            <a:r>
              <a:rPr lang="en-GB" dirty="0"/>
              <a:t>Discuss options for recovery data from physical storage media as well as cloud storage</a:t>
            </a:r>
          </a:p>
          <a:p>
            <a:r>
              <a:rPr lang="en-GB" dirty="0"/>
              <a:t>Be aware of the challenges posed by encryption</a:t>
            </a:r>
          </a:p>
          <a:p>
            <a:r>
              <a:rPr lang="en-GB" dirty="0"/>
              <a:t>Describe the processes of seizing, imaging and hashing data </a:t>
            </a:r>
          </a:p>
          <a:p>
            <a:r>
              <a:rPr lang="en-GB" dirty="0"/>
              <a:t>Distinguish between Live data forensics and post mortem forensics</a:t>
            </a:r>
          </a:p>
          <a:p>
            <a:r>
              <a:rPr lang="en-GB" dirty="0"/>
              <a:t>Illustrate the importance of the chain of custody</a:t>
            </a:r>
          </a:p>
          <a:p>
            <a:r>
              <a:rPr lang="en-GB" dirty="0"/>
              <a:t>Discuss data retention policies </a:t>
            </a:r>
          </a:p>
          <a:p>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a:t>
            </a:fld>
            <a:endParaRPr lang="en-GB"/>
          </a:p>
        </p:txBody>
      </p:sp>
    </p:spTree>
    <p:extLst>
      <p:ext uri="{BB962C8B-B14F-4D97-AF65-F5344CB8AC3E}">
        <p14:creationId xmlns:p14="http://schemas.microsoft.com/office/powerpoint/2010/main" val="3607724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291BA-C5B8-464B-BA56-28D79C63BAB5}"/>
              </a:ext>
            </a:extLst>
          </p:cNvPr>
          <p:cNvSpPr>
            <a:spLocks noGrp="1"/>
          </p:cNvSpPr>
          <p:nvPr>
            <p:ph type="title"/>
          </p:nvPr>
        </p:nvSpPr>
        <p:spPr/>
        <p:txBody>
          <a:bodyPr/>
          <a:lstStyle/>
          <a:p>
            <a:endParaRPr lang="en-GB"/>
          </a:p>
        </p:txBody>
      </p:sp>
      <p:sp>
        <p:nvSpPr>
          <p:cNvPr id="4" name="Date Placeholder 3">
            <a:extLst>
              <a:ext uri="{FF2B5EF4-FFF2-40B4-BE49-F238E27FC236}">
                <a16:creationId xmlns:a16="http://schemas.microsoft.com/office/drawing/2014/main" id="{0AB1EF3C-9B94-42C6-A5C8-24AD00AE3F7F}"/>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41456371-8E91-4A3C-AB1C-84EF3E643FB3}"/>
              </a:ext>
            </a:extLst>
          </p:cNvPr>
          <p:cNvSpPr>
            <a:spLocks noGrp="1"/>
          </p:cNvSpPr>
          <p:nvPr>
            <p:ph type="sldNum" sz="quarter" idx="12"/>
          </p:nvPr>
        </p:nvSpPr>
        <p:spPr/>
        <p:txBody>
          <a:bodyPr/>
          <a:lstStyle/>
          <a:p>
            <a:fld id="{B1D9BA23-6223-4617-9598-728E7A9462B0}" type="slidenum">
              <a:rPr lang="en-GB" smtClean="0"/>
              <a:t>20</a:t>
            </a:fld>
            <a:endParaRPr lang="en-GB"/>
          </a:p>
        </p:txBody>
      </p:sp>
      <p:pic>
        <p:nvPicPr>
          <p:cNvPr id="6" name="Content Placeholder 4">
            <a:extLst>
              <a:ext uri="{FF2B5EF4-FFF2-40B4-BE49-F238E27FC236}">
                <a16:creationId xmlns:a16="http://schemas.microsoft.com/office/drawing/2014/main" id="{C5166C2D-F13B-4D4E-B7C0-1F906D21B27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
            <a:ext cx="12192000" cy="6978585"/>
          </a:xfrm>
        </p:spPr>
      </p:pic>
    </p:spTree>
    <p:extLst>
      <p:ext uri="{BB962C8B-B14F-4D97-AF65-F5344CB8AC3E}">
        <p14:creationId xmlns:p14="http://schemas.microsoft.com/office/powerpoint/2010/main" val="3240817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B932619-8F92-47BD-B01E-445234C71241}"/>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E9CCEFBB-1D48-4231-9AD5-E3A33BD85C5B}"/>
              </a:ext>
            </a:extLst>
          </p:cNvPr>
          <p:cNvSpPr>
            <a:spLocks noGrp="1"/>
          </p:cNvSpPr>
          <p:nvPr>
            <p:ph type="sldNum" sz="quarter" idx="12"/>
          </p:nvPr>
        </p:nvSpPr>
        <p:spPr/>
        <p:txBody>
          <a:bodyPr/>
          <a:lstStyle/>
          <a:p>
            <a:fld id="{B1D9BA23-6223-4617-9598-728E7A9462B0}" type="slidenum">
              <a:rPr lang="en-GB" smtClean="0"/>
              <a:t>21</a:t>
            </a:fld>
            <a:endParaRPr lang="en-GB"/>
          </a:p>
        </p:txBody>
      </p:sp>
      <p:pic>
        <p:nvPicPr>
          <p:cNvPr id="6" name="Content Placeholder 4">
            <a:extLst>
              <a:ext uri="{FF2B5EF4-FFF2-40B4-BE49-F238E27FC236}">
                <a16:creationId xmlns:a16="http://schemas.microsoft.com/office/drawing/2014/main" id="{17153024-48A8-4CEA-9AF7-690512BCDF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0859" y="3897765"/>
            <a:ext cx="3337893" cy="1668947"/>
          </a:xfrm>
          <a:prstGeom prst="rect">
            <a:avLst/>
          </a:prstGeom>
        </p:spPr>
      </p:pic>
      <p:pic>
        <p:nvPicPr>
          <p:cNvPr id="7" name="Picture 6">
            <a:extLst>
              <a:ext uri="{FF2B5EF4-FFF2-40B4-BE49-F238E27FC236}">
                <a16:creationId xmlns:a16="http://schemas.microsoft.com/office/drawing/2014/main" id="{30E4B49A-6B04-4614-8F18-8F05FA77E8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1896" y="3916799"/>
            <a:ext cx="3337894" cy="1668947"/>
          </a:xfrm>
          <a:prstGeom prst="rect">
            <a:avLst/>
          </a:prstGeom>
        </p:spPr>
      </p:pic>
      <p:pic>
        <p:nvPicPr>
          <p:cNvPr id="8" name="Picture 7">
            <a:extLst>
              <a:ext uri="{FF2B5EF4-FFF2-40B4-BE49-F238E27FC236}">
                <a16:creationId xmlns:a16="http://schemas.microsoft.com/office/drawing/2014/main" id="{C5FF2040-8014-40D9-AFA2-07694A37E9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0841" y="1711314"/>
            <a:ext cx="2747962" cy="2058319"/>
          </a:xfrm>
          <a:prstGeom prst="rect">
            <a:avLst/>
          </a:prstGeom>
        </p:spPr>
      </p:pic>
      <p:pic>
        <p:nvPicPr>
          <p:cNvPr id="9" name="Picture 8">
            <a:extLst>
              <a:ext uri="{FF2B5EF4-FFF2-40B4-BE49-F238E27FC236}">
                <a16:creationId xmlns:a16="http://schemas.microsoft.com/office/drawing/2014/main" id="{8CCF0B48-2AFD-49D2-8045-4F5FDFBEF2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30859" y="1830377"/>
            <a:ext cx="3404169" cy="1930552"/>
          </a:xfrm>
          <a:prstGeom prst="rect">
            <a:avLst/>
          </a:prstGeom>
        </p:spPr>
      </p:pic>
    </p:spTree>
    <p:extLst>
      <p:ext uri="{BB962C8B-B14F-4D97-AF65-F5344CB8AC3E}">
        <p14:creationId xmlns:p14="http://schemas.microsoft.com/office/powerpoint/2010/main" val="35933895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65E93-7815-4E93-B3CE-BBB9466AB476}"/>
              </a:ext>
            </a:extLst>
          </p:cNvPr>
          <p:cNvSpPr>
            <a:spLocks noGrp="1"/>
          </p:cNvSpPr>
          <p:nvPr>
            <p:ph type="title"/>
          </p:nvPr>
        </p:nvSpPr>
        <p:spPr/>
        <p:txBody>
          <a:bodyPr/>
          <a:lstStyle/>
          <a:p>
            <a:r>
              <a:rPr lang="en-GB" dirty="0"/>
              <a:t>Service Levels for Cloud</a:t>
            </a:r>
          </a:p>
        </p:txBody>
      </p:sp>
      <p:sp>
        <p:nvSpPr>
          <p:cNvPr id="3" name="Content Placeholder 2">
            <a:extLst>
              <a:ext uri="{FF2B5EF4-FFF2-40B4-BE49-F238E27FC236}">
                <a16:creationId xmlns:a16="http://schemas.microsoft.com/office/drawing/2014/main" id="{F5128BA2-2D5D-4372-8037-FC5899B7D668}"/>
              </a:ext>
            </a:extLst>
          </p:cNvPr>
          <p:cNvSpPr>
            <a:spLocks noGrp="1"/>
          </p:cNvSpPr>
          <p:nvPr>
            <p:ph idx="1"/>
          </p:nvPr>
        </p:nvSpPr>
        <p:spPr/>
        <p:txBody>
          <a:bodyPr>
            <a:normAutofit lnSpcReduction="10000"/>
          </a:bodyPr>
          <a:lstStyle/>
          <a:p>
            <a:r>
              <a:rPr lang="en-GB" sz="2800" dirty="0"/>
              <a:t>Software as a service (SaaS) – Application delivered via the Internet.</a:t>
            </a:r>
          </a:p>
          <a:p>
            <a:endParaRPr lang="en-GB" sz="2800" dirty="0"/>
          </a:p>
          <a:p>
            <a:r>
              <a:rPr lang="en-GB" sz="2800" dirty="0"/>
              <a:t>Platform as a service (PaaS) – Operating System installed on a cloud server</a:t>
            </a:r>
          </a:p>
          <a:p>
            <a:endParaRPr lang="en-GB" sz="2800" dirty="0"/>
          </a:p>
          <a:p>
            <a:r>
              <a:rPr lang="en-GB" sz="2800" dirty="0"/>
              <a:t>Infrastructure as a Service (IaaS) – rental of hardware for installation of own OS and applications.</a:t>
            </a:r>
          </a:p>
          <a:p>
            <a:endParaRPr lang="en-GB" dirty="0"/>
          </a:p>
        </p:txBody>
      </p:sp>
      <p:sp>
        <p:nvSpPr>
          <p:cNvPr id="4" name="Date Placeholder 3">
            <a:extLst>
              <a:ext uri="{FF2B5EF4-FFF2-40B4-BE49-F238E27FC236}">
                <a16:creationId xmlns:a16="http://schemas.microsoft.com/office/drawing/2014/main" id="{61CBDC0B-3777-41D9-AEF6-1F3F69EA7BD3}"/>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92344D9-D405-4775-8F79-E6A54DB8BDB0}"/>
              </a:ext>
            </a:extLst>
          </p:cNvPr>
          <p:cNvSpPr>
            <a:spLocks noGrp="1"/>
          </p:cNvSpPr>
          <p:nvPr>
            <p:ph type="sldNum" sz="quarter" idx="12"/>
          </p:nvPr>
        </p:nvSpPr>
        <p:spPr/>
        <p:txBody>
          <a:bodyPr/>
          <a:lstStyle/>
          <a:p>
            <a:fld id="{B1D9BA23-6223-4617-9598-728E7A9462B0}" type="slidenum">
              <a:rPr lang="en-GB" smtClean="0"/>
              <a:t>22</a:t>
            </a:fld>
            <a:endParaRPr lang="en-GB"/>
          </a:p>
        </p:txBody>
      </p:sp>
    </p:spTree>
    <p:extLst>
      <p:ext uri="{BB962C8B-B14F-4D97-AF65-F5344CB8AC3E}">
        <p14:creationId xmlns:p14="http://schemas.microsoft.com/office/powerpoint/2010/main" val="8591756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0C013-12AE-4035-9E9D-17280E558F42}"/>
              </a:ext>
            </a:extLst>
          </p:cNvPr>
          <p:cNvSpPr>
            <a:spLocks noGrp="1"/>
          </p:cNvSpPr>
          <p:nvPr>
            <p:ph type="title"/>
          </p:nvPr>
        </p:nvSpPr>
        <p:spPr/>
        <p:txBody>
          <a:bodyPr/>
          <a:lstStyle/>
          <a:p>
            <a:r>
              <a:rPr lang="en-GB" dirty="0"/>
              <a:t>Available Data</a:t>
            </a:r>
          </a:p>
        </p:txBody>
      </p:sp>
      <p:sp>
        <p:nvSpPr>
          <p:cNvPr id="3" name="Content Placeholder 2">
            <a:extLst>
              <a:ext uri="{FF2B5EF4-FFF2-40B4-BE49-F238E27FC236}">
                <a16:creationId xmlns:a16="http://schemas.microsoft.com/office/drawing/2014/main" id="{4E73A1ED-0ECB-45FD-8B69-E8EFE34EDD10}"/>
              </a:ext>
            </a:extLst>
          </p:cNvPr>
          <p:cNvSpPr>
            <a:spLocks noGrp="1"/>
          </p:cNvSpPr>
          <p:nvPr>
            <p:ph idx="1"/>
          </p:nvPr>
        </p:nvSpPr>
        <p:spPr/>
        <p:txBody>
          <a:bodyPr>
            <a:normAutofit fontScale="92500" lnSpcReduction="20000"/>
          </a:bodyPr>
          <a:lstStyle/>
          <a:p>
            <a:pPr marL="0" indent="0">
              <a:buNone/>
            </a:pPr>
            <a:r>
              <a:rPr lang="en-GB" sz="2800" dirty="0"/>
              <a:t>Locally stored (endpoint)</a:t>
            </a:r>
          </a:p>
          <a:p>
            <a:r>
              <a:rPr lang="en-GB" sz="2800" dirty="0"/>
              <a:t>Databases</a:t>
            </a:r>
          </a:p>
          <a:p>
            <a:r>
              <a:rPr lang="en-GB" sz="2800" dirty="0"/>
              <a:t>Log files – </a:t>
            </a:r>
            <a:r>
              <a:rPr lang="en-GB" sz="2800" i="1" dirty="0"/>
              <a:t>how the cloud was used</a:t>
            </a:r>
          </a:p>
          <a:p>
            <a:r>
              <a:rPr lang="en-GB" sz="2800" dirty="0"/>
              <a:t>Time stamps – </a:t>
            </a:r>
            <a:r>
              <a:rPr lang="en-GB" sz="2800" i="1" dirty="0"/>
              <a:t>creation, modified, deleted, shared, etc</a:t>
            </a:r>
          </a:p>
          <a:p>
            <a:r>
              <a:rPr lang="en-GB" sz="2800" dirty="0"/>
              <a:t>File Hashes – </a:t>
            </a:r>
            <a:r>
              <a:rPr lang="en-GB" sz="2800" i="1" dirty="0"/>
              <a:t>To compare to cloud files</a:t>
            </a:r>
          </a:p>
          <a:p>
            <a:r>
              <a:rPr lang="en-GB" sz="2800" dirty="0"/>
              <a:t>Deleted files</a:t>
            </a:r>
          </a:p>
          <a:p>
            <a:r>
              <a:rPr lang="en-GB" sz="2800" dirty="0"/>
              <a:t>Operating system artifacts</a:t>
            </a:r>
          </a:p>
          <a:p>
            <a:r>
              <a:rPr lang="en-GB" sz="2800" dirty="0"/>
              <a:t>Cache </a:t>
            </a:r>
          </a:p>
          <a:p>
            <a:endParaRPr lang="en-GB" dirty="0"/>
          </a:p>
        </p:txBody>
      </p:sp>
      <p:sp>
        <p:nvSpPr>
          <p:cNvPr id="4" name="Date Placeholder 3">
            <a:extLst>
              <a:ext uri="{FF2B5EF4-FFF2-40B4-BE49-F238E27FC236}">
                <a16:creationId xmlns:a16="http://schemas.microsoft.com/office/drawing/2014/main" id="{F0D8FECF-DCCA-4964-BC11-AEB28E5B966F}"/>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DCD2C27D-26E2-441C-B53A-CD75150EF5D7}"/>
              </a:ext>
            </a:extLst>
          </p:cNvPr>
          <p:cNvSpPr>
            <a:spLocks noGrp="1"/>
          </p:cNvSpPr>
          <p:nvPr>
            <p:ph type="sldNum" sz="quarter" idx="12"/>
          </p:nvPr>
        </p:nvSpPr>
        <p:spPr/>
        <p:txBody>
          <a:bodyPr/>
          <a:lstStyle/>
          <a:p>
            <a:fld id="{B1D9BA23-6223-4617-9598-728E7A9462B0}" type="slidenum">
              <a:rPr lang="en-GB" smtClean="0"/>
              <a:t>23</a:t>
            </a:fld>
            <a:endParaRPr lang="en-GB"/>
          </a:p>
        </p:txBody>
      </p:sp>
    </p:spTree>
    <p:extLst>
      <p:ext uri="{BB962C8B-B14F-4D97-AF65-F5344CB8AC3E}">
        <p14:creationId xmlns:p14="http://schemas.microsoft.com/office/powerpoint/2010/main" val="28023718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C4C-D77A-434B-B9F0-D6169691930E}"/>
              </a:ext>
            </a:extLst>
          </p:cNvPr>
          <p:cNvSpPr>
            <a:spLocks noGrp="1"/>
          </p:cNvSpPr>
          <p:nvPr>
            <p:ph type="title"/>
          </p:nvPr>
        </p:nvSpPr>
        <p:spPr/>
        <p:txBody>
          <a:bodyPr/>
          <a:lstStyle/>
          <a:p>
            <a:endParaRPr lang="en-GB"/>
          </a:p>
        </p:txBody>
      </p:sp>
      <p:sp>
        <p:nvSpPr>
          <p:cNvPr id="4" name="Date Placeholder 3">
            <a:extLst>
              <a:ext uri="{FF2B5EF4-FFF2-40B4-BE49-F238E27FC236}">
                <a16:creationId xmlns:a16="http://schemas.microsoft.com/office/drawing/2014/main" id="{9508262D-CF1D-475F-96C8-14B9F5AD1D7B}"/>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9BCB4145-E7DF-4C18-B4C7-17118661E6AD}"/>
              </a:ext>
            </a:extLst>
          </p:cNvPr>
          <p:cNvSpPr>
            <a:spLocks noGrp="1"/>
          </p:cNvSpPr>
          <p:nvPr>
            <p:ph type="sldNum" sz="quarter" idx="12"/>
          </p:nvPr>
        </p:nvSpPr>
        <p:spPr/>
        <p:txBody>
          <a:bodyPr/>
          <a:lstStyle/>
          <a:p>
            <a:fld id="{B1D9BA23-6223-4617-9598-728E7A9462B0}" type="slidenum">
              <a:rPr lang="en-GB" smtClean="0"/>
              <a:t>24</a:t>
            </a:fld>
            <a:endParaRPr lang="en-GB"/>
          </a:p>
        </p:txBody>
      </p:sp>
      <p:pic>
        <p:nvPicPr>
          <p:cNvPr id="6" name="Content Placeholder 4">
            <a:extLst>
              <a:ext uri="{FF2B5EF4-FFF2-40B4-BE49-F238E27FC236}">
                <a16:creationId xmlns:a16="http://schemas.microsoft.com/office/drawing/2014/main" id="{9196B3FA-F93E-4A0E-B482-F14D15360F4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24067"/>
            <a:ext cx="12192000" cy="6858000"/>
          </a:xfrm>
        </p:spPr>
      </p:pic>
    </p:spTree>
    <p:extLst>
      <p:ext uri="{BB962C8B-B14F-4D97-AF65-F5344CB8AC3E}">
        <p14:creationId xmlns:p14="http://schemas.microsoft.com/office/powerpoint/2010/main" val="27383434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5FFB3-13E0-4717-A83B-80A85EFA42ED}"/>
              </a:ext>
            </a:extLst>
          </p:cNvPr>
          <p:cNvSpPr>
            <a:spLocks noGrp="1"/>
          </p:cNvSpPr>
          <p:nvPr>
            <p:ph type="title"/>
          </p:nvPr>
        </p:nvSpPr>
        <p:spPr/>
        <p:txBody>
          <a:bodyPr/>
          <a:lstStyle/>
          <a:p>
            <a:r>
              <a:rPr lang="en-GB" dirty="0"/>
              <a:t>Capture of Cloud Data</a:t>
            </a:r>
          </a:p>
        </p:txBody>
      </p:sp>
      <p:sp>
        <p:nvSpPr>
          <p:cNvPr id="3" name="Content Placeholder 2">
            <a:extLst>
              <a:ext uri="{FF2B5EF4-FFF2-40B4-BE49-F238E27FC236}">
                <a16:creationId xmlns:a16="http://schemas.microsoft.com/office/drawing/2014/main" id="{8C6D0A68-3CA8-4FD4-BB5E-D91204350106}"/>
              </a:ext>
            </a:extLst>
          </p:cNvPr>
          <p:cNvSpPr>
            <a:spLocks noGrp="1"/>
          </p:cNvSpPr>
          <p:nvPr>
            <p:ph idx="1"/>
          </p:nvPr>
        </p:nvSpPr>
        <p:spPr/>
        <p:txBody>
          <a:bodyPr/>
          <a:lstStyle/>
          <a:p>
            <a:r>
              <a:rPr lang="en-GB" dirty="0"/>
              <a:t>If volume is open during warrant execution – </a:t>
            </a:r>
          </a:p>
          <a:p>
            <a:pPr marL="0" indent="0">
              <a:buNone/>
            </a:pPr>
            <a:r>
              <a:rPr lang="en-GB" dirty="0"/>
              <a:t>    can we grab the data?</a:t>
            </a:r>
          </a:p>
          <a:p>
            <a:endParaRPr lang="en-GB" dirty="0"/>
          </a:p>
        </p:txBody>
      </p:sp>
      <p:sp>
        <p:nvSpPr>
          <p:cNvPr id="4" name="Date Placeholder 3">
            <a:extLst>
              <a:ext uri="{FF2B5EF4-FFF2-40B4-BE49-F238E27FC236}">
                <a16:creationId xmlns:a16="http://schemas.microsoft.com/office/drawing/2014/main" id="{3A513A78-2A86-4982-B4BE-83023CA2630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68C84B36-CAA2-4847-AA30-DE4C3CBB5A1D}"/>
              </a:ext>
            </a:extLst>
          </p:cNvPr>
          <p:cNvSpPr>
            <a:spLocks noGrp="1"/>
          </p:cNvSpPr>
          <p:nvPr>
            <p:ph type="sldNum" sz="quarter" idx="12"/>
          </p:nvPr>
        </p:nvSpPr>
        <p:spPr/>
        <p:txBody>
          <a:bodyPr/>
          <a:lstStyle/>
          <a:p>
            <a:fld id="{B1D9BA23-6223-4617-9598-728E7A9462B0}" type="slidenum">
              <a:rPr lang="en-GB" smtClean="0"/>
              <a:t>25</a:t>
            </a:fld>
            <a:endParaRPr lang="en-GB"/>
          </a:p>
        </p:txBody>
      </p:sp>
      <p:pic>
        <p:nvPicPr>
          <p:cNvPr id="7" name="Picture 2" descr="Discuss |">
            <a:extLst>
              <a:ext uri="{FF2B5EF4-FFF2-40B4-BE49-F238E27FC236}">
                <a16:creationId xmlns:a16="http://schemas.microsoft.com/office/drawing/2014/main" id="{7CA30353-95AB-4879-8F32-1AD21F2BF0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5810" y="3773428"/>
            <a:ext cx="2622124" cy="2622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119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8903E-48BA-41A3-AB99-6DADFFCE0303}"/>
              </a:ext>
            </a:extLst>
          </p:cNvPr>
          <p:cNvSpPr>
            <a:spLocks noGrp="1"/>
          </p:cNvSpPr>
          <p:nvPr>
            <p:ph type="title"/>
          </p:nvPr>
        </p:nvSpPr>
        <p:spPr/>
        <p:txBody>
          <a:bodyPr/>
          <a:lstStyle/>
          <a:p>
            <a:r>
              <a:rPr lang="en-GB" dirty="0"/>
              <a:t>Cloud Data - Challenges</a:t>
            </a:r>
          </a:p>
        </p:txBody>
      </p:sp>
      <p:sp>
        <p:nvSpPr>
          <p:cNvPr id="3" name="Content Placeholder 2">
            <a:extLst>
              <a:ext uri="{FF2B5EF4-FFF2-40B4-BE49-F238E27FC236}">
                <a16:creationId xmlns:a16="http://schemas.microsoft.com/office/drawing/2014/main" id="{5300A905-91FF-49D9-BD9E-6FD42F2BE980}"/>
              </a:ext>
            </a:extLst>
          </p:cNvPr>
          <p:cNvSpPr>
            <a:spLocks noGrp="1"/>
          </p:cNvSpPr>
          <p:nvPr>
            <p:ph idx="1"/>
          </p:nvPr>
        </p:nvSpPr>
        <p:spPr/>
        <p:txBody>
          <a:bodyPr>
            <a:normAutofit lnSpcReduction="10000"/>
          </a:bodyPr>
          <a:lstStyle/>
          <a:p>
            <a:r>
              <a:rPr lang="en-GB" sz="2800" dirty="0"/>
              <a:t>New and emerging</a:t>
            </a:r>
          </a:p>
          <a:p>
            <a:r>
              <a:rPr lang="en-GB" sz="2800" dirty="0"/>
              <a:t>Global - jurisdiction</a:t>
            </a:r>
          </a:p>
          <a:p>
            <a:r>
              <a:rPr lang="en-GB" sz="2800" dirty="0"/>
              <a:t>No industry standard </a:t>
            </a:r>
          </a:p>
          <a:p>
            <a:r>
              <a:rPr lang="en-GB" sz="2800" dirty="0"/>
              <a:t>Not regulated beyond individual supplier SLAs</a:t>
            </a:r>
          </a:p>
          <a:p>
            <a:r>
              <a:rPr lang="en-GB" sz="2800" dirty="0"/>
              <a:t>Time sensitive</a:t>
            </a:r>
          </a:p>
          <a:p>
            <a:r>
              <a:rPr lang="en-GB" sz="2800" dirty="0"/>
              <a:t>Volatile </a:t>
            </a:r>
          </a:p>
          <a:p>
            <a:r>
              <a:rPr lang="en-GB" sz="2800" dirty="0"/>
              <a:t>Multi tenanted – </a:t>
            </a:r>
            <a:r>
              <a:rPr lang="en-GB" sz="2800" i="1" dirty="0"/>
              <a:t>collateral intrusion</a:t>
            </a:r>
          </a:p>
          <a:p>
            <a:endParaRPr lang="en-GB" dirty="0"/>
          </a:p>
        </p:txBody>
      </p:sp>
      <p:sp>
        <p:nvSpPr>
          <p:cNvPr id="4" name="Date Placeholder 3">
            <a:extLst>
              <a:ext uri="{FF2B5EF4-FFF2-40B4-BE49-F238E27FC236}">
                <a16:creationId xmlns:a16="http://schemas.microsoft.com/office/drawing/2014/main" id="{1B3BC742-6F66-4205-9EB7-EFEFF099F5F6}"/>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6222EBC5-5F34-4046-9D95-91BC9211BD41}"/>
              </a:ext>
            </a:extLst>
          </p:cNvPr>
          <p:cNvSpPr>
            <a:spLocks noGrp="1"/>
          </p:cNvSpPr>
          <p:nvPr>
            <p:ph type="sldNum" sz="quarter" idx="12"/>
          </p:nvPr>
        </p:nvSpPr>
        <p:spPr/>
        <p:txBody>
          <a:bodyPr/>
          <a:lstStyle/>
          <a:p>
            <a:fld id="{B1D9BA23-6223-4617-9598-728E7A9462B0}" type="slidenum">
              <a:rPr lang="en-GB" smtClean="0"/>
              <a:t>26</a:t>
            </a:fld>
            <a:endParaRPr lang="en-GB"/>
          </a:p>
        </p:txBody>
      </p:sp>
    </p:spTree>
    <p:extLst>
      <p:ext uri="{BB962C8B-B14F-4D97-AF65-F5344CB8AC3E}">
        <p14:creationId xmlns:p14="http://schemas.microsoft.com/office/powerpoint/2010/main" val="25184615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39B78-4356-46BC-9C63-ED3703E814D7}"/>
              </a:ext>
            </a:extLst>
          </p:cNvPr>
          <p:cNvSpPr>
            <a:spLocks noGrp="1"/>
          </p:cNvSpPr>
          <p:nvPr>
            <p:ph type="title"/>
          </p:nvPr>
        </p:nvSpPr>
        <p:spPr/>
        <p:txBody>
          <a:bodyPr/>
          <a:lstStyle/>
          <a:p>
            <a:r>
              <a:rPr lang="en-GB" sz="4400" dirty="0"/>
              <a:t>System Administrators</a:t>
            </a:r>
            <a:endParaRPr lang="en-GB" dirty="0"/>
          </a:p>
        </p:txBody>
      </p:sp>
      <p:sp>
        <p:nvSpPr>
          <p:cNvPr id="3" name="Content Placeholder 2">
            <a:extLst>
              <a:ext uri="{FF2B5EF4-FFF2-40B4-BE49-F238E27FC236}">
                <a16:creationId xmlns:a16="http://schemas.microsoft.com/office/drawing/2014/main" id="{88BFC871-C70D-49EB-BCF3-365B4C34529A}"/>
              </a:ext>
            </a:extLst>
          </p:cNvPr>
          <p:cNvSpPr>
            <a:spLocks noGrp="1"/>
          </p:cNvSpPr>
          <p:nvPr>
            <p:ph idx="1"/>
          </p:nvPr>
        </p:nvSpPr>
        <p:spPr/>
        <p:txBody>
          <a:bodyPr/>
          <a:lstStyle/>
          <a:p>
            <a:pPr marL="0" indent="0">
              <a:buNone/>
            </a:pPr>
            <a:r>
              <a:rPr lang="en-GB" dirty="0"/>
              <a:t>Sysadmin-</a:t>
            </a:r>
          </a:p>
          <a:p>
            <a:r>
              <a:rPr lang="en-GB" b="0" i="0" dirty="0">
                <a:effectLst/>
              </a:rPr>
              <a:t>Are responsible for the daily management, upkeep, and configuration of business computer systems. </a:t>
            </a:r>
          </a:p>
          <a:p>
            <a:r>
              <a:rPr lang="en-GB" dirty="0"/>
              <a:t>They hold admin login details</a:t>
            </a:r>
          </a:p>
          <a:p>
            <a:r>
              <a:rPr lang="en-GB" dirty="0"/>
              <a:t>Can be internally employed or outsourced.</a:t>
            </a:r>
          </a:p>
          <a:p>
            <a:endParaRPr lang="en-GB" dirty="0"/>
          </a:p>
        </p:txBody>
      </p:sp>
      <p:sp>
        <p:nvSpPr>
          <p:cNvPr id="4" name="Date Placeholder 3">
            <a:extLst>
              <a:ext uri="{FF2B5EF4-FFF2-40B4-BE49-F238E27FC236}">
                <a16:creationId xmlns:a16="http://schemas.microsoft.com/office/drawing/2014/main" id="{B897FDC5-B1C6-4AA9-9473-09D912FC7CE1}"/>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15755367-828D-4754-A5D8-506BEDDD5D74}"/>
              </a:ext>
            </a:extLst>
          </p:cNvPr>
          <p:cNvSpPr>
            <a:spLocks noGrp="1"/>
          </p:cNvSpPr>
          <p:nvPr>
            <p:ph type="sldNum" sz="quarter" idx="12"/>
          </p:nvPr>
        </p:nvSpPr>
        <p:spPr/>
        <p:txBody>
          <a:bodyPr/>
          <a:lstStyle/>
          <a:p>
            <a:fld id="{B1D9BA23-6223-4617-9598-728E7A9462B0}" type="slidenum">
              <a:rPr lang="en-GB" smtClean="0"/>
              <a:t>27</a:t>
            </a:fld>
            <a:endParaRPr lang="en-GB"/>
          </a:p>
        </p:txBody>
      </p:sp>
    </p:spTree>
    <p:extLst>
      <p:ext uri="{BB962C8B-B14F-4D97-AF65-F5344CB8AC3E}">
        <p14:creationId xmlns:p14="http://schemas.microsoft.com/office/powerpoint/2010/main" val="12183089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Encryption / decryption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28</a:t>
            </a:fld>
            <a:endParaRPr lang="en-GB"/>
          </a:p>
        </p:txBody>
      </p:sp>
      <p:sp>
        <p:nvSpPr>
          <p:cNvPr id="8" name="Rechteck 7">
            <a:extLst>
              <a:ext uri="{FF2B5EF4-FFF2-40B4-BE49-F238E27FC236}">
                <a16:creationId xmlns:a16="http://schemas.microsoft.com/office/drawing/2014/main" id="{8082A7BA-53A5-EE43-A203-27C0678FF806}"/>
              </a:ext>
            </a:extLst>
          </p:cNvPr>
          <p:cNvSpPr/>
          <p:nvPr/>
        </p:nvSpPr>
        <p:spPr>
          <a:xfrm>
            <a:off x="932538" y="2448729"/>
            <a:ext cx="7344773" cy="3416320"/>
          </a:xfrm>
          <a:prstGeom prst="rect">
            <a:avLst/>
          </a:prstGeom>
        </p:spPr>
        <p:txBody>
          <a:bodyPr wrap="square">
            <a:spAutoFit/>
          </a:bodyPr>
          <a:lstStyle/>
          <a:p>
            <a:pPr marL="343260" lvl="0" indent="-342900" algn="just">
              <a:spcBef>
                <a:spcPts val="2400"/>
              </a:spcBef>
              <a:buClr>
                <a:srgbClr val="000000"/>
              </a:buClr>
              <a:buFont typeface="Arial" panose="020B0604020202020204" pitchFamily="34" charset="0"/>
              <a:buChar char="•"/>
            </a:pPr>
            <a:r>
              <a:rPr lang="en-US" sz="2400" spc="-1" dirty="0">
                <a:solidFill>
                  <a:srgbClr val="000000"/>
                </a:solidFill>
                <a:latin typeface="Verdana" panose="020B0604030504040204" pitchFamily="34" charset="0"/>
                <a:ea typeface="Verdana" panose="020B0604030504040204" pitchFamily="34" charset="0"/>
                <a:cs typeface="Verdana" panose="020B0604030504040204" pitchFamily="34" charset="0"/>
              </a:rPr>
              <a:t>Remember?</a:t>
            </a:r>
          </a:p>
          <a:p>
            <a:pPr marL="800100" lvl="1" indent="-342900">
              <a:buFont typeface="Arial" panose="020B0604020202020204" pitchFamily="34" charset="0"/>
              <a:buChar char="•"/>
            </a:pPr>
            <a:r>
              <a:rPr lang="de-DE" sz="2400" dirty="0">
                <a:latin typeface="Verdana" panose="020B0604030504040204" pitchFamily="34" charset="0"/>
                <a:ea typeface="Verdana" panose="020B0604030504040204" pitchFamily="34" charset="0"/>
                <a:cs typeface="Verdana" panose="020B0604030504040204" pitchFamily="34" charset="0"/>
              </a:rPr>
              <a:t>Modern </a:t>
            </a:r>
            <a:r>
              <a:rPr lang="de-DE" sz="2400" dirty="0" err="1">
                <a:latin typeface="Verdana" panose="020B0604030504040204" pitchFamily="34" charset="0"/>
                <a:ea typeface="Verdana" panose="020B0604030504040204" pitchFamily="34" charset="0"/>
                <a:cs typeface="Verdana" panose="020B0604030504040204" pitchFamily="34" charset="0"/>
              </a:rPr>
              <a:t>operating</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systems</a:t>
            </a:r>
            <a:r>
              <a:rPr lang="de-DE" sz="2400" dirty="0">
                <a:latin typeface="Verdana" panose="020B0604030504040204" pitchFamily="34" charset="0"/>
                <a:ea typeface="Verdana" panose="020B0604030504040204" pitchFamily="34" charset="0"/>
                <a:cs typeface="Verdana" panose="020B0604030504040204" pitchFamily="34" charset="0"/>
              </a:rPr>
              <a:t> all </a:t>
            </a:r>
            <a:r>
              <a:rPr lang="de-DE" sz="2400" dirty="0" err="1">
                <a:latin typeface="Verdana" panose="020B0604030504040204" pitchFamily="34" charset="0"/>
                <a:ea typeface="Verdana" panose="020B0604030504040204" pitchFamily="34" charset="0"/>
                <a:cs typeface="Verdana" panose="020B0604030504040204" pitchFamily="34" charset="0"/>
              </a:rPr>
              <a:t>have</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encryption</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capabilities</a:t>
            </a:r>
            <a:r>
              <a:rPr lang="de-DE" sz="2400" dirty="0">
                <a:latin typeface="Verdana" panose="020B0604030504040204" pitchFamily="34" charset="0"/>
                <a:ea typeface="Verdana" panose="020B0604030504040204" pitchFamily="34" charset="0"/>
                <a:cs typeface="Verdana" panose="020B0604030504040204" pitchFamily="34" charset="0"/>
              </a:rPr>
              <a:t> (e.g. Bitlocker, </a:t>
            </a:r>
            <a:r>
              <a:rPr lang="de-DE" sz="2400" dirty="0" err="1">
                <a:latin typeface="Verdana" panose="020B0604030504040204" pitchFamily="34" charset="0"/>
                <a:ea typeface="Verdana" panose="020B0604030504040204" pitchFamily="34" charset="0"/>
                <a:cs typeface="Verdana" panose="020B0604030504040204" pitchFamily="34" charset="0"/>
              </a:rPr>
              <a:t>FileVault</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DMCrypt</a:t>
            </a:r>
            <a:r>
              <a:rPr lang="de-DE" sz="2400" dirty="0">
                <a:latin typeface="Verdana" panose="020B0604030504040204" pitchFamily="34" charset="0"/>
                <a:ea typeface="Verdana" panose="020B0604030504040204" pitchFamily="34" charset="0"/>
                <a:cs typeface="Verdana" panose="020B0604030504040204" pitchFamily="34" charset="0"/>
              </a:rPr>
              <a:t>)</a:t>
            </a:r>
          </a:p>
          <a:p>
            <a:pPr marL="800100" lvl="1" indent="-342900">
              <a:buFont typeface="Arial" panose="020B0604020202020204" pitchFamily="34" charset="0"/>
              <a:buChar char="•"/>
            </a:pPr>
            <a:r>
              <a:rPr lang="de-DE" sz="2400" dirty="0" err="1">
                <a:latin typeface="Verdana" panose="020B0604030504040204" pitchFamily="34" charset="0"/>
                <a:ea typeface="Verdana" panose="020B0604030504040204" pitchFamily="34" charset="0"/>
                <a:cs typeface="Verdana" panose="020B0604030504040204" pitchFamily="34" charset="0"/>
              </a:rPr>
              <a:t>Full</a:t>
            </a:r>
            <a:r>
              <a:rPr lang="de-DE" sz="2400" dirty="0">
                <a:latin typeface="Verdana" panose="020B0604030504040204" pitchFamily="34" charset="0"/>
                <a:ea typeface="Verdana" panose="020B0604030504040204" pitchFamily="34" charset="0"/>
                <a:cs typeface="Verdana" panose="020B0604030504040204" pitchFamily="34" charset="0"/>
              </a:rPr>
              <a:t>-Disk Encryption </a:t>
            </a:r>
            <a:r>
              <a:rPr lang="de-DE" sz="2400" dirty="0" err="1">
                <a:latin typeface="Verdana" panose="020B0604030504040204" pitchFamily="34" charset="0"/>
                <a:ea typeface="Verdana" panose="020B0604030504040204" pitchFamily="34" charset="0"/>
                <a:cs typeface="Verdana" panose="020B0604030504040204" pitchFamily="34" charset="0"/>
              </a:rPr>
              <a:t>is</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hard</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to</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attack</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if</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the</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password</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is</a:t>
            </a:r>
            <a:r>
              <a:rPr lang="de-DE" sz="2400" dirty="0">
                <a:latin typeface="Verdana" panose="020B0604030504040204" pitchFamily="34" charset="0"/>
                <a:ea typeface="Verdana" panose="020B0604030504040204" pitchFamily="34" charset="0"/>
                <a:cs typeface="Verdana" panose="020B0604030504040204" pitchFamily="34" charset="0"/>
              </a:rPr>
              <a:t> strong</a:t>
            </a:r>
          </a:p>
          <a:p>
            <a:pPr marL="342900" indent="-342900">
              <a:buFont typeface="Arial" panose="020B0604020202020204" pitchFamily="34" charset="0"/>
              <a:buChar char="•"/>
            </a:pPr>
            <a:r>
              <a:rPr lang="de-DE" sz="2400" dirty="0" err="1">
                <a:latin typeface="Verdana" panose="020B0604030504040204" pitchFamily="34" charset="0"/>
                <a:ea typeface="Verdana" panose="020B0604030504040204" pitchFamily="34" charset="0"/>
                <a:cs typeface="Verdana" panose="020B0604030504040204" pitchFamily="34" charset="0"/>
              </a:rPr>
              <a:t>Decryption</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can</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even</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become</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harder</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if</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hardware</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encryption</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chips</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are</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used</a:t>
            </a:r>
            <a:r>
              <a:rPr lang="de-DE" sz="2400" dirty="0">
                <a:latin typeface="Verdana" panose="020B0604030504040204" pitchFamily="34" charset="0"/>
                <a:ea typeface="Verdana" panose="020B0604030504040204" pitchFamily="34" charset="0"/>
                <a:cs typeface="Verdana" panose="020B0604030504040204" pitchFamily="34" charset="0"/>
              </a:rPr>
              <a:t> (e.g. TPM, Apple T2, </a:t>
            </a:r>
            <a:r>
              <a:rPr lang="de-DE" sz="2400" dirty="0" err="1">
                <a:latin typeface="Verdana" panose="020B0604030504040204" pitchFamily="34" charset="0"/>
                <a:ea typeface="Verdana" panose="020B0604030504040204" pitchFamily="34" charset="0"/>
                <a:cs typeface="Verdana" panose="020B0604030504040204" pitchFamily="34" charset="0"/>
              </a:rPr>
              <a:t>chips</a:t>
            </a:r>
            <a:r>
              <a:rPr lang="de-DE" sz="2400" dirty="0">
                <a:latin typeface="Verdana" panose="020B0604030504040204" pitchFamily="34" charset="0"/>
                <a:ea typeface="Verdana" panose="020B0604030504040204" pitchFamily="34" charset="0"/>
                <a:cs typeface="Verdana" panose="020B0604030504040204" pitchFamily="34" charset="0"/>
              </a:rPr>
              <a:t> on SSD </a:t>
            </a:r>
            <a:r>
              <a:rPr lang="de-DE" sz="2400" dirty="0" err="1">
                <a:latin typeface="Verdana" panose="020B0604030504040204" pitchFamily="34" charset="0"/>
                <a:ea typeface="Verdana" panose="020B0604030504040204" pitchFamily="34" charset="0"/>
                <a:cs typeface="Verdana" panose="020B0604030504040204" pitchFamily="34" charset="0"/>
              </a:rPr>
              <a:t>controllers</a:t>
            </a:r>
            <a:r>
              <a:rPr lang="de-DE" sz="2400" dirty="0">
                <a:latin typeface="Verdana" panose="020B0604030504040204" pitchFamily="34" charset="0"/>
                <a:ea typeface="Verdana" panose="020B0604030504040204" pitchFamily="34" charset="0"/>
                <a:cs typeface="Verdana" panose="020B0604030504040204" pitchFamily="34" charset="0"/>
              </a:rPr>
              <a:t>)</a:t>
            </a:r>
          </a:p>
        </p:txBody>
      </p:sp>
      <p:pic>
        <p:nvPicPr>
          <p:cNvPr id="3" name="Grafik 2">
            <a:extLst>
              <a:ext uri="{FF2B5EF4-FFF2-40B4-BE49-F238E27FC236}">
                <a16:creationId xmlns:a16="http://schemas.microsoft.com/office/drawing/2014/main" id="{7A370C9C-3158-B14E-8FAD-E21DE47D95AC}"/>
              </a:ext>
            </a:extLst>
          </p:cNvPr>
          <p:cNvPicPr>
            <a:picLocks noChangeAspect="1"/>
          </p:cNvPicPr>
          <p:nvPr/>
        </p:nvPicPr>
        <p:blipFill>
          <a:blip r:embed="rId3"/>
          <a:stretch>
            <a:fillRect/>
          </a:stretch>
        </p:blipFill>
        <p:spPr>
          <a:xfrm>
            <a:off x="8371649" y="2396503"/>
            <a:ext cx="3429000" cy="3429000"/>
          </a:xfrm>
          <a:prstGeom prst="rect">
            <a:avLst/>
          </a:prstGeom>
        </p:spPr>
      </p:pic>
    </p:spTree>
    <p:extLst>
      <p:ext uri="{BB962C8B-B14F-4D97-AF65-F5344CB8AC3E}">
        <p14:creationId xmlns:p14="http://schemas.microsoft.com/office/powerpoint/2010/main" val="7013976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Encryption / decryption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29</a:t>
            </a:fld>
            <a:endParaRPr lang="en-GB"/>
          </a:p>
        </p:txBody>
      </p:sp>
      <p:sp>
        <p:nvSpPr>
          <p:cNvPr id="8" name="Rechteck 7">
            <a:extLst>
              <a:ext uri="{FF2B5EF4-FFF2-40B4-BE49-F238E27FC236}">
                <a16:creationId xmlns:a16="http://schemas.microsoft.com/office/drawing/2014/main" id="{8082A7BA-53A5-EE43-A203-27C0678FF806}"/>
              </a:ext>
            </a:extLst>
          </p:cNvPr>
          <p:cNvSpPr/>
          <p:nvPr/>
        </p:nvSpPr>
        <p:spPr>
          <a:xfrm>
            <a:off x="932538" y="2448729"/>
            <a:ext cx="7344773" cy="4031873"/>
          </a:xfrm>
          <a:prstGeom prst="rect">
            <a:avLst/>
          </a:prstGeom>
        </p:spPr>
        <p:txBody>
          <a:bodyPr wrap="square">
            <a:spAutoFit/>
          </a:bodyPr>
          <a:lstStyle/>
          <a:p>
            <a:pPr marL="343260" indent="-342900">
              <a:spcBef>
                <a:spcPts val="2400"/>
              </a:spcBef>
              <a:buClr>
                <a:srgbClr val="000000"/>
              </a:buClr>
              <a:buFont typeface="Arial" panose="020B0604020202020204" pitchFamily="34" charset="0"/>
              <a:buChar char="•"/>
            </a:pPr>
            <a:r>
              <a:rPr lang="en-US" sz="2800" spc="-1" dirty="0">
                <a:solidFill>
                  <a:srgbClr val="000000"/>
                </a:solidFill>
                <a:latin typeface="Verdana" panose="020B0604030504040204" pitchFamily="34" charset="0"/>
                <a:ea typeface="Verdana" panose="020B0604030504040204" pitchFamily="34" charset="0"/>
                <a:cs typeface="Verdana" panose="020B0604030504040204" pitchFamily="34" charset="0"/>
              </a:rPr>
              <a:t>Encryption poses a challenge for digital forensics</a:t>
            </a:r>
          </a:p>
          <a:p>
            <a:pPr marL="343260" lvl="0" indent="-342900">
              <a:spcBef>
                <a:spcPts val="2400"/>
              </a:spcBef>
              <a:buClr>
                <a:srgbClr val="000000"/>
              </a:buClr>
              <a:buFont typeface="Arial" panose="020B0604020202020204" pitchFamily="34" charset="0"/>
              <a:buChar char="•"/>
            </a:pPr>
            <a:r>
              <a:rPr lang="en-US" sz="2800" spc="-1" dirty="0">
                <a:solidFill>
                  <a:srgbClr val="000000"/>
                </a:solidFill>
                <a:latin typeface="Verdana" panose="020B0604030504040204" pitchFamily="34" charset="0"/>
                <a:ea typeface="Verdana" panose="020B0604030504040204" pitchFamily="34" charset="0"/>
                <a:cs typeface="Verdana" panose="020B0604030504040204" pitchFamily="34" charset="0"/>
              </a:rPr>
              <a:t>Typically two types of encryption found on disks</a:t>
            </a:r>
          </a:p>
          <a:p>
            <a:pPr marL="800460" lvl="1" indent="-342900" algn="just">
              <a:spcBef>
                <a:spcPts val="2400"/>
              </a:spcBef>
              <a:buClr>
                <a:srgbClr val="000000"/>
              </a:buClr>
              <a:buFont typeface="Arial" panose="020B0604020202020204" pitchFamily="34" charset="0"/>
              <a:buChar char="•"/>
            </a:pPr>
            <a:r>
              <a:rPr lang="en-US" sz="2800" spc="-1" dirty="0">
                <a:solidFill>
                  <a:srgbClr val="000000"/>
                </a:solidFill>
                <a:latin typeface="Verdana" panose="020B0604030504040204" pitchFamily="34" charset="0"/>
                <a:ea typeface="Verdana" panose="020B0604030504040204" pitchFamily="34" charset="0"/>
                <a:cs typeface="Verdana" panose="020B0604030504040204" pitchFamily="34" charset="0"/>
              </a:rPr>
              <a:t>Full Disk/Volume encryption</a:t>
            </a:r>
          </a:p>
          <a:p>
            <a:pPr marL="800460" lvl="1" indent="-342900" algn="just">
              <a:spcBef>
                <a:spcPts val="2400"/>
              </a:spcBef>
              <a:buClr>
                <a:srgbClr val="000000"/>
              </a:buClr>
              <a:buFont typeface="Arial" panose="020B0604020202020204" pitchFamily="34" charset="0"/>
              <a:buChar char="•"/>
            </a:pPr>
            <a:r>
              <a:rPr lang="en-US" sz="2800" spc="-1" dirty="0">
                <a:solidFill>
                  <a:srgbClr val="000000"/>
                </a:solidFill>
                <a:latin typeface="Verdana" panose="020B0604030504040204" pitchFamily="34" charset="0"/>
                <a:ea typeface="Verdana" panose="020B0604030504040204" pitchFamily="34" charset="0"/>
                <a:cs typeface="Verdana" panose="020B0604030504040204" pitchFamily="34" charset="0"/>
              </a:rPr>
              <a:t>Encrypted container files</a:t>
            </a:r>
            <a:endParaRPr lang="nl-BE" sz="2800" spc="-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endParaRPr lang="nl-BE" sz="2800" spc="-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7" name="Grafik 20">
            <a:extLst>
              <a:ext uri="{FF2B5EF4-FFF2-40B4-BE49-F238E27FC236}">
                <a16:creationId xmlns:a16="http://schemas.microsoft.com/office/drawing/2014/main" id="{68DBD31D-E63D-274D-8A65-700B6078917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876397" y="3100322"/>
            <a:ext cx="589277" cy="778687"/>
          </a:xfrm>
          <a:prstGeom prst="rect">
            <a:avLst/>
          </a:prstGeom>
          <a:noFill/>
          <a:ln>
            <a:noFill/>
          </a:ln>
          <a:effectLst>
            <a:reflection blurRad="6350" stA="52000" endA="300" endPos="35000" dir="5400000" sy="-100000" algn="bl" rotWithShape="0"/>
          </a:effectLst>
        </p:spPr>
      </p:pic>
      <p:pic>
        <p:nvPicPr>
          <p:cNvPr id="9" name="Grafik 24">
            <a:extLst>
              <a:ext uri="{FF2B5EF4-FFF2-40B4-BE49-F238E27FC236}">
                <a16:creationId xmlns:a16="http://schemas.microsoft.com/office/drawing/2014/main" id="{DD8CF064-349A-1948-8E00-F51D9DD40AF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9612077" y="2245803"/>
            <a:ext cx="1172957" cy="1045594"/>
          </a:xfrm>
          <a:prstGeom prst="rect">
            <a:avLst/>
          </a:prstGeom>
          <a:noFill/>
          <a:ln>
            <a:noFill/>
          </a:ln>
          <a:effectLst>
            <a:reflection blurRad="6350" stA="52000" endA="300" endPos="35000" dir="5400000" sy="-100000" algn="bl" rotWithShape="0"/>
          </a:effectLst>
        </p:spPr>
      </p:pic>
      <p:pic>
        <p:nvPicPr>
          <p:cNvPr id="10" name="Bild 2" descr="Bildschirmfoto 2013-02-24 um 15.53.24.png">
            <a:extLst>
              <a:ext uri="{FF2B5EF4-FFF2-40B4-BE49-F238E27FC236}">
                <a16:creationId xmlns:a16="http://schemas.microsoft.com/office/drawing/2014/main" id="{90BFD08C-48EE-3040-85E6-1ED3F4F84B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37923" y="3429000"/>
            <a:ext cx="810215" cy="824185"/>
          </a:xfrm>
          <a:prstGeom prst="rect">
            <a:avLst/>
          </a:prstGeom>
          <a:effectLst>
            <a:reflection blurRad="6350" stA="52000" endA="300" endPos="35000" dir="5400000" sy="-100000" algn="bl" rotWithShape="0"/>
          </a:effectLst>
        </p:spPr>
      </p:pic>
      <p:pic>
        <p:nvPicPr>
          <p:cNvPr id="11" name="Bild 6" descr="Bildschirmfoto 2013-02-24 um 16.12.28.png">
            <a:extLst>
              <a:ext uri="{FF2B5EF4-FFF2-40B4-BE49-F238E27FC236}">
                <a16:creationId xmlns:a16="http://schemas.microsoft.com/office/drawing/2014/main" id="{A7D0B725-62DD-8540-9690-CF1BCCF749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62255" y="4283005"/>
            <a:ext cx="987123" cy="785926"/>
          </a:xfrm>
          <a:prstGeom prst="rect">
            <a:avLst/>
          </a:prstGeom>
          <a:effectLst>
            <a:reflection blurRad="6350" stA="52000" endA="300" endPos="35000" dir="5400000" sy="-100000" algn="bl" rotWithShape="0"/>
          </a:effectLst>
        </p:spPr>
      </p:pic>
      <p:pic>
        <p:nvPicPr>
          <p:cNvPr id="12" name="Bild 7" descr="Bildschirmfoto 2013-02-24 um 16.13.06.png">
            <a:extLst>
              <a:ext uri="{FF2B5EF4-FFF2-40B4-BE49-F238E27FC236}">
                <a16:creationId xmlns:a16="http://schemas.microsoft.com/office/drawing/2014/main" id="{7B7E7D46-7CC5-2545-879D-84A794FB45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43143" y="4751151"/>
            <a:ext cx="969559" cy="995177"/>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2773160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E8F6B-6A43-42DB-8998-83722268A9B9}"/>
              </a:ext>
            </a:extLst>
          </p:cNvPr>
          <p:cNvSpPr>
            <a:spLocks noGrp="1"/>
          </p:cNvSpPr>
          <p:nvPr>
            <p:ph type="title"/>
          </p:nvPr>
        </p:nvSpPr>
        <p:spPr/>
        <p:txBody>
          <a:bodyPr/>
          <a:lstStyle/>
          <a:p>
            <a:r>
              <a:rPr lang="en-GB" dirty="0"/>
              <a:t>Preparation for Collection</a:t>
            </a:r>
          </a:p>
        </p:txBody>
      </p:sp>
      <p:sp>
        <p:nvSpPr>
          <p:cNvPr id="3" name="Content Placeholder 2">
            <a:extLst>
              <a:ext uri="{FF2B5EF4-FFF2-40B4-BE49-F238E27FC236}">
                <a16:creationId xmlns:a16="http://schemas.microsoft.com/office/drawing/2014/main" id="{A4685282-A0DF-4A64-80F3-247D97C31F2A}"/>
              </a:ext>
            </a:extLst>
          </p:cNvPr>
          <p:cNvSpPr>
            <a:spLocks noGrp="1"/>
          </p:cNvSpPr>
          <p:nvPr>
            <p:ph idx="1"/>
          </p:nvPr>
        </p:nvSpPr>
        <p:spPr/>
        <p:txBody>
          <a:bodyPr/>
          <a:lstStyle/>
          <a:p>
            <a:r>
              <a:rPr lang="en-GB" dirty="0"/>
              <a:t>Type of scene (commercial/private)</a:t>
            </a:r>
          </a:p>
          <a:p>
            <a:r>
              <a:rPr lang="en-GB" dirty="0"/>
              <a:t>Location of Scene (jurisdiction)</a:t>
            </a:r>
          </a:p>
          <a:p>
            <a:r>
              <a:rPr lang="en-GB" dirty="0"/>
              <a:t>Number of bodies required at search</a:t>
            </a:r>
          </a:p>
          <a:p>
            <a:r>
              <a:rPr lang="en-GB" dirty="0"/>
              <a:t>Intelligence re suspects</a:t>
            </a:r>
          </a:p>
          <a:p>
            <a:r>
              <a:rPr lang="en-GB" dirty="0"/>
              <a:t>Types of evidence to be searched for</a:t>
            </a:r>
          </a:p>
          <a:p>
            <a:r>
              <a:rPr lang="en-GB" dirty="0"/>
              <a:t>Procedures/policy/documentation</a:t>
            </a:r>
          </a:p>
        </p:txBody>
      </p:sp>
      <p:sp>
        <p:nvSpPr>
          <p:cNvPr id="4" name="Date Placeholder 3">
            <a:extLst>
              <a:ext uri="{FF2B5EF4-FFF2-40B4-BE49-F238E27FC236}">
                <a16:creationId xmlns:a16="http://schemas.microsoft.com/office/drawing/2014/main" id="{BD48BE70-211E-4365-B2B5-A02970D88448}"/>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6DD436FC-A25E-4C86-9F53-F6ECA1168D6E}"/>
              </a:ext>
            </a:extLst>
          </p:cNvPr>
          <p:cNvSpPr>
            <a:spLocks noGrp="1"/>
          </p:cNvSpPr>
          <p:nvPr>
            <p:ph type="sldNum" sz="quarter" idx="12"/>
          </p:nvPr>
        </p:nvSpPr>
        <p:spPr/>
        <p:txBody>
          <a:bodyPr/>
          <a:lstStyle/>
          <a:p>
            <a:fld id="{B1D9BA23-6223-4617-9598-728E7A9462B0}" type="slidenum">
              <a:rPr lang="en-GB" smtClean="0"/>
              <a:t>3</a:t>
            </a:fld>
            <a:endParaRPr lang="en-GB"/>
          </a:p>
        </p:txBody>
      </p:sp>
    </p:spTree>
    <p:extLst>
      <p:ext uri="{BB962C8B-B14F-4D97-AF65-F5344CB8AC3E}">
        <p14:creationId xmlns:p14="http://schemas.microsoft.com/office/powerpoint/2010/main" val="742933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Encryption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30</a:t>
            </a:fld>
            <a:endParaRPr lang="en-GB"/>
          </a:p>
        </p:txBody>
      </p:sp>
      <p:sp>
        <p:nvSpPr>
          <p:cNvPr id="8" name="Rechteck 7">
            <a:extLst>
              <a:ext uri="{FF2B5EF4-FFF2-40B4-BE49-F238E27FC236}">
                <a16:creationId xmlns:a16="http://schemas.microsoft.com/office/drawing/2014/main" id="{8082A7BA-53A5-EE43-A203-27C0678FF806}"/>
              </a:ext>
            </a:extLst>
          </p:cNvPr>
          <p:cNvSpPr/>
          <p:nvPr/>
        </p:nvSpPr>
        <p:spPr>
          <a:xfrm>
            <a:off x="932538" y="2448729"/>
            <a:ext cx="7344773" cy="1384995"/>
          </a:xfrm>
          <a:prstGeom prst="rect">
            <a:avLst/>
          </a:prstGeom>
        </p:spPr>
        <p:txBody>
          <a:bodyPr wrap="square">
            <a:spAutoFit/>
          </a:bodyPr>
          <a:lstStyle/>
          <a:p>
            <a:pPr marL="343260" indent="-342900" algn="just">
              <a:spcBef>
                <a:spcPts val="2400"/>
              </a:spcBef>
              <a:buClr>
                <a:srgbClr val="000000"/>
              </a:buClr>
              <a:buFont typeface="Arial" panose="020B0604020202020204" pitchFamily="34" charset="0"/>
              <a:buChar char="•"/>
            </a:pPr>
            <a:r>
              <a:rPr lang="en-US" sz="2800" spc="-1" dirty="0">
                <a:solidFill>
                  <a:srgbClr val="000000"/>
                </a:solidFill>
                <a:latin typeface="Verdana" panose="020B0604030504040204" pitchFamily="34" charset="0"/>
                <a:ea typeface="Verdana" panose="020B0604030504040204" pitchFamily="34" charset="0"/>
                <a:cs typeface="Verdana" panose="020B0604030504040204" pitchFamily="34" charset="0"/>
              </a:rPr>
              <a:t>Example for </a:t>
            </a:r>
            <a:br>
              <a:rPr lang="en-US" sz="2800" spc="-1" dirty="0">
                <a:solidFill>
                  <a:srgbClr val="000000"/>
                </a:solidFill>
                <a:latin typeface="Verdana" panose="020B0604030504040204" pitchFamily="34" charset="0"/>
                <a:ea typeface="Verdana" panose="020B0604030504040204" pitchFamily="34" charset="0"/>
                <a:cs typeface="Verdana" panose="020B0604030504040204" pitchFamily="34" charset="0"/>
              </a:rPr>
            </a:br>
            <a:r>
              <a:rPr lang="en-US" sz="2800" spc="-1" dirty="0">
                <a:solidFill>
                  <a:srgbClr val="000000"/>
                </a:solidFill>
                <a:latin typeface="Verdana" panose="020B0604030504040204" pitchFamily="34" charset="0"/>
                <a:ea typeface="Verdana" panose="020B0604030504040204" pitchFamily="34" charset="0"/>
                <a:cs typeface="Verdana" panose="020B0604030504040204" pitchFamily="34" charset="0"/>
              </a:rPr>
              <a:t>encrypted data</a:t>
            </a:r>
            <a:endParaRPr lang="nl-BE" sz="2800" spc="-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endParaRPr lang="nl-BE" sz="2800" spc="-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Grafik 5">
            <a:extLst>
              <a:ext uri="{FF2B5EF4-FFF2-40B4-BE49-F238E27FC236}">
                <a16:creationId xmlns:a16="http://schemas.microsoft.com/office/drawing/2014/main" id="{DCBF95E8-D632-E849-8B6C-34E9EB52F25F}"/>
              </a:ext>
            </a:extLst>
          </p:cNvPr>
          <p:cNvPicPr>
            <a:picLocks noChangeAspect="1"/>
          </p:cNvPicPr>
          <p:nvPr/>
        </p:nvPicPr>
        <p:blipFill>
          <a:blip r:embed="rId3"/>
          <a:stretch>
            <a:fillRect/>
          </a:stretch>
        </p:blipFill>
        <p:spPr>
          <a:xfrm>
            <a:off x="5901154" y="1381327"/>
            <a:ext cx="6207699" cy="4966160"/>
          </a:xfrm>
          <a:prstGeom prst="rect">
            <a:avLst/>
          </a:prstGeom>
        </p:spPr>
      </p:pic>
    </p:spTree>
    <p:extLst>
      <p:ext uri="{BB962C8B-B14F-4D97-AF65-F5344CB8AC3E}">
        <p14:creationId xmlns:p14="http://schemas.microsoft.com/office/powerpoint/2010/main" val="1643482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Encryption / decryption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31</a:t>
            </a:fld>
            <a:endParaRPr lang="en-GB"/>
          </a:p>
        </p:txBody>
      </p:sp>
      <p:sp>
        <p:nvSpPr>
          <p:cNvPr id="8" name="Rechteck 7">
            <a:extLst>
              <a:ext uri="{FF2B5EF4-FFF2-40B4-BE49-F238E27FC236}">
                <a16:creationId xmlns:a16="http://schemas.microsoft.com/office/drawing/2014/main" id="{8082A7BA-53A5-EE43-A203-27C0678FF806}"/>
              </a:ext>
            </a:extLst>
          </p:cNvPr>
          <p:cNvSpPr/>
          <p:nvPr/>
        </p:nvSpPr>
        <p:spPr>
          <a:xfrm>
            <a:off x="932538" y="2448729"/>
            <a:ext cx="7344773" cy="2369880"/>
          </a:xfrm>
          <a:prstGeom prst="rect">
            <a:avLst/>
          </a:prstGeom>
        </p:spPr>
        <p:txBody>
          <a:bodyPr wrap="square">
            <a:spAutoFit/>
          </a:bodyPr>
          <a:lstStyle/>
          <a:p>
            <a:r>
              <a:rPr lang="de-DE" sz="2400" dirty="0" err="1">
                <a:latin typeface="Verdana" panose="020B0604030504040204" pitchFamily="34" charset="0"/>
                <a:ea typeface="Verdana" panose="020B0604030504040204" pitchFamily="34" charset="0"/>
                <a:cs typeface="Verdana" panose="020B0604030504040204" pitchFamily="34" charset="0"/>
              </a:rPr>
              <a:t>How</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can</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encryption</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be</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tackled</a:t>
            </a:r>
            <a:r>
              <a:rPr lang="de-DE" sz="2400" dirty="0">
                <a:latin typeface="Verdana" panose="020B0604030504040204" pitchFamily="34" charset="0"/>
                <a:ea typeface="Verdana" panose="020B0604030504040204" pitchFamily="34" charset="0"/>
                <a:cs typeface="Verdana" panose="020B0604030504040204" pitchFamily="34" charset="0"/>
              </a:rPr>
              <a:t>:</a:t>
            </a:r>
          </a:p>
          <a:p>
            <a:endParaRPr lang="de-DE" sz="240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de-DE" sz="2400" dirty="0" err="1">
                <a:latin typeface="Verdana" panose="020B0604030504040204" pitchFamily="34" charset="0"/>
                <a:ea typeface="Verdana" panose="020B0604030504040204" pitchFamily="34" charset="0"/>
                <a:cs typeface="Verdana" panose="020B0604030504040204" pitchFamily="34" charset="0"/>
              </a:rPr>
              <a:t>Good</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dictionaries</a:t>
            </a:r>
            <a:endParaRPr lang="de-DE" sz="240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de-DE" sz="2400" dirty="0">
                <a:latin typeface="Verdana" panose="020B0604030504040204" pitchFamily="34" charset="0"/>
                <a:ea typeface="Verdana" panose="020B0604030504040204" pitchFamily="34" charset="0"/>
                <a:cs typeface="Verdana" panose="020B0604030504040204" pitchFamily="34" charset="0"/>
              </a:rPr>
              <a:t>High-end </a:t>
            </a:r>
            <a:r>
              <a:rPr lang="de-DE" sz="2400" dirty="0" err="1">
                <a:latin typeface="Verdana" panose="020B0604030504040204" pitchFamily="34" charset="0"/>
                <a:ea typeface="Verdana" panose="020B0604030504040204" pitchFamily="34" charset="0"/>
                <a:cs typeface="Verdana" panose="020B0604030504040204" pitchFamily="34" charset="0"/>
              </a:rPr>
              <a:t>hardware</a:t>
            </a:r>
            <a:endParaRPr lang="de-DE" sz="240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de-DE" sz="2400" dirty="0" err="1">
                <a:latin typeface="Verdana" panose="020B0604030504040204" pitchFamily="34" charset="0"/>
                <a:ea typeface="Verdana" panose="020B0604030504040204" pitchFamily="34" charset="0"/>
                <a:cs typeface="Verdana" panose="020B0604030504040204" pitchFamily="34" charset="0"/>
              </a:rPr>
              <a:t>memory</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dumps</a:t>
            </a:r>
            <a:endParaRPr lang="en-US" sz="2400" spc="-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endParaRPr lang="nl-BE" sz="2800" spc="-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3" name="Grafik 2">
            <a:extLst>
              <a:ext uri="{FF2B5EF4-FFF2-40B4-BE49-F238E27FC236}">
                <a16:creationId xmlns:a16="http://schemas.microsoft.com/office/drawing/2014/main" id="{7A370C9C-3158-B14E-8FAD-E21DE47D95AC}"/>
              </a:ext>
            </a:extLst>
          </p:cNvPr>
          <p:cNvPicPr>
            <a:picLocks noChangeAspect="1"/>
          </p:cNvPicPr>
          <p:nvPr/>
        </p:nvPicPr>
        <p:blipFill>
          <a:blip r:embed="rId3"/>
          <a:stretch>
            <a:fillRect/>
          </a:stretch>
        </p:blipFill>
        <p:spPr>
          <a:xfrm>
            <a:off x="8371649" y="2396503"/>
            <a:ext cx="3429000" cy="3429000"/>
          </a:xfrm>
          <a:prstGeom prst="rect">
            <a:avLst/>
          </a:prstGeom>
        </p:spPr>
      </p:pic>
    </p:spTree>
    <p:extLst>
      <p:ext uri="{BB962C8B-B14F-4D97-AF65-F5344CB8AC3E}">
        <p14:creationId xmlns:p14="http://schemas.microsoft.com/office/powerpoint/2010/main" val="11291504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Seizure of systems and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32</a:t>
            </a:fld>
            <a:endParaRPr lang="en-GB"/>
          </a:p>
        </p:txBody>
      </p:sp>
      <p:sp>
        <p:nvSpPr>
          <p:cNvPr id="7" name="Rectangle 3">
            <a:extLst>
              <a:ext uri="{FF2B5EF4-FFF2-40B4-BE49-F238E27FC236}">
                <a16:creationId xmlns:a16="http://schemas.microsoft.com/office/drawing/2014/main" id="{CD08C1F4-FDD4-5C43-9814-7541BB533F34}"/>
              </a:ext>
            </a:extLst>
          </p:cNvPr>
          <p:cNvSpPr>
            <a:spLocks noGrp="1" noChangeArrowheads="1"/>
          </p:cNvSpPr>
          <p:nvPr>
            <p:ph idx="1"/>
          </p:nvPr>
        </p:nvSpPr>
        <p:spPr>
          <a:xfrm>
            <a:off x="838199" y="2530238"/>
            <a:ext cx="7558391" cy="3677434"/>
          </a:xfrm>
        </p:spPr>
        <p:txBody>
          <a:bodyPr>
            <a:normAutofit fontScale="70000" lnSpcReduction="20000"/>
          </a:bodyPr>
          <a:lstStyle/>
          <a:p>
            <a:pPr>
              <a:lnSpc>
                <a:spcPct val="150000"/>
              </a:lnSpc>
              <a:spcBef>
                <a:spcPts val="0"/>
              </a:spcBef>
            </a:pPr>
            <a:r>
              <a:rPr lang="en-US" dirty="0"/>
              <a:t>Electronic evidence must be handled carefully and in a manner that preserves its evidential value. </a:t>
            </a:r>
          </a:p>
          <a:p>
            <a:pPr>
              <a:lnSpc>
                <a:spcPct val="150000"/>
              </a:lnSpc>
              <a:spcBef>
                <a:spcPts val="0"/>
              </a:spcBef>
            </a:pPr>
            <a:r>
              <a:rPr lang="en-US" dirty="0"/>
              <a:t>Certain types of e-evidence require special collection, packaging, and transportation. </a:t>
            </a:r>
          </a:p>
          <a:p>
            <a:pPr>
              <a:lnSpc>
                <a:spcPct val="150000"/>
              </a:lnSpc>
              <a:spcBef>
                <a:spcPts val="0"/>
              </a:spcBef>
            </a:pPr>
            <a:r>
              <a:rPr lang="en-US" dirty="0"/>
              <a:t>Do not forget traditional evidence: fingerprints, DNA, </a:t>
            </a:r>
            <a:br>
              <a:rPr lang="en-US" dirty="0"/>
            </a:br>
            <a:r>
              <a:rPr lang="en-US" dirty="0"/>
              <a:t>written notes, printouts, </a:t>
            </a:r>
            <a:r>
              <a:rPr lang="en-US" dirty="0" err="1"/>
              <a:t>etc</a:t>
            </a:r>
            <a:endParaRPr lang="en-US" dirty="0"/>
          </a:p>
          <a:p>
            <a:pPr>
              <a:lnSpc>
                <a:spcPct val="150000"/>
              </a:lnSpc>
              <a:spcBef>
                <a:spcPts val="0"/>
              </a:spcBef>
            </a:pPr>
            <a:r>
              <a:rPr lang="en-US" dirty="0"/>
              <a:t>Detailed procedures are described in the Electronic Evidence guide as well as the Standard Operating Procedures developed by the Council of Europe</a:t>
            </a:r>
            <a:endParaRPr lang="en-GB" dirty="0"/>
          </a:p>
        </p:txBody>
      </p:sp>
      <p:pic>
        <p:nvPicPr>
          <p:cNvPr id="9" name="Grafik 1">
            <a:extLst>
              <a:ext uri="{FF2B5EF4-FFF2-40B4-BE49-F238E27FC236}">
                <a16:creationId xmlns:a16="http://schemas.microsoft.com/office/drawing/2014/main" id="{0A9C5119-E484-B147-AA23-86893F4513EF}"/>
              </a:ext>
            </a:extLst>
          </p:cNvPr>
          <p:cNvPicPr/>
          <p:nvPr/>
        </p:nvPicPr>
        <p:blipFill rotWithShape="1">
          <a:blip r:embed="rId3">
            <a:extLst>
              <a:ext uri="{28A0092B-C50C-407E-A947-70E740481C1C}">
                <a14:useLocalDpi xmlns:a14="http://schemas.microsoft.com/office/drawing/2010/main" val="0"/>
              </a:ext>
            </a:extLst>
          </a:blip>
          <a:srcRect l="1425" t="60482" r="50474"/>
          <a:stretch/>
        </p:blipFill>
        <p:spPr bwMode="auto">
          <a:xfrm>
            <a:off x="8473181" y="3739109"/>
            <a:ext cx="3508022" cy="2159000"/>
          </a:xfrm>
          <a:prstGeom prst="rect">
            <a:avLst/>
          </a:prstGeom>
          <a:noFill/>
          <a:ln>
            <a:noFill/>
          </a:ln>
          <a:effectLst>
            <a:reflection blurRad="6350" stA="52000" endA="300" endPos="35000" dir="5400000" sy="-100000" algn="bl" rotWithShape="0"/>
          </a:effectLst>
        </p:spPr>
      </p:pic>
    </p:spTree>
    <p:extLst>
      <p:ext uri="{BB962C8B-B14F-4D97-AF65-F5344CB8AC3E}">
        <p14:creationId xmlns:p14="http://schemas.microsoft.com/office/powerpoint/2010/main" val="40173758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Seizure of systems and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33</a:t>
            </a:fld>
            <a:endParaRPr lang="en-GB"/>
          </a:p>
        </p:txBody>
      </p:sp>
      <p:sp>
        <p:nvSpPr>
          <p:cNvPr id="7" name="Rectangle 3">
            <a:extLst>
              <a:ext uri="{FF2B5EF4-FFF2-40B4-BE49-F238E27FC236}">
                <a16:creationId xmlns:a16="http://schemas.microsoft.com/office/drawing/2014/main" id="{CD08C1F4-FDD4-5C43-9814-7541BB533F34}"/>
              </a:ext>
            </a:extLst>
          </p:cNvPr>
          <p:cNvSpPr>
            <a:spLocks noGrp="1" noChangeArrowheads="1"/>
          </p:cNvSpPr>
          <p:nvPr>
            <p:ph idx="1"/>
          </p:nvPr>
        </p:nvSpPr>
        <p:spPr>
          <a:xfrm>
            <a:off x="838199" y="2530238"/>
            <a:ext cx="7558391" cy="3677434"/>
          </a:xfrm>
        </p:spPr>
        <p:txBody>
          <a:bodyPr>
            <a:normAutofit lnSpcReduction="10000"/>
          </a:bodyPr>
          <a:lstStyle/>
          <a:p>
            <a:pPr marL="0" indent="0" algn="just">
              <a:lnSpc>
                <a:spcPct val="170000"/>
              </a:lnSpc>
              <a:spcBef>
                <a:spcPts val="0"/>
              </a:spcBef>
              <a:buNone/>
            </a:pPr>
            <a:r>
              <a:rPr lang="en-GB" sz="1400" dirty="0"/>
              <a:t>When seizing a computer system</a:t>
            </a:r>
          </a:p>
          <a:p>
            <a:pPr lvl="0" algn="just">
              <a:lnSpc>
                <a:spcPct val="170000"/>
              </a:lnSpc>
            </a:pPr>
            <a:r>
              <a:rPr lang="en-US" sz="1400" b="1" dirty="0"/>
              <a:t>Observe the computer system and determine whether it is on or off</a:t>
            </a:r>
          </a:p>
          <a:p>
            <a:pPr lvl="0" algn="just">
              <a:lnSpc>
                <a:spcPct val="170000"/>
              </a:lnSpc>
            </a:pPr>
            <a:r>
              <a:rPr lang="en-US" sz="1400" dirty="0"/>
              <a:t>Document the computer system, all connections and the scene continuously and record all actions you take and any changes that you observe in the monitor, computer, printer, or other devices as a result of your actions </a:t>
            </a:r>
            <a:r>
              <a:rPr lang="en-GB" sz="1400" dirty="0"/>
              <a:t>a monitor,</a:t>
            </a:r>
            <a:endParaRPr lang="de-DE" sz="1400" dirty="0"/>
          </a:p>
          <a:p>
            <a:pPr lvl="0" algn="just">
              <a:lnSpc>
                <a:spcPct val="170000"/>
              </a:lnSpc>
            </a:pPr>
            <a:r>
              <a:rPr lang="en-US" sz="1400" dirty="0"/>
              <a:t>Do not follow any unverified advice from a potential suspect.</a:t>
            </a:r>
            <a:r>
              <a:rPr lang="de-DE" sz="1400" dirty="0"/>
              <a:t> </a:t>
            </a:r>
          </a:p>
          <a:p>
            <a:pPr lvl="0" algn="just">
              <a:lnSpc>
                <a:spcPct val="170000"/>
              </a:lnSpc>
            </a:pPr>
            <a:r>
              <a:rPr lang="en-US" sz="1400" dirty="0"/>
              <a:t>If a computer network is encountered, contact a forensic computer specialist in your agency or an external expert identified by your agency for assistance.</a:t>
            </a:r>
            <a:r>
              <a:rPr lang="de-DE" sz="1400" dirty="0"/>
              <a:t> </a:t>
            </a:r>
          </a:p>
        </p:txBody>
      </p:sp>
      <p:pic>
        <p:nvPicPr>
          <p:cNvPr id="3" name="Grafik 2">
            <a:extLst>
              <a:ext uri="{FF2B5EF4-FFF2-40B4-BE49-F238E27FC236}">
                <a16:creationId xmlns:a16="http://schemas.microsoft.com/office/drawing/2014/main" id="{632881B8-961D-8044-BFF0-283DC6EE4FB5}"/>
              </a:ext>
            </a:extLst>
          </p:cNvPr>
          <p:cNvPicPr>
            <a:picLocks noChangeAspect="1"/>
          </p:cNvPicPr>
          <p:nvPr/>
        </p:nvPicPr>
        <p:blipFill rotWithShape="1">
          <a:blip r:embed="rId3"/>
          <a:srcRect b="10359"/>
          <a:stretch/>
        </p:blipFill>
        <p:spPr>
          <a:xfrm>
            <a:off x="8610603" y="2632605"/>
            <a:ext cx="3265195" cy="2405926"/>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39220494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Seizure of systems and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34</a:t>
            </a:fld>
            <a:endParaRPr lang="en-GB"/>
          </a:p>
        </p:txBody>
      </p:sp>
      <p:sp>
        <p:nvSpPr>
          <p:cNvPr id="7" name="Rectangle 3">
            <a:extLst>
              <a:ext uri="{FF2B5EF4-FFF2-40B4-BE49-F238E27FC236}">
                <a16:creationId xmlns:a16="http://schemas.microsoft.com/office/drawing/2014/main" id="{CD08C1F4-FDD4-5C43-9814-7541BB533F34}"/>
              </a:ext>
            </a:extLst>
          </p:cNvPr>
          <p:cNvSpPr>
            <a:spLocks noGrp="1" noChangeArrowheads="1"/>
          </p:cNvSpPr>
          <p:nvPr>
            <p:ph idx="1"/>
          </p:nvPr>
        </p:nvSpPr>
        <p:spPr>
          <a:xfrm>
            <a:off x="838199" y="2530238"/>
            <a:ext cx="7558391" cy="3677434"/>
          </a:xfrm>
        </p:spPr>
        <p:txBody>
          <a:bodyPr>
            <a:normAutofit fontScale="55000" lnSpcReduction="20000"/>
          </a:bodyPr>
          <a:lstStyle/>
          <a:p>
            <a:pPr>
              <a:lnSpc>
                <a:spcPct val="150000"/>
              </a:lnSpc>
              <a:spcBef>
                <a:spcPts val="0"/>
              </a:spcBef>
            </a:pPr>
            <a:r>
              <a:rPr lang="en-US" dirty="0"/>
              <a:t>If you encounter a computer network, contact a forensic computer </a:t>
            </a:r>
            <a:r>
              <a:rPr lang="en-US" b="1" dirty="0"/>
              <a:t>specialist</a:t>
            </a:r>
            <a:r>
              <a:rPr lang="en-US" dirty="0"/>
              <a:t> in your agency or an external specialist recommended by your agency for assistance.</a:t>
            </a:r>
            <a:r>
              <a:rPr lang="de-DE" dirty="0"/>
              <a:t> </a:t>
            </a:r>
          </a:p>
          <a:p>
            <a:pPr>
              <a:lnSpc>
                <a:spcPct val="150000"/>
              </a:lnSpc>
              <a:spcBef>
                <a:spcPts val="0"/>
              </a:spcBef>
            </a:pPr>
            <a:endParaRPr lang="de-DE" dirty="0"/>
          </a:p>
          <a:p>
            <a:r>
              <a:rPr lang="en-US" dirty="0"/>
              <a:t>Indications for networks:</a:t>
            </a:r>
            <a:endParaRPr lang="de-DE" dirty="0"/>
          </a:p>
          <a:p>
            <a:pPr lvl="1"/>
            <a:r>
              <a:rPr lang="en-US" dirty="0"/>
              <a:t>multiple computer systems</a:t>
            </a:r>
            <a:endParaRPr lang="de-DE" dirty="0"/>
          </a:p>
          <a:p>
            <a:pPr lvl="1"/>
            <a:r>
              <a:rPr lang="en-US" dirty="0"/>
              <a:t>network components (router, hubs, switches, </a:t>
            </a:r>
            <a:r>
              <a:rPr lang="en-US" dirty="0" err="1"/>
              <a:t>etc</a:t>
            </a:r>
            <a:r>
              <a:rPr lang="en-US" dirty="0"/>
              <a:t>)</a:t>
            </a:r>
          </a:p>
          <a:p>
            <a:pPr lvl="1"/>
            <a:r>
              <a:rPr lang="en-US" dirty="0"/>
              <a:t>network interface cards </a:t>
            </a:r>
          </a:p>
          <a:p>
            <a:pPr lvl="1"/>
            <a:r>
              <a:rPr lang="en-US" dirty="0"/>
              <a:t>network cables</a:t>
            </a:r>
          </a:p>
          <a:p>
            <a:pPr lvl="1"/>
            <a:r>
              <a:rPr lang="en-US" dirty="0"/>
              <a:t>antennas of </a:t>
            </a:r>
            <a:r>
              <a:rPr lang="en-US" dirty="0" err="1"/>
              <a:t>wifi</a:t>
            </a:r>
            <a:r>
              <a:rPr lang="en-US" dirty="0"/>
              <a:t> devices</a:t>
            </a:r>
            <a:endParaRPr lang="de-DE" dirty="0"/>
          </a:p>
          <a:p>
            <a:pPr lvl="1"/>
            <a:r>
              <a:rPr lang="de-DE" dirty="0"/>
              <a:t>s</a:t>
            </a:r>
            <a:r>
              <a:rPr lang="en-US" dirty="0" err="1"/>
              <a:t>ervers</a:t>
            </a:r>
            <a:endParaRPr lang="en-US" dirty="0"/>
          </a:p>
          <a:p>
            <a:pPr lvl="1"/>
            <a:endParaRPr lang="de-DE" dirty="0"/>
          </a:p>
          <a:p>
            <a:r>
              <a:rPr lang="de-DE" dirty="0"/>
              <a:t>Label all </a:t>
            </a:r>
            <a:r>
              <a:rPr lang="de-DE" dirty="0" err="1"/>
              <a:t>cables</a:t>
            </a:r>
            <a:r>
              <a:rPr lang="de-DE" dirty="0"/>
              <a:t> </a:t>
            </a:r>
            <a:r>
              <a:rPr lang="de-DE" dirty="0" err="1"/>
              <a:t>and</a:t>
            </a:r>
            <a:r>
              <a:rPr lang="de-DE" dirty="0"/>
              <a:t> </a:t>
            </a:r>
            <a:r>
              <a:rPr lang="de-DE" dirty="0" err="1"/>
              <a:t>devices</a:t>
            </a:r>
            <a:r>
              <a:rPr lang="de-DE" dirty="0"/>
              <a:t> </a:t>
            </a:r>
            <a:r>
              <a:rPr lang="de-DE" dirty="0" err="1"/>
              <a:t>and</a:t>
            </a:r>
            <a:r>
              <a:rPr lang="de-DE" dirty="0"/>
              <a:t> </a:t>
            </a:r>
            <a:r>
              <a:rPr lang="de-DE" dirty="0" err="1"/>
              <a:t>document</a:t>
            </a:r>
            <a:r>
              <a:rPr lang="de-DE" dirty="0"/>
              <a:t> </a:t>
            </a:r>
            <a:r>
              <a:rPr lang="de-DE" dirty="0" err="1"/>
              <a:t>the</a:t>
            </a:r>
            <a:r>
              <a:rPr lang="de-DE" dirty="0"/>
              <a:t> </a:t>
            </a:r>
            <a:r>
              <a:rPr lang="de-DE" dirty="0" err="1"/>
              <a:t>connections</a:t>
            </a:r>
            <a:endParaRPr lang="en-US" dirty="0"/>
          </a:p>
        </p:txBody>
      </p:sp>
      <p:pic>
        <p:nvPicPr>
          <p:cNvPr id="8" name="Grafik 164">
            <a:extLst>
              <a:ext uri="{FF2B5EF4-FFF2-40B4-BE49-F238E27FC236}">
                <a16:creationId xmlns:a16="http://schemas.microsoft.com/office/drawing/2014/main" id="{5708096F-09EB-3C45-9EF3-5E452F0A2A2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9046859" y="2448729"/>
            <a:ext cx="2306941" cy="2306941"/>
          </a:xfrm>
          <a:prstGeom prst="rect">
            <a:avLst/>
          </a:prstGeom>
          <a:noFill/>
          <a:ln>
            <a:noFill/>
          </a:ln>
          <a:effectLst>
            <a:reflection blurRad="6350" stA="52000" endA="300" endPos="35000" dir="5400000" sy="-100000" algn="bl" rotWithShape="0"/>
          </a:effectLst>
        </p:spPr>
      </p:pic>
    </p:spTree>
    <p:extLst>
      <p:ext uri="{BB962C8B-B14F-4D97-AF65-F5344CB8AC3E}">
        <p14:creationId xmlns:p14="http://schemas.microsoft.com/office/powerpoint/2010/main" val="14427155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Seizure of systems and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35</a:t>
            </a:fld>
            <a:endParaRPr lang="en-GB"/>
          </a:p>
        </p:txBody>
      </p:sp>
      <p:sp>
        <p:nvSpPr>
          <p:cNvPr id="7" name="Rectangle 3">
            <a:extLst>
              <a:ext uri="{FF2B5EF4-FFF2-40B4-BE49-F238E27FC236}">
                <a16:creationId xmlns:a16="http://schemas.microsoft.com/office/drawing/2014/main" id="{CD08C1F4-FDD4-5C43-9814-7541BB533F34}"/>
              </a:ext>
            </a:extLst>
          </p:cNvPr>
          <p:cNvSpPr>
            <a:spLocks noGrp="1" noChangeArrowheads="1"/>
          </p:cNvSpPr>
          <p:nvPr>
            <p:ph idx="1"/>
          </p:nvPr>
        </p:nvSpPr>
        <p:spPr>
          <a:xfrm>
            <a:off x="838199" y="2530238"/>
            <a:ext cx="7558391" cy="3677434"/>
          </a:xfrm>
        </p:spPr>
        <p:txBody>
          <a:bodyPr>
            <a:normAutofit/>
          </a:bodyPr>
          <a:lstStyle/>
          <a:p>
            <a:pPr marL="0" indent="0">
              <a:lnSpc>
                <a:spcPct val="150000"/>
              </a:lnSpc>
              <a:spcBef>
                <a:spcPts val="0"/>
              </a:spcBef>
              <a:buNone/>
            </a:pPr>
            <a:r>
              <a:rPr lang="en-GB" sz="1800" b="1" dirty="0"/>
              <a:t>Mobile devices</a:t>
            </a:r>
          </a:p>
          <a:p>
            <a:pPr>
              <a:lnSpc>
                <a:spcPct val="150000"/>
              </a:lnSpc>
              <a:spcBef>
                <a:spcPts val="0"/>
              </a:spcBef>
            </a:pPr>
            <a:r>
              <a:rPr lang="en-GB" sz="1400" dirty="0"/>
              <a:t>If powered on</a:t>
            </a:r>
          </a:p>
          <a:p>
            <a:pPr lvl="1">
              <a:lnSpc>
                <a:spcPct val="150000"/>
              </a:lnSpc>
              <a:spcBef>
                <a:spcPts val="0"/>
              </a:spcBef>
            </a:pPr>
            <a:r>
              <a:rPr lang="en-GB" sz="1200" dirty="0"/>
              <a:t>do not turn off the device</a:t>
            </a:r>
          </a:p>
          <a:p>
            <a:pPr lvl="1">
              <a:lnSpc>
                <a:spcPct val="150000"/>
              </a:lnSpc>
              <a:spcBef>
                <a:spcPts val="0"/>
              </a:spcBef>
            </a:pPr>
            <a:r>
              <a:rPr lang="en-GB" sz="1200" dirty="0"/>
              <a:t>document the screen</a:t>
            </a:r>
          </a:p>
          <a:p>
            <a:pPr lvl="1">
              <a:lnSpc>
                <a:spcPct val="150000"/>
              </a:lnSpc>
              <a:spcBef>
                <a:spcPts val="0"/>
              </a:spcBef>
            </a:pPr>
            <a:r>
              <a:rPr lang="en-GB" sz="1200" dirty="0"/>
              <a:t>if applicable turn device into flight-mode</a:t>
            </a:r>
          </a:p>
          <a:p>
            <a:pPr lvl="1">
              <a:lnSpc>
                <a:spcPct val="150000"/>
              </a:lnSpc>
              <a:spcBef>
                <a:spcPts val="0"/>
              </a:spcBef>
            </a:pPr>
            <a:r>
              <a:rPr lang="en-GB" sz="1200" dirty="0"/>
              <a:t>consider using a faraday bag</a:t>
            </a:r>
          </a:p>
          <a:p>
            <a:pPr lvl="1">
              <a:lnSpc>
                <a:spcPct val="150000"/>
              </a:lnSpc>
              <a:spcBef>
                <a:spcPts val="0"/>
              </a:spcBef>
            </a:pPr>
            <a:endParaRPr lang="en-GB" sz="1200" dirty="0"/>
          </a:p>
          <a:p>
            <a:pPr>
              <a:lnSpc>
                <a:spcPct val="150000"/>
              </a:lnSpc>
              <a:spcBef>
                <a:spcPts val="0"/>
              </a:spcBef>
            </a:pPr>
            <a:r>
              <a:rPr lang="en-GB" sz="1400" dirty="0"/>
              <a:t>If powered off</a:t>
            </a:r>
          </a:p>
          <a:p>
            <a:pPr lvl="1">
              <a:lnSpc>
                <a:spcPct val="150000"/>
              </a:lnSpc>
              <a:spcBef>
                <a:spcPts val="0"/>
              </a:spcBef>
            </a:pPr>
            <a:r>
              <a:rPr lang="en-GB" sz="1200" dirty="0"/>
              <a:t>do not turn on the device</a:t>
            </a:r>
          </a:p>
          <a:p>
            <a:pPr lvl="1">
              <a:lnSpc>
                <a:spcPct val="150000"/>
              </a:lnSpc>
              <a:spcBef>
                <a:spcPts val="0"/>
              </a:spcBef>
            </a:pPr>
            <a:endParaRPr lang="en-GB" sz="1200" dirty="0"/>
          </a:p>
          <a:p>
            <a:pPr>
              <a:lnSpc>
                <a:spcPct val="150000"/>
              </a:lnSpc>
              <a:spcBef>
                <a:spcPts val="0"/>
              </a:spcBef>
            </a:pPr>
            <a:r>
              <a:rPr lang="en-GB" sz="1400" dirty="0"/>
              <a:t>Search for further information regarding the device (manual, power supply, etc) and the SIM card (letter from telecom company, PIN, PUK, etc)</a:t>
            </a:r>
          </a:p>
        </p:txBody>
      </p:sp>
      <p:pic>
        <p:nvPicPr>
          <p:cNvPr id="9" name="Picture 118">
            <a:extLst>
              <a:ext uri="{FF2B5EF4-FFF2-40B4-BE49-F238E27FC236}">
                <a16:creationId xmlns:a16="http://schemas.microsoft.com/office/drawing/2014/main" id="{2C705DBF-7541-9F4D-95D4-B3AB707AA8A9}"/>
              </a:ext>
            </a:extLst>
          </p:cNvPr>
          <p:cNvPicPr>
            <a:picLocks noChangeAspect="1"/>
          </p:cNvPicPr>
          <p:nvPr/>
        </p:nvPicPr>
        <p:blipFill>
          <a:blip r:embed="rId3"/>
          <a:stretch>
            <a:fillRect/>
          </a:stretch>
        </p:blipFill>
        <p:spPr>
          <a:xfrm>
            <a:off x="8970758" y="2448729"/>
            <a:ext cx="2729598" cy="2501370"/>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40551023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Seizure of systems and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36</a:t>
            </a:fld>
            <a:endParaRPr lang="en-GB"/>
          </a:p>
        </p:txBody>
      </p:sp>
      <p:sp>
        <p:nvSpPr>
          <p:cNvPr id="7" name="Rectangle 3">
            <a:extLst>
              <a:ext uri="{FF2B5EF4-FFF2-40B4-BE49-F238E27FC236}">
                <a16:creationId xmlns:a16="http://schemas.microsoft.com/office/drawing/2014/main" id="{CD08C1F4-FDD4-5C43-9814-7541BB533F34}"/>
              </a:ext>
            </a:extLst>
          </p:cNvPr>
          <p:cNvSpPr>
            <a:spLocks noGrp="1" noChangeArrowheads="1"/>
          </p:cNvSpPr>
          <p:nvPr>
            <p:ph idx="1"/>
          </p:nvPr>
        </p:nvSpPr>
        <p:spPr>
          <a:xfrm>
            <a:off x="838199" y="2530238"/>
            <a:ext cx="10657115" cy="3677434"/>
          </a:xfrm>
        </p:spPr>
        <p:txBody>
          <a:bodyPr>
            <a:normAutofit fontScale="85000" lnSpcReduction="10000"/>
          </a:bodyPr>
          <a:lstStyle/>
          <a:p>
            <a:pPr marL="0" indent="0">
              <a:lnSpc>
                <a:spcPct val="150000"/>
              </a:lnSpc>
              <a:spcBef>
                <a:spcPts val="0"/>
              </a:spcBef>
              <a:buNone/>
            </a:pPr>
            <a:r>
              <a:rPr lang="en-GB" dirty="0"/>
              <a:t>Other electronic devices:</a:t>
            </a:r>
          </a:p>
          <a:p>
            <a:pPr>
              <a:lnSpc>
                <a:spcPct val="150000"/>
              </a:lnSpc>
              <a:spcBef>
                <a:spcPts val="0"/>
              </a:spcBef>
            </a:pPr>
            <a:r>
              <a:rPr lang="en-US" dirty="0"/>
              <a:t>If the device is switched on, do not switch it off</a:t>
            </a:r>
          </a:p>
          <a:p>
            <a:pPr lvl="1"/>
            <a:r>
              <a:rPr lang="en-GB" dirty="0"/>
              <a:t>Photograph the display (if applicable) and record the information displayed.</a:t>
            </a:r>
            <a:endParaRPr lang="de-DE" dirty="0"/>
          </a:p>
          <a:p>
            <a:pPr lvl="1"/>
            <a:r>
              <a:rPr lang="en-GB" dirty="0"/>
              <a:t>Remove all power supply cables.</a:t>
            </a:r>
            <a:endParaRPr lang="de-DE" dirty="0"/>
          </a:p>
          <a:p>
            <a:pPr lvl="1"/>
            <a:r>
              <a:rPr lang="en-GB" dirty="0"/>
              <a:t>Do not try to access the internal memory or any storage media.</a:t>
            </a:r>
            <a:endParaRPr lang="de-DE" dirty="0"/>
          </a:p>
          <a:p>
            <a:pPr lvl="0"/>
            <a:r>
              <a:rPr lang="en-GB" dirty="0"/>
              <a:t>If it is switched off, do not switch it on </a:t>
            </a:r>
          </a:p>
          <a:p>
            <a:pPr lvl="0"/>
            <a:r>
              <a:rPr lang="en-GB" dirty="0"/>
              <a:t>Collect/record important information</a:t>
            </a:r>
            <a:endParaRPr lang="de-DE" dirty="0"/>
          </a:p>
          <a:p>
            <a:pPr lvl="1"/>
            <a:r>
              <a:rPr lang="en-GB" dirty="0"/>
              <a:t>Collect manuals and other instructions if available.</a:t>
            </a:r>
            <a:endParaRPr lang="de-DE" dirty="0"/>
          </a:p>
          <a:p>
            <a:r>
              <a:rPr lang="en-US" dirty="0"/>
              <a:t>Record the relevant data (e.g., phone number).</a:t>
            </a:r>
            <a:r>
              <a:rPr lang="de-DE" dirty="0"/>
              <a:t> </a:t>
            </a:r>
            <a:endParaRPr lang="en-GB" dirty="0"/>
          </a:p>
        </p:txBody>
      </p:sp>
    </p:spTree>
    <p:extLst>
      <p:ext uri="{BB962C8B-B14F-4D97-AF65-F5344CB8AC3E}">
        <p14:creationId xmlns:p14="http://schemas.microsoft.com/office/powerpoint/2010/main" val="1360762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Seizure of systems and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37</a:t>
            </a:fld>
            <a:endParaRPr lang="en-GB"/>
          </a:p>
        </p:txBody>
      </p:sp>
      <p:sp>
        <p:nvSpPr>
          <p:cNvPr id="7" name="Rectangle 3">
            <a:extLst>
              <a:ext uri="{FF2B5EF4-FFF2-40B4-BE49-F238E27FC236}">
                <a16:creationId xmlns:a16="http://schemas.microsoft.com/office/drawing/2014/main" id="{CD08C1F4-FDD4-5C43-9814-7541BB533F34}"/>
              </a:ext>
            </a:extLst>
          </p:cNvPr>
          <p:cNvSpPr>
            <a:spLocks noGrp="1" noChangeArrowheads="1"/>
          </p:cNvSpPr>
          <p:nvPr>
            <p:ph idx="1"/>
          </p:nvPr>
        </p:nvSpPr>
        <p:spPr>
          <a:xfrm>
            <a:off x="838199" y="2530238"/>
            <a:ext cx="7558391" cy="3677434"/>
          </a:xfrm>
        </p:spPr>
        <p:txBody>
          <a:bodyPr>
            <a:normAutofit fontScale="62500" lnSpcReduction="20000"/>
          </a:bodyPr>
          <a:lstStyle/>
          <a:p>
            <a:pPr algn="just">
              <a:lnSpc>
                <a:spcPct val="150000"/>
              </a:lnSpc>
              <a:spcBef>
                <a:spcPts val="0"/>
              </a:spcBef>
            </a:pPr>
            <a:r>
              <a:rPr lang="en-GB" b="1" dirty="0"/>
              <a:t>Tag</a:t>
            </a:r>
            <a:r>
              <a:rPr lang="en-GB" dirty="0"/>
              <a:t> all devices and cable connections</a:t>
            </a:r>
          </a:p>
          <a:p>
            <a:pPr algn="just">
              <a:lnSpc>
                <a:spcPct val="150000"/>
              </a:lnSpc>
              <a:spcBef>
                <a:spcPts val="0"/>
              </a:spcBef>
            </a:pPr>
            <a:r>
              <a:rPr lang="en-GB" dirty="0"/>
              <a:t>Do not affix adhesive labels on the surface of storage media. Use boxes, bags and envelopes for packaging and tagging of storage media.</a:t>
            </a:r>
          </a:p>
          <a:p>
            <a:pPr algn="just">
              <a:lnSpc>
                <a:spcPct val="150000"/>
              </a:lnSpc>
              <a:spcBef>
                <a:spcPts val="0"/>
              </a:spcBef>
            </a:pPr>
            <a:r>
              <a:rPr lang="en-US" dirty="0"/>
              <a:t>Electronic Evidence can be sensitive to temperature, humidity, physical shock, static electricity, magnetic sources, and even to some actions (e.g., switching on/off). </a:t>
            </a:r>
          </a:p>
          <a:p>
            <a:pPr algn="just">
              <a:lnSpc>
                <a:spcPct val="150000"/>
              </a:lnSpc>
              <a:spcBef>
                <a:spcPts val="0"/>
              </a:spcBef>
            </a:pPr>
            <a:r>
              <a:rPr lang="en-US" dirty="0"/>
              <a:t>E-Evidence must be handled with care and appropriate bags und boxes must be used to seize the devices.</a:t>
            </a:r>
            <a:endParaRPr lang="en-GB" dirty="0"/>
          </a:p>
        </p:txBody>
      </p:sp>
      <p:pic>
        <p:nvPicPr>
          <p:cNvPr id="8" name="Bild 4">
            <a:extLst>
              <a:ext uri="{FF2B5EF4-FFF2-40B4-BE49-F238E27FC236}">
                <a16:creationId xmlns:a16="http://schemas.microsoft.com/office/drawing/2014/main" id="{9C337B8E-9031-F249-9E8D-B81035BCA292}"/>
              </a:ext>
            </a:extLst>
          </p:cNvPr>
          <p:cNvPicPr>
            <a:picLocks noChangeAspect="1"/>
          </p:cNvPicPr>
          <p:nvPr/>
        </p:nvPicPr>
        <p:blipFill>
          <a:blip r:embed="rId3"/>
          <a:stretch>
            <a:fillRect/>
          </a:stretch>
        </p:blipFill>
        <p:spPr>
          <a:xfrm>
            <a:off x="8610603" y="2676303"/>
            <a:ext cx="3458853" cy="2640258"/>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821645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Seizure of systems and devices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38</a:t>
            </a:fld>
            <a:endParaRPr lang="en-GB"/>
          </a:p>
        </p:txBody>
      </p:sp>
      <p:sp>
        <p:nvSpPr>
          <p:cNvPr id="7" name="Rectangle 3">
            <a:extLst>
              <a:ext uri="{FF2B5EF4-FFF2-40B4-BE49-F238E27FC236}">
                <a16:creationId xmlns:a16="http://schemas.microsoft.com/office/drawing/2014/main" id="{CD08C1F4-FDD4-5C43-9814-7541BB533F34}"/>
              </a:ext>
            </a:extLst>
          </p:cNvPr>
          <p:cNvSpPr>
            <a:spLocks noGrp="1" noChangeArrowheads="1"/>
          </p:cNvSpPr>
          <p:nvPr>
            <p:ph idx="1"/>
          </p:nvPr>
        </p:nvSpPr>
        <p:spPr>
          <a:xfrm>
            <a:off x="838199" y="2530238"/>
            <a:ext cx="7558391" cy="3677434"/>
          </a:xfrm>
        </p:spPr>
        <p:txBody>
          <a:bodyPr>
            <a:normAutofit/>
          </a:bodyPr>
          <a:lstStyle/>
          <a:p>
            <a:pPr>
              <a:lnSpc>
                <a:spcPct val="150000"/>
              </a:lnSpc>
              <a:spcBef>
                <a:spcPts val="0"/>
              </a:spcBef>
            </a:pPr>
            <a:r>
              <a:rPr lang="de-DE" sz="2400" dirty="0" err="1"/>
              <a:t>During</a:t>
            </a:r>
            <a:r>
              <a:rPr lang="de-DE" sz="2400" b="1" dirty="0"/>
              <a:t> Transport</a:t>
            </a:r>
            <a:r>
              <a:rPr lang="de-DE" sz="2400" dirty="0"/>
              <a:t>,  </a:t>
            </a:r>
            <a:r>
              <a:rPr lang="de-DE" sz="2400" dirty="0" err="1"/>
              <a:t>k</a:t>
            </a:r>
            <a:r>
              <a:rPr lang="en-US" sz="2400" dirty="0" err="1"/>
              <a:t>eep</a:t>
            </a:r>
            <a:r>
              <a:rPr lang="en-US" sz="2400" dirty="0"/>
              <a:t> electronic evidence away from magnetic sources (e.g. Radio transmitters, speaker magnets, heated seats)</a:t>
            </a:r>
          </a:p>
          <a:p>
            <a:pPr marL="342900" lvl="1" indent="-342900">
              <a:lnSpc>
                <a:spcPct val="150000"/>
              </a:lnSpc>
              <a:spcBef>
                <a:spcPts val="0"/>
              </a:spcBef>
              <a:buFont typeface="Arial"/>
              <a:buChar char="•"/>
            </a:pPr>
            <a:r>
              <a:rPr lang="en-GB" dirty="0"/>
              <a:t>Ensure that the equipment is protected from shock and bumps (i.e., mechanical damage), heat, and humidity.</a:t>
            </a:r>
            <a:endParaRPr lang="de-DE" dirty="0"/>
          </a:p>
          <a:p>
            <a:pPr algn="just">
              <a:lnSpc>
                <a:spcPct val="150000"/>
              </a:lnSpc>
              <a:spcBef>
                <a:spcPts val="0"/>
              </a:spcBef>
            </a:pPr>
            <a:endParaRPr lang="en-GB" dirty="0"/>
          </a:p>
        </p:txBody>
      </p:sp>
      <p:pic>
        <p:nvPicPr>
          <p:cNvPr id="9" name="Bild 2" descr="Bildschirmfoto 2013-02-25 um 14.11.54.png">
            <a:extLst>
              <a:ext uri="{FF2B5EF4-FFF2-40B4-BE49-F238E27FC236}">
                <a16:creationId xmlns:a16="http://schemas.microsoft.com/office/drawing/2014/main" id="{ABB07557-EFAF-3A40-9A8B-E844E91079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49603" y="2695127"/>
            <a:ext cx="3244145" cy="2164527"/>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27808217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Live forensics vs. post mortem forensics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39</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201" y="2691685"/>
            <a:ext cx="6101128" cy="3485278"/>
          </a:xfrm>
        </p:spPr>
        <p:txBody>
          <a:bodyPr>
            <a:normAutofit fontScale="25000" lnSpcReduction="20000"/>
          </a:bodyPr>
          <a:lstStyle/>
          <a:p>
            <a:pPr marL="0" indent="0">
              <a:lnSpc>
                <a:spcPct val="170000"/>
              </a:lnSpc>
              <a:buNone/>
            </a:pPr>
            <a:r>
              <a:rPr lang="en-US" sz="6400" dirty="0"/>
              <a:t>Live Data Forensics deals with situations where it is necessary to capture </a:t>
            </a:r>
            <a:r>
              <a:rPr lang="en-US" sz="6400" b="1" dirty="0"/>
              <a:t>volatile data </a:t>
            </a:r>
            <a:r>
              <a:rPr lang="en-US" sz="6400" dirty="0"/>
              <a:t>from devices </a:t>
            </a:r>
            <a:r>
              <a:rPr lang="en-US" sz="6400" u="sng" dirty="0"/>
              <a:t>before they are turned off</a:t>
            </a:r>
            <a:r>
              <a:rPr lang="en-US" sz="6400" dirty="0"/>
              <a:t> or disconnected from networks or power supplies. </a:t>
            </a:r>
          </a:p>
          <a:p>
            <a:pPr marL="0" indent="0">
              <a:lnSpc>
                <a:spcPct val="170000"/>
              </a:lnSpc>
              <a:buNone/>
            </a:pPr>
            <a:r>
              <a:rPr lang="en-US" sz="6400" dirty="0"/>
              <a:t>It requires a higher level of specialism than the procedure in the search and seizure of dead boxes because the possibility of altering or even overwriting evidence is very high.</a:t>
            </a:r>
            <a:endParaRPr lang="de-DE" sz="6400" dirty="0"/>
          </a:p>
          <a:p>
            <a:endParaRPr lang="de-DE" dirty="0"/>
          </a:p>
        </p:txBody>
      </p:sp>
      <p:pic>
        <p:nvPicPr>
          <p:cNvPr id="10" name="Bild 5" descr="Bildschirmfoto 2013-02-24 um 13.34.05.png">
            <a:extLst>
              <a:ext uri="{FF2B5EF4-FFF2-40B4-BE49-F238E27FC236}">
                <a16:creationId xmlns:a16="http://schemas.microsoft.com/office/drawing/2014/main" id="{4983292E-0B1F-0F4F-B979-9C60F8E77E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9329" y="2691685"/>
            <a:ext cx="5252672" cy="2793406"/>
          </a:xfrm>
          <a:prstGeom prst="rect">
            <a:avLst/>
          </a:prstGeom>
        </p:spPr>
      </p:pic>
    </p:spTree>
    <p:extLst>
      <p:ext uri="{BB962C8B-B14F-4D97-AF65-F5344CB8AC3E}">
        <p14:creationId xmlns:p14="http://schemas.microsoft.com/office/powerpoint/2010/main" val="644744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84ECF-77D8-46F8-8B4C-F14463C75AAD}"/>
              </a:ext>
            </a:extLst>
          </p:cNvPr>
          <p:cNvSpPr>
            <a:spLocks noGrp="1"/>
          </p:cNvSpPr>
          <p:nvPr>
            <p:ph type="title"/>
          </p:nvPr>
        </p:nvSpPr>
        <p:spPr/>
        <p:txBody>
          <a:bodyPr/>
          <a:lstStyle/>
          <a:p>
            <a:r>
              <a:rPr lang="en-GB" dirty="0"/>
              <a:t>Preparation for Collection</a:t>
            </a:r>
          </a:p>
        </p:txBody>
      </p:sp>
      <p:sp>
        <p:nvSpPr>
          <p:cNvPr id="3" name="Content Placeholder 2">
            <a:extLst>
              <a:ext uri="{FF2B5EF4-FFF2-40B4-BE49-F238E27FC236}">
                <a16:creationId xmlns:a16="http://schemas.microsoft.com/office/drawing/2014/main" id="{43D10BC9-D59B-46B9-9C53-1B3349F1BADD}"/>
              </a:ext>
            </a:extLst>
          </p:cNvPr>
          <p:cNvSpPr>
            <a:spLocks noGrp="1"/>
          </p:cNvSpPr>
          <p:nvPr>
            <p:ph idx="1"/>
          </p:nvPr>
        </p:nvSpPr>
        <p:spPr>
          <a:xfrm>
            <a:off x="681789" y="2443347"/>
            <a:ext cx="10515600" cy="3485278"/>
          </a:xfrm>
        </p:spPr>
        <p:txBody>
          <a:bodyPr/>
          <a:lstStyle/>
          <a:p>
            <a:r>
              <a:rPr lang="en-US" dirty="0" err="1"/>
              <a:t>Authorisations</a:t>
            </a:r>
            <a:r>
              <a:rPr lang="en-US" dirty="0"/>
              <a:t> in place?</a:t>
            </a:r>
          </a:p>
          <a:p>
            <a:r>
              <a:rPr lang="en-US" dirty="0"/>
              <a:t>Choose appropriate search team members</a:t>
            </a:r>
          </a:p>
          <a:p>
            <a:r>
              <a:rPr lang="en-US" dirty="0"/>
              <a:t>Assign tasks to individuals</a:t>
            </a:r>
          </a:p>
          <a:p>
            <a:r>
              <a:rPr lang="en-US" dirty="0"/>
              <a:t>Brief the team</a:t>
            </a:r>
          </a:p>
          <a:p>
            <a:r>
              <a:rPr lang="en-US" dirty="0"/>
              <a:t>Supply necessary equipment</a:t>
            </a:r>
          </a:p>
          <a:p>
            <a:endParaRPr lang="en-GB" dirty="0"/>
          </a:p>
        </p:txBody>
      </p:sp>
      <p:sp>
        <p:nvSpPr>
          <p:cNvPr id="4" name="Date Placeholder 3">
            <a:extLst>
              <a:ext uri="{FF2B5EF4-FFF2-40B4-BE49-F238E27FC236}">
                <a16:creationId xmlns:a16="http://schemas.microsoft.com/office/drawing/2014/main" id="{C82D81CC-81D5-49B4-96C1-015BF99ECFFC}"/>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82FA6494-CEBF-457E-BC2C-14734DEF96B3}"/>
              </a:ext>
            </a:extLst>
          </p:cNvPr>
          <p:cNvSpPr>
            <a:spLocks noGrp="1"/>
          </p:cNvSpPr>
          <p:nvPr>
            <p:ph type="sldNum" sz="quarter" idx="12"/>
          </p:nvPr>
        </p:nvSpPr>
        <p:spPr/>
        <p:txBody>
          <a:bodyPr/>
          <a:lstStyle/>
          <a:p>
            <a:fld id="{B1D9BA23-6223-4617-9598-728E7A9462B0}" type="slidenum">
              <a:rPr lang="en-GB" smtClean="0"/>
              <a:t>4</a:t>
            </a:fld>
            <a:endParaRPr lang="en-GB"/>
          </a:p>
        </p:txBody>
      </p:sp>
      <p:sp>
        <p:nvSpPr>
          <p:cNvPr id="7" name="TextBox 6">
            <a:extLst>
              <a:ext uri="{FF2B5EF4-FFF2-40B4-BE49-F238E27FC236}">
                <a16:creationId xmlns:a16="http://schemas.microsoft.com/office/drawing/2014/main" id="{24EC1C6B-6B5E-4F5F-AEB8-604E62A04D2B}"/>
              </a:ext>
            </a:extLst>
          </p:cNvPr>
          <p:cNvSpPr txBox="1"/>
          <p:nvPr/>
        </p:nvSpPr>
        <p:spPr>
          <a:xfrm>
            <a:off x="298283" y="5928625"/>
            <a:ext cx="11595434" cy="369332"/>
          </a:xfrm>
          <a:prstGeom prst="rect">
            <a:avLst/>
          </a:prstGeom>
          <a:noFill/>
        </p:spPr>
        <p:txBody>
          <a:bodyPr wrap="square">
            <a:spAutoFit/>
          </a:bodyPr>
          <a:lstStyle/>
          <a:p>
            <a:pPr>
              <a:buNone/>
            </a:pPr>
            <a:r>
              <a:rPr lang="en-US" sz="1800" b="1" dirty="0"/>
              <a:t>All activities must be in compliance with agency policy and EU, State and Local Laws</a:t>
            </a:r>
          </a:p>
        </p:txBody>
      </p:sp>
    </p:spTree>
    <p:extLst>
      <p:ext uri="{BB962C8B-B14F-4D97-AF65-F5344CB8AC3E}">
        <p14:creationId xmlns:p14="http://schemas.microsoft.com/office/powerpoint/2010/main" val="13533408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Live forensics vs. post mortem forensics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40</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201" y="2448728"/>
            <a:ext cx="10974354" cy="4019979"/>
          </a:xfrm>
        </p:spPr>
        <p:txBody>
          <a:bodyPr>
            <a:normAutofit fontScale="62500" lnSpcReduction="20000"/>
          </a:bodyPr>
          <a:lstStyle/>
          <a:p>
            <a:pPr marL="0" indent="0" algn="ctr">
              <a:buNone/>
            </a:pPr>
            <a:r>
              <a:rPr lang="en-US" dirty="0"/>
              <a:t>What are volatile data?</a:t>
            </a:r>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lnSpc>
                <a:spcPct val="170000"/>
              </a:lnSpc>
              <a:buNone/>
            </a:pPr>
            <a:endParaRPr lang="en-US" dirty="0"/>
          </a:p>
          <a:p>
            <a:pPr marL="0" indent="0" algn="ctr">
              <a:lnSpc>
                <a:spcPct val="170000"/>
              </a:lnSpc>
              <a:buNone/>
            </a:pPr>
            <a:r>
              <a:rPr lang="en-US" dirty="0"/>
              <a:t>Volatile Data are data that are digitally stored in a way that the probability is very high for their contents to get deleted, overwritten or altered in a short amount of time by human or automated interaction.</a:t>
            </a:r>
          </a:p>
          <a:p>
            <a:pPr algn="ctr"/>
            <a:endParaRPr lang="de-DE" dirty="0"/>
          </a:p>
        </p:txBody>
      </p:sp>
      <p:pic>
        <p:nvPicPr>
          <p:cNvPr id="7" name="Bild 2">
            <a:extLst>
              <a:ext uri="{FF2B5EF4-FFF2-40B4-BE49-F238E27FC236}">
                <a16:creationId xmlns:a16="http://schemas.microsoft.com/office/drawing/2014/main" id="{3A6C3E7D-B963-AA46-95B5-EEE44239B7FE}"/>
              </a:ext>
            </a:extLst>
          </p:cNvPr>
          <p:cNvPicPr>
            <a:picLocks noChangeAspect="1"/>
          </p:cNvPicPr>
          <p:nvPr/>
        </p:nvPicPr>
        <p:blipFill>
          <a:blip r:embed="rId3"/>
          <a:stretch>
            <a:fillRect/>
          </a:stretch>
        </p:blipFill>
        <p:spPr>
          <a:xfrm>
            <a:off x="4040084" y="2754470"/>
            <a:ext cx="5027788" cy="1990594"/>
          </a:xfrm>
          <a:prstGeom prst="rect">
            <a:avLst/>
          </a:prstGeom>
        </p:spPr>
      </p:pic>
    </p:spTree>
    <p:extLst>
      <p:ext uri="{BB962C8B-B14F-4D97-AF65-F5344CB8AC3E}">
        <p14:creationId xmlns:p14="http://schemas.microsoft.com/office/powerpoint/2010/main" val="1338039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Live forensics vs. post mortem forensics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41</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201" y="2691685"/>
            <a:ext cx="6101128" cy="3485278"/>
          </a:xfrm>
        </p:spPr>
        <p:txBody>
          <a:bodyPr>
            <a:normAutofit/>
          </a:bodyPr>
          <a:lstStyle/>
          <a:p>
            <a:pPr marL="0" indent="0" algn="just">
              <a:buNone/>
            </a:pPr>
            <a:r>
              <a:rPr lang="de-DE" dirty="0" err="1"/>
              <a:t>Examples</a:t>
            </a:r>
            <a:r>
              <a:rPr lang="de-DE" dirty="0"/>
              <a:t> </a:t>
            </a:r>
            <a:r>
              <a:rPr lang="de-DE" dirty="0" err="1"/>
              <a:t>for</a:t>
            </a:r>
            <a:r>
              <a:rPr lang="de-DE" dirty="0"/>
              <a:t> volatile </a:t>
            </a:r>
            <a:r>
              <a:rPr lang="de-DE" dirty="0" err="1"/>
              <a:t>data</a:t>
            </a:r>
            <a:r>
              <a:rPr lang="de-DE" dirty="0"/>
              <a:t>:</a:t>
            </a:r>
          </a:p>
          <a:p>
            <a:r>
              <a:rPr lang="en-US" dirty="0"/>
              <a:t>Caches (e.g. </a:t>
            </a:r>
            <a:r>
              <a:rPr lang="en-US" dirty="0" err="1"/>
              <a:t>arp</a:t>
            </a:r>
            <a:r>
              <a:rPr lang="en-US" dirty="0"/>
              <a:t>- and </a:t>
            </a:r>
            <a:r>
              <a:rPr lang="en-US" dirty="0" err="1"/>
              <a:t>dns</a:t>
            </a:r>
            <a:r>
              <a:rPr lang="en-US" dirty="0"/>
              <a:t>-caches)</a:t>
            </a:r>
          </a:p>
          <a:p>
            <a:r>
              <a:rPr lang="en-US" dirty="0"/>
              <a:t>Unsaved documents</a:t>
            </a:r>
          </a:p>
          <a:p>
            <a:r>
              <a:rPr lang="en-US" dirty="0"/>
              <a:t>Running processes</a:t>
            </a:r>
          </a:p>
          <a:p>
            <a:r>
              <a:rPr lang="en-US" dirty="0"/>
              <a:t>Passwords and </a:t>
            </a:r>
            <a:r>
              <a:rPr lang="en-US" b="1" dirty="0"/>
              <a:t>encryption keys</a:t>
            </a:r>
          </a:p>
          <a:p>
            <a:endParaRPr lang="en-US" dirty="0"/>
          </a:p>
          <a:p>
            <a:pPr marL="0" indent="0">
              <a:buNone/>
            </a:pPr>
            <a:endParaRPr lang="en-US" dirty="0"/>
          </a:p>
          <a:p>
            <a:pPr marL="0" indent="0" algn="just">
              <a:buNone/>
            </a:pPr>
            <a:endParaRPr lang="de-DE" dirty="0"/>
          </a:p>
        </p:txBody>
      </p:sp>
      <p:sp>
        <p:nvSpPr>
          <p:cNvPr id="7" name="Inhaltsplatzhalter 5">
            <a:extLst>
              <a:ext uri="{FF2B5EF4-FFF2-40B4-BE49-F238E27FC236}">
                <a16:creationId xmlns:a16="http://schemas.microsoft.com/office/drawing/2014/main" id="{EB887488-AC92-EA4D-B483-C22560F58BDA}"/>
              </a:ext>
            </a:extLst>
          </p:cNvPr>
          <p:cNvSpPr txBox="1">
            <a:spLocks/>
          </p:cNvSpPr>
          <p:nvPr/>
        </p:nvSpPr>
        <p:spPr>
          <a:xfrm>
            <a:off x="6253066" y="3228391"/>
            <a:ext cx="6101128" cy="2948571"/>
          </a:xfrm>
          <a:prstGeom prst="rect">
            <a:avLst/>
          </a:prstGeom>
        </p:spPr>
        <p:txBody>
          <a:bodyPr vert="horz" lIns="91440" tIns="45720" rIns="91440" bIns="45720" rtlCol="0">
            <a:normAutofit fontScale="92500"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Open network connections</a:t>
            </a:r>
          </a:p>
          <a:p>
            <a:r>
              <a:rPr lang="en-US" dirty="0"/>
              <a:t>System information</a:t>
            </a:r>
          </a:p>
          <a:p>
            <a:r>
              <a:rPr lang="en-US" dirty="0"/>
              <a:t>Logged in users</a:t>
            </a:r>
          </a:p>
          <a:p>
            <a:r>
              <a:rPr lang="en-US" dirty="0"/>
              <a:t>Temporarily connected remote storage</a:t>
            </a:r>
          </a:p>
          <a:p>
            <a:r>
              <a:rPr lang="en-US" dirty="0"/>
              <a:t>Malware binaries only stored in RAM</a:t>
            </a:r>
          </a:p>
          <a:p>
            <a:endParaRPr lang="en-US" dirty="0"/>
          </a:p>
          <a:p>
            <a:endParaRPr lang="en-US" dirty="0"/>
          </a:p>
          <a:p>
            <a:pPr marL="0" indent="0">
              <a:buFont typeface="Arial" panose="020B0604020202020204" pitchFamily="34" charset="0"/>
              <a:buNone/>
            </a:pPr>
            <a:endParaRPr lang="en-US" dirty="0"/>
          </a:p>
          <a:p>
            <a:pPr marL="0" indent="0" algn="just">
              <a:buFont typeface="Arial" panose="020B0604020202020204" pitchFamily="34" charset="0"/>
              <a:buNone/>
            </a:pPr>
            <a:endParaRPr lang="de-DE" dirty="0"/>
          </a:p>
        </p:txBody>
      </p:sp>
    </p:spTree>
    <p:extLst>
      <p:ext uri="{BB962C8B-B14F-4D97-AF65-F5344CB8AC3E}">
        <p14:creationId xmlns:p14="http://schemas.microsoft.com/office/powerpoint/2010/main" val="3314326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Live forensics vs. post mortem forensics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42</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199" y="2517760"/>
            <a:ext cx="8623042" cy="3659203"/>
          </a:xfrm>
        </p:spPr>
        <p:txBody>
          <a:bodyPr>
            <a:normAutofit fontScale="55000" lnSpcReduction="20000"/>
          </a:bodyPr>
          <a:lstStyle/>
          <a:p>
            <a:pPr marL="0" lvl="0" indent="0" algn="just">
              <a:buNone/>
            </a:pPr>
            <a:r>
              <a:rPr lang="en-US" dirty="0"/>
              <a:t>There are two types of volatile data</a:t>
            </a:r>
          </a:p>
          <a:p>
            <a:pPr lvl="0" algn="just">
              <a:lnSpc>
                <a:spcPct val="170000"/>
              </a:lnSpc>
            </a:pPr>
            <a:r>
              <a:rPr lang="en-US" b="1" dirty="0"/>
              <a:t>Volatile Data on the Physical Computer</a:t>
            </a:r>
            <a:r>
              <a:rPr lang="en-US" dirty="0"/>
              <a:t> like open network connections, running processes and services, </a:t>
            </a:r>
            <a:r>
              <a:rPr lang="en-US" dirty="0" err="1"/>
              <a:t>arp</a:t>
            </a:r>
            <a:r>
              <a:rPr lang="en-US" dirty="0"/>
              <a:t>- and </a:t>
            </a:r>
            <a:r>
              <a:rPr lang="en-US" dirty="0" err="1"/>
              <a:t>dns</a:t>
            </a:r>
            <a:r>
              <a:rPr lang="en-US" dirty="0"/>
              <a:t> caches. </a:t>
            </a:r>
          </a:p>
          <a:p>
            <a:pPr lvl="0" algn="just">
              <a:lnSpc>
                <a:spcPct val="170000"/>
              </a:lnSpc>
            </a:pPr>
            <a:endParaRPr lang="en-US" dirty="0"/>
          </a:p>
          <a:p>
            <a:pPr lvl="0" algn="just">
              <a:lnSpc>
                <a:spcPct val="170000"/>
              </a:lnSpc>
            </a:pPr>
            <a:r>
              <a:rPr lang="en-US" b="1" dirty="0"/>
              <a:t>Transient Data</a:t>
            </a:r>
            <a:r>
              <a:rPr lang="en-US" dirty="0"/>
              <a:t> that are not volatile in their nature but are only accessible on scene. Encrypted volumes as well as remote resources are examples for this kind of data. The characteristic of these data is that the contents of the data might get inaccessible, altered or deleted after the search, if the investigator is not be able to acquire them. </a:t>
            </a:r>
            <a:endParaRPr lang="de-DE" dirty="0"/>
          </a:p>
          <a:p>
            <a:pPr algn="just">
              <a:lnSpc>
                <a:spcPct val="170000"/>
              </a:lnSpc>
            </a:pPr>
            <a:endParaRPr lang="en-US" dirty="0"/>
          </a:p>
          <a:p>
            <a:pPr algn="just"/>
            <a:endParaRPr lang="en-US" dirty="0"/>
          </a:p>
          <a:p>
            <a:pPr marL="0" indent="0" algn="just">
              <a:buNone/>
            </a:pPr>
            <a:endParaRPr lang="en-US" dirty="0"/>
          </a:p>
        </p:txBody>
      </p:sp>
      <p:pic>
        <p:nvPicPr>
          <p:cNvPr id="7" name="Bild 2">
            <a:extLst>
              <a:ext uri="{FF2B5EF4-FFF2-40B4-BE49-F238E27FC236}">
                <a16:creationId xmlns:a16="http://schemas.microsoft.com/office/drawing/2014/main" id="{FBFC4E68-CFB3-EB41-B1AA-E7F220749E5B}"/>
              </a:ext>
            </a:extLst>
          </p:cNvPr>
          <p:cNvPicPr>
            <a:picLocks noChangeAspect="1"/>
          </p:cNvPicPr>
          <p:nvPr/>
        </p:nvPicPr>
        <p:blipFill rotWithShape="1">
          <a:blip r:embed="rId3"/>
          <a:srcRect l="5351" t="12894" r="1839" b="6159"/>
          <a:stretch/>
        </p:blipFill>
        <p:spPr>
          <a:xfrm>
            <a:off x="9728464" y="4255501"/>
            <a:ext cx="2073048" cy="1260000"/>
          </a:xfrm>
          <a:prstGeom prst="rect">
            <a:avLst/>
          </a:prstGeom>
          <a:effectLst>
            <a:reflection blurRad="6350" stA="52000" endA="300" endPos="35000" dir="5400000" sy="-100000" algn="bl" rotWithShape="0"/>
          </a:effectLst>
        </p:spPr>
      </p:pic>
      <p:pic>
        <p:nvPicPr>
          <p:cNvPr id="8" name="Grafik 7">
            <a:extLst>
              <a:ext uri="{FF2B5EF4-FFF2-40B4-BE49-F238E27FC236}">
                <a16:creationId xmlns:a16="http://schemas.microsoft.com/office/drawing/2014/main" id="{123147CD-F284-2A4B-9CB2-FC1DEE70EAE5}"/>
              </a:ext>
            </a:extLst>
          </p:cNvPr>
          <p:cNvPicPr>
            <a:picLocks noChangeAspect="1"/>
          </p:cNvPicPr>
          <p:nvPr/>
        </p:nvPicPr>
        <p:blipFill rotWithShape="1">
          <a:blip r:embed="rId4"/>
          <a:srcRect b="10359"/>
          <a:stretch/>
        </p:blipFill>
        <p:spPr>
          <a:xfrm>
            <a:off x="9765786" y="2517760"/>
            <a:ext cx="1858144" cy="1369155"/>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38111625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Live forensics vs. post mortem forensics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43</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201" y="2691685"/>
            <a:ext cx="8455089" cy="3485278"/>
          </a:xfrm>
        </p:spPr>
        <p:txBody>
          <a:bodyPr>
            <a:normAutofit fontScale="70000" lnSpcReduction="20000"/>
          </a:bodyPr>
          <a:lstStyle/>
          <a:p>
            <a:pPr marL="0" lvl="0" indent="0" algn="just">
              <a:lnSpc>
                <a:spcPct val="170000"/>
              </a:lnSpc>
              <a:buNone/>
            </a:pPr>
            <a:r>
              <a:rPr lang="en-US" dirty="0"/>
              <a:t>Live Forensics should only be conducted by specialists using a set of tools fulfilling the following criteria:</a:t>
            </a:r>
          </a:p>
          <a:p>
            <a:pPr lvl="0" algn="just"/>
            <a:r>
              <a:rPr lang="en-US" dirty="0"/>
              <a:t>Only select tools with the least impact on the system.</a:t>
            </a:r>
            <a:endParaRPr lang="de-DE" dirty="0"/>
          </a:p>
          <a:p>
            <a:pPr lvl="0" algn="just"/>
            <a:r>
              <a:rPr lang="en-US" dirty="0"/>
              <a:t>The tool should come with its’ own executable and libraries. </a:t>
            </a:r>
          </a:p>
          <a:p>
            <a:pPr lvl="0" algn="just"/>
            <a:r>
              <a:rPr lang="en-US" dirty="0"/>
              <a:t>Only use tools and scripts whose functionality you can explain in court.</a:t>
            </a:r>
            <a:endParaRPr lang="de-DE" dirty="0"/>
          </a:p>
          <a:p>
            <a:pPr lvl="0" algn="just"/>
            <a:r>
              <a:rPr lang="en-US" dirty="0"/>
              <a:t>The tool/script should be automated.</a:t>
            </a:r>
            <a:endParaRPr lang="de-DE" dirty="0"/>
          </a:p>
          <a:p>
            <a:pPr lvl="0" algn="just"/>
            <a:r>
              <a:rPr lang="en-US" dirty="0"/>
              <a:t>Consider triage functionality for urgent cases or security incidents. </a:t>
            </a:r>
            <a:endParaRPr lang="de-DE" dirty="0"/>
          </a:p>
          <a:p>
            <a:pPr lvl="0" algn="just"/>
            <a:r>
              <a:rPr lang="en-US" dirty="0"/>
              <a:t>The tool should only gather data that are volatile. </a:t>
            </a:r>
            <a:endParaRPr lang="en-GB" dirty="0"/>
          </a:p>
          <a:p>
            <a:pPr marL="0" indent="0" algn="just">
              <a:buNone/>
            </a:pPr>
            <a:endParaRPr lang="en-US" dirty="0"/>
          </a:p>
        </p:txBody>
      </p:sp>
      <p:pic>
        <p:nvPicPr>
          <p:cNvPr id="9" name="Bild 2">
            <a:extLst>
              <a:ext uri="{FF2B5EF4-FFF2-40B4-BE49-F238E27FC236}">
                <a16:creationId xmlns:a16="http://schemas.microsoft.com/office/drawing/2014/main" id="{F6DAD191-6F48-3D47-99A7-95FB452220E6}"/>
              </a:ext>
            </a:extLst>
          </p:cNvPr>
          <p:cNvPicPr>
            <a:picLocks noChangeAspect="1"/>
          </p:cNvPicPr>
          <p:nvPr/>
        </p:nvPicPr>
        <p:blipFill>
          <a:blip r:embed="rId3"/>
          <a:stretch>
            <a:fillRect/>
          </a:stretch>
        </p:blipFill>
        <p:spPr>
          <a:xfrm>
            <a:off x="9464516" y="2399940"/>
            <a:ext cx="2735342" cy="2735342"/>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36877494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Imaging</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44</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201" y="2691685"/>
            <a:ext cx="8455089" cy="3485278"/>
          </a:xfrm>
        </p:spPr>
        <p:txBody>
          <a:bodyPr>
            <a:normAutofit fontScale="92500"/>
          </a:bodyPr>
          <a:lstStyle/>
          <a:p>
            <a:pPr marL="0" lvl="0" indent="0">
              <a:lnSpc>
                <a:spcPct val="160000"/>
              </a:lnSpc>
              <a:buNone/>
            </a:pPr>
            <a:r>
              <a:rPr lang="de-DE" dirty="0"/>
              <a:t>Imaging is one of the standard tasks of a digital forensics examiner.</a:t>
            </a:r>
          </a:p>
          <a:p>
            <a:pPr marL="0" lvl="0" indent="0">
              <a:buNone/>
            </a:pPr>
            <a:r>
              <a:rPr lang="de-DE" dirty="0"/>
              <a:t>In </a:t>
            </a:r>
            <a:r>
              <a:rPr lang="de-DE" dirty="0" err="1"/>
              <a:t>the</a:t>
            </a:r>
            <a:r>
              <a:rPr lang="de-DE" dirty="0"/>
              <a:t> </a:t>
            </a:r>
            <a:r>
              <a:rPr lang="de-DE" dirty="0" err="1"/>
              <a:t>imaging</a:t>
            </a:r>
            <a:r>
              <a:rPr lang="de-DE" dirty="0"/>
              <a:t> </a:t>
            </a:r>
            <a:r>
              <a:rPr lang="de-DE" dirty="0" err="1"/>
              <a:t>process</a:t>
            </a:r>
            <a:r>
              <a:rPr lang="de-DE" dirty="0"/>
              <a:t> </a:t>
            </a:r>
            <a:r>
              <a:rPr lang="de-DE" dirty="0" err="1"/>
              <a:t>it</a:t>
            </a:r>
            <a:r>
              <a:rPr lang="de-DE" dirty="0"/>
              <a:t> </a:t>
            </a:r>
            <a:r>
              <a:rPr lang="de-DE" dirty="0" err="1"/>
              <a:t>is</a:t>
            </a:r>
            <a:r>
              <a:rPr lang="de-DE" dirty="0"/>
              <a:t> </a:t>
            </a:r>
            <a:r>
              <a:rPr lang="de-DE" dirty="0" err="1"/>
              <a:t>very</a:t>
            </a:r>
            <a:r>
              <a:rPr lang="de-DE" dirty="0"/>
              <a:t> </a:t>
            </a:r>
            <a:r>
              <a:rPr lang="de-DE" dirty="0" err="1"/>
              <a:t>important</a:t>
            </a:r>
            <a:r>
              <a:rPr lang="de-DE" dirty="0"/>
              <a:t> </a:t>
            </a:r>
            <a:r>
              <a:rPr lang="de-DE" dirty="0" err="1"/>
              <a:t>to</a:t>
            </a:r>
            <a:r>
              <a:rPr lang="de-DE" dirty="0"/>
              <a:t> </a:t>
            </a:r>
            <a:r>
              <a:rPr lang="de-DE" dirty="0" err="1"/>
              <a:t>avoid</a:t>
            </a:r>
            <a:r>
              <a:rPr lang="de-DE" dirty="0"/>
              <a:t> </a:t>
            </a:r>
            <a:r>
              <a:rPr lang="de-DE" dirty="0" err="1"/>
              <a:t>making</a:t>
            </a:r>
            <a:r>
              <a:rPr lang="de-DE" dirty="0"/>
              <a:t> </a:t>
            </a:r>
            <a:r>
              <a:rPr lang="de-DE" dirty="0" err="1"/>
              <a:t>changes</a:t>
            </a:r>
            <a:r>
              <a:rPr lang="de-DE" dirty="0"/>
              <a:t> </a:t>
            </a:r>
            <a:r>
              <a:rPr lang="de-DE" dirty="0" err="1"/>
              <a:t>to</a:t>
            </a:r>
            <a:r>
              <a:rPr lang="de-DE" dirty="0"/>
              <a:t> </a:t>
            </a:r>
            <a:r>
              <a:rPr lang="de-DE" dirty="0" err="1"/>
              <a:t>the</a:t>
            </a:r>
            <a:r>
              <a:rPr lang="de-DE" dirty="0"/>
              <a:t> original </a:t>
            </a:r>
            <a:r>
              <a:rPr lang="de-DE" dirty="0" err="1"/>
              <a:t>evidence</a:t>
            </a:r>
            <a:r>
              <a:rPr lang="de-DE" dirty="0"/>
              <a:t>.</a:t>
            </a:r>
          </a:p>
          <a:p>
            <a:pPr marL="0" lvl="0" indent="0">
              <a:buNone/>
            </a:pPr>
            <a:r>
              <a:rPr lang="en-GB" dirty="0"/>
              <a:t>Avoiding changes might not always be possible, particularly on SSD media on which the controller reorganises data in the background.</a:t>
            </a:r>
          </a:p>
          <a:p>
            <a:pPr marL="0" indent="0" algn="just">
              <a:buNone/>
            </a:pPr>
            <a:endParaRPr lang="en-US" dirty="0"/>
          </a:p>
        </p:txBody>
      </p:sp>
      <p:pic>
        <p:nvPicPr>
          <p:cNvPr id="3074" name="Picture 2">
            <a:extLst>
              <a:ext uri="{FF2B5EF4-FFF2-40B4-BE49-F238E27FC236}">
                <a16:creationId xmlns:a16="http://schemas.microsoft.com/office/drawing/2014/main" id="{EFEFCE80-3654-364C-8BD9-20C583F23B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3290" y="2399940"/>
            <a:ext cx="2502678" cy="1736233"/>
          </a:xfrm>
          <a:prstGeom prst="rect">
            <a:avLst/>
          </a:prstGeom>
          <a:noFill/>
          <a:extLst>
            <a:ext uri="{909E8E84-426E-40DD-AFC4-6F175D3DCCD1}">
              <a14:hiddenFill xmlns:a14="http://schemas.microsoft.com/office/drawing/2010/main">
                <a:solidFill>
                  <a:srgbClr val="FFFFFF"/>
                </a:solidFill>
              </a14:hiddenFill>
            </a:ext>
          </a:extLst>
        </p:spPr>
      </p:pic>
      <p:sp>
        <p:nvSpPr>
          <p:cNvPr id="3" name="Pfeil nach unten 2">
            <a:extLst>
              <a:ext uri="{FF2B5EF4-FFF2-40B4-BE49-F238E27FC236}">
                <a16:creationId xmlns:a16="http://schemas.microsoft.com/office/drawing/2014/main" id="{3C9CC408-7623-8D42-9525-C7995A9BC251}"/>
              </a:ext>
            </a:extLst>
          </p:cNvPr>
          <p:cNvSpPr/>
          <p:nvPr/>
        </p:nvSpPr>
        <p:spPr>
          <a:xfrm>
            <a:off x="10207690" y="4217437"/>
            <a:ext cx="485192" cy="7464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076" name="Picture 4">
            <a:extLst>
              <a:ext uri="{FF2B5EF4-FFF2-40B4-BE49-F238E27FC236}">
                <a16:creationId xmlns:a16="http://schemas.microsoft.com/office/drawing/2014/main" id="{F8A8F993-080A-B442-86A3-5FCE94768B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82868" y="4955594"/>
            <a:ext cx="1134836" cy="1513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60422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Imaging</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45</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201" y="2691685"/>
            <a:ext cx="10769081" cy="3485278"/>
          </a:xfrm>
        </p:spPr>
        <p:txBody>
          <a:bodyPr>
            <a:normAutofit/>
          </a:bodyPr>
          <a:lstStyle/>
          <a:p>
            <a:pPr marL="0" lvl="0" indent="0" algn="just">
              <a:buNone/>
            </a:pPr>
            <a:r>
              <a:rPr lang="de-DE" dirty="0" err="1"/>
              <a:t>Before</a:t>
            </a:r>
            <a:r>
              <a:rPr lang="de-DE" dirty="0"/>
              <a:t> </a:t>
            </a:r>
            <a:r>
              <a:rPr lang="de-DE" dirty="0" err="1"/>
              <a:t>imaging</a:t>
            </a:r>
            <a:r>
              <a:rPr lang="de-DE" dirty="0"/>
              <a:t> a </a:t>
            </a:r>
            <a:r>
              <a:rPr lang="de-DE" dirty="0" err="1"/>
              <a:t>device</a:t>
            </a:r>
            <a:r>
              <a:rPr lang="de-DE" dirty="0"/>
              <a:t>, </a:t>
            </a:r>
            <a:r>
              <a:rPr lang="de-DE" dirty="0" err="1"/>
              <a:t>it</a:t>
            </a:r>
            <a:r>
              <a:rPr lang="de-DE" dirty="0"/>
              <a:t> </a:t>
            </a:r>
            <a:r>
              <a:rPr lang="de-DE" dirty="0" err="1"/>
              <a:t>should</a:t>
            </a:r>
            <a:r>
              <a:rPr lang="de-DE" dirty="0"/>
              <a:t> </a:t>
            </a:r>
            <a:r>
              <a:rPr lang="de-DE" dirty="0" err="1"/>
              <a:t>be</a:t>
            </a:r>
            <a:r>
              <a:rPr lang="de-DE" dirty="0"/>
              <a:t> </a:t>
            </a:r>
            <a:r>
              <a:rPr lang="de-DE" dirty="0" err="1"/>
              <a:t>attached</a:t>
            </a:r>
            <a:r>
              <a:rPr lang="de-DE" dirty="0"/>
              <a:t> </a:t>
            </a:r>
            <a:r>
              <a:rPr lang="de-DE" dirty="0" err="1"/>
              <a:t>to</a:t>
            </a:r>
            <a:r>
              <a:rPr lang="de-DE" dirty="0"/>
              <a:t> a </a:t>
            </a:r>
            <a:r>
              <a:rPr lang="de-DE" dirty="0" err="1"/>
              <a:t>write</a:t>
            </a:r>
            <a:r>
              <a:rPr lang="de-DE" dirty="0"/>
              <a:t>-blocker (</a:t>
            </a:r>
            <a:r>
              <a:rPr lang="de-DE" dirty="0" err="1"/>
              <a:t>preferably</a:t>
            </a:r>
            <a:r>
              <a:rPr lang="de-DE" dirty="0"/>
              <a:t> a </a:t>
            </a:r>
            <a:r>
              <a:rPr lang="de-DE" dirty="0" err="1"/>
              <a:t>hardware</a:t>
            </a:r>
            <a:r>
              <a:rPr lang="de-DE" dirty="0"/>
              <a:t> </a:t>
            </a:r>
            <a:r>
              <a:rPr lang="de-DE" dirty="0" err="1"/>
              <a:t>write</a:t>
            </a:r>
            <a:r>
              <a:rPr lang="de-DE" dirty="0"/>
              <a:t>-blocker).</a:t>
            </a:r>
          </a:p>
          <a:p>
            <a:pPr marL="0" lvl="0" indent="0" algn="just">
              <a:buNone/>
            </a:pPr>
            <a:endParaRPr lang="en-GB" b="1" dirty="0"/>
          </a:p>
          <a:p>
            <a:pPr marL="0" indent="0" algn="just">
              <a:buNone/>
            </a:pPr>
            <a:endParaRPr lang="en-US" dirty="0"/>
          </a:p>
        </p:txBody>
      </p:sp>
      <p:pic>
        <p:nvPicPr>
          <p:cNvPr id="7" name="Picture 2" descr="http://www.xelajo-onlineshop.de/images/articles/a537781214defc642c78a37c74bf3764_5.jpg">
            <a:extLst>
              <a:ext uri="{FF2B5EF4-FFF2-40B4-BE49-F238E27FC236}">
                <a16:creationId xmlns:a16="http://schemas.microsoft.com/office/drawing/2014/main" id="{5A205383-FD91-B147-8481-C2E05DE689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0524" y="3691225"/>
            <a:ext cx="3720854" cy="2485738"/>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a:extLst>
              <a:ext uri="{FF2B5EF4-FFF2-40B4-BE49-F238E27FC236}">
                <a16:creationId xmlns:a16="http://schemas.microsoft.com/office/drawing/2014/main" id="{308E54E4-9A88-5042-BDF6-0CF47606A2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1744" y="3726516"/>
            <a:ext cx="3648256" cy="2610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2738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Imaging</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46</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201" y="2691685"/>
            <a:ext cx="10769081" cy="3485278"/>
          </a:xfrm>
        </p:spPr>
        <p:txBody>
          <a:bodyPr>
            <a:normAutofit/>
          </a:bodyPr>
          <a:lstStyle/>
          <a:p>
            <a:pPr marL="0" indent="0" algn="just">
              <a:buNone/>
            </a:pPr>
            <a:r>
              <a:rPr lang="de-DE" sz="2400" dirty="0" err="1"/>
              <a:t>Depending</a:t>
            </a:r>
            <a:r>
              <a:rPr lang="de-DE" sz="2400" dirty="0"/>
              <a:t> on </a:t>
            </a:r>
            <a:r>
              <a:rPr lang="de-DE" sz="2400" dirty="0" err="1"/>
              <a:t>the</a:t>
            </a:r>
            <a:r>
              <a:rPr lang="de-DE" sz="2400" dirty="0"/>
              <a:t> </a:t>
            </a:r>
            <a:r>
              <a:rPr lang="de-DE" sz="2400" dirty="0" err="1"/>
              <a:t>case</a:t>
            </a:r>
            <a:r>
              <a:rPr lang="de-DE" sz="2400" dirty="0"/>
              <a:t>, </a:t>
            </a:r>
            <a:r>
              <a:rPr lang="de-DE" sz="2400" dirty="0" err="1"/>
              <a:t>imaging</a:t>
            </a:r>
            <a:r>
              <a:rPr lang="de-DE" sz="2400" dirty="0"/>
              <a:t> </a:t>
            </a:r>
            <a:r>
              <a:rPr lang="de-DE" sz="2400" dirty="0" err="1"/>
              <a:t>is</a:t>
            </a:r>
            <a:r>
              <a:rPr lang="de-DE" sz="2400" dirty="0"/>
              <a:t> </a:t>
            </a:r>
            <a:r>
              <a:rPr lang="de-DE" sz="2400" dirty="0" err="1"/>
              <a:t>typically</a:t>
            </a:r>
            <a:r>
              <a:rPr lang="de-DE" sz="2400" dirty="0"/>
              <a:t> </a:t>
            </a:r>
            <a:r>
              <a:rPr lang="de-DE" sz="2400" dirty="0" err="1"/>
              <a:t>conducted</a:t>
            </a:r>
            <a:r>
              <a:rPr lang="de-DE" sz="2400" dirty="0"/>
              <a:t> in </a:t>
            </a:r>
            <a:r>
              <a:rPr lang="de-DE" sz="2400" dirty="0" err="1"/>
              <a:t>one</a:t>
            </a:r>
            <a:r>
              <a:rPr lang="de-DE" sz="2400" dirty="0"/>
              <a:t> </a:t>
            </a:r>
            <a:r>
              <a:rPr lang="de-DE" sz="2400" dirty="0" err="1"/>
              <a:t>of</a:t>
            </a:r>
            <a:r>
              <a:rPr lang="de-DE" sz="2400" dirty="0"/>
              <a:t> </a:t>
            </a:r>
            <a:r>
              <a:rPr lang="de-DE" sz="2400" dirty="0" err="1"/>
              <a:t>the</a:t>
            </a:r>
            <a:r>
              <a:rPr lang="de-DE" sz="2400" dirty="0"/>
              <a:t> </a:t>
            </a:r>
            <a:r>
              <a:rPr lang="de-DE" sz="2400" dirty="0" err="1"/>
              <a:t>three</a:t>
            </a:r>
            <a:r>
              <a:rPr lang="de-DE" sz="2400" dirty="0"/>
              <a:t> </a:t>
            </a:r>
            <a:r>
              <a:rPr lang="de-DE" sz="2400" dirty="0" err="1"/>
              <a:t>ways</a:t>
            </a:r>
            <a:r>
              <a:rPr lang="de-DE" sz="2400" dirty="0"/>
              <a:t>:</a:t>
            </a:r>
          </a:p>
          <a:p>
            <a:pPr marL="0" indent="0" algn="just">
              <a:buNone/>
            </a:pPr>
            <a:endParaRPr lang="de-DE" sz="2400" dirty="0"/>
          </a:p>
          <a:p>
            <a:pPr lvl="1" algn="just">
              <a:buFontTx/>
              <a:buChar char="-"/>
            </a:pPr>
            <a:r>
              <a:rPr lang="de-DE" dirty="0"/>
              <a:t>The </a:t>
            </a:r>
            <a:r>
              <a:rPr lang="de-DE" dirty="0" err="1"/>
              <a:t>source</a:t>
            </a:r>
            <a:r>
              <a:rPr lang="de-DE" dirty="0"/>
              <a:t> </a:t>
            </a:r>
            <a:r>
              <a:rPr lang="de-DE" dirty="0" err="1"/>
              <a:t>is</a:t>
            </a:r>
            <a:r>
              <a:rPr lang="de-DE" dirty="0"/>
              <a:t> </a:t>
            </a:r>
            <a:r>
              <a:rPr lang="de-DE" dirty="0" err="1"/>
              <a:t>attached</a:t>
            </a:r>
            <a:r>
              <a:rPr lang="de-DE" dirty="0"/>
              <a:t> via </a:t>
            </a:r>
            <a:r>
              <a:rPr lang="de-DE" dirty="0" err="1"/>
              <a:t>write</a:t>
            </a:r>
            <a:r>
              <a:rPr lang="de-DE" dirty="0"/>
              <a:t>-blocker </a:t>
            </a:r>
            <a:r>
              <a:rPr lang="de-DE" dirty="0" err="1"/>
              <a:t>to</a:t>
            </a:r>
            <a:r>
              <a:rPr lang="de-DE" dirty="0"/>
              <a:t> a </a:t>
            </a:r>
            <a:r>
              <a:rPr lang="de-DE" dirty="0" err="1"/>
              <a:t>forensic</a:t>
            </a:r>
            <a:r>
              <a:rPr lang="de-DE" dirty="0"/>
              <a:t> </a:t>
            </a:r>
            <a:r>
              <a:rPr lang="de-DE" dirty="0" err="1"/>
              <a:t>computer</a:t>
            </a:r>
            <a:endParaRPr lang="de-DE" dirty="0"/>
          </a:p>
          <a:p>
            <a:pPr lvl="1" algn="just">
              <a:buFontTx/>
              <a:buChar char="-"/>
            </a:pPr>
            <a:r>
              <a:rPr lang="de-DE" dirty="0"/>
              <a:t>The </a:t>
            </a:r>
            <a:r>
              <a:rPr lang="de-DE" dirty="0" err="1"/>
              <a:t>source</a:t>
            </a:r>
            <a:r>
              <a:rPr lang="de-DE" dirty="0"/>
              <a:t> </a:t>
            </a:r>
            <a:r>
              <a:rPr lang="de-DE" dirty="0" err="1"/>
              <a:t>is</a:t>
            </a:r>
            <a:r>
              <a:rPr lang="de-DE" dirty="0"/>
              <a:t> </a:t>
            </a:r>
            <a:r>
              <a:rPr lang="de-DE" dirty="0" err="1"/>
              <a:t>attached</a:t>
            </a:r>
            <a:r>
              <a:rPr lang="de-DE" dirty="0"/>
              <a:t> </a:t>
            </a:r>
            <a:r>
              <a:rPr lang="de-DE" dirty="0" err="1"/>
              <a:t>to</a:t>
            </a:r>
            <a:r>
              <a:rPr lang="de-DE" dirty="0"/>
              <a:t> a </a:t>
            </a:r>
            <a:r>
              <a:rPr lang="de-DE" dirty="0" err="1"/>
              <a:t>disk</a:t>
            </a:r>
            <a:r>
              <a:rPr lang="de-DE" dirty="0"/>
              <a:t> </a:t>
            </a:r>
            <a:r>
              <a:rPr lang="de-DE" dirty="0" err="1"/>
              <a:t>duplicator</a:t>
            </a:r>
            <a:endParaRPr lang="de-DE" dirty="0"/>
          </a:p>
          <a:p>
            <a:pPr lvl="1" algn="just">
              <a:buFontTx/>
              <a:buChar char="-"/>
            </a:pPr>
            <a:r>
              <a:rPr lang="de-DE" dirty="0"/>
              <a:t>The </a:t>
            </a:r>
            <a:r>
              <a:rPr lang="de-DE" dirty="0" err="1"/>
              <a:t>source</a:t>
            </a:r>
            <a:r>
              <a:rPr lang="de-DE" dirty="0"/>
              <a:t> </a:t>
            </a:r>
            <a:r>
              <a:rPr lang="de-DE" dirty="0" err="1"/>
              <a:t>is</a:t>
            </a:r>
            <a:r>
              <a:rPr lang="de-DE" dirty="0"/>
              <a:t> </a:t>
            </a:r>
            <a:r>
              <a:rPr lang="de-DE" dirty="0" err="1"/>
              <a:t>booted</a:t>
            </a:r>
            <a:r>
              <a:rPr lang="de-DE" dirty="0"/>
              <a:t> </a:t>
            </a:r>
            <a:r>
              <a:rPr lang="de-DE" dirty="0" err="1"/>
              <a:t>using</a:t>
            </a:r>
            <a:r>
              <a:rPr lang="de-DE" dirty="0"/>
              <a:t> a </a:t>
            </a:r>
            <a:r>
              <a:rPr lang="de-DE" dirty="0" err="1"/>
              <a:t>forensic</a:t>
            </a:r>
            <a:r>
              <a:rPr lang="de-DE" dirty="0"/>
              <a:t> </a:t>
            </a:r>
            <a:r>
              <a:rPr lang="de-DE" dirty="0" err="1"/>
              <a:t>operating</a:t>
            </a:r>
            <a:r>
              <a:rPr lang="de-DE" dirty="0"/>
              <a:t> </a:t>
            </a:r>
            <a:r>
              <a:rPr lang="de-DE" dirty="0" err="1"/>
              <a:t>system</a:t>
            </a:r>
            <a:endParaRPr lang="de-DE" dirty="0"/>
          </a:p>
        </p:txBody>
      </p:sp>
    </p:spTree>
    <p:extLst>
      <p:ext uri="{BB962C8B-B14F-4D97-AF65-F5344CB8AC3E}">
        <p14:creationId xmlns:p14="http://schemas.microsoft.com/office/powerpoint/2010/main" val="20963694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Imaging</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47</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201" y="2691685"/>
            <a:ext cx="10515599" cy="3485278"/>
          </a:xfrm>
        </p:spPr>
        <p:txBody>
          <a:bodyPr>
            <a:normAutofit fontScale="85000" lnSpcReduction="10000"/>
          </a:bodyPr>
          <a:lstStyle/>
          <a:p>
            <a:pPr marL="0" lvl="0" indent="0">
              <a:lnSpc>
                <a:spcPct val="150000"/>
              </a:lnSpc>
              <a:buNone/>
            </a:pPr>
            <a:r>
              <a:rPr lang="de-DE" dirty="0"/>
              <a:t>The </a:t>
            </a:r>
            <a:r>
              <a:rPr lang="de-DE" dirty="0" err="1"/>
              <a:t>imaging</a:t>
            </a:r>
            <a:r>
              <a:rPr lang="de-DE" dirty="0"/>
              <a:t> </a:t>
            </a:r>
            <a:r>
              <a:rPr lang="de-DE" dirty="0" err="1"/>
              <a:t>software</a:t>
            </a:r>
            <a:r>
              <a:rPr lang="de-DE" dirty="0"/>
              <a:t> will </a:t>
            </a:r>
            <a:r>
              <a:rPr lang="de-DE" dirty="0" err="1"/>
              <a:t>read</a:t>
            </a:r>
            <a:r>
              <a:rPr lang="de-DE" dirty="0"/>
              <a:t> all </a:t>
            </a:r>
            <a:r>
              <a:rPr lang="de-DE" dirty="0" err="1"/>
              <a:t>data</a:t>
            </a:r>
            <a:r>
              <a:rPr lang="de-DE" dirty="0"/>
              <a:t> </a:t>
            </a:r>
            <a:r>
              <a:rPr lang="de-DE" dirty="0" err="1"/>
              <a:t>from</a:t>
            </a:r>
            <a:r>
              <a:rPr lang="de-DE" dirty="0"/>
              <a:t> </a:t>
            </a:r>
            <a:r>
              <a:rPr lang="de-DE" dirty="0" err="1"/>
              <a:t>the</a:t>
            </a:r>
            <a:r>
              <a:rPr lang="de-DE" dirty="0"/>
              <a:t> </a:t>
            </a:r>
            <a:r>
              <a:rPr lang="de-DE" dirty="0" err="1"/>
              <a:t>suspect‘s</a:t>
            </a:r>
            <a:r>
              <a:rPr lang="de-DE" dirty="0"/>
              <a:t> </a:t>
            </a:r>
            <a:r>
              <a:rPr lang="de-DE" dirty="0" err="1"/>
              <a:t>storage</a:t>
            </a:r>
            <a:r>
              <a:rPr lang="de-DE" dirty="0"/>
              <a:t> </a:t>
            </a:r>
            <a:r>
              <a:rPr lang="de-DE" dirty="0" err="1"/>
              <a:t>device</a:t>
            </a:r>
            <a:r>
              <a:rPr lang="de-DE" dirty="0"/>
              <a:t> </a:t>
            </a:r>
            <a:r>
              <a:rPr lang="de-DE" dirty="0" err="1"/>
              <a:t>and</a:t>
            </a:r>
            <a:r>
              <a:rPr lang="de-DE" dirty="0"/>
              <a:t> will </a:t>
            </a:r>
            <a:r>
              <a:rPr lang="de-DE" dirty="0" err="1"/>
              <a:t>store</a:t>
            </a:r>
            <a:r>
              <a:rPr lang="de-DE" dirty="0"/>
              <a:t> </a:t>
            </a:r>
            <a:r>
              <a:rPr lang="de-DE" dirty="0" err="1"/>
              <a:t>it</a:t>
            </a:r>
            <a:r>
              <a:rPr lang="de-DE" dirty="0"/>
              <a:t> </a:t>
            </a:r>
            <a:r>
              <a:rPr lang="de-DE" dirty="0" err="1"/>
              <a:t>into</a:t>
            </a:r>
            <a:r>
              <a:rPr lang="de-DE" dirty="0"/>
              <a:t> a </a:t>
            </a:r>
            <a:r>
              <a:rPr lang="de-DE" dirty="0" err="1"/>
              <a:t>forensic</a:t>
            </a:r>
            <a:r>
              <a:rPr lang="de-DE" dirty="0"/>
              <a:t> </a:t>
            </a:r>
            <a:r>
              <a:rPr lang="de-DE" dirty="0" err="1"/>
              <a:t>imaging</a:t>
            </a:r>
            <a:r>
              <a:rPr lang="de-DE" dirty="0"/>
              <a:t> </a:t>
            </a:r>
            <a:r>
              <a:rPr lang="de-DE" dirty="0" err="1"/>
              <a:t>format</a:t>
            </a:r>
            <a:r>
              <a:rPr lang="de-DE" dirty="0"/>
              <a:t> (e.g. EWF/E01 </a:t>
            </a:r>
            <a:r>
              <a:rPr lang="de-DE" dirty="0" err="1"/>
              <a:t>format</a:t>
            </a:r>
            <a:r>
              <a:rPr lang="de-DE" dirty="0"/>
              <a:t>). </a:t>
            </a:r>
          </a:p>
          <a:p>
            <a:pPr marL="0" lvl="0" indent="0">
              <a:lnSpc>
                <a:spcPct val="150000"/>
              </a:lnSpc>
              <a:buNone/>
            </a:pPr>
            <a:r>
              <a:rPr lang="de-DE" dirty="0"/>
              <a:t>The resulting file(s) are called an “</a:t>
            </a:r>
            <a:r>
              <a:rPr lang="de-DE" u="sng" dirty="0"/>
              <a:t>Image</a:t>
            </a:r>
            <a:r>
              <a:rPr lang="de-DE" dirty="0"/>
              <a:t>“ of the disk – not to be confused with a “clone“ of the disk, which is an uncompressed, unencrypted 1:1 copy of the source data to a target disk. </a:t>
            </a:r>
          </a:p>
          <a:p>
            <a:pPr marL="0" lvl="0" indent="0" algn="just">
              <a:buNone/>
            </a:pPr>
            <a:endParaRPr lang="en-GB" b="1" dirty="0"/>
          </a:p>
          <a:p>
            <a:pPr marL="0" indent="0" algn="just">
              <a:buNone/>
            </a:pPr>
            <a:endParaRPr lang="en-US" dirty="0"/>
          </a:p>
        </p:txBody>
      </p:sp>
    </p:spTree>
    <p:extLst>
      <p:ext uri="{BB962C8B-B14F-4D97-AF65-F5344CB8AC3E}">
        <p14:creationId xmlns:p14="http://schemas.microsoft.com/office/powerpoint/2010/main" val="38725844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48</a:t>
            </a:fld>
            <a:endParaRPr lang="en-GB"/>
          </a:p>
        </p:txBody>
      </p:sp>
      <p:pic>
        <p:nvPicPr>
          <p:cNvPr id="10" name="Grafik 9">
            <a:extLst>
              <a:ext uri="{FF2B5EF4-FFF2-40B4-BE49-F238E27FC236}">
                <a16:creationId xmlns:a16="http://schemas.microsoft.com/office/drawing/2014/main" id="{38FAA2F5-CD8F-2C4B-854B-E5B9E466B504}"/>
              </a:ext>
            </a:extLst>
          </p:cNvPr>
          <p:cNvPicPr>
            <a:picLocks noChangeAspect="1"/>
          </p:cNvPicPr>
          <p:nvPr/>
        </p:nvPicPr>
        <p:blipFill>
          <a:blip r:embed="rId3"/>
          <a:stretch>
            <a:fillRect/>
          </a:stretch>
        </p:blipFill>
        <p:spPr>
          <a:xfrm>
            <a:off x="149288" y="1344727"/>
            <a:ext cx="5716515" cy="5037411"/>
          </a:xfrm>
          <a:prstGeom prst="rect">
            <a:avLst/>
          </a:prstGeom>
        </p:spPr>
      </p:pic>
      <p:pic>
        <p:nvPicPr>
          <p:cNvPr id="15" name="Grafik 14">
            <a:extLst>
              <a:ext uri="{FF2B5EF4-FFF2-40B4-BE49-F238E27FC236}">
                <a16:creationId xmlns:a16="http://schemas.microsoft.com/office/drawing/2014/main" id="{E9264369-610D-4A4E-A093-2913D0BED4BF}"/>
              </a:ext>
            </a:extLst>
          </p:cNvPr>
          <p:cNvPicPr>
            <a:picLocks noChangeAspect="1"/>
          </p:cNvPicPr>
          <p:nvPr/>
        </p:nvPicPr>
        <p:blipFill>
          <a:blip r:embed="rId4"/>
          <a:stretch>
            <a:fillRect/>
          </a:stretch>
        </p:blipFill>
        <p:spPr>
          <a:xfrm>
            <a:off x="6273913" y="1363387"/>
            <a:ext cx="5742304" cy="5037411"/>
          </a:xfrm>
          <a:prstGeom prst="rect">
            <a:avLst/>
          </a:prstGeom>
        </p:spPr>
      </p:pic>
    </p:spTree>
    <p:extLst>
      <p:ext uri="{BB962C8B-B14F-4D97-AF65-F5344CB8AC3E}">
        <p14:creationId xmlns:p14="http://schemas.microsoft.com/office/powerpoint/2010/main" val="41929888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Imaging</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49</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201" y="2691685"/>
            <a:ext cx="10515599" cy="3485278"/>
          </a:xfrm>
        </p:spPr>
        <p:txBody>
          <a:bodyPr>
            <a:normAutofit/>
          </a:bodyPr>
          <a:lstStyle/>
          <a:p>
            <a:pPr marL="0" lvl="0" indent="0" algn="just">
              <a:lnSpc>
                <a:spcPct val="150000"/>
              </a:lnSpc>
              <a:buNone/>
            </a:pPr>
            <a:r>
              <a:rPr lang="de-DE" dirty="0"/>
              <a:t>The </a:t>
            </a:r>
            <a:r>
              <a:rPr lang="de-DE" dirty="0" err="1"/>
              <a:t>imaging</a:t>
            </a:r>
            <a:r>
              <a:rPr lang="de-DE" dirty="0"/>
              <a:t> </a:t>
            </a:r>
            <a:r>
              <a:rPr lang="de-DE" dirty="0" err="1"/>
              <a:t>software</a:t>
            </a:r>
            <a:r>
              <a:rPr lang="de-DE" dirty="0"/>
              <a:t> </a:t>
            </a:r>
            <a:r>
              <a:rPr lang="de-DE" dirty="0" err="1"/>
              <a:t>typically</a:t>
            </a:r>
            <a:r>
              <a:rPr lang="de-DE" dirty="0"/>
              <a:t> </a:t>
            </a:r>
            <a:r>
              <a:rPr lang="de-DE" dirty="0" err="1"/>
              <a:t>offers</a:t>
            </a:r>
            <a:r>
              <a:rPr lang="de-DE" dirty="0"/>
              <a:t> </a:t>
            </a:r>
            <a:r>
              <a:rPr lang="de-DE" dirty="0" err="1"/>
              <a:t>the</a:t>
            </a:r>
            <a:r>
              <a:rPr lang="de-DE" dirty="0"/>
              <a:t> </a:t>
            </a:r>
            <a:r>
              <a:rPr lang="de-DE" dirty="0" err="1"/>
              <a:t>hashing</a:t>
            </a:r>
            <a:r>
              <a:rPr lang="de-DE" dirty="0"/>
              <a:t> </a:t>
            </a:r>
            <a:r>
              <a:rPr lang="de-DE" dirty="0" err="1"/>
              <a:t>of</a:t>
            </a:r>
            <a:r>
              <a:rPr lang="de-DE" dirty="0"/>
              <a:t> </a:t>
            </a:r>
            <a:r>
              <a:rPr lang="de-DE" dirty="0" err="1"/>
              <a:t>the</a:t>
            </a:r>
            <a:r>
              <a:rPr lang="de-DE" dirty="0"/>
              <a:t> </a:t>
            </a:r>
            <a:r>
              <a:rPr lang="de-DE" dirty="0" err="1"/>
              <a:t>source</a:t>
            </a:r>
            <a:r>
              <a:rPr lang="de-DE" dirty="0"/>
              <a:t> </a:t>
            </a:r>
            <a:r>
              <a:rPr lang="de-DE" dirty="0" err="1"/>
              <a:t>and</a:t>
            </a:r>
            <a:r>
              <a:rPr lang="de-DE" dirty="0"/>
              <a:t> </a:t>
            </a:r>
            <a:r>
              <a:rPr lang="de-DE" dirty="0" err="1"/>
              <a:t>the</a:t>
            </a:r>
            <a:r>
              <a:rPr lang="de-DE" dirty="0"/>
              <a:t> </a:t>
            </a:r>
            <a:r>
              <a:rPr lang="de-DE" dirty="0" err="1"/>
              <a:t>target</a:t>
            </a:r>
            <a:r>
              <a:rPr lang="de-DE" dirty="0"/>
              <a:t> </a:t>
            </a:r>
            <a:r>
              <a:rPr lang="de-DE" dirty="0" err="1"/>
              <a:t>data</a:t>
            </a:r>
            <a:r>
              <a:rPr lang="de-DE" dirty="0"/>
              <a:t> </a:t>
            </a:r>
            <a:r>
              <a:rPr lang="de-DE" dirty="0" err="1"/>
              <a:t>to</a:t>
            </a:r>
            <a:r>
              <a:rPr lang="de-DE" dirty="0"/>
              <a:t> </a:t>
            </a:r>
            <a:r>
              <a:rPr lang="de-DE" dirty="0" err="1"/>
              <a:t>ensure</a:t>
            </a:r>
            <a:r>
              <a:rPr lang="de-DE" dirty="0"/>
              <a:t> </a:t>
            </a:r>
            <a:r>
              <a:rPr lang="de-DE" dirty="0" err="1"/>
              <a:t>that</a:t>
            </a:r>
            <a:r>
              <a:rPr lang="de-DE" dirty="0"/>
              <a:t> </a:t>
            </a:r>
            <a:r>
              <a:rPr lang="de-DE" dirty="0" err="1"/>
              <a:t>the</a:t>
            </a:r>
            <a:r>
              <a:rPr lang="de-DE" dirty="0"/>
              <a:t> </a:t>
            </a:r>
            <a:r>
              <a:rPr lang="de-DE" dirty="0" err="1"/>
              <a:t>data</a:t>
            </a:r>
            <a:r>
              <a:rPr lang="de-DE" dirty="0"/>
              <a:t> </a:t>
            </a:r>
            <a:r>
              <a:rPr lang="de-DE" dirty="0" err="1"/>
              <a:t>copied</a:t>
            </a:r>
            <a:r>
              <a:rPr lang="de-DE" dirty="0"/>
              <a:t> </a:t>
            </a:r>
            <a:r>
              <a:rPr lang="de-DE" dirty="0" err="1"/>
              <a:t>to</a:t>
            </a:r>
            <a:r>
              <a:rPr lang="de-DE" dirty="0"/>
              <a:t> </a:t>
            </a:r>
            <a:r>
              <a:rPr lang="de-DE" dirty="0" err="1"/>
              <a:t>the</a:t>
            </a:r>
            <a:r>
              <a:rPr lang="de-DE" dirty="0"/>
              <a:t> </a:t>
            </a:r>
            <a:r>
              <a:rPr lang="de-DE" dirty="0" err="1"/>
              <a:t>image</a:t>
            </a:r>
            <a:r>
              <a:rPr lang="de-DE" dirty="0"/>
              <a:t> </a:t>
            </a:r>
            <a:r>
              <a:rPr lang="de-DE" dirty="0" err="1"/>
              <a:t>exactly</a:t>
            </a:r>
            <a:r>
              <a:rPr lang="de-DE" dirty="0"/>
              <a:t> </a:t>
            </a:r>
            <a:r>
              <a:rPr lang="de-DE" dirty="0" err="1"/>
              <a:t>matches</a:t>
            </a:r>
            <a:r>
              <a:rPr lang="de-DE" dirty="0"/>
              <a:t> </a:t>
            </a:r>
            <a:r>
              <a:rPr lang="de-DE" dirty="0" err="1"/>
              <a:t>the</a:t>
            </a:r>
            <a:r>
              <a:rPr lang="de-DE" dirty="0"/>
              <a:t> </a:t>
            </a:r>
            <a:r>
              <a:rPr lang="de-DE" dirty="0" err="1"/>
              <a:t>data</a:t>
            </a:r>
            <a:r>
              <a:rPr lang="de-DE" dirty="0"/>
              <a:t> on </a:t>
            </a:r>
            <a:r>
              <a:rPr lang="de-DE" dirty="0" err="1"/>
              <a:t>the</a:t>
            </a:r>
            <a:r>
              <a:rPr lang="de-DE" dirty="0"/>
              <a:t> </a:t>
            </a:r>
            <a:r>
              <a:rPr lang="de-DE" dirty="0" err="1"/>
              <a:t>suspect‘s</a:t>
            </a:r>
            <a:r>
              <a:rPr lang="de-DE" dirty="0"/>
              <a:t> </a:t>
            </a:r>
            <a:r>
              <a:rPr lang="de-DE" dirty="0" err="1"/>
              <a:t>drive</a:t>
            </a:r>
            <a:r>
              <a:rPr lang="de-DE" dirty="0"/>
              <a:t>.</a:t>
            </a:r>
          </a:p>
          <a:p>
            <a:pPr marL="0" lvl="0" indent="0" algn="just">
              <a:buNone/>
            </a:pPr>
            <a:endParaRPr lang="de-DE" dirty="0"/>
          </a:p>
          <a:p>
            <a:pPr marL="0" lvl="0" indent="0" algn="just">
              <a:buNone/>
            </a:pPr>
            <a:endParaRPr lang="en-GB" b="1" dirty="0"/>
          </a:p>
          <a:p>
            <a:pPr marL="0" indent="0" algn="just">
              <a:buNone/>
            </a:pPr>
            <a:endParaRPr lang="en-US" dirty="0"/>
          </a:p>
        </p:txBody>
      </p:sp>
    </p:spTree>
    <p:extLst>
      <p:ext uri="{BB962C8B-B14F-4D97-AF65-F5344CB8AC3E}">
        <p14:creationId xmlns:p14="http://schemas.microsoft.com/office/powerpoint/2010/main" val="3606291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B4EFD-1A7B-4895-B306-1CC73ABA6291}"/>
              </a:ext>
            </a:extLst>
          </p:cNvPr>
          <p:cNvSpPr>
            <a:spLocks noGrp="1"/>
          </p:cNvSpPr>
          <p:nvPr>
            <p:ph type="title"/>
          </p:nvPr>
        </p:nvSpPr>
        <p:spPr/>
        <p:txBody>
          <a:bodyPr/>
          <a:lstStyle/>
          <a:p>
            <a:r>
              <a:rPr lang="en-GB" dirty="0"/>
              <a:t>Identification of Evidence</a:t>
            </a:r>
          </a:p>
        </p:txBody>
      </p:sp>
      <p:sp>
        <p:nvSpPr>
          <p:cNvPr id="3" name="Content Placeholder 2">
            <a:extLst>
              <a:ext uri="{FF2B5EF4-FFF2-40B4-BE49-F238E27FC236}">
                <a16:creationId xmlns:a16="http://schemas.microsoft.com/office/drawing/2014/main" id="{6AA061AE-E6B4-4728-8ED0-AE7CDC26AAF8}"/>
              </a:ext>
            </a:extLst>
          </p:cNvPr>
          <p:cNvSpPr>
            <a:spLocks noGrp="1"/>
          </p:cNvSpPr>
          <p:nvPr>
            <p:ph idx="1"/>
          </p:nvPr>
        </p:nvSpPr>
        <p:spPr/>
        <p:txBody>
          <a:bodyPr>
            <a:normAutofit fontScale="92500" lnSpcReduction="20000"/>
          </a:bodyPr>
          <a:lstStyle/>
          <a:p>
            <a:r>
              <a:rPr lang="en-GB" sz="2800" dirty="0"/>
              <a:t>Computers, phones, servers</a:t>
            </a:r>
          </a:p>
          <a:p>
            <a:r>
              <a:rPr lang="en-GB" sz="2800" dirty="0"/>
              <a:t>Storage devices, memory cards, external hard drives</a:t>
            </a:r>
          </a:p>
          <a:p>
            <a:r>
              <a:rPr lang="en-GB" sz="2800" dirty="0"/>
              <a:t>Cameras, videos,</a:t>
            </a:r>
          </a:p>
          <a:p>
            <a:r>
              <a:rPr lang="en-GB" sz="2800" dirty="0"/>
              <a:t>USB devices, thumb drives</a:t>
            </a:r>
          </a:p>
          <a:p>
            <a:r>
              <a:rPr lang="en-GB" sz="2800" dirty="0"/>
              <a:t>Cd, </a:t>
            </a:r>
            <a:r>
              <a:rPr lang="en-GB" sz="2800" dirty="0" err="1"/>
              <a:t>dvd</a:t>
            </a:r>
            <a:r>
              <a:rPr lang="en-GB" sz="2800" dirty="0"/>
              <a:t>, blue ray</a:t>
            </a:r>
          </a:p>
          <a:p>
            <a:r>
              <a:rPr lang="en-GB" sz="2800" dirty="0"/>
              <a:t>Routers</a:t>
            </a:r>
          </a:p>
          <a:p>
            <a:r>
              <a:rPr lang="en-GB" sz="2800" dirty="0"/>
              <a:t>Internet of things</a:t>
            </a:r>
          </a:p>
          <a:p>
            <a:r>
              <a:rPr lang="en-GB" sz="2800" dirty="0"/>
              <a:t>Non digital evidence, written passwords, documents</a:t>
            </a:r>
            <a:endParaRPr lang="en-GB" sz="3600" dirty="0"/>
          </a:p>
          <a:p>
            <a:endParaRPr lang="en-GB" dirty="0"/>
          </a:p>
        </p:txBody>
      </p:sp>
      <p:sp>
        <p:nvSpPr>
          <p:cNvPr id="4" name="Date Placeholder 3">
            <a:extLst>
              <a:ext uri="{FF2B5EF4-FFF2-40B4-BE49-F238E27FC236}">
                <a16:creationId xmlns:a16="http://schemas.microsoft.com/office/drawing/2014/main" id="{71FA5371-2143-4F13-9679-ABD162E6E65A}"/>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7F5FA26F-F7D9-4E28-8756-A1273B526422}"/>
              </a:ext>
            </a:extLst>
          </p:cNvPr>
          <p:cNvSpPr>
            <a:spLocks noGrp="1"/>
          </p:cNvSpPr>
          <p:nvPr>
            <p:ph type="sldNum" sz="quarter" idx="12"/>
          </p:nvPr>
        </p:nvSpPr>
        <p:spPr/>
        <p:txBody>
          <a:bodyPr/>
          <a:lstStyle/>
          <a:p>
            <a:fld id="{B1D9BA23-6223-4617-9598-728E7A9462B0}" type="slidenum">
              <a:rPr lang="en-GB" smtClean="0"/>
              <a:t>5</a:t>
            </a:fld>
            <a:endParaRPr lang="en-GB"/>
          </a:p>
        </p:txBody>
      </p:sp>
    </p:spTree>
    <p:extLst>
      <p:ext uri="{BB962C8B-B14F-4D97-AF65-F5344CB8AC3E}">
        <p14:creationId xmlns:p14="http://schemas.microsoft.com/office/powerpoint/2010/main" val="12610936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Hashing</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50</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433137" y="2448729"/>
            <a:ext cx="11285621" cy="3728234"/>
          </a:xfrm>
        </p:spPr>
        <p:txBody>
          <a:bodyPr>
            <a:normAutofit fontScale="92500" lnSpcReduction="20000"/>
          </a:bodyPr>
          <a:lstStyle/>
          <a:p>
            <a:pPr marL="0" indent="0">
              <a:lnSpc>
                <a:spcPct val="170000"/>
              </a:lnSpc>
              <a:buNone/>
            </a:pPr>
            <a:r>
              <a:rPr lang="en-GB" sz="1800" dirty="0"/>
              <a:t>In order to prove that two datasets contain the same content data, they can “hashed. This is typically done for one of the four purposes:</a:t>
            </a:r>
          </a:p>
          <a:p>
            <a:pPr marL="514350" indent="-514350" algn="just">
              <a:lnSpc>
                <a:spcPct val="170000"/>
              </a:lnSpc>
              <a:buAutoNum type="arabicPeriod"/>
            </a:pPr>
            <a:r>
              <a:rPr lang="en-GB" sz="1800" dirty="0"/>
              <a:t>To prove that the forensic copy contains an unchanged copy of the original data from a suspect’s drive.</a:t>
            </a:r>
          </a:p>
          <a:p>
            <a:pPr marL="514350" indent="-514350" algn="just">
              <a:lnSpc>
                <a:spcPct val="170000"/>
              </a:lnSpc>
              <a:buAutoNum type="arabicPeriod"/>
            </a:pPr>
            <a:r>
              <a:rPr lang="en-GB" sz="1800" dirty="0"/>
              <a:t>To prove that the original data source has not change during the actions conducted by the police (e.g. if no write-blocker was used).</a:t>
            </a:r>
          </a:p>
          <a:p>
            <a:pPr marL="514350" indent="-514350" algn="just">
              <a:lnSpc>
                <a:spcPct val="170000"/>
              </a:lnSpc>
              <a:buAutoNum type="arabicPeriod"/>
            </a:pPr>
            <a:r>
              <a:rPr lang="en-GB" sz="1800" dirty="0"/>
              <a:t>To search for evidential data if the hashes of incriminating files are known</a:t>
            </a:r>
          </a:p>
          <a:p>
            <a:pPr marL="514350" indent="-514350" algn="just">
              <a:lnSpc>
                <a:spcPct val="170000"/>
              </a:lnSpc>
              <a:buAutoNum type="arabicPeriod"/>
            </a:pPr>
            <a:r>
              <a:rPr lang="en-GB" sz="1800" dirty="0"/>
              <a:t>To filter out data that is known to be irrelevant for the case (e.g. files from the OS)</a:t>
            </a:r>
          </a:p>
        </p:txBody>
      </p:sp>
    </p:spTree>
    <p:extLst>
      <p:ext uri="{BB962C8B-B14F-4D97-AF65-F5344CB8AC3E}">
        <p14:creationId xmlns:p14="http://schemas.microsoft.com/office/powerpoint/2010/main" val="36876016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Hashing</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51</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399048" y="2379569"/>
            <a:ext cx="11393904" cy="4059405"/>
          </a:xfrm>
        </p:spPr>
        <p:txBody>
          <a:bodyPr>
            <a:normAutofit fontScale="85000" lnSpcReduction="20000"/>
          </a:bodyPr>
          <a:lstStyle/>
          <a:p>
            <a:pPr marL="0" indent="0">
              <a:lnSpc>
                <a:spcPct val="150000"/>
              </a:lnSpc>
              <a:buNone/>
            </a:pPr>
            <a:r>
              <a:rPr lang="en-GB" dirty="0"/>
              <a:t>How is ”hashing” done?</a:t>
            </a:r>
          </a:p>
          <a:p>
            <a:pPr marL="0" indent="0">
              <a:lnSpc>
                <a:spcPct val="150000"/>
              </a:lnSpc>
              <a:buNone/>
            </a:pPr>
            <a:r>
              <a:rPr lang="en-GB" dirty="0"/>
              <a:t>The data (e.g. the original or the forensic copy) is sent through a mathematical algorithm. This algorithm produces a very complex alphanumeric string called a hash value. If the hash value for both data (e.g. the original and the forensic copy) is the same, then the data are deemed to be identical. The slightest change will result in a large difference in the hash value. The most commonly used Hash algorithms are MD5, SHA-1 and SHA-256.</a:t>
            </a:r>
            <a:endParaRPr lang="de-DE" dirty="0"/>
          </a:p>
          <a:p>
            <a:pPr marL="0" indent="0" algn="just">
              <a:buNone/>
            </a:pPr>
            <a:endParaRPr lang="en-US" dirty="0"/>
          </a:p>
        </p:txBody>
      </p:sp>
    </p:spTree>
    <p:extLst>
      <p:ext uri="{BB962C8B-B14F-4D97-AF65-F5344CB8AC3E}">
        <p14:creationId xmlns:p14="http://schemas.microsoft.com/office/powerpoint/2010/main" val="19084968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Hashing</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52</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201" y="2691685"/>
            <a:ext cx="10515599" cy="3485278"/>
          </a:xfrm>
        </p:spPr>
        <p:txBody>
          <a:bodyPr>
            <a:normAutofit lnSpcReduction="10000"/>
          </a:bodyPr>
          <a:lstStyle/>
          <a:p>
            <a:pPr marL="0" indent="0" algn="just">
              <a:buNone/>
            </a:pPr>
            <a:r>
              <a:rPr lang="en-GB" dirty="0"/>
              <a:t>Example:</a:t>
            </a:r>
          </a:p>
          <a:p>
            <a:pPr marL="0" indent="0">
              <a:buNone/>
            </a:pPr>
            <a:r>
              <a:rPr lang="de-DE" dirty="0" err="1"/>
              <a:t>shasum</a:t>
            </a:r>
            <a:r>
              <a:rPr lang="de-DE" dirty="0"/>
              <a:t> -a 256 /</a:t>
            </a:r>
            <a:r>
              <a:rPr lang="de-DE" dirty="0" err="1"/>
              <a:t>dev</a:t>
            </a:r>
            <a:r>
              <a:rPr lang="de-DE" dirty="0"/>
              <a:t>/</a:t>
            </a:r>
            <a:r>
              <a:rPr lang="de-DE" dirty="0" err="1"/>
              <a:t>sdd</a:t>
            </a:r>
            <a:r>
              <a:rPr lang="de-DE" dirty="0"/>
              <a:t>      &lt;-- </a:t>
            </a:r>
            <a:r>
              <a:rPr lang="de-DE" dirty="0" err="1"/>
              <a:t>Suspect‘s</a:t>
            </a:r>
            <a:r>
              <a:rPr lang="de-DE" dirty="0"/>
              <a:t> </a:t>
            </a:r>
            <a:r>
              <a:rPr lang="de-DE" dirty="0" err="1"/>
              <a:t>drive</a:t>
            </a:r>
            <a:endParaRPr lang="de-DE" dirty="0"/>
          </a:p>
          <a:p>
            <a:pPr marL="0" indent="0">
              <a:buNone/>
            </a:pPr>
            <a:r>
              <a:rPr lang="de-DE" dirty="0"/>
              <a:t>e975b4344a590ad67149dd8ce39d8fa68ca19f2eebf0b66e81785654a2e920f0  /</a:t>
            </a:r>
            <a:r>
              <a:rPr lang="de-DE" dirty="0" err="1"/>
              <a:t>dev</a:t>
            </a:r>
            <a:r>
              <a:rPr lang="de-DE" dirty="0"/>
              <a:t>/</a:t>
            </a:r>
            <a:r>
              <a:rPr lang="de-DE" dirty="0" err="1"/>
              <a:t>sdd</a:t>
            </a:r>
            <a:endParaRPr lang="de-DE" dirty="0"/>
          </a:p>
          <a:p>
            <a:pPr marL="0" indent="0" algn="just">
              <a:buNone/>
            </a:pPr>
            <a:endParaRPr lang="de-DE" dirty="0"/>
          </a:p>
          <a:p>
            <a:pPr marL="0" indent="0">
              <a:buNone/>
            </a:pPr>
            <a:r>
              <a:rPr lang="de-DE" dirty="0" err="1"/>
              <a:t>shasum</a:t>
            </a:r>
            <a:r>
              <a:rPr lang="de-DE" dirty="0"/>
              <a:t> -a 256 </a:t>
            </a:r>
            <a:r>
              <a:rPr lang="de-DE" dirty="0" err="1"/>
              <a:t>image.dd</a:t>
            </a:r>
            <a:r>
              <a:rPr lang="de-DE" dirty="0"/>
              <a:t>      &lt;-- </a:t>
            </a:r>
            <a:r>
              <a:rPr lang="de-DE" dirty="0" err="1"/>
              <a:t>Forensic</a:t>
            </a:r>
            <a:r>
              <a:rPr lang="de-DE" dirty="0"/>
              <a:t> </a:t>
            </a:r>
            <a:r>
              <a:rPr lang="de-DE" dirty="0" err="1"/>
              <a:t>image</a:t>
            </a:r>
            <a:endParaRPr lang="de-DE" dirty="0"/>
          </a:p>
          <a:p>
            <a:pPr marL="0" indent="0">
              <a:buNone/>
            </a:pPr>
            <a:r>
              <a:rPr lang="de-DE" dirty="0"/>
              <a:t>e975b4344a590ad67149dd8ce39d8fa68ca19f2eebf0b66e81785654a2e920f0  </a:t>
            </a:r>
            <a:r>
              <a:rPr lang="de-DE" dirty="0" err="1"/>
              <a:t>image.dd</a:t>
            </a:r>
            <a:endParaRPr lang="de-DE" dirty="0"/>
          </a:p>
          <a:p>
            <a:pPr marL="0" indent="0" algn="just">
              <a:buNone/>
            </a:pPr>
            <a:endParaRPr lang="de-DE" dirty="0"/>
          </a:p>
          <a:p>
            <a:pPr marL="0" indent="0" algn="just">
              <a:buNone/>
            </a:pPr>
            <a:endParaRPr lang="en-US" dirty="0"/>
          </a:p>
        </p:txBody>
      </p:sp>
    </p:spTree>
    <p:extLst>
      <p:ext uri="{BB962C8B-B14F-4D97-AF65-F5344CB8AC3E}">
        <p14:creationId xmlns:p14="http://schemas.microsoft.com/office/powerpoint/2010/main" val="31910225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Hashing</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53</a:t>
            </a:fld>
            <a:endParaRPr lang="en-GB"/>
          </a:p>
        </p:txBody>
      </p:sp>
      <p:sp>
        <p:nvSpPr>
          <p:cNvPr id="6" name="Inhaltsplatzhalter 5">
            <a:extLst>
              <a:ext uri="{FF2B5EF4-FFF2-40B4-BE49-F238E27FC236}">
                <a16:creationId xmlns:a16="http://schemas.microsoft.com/office/drawing/2014/main" id="{3648584E-C39C-614F-9B05-F125F08E5826}"/>
              </a:ext>
            </a:extLst>
          </p:cNvPr>
          <p:cNvSpPr>
            <a:spLocks noGrp="1"/>
          </p:cNvSpPr>
          <p:nvPr>
            <p:ph idx="1"/>
          </p:nvPr>
        </p:nvSpPr>
        <p:spPr>
          <a:xfrm>
            <a:off x="838201" y="2448729"/>
            <a:ext cx="10515599" cy="3728234"/>
          </a:xfrm>
        </p:spPr>
        <p:txBody>
          <a:bodyPr>
            <a:normAutofit fontScale="70000" lnSpcReduction="20000"/>
          </a:bodyPr>
          <a:lstStyle/>
          <a:p>
            <a:pPr marL="0" indent="0" algn="just">
              <a:buNone/>
            </a:pPr>
            <a:r>
              <a:rPr lang="en-GB" sz="3400" dirty="0"/>
              <a:t>For two data having the same hash value despite having different contents the probability is:</a:t>
            </a:r>
          </a:p>
          <a:p>
            <a:pPr marL="0" indent="0">
              <a:buNone/>
            </a:pPr>
            <a:r>
              <a:rPr lang="de-DE" b="1" dirty="0"/>
              <a:t>MD5 : 2</a:t>
            </a:r>
            <a:r>
              <a:rPr lang="de-DE" b="1" baseline="30000" dirty="0"/>
              <a:t>128</a:t>
            </a:r>
            <a:r>
              <a:rPr lang="de-DE" b="1" dirty="0"/>
              <a:t> = </a:t>
            </a:r>
          </a:p>
          <a:p>
            <a:pPr marL="0" indent="0">
              <a:buNone/>
            </a:pPr>
            <a:r>
              <a:rPr lang="de-DE" sz="2200" dirty="0"/>
              <a:t>1 in 340282366920938463463374607431768211456</a:t>
            </a:r>
          </a:p>
          <a:p>
            <a:pPr marL="0" indent="0">
              <a:buNone/>
            </a:pPr>
            <a:r>
              <a:rPr lang="de-DE" b="1" dirty="0"/>
              <a:t>SHA-1 : 2</a:t>
            </a:r>
            <a:r>
              <a:rPr lang="de-DE" b="1" baseline="30000" dirty="0"/>
              <a:t>160</a:t>
            </a:r>
            <a:r>
              <a:rPr lang="de-DE" b="1" dirty="0"/>
              <a:t> =</a:t>
            </a:r>
          </a:p>
          <a:p>
            <a:pPr marL="0" indent="0">
              <a:buNone/>
            </a:pPr>
            <a:r>
              <a:rPr lang="de-DE" sz="2200" dirty="0"/>
              <a:t>1 in 1461501637330902918203684832716283019655932542976</a:t>
            </a:r>
          </a:p>
          <a:p>
            <a:pPr marL="0" indent="0">
              <a:buNone/>
            </a:pPr>
            <a:r>
              <a:rPr lang="de-DE" b="1" dirty="0"/>
              <a:t>SHA-256 : 2</a:t>
            </a:r>
            <a:r>
              <a:rPr lang="de-DE" b="1" baseline="30000" dirty="0"/>
              <a:t>256</a:t>
            </a:r>
            <a:r>
              <a:rPr lang="de-DE" b="1" dirty="0"/>
              <a:t> =</a:t>
            </a:r>
          </a:p>
          <a:p>
            <a:pPr marL="0" indent="0">
              <a:buNone/>
            </a:pPr>
            <a:r>
              <a:rPr lang="de-DE" sz="2100" dirty="0"/>
              <a:t>1 in 115792089237316195423570985008687907853269984665640564039457584007913129639936</a:t>
            </a:r>
          </a:p>
          <a:p>
            <a:pPr marL="0" indent="0">
              <a:buNone/>
            </a:pPr>
            <a:r>
              <a:rPr lang="de-DE" b="1" dirty="0"/>
              <a:t>SHA-512 : 2</a:t>
            </a:r>
            <a:r>
              <a:rPr lang="de-DE" b="1" baseline="30000" dirty="0"/>
              <a:t>512</a:t>
            </a:r>
            <a:r>
              <a:rPr lang="de-DE" b="1" dirty="0"/>
              <a:t> =</a:t>
            </a:r>
          </a:p>
          <a:p>
            <a:pPr marL="0" indent="0">
              <a:buNone/>
            </a:pPr>
            <a:r>
              <a:rPr lang="de-DE" sz="2200" dirty="0"/>
              <a:t>1 in  13407807929942597099574024998205846127479365820592393377723561443721764030073546976801874298166903427690031858186486050853753882811946569946433649006084096</a:t>
            </a:r>
            <a:endParaRPr lang="de-DE" dirty="0"/>
          </a:p>
          <a:p>
            <a:pPr marL="0" indent="0" algn="just">
              <a:buNone/>
            </a:pPr>
            <a:endParaRPr lang="en-US" dirty="0"/>
          </a:p>
        </p:txBody>
      </p:sp>
    </p:spTree>
    <p:extLst>
      <p:ext uri="{BB962C8B-B14F-4D97-AF65-F5344CB8AC3E}">
        <p14:creationId xmlns:p14="http://schemas.microsoft.com/office/powerpoint/2010/main" val="20676619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7342A-CC36-49BE-951D-F2780980CB53}"/>
              </a:ext>
            </a:extLst>
          </p:cNvPr>
          <p:cNvSpPr>
            <a:spLocks noGrp="1"/>
          </p:cNvSpPr>
          <p:nvPr>
            <p:ph type="title"/>
          </p:nvPr>
        </p:nvSpPr>
        <p:spPr/>
        <p:txBody>
          <a:bodyPr/>
          <a:lstStyle/>
          <a:p>
            <a:r>
              <a:rPr lang="en-GB" dirty="0"/>
              <a:t>Chain of Custody</a:t>
            </a:r>
          </a:p>
        </p:txBody>
      </p:sp>
      <p:sp>
        <p:nvSpPr>
          <p:cNvPr id="3" name="Content Placeholder 2">
            <a:extLst>
              <a:ext uri="{FF2B5EF4-FFF2-40B4-BE49-F238E27FC236}">
                <a16:creationId xmlns:a16="http://schemas.microsoft.com/office/drawing/2014/main" id="{CD063318-FD1B-4A0C-9CAC-8D945941ECC7}"/>
              </a:ext>
            </a:extLst>
          </p:cNvPr>
          <p:cNvSpPr>
            <a:spLocks noGrp="1"/>
          </p:cNvSpPr>
          <p:nvPr>
            <p:ph idx="1"/>
          </p:nvPr>
        </p:nvSpPr>
        <p:spPr/>
        <p:txBody>
          <a:bodyPr/>
          <a:lstStyle/>
          <a:p>
            <a:endParaRPr lang="en-GB" dirty="0"/>
          </a:p>
        </p:txBody>
      </p:sp>
      <p:sp>
        <p:nvSpPr>
          <p:cNvPr id="4" name="Date Placeholder 3">
            <a:extLst>
              <a:ext uri="{FF2B5EF4-FFF2-40B4-BE49-F238E27FC236}">
                <a16:creationId xmlns:a16="http://schemas.microsoft.com/office/drawing/2014/main" id="{843CD2C4-B907-4615-9C1D-04A0DE5532F5}"/>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86C3105C-1817-47E8-B0DC-F66A9B6AC39C}"/>
              </a:ext>
            </a:extLst>
          </p:cNvPr>
          <p:cNvSpPr>
            <a:spLocks noGrp="1"/>
          </p:cNvSpPr>
          <p:nvPr>
            <p:ph type="sldNum" sz="quarter" idx="12"/>
          </p:nvPr>
        </p:nvSpPr>
        <p:spPr/>
        <p:txBody>
          <a:bodyPr/>
          <a:lstStyle/>
          <a:p>
            <a:fld id="{B1D9BA23-6223-4617-9598-728E7A9462B0}" type="slidenum">
              <a:rPr lang="en-GB" smtClean="0"/>
              <a:t>54</a:t>
            </a:fld>
            <a:endParaRPr lang="en-GB"/>
          </a:p>
        </p:txBody>
      </p:sp>
      <p:pic>
        <p:nvPicPr>
          <p:cNvPr id="6" name="Content Placeholder 4">
            <a:extLst>
              <a:ext uri="{FF2B5EF4-FFF2-40B4-BE49-F238E27FC236}">
                <a16:creationId xmlns:a16="http://schemas.microsoft.com/office/drawing/2014/main" id="{553394E5-DC15-46BA-B1A2-E047EDA5F0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118378" y="2360086"/>
            <a:ext cx="4018144" cy="4018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D19F353D-A9D8-4B85-822C-3A5BA37373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7042" y="1803748"/>
            <a:ext cx="4018144" cy="4477004"/>
          </a:xfrm>
          <a:prstGeom prst="rect">
            <a:avLst/>
          </a:prstGeom>
        </p:spPr>
      </p:pic>
    </p:spTree>
    <p:extLst>
      <p:ext uri="{BB962C8B-B14F-4D97-AF65-F5344CB8AC3E}">
        <p14:creationId xmlns:p14="http://schemas.microsoft.com/office/powerpoint/2010/main" val="21811648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865C0-8EB7-4137-A7AD-0BDCFD472EF2}"/>
              </a:ext>
            </a:extLst>
          </p:cNvPr>
          <p:cNvSpPr>
            <a:spLocks noGrp="1"/>
          </p:cNvSpPr>
          <p:nvPr>
            <p:ph type="title"/>
          </p:nvPr>
        </p:nvSpPr>
        <p:spPr/>
        <p:txBody>
          <a:bodyPr/>
          <a:lstStyle/>
          <a:p>
            <a:r>
              <a:rPr lang="en-GB" dirty="0"/>
              <a:t>Seizure</a:t>
            </a:r>
          </a:p>
        </p:txBody>
      </p:sp>
      <p:sp>
        <p:nvSpPr>
          <p:cNvPr id="4" name="Date Placeholder 3">
            <a:extLst>
              <a:ext uri="{FF2B5EF4-FFF2-40B4-BE49-F238E27FC236}">
                <a16:creationId xmlns:a16="http://schemas.microsoft.com/office/drawing/2014/main" id="{631639C2-7864-46C2-A0C3-770129DE559A}"/>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C2687549-14DD-4B71-83A6-8A9C4D9C6BC1}"/>
              </a:ext>
            </a:extLst>
          </p:cNvPr>
          <p:cNvSpPr>
            <a:spLocks noGrp="1"/>
          </p:cNvSpPr>
          <p:nvPr>
            <p:ph type="sldNum" sz="quarter" idx="12"/>
          </p:nvPr>
        </p:nvSpPr>
        <p:spPr/>
        <p:txBody>
          <a:bodyPr/>
          <a:lstStyle/>
          <a:p>
            <a:fld id="{B1D9BA23-6223-4617-9598-728E7A9462B0}" type="slidenum">
              <a:rPr lang="en-GB" smtClean="0"/>
              <a:t>55</a:t>
            </a:fld>
            <a:endParaRPr lang="en-GB"/>
          </a:p>
        </p:txBody>
      </p:sp>
      <p:sp>
        <p:nvSpPr>
          <p:cNvPr id="7" name="Content Placeholder 6">
            <a:extLst>
              <a:ext uri="{FF2B5EF4-FFF2-40B4-BE49-F238E27FC236}">
                <a16:creationId xmlns:a16="http://schemas.microsoft.com/office/drawing/2014/main" id="{E0755196-83C8-4395-96E1-88747707C3F6}"/>
              </a:ext>
            </a:extLst>
          </p:cNvPr>
          <p:cNvSpPr txBox="1">
            <a:spLocks noGrp="1"/>
          </p:cNvSpPr>
          <p:nvPr>
            <p:ph idx="1"/>
          </p:nvPr>
        </p:nvSpPr>
        <p:spPr>
          <a:xfrm>
            <a:off x="7587916" y="1489909"/>
            <a:ext cx="3962400" cy="4978799"/>
          </a:xfrm>
          <a:prstGeom prst="rect">
            <a:avLst/>
          </a:prstGeom>
          <a:noFill/>
        </p:spPr>
        <p:txBody>
          <a:bodyPr wrap="square" rtlCol="0">
            <a:spAutoFit/>
          </a:bodyPr>
          <a:lstStyle/>
          <a:p>
            <a:pPr marL="285750" indent="-285750">
              <a:buFont typeface="Arial" panose="020B0604020202020204" pitchFamily="34" charset="0"/>
              <a:buChar char="•"/>
            </a:pPr>
            <a:r>
              <a:rPr lang="en-GB" sz="2400" dirty="0"/>
              <a:t>Seized by</a:t>
            </a:r>
          </a:p>
          <a:p>
            <a:pPr marL="285750" indent="-285750">
              <a:buFont typeface="Arial" panose="020B0604020202020204" pitchFamily="34" charset="0"/>
              <a:buChar char="•"/>
            </a:pPr>
            <a:r>
              <a:rPr lang="en-GB" sz="2400" dirty="0"/>
              <a:t>Agency involved</a:t>
            </a:r>
          </a:p>
          <a:p>
            <a:pPr marL="285750" indent="-285750">
              <a:buFont typeface="Arial" panose="020B0604020202020204" pitchFamily="34" charset="0"/>
              <a:buChar char="•"/>
            </a:pPr>
            <a:r>
              <a:rPr lang="en-GB" sz="2400" dirty="0"/>
              <a:t>Time and date</a:t>
            </a:r>
          </a:p>
          <a:p>
            <a:pPr marL="285750" indent="-285750">
              <a:buFont typeface="Arial" panose="020B0604020202020204" pitchFamily="34" charset="0"/>
              <a:buChar char="•"/>
            </a:pPr>
            <a:r>
              <a:rPr lang="en-GB" sz="2400" dirty="0"/>
              <a:t>Location</a:t>
            </a:r>
          </a:p>
          <a:p>
            <a:pPr marL="285750" indent="-285750">
              <a:buFont typeface="Arial" panose="020B0604020202020204" pitchFamily="34" charset="0"/>
              <a:buChar char="•"/>
            </a:pPr>
            <a:r>
              <a:rPr lang="en-GB" sz="2400" dirty="0"/>
              <a:t>Exhibit reference (ALB/01)</a:t>
            </a:r>
          </a:p>
          <a:p>
            <a:pPr marL="285750" indent="-285750">
              <a:buFont typeface="Arial" panose="020B0604020202020204" pitchFamily="34" charset="0"/>
              <a:buChar char="•"/>
            </a:pPr>
            <a:r>
              <a:rPr lang="en-GB" sz="2400" dirty="0"/>
              <a:t>Case reference (R v </a:t>
            </a:r>
            <a:r>
              <a:rPr lang="en-GB" sz="2400" dirty="0" err="1"/>
              <a:t>Badboy</a:t>
            </a:r>
            <a:r>
              <a:rPr lang="en-GB" sz="2400" dirty="0"/>
              <a:t>)</a:t>
            </a:r>
          </a:p>
          <a:p>
            <a:pPr marL="285750" indent="-285750">
              <a:buFont typeface="Arial" panose="020B0604020202020204" pitchFamily="34" charset="0"/>
              <a:buChar char="•"/>
            </a:pPr>
            <a:r>
              <a:rPr lang="en-GB" sz="2400" dirty="0"/>
              <a:t>Signature</a:t>
            </a:r>
          </a:p>
          <a:p>
            <a:pPr marL="285750" indent="-285750">
              <a:buFont typeface="Arial" panose="020B0604020202020204" pitchFamily="34" charset="0"/>
              <a:buChar char="•"/>
            </a:pPr>
            <a:r>
              <a:rPr lang="en-GB" sz="2400" dirty="0"/>
              <a:t>Description of item (including serial number)</a:t>
            </a:r>
          </a:p>
        </p:txBody>
      </p:sp>
      <p:pic>
        <p:nvPicPr>
          <p:cNvPr id="8" name="Content Placeholder 4">
            <a:extLst>
              <a:ext uri="{FF2B5EF4-FFF2-40B4-BE49-F238E27FC236}">
                <a16:creationId xmlns:a16="http://schemas.microsoft.com/office/drawing/2014/main" id="{369830E6-2011-44AD-A9B6-4DDC71C4AB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4306" y="1856325"/>
            <a:ext cx="4227094" cy="4245966"/>
          </a:xfrm>
          <a:prstGeom prst="rect">
            <a:avLst/>
          </a:prstGeom>
        </p:spPr>
      </p:pic>
    </p:spTree>
    <p:extLst>
      <p:ext uri="{BB962C8B-B14F-4D97-AF65-F5344CB8AC3E}">
        <p14:creationId xmlns:p14="http://schemas.microsoft.com/office/powerpoint/2010/main" val="181988926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1D882-9DB2-438D-B579-9DFF0E5B8A85}"/>
              </a:ext>
            </a:extLst>
          </p:cNvPr>
          <p:cNvSpPr>
            <a:spLocks noGrp="1"/>
          </p:cNvSpPr>
          <p:nvPr>
            <p:ph type="title"/>
          </p:nvPr>
        </p:nvSpPr>
        <p:spPr/>
        <p:txBody>
          <a:bodyPr/>
          <a:lstStyle/>
          <a:p>
            <a:r>
              <a:rPr lang="en-GB" dirty="0"/>
              <a:t>Examination</a:t>
            </a:r>
          </a:p>
        </p:txBody>
      </p:sp>
      <p:sp>
        <p:nvSpPr>
          <p:cNvPr id="4" name="Date Placeholder 3">
            <a:extLst>
              <a:ext uri="{FF2B5EF4-FFF2-40B4-BE49-F238E27FC236}">
                <a16:creationId xmlns:a16="http://schemas.microsoft.com/office/drawing/2014/main" id="{160348A0-0A65-4248-89FC-E40954B697CE}"/>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F09DBFFD-FBDE-45C4-97FE-940BFA8C7A8D}"/>
              </a:ext>
            </a:extLst>
          </p:cNvPr>
          <p:cNvSpPr>
            <a:spLocks noGrp="1"/>
          </p:cNvSpPr>
          <p:nvPr>
            <p:ph type="sldNum" sz="quarter" idx="12"/>
          </p:nvPr>
        </p:nvSpPr>
        <p:spPr/>
        <p:txBody>
          <a:bodyPr/>
          <a:lstStyle/>
          <a:p>
            <a:fld id="{B1D9BA23-6223-4617-9598-728E7A9462B0}" type="slidenum">
              <a:rPr lang="en-GB" smtClean="0"/>
              <a:t>56</a:t>
            </a:fld>
            <a:endParaRPr lang="en-GB"/>
          </a:p>
        </p:txBody>
      </p:sp>
      <p:sp>
        <p:nvSpPr>
          <p:cNvPr id="7" name="Content Placeholder 6">
            <a:extLst>
              <a:ext uri="{FF2B5EF4-FFF2-40B4-BE49-F238E27FC236}">
                <a16:creationId xmlns:a16="http://schemas.microsoft.com/office/drawing/2014/main" id="{D77DF039-73FA-46F0-B5A8-7067FC708000}"/>
              </a:ext>
            </a:extLst>
          </p:cNvPr>
          <p:cNvSpPr txBox="1">
            <a:spLocks noGrp="1"/>
          </p:cNvSpPr>
          <p:nvPr>
            <p:ph idx="1"/>
          </p:nvPr>
        </p:nvSpPr>
        <p:spPr>
          <a:xfrm>
            <a:off x="5799221" y="1840832"/>
            <a:ext cx="6051884" cy="3520964"/>
          </a:xfrm>
          <a:prstGeom prst="rect">
            <a:avLst/>
          </a:prstGeom>
          <a:noFill/>
        </p:spPr>
        <p:txBody>
          <a:bodyPr wrap="square" rtlCol="0">
            <a:spAutoFit/>
          </a:bodyPr>
          <a:lstStyle/>
          <a:p>
            <a:pPr marL="285750" indent="-285750">
              <a:buFont typeface="Arial" panose="020B0604020202020204" pitchFamily="34" charset="0"/>
              <a:buChar char="•"/>
            </a:pPr>
            <a:r>
              <a:rPr lang="en-GB" sz="2400" dirty="0"/>
              <a:t>Tamper evident tape</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Signed by examiner</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Time and date</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Must correspond to statement and examination notes</a:t>
            </a:r>
          </a:p>
        </p:txBody>
      </p:sp>
      <p:pic>
        <p:nvPicPr>
          <p:cNvPr id="8" name="Content Placeholder 7">
            <a:extLst>
              <a:ext uri="{FF2B5EF4-FFF2-40B4-BE49-F238E27FC236}">
                <a16:creationId xmlns:a16="http://schemas.microsoft.com/office/drawing/2014/main" id="{3C326BE2-6D2F-4EC0-8AE8-FEAC7876A6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2566747"/>
            <a:ext cx="4056400" cy="3380333"/>
          </a:xfrm>
          <a:prstGeom prst="rect">
            <a:avLst/>
          </a:prstGeom>
        </p:spPr>
      </p:pic>
    </p:spTree>
    <p:extLst>
      <p:ext uri="{BB962C8B-B14F-4D97-AF65-F5344CB8AC3E}">
        <p14:creationId xmlns:p14="http://schemas.microsoft.com/office/powerpoint/2010/main" val="32639534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CC57C-FF2E-4AD4-B422-309145A3E40B}"/>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77CEE18D-577B-46E5-A4CB-7C05B7356119}"/>
              </a:ext>
            </a:extLst>
          </p:cNvPr>
          <p:cNvSpPr>
            <a:spLocks noGrp="1"/>
          </p:cNvSpPr>
          <p:nvPr>
            <p:ph idx="1"/>
          </p:nvPr>
        </p:nvSpPr>
        <p:spPr/>
        <p:txBody>
          <a:bodyPr/>
          <a:lstStyle/>
          <a:p>
            <a:endParaRPr lang="en-GB" dirty="0"/>
          </a:p>
        </p:txBody>
      </p:sp>
      <p:sp>
        <p:nvSpPr>
          <p:cNvPr id="4" name="Date Placeholder 3">
            <a:extLst>
              <a:ext uri="{FF2B5EF4-FFF2-40B4-BE49-F238E27FC236}">
                <a16:creationId xmlns:a16="http://schemas.microsoft.com/office/drawing/2014/main" id="{511F4493-50DD-4E5B-979C-8F374BC43892}"/>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B2352BF6-6AE7-4D24-A9AD-14FA44C836E1}"/>
              </a:ext>
            </a:extLst>
          </p:cNvPr>
          <p:cNvSpPr>
            <a:spLocks noGrp="1"/>
          </p:cNvSpPr>
          <p:nvPr>
            <p:ph type="sldNum" sz="quarter" idx="12"/>
          </p:nvPr>
        </p:nvSpPr>
        <p:spPr/>
        <p:txBody>
          <a:bodyPr/>
          <a:lstStyle/>
          <a:p>
            <a:fld id="{B1D9BA23-6223-4617-9598-728E7A9462B0}" type="slidenum">
              <a:rPr lang="en-GB" smtClean="0"/>
              <a:t>57</a:t>
            </a:fld>
            <a:endParaRPr lang="en-GB"/>
          </a:p>
        </p:txBody>
      </p:sp>
      <p:pic>
        <p:nvPicPr>
          <p:cNvPr id="20" name="Picture 29">
            <a:extLst>
              <a:ext uri="{FF2B5EF4-FFF2-40B4-BE49-F238E27FC236}">
                <a16:creationId xmlns:a16="http://schemas.microsoft.com/office/drawing/2014/main" id="{8DCB058F-2F06-4B66-8F2B-291C652880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101"/>
            <a:ext cx="12204127" cy="6891101"/>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Rounded Corners 22">
            <a:extLst>
              <a:ext uri="{FF2B5EF4-FFF2-40B4-BE49-F238E27FC236}">
                <a16:creationId xmlns:a16="http://schemas.microsoft.com/office/drawing/2014/main" id="{6F69093A-A2CB-4F60-ADA6-A459C2A1B861}"/>
              </a:ext>
            </a:extLst>
          </p:cNvPr>
          <p:cNvSpPr/>
          <p:nvPr/>
        </p:nvSpPr>
        <p:spPr>
          <a:xfrm>
            <a:off x="268660" y="200024"/>
            <a:ext cx="2286210" cy="1296693"/>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highlight>
                <a:srgbClr val="800080"/>
              </a:highlight>
            </a:endParaRPr>
          </a:p>
        </p:txBody>
      </p:sp>
      <p:sp>
        <p:nvSpPr>
          <p:cNvPr id="24" name="Text Box 11">
            <a:extLst>
              <a:ext uri="{FF2B5EF4-FFF2-40B4-BE49-F238E27FC236}">
                <a16:creationId xmlns:a16="http://schemas.microsoft.com/office/drawing/2014/main" id="{825D2874-8C43-43DA-ADB3-ACA2AD394495}"/>
              </a:ext>
            </a:extLst>
          </p:cNvPr>
          <p:cNvSpPr txBox="1">
            <a:spLocks noChangeArrowheads="1"/>
          </p:cNvSpPr>
          <p:nvPr/>
        </p:nvSpPr>
        <p:spPr bwMode="auto">
          <a:xfrm>
            <a:off x="574313" y="366004"/>
            <a:ext cx="1631253" cy="94824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Initial seizure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 name="Rectangle: Rounded Corners 24">
            <a:extLst>
              <a:ext uri="{FF2B5EF4-FFF2-40B4-BE49-F238E27FC236}">
                <a16:creationId xmlns:a16="http://schemas.microsoft.com/office/drawing/2014/main" id="{6CA1BDE0-6687-41E1-A0BB-7DC032D28810}"/>
              </a:ext>
            </a:extLst>
          </p:cNvPr>
          <p:cNvSpPr/>
          <p:nvPr/>
        </p:nvSpPr>
        <p:spPr>
          <a:xfrm>
            <a:off x="1466850" y="923290"/>
            <a:ext cx="2427910" cy="125130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6" name="Text Box 7">
            <a:extLst>
              <a:ext uri="{FF2B5EF4-FFF2-40B4-BE49-F238E27FC236}">
                <a16:creationId xmlns:a16="http://schemas.microsoft.com/office/drawing/2014/main" id="{BB1D9F9C-1ECF-4D61-99BA-E57DD146A379}"/>
              </a:ext>
            </a:extLst>
          </p:cNvPr>
          <p:cNvSpPr txBox="1">
            <a:spLocks noChangeArrowheads="1"/>
          </p:cNvSpPr>
          <p:nvPr/>
        </p:nvSpPr>
        <p:spPr bwMode="auto">
          <a:xfrm>
            <a:off x="1824147" y="1146807"/>
            <a:ext cx="1671388" cy="80711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Transportation</a:t>
            </a:r>
            <a:endParaRPr kumimoji="0" lang="en-US" altLang="en-US" sz="2800" b="0" i="0" u="none" strike="noStrike" cap="none" normalizeH="0" baseline="0" dirty="0">
              <a:ln>
                <a:noFill/>
              </a:ln>
              <a:solidFill>
                <a:schemeClr val="tx1"/>
              </a:solidFill>
              <a:effectLst/>
              <a:latin typeface="Arial" panose="020B0604020202020204" pitchFamily="34" charset="0"/>
            </a:endParaRPr>
          </a:p>
        </p:txBody>
      </p:sp>
      <p:sp>
        <p:nvSpPr>
          <p:cNvPr id="33" name="Rectangle 16">
            <a:extLst>
              <a:ext uri="{FF2B5EF4-FFF2-40B4-BE49-F238E27FC236}">
                <a16:creationId xmlns:a16="http://schemas.microsoft.com/office/drawing/2014/main" id="{399686D3-A64C-432C-AFAC-57C4C75A14F3}"/>
              </a:ext>
            </a:extLst>
          </p:cNvPr>
          <p:cNvSpPr>
            <a:spLocks noChangeArrowheads="1"/>
          </p:cNvSpPr>
          <p:nvPr/>
        </p:nvSpPr>
        <p:spPr bwMode="auto">
          <a:xfrm>
            <a:off x="0" y="-1"/>
            <a:ext cx="12139556" cy="548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34" name="Rectangle 24">
            <a:extLst>
              <a:ext uri="{FF2B5EF4-FFF2-40B4-BE49-F238E27FC236}">
                <a16:creationId xmlns:a16="http://schemas.microsoft.com/office/drawing/2014/main" id="{4875FBDE-8179-4FBB-B620-EB790B758D83}"/>
              </a:ext>
            </a:extLst>
          </p:cNvPr>
          <p:cNvSpPr>
            <a:spLocks noChangeArrowheads="1"/>
          </p:cNvSpPr>
          <p:nvPr/>
        </p:nvSpPr>
        <p:spPr bwMode="auto">
          <a:xfrm>
            <a:off x="0" y="457199"/>
            <a:ext cx="12139556" cy="548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35" name="TextBox 34">
            <a:extLst>
              <a:ext uri="{FF2B5EF4-FFF2-40B4-BE49-F238E27FC236}">
                <a16:creationId xmlns:a16="http://schemas.microsoft.com/office/drawing/2014/main" id="{33995989-08AC-4FC1-9EAB-358B83E80034}"/>
              </a:ext>
            </a:extLst>
          </p:cNvPr>
          <p:cNvSpPr txBox="1"/>
          <p:nvPr/>
        </p:nvSpPr>
        <p:spPr>
          <a:xfrm>
            <a:off x="434251" y="5626046"/>
            <a:ext cx="4565933" cy="584775"/>
          </a:xfrm>
          <a:prstGeom prst="rect">
            <a:avLst/>
          </a:prstGeom>
          <a:noFill/>
        </p:spPr>
        <p:txBody>
          <a:bodyPr wrap="square" rtlCol="0">
            <a:spAutoFit/>
          </a:bodyPr>
          <a:lstStyle/>
          <a:p>
            <a:r>
              <a:rPr lang="en-GB" sz="3200" dirty="0"/>
              <a:t>Do not break the chain!</a:t>
            </a:r>
          </a:p>
        </p:txBody>
      </p:sp>
      <p:sp>
        <p:nvSpPr>
          <p:cNvPr id="21" name="Rectangle: Rounded Corners 20">
            <a:extLst>
              <a:ext uri="{FF2B5EF4-FFF2-40B4-BE49-F238E27FC236}">
                <a16:creationId xmlns:a16="http://schemas.microsoft.com/office/drawing/2014/main" id="{42A75D8C-F4C7-4A53-A579-B10342DB1F29}"/>
              </a:ext>
            </a:extLst>
          </p:cNvPr>
          <p:cNvSpPr/>
          <p:nvPr/>
        </p:nvSpPr>
        <p:spPr>
          <a:xfrm>
            <a:off x="3429701" y="1636822"/>
            <a:ext cx="2427911" cy="137095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2" name="Text Box 2">
            <a:extLst>
              <a:ext uri="{FF2B5EF4-FFF2-40B4-BE49-F238E27FC236}">
                <a16:creationId xmlns:a16="http://schemas.microsoft.com/office/drawing/2014/main" id="{E6D89BED-7A70-4C65-8676-7F73C331CD0B}"/>
              </a:ext>
            </a:extLst>
          </p:cNvPr>
          <p:cNvSpPr txBox="1">
            <a:spLocks noChangeArrowheads="1"/>
          </p:cNvSpPr>
          <p:nvPr/>
        </p:nvSpPr>
        <p:spPr bwMode="auto">
          <a:xfrm>
            <a:off x="3796749" y="1812080"/>
            <a:ext cx="1631253" cy="94824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Property Store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9" name="Rectangle: Rounded Corners 28">
            <a:extLst>
              <a:ext uri="{FF2B5EF4-FFF2-40B4-BE49-F238E27FC236}">
                <a16:creationId xmlns:a16="http://schemas.microsoft.com/office/drawing/2014/main" id="{931BF9A0-947F-46C1-A6C1-4FFD9A98C5AA}"/>
              </a:ext>
            </a:extLst>
          </p:cNvPr>
          <p:cNvSpPr/>
          <p:nvPr/>
        </p:nvSpPr>
        <p:spPr>
          <a:xfrm>
            <a:off x="5142371" y="2691685"/>
            <a:ext cx="2427911" cy="137095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0" name="Text Box 3">
            <a:extLst>
              <a:ext uri="{FF2B5EF4-FFF2-40B4-BE49-F238E27FC236}">
                <a16:creationId xmlns:a16="http://schemas.microsoft.com/office/drawing/2014/main" id="{D01A6B8B-1720-4518-8866-C5355EF37E36}"/>
              </a:ext>
            </a:extLst>
          </p:cNvPr>
          <p:cNvSpPr txBox="1">
            <a:spLocks noChangeArrowheads="1"/>
          </p:cNvSpPr>
          <p:nvPr/>
        </p:nvSpPr>
        <p:spPr bwMode="auto">
          <a:xfrm>
            <a:off x="5522047" y="2894547"/>
            <a:ext cx="1631253" cy="94824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4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Examination</a:t>
            </a:r>
            <a:endParaRPr kumimoji="0" lang="en-US" altLang="en-US" sz="2800" b="0" i="0" u="none" strike="noStrike" cap="none" normalizeH="0" baseline="0" dirty="0">
              <a:ln>
                <a:noFill/>
              </a:ln>
              <a:solidFill>
                <a:schemeClr val="tx1"/>
              </a:solidFill>
              <a:effectLst/>
              <a:latin typeface="Arial" panose="020B0604020202020204" pitchFamily="34" charset="0"/>
            </a:endParaRPr>
          </a:p>
        </p:txBody>
      </p:sp>
      <p:sp>
        <p:nvSpPr>
          <p:cNvPr id="31" name="Rectangle: Rounded Corners 30">
            <a:extLst>
              <a:ext uri="{FF2B5EF4-FFF2-40B4-BE49-F238E27FC236}">
                <a16:creationId xmlns:a16="http://schemas.microsoft.com/office/drawing/2014/main" id="{88ED0894-B9A8-4366-9FC3-5B7AAEF9ED8C}"/>
              </a:ext>
            </a:extLst>
          </p:cNvPr>
          <p:cNvSpPr/>
          <p:nvPr/>
        </p:nvSpPr>
        <p:spPr>
          <a:xfrm>
            <a:off x="6756773" y="3767678"/>
            <a:ext cx="2427911" cy="137095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2" name="Text Box 1">
            <a:extLst>
              <a:ext uri="{FF2B5EF4-FFF2-40B4-BE49-F238E27FC236}">
                <a16:creationId xmlns:a16="http://schemas.microsoft.com/office/drawing/2014/main" id="{77D0D8E8-30D3-4475-B55E-879627DF3B27}"/>
              </a:ext>
            </a:extLst>
          </p:cNvPr>
          <p:cNvSpPr txBox="1">
            <a:spLocks noChangeArrowheads="1"/>
          </p:cNvSpPr>
          <p:nvPr/>
        </p:nvSpPr>
        <p:spPr bwMode="auto">
          <a:xfrm>
            <a:off x="7155101" y="3937410"/>
            <a:ext cx="1631253" cy="94824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Property Store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7" name="Rectangle: Rounded Corners 26">
            <a:extLst>
              <a:ext uri="{FF2B5EF4-FFF2-40B4-BE49-F238E27FC236}">
                <a16:creationId xmlns:a16="http://schemas.microsoft.com/office/drawing/2014/main" id="{063B8990-CCE5-47D8-AEE4-B51FDBA86A57}"/>
              </a:ext>
            </a:extLst>
          </p:cNvPr>
          <p:cNvSpPr/>
          <p:nvPr/>
        </p:nvSpPr>
        <p:spPr>
          <a:xfrm>
            <a:off x="8678954" y="4940570"/>
            <a:ext cx="2427911" cy="137095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8" name="Text Box 5">
            <a:extLst>
              <a:ext uri="{FF2B5EF4-FFF2-40B4-BE49-F238E27FC236}">
                <a16:creationId xmlns:a16="http://schemas.microsoft.com/office/drawing/2014/main" id="{0E4B6595-8B30-4FA8-ACE0-2E62937FD133}"/>
              </a:ext>
            </a:extLst>
          </p:cNvPr>
          <p:cNvSpPr txBox="1">
            <a:spLocks noChangeArrowheads="1"/>
          </p:cNvSpPr>
          <p:nvPr/>
        </p:nvSpPr>
        <p:spPr bwMode="auto">
          <a:xfrm>
            <a:off x="9079086" y="5131569"/>
            <a:ext cx="1631253" cy="94824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Court ordered</a:t>
            </a:r>
          </a:p>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600" b="1" dirty="0">
                <a:cs typeface="Times New Roman" panose="02020603050405020304" pitchFamily="18" charset="0"/>
              </a:rPr>
              <a:t>Destruction or return</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83118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6B3E9-6131-4AA0-AC27-56E10298E80A}"/>
              </a:ext>
            </a:extLst>
          </p:cNvPr>
          <p:cNvSpPr>
            <a:spLocks noGrp="1"/>
          </p:cNvSpPr>
          <p:nvPr>
            <p:ph type="title"/>
          </p:nvPr>
        </p:nvSpPr>
        <p:spPr/>
        <p:txBody>
          <a:bodyPr/>
          <a:lstStyle/>
          <a:p>
            <a:r>
              <a:rPr lang="en-GB" dirty="0"/>
              <a:t>Data Retention</a:t>
            </a:r>
          </a:p>
        </p:txBody>
      </p:sp>
      <p:sp>
        <p:nvSpPr>
          <p:cNvPr id="3" name="Content Placeholder 2">
            <a:extLst>
              <a:ext uri="{FF2B5EF4-FFF2-40B4-BE49-F238E27FC236}">
                <a16:creationId xmlns:a16="http://schemas.microsoft.com/office/drawing/2014/main" id="{CCFB63CB-76D4-4745-B160-FC7EC3AE1A31}"/>
              </a:ext>
            </a:extLst>
          </p:cNvPr>
          <p:cNvSpPr>
            <a:spLocks noGrp="1"/>
          </p:cNvSpPr>
          <p:nvPr>
            <p:ph idx="1"/>
          </p:nvPr>
        </p:nvSpPr>
        <p:spPr/>
        <p:txBody>
          <a:bodyPr/>
          <a:lstStyle/>
          <a:p>
            <a:r>
              <a:rPr lang="en-GB" dirty="0"/>
              <a:t>Proportionate and lawful retention of seized and submitted materials</a:t>
            </a:r>
          </a:p>
          <a:p>
            <a:endParaRPr lang="en-GB" dirty="0"/>
          </a:p>
        </p:txBody>
      </p:sp>
      <p:sp>
        <p:nvSpPr>
          <p:cNvPr id="4" name="Date Placeholder 3">
            <a:extLst>
              <a:ext uri="{FF2B5EF4-FFF2-40B4-BE49-F238E27FC236}">
                <a16:creationId xmlns:a16="http://schemas.microsoft.com/office/drawing/2014/main" id="{B16F5129-D012-450D-81B3-78B5F715E1C2}"/>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FDF70D45-F49C-4CCA-9A3F-2478B905AF88}"/>
              </a:ext>
            </a:extLst>
          </p:cNvPr>
          <p:cNvSpPr>
            <a:spLocks noGrp="1"/>
          </p:cNvSpPr>
          <p:nvPr>
            <p:ph type="sldNum" sz="quarter" idx="12"/>
          </p:nvPr>
        </p:nvSpPr>
        <p:spPr/>
        <p:txBody>
          <a:bodyPr/>
          <a:lstStyle/>
          <a:p>
            <a:fld id="{B1D9BA23-6223-4617-9598-728E7A9462B0}" type="slidenum">
              <a:rPr lang="en-GB" smtClean="0"/>
              <a:t>58</a:t>
            </a:fld>
            <a:endParaRPr lang="en-GB"/>
          </a:p>
        </p:txBody>
      </p:sp>
    </p:spTree>
    <p:extLst>
      <p:ext uri="{BB962C8B-B14F-4D97-AF65-F5344CB8AC3E}">
        <p14:creationId xmlns:p14="http://schemas.microsoft.com/office/powerpoint/2010/main" val="39442751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BFE9485-BB9A-4EF5-8FD8-EAD782C9AC3F}"/>
              </a:ext>
            </a:extLst>
          </p:cNvPr>
          <p:cNvSpPr>
            <a:spLocks noGrp="1"/>
          </p:cNvSpPr>
          <p:nvPr>
            <p:ph idx="1"/>
          </p:nvPr>
        </p:nvSpPr>
        <p:spPr>
          <a:xfrm>
            <a:off x="729916" y="1831283"/>
            <a:ext cx="10515600" cy="3485278"/>
          </a:xfrm>
        </p:spPr>
        <p:txBody>
          <a:bodyPr/>
          <a:lstStyle/>
          <a:p>
            <a:r>
              <a:rPr lang="en-GB" sz="2800" dirty="0"/>
              <a:t>Ensure evidence is inventoried in accordance with the relevant policies</a:t>
            </a:r>
          </a:p>
          <a:p>
            <a:r>
              <a:rPr lang="en-GB" sz="2800" dirty="0"/>
              <a:t>Store evidence in a secure area, away from extreme temperatures and humidity</a:t>
            </a:r>
          </a:p>
          <a:p>
            <a:r>
              <a:rPr lang="en-GB" sz="2800" dirty="0"/>
              <a:t>Protect it from magnetic sources, moisture, dust and other harmful particles or contaminants</a:t>
            </a:r>
          </a:p>
          <a:p>
            <a:endParaRPr lang="en-GB" dirty="0"/>
          </a:p>
        </p:txBody>
      </p:sp>
      <p:sp>
        <p:nvSpPr>
          <p:cNvPr id="4" name="Date Placeholder 3">
            <a:extLst>
              <a:ext uri="{FF2B5EF4-FFF2-40B4-BE49-F238E27FC236}">
                <a16:creationId xmlns:a16="http://schemas.microsoft.com/office/drawing/2014/main" id="{7F0D56B3-158F-4DCA-9C6D-E751F6C28847}"/>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245057B-C0C0-4E8C-A42C-0802FAE46041}"/>
              </a:ext>
            </a:extLst>
          </p:cNvPr>
          <p:cNvSpPr>
            <a:spLocks noGrp="1"/>
          </p:cNvSpPr>
          <p:nvPr>
            <p:ph type="sldNum" sz="quarter" idx="12"/>
          </p:nvPr>
        </p:nvSpPr>
        <p:spPr/>
        <p:txBody>
          <a:bodyPr/>
          <a:lstStyle/>
          <a:p>
            <a:fld id="{B1D9BA23-6223-4617-9598-728E7A9462B0}" type="slidenum">
              <a:rPr lang="en-GB" smtClean="0"/>
              <a:t>59</a:t>
            </a:fld>
            <a:endParaRPr lang="en-GB"/>
          </a:p>
        </p:txBody>
      </p:sp>
    </p:spTree>
    <p:extLst>
      <p:ext uri="{BB962C8B-B14F-4D97-AF65-F5344CB8AC3E}">
        <p14:creationId xmlns:p14="http://schemas.microsoft.com/office/powerpoint/2010/main" val="20497254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BD624-5867-4AC7-9D62-F5B511A39DFD}"/>
              </a:ext>
            </a:extLst>
          </p:cNvPr>
          <p:cNvSpPr>
            <a:spLocks noGrp="1"/>
          </p:cNvSpPr>
          <p:nvPr>
            <p:ph type="title"/>
          </p:nvPr>
        </p:nvSpPr>
        <p:spPr/>
        <p:txBody>
          <a:bodyPr/>
          <a:lstStyle/>
          <a:p>
            <a:r>
              <a:rPr lang="en-GB" dirty="0">
                <a:solidFill>
                  <a:schemeClr val="accent6">
                    <a:lumMod val="75000"/>
                  </a:schemeClr>
                </a:solidFill>
              </a:rPr>
              <a:t>Practical Exercise</a:t>
            </a:r>
            <a:endParaRPr lang="en-GB" dirty="0"/>
          </a:p>
        </p:txBody>
      </p:sp>
      <p:sp>
        <p:nvSpPr>
          <p:cNvPr id="3" name="Content Placeholder 2">
            <a:extLst>
              <a:ext uri="{FF2B5EF4-FFF2-40B4-BE49-F238E27FC236}">
                <a16:creationId xmlns:a16="http://schemas.microsoft.com/office/drawing/2014/main" id="{3FD31118-6F8F-40C9-8217-D72860F9A597}"/>
              </a:ext>
            </a:extLst>
          </p:cNvPr>
          <p:cNvSpPr>
            <a:spLocks noGrp="1"/>
          </p:cNvSpPr>
          <p:nvPr>
            <p:ph idx="1"/>
          </p:nvPr>
        </p:nvSpPr>
        <p:spPr/>
        <p:txBody>
          <a:bodyPr/>
          <a:lstStyle/>
          <a:p>
            <a:r>
              <a:rPr lang="en-GB" dirty="0"/>
              <a:t>Please identify all potential evidence on the next slide</a:t>
            </a:r>
          </a:p>
        </p:txBody>
      </p:sp>
      <p:sp>
        <p:nvSpPr>
          <p:cNvPr id="4" name="Date Placeholder 3">
            <a:extLst>
              <a:ext uri="{FF2B5EF4-FFF2-40B4-BE49-F238E27FC236}">
                <a16:creationId xmlns:a16="http://schemas.microsoft.com/office/drawing/2014/main" id="{395ACAD8-088B-4E67-AF42-A3541F6D6A45}"/>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6042FA07-75B1-4B0F-8F38-FF6E1A7BC428}"/>
              </a:ext>
            </a:extLst>
          </p:cNvPr>
          <p:cNvSpPr>
            <a:spLocks noGrp="1"/>
          </p:cNvSpPr>
          <p:nvPr>
            <p:ph type="sldNum" sz="quarter" idx="12"/>
          </p:nvPr>
        </p:nvSpPr>
        <p:spPr/>
        <p:txBody>
          <a:bodyPr/>
          <a:lstStyle/>
          <a:p>
            <a:fld id="{B1D9BA23-6223-4617-9598-728E7A9462B0}" type="slidenum">
              <a:rPr lang="en-GB" smtClean="0"/>
              <a:t>6</a:t>
            </a:fld>
            <a:endParaRPr lang="en-GB"/>
          </a:p>
        </p:txBody>
      </p:sp>
    </p:spTree>
    <p:extLst>
      <p:ext uri="{BB962C8B-B14F-4D97-AF65-F5344CB8AC3E}">
        <p14:creationId xmlns:p14="http://schemas.microsoft.com/office/powerpoint/2010/main" val="4962237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388CC-5C51-4216-9864-0F9A956EB5C7}"/>
              </a:ext>
            </a:extLst>
          </p:cNvPr>
          <p:cNvSpPr>
            <a:spLocks noGrp="1"/>
          </p:cNvSpPr>
          <p:nvPr>
            <p:ph type="title"/>
          </p:nvPr>
        </p:nvSpPr>
        <p:spPr>
          <a:xfrm>
            <a:off x="838200" y="1784395"/>
            <a:ext cx="10515600" cy="907290"/>
          </a:xfrm>
        </p:spPr>
        <p:txBody>
          <a:bodyPr>
            <a:normAutofit fontScale="90000"/>
          </a:bodyPr>
          <a:lstStyle/>
          <a:p>
            <a:r>
              <a:rPr lang="en-GB" sz="3600" dirty="0"/>
              <a:t>Use an adequately secure storing room with appropriate:</a:t>
            </a:r>
            <a:br>
              <a:rPr lang="en-GB" sz="4400" dirty="0"/>
            </a:br>
            <a:endParaRPr lang="en-GB" dirty="0"/>
          </a:p>
        </p:txBody>
      </p:sp>
      <p:sp>
        <p:nvSpPr>
          <p:cNvPr id="3" name="Content Placeholder 2">
            <a:extLst>
              <a:ext uri="{FF2B5EF4-FFF2-40B4-BE49-F238E27FC236}">
                <a16:creationId xmlns:a16="http://schemas.microsoft.com/office/drawing/2014/main" id="{81EB3B24-C596-46F3-B5DF-7A1605FD1E55}"/>
              </a:ext>
            </a:extLst>
          </p:cNvPr>
          <p:cNvSpPr>
            <a:spLocks noGrp="1"/>
          </p:cNvSpPr>
          <p:nvPr>
            <p:ph idx="1"/>
          </p:nvPr>
        </p:nvSpPr>
        <p:spPr/>
        <p:txBody>
          <a:bodyPr>
            <a:normAutofit fontScale="77500" lnSpcReduction="20000"/>
          </a:bodyPr>
          <a:lstStyle/>
          <a:p>
            <a:r>
              <a:rPr lang="en-GB" sz="2800" dirty="0"/>
              <a:t>access control</a:t>
            </a:r>
          </a:p>
          <a:p>
            <a:r>
              <a:rPr lang="en-GB" sz="2800" dirty="0"/>
              <a:t>fire protection and suppression systems (e.g. alarm, fire extinguishers) </a:t>
            </a:r>
          </a:p>
          <a:p>
            <a:r>
              <a:rPr lang="en-GB" sz="2800" dirty="0"/>
              <a:t>temperature and humidity control</a:t>
            </a:r>
          </a:p>
          <a:p>
            <a:r>
              <a:rPr lang="en-GB" sz="2800" dirty="0"/>
              <a:t>protection from magnetic sources (e.g. isolated from directional radio devices)</a:t>
            </a:r>
          </a:p>
          <a:p>
            <a:r>
              <a:rPr lang="en-GB" sz="2800" dirty="0"/>
              <a:t>Do not store any inflammable items in the same room or in the vicinity (e.g. cleaning chemicals, or stacks of paper)</a:t>
            </a:r>
          </a:p>
          <a:p>
            <a:r>
              <a:rPr lang="en-GB" sz="2800" dirty="0"/>
              <a:t>Use suitable floor covering to avoid static charges</a:t>
            </a:r>
          </a:p>
          <a:p>
            <a:r>
              <a:rPr lang="en-GB" sz="2800" dirty="0"/>
              <a:t>Do not store e-evidence in rooms with water-pipes, especially along the ceiling</a:t>
            </a:r>
          </a:p>
          <a:p>
            <a:endParaRPr lang="en-GB" dirty="0"/>
          </a:p>
        </p:txBody>
      </p:sp>
      <p:sp>
        <p:nvSpPr>
          <p:cNvPr id="4" name="Date Placeholder 3">
            <a:extLst>
              <a:ext uri="{FF2B5EF4-FFF2-40B4-BE49-F238E27FC236}">
                <a16:creationId xmlns:a16="http://schemas.microsoft.com/office/drawing/2014/main" id="{B7C76A86-6325-4BAB-B066-00CE01674BAF}"/>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C7F11C9C-B2C9-4523-8215-36BFBF32956E}"/>
              </a:ext>
            </a:extLst>
          </p:cNvPr>
          <p:cNvSpPr>
            <a:spLocks noGrp="1"/>
          </p:cNvSpPr>
          <p:nvPr>
            <p:ph type="sldNum" sz="quarter" idx="12"/>
          </p:nvPr>
        </p:nvSpPr>
        <p:spPr/>
        <p:txBody>
          <a:bodyPr/>
          <a:lstStyle/>
          <a:p>
            <a:fld id="{B1D9BA23-6223-4617-9598-728E7A9462B0}" type="slidenum">
              <a:rPr lang="en-GB" smtClean="0"/>
              <a:t>60</a:t>
            </a:fld>
            <a:endParaRPr lang="en-GB"/>
          </a:p>
        </p:txBody>
      </p:sp>
    </p:spTree>
    <p:extLst>
      <p:ext uri="{BB962C8B-B14F-4D97-AF65-F5344CB8AC3E}">
        <p14:creationId xmlns:p14="http://schemas.microsoft.com/office/powerpoint/2010/main" val="32635448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FA6E6-BB27-4450-91A1-4F474A29FF0F}"/>
              </a:ext>
            </a:extLst>
          </p:cNvPr>
          <p:cNvSpPr>
            <a:spLocks noGrp="1"/>
          </p:cNvSpPr>
          <p:nvPr>
            <p:ph type="title"/>
          </p:nvPr>
        </p:nvSpPr>
        <p:spPr/>
        <p:txBody>
          <a:bodyPr/>
          <a:lstStyle/>
          <a:p>
            <a:endParaRPr lang="en-GB"/>
          </a:p>
        </p:txBody>
      </p:sp>
      <p:sp>
        <p:nvSpPr>
          <p:cNvPr id="4" name="Date Placeholder 3">
            <a:extLst>
              <a:ext uri="{FF2B5EF4-FFF2-40B4-BE49-F238E27FC236}">
                <a16:creationId xmlns:a16="http://schemas.microsoft.com/office/drawing/2014/main" id="{06E8A142-21A8-4AC5-A306-006020420FA1}"/>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5E5FF96A-1308-4F41-95A6-27FD40CCFEAE}"/>
              </a:ext>
            </a:extLst>
          </p:cNvPr>
          <p:cNvSpPr>
            <a:spLocks noGrp="1"/>
          </p:cNvSpPr>
          <p:nvPr>
            <p:ph type="sldNum" sz="quarter" idx="12"/>
          </p:nvPr>
        </p:nvSpPr>
        <p:spPr/>
        <p:txBody>
          <a:bodyPr/>
          <a:lstStyle/>
          <a:p>
            <a:fld id="{B1D9BA23-6223-4617-9598-728E7A9462B0}" type="slidenum">
              <a:rPr lang="en-GB" smtClean="0"/>
              <a:t>61</a:t>
            </a:fld>
            <a:endParaRPr lang="en-GB"/>
          </a:p>
        </p:txBody>
      </p:sp>
      <p:pic>
        <p:nvPicPr>
          <p:cNvPr id="6" name="Content Placeholder 4">
            <a:extLst>
              <a:ext uri="{FF2B5EF4-FFF2-40B4-BE49-F238E27FC236}">
                <a16:creationId xmlns:a16="http://schemas.microsoft.com/office/drawing/2014/main" id="{48C05517-0046-4FBA-BD28-EB8B9793E63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940" y="24167"/>
            <a:ext cx="12175060" cy="6833833"/>
          </a:xfrm>
        </p:spPr>
      </p:pic>
    </p:spTree>
    <p:extLst>
      <p:ext uri="{BB962C8B-B14F-4D97-AF65-F5344CB8AC3E}">
        <p14:creationId xmlns:p14="http://schemas.microsoft.com/office/powerpoint/2010/main" val="9873061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Session Review</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a:xfrm>
            <a:off x="838199" y="2448729"/>
            <a:ext cx="10515601" cy="3728234"/>
          </a:xfrm>
        </p:spPr>
        <p:txBody>
          <a:bodyPr>
            <a:normAutofit fontScale="32500" lnSpcReduction="20000"/>
          </a:bodyPr>
          <a:lstStyle/>
          <a:p>
            <a:pPr marL="0" indent="0">
              <a:lnSpc>
                <a:spcPct val="170000"/>
              </a:lnSpc>
              <a:buNone/>
            </a:pPr>
            <a:r>
              <a:rPr lang="en-GB" sz="3700" dirty="0"/>
              <a:t>At the end of this session the participants will be able to…</a:t>
            </a:r>
          </a:p>
          <a:p>
            <a:pPr>
              <a:lnSpc>
                <a:spcPct val="170000"/>
              </a:lnSpc>
            </a:pPr>
            <a:r>
              <a:rPr lang="en-GB" sz="3700" dirty="0"/>
              <a:t>Explain which measures need to taken in order to preserve evidence and prepare for its collection</a:t>
            </a:r>
          </a:p>
          <a:p>
            <a:pPr>
              <a:lnSpc>
                <a:spcPct val="170000"/>
              </a:lnSpc>
            </a:pPr>
            <a:r>
              <a:rPr lang="en-GB" sz="3700" dirty="0"/>
              <a:t>Identify sources of electronic evidence</a:t>
            </a:r>
          </a:p>
          <a:p>
            <a:pPr>
              <a:lnSpc>
                <a:spcPct val="170000"/>
              </a:lnSpc>
            </a:pPr>
            <a:r>
              <a:rPr lang="en-GB" sz="3700" dirty="0"/>
              <a:t>Discuss options for recovery data from physical storage media as well as cloud storage</a:t>
            </a:r>
          </a:p>
          <a:p>
            <a:pPr>
              <a:lnSpc>
                <a:spcPct val="170000"/>
              </a:lnSpc>
            </a:pPr>
            <a:r>
              <a:rPr lang="en-GB" sz="3700" dirty="0"/>
              <a:t>Be aware of the challenges posed by encryption</a:t>
            </a:r>
          </a:p>
          <a:p>
            <a:pPr>
              <a:lnSpc>
                <a:spcPct val="170000"/>
              </a:lnSpc>
            </a:pPr>
            <a:r>
              <a:rPr lang="en-GB" sz="3700" dirty="0"/>
              <a:t>Describe the processes of seizing, imaging and hashing data</a:t>
            </a:r>
          </a:p>
          <a:p>
            <a:pPr>
              <a:lnSpc>
                <a:spcPct val="170000"/>
              </a:lnSpc>
            </a:pPr>
            <a:r>
              <a:rPr lang="en-GB" sz="3700" dirty="0"/>
              <a:t>Distinguish between Live data forensics and post mortem forensics</a:t>
            </a:r>
          </a:p>
          <a:p>
            <a:pPr>
              <a:lnSpc>
                <a:spcPct val="170000"/>
              </a:lnSpc>
            </a:pPr>
            <a:r>
              <a:rPr lang="en-GB" sz="3700" dirty="0"/>
              <a:t>Illustrate the importance of the chain of custody</a:t>
            </a:r>
          </a:p>
          <a:p>
            <a:pPr>
              <a:lnSpc>
                <a:spcPct val="170000"/>
              </a:lnSpc>
            </a:pPr>
            <a:r>
              <a:rPr lang="en-GB" sz="3700" dirty="0"/>
              <a:t>Discuss data retention policies </a:t>
            </a:r>
          </a:p>
          <a:p>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62</a:t>
            </a:fld>
            <a:endParaRPr lang="en-GB"/>
          </a:p>
        </p:txBody>
      </p:sp>
    </p:spTree>
    <p:extLst>
      <p:ext uri="{BB962C8B-B14F-4D97-AF65-F5344CB8AC3E}">
        <p14:creationId xmlns:p14="http://schemas.microsoft.com/office/powerpoint/2010/main" val="36865042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3C8B5-DACE-47C2-87C2-3F7B86F2C877}"/>
              </a:ext>
            </a:extLst>
          </p:cNvPr>
          <p:cNvSpPr>
            <a:spLocks noGrp="1"/>
          </p:cNvSpPr>
          <p:nvPr>
            <p:ph type="title"/>
          </p:nvPr>
        </p:nvSpPr>
        <p:spPr/>
        <p:txBody>
          <a:bodyPr/>
          <a:lstStyle/>
          <a:p>
            <a:pPr algn="ctr"/>
            <a:r>
              <a:rPr lang="en-GB" dirty="0"/>
              <a:t>Questions?</a:t>
            </a:r>
          </a:p>
        </p:txBody>
      </p:sp>
      <p:sp>
        <p:nvSpPr>
          <p:cNvPr id="3" name="Date Placeholder 2">
            <a:extLst>
              <a:ext uri="{FF2B5EF4-FFF2-40B4-BE49-F238E27FC236}">
                <a16:creationId xmlns:a16="http://schemas.microsoft.com/office/drawing/2014/main" id="{06D3A2D4-0138-460E-9732-23A77985E41E}"/>
              </a:ext>
            </a:extLst>
          </p:cNvPr>
          <p:cNvSpPr>
            <a:spLocks noGrp="1"/>
          </p:cNvSpPr>
          <p:nvPr>
            <p:ph type="dt" sz="half" idx="10"/>
          </p:nvPr>
        </p:nvSpPr>
        <p:spPr/>
        <p:txBody>
          <a:bodyPr/>
          <a:lstStyle/>
          <a:p>
            <a:r>
              <a:rPr lang="en-GB"/>
              <a:t>www.coe.int/cybercrime</a:t>
            </a:r>
          </a:p>
        </p:txBody>
      </p:sp>
      <p:sp>
        <p:nvSpPr>
          <p:cNvPr id="4" name="Slide Number Placeholder 3">
            <a:extLst>
              <a:ext uri="{FF2B5EF4-FFF2-40B4-BE49-F238E27FC236}">
                <a16:creationId xmlns:a16="http://schemas.microsoft.com/office/drawing/2014/main" id="{AC7F5464-3464-4CF9-B58E-73337C2C97E2}"/>
              </a:ext>
            </a:extLst>
          </p:cNvPr>
          <p:cNvSpPr>
            <a:spLocks noGrp="1"/>
          </p:cNvSpPr>
          <p:nvPr>
            <p:ph type="sldNum" sz="quarter" idx="12"/>
          </p:nvPr>
        </p:nvSpPr>
        <p:spPr/>
        <p:txBody>
          <a:bodyPr/>
          <a:lstStyle/>
          <a:p>
            <a:fld id="{B1D9BA23-6223-4617-9598-728E7A9462B0}" type="slidenum">
              <a:rPr lang="en-GB" smtClean="0"/>
              <a:t>63</a:t>
            </a:fld>
            <a:endParaRPr lang="en-GB"/>
          </a:p>
        </p:txBody>
      </p:sp>
      <p:pic>
        <p:nvPicPr>
          <p:cNvPr id="5" name="Content Placeholder 4">
            <a:extLst>
              <a:ext uri="{FF2B5EF4-FFF2-40B4-BE49-F238E27FC236}">
                <a16:creationId xmlns:a16="http://schemas.microsoft.com/office/drawing/2014/main" id="{6352843F-6D23-8D4B-88F1-AF74F30D94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459" y="3325736"/>
            <a:ext cx="4669082" cy="3095804"/>
          </a:xfrm>
          <a:prstGeom prst="rect">
            <a:avLst/>
          </a:prstGeom>
        </p:spPr>
      </p:pic>
    </p:spTree>
    <p:extLst>
      <p:ext uri="{BB962C8B-B14F-4D97-AF65-F5344CB8AC3E}">
        <p14:creationId xmlns:p14="http://schemas.microsoft.com/office/powerpoint/2010/main" val="3078165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DD0DA-4520-461E-8D28-673C948C0804}"/>
              </a:ext>
            </a:extLst>
          </p:cNvPr>
          <p:cNvSpPr>
            <a:spLocks noGrp="1"/>
          </p:cNvSpPr>
          <p:nvPr>
            <p:ph type="title"/>
          </p:nvPr>
        </p:nvSpPr>
        <p:spPr/>
        <p:txBody>
          <a:bodyPr/>
          <a:lstStyle/>
          <a:p>
            <a:endParaRPr lang="en-GB"/>
          </a:p>
        </p:txBody>
      </p:sp>
      <p:sp>
        <p:nvSpPr>
          <p:cNvPr id="4" name="Date Placeholder 3">
            <a:extLst>
              <a:ext uri="{FF2B5EF4-FFF2-40B4-BE49-F238E27FC236}">
                <a16:creationId xmlns:a16="http://schemas.microsoft.com/office/drawing/2014/main" id="{85342041-04BE-49DA-9821-863E117545EA}"/>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0D71E0A0-3D6A-41B1-BA02-9B158E37A210}"/>
              </a:ext>
            </a:extLst>
          </p:cNvPr>
          <p:cNvSpPr>
            <a:spLocks noGrp="1"/>
          </p:cNvSpPr>
          <p:nvPr>
            <p:ph type="sldNum" sz="quarter" idx="12"/>
          </p:nvPr>
        </p:nvSpPr>
        <p:spPr/>
        <p:txBody>
          <a:bodyPr/>
          <a:lstStyle/>
          <a:p>
            <a:fld id="{B1D9BA23-6223-4617-9598-728E7A9462B0}" type="slidenum">
              <a:rPr lang="en-GB" smtClean="0"/>
              <a:t>7</a:t>
            </a:fld>
            <a:endParaRPr lang="en-GB"/>
          </a:p>
        </p:txBody>
      </p:sp>
      <p:pic>
        <p:nvPicPr>
          <p:cNvPr id="6" name="Content Placeholder 4">
            <a:extLst>
              <a:ext uri="{FF2B5EF4-FFF2-40B4-BE49-F238E27FC236}">
                <a16:creationId xmlns:a16="http://schemas.microsoft.com/office/drawing/2014/main" id="{23658EB7-C12E-4953-8E94-7744E603839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24166"/>
            <a:ext cx="12192000" cy="7153247"/>
          </a:xfrm>
        </p:spPr>
      </p:pic>
    </p:spTree>
    <p:extLst>
      <p:ext uri="{BB962C8B-B14F-4D97-AF65-F5344CB8AC3E}">
        <p14:creationId xmlns:p14="http://schemas.microsoft.com/office/powerpoint/2010/main" val="239732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E94B3-3BF4-4ECB-AE35-8DCD95712983}"/>
              </a:ext>
            </a:extLst>
          </p:cNvPr>
          <p:cNvSpPr>
            <a:spLocks noGrp="1"/>
          </p:cNvSpPr>
          <p:nvPr>
            <p:ph type="title"/>
          </p:nvPr>
        </p:nvSpPr>
        <p:spPr/>
        <p:txBody>
          <a:bodyPr/>
          <a:lstStyle/>
          <a:p>
            <a:r>
              <a:rPr lang="en-GB" dirty="0"/>
              <a:t>Preservation of Evidence</a:t>
            </a:r>
          </a:p>
        </p:txBody>
      </p:sp>
      <p:sp>
        <p:nvSpPr>
          <p:cNvPr id="3" name="Content Placeholder 2">
            <a:extLst>
              <a:ext uri="{FF2B5EF4-FFF2-40B4-BE49-F238E27FC236}">
                <a16:creationId xmlns:a16="http://schemas.microsoft.com/office/drawing/2014/main" id="{BB8EF37F-461C-4AEA-B4C2-F808FF253A94}"/>
              </a:ext>
            </a:extLst>
          </p:cNvPr>
          <p:cNvSpPr>
            <a:spLocks noGrp="1"/>
          </p:cNvSpPr>
          <p:nvPr>
            <p:ph idx="1"/>
          </p:nvPr>
        </p:nvSpPr>
        <p:spPr/>
        <p:txBody>
          <a:bodyPr/>
          <a:lstStyle/>
          <a:p>
            <a:r>
              <a:rPr lang="en-GB" dirty="0"/>
              <a:t>Do not change its original state – maintain integrity</a:t>
            </a:r>
          </a:p>
          <a:p>
            <a:r>
              <a:rPr lang="en-GB" dirty="0"/>
              <a:t>If you do need to alter data for capture – make sure you are skilled to do so and record all actions.</a:t>
            </a:r>
          </a:p>
          <a:p>
            <a:r>
              <a:rPr lang="en-GB" dirty="0"/>
              <a:t>Packaging, transportation and storage.</a:t>
            </a:r>
          </a:p>
          <a:p>
            <a:endParaRPr lang="en-GB" dirty="0"/>
          </a:p>
        </p:txBody>
      </p:sp>
      <p:sp>
        <p:nvSpPr>
          <p:cNvPr id="4" name="Date Placeholder 3">
            <a:extLst>
              <a:ext uri="{FF2B5EF4-FFF2-40B4-BE49-F238E27FC236}">
                <a16:creationId xmlns:a16="http://schemas.microsoft.com/office/drawing/2014/main" id="{CEC90AEB-BD6B-4651-91F1-95C521A78114}"/>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2C03EF0F-D16E-4827-A95C-34BFC9C7FBA6}"/>
              </a:ext>
            </a:extLst>
          </p:cNvPr>
          <p:cNvSpPr>
            <a:spLocks noGrp="1"/>
          </p:cNvSpPr>
          <p:nvPr>
            <p:ph type="sldNum" sz="quarter" idx="12"/>
          </p:nvPr>
        </p:nvSpPr>
        <p:spPr/>
        <p:txBody>
          <a:bodyPr/>
          <a:lstStyle/>
          <a:p>
            <a:fld id="{B1D9BA23-6223-4617-9598-728E7A9462B0}" type="slidenum">
              <a:rPr lang="en-GB" smtClean="0"/>
              <a:t>8</a:t>
            </a:fld>
            <a:endParaRPr lang="en-GB"/>
          </a:p>
        </p:txBody>
      </p:sp>
    </p:spTree>
    <p:extLst>
      <p:ext uri="{BB962C8B-B14F-4D97-AF65-F5344CB8AC3E}">
        <p14:creationId xmlns:p14="http://schemas.microsoft.com/office/powerpoint/2010/main" val="4265897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70BB4B-27C8-4606-A4FB-F0CF6BDD69A7}"/>
              </a:ext>
            </a:extLst>
          </p:cNvPr>
          <p:cNvSpPr>
            <a:spLocks noGrp="1"/>
          </p:cNvSpPr>
          <p:nvPr>
            <p:ph type="title"/>
          </p:nvPr>
        </p:nvSpPr>
        <p:spPr/>
        <p:txBody>
          <a:bodyPr/>
          <a:lstStyle/>
          <a:p>
            <a:r>
              <a:rPr lang="en-GB" dirty="0"/>
              <a:t>Important</a:t>
            </a:r>
          </a:p>
        </p:txBody>
      </p:sp>
      <p:sp>
        <p:nvSpPr>
          <p:cNvPr id="3" name="Content Placeholder 2">
            <a:extLst>
              <a:ext uri="{FF2B5EF4-FFF2-40B4-BE49-F238E27FC236}">
                <a16:creationId xmlns:a16="http://schemas.microsoft.com/office/drawing/2014/main" id="{070F9022-572A-45CA-B2BE-AE3BBF0707C3}"/>
              </a:ext>
            </a:extLst>
          </p:cNvPr>
          <p:cNvSpPr>
            <a:spLocks noGrp="1"/>
          </p:cNvSpPr>
          <p:nvPr>
            <p:ph idx="1"/>
          </p:nvPr>
        </p:nvSpPr>
        <p:spPr/>
        <p:txBody>
          <a:bodyPr/>
          <a:lstStyle/>
          <a:p>
            <a:r>
              <a:rPr lang="en-GB" dirty="0"/>
              <a:t>Computers – when turned on – systems are running in the background, changing data to thousands of files – anti virus, system upgrades, etc.  </a:t>
            </a:r>
          </a:p>
          <a:p>
            <a:r>
              <a:rPr lang="en-GB" dirty="0"/>
              <a:t>Should be turned off at the time of seizure or data will change.</a:t>
            </a:r>
          </a:p>
          <a:p>
            <a:endParaRPr lang="en-GB" dirty="0"/>
          </a:p>
        </p:txBody>
      </p:sp>
      <p:sp>
        <p:nvSpPr>
          <p:cNvPr id="4" name="Date Placeholder 3">
            <a:extLst>
              <a:ext uri="{FF2B5EF4-FFF2-40B4-BE49-F238E27FC236}">
                <a16:creationId xmlns:a16="http://schemas.microsoft.com/office/drawing/2014/main" id="{39AB25FC-A1B9-4DFC-A29A-AEBC5E86985E}"/>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0DBC1179-A749-4B26-8571-EF9C7A7E0256}"/>
              </a:ext>
            </a:extLst>
          </p:cNvPr>
          <p:cNvSpPr>
            <a:spLocks noGrp="1"/>
          </p:cNvSpPr>
          <p:nvPr>
            <p:ph type="sldNum" sz="quarter" idx="12"/>
          </p:nvPr>
        </p:nvSpPr>
        <p:spPr/>
        <p:txBody>
          <a:bodyPr/>
          <a:lstStyle/>
          <a:p>
            <a:fld id="{B1D9BA23-6223-4617-9598-728E7A9462B0}" type="slidenum">
              <a:rPr lang="en-GB" smtClean="0"/>
              <a:t>9</a:t>
            </a:fld>
            <a:endParaRPr lang="en-GB"/>
          </a:p>
        </p:txBody>
      </p:sp>
    </p:spTree>
    <p:extLst>
      <p:ext uri="{BB962C8B-B14F-4D97-AF65-F5344CB8AC3E}">
        <p14:creationId xmlns:p14="http://schemas.microsoft.com/office/powerpoint/2010/main" val="7145736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5878</Words>
  <Application>Microsoft Office PowerPoint</Application>
  <PresentationFormat>Widescreen</PresentationFormat>
  <Paragraphs>677</Paragraphs>
  <Slides>63</Slides>
  <Notes>54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63</vt:i4>
      </vt:variant>
    </vt:vector>
  </HeadingPairs>
  <TitlesOfParts>
    <vt:vector size="69" baseType="lpstr">
      <vt:lpstr>Arial</vt:lpstr>
      <vt:lpstr>Arial</vt:lpstr>
      <vt:lpstr>Calibri</vt:lpstr>
      <vt:lpstr>Calibri Light</vt:lpstr>
      <vt:lpstr>Verdana</vt:lpstr>
      <vt:lpstr>Office Theme</vt:lpstr>
      <vt:lpstr>Session 6</vt:lpstr>
      <vt:lpstr>Session Objectives</vt:lpstr>
      <vt:lpstr>Preparation for Collection</vt:lpstr>
      <vt:lpstr>Preparation for Collection</vt:lpstr>
      <vt:lpstr>Identification of Evidence</vt:lpstr>
      <vt:lpstr>Practical Exercise</vt:lpstr>
      <vt:lpstr>PowerPoint Presentation</vt:lpstr>
      <vt:lpstr>Preservation of Evidence</vt:lpstr>
      <vt:lpstr>Important</vt:lpstr>
      <vt:lpstr>Important</vt:lpstr>
      <vt:lpstr>PowerPoint Presentation</vt:lpstr>
      <vt:lpstr>When integrity is challenged</vt:lpstr>
      <vt:lpstr>Recovery from physical storage devices</vt:lpstr>
      <vt:lpstr>Recovery from physical storage devices</vt:lpstr>
      <vt:lpstr>Recovery from physical storage devices</vt:lpstr>
      <vt:lpstr>Recovery from physical storage devices</vt:lpstr>
      <vt:lpstr>Recovery from physical storage devices</vt:lpstr>
      <vt:lpstr>Recovery from the Cloud</vt:lpstr>
      <vt:lpstr>Cloud Computing</vt:lpstr>
      <vt:lpstr>PowerPoint Presentation</vt:lpstr>
      <vt:lpstr>PowerPoint Presentation</vt:lpstr>
      <vt:lpstr>Service Levels for Cloud</vt:lpstr>
      <vt:lpstr>Available Data</vt:lpstr>
      <vt:lpstr>PowerPoint Presentation</vt:lpstr>
      <vt:lpstr>Capture of Cloud Data</vt:lpstr>
      <vt:lpstr>Cloud Data - Challenges</vt:lpstr>
      <vt:lpstr>System Administrators</vt:lpstr>
      <vt:lpstr>Encryption / decryption</vt:lpstr>
      <vt:lpstr>Encryption / decryption</vt:lpstr>
      <vt:lpstr>Encryption</vt:lpstr>
      <vt:lpstr>Encryption / decryption</vt:lpstr>
      <vt:lpstr>Seizure of systems and devices</vt:lpstr>
      <vt:lpstr>Seizure of systems and devices</vt:lpstr>
      <vt:lpstr>Seizure of systems and devices</vt:lpstr>
      <vt:lpstr>Seizure of systems and devices</vt:lpstr>
      <vt:lpstr>Seizure of systems and devices</vt:lpstr>
      <vt:lpstr>Seizure of systems and devices</vt:lpstr>
      <vt:lpstr>Seizure of systems and devices</vt:lpstr>
      <vt:lpstr>Live forensics vs. post mortem forensics</vt:lpstr>
      <vt:lpstr>Live forensics vs. post mortem forensics</vt:lpstr>
      <vt:lpstr>Live forensics vs. post mortem forensics</vt:lpstr>
      <vt:lpstr>Live forensics vs. post mortem forensics</vt:lpstr>
      <vt:lpstr>Live forensics vs. post mortem forensics</vt:lpstr>
      <vt:lpstr>Imaging</vt:lpstr>
      <vt:lpstr>Imaging</vt:lpstr>
      <vt:lpstr>Imaging</vt:lpstr>
      <vt:lpstr>Imaging</vt:lpstr>
      <vt:lpstr>PowerPoint Presentation</vt:lpstr>
      <vt:lpstr>Imaging</vt:lpstr>
      <vt:lpstr>Hashing</vt:lpstr>
      <vt:lpstr>Hashing</vt:lpstr>
      <vt:lpstr>Hashing</vt:lpstr>
      <vt:lpstr>Hashing</vt:lpstr>
      <vt:lpstr>Chain of Custody</vt:lpstr>
      <vt:lpstr>Seizure</vt:lpstr>
      <vt:lpstr>Examination</vt:lpstr>
      <vt:lpstr>PowerPoint Presentation</vt:lpstr>
      <vt:lpstr>Data Retention</vt:lpstr>
      <vt:lpstr>PowerPoint Presentation</vt:lpstr>
      <vt:lpstr>Use an adequately secure storing room with appropriate: </vt:lpstr>
      <vt:lpstr>PowerPoint Presentation</vt:lpstr>
      <vt:lpstr>Session Review</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ELEFTERESCU Ana</dc:creator>
  <cp:lastModifiedBy>TROFIM Liliana</cp:lastModifiedBy>
  <cp:revision>75</cp:revision>
  <dcterms:created xsi:type="dcterms:W3CDTF">2019-11-14T14:27:48Z</dcterms:created>
  <dcterms:modified xsi:type="dcterms:W3CDTF">2022-03-14T11:46:46Z</dcterms:modified>
</cp:coreProperties>
</file>