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63" r:id="rId5"/>
    <p:sldId id="261" r:id="rId6"/>
    <p:sldId id="280" r:id="rId7"/>
    <p:sldId id="281" r:id="rId8"/>
    <p:sldId id="262" r:id="rId9"/>
    <p:sldId id="260" r:id="rId10"/>
    <p:sldId id="259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61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3" autoAdjust="0"/>
    <p:restoredTop sz="73878"/>
  </p:normalViewPr>
  <p:slideViewPr>
    <p:cSldViewPr snapToGrid="0">
      <p:cViewPr varScale="1">
        <p:scale>
          <a:sx n="49" d="100"/>
          <a:sy n="49" d="100"/>
        </p:scale>
        <p:origin x="11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000204-F48F-4689-AF79-DED0031B4B8C}" type="datetimeFigureOut">
              <a:rPr lang="en-GB" smtClean="0"/>
              <a:t>11/01/2021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6C4C16-745E-490D-ACBE-B1C8B174D5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46719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This </a:t>
            </a:r>
            <a:r>
              <a:rPr lang="de-DE" dirty="0" err="1"/>
              <a:t>slide</a:t>
            </a:r>
            <a:r>
              <a:rPr lang="de-DE" dirty="0"/>
              <a:t> </a:t>
            </a:r>
            <a:r>
              <a:rPr lang="de-DE" dirty="0" err="1"/>
              <a:t>should</a:t>
            </a:r>
            <a:r>
              <a:rPr lang="de-DE" dirty="0"/>
              <a:t> </a:t>
            </a:r>
            <a:r>
              <a:rPr lang="de-DE" dirty="0" err="1"/>
              <a:t>server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an </a:t>
            </a:r>
            <a:r>
              <a:rPr lang="de-DE" dirty="0" err="1"/>
              <a:t>overview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week</a:t>
            </a:r>
            <a:r>
              <a:rPr lang="de-DE" dirty="0"/>
              <a:t>. Details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session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provided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next</a:t>
            </a:r>
            <a:r>
              <a:rPr lang="de-DE" dirty="0"/>
              <a:t> </a:t>
            </a:r>
            <a:r>
              <a:rPr lang="de-DE" dirty="0" err="1"/>
              <a:t>slides</a:t>
            </a:r>
            <a:r>
              <a:rPr lang="de-DE" dirty="0"/>
              <a:t>.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6C4C16-745E-490D-ACBE-B1C8B174D5AA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10620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next</a:t>
            </a:r>
            <a:r>
              <a:rPr lang="de-DE" dirty="0"/>
              <a:t> </a:t>
            </a:r>
            <a:r>
              <a:rPr lang="de-DE" dirty="0" err="1"/>
              <a:t>slide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give</a:t>
            </a:r>
            <a:r>
              <a:rPr lang="de-DE" dirty="0"/>
              <a:t> a </a:t>
            </a:r>
            <a:r>
              <a:rPr lang="de-DE" dirty="0" err="1"/>
              <a:t>small</a:t>
            </a:r>
            <a:r>
              <a:rPr lang="de-DE" dirty="0"/>
              <a:t> </a:t>
            </a:r>
            <a:r>
              <a:rPr lang="de-DE" dirty="0" err="1"/>
              <a:t>summary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contents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session</a:t>
            </a:r>
            <a:r>
              <a:rPr lang="de-DE" dirty="0"/>
              <a:t>:</a:t>
            </a:r>
          </a:p>
          <a:p>
            <a:endParaRPr lang="de-DE" dirty="0"/>
          </a:p>
          <a:p>
            <a:r>
              <a:rPr lang="de-D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Session 1: </a:t>
            </a:r>
            <a:r>
              <a:rPr lang="de-DE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Introduction</a:t>
            </a:r>
            <a:r>
              <a:rPr lang="de-D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de-D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Electronic </a:t>
            </a:r>
            <a:r>
              <a:rPr lang="de-DE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Evidence</a:t>
            </a:r>
            <a:r>
              <a:rPr lang="de-D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de-DE" dirty="0"/>
          </a:p>
          <a:p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Duration: 60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minutes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Topics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covered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endParaRPr lang="de-DE" dirty="0"/>
          </a:p>
          <a:p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Importance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electronic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evidence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all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criminal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proceedings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Introduction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international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landscape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around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electronic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evidence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familiarize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participants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approaches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digital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evidence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internationally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</a:t>
            </a:r>
          </a:p>
          <a:p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o Budapest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Convention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focus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on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Article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14 /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applicability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all electronic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evidence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</a:t>
            </a:r>
          </a:p>
          <a:p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o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Electronic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Evidence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Guide </a:t>
            </a:r>
          </a:p>
          <a:p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Introduction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lifecycle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electronic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evidence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o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Preservation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de-DE" dirty="0"/>
          </a:p>
          <a:p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o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Authorization</a:t>
            </a:r>
            <a:b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o Collection</a:t>
            </a:r>
            <a:b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o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Examination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Analysis </a:t>
            </a:r>
          </a:p>
          <a:p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o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Preparation</a:t>
            </a:r>
            <a:b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o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Admissibility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de-DE" dirty="0"/>
          </a:p>
          <a:p>
            <a:endParaRPr lang="de-DE" dirty="0"/>
          </a:p>
          <a:p>
            <a:r>
              <a:rPr lang="de-D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Session 2: </a:t>
            </a:r>
            <a:r>
              <a:rPr lang="de-DE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Refresher</a:t>
            </a:r>
            <a:r>
              <a:rPr lang="de-D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Course on </a:t>
            </a:r>
            <a:r>
              <a:rPr lang="de-DE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de-D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Budapest </a:t>
            </a:r>
            <a:r>
              <a:rPr lang="de-DE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Convention</a:t>
            </a:r>
            <a:r>
              <a:rPr lang="de-D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de-DE" dirty="0"/>
          </a:p>
          <a:p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Duration: 210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minutes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Topics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cover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  <a:b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Substantive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law</a:t>
            </a:r>
            <a:endParaRPr lang="de-DE" dirty="0"/>
          </a:p>
          <a:p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o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Article-by-article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overview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adaptation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existing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IJT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materials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</a:t>
            </a:r>
          </a:p>
          <a:p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Procedural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law</a:t>
            </a:r>
            <a:endParaRPr lang="de-DE" dirty="0"/>
          </a:p>
          <a:p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o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Article-by-article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overview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detailed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(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adaptation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existing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IJT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materials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  <a:b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o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Examples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authorization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procedural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measures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sought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different 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jurisdictions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local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regional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cases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may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incorporated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here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</a:t>
            </a:r>
          </a:p>
          <a:p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International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Cooperation</a:t>
            </a:r>
            <a:endParaRPr lang="de-DE" dirty="0"/>
          </a:p>
          <a:p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o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Article-by-article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overview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adaptation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existing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IJT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materials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  <a:b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de-DE" dirty="0"/>
          </a:p>
          <a:p>
            <a:endParaRPr lang="de-DE" dirty="0"/>
          </a:p>
          <a:p>
            <a:r>
              <a:rPr lang="de-D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Session 3: </a:t>
            </a:r>
            <a:r>
              <a:rPr lang="de-DE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Civil</a:t>
            </a:r>
            <a:r>
              <a:rPr lang="de-D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Liberties</a:t>
            </a:r>
            <a:r>
              <a:rPr lang="de-D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</a:t>
            </a:r>
            <a:r>
              <a:rPr lang="de-D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Safeguards</a:t>
            </a:r>
            <a:r>
              <a:rPr lang="de-D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</a:t>
            </a:r>
            <a:r>
              <a:rPr lang="de-D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respect</a:t>
            </a:r>
            <a:r>
              <a:rPr lang="de-D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de-D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Electronic </a:t>
            </a:r>
            <a:r>
              <a:rPr lang="de-DE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Evidence</a:t>
            </a:r>
            <a:r>
              <a:rPr lang="de-D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de-DE" dirty="0"/>
          </a:p>
          <a:p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Duration: 45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minutes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de-DE" dirty="0"/>
          </a:p>
          <a:p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Topics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cover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endParaRPr lang="de-DE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Electronic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evidence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privacy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issues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Article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15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Budapest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Convention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Universal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Declaration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Human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Rights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International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Covenant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on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Civil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Political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Rights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Impact on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third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parties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Privacy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rights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Minimization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procedures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related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intrusive electronic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collection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Tiering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authorization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powers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blanket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powers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allow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effectively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administer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control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various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powers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Different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thresholds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evidence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collection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Right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defendants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exculpatory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evidence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human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rights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safeguards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when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making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case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assessments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adjudicating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Issues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related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encryption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(i.e.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compelling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individuals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provide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passwords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etc.)</a:t>
            </a:r>
            <a:b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de-D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de-D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Session 4: Devices, Networks </a:t>
            </a:r>
            <a:r>
              <a:rPr lang="de-DE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</a:t>
            </a:r>
            <a:r>
              <a:rPr lang="de-D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Data </a:t>
            </a:r>
            <a:endParaRPr lang="de-DE" dirty="0">
              <a:effectLst/>
            </a:endParaRPr>
          </a:p>
          <a:p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Duration: 210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minutes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de-DE" dirty="0">
              <a:effectLst/>
            </a:endParaRPr>
          </a:p>
          <a:p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Topics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covered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endParaRPr lang="de-DE" dirty="0">
              <a:effectLst/>
            </a:endParaRPr>
          </a:p>
          <a:p>
            <a:pPr lvl="1"/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Hardware </a:t>
            </a:r>
          </a:p>
          <a:p>
            <a:pPr lvl="1"/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Networks </a:t>
            </a:r>
          </a:p>
          <a:p>
            <a:pPr lvl="1"/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Internet </a:t>
            </a:r>
          </a:p>
          <a:p>
            <a:pPr lvl="1"/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DNS </a:t>
            </a:r>
          </a:p>
          <a:p>
            <a:pPr lvl="1"/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IP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addresses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lvl="1"/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PKI </a:t>
            </a:r>
          </a:p>
          <a:p>
            <a:pPr lvl="1"/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Electronic Records </a:t>
            </a:r>
          </a:p>
          <a:p>
            <a:pPr lvl="1"/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Data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records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lvl="1"/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Documents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lvl="1"/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Authorizations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lvl="1"/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Signatures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lvl="1"/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Logs </a:t>
            </a:r>
          </a:p>
          <a:p>
            <a:pPr lvl="1"/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Blockchain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lvl="1"/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Cryptocurrency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lvl="1"/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Darkweb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lvl="1"/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Encryption </a:t>
            </a:r>
          </a:p>
          <a:p>
            <a:pPr lvl="1"/>
            <a:endParaRPr lang="de-D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de-D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Session 5: </a:t>
            </a:r>
            <a:r>
              <a:rPr lang="de-DE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Authorisation</a:t>
            </a:r>
            <a:r>
              <a:rPr lang="de-D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de-D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collect</a:t>
            </a:r>
            <a:r>
              <a:rPr lang="de-D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electronic </a:t>
            </a:r>
            <a:r>
              <a:rPr lang="de-DE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evidence</a:t>
            </a:r>
            <a:r>
              <a:rPr lang="de-D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de-DE" dirty="0">
              <a:effectLst/>
            </a:endParaRPr>
          </a:p>
          <a:p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Duration: 45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minutes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de-DE" dirty="0">
              <a:effectLst/>
            </a:endParaRPr>
          </a:p>
          <a:p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Topics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cover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endParaRPr lang="de-DE" dirty="0">
              <a:effectLst/>
            </a:endParaRPr>
          </a:p>
          <a:p>
            <a:pPr lvl="1"/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seeking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authorisation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different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procedural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powers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lvl="1"/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template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authorisation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/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warrant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/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court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order</a:t>
            </a:r>
            <a:endParaRPr lang="de-D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de-DE" dirty="0"/>
          </a:p>
          <a:p>
            <a:endParaRPr lang="de-DE" dirty="0"/>
          </a:p>
          <a:p>
            <a:r>
              <a:rPr lang="de-D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Session 6: Collection </a:t>
            </a:r>
            <a:r>
              <a:rPr lang="de-DE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de-D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electronic </a:t>
            </a:r>
            <a:r>
              <a:rPr lang="de-DE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evidence</a:t>
            </a:r>
            <a:r>
              <a:rPr lang="de-D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de-DE" dirty="0"/>
          </a:p>
          <a:p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Duration: 150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minutes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de-DE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Preservation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evidence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Preparation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collection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Identification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evidence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Recovery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from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physical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storage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devices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Recovery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forensics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from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cloud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Encryption &amp;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decryption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Seizure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systems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devices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Imaging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Hashing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Live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forensics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dead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forensics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Chain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custody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electronic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evidence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Seeking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cooperation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system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administrators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etc.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Data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retention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de-D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de-D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Session 7: Video </a:t>
            </a:r>
            <a:endParaRPr lang="de-DE" dirty="0">
              <a:effectLst/>
            </a:endParaRPr>
          </a:p>
          <a:p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Duration: 20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minutes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de-DE" dirty="0">
              <a:effectLst/>
            </a:endParaRPr>
          </a:p>
          <a:p>
            <a:pPr lvl="1"/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Viewing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-made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video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investigators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entering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crime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scene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seizing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computer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systems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securing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computer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data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lvl="1"/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Interactive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discussion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de-D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6C4C16-745E-490D-ACBE-B1C8B174D5AA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70721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Session 8: </a:t>
            </a:r>
            <a:r>
              <a:rPr lang="de-DE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Practical</a:t>
            </a:r>
            <a:r>
              <a:rPr lang="de-D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Exercise</a:t>
            </a:r>
            <a:r>
              <a:rPr lang="de-D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(Phase 1 – Collection </a:t>
            </a:r>
            <a:r>
              <a:rPr lang="de-DE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de-D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Electronic </a:t>
            </a:r>
            <a:r>
              <a:rPr lang="de-DE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Evidence</a:t>
            </a:r>
            <a:r>
              <a:rPr lang="de-D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</a:t>
            </a:r>
            <a:endParaRPr lang="de-DE" dirty="0">
              <a:effectLst/>
            </a:endParaRPr>
          </a:p>
          <a:p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Duration: 30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minutes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de-DE" dirty="0">
              <a:effectLst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physical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crime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scene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will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created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computer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system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(s)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must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seized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containing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data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must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secured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endParaRPr lang="de-DE" dirty="0">
              <a:effectLst/>
            </a:endParaRPr>
          </a:p>
          <a:p>
            <a:endParaRPr lang="de-DE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Session 9: </a:t>
            </a:r>
            <a:r>
              <a:rPr lang="de-DE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Practical</a:t>
            </a:r>
            <a:r>
              <a:rPr lang="de-D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Exercise</a:t>
            </a:r>
            <a:r>
              <a:rPr lang="de-D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(Phase 2 – Assessment </a:t>
            </a:r>
            <a:r>
              <a:rPr lang="de-DE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de-D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Electronic </a:t>
            </a:r>
            <a:r>
              <a:rPr lang="de-DE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Evidence</a:t>
            </a:r>
            <a:r>
              <a:rPr lang="de-D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</a:t>
            </a:r>
            <a:endParaRPr lang="de-DE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Each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group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will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include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people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who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will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argue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certain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evidence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should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used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court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people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who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will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oppose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evidence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court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[50-50]. </a:t>
            </a:r>
            <a:endParaRPr lang="de-DE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Each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group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will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have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debate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/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discussion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on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whether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evidence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should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presented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based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on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scope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authorisation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manner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was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collected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short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plenary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will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held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at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end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session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summarize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key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issues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endParaRPr lang="de-DE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/>
          </a:p>
          <a:p>
            <a:r>
              <a:rPr lang="de-D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Session 10: </a:t>
            </a:r>
            <a:r>
              <a:rPr lang="de-DE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Examination</a:t>
            </a:r>
            <a:r>
              <a:rPr lang="de-D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Analysis </a:t>
            </a:r>
            <a:r>
              <a:rPr lang="de-DE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de-D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Electronic </a:t>
            </a:r>
            <a:r>
              <a:rPr lang="de-DE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Evidence</a:t>
            </a:r>
            <a:r>
              <a:rPr lang="de-D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de-DE" dirty="0"/>
          </a:p>
          <a:p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Duration: 120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minutes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de-DE" dirty="0"/>
          </a:p>
          <a:p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Topics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covered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endParaRPr lang="de-DE" dirty="0"/>
          </a:p>
          <a:p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Storage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evidence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Determination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volatility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Collection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logs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Decryption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Documentation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Physical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logical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extraction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Temporal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analysis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Relational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analysis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Functional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analysis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Timeframe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analysis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Data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hiding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analysis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Application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file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analysis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Log Files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analysis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Email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analysis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Network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analysis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Preparation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report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scope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contents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organisation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/>
          </a:p>
          <a:p>
            <a:r>
              <a:rPr lang="de-D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Session 11: </a:t>
            </a:r>
            <a:r>
              <a:rPr lang="de-DE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Preparation</a:t>
            </a:r>
            <a:r>
              <a:rPr lang="de-D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de-D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Electronic </a:t>
            </a:r>
            <a:r>
              <a:rPr lang="de-DE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Evidence</a:t>
            </a:r>
            <a:r>
              <a:rPr lang="de-D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de-DE" dirty="0">
              <a:effectLst/>
            </a:endParaRPr>
          </a:p>
          <a:p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Duration: 45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minutes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de-DE" dirty="0">
              <a:effectLst/>
            </a:endParaRPr>
          </a:p>
          <a:p>
            <a:r>
              <a:rPr lang="de-DE" sz="12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Session will </a:t>
            </a:r>
            <a:r>
              <a:rPr lang="de-DE" sz="120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cover</a:t>
            </a:r>
            <a:r>
              <a:rPr lang="de-DE" sz="12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de-DE" sz="12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preparation</a:t>
            </a:r>
            <a:r>
              <a:rPr lang="de-DE" sz="12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de-DE" sz="12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evidence</a:t>
            </a:r>
            <a:r>
              <a:rPr lang="de-DE" sz="12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</a:t>
            </a:r>
            <a:r>
              <a:rPr lang="de-DE" sz="12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presentation</a:t>
            </a:r>
            <a:r>
              <a:rPr lang="de-DE" sz="12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a </a:t>
            </a:r>
            <a:r>
              <a:rPr lang="de-DE" sz="120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court</a:t>
            </a:r>
            <a:endParaRPr lang="de-DE" i="0" dirty="0"/>
          </a:p>
          <a:p>
            <a:endParaRPr lang="de-DE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Session 12: </a:t>
            </a:r>
            <a:r>
              <a:rPr lang="de-DE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Admissibility</a:t>
            </a:r>
            <a:r>
              <a:rPr lang="de-D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de-D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Electronic </a:t>
            </a:r>
            <a:r>
              <a:rPr lang="de-DE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Evidence</a:t>
            </a:r>
            <a:r>
              <a:rPr lang="de-D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de-DE" dirty="0">
              <a:effectLst/>
            </a:endParaRPr>
          </a:p>
          <a:p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Duration: 120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minutes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de-DE" dirty="0">
              <a:effectLst/>
            </a:endParaRPr>
          </a:p>
          <a:p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Topics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covered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endParaRPr lang="de-DE" dirty="0">
              <a:effectLst/>
            </a:endParaRPr>
          </a:p>
          <a:p>
            <a:pPr lvl="1"/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Authorisation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lvl="1"/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Collection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evidence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lvl="1"/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Chain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custody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lvl="1"/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Integrity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lvl="1"/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Authentication </a:t>
            </a:r>
          </a:p>
          <a:p>
            <a:pPr lvl="1"/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Review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verification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processes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lvl="1"/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Hearsay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lvl="1"/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Best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evidence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rule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lvl="1"/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Assessing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probative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value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electronic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evidence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lvl="1"/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Relevance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lvl="1"/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Burden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proof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lvl="1"/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Other relevant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principles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lvl="1"/>
            <a:endParaRPr lang="de-D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Session 13: </a:t>
            </a:r>
            <a:r>
              <a:rPr lang="de-DE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Preparation</a:t>
            </a:r>
            <a:r>
              <a:rPr lang="de-D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</a:t>
            </a:r>
            <a:r>
              <a:rPr lang="de-D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Evidentiary</a:t>
            </a:r>
            <a:r>
              <a:rPr lang="de-D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Hearing </a:t>
            </a:r>
            <a:endParaRPr lang="de-DE" dirty="0">
              <a:effectLst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Duration: 120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minutes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de-DE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working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groups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will design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their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prosecution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defence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arguments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motions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way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they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will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present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them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which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they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can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freely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choose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all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means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available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outlines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power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point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presentation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etc.). The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judges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judges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’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team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will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start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anticipate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on potential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defence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arguments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electronic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evidence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assessment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trial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preparation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hearing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witnesses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The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judges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will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establish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some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basic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rules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regarding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case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proceed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well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set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schedule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trial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any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other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-trial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matters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endParaRPr lang="de-DE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/>
          </a:p>
          <a:p>
            <a:r>
              <a:rPr lang="de-D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Session 14: </a:t>
            </a:r>
            <a:r>
              <a:rPr lang="de-DE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Practical</a:t>
            </a:r>
            <a:r>
              <a:rPr lang="de-D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Exercise</a:t>
            </a:r>
            <a:r>
              <a:rPr lang="de-D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(Phase 3 - </a:t>
            </a:r>
            <a:r>
              <a:rPr lang="de-DE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Evidentiary</a:t>
            </a:r>
            <a:r>
              <a:rPr lang="de-D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Hearing + Phase 4 - </a:t>
            </a:r>
            <a:r>
              <a:rPr lang="de-DE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Judgement</a:t>
            </a:r>
            <a:r>
              <a:rPr lang="de-D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</a:t>
            </a:r>
            <a:endParaRPr lang="de-DE" dirty="0"/>
          </a:p>
          <a:p>
            <a:r>
              <a:rPr lang="de-D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Phase 1: Hearing </a:t>
            </a:r>
            <a:endParaRPr lang="de-DE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A </a:t>
            </a:r>
            <a:r>
              <a:rPr lang="de-DE" dirty="0" err="1"/>
              <a:t>mock</a:t>
            </a:r>
            <a:r>
              <a:rPr lang="de-DE" dirty="0"/>
              <a:t> </a:t>
            </a:r>
            <a:r>
              <a:rPr lang="de-DE" dirty="0" err="1"/>
              <a:t>trial</a:t>
            </a:r>
            <a:r>
              <a:rPr lang="de-DE" dirty="0"/>
              <a:t> will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taking</a:t>
            </a:r>
            <a:r>
              <a:rPr lang="de-DE" dirty="0"/>
              <a:t> </a:t>
            </a:r>
            <a:r>
              <a:rPr lang="de-DE" dirty="0" err="1"/>
              <a:t>place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all </a:t>
            </a:r>
            <a:r>
              <a:rPr lang="de-DE" dirty="0" err="1"/>
              <a:t>participants</a:t>
            </a:r>
            <a:r>
              <a:rPr lang="de-DE" dirty="0"/>
              <a:t> in different </a:t>
            </a:r>
            <a:r>
              <a:rPr lang="de-DE" dirty="0" err="1"/>
              <a:t>roles</a:t>
            </a:r>
            <a:r>
              <a:rPr lang="de-DE" dirty="0"/>
              <a:t> (</a:t>
            </a:r>
            <a:r>
              <a:rPr lang="de-DE" dirty="0" err="1"/>
              <a:t>defendant</a:t>
            </a:r>
            <a:r>
              <a:rPr lang="de-DE" dirty="0"/>
              <a:t>, </a:t>
            </a:r>
            <a:r>
              <a:rPr lang="de-DE" dirty="0" err="1"/>
              <a:t>prosecutor</a:t>
            </a:r>
            <a:r>
              <a:rPr lang="de-DE" dirty="0"/>
              <a:t>, </a:t>
            </a:r>
            <a:r>
              <a:rPr lang="de-DE" dirty="0" err="1"/>
              <a:t>judges</a:t>
            </a:r>
            <a:r>
              <a:rPr lang="de-DE" dirty="0"/>
              <a:t>).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/>
          </a:p>
          <a:p>
            <a:r>
              <a:rPr lang="de-D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Phase 2: </a:t>
            </a:r>
            <a:r>
              <a:rPr lang="de-DE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Judgement</a:t>
            </a:r>
            <a:r>
              <a:rPr lang="de-D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</a:t>
            </a:r>
            <a:r>
              <a:rPr lang="de-DE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Ruling</a:t>
            </a:r>
            <a:r>
              <a:rPr lang="de-D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de-DE" dirty="0"/>
          </a:p>
          <a:p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After all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parties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have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been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heard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debates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closed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case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taken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into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consideration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by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court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The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judge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will not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make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any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ruling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on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culpability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but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solely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on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evidence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after proper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examination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evidence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endParaRPr lang="de-DE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6C4C16-745E-490D-ACBE-B1C8B174D5AA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08746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1ABF8E-A702-4507-8E8B-4D536A3E2A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715203"/>
            <a:ext cx="9144000" cy="1563034"/>
          </a:xfrm>
        </p:spPr>
        <p:txBody>
          <a:bodyPr anchor="b">
            <a:noAutofit/>
          </a:bodyPr>
          <a:lstStyle>
            <a:lvl1pPr algn="ctr">
              <a:defRPr sz="54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40FD255-D9F1-4B88-BB87-32CADC85E9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45988"/>
            <a:ext cx="9144000" cy="1043609"/>
          </a:xfrm>
        </p:spPr>
        <p:txBody>
          <a:bodyPr/>
          <a:lstStyle>
            <a:lvl1pPr marL="0" indent="0" algn="ctr">
              <a:buNone/>
              <a:defRPr sz="200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2D1535-1637-4B36-989D-D52BEC5EC86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197" y="6470631"/>
            <a:ext cx="2743200" cy="365125"/>
          </a:xfrm>
        </p:spPr>
        <p:txBody>
          <a:bodyPr/>
          <a:lstStyle>
            <a:lvl1pPr>
              <a:defRPr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en-GB"/>
              <a:t>www.coe.int/cybercrime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81BB2A-144C-4EA4-8B5F-766A103522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3" y="6470630"/>
            <a:ext cx="2743200" cy="365125"/>
          </a:xfrm>
        </p:spPr>
        <p:txBody>
          <a:bodyPr/>
          <a:lstStyle>
            <a:lvl1pPr>
              <a:defRPr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fld id="{B1D9BA23-6223-4617-9598-728E7A9462B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6" descr="A close up of a logo&#10;&#10;Description automatically generated">
            <a:extLst>
              <a:ext uri="{FF2B5EF4-FFF2-40B4-BE49-F238E27FC236}">
                <a16:creationId xmlns:a16="http://schemas.microsoft.com/office/drawing/2014/main" id="{0E60F65D-B295-4FDB-AD39-C79E278C21C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3808" y="4942681"/>
            <a:ext cx="7604383" cy="1274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72479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C887A0-FF8C-4BA2-B239-1287D46F64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9A82B0-300A-44E9-9F5A-878AF7BC77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BF13A3-ECB4-4B60-B785-FA9CEE2AF2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www.coe.int/cybercrime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1B403D-24B3-4374-8BBA-1B32CBE69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9BA23-6223-4617-9598-728E7A9462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5551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512F1B-BD14-443A-8D0B-F2E860477B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02F08A-E1DE-4570-9355-50DC3F5DDC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8B6C54-E857-4688-8BED-6C07EE2DCC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www.coe.int/cybercrime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E5DA1A-A5B8-4920-A9CF-39AFCC6250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9BA23-6223-4617-9598-728E7A9462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0391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E761A8-7BCE-4578-A52D-3D0AB4AD54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A9E2AF-983F-4FF5-9D75-A7977C90F62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575775"/>
            <a:ext cx="5181600" cy="36011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96853E-678C-44C3-BFE7-3526360D25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575775"/>
            <a:ext cx="5181600" cy="36011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C826CB5-DC3F-4C95-A8A8-5914BF46D7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www.coe.int/cybercrime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33B7A1-BDE6-4E3D-A5AC-55F538D03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9BA23-6223-4617-9598-728E7A9462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499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C709F5-C56C-4F7D-8F29-31C9FE412D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78D743-D25B-45A6-ACEC-70E1F32831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www.coe.int/cybercrime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B3A7A0-6868-4B48-895F-D2BB6C0910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9BA23-6223-4617-9598-728E7A9462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4571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3BE15E5-49F2-4C9B-BEB8-E06A1BA0DC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www.coe.int/cybercrime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512758-8157-4415-A225-9F639F064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9BA23-6223-4617-9598-728E7A9462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09554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062BF7-9AB1-45A0-99CA-40D83E31A5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429559"/>
            <a:ext cx="3932237" cy="1030309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192B6E-BC7F-4266-B9A1-6AA0C46512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1429556"/>
            <a:ext cx="6172200" cy="443149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7527B0D-F5CC-419C-938D-CD9FB7376D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459868"/>
            <a:ext cx="3932237" cy="3409123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486430-719A-422F-876B-43513CDFE5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www.coe.int/cybercrime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57F7B5-3BC4-4ABA-968D-B7A6A0BC2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9BA23-6223-4617-9598-728E7A9462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3528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C37F18-4598-47BE-A080-E256B96A39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571224"/>
            <a:ext cx="3932237" cy="98147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2E9E2B2-7150-415E-9FF8-EA65FD8813E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571224"/>
            <a:ext cx="6172200" cy="4289827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F216A4-F985-4119-A46A-4F34B3E9B2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552700"/>
            <a:ext cx="3932237" cy="33162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FBAD67-0A21-4572-A95C-65885B41D1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www.coe.int/cybercrime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317742-1C64-4E92-A9CC-B3630CE834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9BA23-6223-4617-9598-728E7A9462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8859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A6623E4-09F6-44A1-8EC3-B0714BDDC971}"/>
              </a:ext>
            </a:extLst>
          </p:cNvPr>
          <p:cNvSpPr/>
          <p:nvPr userDrawn="1"/>
        </p:nvSpPr>
        <p:spPr>
          <a:xfrm>
            <a:off x="0" y="6419919"/>
            <a:ext cx="12191998" cy="438081"/>
          </a:xfrm>
          <a:prstGeom prst="rect">
            <a:avLst/>
          </a:prstGeom>
          <a:gradFill flip="none" rotWithShape="1">
            <a:gsLst>
              <a:gs pos="0">
                <a:srgbClr val="2F618F">
                  <a:shade val="30000"/>
                  <a:satMod val="115000"/>
                </a:srgbClr>
              </a:gs>
              <a:gs pos="50000">
                <a:srgbClr val="2F618F">
                  <a:shade val="67500"/>
                  <a:satMod val="115000"/>
                </a:srgbClr>
              </a:gs>
              <a:gs pos="100000">
                <a:srgbClr val="2F618F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1F6F09A-5FB2-4BD4-B0D2-B85F1A6D5E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41439"/>
            <a:ext cx="10515600" cy="9072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FA3B5B-7A8A-4CA8-A2E7-30D5A77BCC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691685"/>
            <a:ext cx="10515600" cy="34852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813316-9A1D-482B-A304-A853204A63D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199" y="646870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en-GB"/>
              <a:t>www.coe.int/cybercrime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B60CAE-468A-4E7E-B51B-6224456560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3" y="646870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fld id="{B1D9BA23-6223-4617-9598-728E7A9462B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66A88AE-FBCF-44BD-A1A0-A72E47EF78AC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1998" cy="129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7543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5" r:id="rId6"/>
    <p:sldLayoutId id="2147483656" r:id="rId7"/>
    <p:sldLayoutId id="2147483657" r:id="rId8"/>
  </p:sldLayoutIdLst>
  <p:hf hdr="0" ft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A24BEE-F080-4497-B183-2AA40591210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Specialised course</a:t>
            </a:r>
            <a:br>
              <a:rPr lang="en-GB" dirty="0"/>
            </a:br>
            <a:r>
              <a:rPr lang="en-GB" dirty="0"/>
              <a:t>on electronic evidence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DA3C767-8F6C-4238-A52C-53F1945DEC2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Course opening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53E9CF-E1AD-4CAB-A3E8-27D4B78A61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www.coe.int/cybercrime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D77E1A-6E83-4ECF-810B-CE5090C0F9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9BA23-6223-4617-9598-728E7A9462B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80294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C3C8B5-DACE-47C2-87C2-3F7B86F2C8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Questions?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6D3A2D4-0138-460E-9732-23A77985E4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www.coe.int/cybercrime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7F5464-3464-4CF9-B58E-73337C2C97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9BA23-6223-4617-9598-728E7A9462B0}" type="slidenum">
              <a:rPr lang="en-GB" smtClean="0"/>
              <a:t>10</a:t>
            </a:fld>
            <a:endParaRPr lang="en-GB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352843F-6D23-8D4B-88F1-AF74F30D94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1459" y="3325736"/>
            <a:ext cx="4669082" cy="3095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3678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494670-5981-40B2-B46E-892A3BDF46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Session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8B4B34-4EBF-46A2-B5F2-CE5462CC80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At the end of this session the participants will be able to…</a:t>
            </a:r>
          </a:p>
          <a:p>
            <a:r>
              <a:rPr lang="en-GB" dirty="0"/>
              <a:t>Identify the trainers and fellow delegates</a:t>
            </a:r>
          </a:p>
          <a:p>
            <a:r>
              <a:rPr lang="en-GB" dirty="0"/>
              <a:t>Discuss the overall aim of the course</a:t>
            </a:r>
          </a:p>
          <a:p>
            <a:r>
              <a:rPr lang="en-GB" dirty="0"/>
              <a:t>List the modules and activities of the timetable</a:t>
            </a:r>
          </a:p>
          <a:p>
            <a:r>
              <a:rPr lang="en-GB" dirty="0"/>
              <a:t>List the health and safety procedures for the venue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FC3F91-7BF0-4FEE-8D98-37A114D52E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www.coe.int/cybercrime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6B0F37-B3A6-457D-90CA-5F70487860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9BA23-6223-4617-9598-728E7A9462B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77248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E5C102-D3E7-43F9-8603-3911511636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7FDBCF-89D7-4F46-92AF-3CDFA2BFB2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00080" y="2691685"/>
            <a:ext cx="6853719" cy="3485278"/>
          </a:xfrm>
        </p:spPr>
        <p:txBody>
          <a:bodyPr>
            <a:normAutofit/>
          </a:bodyPr>
          <a:lstStyle/>
          <a:p>
            <a:r>
              <a:rPr lang="en-GB" dirty="0"/>
              <a:t>Take 10 minutes of time to fill out the leaflet that has been provided to you. </a:t>
            </a:r>
          </a:p>
          <a:p>
            <a:r>
              <a:rPr lang="en-GB" dirty="0"/>
              <a:t>Exchange your leaflet with your direct neighbour and introduce yourselves to each other. </a:t>
            </a:r>
          </a:p>
          <a:p>
            <a:r>
              <a:rPr lang="en-GB" dirty="0"/>
              <a:t>Take notes because you will need to introduce your partner soon.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69FD90-3EFF-4539-A100-91AD976EC1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www.coe.int/cybercrime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73FBF6-9B08-4F6A-8DA8-A6C505E4CB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9BA23-6223-4617-9598-728E7A9462B0}" type="slidenum">
              <a:rPr lang="en-GB" smtClean="0"/>
              <a:t>3</a:t>
            </a:fld>
            <a:endParaRPr lang="en-GB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FDCA6062-A050-8844-A843-895D9A69A9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0386" y="2301411"/>
            <a:ext cx="2743199" cy="3885330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3797631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E5C102-D3E7-43F9-8603-3911511636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Course aim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7FDBCF-89D7-4F46-92AF-3CDFA2BFB2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GB" dirty="0"/>
              <a:t>The objective of this specialized course </a:t>
            </a:r>
            <a:r>
              <a:rPr lang="en-GB"/>
              <a:t>is to provide </a:t>
            </a:r>
            <a:r>
              <a:rPr lang="en-GB" dirty="0"/>
              <a:t>legal practitioners knowledge about the technical nature of electronic evidence, the digital crime scene, the virtual investigative biotope and how to deal with that practically and legally.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/>
              <a:t>In a mix of theoretical and practical sessions this course will support the participants to make the right decisions, to issue the right warrants and to render the right judgement.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de-DE" dirty="0"/>
              <a:t>This </a:t>
            </a:r>
            <a:r>
              <a:rPr lang="de-DE" dirty="0" err="1"/>
              <a:t>course</a:t>
            </a:r>
            <a:r>
              <a:rPr lang="de-DE" dirty="0"/>
              <a:t> </a:t>
            </a:r>
            <a:r>
              <a:rPr lang="de-DE" dirty="0" err="1"/>
              <a:t>does</a:t>
            </a:r>
            <a:r>
              <a:rPr lang="de-DE" dirty="0"/>
              <a:t> not </a:t>
            </a:r>
            <a:r>
              <a:rPr lang="de-DE" dirty="0" err="1"/>
              <a:t>cover</a:t>
            </a:r>
            <a:r>
              <a:rPr lang="de-DE" dirty="0"/>
              <a:t> regional </a:t>
            </a:r>
            <a:r>
              <a:rPr lang="de-DE" dirty="0" err="1"/>
              <a:t>and</a:t>
            </a:r>
            <a:r>
              <a:rPr lang="de-DE" dirty="0"/>
              <a:t> national </a:t>
            </a:r>
            <a:r>
              <a:rPr lang="de-DE" dirty="0" err="1"/>
              <a:t>approaches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electronic </a:t>
            </a:r>
            <a:r>
              <a:rPr lang="de-DE" dirty="0" err="1"/>
              <a:t>evidence</a:t>
            </a:r>
            <a:r>
              <a:rPr lang="de-DE" dirty="0"/>
              <a:t>, </a:t>
            </a:r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rather</a:t>
            </a:r>
            <a:r>
              <a:rPr lang="de-DE" dirty="0"/>
              <a:t> </a:t>
            </a:r>
            <a:r>
              <a:rPr lang="de-DE" dirty="0" err="1"/>
              <a:t>focuses</a:t>
            </a:r>
            <a:r>
              <a:rPr lang="de-DE" dirty="0"/>
              <a:t> on international </a:t>
            </a:r>
            <a:r>
              <a:rPr lang="de-DE" dirty="0" err="1"/>
              <a:t>principles</a:t>
            </a:r>
            <a:r>
              <a:rPr lang="de-DE" dirty="0"/>
              <a:t>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69FD90-3EFF-4539-A100-91AD976EC1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www.coe.int/cybercrime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73FBF6-9B08-4F6A-8DA8-A6C505E4CB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9BA23-6223-4617-9598-728E7A9462B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66201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E5C102-D3E7-43F9-8603-3911511636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61034" y="1541439"/>
            <a:ext cx="7192766" cy="907290"/>
          </a:xfrm>
        </p:spPr>
        <p:txBody>
          <a:bodyPr/>
          <a:lstStyle/>
          <a:p>
            <a:r>
              <a:rPr lang="en-GB" dirty="0"/>
              <a:t>Timetable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7FDBCF-89D7-4F46-92AF-3CDFA2BFB2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61034" y="2448729"/>
            <a:ext cx="7730716" cy="394179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1200" dirty="0"/>
              <a:t>Session 1: Introduction to Electronic Evidence</a:t>
            </a:r>
          </a:p>
          <a:p>
            <a:pPr marL="0" indent="0">
              <a:buNone/>
            </a:pPr>
            <a:r>
              <a:rPr lang="en-GB" sz="1200" dirty="0"/>
              <a:t>Session 2: Refresher Course on the Budapest Convention</a:t>
            </a:r>
          </a:p>
          <a:p>
            <a:pPr marL="0" indent="0">
              <a:buNone/>
            </a:pPr>
            <a:r>
              <a:rPr lang="en-GB" sz="1200" dirty="0"/>
              <a:t>Session 3: Civil Liberties and Safeguards with respect to Electronic Evidence</a:t>
            </a:r>
          </a:p>
          <a:p>
            <a:pPr marL="0" indent="0">
              <a:buNone/>
            </a:pPr>
            <a:r>
              <a:rPr lang="en-GB" sz="1200" dirty="0"/>
              <a:t>Session 4: Devices, Networks and Data</a:t>
            </a:r>
          </a:p>
          <a:p>
            <a:pPr marL="0" indent="0">
              <a:buNone/>
            </a:pPr>
            <a:r>
              <a:rPr lang="en-GB" sz="1200" dirty="0"/>
              <a:t>Session 5: Authorisation to collect electronic evidence</a:t>
            </a:r>
          </a:p>
          <a:p>
            <a:pPr marL="0" indent="0">
              <a:buNone/>
            </a:pPr>
            <a:r>
              <a:rPr lang="en-GB" sz="1200" dirty="0"/>
              <a:t>Session 6: Collection of electronic evidence</a:t>
            </a:r>
          </a:p>
          <a:p>
            <a:pPr marL="0" indent="0">
              <a:buNone/>
            </a:pPr>
            <a:r>
              <a:rPr lang="en-GB" sz="1200" dirty="0"/>
              <a:t>Session 7: Video</a:t>
            </a:r>
          </a:p>
          <a:p>
            <a:pPr marL="0" indent="0">
              <a:buNone/>
            </a:pPr>
            <a:r>
              <a:rPr lang="en-GB" sz="1200" dirty="0"/>
              <a:t>Session 8: Practical Exercise (Phase 1 – Collection of Electronic Evidence)</a:t>
            </a:r>
          </a:p>
          <a:p>
            <a:pPr marL="0" indent="0">
              <a:buNone/>
            </a:pPr>
            <a:r>
              <a:rPr lang="en-GB" sz="1200" dirty="0"/>
              <a:t>Session 9: Practical Exercise (Phase 2 – Assessment of Electronic Evidence)</a:t>
            </a:r>
          </a:p>
          <a:p>
            <a:pPr marL="0" indent="0">
              <a:buNone/>
            </a:pPr>
            <a:r>
              <a:rPr lang="en-GB" sz="1200" dirty="0"/>
              <a:t>Session 10: Examination &amp; Analysis of Electronic Evidence</a:t>
            </a:r>
          </a:p>
          <a:p>
            <a:pPr marL="0" indent="0">
              <a:buNone/>
            </a:pPr>
            <a:r>
              <a:rPr lang="en-GB" sz="1200" dirty="0"/>
              <a:t>Session 11: Preparation of Electronic Evidence</a:t>
            </a:r>
          </a:p>
          <a:p>
            <a:pPr marL="0" indent="0">
              <a:buNone/>
            </a:pPr>
            <a:r>
              <a:rPr lang="en-GB" sz="1200" dirty="0"/>
              <a:t>Session 12: Admissibility of Electronic Evidence</a:t>
            </a:r>
          </a:p>
          <a:p>
            <a:pPr marL="0" indent="0">
              <a:buNone/>
            </a:pPr>
            <a:r>
              <a:rPr lang="en-GB" sz="1200" dirty="0"/>
              <a:t>Session 13: Preparation for Evidentiary Hearing</a:t>
            </a:r>
          </a:p>
          <a:p>
            <a:pPr marL="0" indent="0">
              <a:buNone/>
            </a:pPr>
            <a:r>
              <a:rPr lang="en-GB" sz="1200" dirty="0"/>
              <a:t>Session 14: Practical Exercise (Phase 3 - Evidentiary Hearing + Phase 4 - Judgement)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69FD90-3EFF-4539-A100-91AD976EC1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www.coe.int/cybercrime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73FBF6-9B08-4F6A-8DA8-A6C505E4CB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9BA23-6223-4617-9598-728E7A9462B0}" type="slidenum">
              <a:rPr lang="en-GB" smtClean="0"/>
              <a:t>5</a:t>
            </a:fld>
            <a:endParaRPr lang="en-GB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1050E7BB-2207-A84F-BA4C-1E19AE83BF4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700"/>
          <a:stretch/>
        </p:blipFill>
        <p:spPr>
          <a:xfrm>
            <a:off x="300250" y="1302775"/>
            <a:ext cx="3645027" cy="5087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02211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0B46A1-450B-4BCD-A7A8-6242963AF2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Overview of each module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734A6D-6D64-4EA3-9872-EBE3D04B5D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2691685"/>
            <a:ext cx="10515601" cy="348527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/>
              <a:t>Session 1: Introduction to Electronic Evidence</a:t>
            </a:r>
          </a:p>
          <a:p>
            <a:pPr marL="0" indent="0">
              <a:buNone/>
            </a:pPr>
            <a:r>
              <a:rPr lang="en-GB" dirty="0"/>
              <a:t>Session 2: Refresher Course on the Budapest Convention</a:t>
            </a:r>
          </a:p>
          <a:p>
            <a:pPr marL="0" indent="0">
              <a:buNone/>
            </a:pPr>
            <a:r>
              <a:rPr lang="en-GB" dirty="0"/>
              <a:t>Session 3: Civil Liberties and Safeguards </a:t>
            </a:r>
          </a:p>
          <a:p>
            <a:pPr marL="0" indent="0">
              <a:buNone/>
            </a:pPr>
            <a:r>
              <a:rPr lang="en-GB" dirty="0"/>
              <a:t>Session 4: Devices, Networks and Data</a:t>
            </a:r>
          </a:p>
          <a:p>
            <a:pPr marL="0" indent="0">
              <a:buNone/>
            </a:pPr>
            <a:r>
              <a:rPr lang="en-GB" dirty="0"/>
              <a:t>Session 5: Authorisation to collect electronic evidence</a:t>
            </a:r>
          </a:p>
          <a:p>
            <a:pPr marL="0" indent="0">
              <a:buNone/>
            </a:pPr>
            <a:r>
              <a:rPr lang="en-GB" dirty="0"/>
              <a:t>Session 6: Collection of electronic evidence</a:t>
            </a:r>
          </a:p>
          <a:p>
            <a:pPr marL="0" indent="0">
              <a:buNone/>
            </a:pPr>
            <a:r>
              <a:rPr lang="en-GB" dirty="0"/>
              <a:t>Session 7: Video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48117A-AE7E-43B6-8B26-FDE72954F3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www.coe.int/cybercrime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1EC9605-75DE-48CF-A29E-3D48AB8527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9BA23-6223-4617-9598-728E7A9462B0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86969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F6FE4-6F48-4BF5-B81F-97E21CDC57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Overview of each module (cont.)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124748-E17F-4CB7-8259-F265165FF2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691684"/>
            <a:ext cx="11353800" cy="377702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dirty="0"/>
              <a:t>Session 8: Practical (Phase 1 – Collection of Electronic Evidence)</a:t>
            </a:r>
          </a:p>
          <a:p>
            <a:pPr marL="0" indent="0">
              <a:buNone/>
            </a:pPr>
            <a:r>
              <a:rPr lang="en-GB" dirty="0"/>
              <a:t>Session 9: Practical (Phase 2 – Assessment of Electronic Evidence)</a:t>
            </a:r>
          </a:p>
          <a:p>
            <a:pPr marL="0" indent="0">
              <a:buNone/>
            </a:pPr>
            <a:r>
              <a:rPr lang="en-GB" dirty="0"/>
              <a:t>Session 10: Examination &amp; Analysis of Electronic Evidence</a:t>
            </a:r>
          </a:p>
          <a:p>
            <a:pPr marL="0" indent="0">
              <a:buNone/>
            </a:pPr>
            <a:r>
              <a:rPr lang="en-GB" dirty="0"/>
              <a:t>Session 11: Preparation of Electronic Evidence</a:t>
            </a:r>
          </a:p>
          <a:p>
            <a:pPr marL="0" indent="0">
              <a:buNone/>
            </a:pPr>
            <a:r>
              <a:rPr lang="en-GB" dirty="0"/>
              <a:t>Session 12: Admissibility of Electronic Evidence</a:t>
            </a:r>
          </a:p>
          <a:p>
            <a:pPr marL="0" indent="0">
              <a:buNone/>
            </a:pPr>
            <a:r>
              <a:rPr lang="en-GB" dirty="0"/>
              <a:t>Session 13: Preparation for Evidentiary Hearing</a:t>
            </a:r>
          </a:p>
          <a:p>
            <a:pPr marL="0" indent="0">
              <a:buNone/>
            </a:pPr>
            <a:r>
              <a:rPr lang="en-GB" dirty="0"/>
              <a:t>Session 14: Practical Exercise </a:t>
            </a:r>
            <a:br>
              <a:rPr lang="en-GB" dirty="0"/>
            </a:br>
            <a:r>
              <a:rPr lang="en-GB" dirty="0"/>
              <a:t>   		   - Phase 3 - Evidentiary Hearing </a:t>
            </a:r>
          </a:p>
          <a:p>
            <a:pPr marL="0" indent="0">
              <a:buNone/>
            </a:pPr>
            <a:r>
              <a:rPr lang="en-GB" dirty="0"/>
              <a:t>		   - Phase 4 - Judgement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0F1191-0B10-4D77-8A18-A1C9898A4D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www.coe.int/cybercrime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F35248-8A1A-4B51-86AF-EECE4320B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9BA23-6223-4617-9598-728E7A9462B0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21609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E5C102-D3E7-43F9-8603-3911511636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Health &amp; Safety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7FDBCF-89D7-4F46-92AF-3CDFA2BFB2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Emergency Exits</a:t>
            </a:r>
          </a:p>
          <a:p>
            <a:r>
              <a:rPr lang="en-GB" dirty="0"/>
              <a:t>Fire Alarms</a:t>
            </a:r>
          </a:p>
          <a:p>
            <a:r>
              <a:rPr lang="en-GB" dirty="0"/>
              <a:t>Toilets</a:t>
            </a:r>
          </a:p>
          <a:p>
            <a:r>
              <a:rPr lang="en-GB" dirty="0"/>
              <a:t>Smoking</a:t>
            </a:r>
          </a:p>
          <a:p>
            <a:r>
              <a:rPr lang="en-GB" dirty="0"/>
              <a:t>Mobile Phones</a:t>
            </a:r>
          </a:p>
          <a:p>
            <a:r>
              <a:rPr lang="en-GB" dirty="0"/>
              <a:t>Coffee and Lunch Breaks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69FD90-3EFF-4539-A100-91AD976EC1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www.coe.int/cybercrime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73FBF6-9B08-4F6A-8DA8-A6C505E4CB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9BA23-6223-4617-9598-728E7A9462B0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93531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E5C102-D3E7-43F9-8603-3911511636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Session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7FDBCF-89D7-4F46-92AF-3CDFA2BFB2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At the end of this session the participants will be able to…</a:t>
            </a:r>
          </a:p>
          <a:p>
            <a:r>
              <a:rPr lang="en-GB" dirty="0"/>
              <a:t>Identify the trainers and fellow delegates</a:t>
            </a:r>
          </a:p>
          <a:p>
            <a:r>
              <a:rPr lang="en-GB" dirty="0"/>
              <a:t>Discuss the overall aim of the course</a:t>
            </a:r>
          </a:p>
          <a:p>
            <a:r>
              <a:rPr lang="en-GB" dirty="0"/>
              <a:t>List the modules and activities of the timetable</a:t>
            </a:r>
          </a:p>
          <a:p>
            <a:r>
              <a:rPr lang="en-GB" dirty="0"/>
              <a:t>List the health and safety procedures for the venue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69FD90-3EFF-4539-A100-91AD976EC1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www.coe.int/cybercrime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73FBF6-9B08-4F6A-8DA8-A6C505E4CB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9BA23-6223-4617-9598-728E7A9462B0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6452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1560</Words>
  <Application>Microsoft Office PowerPoint</Application>
  <PresentationFormat>Widescreen</PresentationFormat>
  <Paragraphs>230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Verdana</vt:lpstr>
      <vt:lpstr>Office Theme</vt:lpstr>
      <vt:lpstr>Specialised course on electronic evidence</vt:lpstr>
      <vt:lpstr>Session Objectives</vt:lpstr>
      <vt:lpstr>Introductions</vt:lpstr>
      <vt:lpstr>Course aim</vt:lpstr>
      <vt:lpstr>Timetable</vt:lpstr>
      <vt:lpstr>Overview of each module</vt:lpstr>
      <vt:lpstr>Overview of each module (cont.)</vt:lpstr>
      <vt:lpstr>Health &amp; Safety</vt:lpstr>
      <vt:lpstr>Session Review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ELEFTERESCU Ana</dc:creator>
  <cp:lastModifiedBy>CRISTEA Alexandru</cp:lastModifiedBy>
  <cp:revision>26</cp:revision>
  <dcterms:created xsi:type="dcterms:W3CDTF">2019-11-14T14:27:48Z</dcterms:created>
  <dcterms:modified xsi:type="dcterms:W3CDTF">2021-01-11T14:15:40Z</dcterms:modified>
</cp:coreProperties>
</file>