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4"/>
  </p:notesMasterIdLst>
  <p:handoutMasterIdLst>
    <p:handoutMasterId r:id="rId95"/>
  </p:handoutMasterIdLst>
  <p:sldIdLst>
    <p:sldId id="256" r:id="rId2"/>
    <p:sldId id="419" r:id="rId3"/>
    <p:sldId id="262" r:id="rId4"/>
    <p:sldId id="263" r:id="rId5"/>
    <p:sldId id="264" r:id="rId6"/>
    <p:sldId id="265" r:id="rId7"/>
    <p:sldId id="266" r:id="rId8"/>
    <p:sldId id="267" r:id="rId9"/>
    <p:sldId id="268"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 id="284" r:id="rId26"/>
    <p:sldId id="285" r:id="rId27"/>
    <p:sldId id="286" r:id="rId28"/>
    <p:sldId id="287" r:id="rId29"/>
    <p:sldId id="288" r:id="rId30"/>
    <p:sldId id="289" r:id="rId31"/>
    <p:sldId id="290" r:id="rId32"/>
    <p:sldId id="291" r:id="rId33"/>
    <p:sldId id="420" r:id="rId34"/>
    <p:sldId id="292" r:id="rId35"/>
    <p:sldId id="293" r:id="rId36"/>
    <p:sldId id="294" r:id="rId37"/>
    <p:sldId id="295" r:id="rId38"/>
    <p:sldId id="421" r:id="rId39"/>
    <p:sldId id="296" r:id="rId40"/>
    <p:sldId id="297" r:id="rId41"/>
    <p:sldId id="298" r:id="rId42"/>
    <p:sldId id="299" r:id="rId43"/>
    <p:sldId id="317" r:id="rId44"/>
    <p:sldId id="422" r:id="rId45"/>
    <p:sldId id="324" r:id="rId46"/>
    <p:sldId id="325" r:id="rId47"/>
    <p:sldId id="326" r:id="rId48"/>
    <p:sldId id="423" r:id="rId49"/>
    <p:sldId id="350" r:id="rId50"/>
    <p:sldId id="351" r:id="rId51"/>
    <p:sldId id="352" r:id="rId52"/>
    <p:sldId id="353" r:id="rId53"/>
    <p:sldId id="354" r:id="rId54"/>
    <p:sldId id="355" r:id="rId55"/>
    <p:sldId id="424" r:id="rId56"/>
    <p:sldId id="376" r:id="rId57"/>
    <p:sldId id="377" r:id="rId58"/>
    <p:sldId id="378" r:id="rId59"/>
    <p:sldId id="379" r:id="rId60"/>
    <p:sldId id="392" r:id="rId61"/>
    <p:sldId id="393" r:id="rId62"/>
    <p:sldId id="394" r:id="rId63"/>
    <p:sldId id="395" r:id="rId64"/>
    <p:sldId id="488" r:id="rId65"/>
    <p:sldId id="408" r:id="rId66"/>
    <p:sldId id="489" r:id="rId67"/>
    <p:sldId id="430" r:id="rId68"/>
    <p:sldId id="431" r:id="rId69"/>
    <p:sldId id="432" r:id="rId70"/>
    <p:sldId id="491" r:id="rId71"/>
    <p:sldId id="437" r:id="rId72"/>
    <p:sldId id="439" r:id="rId73"/>
    <p:sldId id="440" r:id="rId74"/>
    <p:sldId id="441" r:id="rId75"/>
    <p:sldId id="442" r:id="rId76"/>
    <p:sldId id="450" r:id="rId77"/>
    <p:sldId id="451" r:id="rId78"/>
    <p:sldId id="452" r:id="rId79"/>
    <p:sldId id="457" r:id="rId80"/>
    <p:sldId id="458" r:id="rId81"/>
    <p:sldId id="459" r:id="rId82"/>
    <p:sldId id="464" r:id="rId83"/>
    <p:sldId id="465" r:id="rId84"/>
    <p:sldId id="476" r:id="rId85"/>
    <p:sldId id="477" r:id="rId86"/>
    <p:sldId id="482" r:id="rId87"/>
    <p:sldId id="483" r:id="rId88"/>
    <p:sldId id="485" r:id="rId89"/>
    <p:sldId id="486" r:id="rId90"/>
    <p:sldId id="487" r:id="rId91"/>
    <p:sldId id="490" r:id="rId92"/>
    <p:sldId id="418" r:id="rId9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618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6" autoAdjust="0"/>
    <p:restoredTop sz="60875" autoAdjust="0"/>
  </p:normalViewPr>
  <p:slideViewPr>
    <p:cSldViewPr snapToGrid="0">
      <p:cViewPr varScale="1">
        <p:scale>
          <a:sx n="40" d="100"/>
          <a:sy n="40" d="100"/>
        </p:scale>
        <p:origin x="1492" y="52"/>
      </p:cViewPr>
      <p:guideLst/>
    </p:cSldViewPr>
  </p:slideViewPr>
  <p:notesTextViewPr>
    <p:cViewPr>
      <p:scale>
        <a:sx n="1" d="1"/>
        <a:sy n="1" d="1"/>
      </p:scale>
      <p:origin x="0" y="0"/>
    </p:cViewPr>
  </p:notesTextViewPr>
  <p:notesViewPr>
    <p:cSldViewPr snapToGrid="0">
      <p:cViewPr varScale="1">
        <p:scale>
          <a:sx n="67" d="100"/>
          <a:sy n="67" d="100"/>
        </p:scale>
        <p:origin x="3120" y="77"/>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handoutMaster" Target="handoutMasters/handout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notesMaster" Target="notesMasters/notesMaster1.xml"/><Relationship Id="rId9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BD2B5A4-B431-46FE-A5AF-07CBD635C964}" type="datetimeFigureOut">
              <a:rPr lang="en-GB" smtClean="0"/>
              <a:t>11/01/2021</a:t>
            </a:fld>
            <a:endParaRPr lang="en-GB"/>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95B196F-E400-473E-A4E8-475081192A6A}" type="slidenum">
              <a:rPr lang="en-GB" smtClean="0"/>
              <a:t>‹#›</a:t>
            </a:fld>
            <a:endParaRPr lang="en-GB"/>
          </a:p>
        </p:txBody>
      </p:sp>
    </p:spTree>
    <p:extLst>
      <p:ext uri="{BB962C8B-B14F-4D97-AF65-F5344CB8AC3E}">
        <p14:creationId xmlns:p14="http://schemas.microsoft.com/office/powerpoint/2010/main" val="27290766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000204-F48F-4689-AF79-DED0031B4B8C}" type="datetimeFigureOut">
              <a:rPr lang="en-GB" smtClean="0"/>
              <a:t>11/01/2021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6C4C16-745E-490D-ACBE-B1C8B174D5AA}" type="slidenum">
              <a:rPr lang="en-GB" smtClean="0"/>
              <a:t>‹#›</a:t>
            </a:fld>
            <a:endParaRPr lang="en-GB"/>
          </a:p>
        </p:txBody>
      </p:sp>
    </p:spTree>
    <p:extLst>
      <p:ext uri="{BB962C8B-B14F-4D97-AF65-F5344CB8AC3E}">
        <p14:creationId xmlns:p14="http://schemas.microsoft.com/office/powerpoint/2010/main" val="27246719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1200" kern="1200" dirty="0">
                <a:solidFill>
                  <a:schemeClr val="tx1"/>
                </a:solidFill>
                <a:effectLst/>
                <a:latin typeface="+mn-lt"/>
                <a:ea typeface="+mn-ea"/>
                <a:cs typeface="+mn-cs"/>
              </a:rPr>
              <a:t>The individual objectives are the things that that the delegate should be able to do at the end of the session. </a:t>
            </a:r>
          </a:p>
          <a:p>
            <a:r>
              <a:rPr lang="en-GB" sz="1200" kern="1200" dirty="0">
                <a:solidFill>
                  <a:schemeClr val="tx1"/>
                </a:solidFill>
                <a:effectLst/>
                <a:latin typeface="+mn-lt"/>
                <a:ea typeface="+mn-ea"/>
                <a:cs typeface="+mn-cs"/>
              </a:rPr>
              <a:t>These objectives may be used to test the knowledge the students have obtained and to allow the students to evaluate the training. </a:t>
            </a:r>
          </a:p>
          <a:p>
            <a:r>
              <a:rPr lang="en-GB" sz="1200" kern="1200" dirty="0">
                <a:solidFill>
                  <a:schemeClr val="tx1"/>
                </a:solidFill>
                <a:effectLst/>
                <a:latin typeface="+mn-lt"/>
                <a:ea typeface="+mn-ea"/>
                <a:cs typeface="+mn-cs"/>
              </a:rPr>
              <a:t>For this session the students should be able to:</a:t>
            </a:r>
          </a:p>
          <a:p>
            <a:endParaRPr lang="en-GB"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GB" sz="1200" dirty="0"/>
              <a:t>Provide </a:t>
            </a:r>
            <a:r>
              <a:rPr lang="it-IT" sz="1200" dirty="0"/>
              <a:t>an </a:t>
            </a:r>
            <a:r>
              <a:rPr lang="it-IT" sz="1200" dirty="0" err="1"/>
              <a:t>updated</a:t>
            </a:r>
            <a:r>
              <a:rPr lang="it-IT" sz="1200" dirty="0"/>
              <a:t> </a:t>
            </a:r>
            <a:r>
              <a:rPr lang="it-IT" sz="1200" dirty="0" err="1"/>
              <a:t>picture</a:t>
            </a:r>
            <a:r>
              <a:rPr lang="it-IT" sz="1200" dirty="0"/>
              <a:t> of the </a:t>
            </a:r>
            <a:r>
              <a:rPr lang="it-IT" sz="1200" dirty="0" err="1"/>
              <a:t>reach</a:t>
            </a:r>
            <a:r>
              <a:rPr lang="it-IT" sz="1200" dirty="0"/>
              <a:t> of the Budapest Convention</a:t>
            </a:r>
          </a:p>
          <a:p>
            <a:pPr marL="171450" indent="-171450">
              <a:buFont typeface="Arial" panose="020B0604020202020204" pitchFamily="34" charset="0"/>
              <a:buChar char="•"/>
            </a:pPr>
            <a:r>
              <a:rPr lang="en-US" sz="1200" dirty="0"/>
              <a:t>Know how the Budapest Convention is structured</a:t>
            </a:r>
          </a:p>
          <a:p>
            <a:pPr marL="171450" indent="-171450">
              <a:buFont typeface="Arial" panose="020B0604020202020204" pitchFamily="34" charset="0"/>
              <a:buChar char="•"/>
            </a:pPr>
            <a:r>
              <a:rPr lang="en-US" sz="1200" dirty="0"/>
              <a:t>Find their way into the provisions of the Budapest Convention</a:t>
            </a:r>
          </a:p>
          <a:p>
            <a:pPr marL="171450" indent="-171450">
              <a:buFont typeface="Arial" panose="020B0604020202020204" pitchFamily="34" charset="0"/>
              <a:buChar char="•"/>
            </a:pPr>
            <a:r>
              <a:rPr lang="en-US" sz="1200" dirty="0"/>
              <a:t>Know which articles of the Budapest Convention are specifically important for electronic evidence</a:t>
            </a:r>
          </a:p>
          <a:p>
            <a:endParaRPr lang="en-GB"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5827260C-95DC-194B-88B2-0B241DEC43BF}" type="slidenum">
              <a:rPr lang="en-US" smtClean="0"/>
              <a:pPr/>
              <a:t>3</a:t>
            </a:fld>
            <a:endParaRPr lang="en-US"/>
          </a:p>
        </p:txBody>
      </p:sp>
    </p:spTree>
    <p:extLst>
      <p:ext uri="{BB962C8B-B14F-4D97-AF65-F5344CB8AC3E}">
        <p14:creationId xmlns:p14="http://schemas.microsoft.com/office/powerpoint/2010/main" val="5734250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6371"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t>The conduct of i</a:t>
            </a:r>
            <a:r>
              <a:rPr lang="hr-HR" altLang="en-US" dirty="0"/>
              <a:t>ntentionally and without right, damaging, deletion, deterioration, alteration or suppression of computer</a:t>
            </a:r>
            <a:r>
              <a:rPr lang="hr-HR" altLang="en-US" b="1" dirty="0"/>
              <a:t> </a:t>
            </a:r>
            <a:r>
              <a:rPr lang="hr-HR" altLang="en-US" dirty="0"/>
              <a:t>data</a:t>
            </a:r>
            <a:r>
              <a:rPr lang="en-US" altLang="en-US" dirty="0"/>
              <a:t> will constitute the offence of data interference as provided </a:t>
            </a:r>
            <a:r>
              <a:rPr lang="hr-HR" altLang="en-US" dirty="0"/>
              <a:t>under Article 4 of the Budapest</a:t>
            </a:r>
            <a:r>
              <a:rPr lang="en-US" altLang="en-US" dirty="0"/>
              <a:t> </a:t>
            </a:r>
            <a:r>
              <a:rPr lang="hr-HR" altLang="en-US" dirty="0"/>
              <a:t>Convention.</a:t>
            </a:r>
          </a:p>
          <a:p>
            <a:endParaRPr lang="en-US" altLang="en-US" dirty="0"/>
          </a:p>
          <a:p>
            <a:r>
              <a:rPr lang="hr-HR" altLang="en-US" dirty="0"/>
              <a:t>Data interference protects the integrity of data against unauthorised interference. The owner of the data has the right to keep them as they are, as the owner of a good, in the real life, has the right to keep his property safe from interference from others. In some jurisdictions, regular and classic damage also covers data interference; in others, there is a need to describe separately the damage on computer data, or data interference. </a:t>
            </a:r>
          </a:p>
          <a:p>
            <a:r>
              <a:rPr lang="hr-HR" altLang="en-US" dirty="0"/>
              <a:t> </a:t>
            </a:r>
          </a:p>
          <a:p>
            <a:r>
              <a:rPr lang="hr-HR" altLang="en-US" dirty="0"/>
              <a:t>This crime enfaces the great increase of relevant data (computer data) to the modern life. Computer data are very vulnerable and can very easily be destroyed or manipulated. This criminal rule protects its integrity and its availability.</a:t>
            </a:r>
          </a:p>
          <a:p>
            <a:r>
              <a:rPr lang="hr-HR" altLang="en-US" dirty="0"/>
              <a:t> </a:t>
            </a:r>
          </a:p>
          <a:p>
            <a:r>
              <a:rPr lang="hr-HR" altLang="en-US" dirty="0"/>
              <a:t>One of the most frequent cases of data interference is the result of the action of viruses – that without right install themselves on the computer of the victim and, for example, delete data. </a:t>
            </a:r>
            <a:endParaRPr lang="en-GB" altLang="en-US" dirty="0"/>
          </a:p>
        </p:txBody>
      </p:sp>
    </p:spTree>
    <p:extLst>
      <p:ext uri="{BB962C8B-B14F-4D97-AF65-F5344CB8AC3E}">
        <p14:creationId xmlns:p14="http://schemas.microsoft.com/office/powerpoint/2010/main" val="37243358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0707"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r>
              <a:rPr lang="hr-HR" altLang="en-US" dirty="0"/>
              <a:t>System interference is the</a:t>
            </a:r>
            <a:r>
              <a:rPr lang="hr-HR" altLang="en-US" b="1" dirty="0"/>
              <a:t> </a:t>
            </a:r>
            <a:r>
              <a:rPr lang="hr-HR" altLang="en-US" dirty="0"/>
              <a:t>hindering of the functioning of a computer system – the serious hindering: Article 5 of Budapest Convention does not cover non-serious hindering.</a:t>
            </a:r>
            <a:endParaRPr lang="nl-BE" altLang="en-US" dirty="0"/>
          </a:p>
          <a:p>
            <a:pPr eaLnBrk="1" hangingPunct="1">
              <a:lnSpc>
                <a:spcPct val="90000"/>
              </a:lnSpc>
            </a:pPr>
            <a:r>
              <a:rPr lang="hr-HR" altLang="en-US" dirty="0"/>
              <a:t>This effect can be the result of inputting, transmitting, damaging, deleting, deteriorating, altering or suppressing computer data, if this is committed intentionally and without right. </a:t>
            </a:r>
            <a:endParaRPr lang="fr-FR" altLang="en-US" dirty="0"/>
          </a:p>
          <a:p>
            <a:pPr eaLnBrk="1" hangingPunct="1">
              <a:lnSpc>
                <a:spcPct val="90000"/>
              </a:lnSpc>
            </a:pPr>
            <a:endParaRPr lang="fr-FR" altLang="en-US" dirty="0"/>
          </a:p>
          <a:p>
            <a:pPr>
              <a:lnSpc>
                <a:spcPct val="90000"/>
              </a:lnSpc>
            </a:pPr>
            <a:r>
              <a:rPr lang="en-GB" altLang="en-US" dirty="0"/>
              <a:t>This particular aspect excludes, in general, for example, security tests, conducted by the administrator of the network. This infringement covers a wide range of acts, able to interfere with the normal and proper functioning of a network. In fact, Budapest Convention recognises the importance of the communication systems and of the computer technology in the everyday life – the availability of these systems is crucial for the regular functioning of public, economic and social activities. But this type of crime does not only cover interferences on a big scale, like denial-of-service attacks. </a:t>
            </a:r>
          </a:p>
          <a:p>
            <a:pPr>
              <a:lnSpc>
                <a:spcPct val="90000"/>
              </a:lnSpc>
            </a:pPr>
            <a:r>
              <a:rPr lang="en-GB" altLang="en-US" dirty="0"/>
              <a:t> </a:t>
            </a:r>
          </a:p>
          <a:p>
            <a:pPr>
              <a:lnSpc>
                <a:spcPct val="90000"/>
              </a:lnSpc>
            </a:pPr>
            <a:r>
              <a:rPr lang="en-GB" altLang="en-US" dirty="0"/>
              <a:t>Even small actions, just envisaging one computer, can be system interference – it will be the case of </a:t>
            </a:r>
            <a:r>
              <a:rPr lang="en-GB" altLang="en-US" i="1" dirty="0"/>
              <a:t>mail bombing</a:t>
            </a:r>
            <a:r>
              <a:rPr lang="en-GB" altLang="en-US" dirty="0"/>
              <a:t> targeted to a single email address. In fact, it will have always a crime of system interference when a perpetrator targets a computer system with more requests than that system can manage (DDoS attack).</a:t>
            </a:r>
          </a:p>
          <a:p>
            <a:pPr>
              <a:lnSpc>
                <a:spcPct val="90000"/>
              </a:lnSpc>
            </a:pPr>
            <a:r>
              <a:rPr lang="en-GB" altLang="en-US" dirty="0"/>
              <a:t> </a:t>
            </a:r>
          </a:p>
          <a:p>
            <a:pPr>
              <a:lnSpc>
                <a:spcPct val="90000"/>
              </a:lnSpc>
            </a:pPr>
            <a:r>
              <a:rPr lang="en-GB" altLang="en-US" dirty="0"/>
              <a:t>This crime envisages to protect the access to communication networks, both protecting the operators of the system and the end user.</a:t>
            </a:r>
          </a:p>
          <a:p>
            <a:endParaRPr lang="en-GB" altLang="en-US" dirty="0"/>
          </a:p>
          <a:p>
            <a:pPr eaLnBrk="1" hangingPunct="1"/>
            <a:endParaRPr lang="en-GB" altLang="en-US" dirty="0"/>
          </a:p>
        </p:txBody>
      </p:sp>
    </p:spTree>
    <p:extLst>
      <p:ext uri="{BB962C8B-B14F-4D97-AF65-F5344CB8AC3E}">
        <p14:creationId xmlns:p14="http://schemas.microsoft.com/office/powerpoint/2010/main" val="28494854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9923"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pPr>
            <a:r>
              <a:rPr lang="en-GB" altLang="en-US" sz="800" dirty="0"/>
              <a:t>One of the most complex infringements described on Budapest Convention is the crime of misuse of devices – Article 6.</a:t>
            </a:r>
          </a:p>
          <a:p>
            <a:pPr>
              <a:lnSpc>
                <a:spcPct val="80000"/>
              </a:lnSpc>
            </a:pPr>
            <a:r>
              <a:rPr lang="en-GB" altLang="en-US" sz="800" dirty="0"/>
              <a:t> </a:t>
            </a:r>
          </a:p>
          <a:p>
            <a:pPr>
              <a:lnSpc>
                <a:spcPct val="80000"/>
              </a:lnSpc>
            </a:pPr>
            <a:r>
              <a:rPr lang="en-GB" altLang="en-US" sz="800" dirty="0"/>
              <a:t>Like with other crimes, the action of the perpetrator must be intentional and without right. It covers a wide range of activities, all of them related with devices which are able to be misused.</a:t>
            </a:r>
          </a:p>
          <a:p>
            <a:pPr>
              <a:lnSpc>
                <a:spcPct val="80000"/>
              </a:lnSpc>
            </a:pPr>
            <a:endParaRPr lang="en-GB" altLang="en-US" sz="800" dirty="0"/>
          </a:p>
          <a:p>
            <a:pPr>
              <a:lnSpc>
                <a:spcPct val="80000"/>
              </a:lnSpc>
            </a:pPr>
            <a:r>
              <a:rPr lang="en-GB" altLang="en-US" sz="800" dirty="0"/>
              <a:t>This is a very “new” crime, not included in the Recommendation of 1989. It is also very innovative - the facts described in there were not recognised previously as a crime in many of the national legislations. </a:t>
            </a:r>
          </a:p>
          <a:p>
            <a:pPr>
              <a:lnSpc>
                <a:spcPct val="80000"/>
              </a:lnSpc>
            </a:pPr>
            <a:r>
              <a:rPr lang="en-GB" altLang="en-US" sz="800" dirty="0"/>
              <a:t> </a:t>
            </a:r>
          </a:p>
          <a:p>
            <a:pPr>
              <a:lnSpc>
                <a:spcPct val="80000"/>
              </a:lnSpc>
            </a:pPr>
            <a:r>
              <a:rPr lang="en-GB" altLang="en-US" sz="800" dirty="0"/>
              <a:t>Essentially, it prohibits the production, sale, procurement for use, import, distribution or otherwise making available of devices, including a computer program that are designed or adapted primarily for the purpose of committing any of the other substantial offences named in the Convention. </a:t>
            </a:r>
          </a:p>
          <a:p>
            <a:pPr>
              <a:lnSpc>
                <a:spcPct val="80000"/>
              </a:lnSpc>
            </a:pPr>
            <a:endParaRPr lang="en-GB" altLang="en-US" sz="800" dirty="0"/>
          </a:p>
          <a:p>
            <a:pPr>
              <a:lnSpc>
                <a:spcPct val="80000"/>
              </a:lnSpc>
            </a:pPr>
            <a:r>
              <a:rPr lang="en-GB" altLang="en-US" sz="800" dirty="0"/>
              <a:t>Equally, it criminalises the sale of computer passwords, access code, or similar data by which the whole or any part of a computer system is capable of being accessed. With this provision, the Convention recognises the need of incriminating the flourishing and increasingly economically important “secondary market” in “crime enabling equipment”: hackers selling online their tools of the trade, self-made virus kits widely available online and wholesale disposal of passwords that were stolen using Trojans and other devices. This means that </a:t>
            </a:r>
            <a:r>
              <a:rPr lang="en-GB" altLang="en-US" sz="800" i="1" dirty="0"/>
              <a:t>hacking</a:t>
            </a:r>
            <a:r>
              <a:rPr lang="en-GB" altLang="en-US" sz="800" dirty="0"/>
              <a:t> into a computer system is not any longer the preserve of highly skilled programmers. Every “regular” criminal can easily buy the necessary tools, or directly the stolen passwords - very often the criminal seller will offer also a “customer service” and help his client setting up his computer for the commission of a crime.</a:t>
            </a:r>
          </a:p>
          <a:p>
            <a:endParaRPr lang="en-GB" altLang="en-US" dirty="0"/>
          </a:p>
          <a:p>
            <a:r>
              <a:rPr lang="en-GB" altLang="en-US" dirty="0"/>
              <a:t>One of the most discussed details of Article 6 refers to 1, b, that (still intentionally and without right), incriminates the possession of </a:t>
            </a:r>
            <a:r>
              <a:rPr lang="en-GB" altLang="en-US" i="1" dirty="0"/>
              <a:t>a device</a:t>
            </a:r>
            <a:r>
              <a:rPr lang="en-GB" altLang="en-US" dirty="0"/>
              <a:t> with the intent that it is used for the purpose of committing any of the offences established in Articles 2 to 5 of the Convention (illegal access, illegal interception, data interference and system interference).</a:t>
            </a:r>
          </a:p>
          <a:p>
            <a:r>
              <a:rPr lang="en-GB" altLang="en-US" dirty="0"/>
              <a:t> </a:t>
            </a:r>
          </a:p>
          <a:p>
            <a:r>
              <a:rPr lang="en-GB" altLang="en-US" dirty="0"/>
              <a:t>This option is similar to what some jurisdiction call “preparatory acts” that, in this case, are already and autonomously criminalised. </a:t>
            </a:r>
          </a:p>
          <a:p>
            <a:pPr>
              <a:lnSpc>
                <a:spcPct val="80000"/>
              </a:lnSpc>
            </a:pPr>
            <a:endParaRPr lang="en-GB" altLang="en-US" sz="800" dirty="0"/>
          </a:p>
          <a:p>
            <a:r>
              <a:rPr lang="en-GB" altLang="en-US" dirty="0"/>
              <a:t> </a:t>
            </a:r>
          </a:p>
        </p:txBody>
      </p:sp>
    </p:spTree>
    <p:extLst>
      <p:ext uri="{BB962C8B-B14F-4D97-AF65-F5344CB8AC3E}">
        <p14:creationId xmlns:p14="http://schemas.microsoft.com/office/powerpoint/2010/main" val="24490587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1971"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p>
        </p:txBody>
      </p:sp>
    </p:spTree>
    <p:extLst>
      <p:ext uri="{BB962C8B-B14F-4D97-AF65-F5344CB8AC3E}">
        <p14:creationId xmlns:p14="http://schemas.microsoft.com/office/powerpoint/2010/main" val="23077716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283"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en-US" dirty="0"/>
              <a:t>Computer-related offences are crimes committed by the means of a computer system.</a:t>
            </a:r>
          </a:p>
          <a:p>
            <a:pPr eaLnBrk="1" hangingPunct="1"/>
            <a:r>
              <a:rPr lang="en-GB" altLang="en-US" dirty="0"/>
              <a:t>These infringements are new modalities of traditional crimes, but they just can be committed within the digital environment and they cannot happen outside this virtual world.</a:t>
            </a:r>
          </a:p>
          <a:p>
            <a:pPr eaLnBrk="1" hangingPunct="1"/>
            <a:r>
              <a:rPr lang="nl-BE" altLang="en-US" dirty="0"/>
              <a:t>New tools, new crimes</a:t>
            </a:r>
            <a:r>
              <a:rPr lang="nl-BE" altLang="en-US" baseline="0" dirty="0"/>
              <a:t> and new tools, </a:t>
            </a:r>
            <a:r>
              <a:rPr lang="nl-BE" altLang="en-US" baseline="0" dirty="0" err="1"/>
              <a:t>old</a:t>
            </a:r>
            <a:r>
              <a:rPr lang="nl-BE" altLang="en-US" baseline="0" dirty="0"/>
              <a:t> crimes.</a:t>
            </a:r>
            <a:endParaRPr lang="en-GB" altLang="en-US" dirty="0"/>
          </a:p>
        </p:txBody>
      </p:sp>
    </p:spTree>
    <p:extLst>
      <p:ext uri="{BB962C8B-B14F-4D97-AF65-F5344CB8AC3E}">
        <p14:creationId xmlns:p14="http://schemas.microsoft.com/office/powerpoint/2010/main" val="16543607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7331"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t>Computer-related forgery, described under Article 7 of Budapest Convention is a particular modality of forgery. In most countries forgery is a traditional criminal infringement. But normally, it refers to tangible objects and sometimes cannot be used to criminalise computer forgery, or forgery of computer data. That was the reason of introduction in the Convention of Article 7.</a:t>
            </a:r>
          </a:p>
          <a:p>
            <a:r>
              <a:rPr lang="en-GB" altLang="en-US" dirty="0"/>
              <a:t> </a:t>
            </a:r>
          </a:p>
          <a:p>
            <a:r>
              <a:rPr lang="en-GB" altLang="en-US" dirty="0"/>
              <a:t>At this point, the Convention aims to introduce a parallel offence to the traditional forgery of documents (tangible documents). But in this case, the object of the crime is computer data. This crime is committed by those who input, alter, delete or suppress computer data, resulting in inauthentic data with the intent that those data are considered or acted upon for legal purposes as if it were authentic.</a:t>
            </a:r>
          </a:p>
          <a:p>
            <a:r>
              <a:rPr lang="en-GB" altLang="en-US" dirty="0"/>
              <a:t> </a:t>
            </a:r>
          </a:p>
          <a:p>
            <a:r>
              <a:rPr lang="en-GB" altLang="en-US" dirty="0"/>
              <a:t>This crime requires, of course, and intentional and without right action.</a:t>
            </a:r>
          </a:p>
          <a:p>
            <a:endParaRPr lang="en-GB" altLang="en-US" dirty="0"/>
          </a:p>
        </p:txBody>
      </p:sp>
    </p:spTree>
    <p:extLst>
      <p:ext uri="{BB962C8B-B14F-4D97-AF65-F5344CB8AC3E}">
        <p14:creationId xmlns:p14="http://schemas.microsoft.com/office/powerpoint/2010/main" val="22806209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3475"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a:p>
        </p:txBody>
      </p:sp>
    </p:spTree>
    <p:extLst>
      <p:ext uri="{BB962C8B-B14F-4D97-AF65-F5344CB8AC3E}">
        <p14:creationId xmlns:p14="http://schemas.microsoft.com/office/powerpoint/2010/main" val="40051533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8595"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en-US"/>
              <a:t>Content-related offences refer to those crimes that became easier through the use of computers or networks. These kinds of infringements can be committed by other means, but computers and networks made them easier.</a:t>
            </a:r>
          </a:p>
        </p:txBody>
      </p:sp>
    </p:spTree>
    <p:extLst>
      <p:ext uri="{BB962C8B-B14F-4D97-AF65-F5344CB8AC3E}">
        <p14:creationId xmlns:p14="http://schemas.microsoft.com/office/powerpoint/2010/main" val="38991692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0643"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lnSpc>
                <a:spcPct val="80000"/>
              </a:lnSpc>
            </a:pPr>
            <a:r>
              <a:rPr lang="en-GB" altLang="en-US" sz="800" dirty="0"/>
              <a:t>Article 9 of Budapest Convention discloses one of the great innovations of this treaty: it criminalises child pornography acts committed by the means of a computer system.</a:t>
            </a:r>
          </a:p>
          <a:p>
            <a:pPr algn="just">
              <a:lnSpc>
                <a:spcPct val="80000"/>
              </a:lnSpc>
            </a:pPr>
            <a:r>
              <a:rPr lang="en-GB" altLang="en-US" sz="800" dirty="0"/>
              <a:t> </a:t>
            </a:r>
          </a:p>
          <a:p>
            <a:pPr algn="just">
              <a:lnSpc>
                <a:spcPct val="80000"/>
              </a:lnSpc>
            </a:pPr>
            <a:r>
              <a:rPr lang="en-GB" altLang="en-US" sz="800" dirty="0"/>
              <a:t>The trade with child pornography increased enormously with the advent of Internet. The communication and information networks offer a great number of advantages and possibilities for those who look for such kind of content. Besides, on Internet, the users can be anonymous, while gaining access to child abuse material online.</a:t>
            </a:r>
          </a:p>
          <a:p>
            <a:pPr algn="just">
              <a:lnSpc>
                <a:spcPct val="80000"/>
              </a:lnSpc>
            </a:pPr>
            <a:endParaRPr lang="en-GB" altLang="en-US" sz="800" dirty="0"/>
          </a:p>
          <a:p>
            <a:pPr algn="just">
              <a:lnSpc>
                <a:spcPct val="80000"/>
              </a:lnSpc>
            </a:pPr>
            <a:r>
              <a:rPr lang="en-GB" altLang="en-US" sz="800" dirty="0"/>
              <a:t>Concerning child pornography offences, one aspect is particularly contentious: the criminalisation of “pseudo images”. The articles of the Convention cover not only situations of pictures where a real child is photographed during sexual activity, but also fake representations of children – for example, pictures of children completely created by computers (morphing for instance the head of a child on the body of the adult that commits the sexual act) or pictures from adults (convincingly) pretending (acting or dressing like) to be children. </a:t>
            </a:r>
          </a:p>
          <a:p>
            <a:pPr algn="just">
              <a:lnSpc>
                <a:spcPct val="80000"/>
              </a:lnSpc>
            </a:pPr>
            <a:endParaRPr lang="en-GB" altLang="en-US" sz="800" dirty="0"/>
          </a:p>
          <a:p>
            <a:pPr algn="just">
              <a:lnSpc>
                <a:spcPct val="80000"/>
              </a:lnSpc>
            </a:pPr>
            <a:r>
              <a:rPr lang="en-GB" altLang="en-US" sz="800" dirty="0"/>
              <a:t>A second important aspect must be discussed, because it is broadly considered in the text of the Convention: the punishment of the mere possession of child pornography materials. Article 9, 1 defines as an infringement the mere possession of this kind of material, within a computer system and also the procurement of such images for purely personal use. This approach is commonly adopted by other international </a:t>
            </a:r>
            <a:r>
              <a:rPr lang="en-GB" altLang="en-US" sz="800" i="1" dirty="0"/>
              <a:t>fora</a:t>
            </a:r>
            <a:r>
              <a:rPr lang="en-GB" altLang="en-US" sz="800" dirty="0"/>
              <a:t> that studied the theme.</a:t>
            </a:r>
          </a:p>
          <a:p>
            <a:pPr>
              <a:lnSpc>
                <a:spcPct val="80000"/>
              </a:lnSpc>
            </a:pPr>
            <a:r>
              <a:rPr lang="en-GB" altLang="en-US" sz="800" dirty="0"/>
              <a:t> </a:t>
            </a:r>
          </a:p>
          <a:p>
            <a:pPr>
              <a:lnSpc>
                <a:spcPct val="80000"/>
              </a:lnSpc>
            </a:pPr>
            <a:r>
              <a:rPr lang="en-GB" altLang="en-US" sz="800" dirty="0"/>
              <a:t>Criminalising the mere possession of child pornography material is making it much easier to conduct a criminal investigation into this topic, since under this provision anyone who has in his possession this type of material can be prosecuted, and the specific intent to use the pictures in a certain way (for example sell them) or participating in their production does not need to be proven. This also means that suspected paedophiles can be punished without any evidence that they acted on their impulses towards a child. And of course, police and courts can investigate and convict this way suspected suppliers of child pornography (even if by the mere possession), with or without evidence that actual trade took place. </a:t>
            </a:r>
          </a:p>
          <a:p>
            <a:pPr>
              <a:lnSpc>
                <a:spcPct val="80000"/>
              </a:lnSpc>
            </a:pPr>
            <a:r>
              <a:rPr lang="en-GB" altLang="en-US" sz="800" dirty="0"/>
              <a:t> </a:t>
            </a:r>
          </a:p>
          <a:p>
            <a:pPr>
              <a:lnSpc>
                <a:spcPct val="80000"/>
              </a:lnSpc>
            </a:pPr>
            <a:r>
              <a:rPr lang="en-GB" altLang="en-US" sz="800" dirty="0"/>
              <a:t>In this respect, it is important to also consider the legal option from the European Union. For many years, the European Union decided to criminalise the mere possession of child pornography materials - since the Decision from the Council from 29 of May of 2000. More recently, Directive 2011/92/EU of the European Parliament and of the Council of 13 December 2011, on combating the sexual abuse and sexual exploitation of children and child pornography, and replacing Council Framework Decision 2004/68/JHA, stated that Member States from the European Union should criminalise, among other illegal behaviours, the acquisition or possession of child pornography (Article 5, 2). However, the same document gives discretion to each of the Member States to decide whether this incrimination applies to cases where that pornographic material possessed by the producer solely for his or her private use (in so far as no pornographic material has been used for the purpose of its production and provided that the act involves no risk of dissemination of the material).</a:t>
            </a:r>
          </a:p>
          <a:p>
            <a:pPr>
              <a:lnSpc>
                <a:spcPct val="80000"/>
              </a:lnSpc>
            </a:pPr>
            <a:r>
              <a:rPr lang="en-GB" altLang="en-US" sz="800" dirty="0"/>
              <a:t> </a:t>
            </a:r>
          </a:p>
          <a:p>
            <a:pPr>
              <a:lnSpc>
                <a:spcPct val="80000"/>
              </a:lnSpc>
            </a:pPr>
            <a:r>
              <a:rPr lang="en-GB" altLang="en-US" sz="800" dirty="0"/>
              <a:t>This option from the European Union is absolutely in line with Article 9 of Budapest Convention that incriminates producing, offering or making available, distributing or transmitting, procuring or merely possessing child pornography in a computer system or on a computer-data storage medium. However, the inclusion of “procuring” or “possessing” allows reservation from the Parties to the Convention.</a:t>
            </a:r>
          </a:p>
          <a:p>
            <a:pPr>
              <a:lnSpc>
                <a:spcPct val="80000"/>
              </a:lnSpc>
            </a:pPr>
            <a:r>
              <a:rPr lang="en-GB" altLang="en-US" sz="800" dirty="0"/>
              <a:t> </a:t>
            </a:r>
          </a:p>
          <a:p>
            <a:pPr>
              <a:lnSpc>
                <a:spcPct val="80000"/>
              </a:lnSpc>
            </a:pPr>
            <a:r>
              <a:rPr lang="en-GB" altLang="en-US" sz="800" dirty="0"/>
              <a:t>This option was reinforced by the Convention on the Protection of Children (CETS 201), issued by the Council of Europe and opened for signature in 2007. The aim of this treaty is to harmonise criminal law provisions, within the Parties, aiming to protect children from sexual exploitation. According to Article 20, among others “</a:t>
            </a:r>
            <a:r>
              <a:rPr lang="en-GB" altLang="ja-JP" sz="800" i="1" dirty="0"/>
              <a:t>procuring child pornography for oneself or for another person</a:t>
            </a:r>
            <a:r>
              <a:rPr lang="en-GB" altLang="en-US" sz="800" dirty="0"/>
              <a:t>”</a:t>
            </a:r>
            <a:r>
              <a:rPr lang="en-GB" altLang="ja-JP" sz="800" dirty="0"/>
              <a:t> and </a:t>
            </a:r>
            <a:r>
              <a:rPr lang="en-GB" altLang="en-US" sz="800" dirty="0"/>
              <a:t>“</a:t>
            </a:r>
            <a:r>
              <a:rPr lang="en-GB" altLang="ja-JP" sz="800" i="1" dirty="0"/>
              <a:t>possessing child pornography</a:t>
            </a:r>
            <a:r>
              <a:rPr lang="en-GB" altLang="en-US" sz="800" dirty="0"/>
              <a:t>”</a:t>
            </a:r>
            <a:r>
              <a:rPr lang="en-GB" altLang="ja-JP" sz="800" dirty="0"/>
              <a:t> should be criminalised.</a:t>
            </a:r>
            <a:endParaRPr lang="en-GB" altLang="en-US" sz="800" dirty="0"/>
          </a:p>
          <a:p>
            <a:pPr algn="just" eaLnBrk="1" hangingPunct="1"/>
            <a:endParaRPr lang="en-GB" altLang="en-US" dirty="0"/>
          </a:p>
        </p:txBody>
      </p:sp>
    </p:spTree>
    <p:extLst>
      <p:ext uri="{BB962C8B-B14F-4D97-AF65-F5344CB8AC3E}">
        <p14:creationId xmlns:p14="http://schemas.microsoft.com/office/powerpoint/2010/main" val="17856908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1667"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1" hangingPunct="1"/>
            <a:endParaRPr lang="en-GB" altLang="en-US"/>
          </a:p>
        </p:txBody>
      </p:sp>
    </p:spTree>
    <p:extLst>
      <p:ext uri="{BB962C8B-B14F-4D97-AF65-F5344CB8AC3E}">
        <p14:creationId xmlns:p14="http://schemas.microsoft.com/office/powerpoint/2010/main" val="34838484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10"/>
          </p:nvPr>
        </p:nvSpPr>
        <p:spPr/>
        <p:txBody>
          <a:bodyPr/>
          <a:lstStyle/>
          <a:p>
            <a:fld id="{5827260C-95DC-194B-88B2-0B241DEC43BF}" type="slidenum">
              <a:rPr lang="en-US" smtClean="0"/>
              <a:pPr/>
              <a:t>4</a:t>
            </a:fld>
            <a:endParaRPr lang="en-US"/>
          </a:p>
        </p:txBody>
      </p:sp>
    </p:spTree>
    <p:extLst>
      <p:ext uri="{BB962C8B-B14F-4D97-AF65-F5344CB8AC3E}">
        <p14:creationId xmlns:p14="http://schemas.microsoft.com/office/powerpoint/2010/main" val="14146289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7027"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en-US"/>
              <a:t>Offences related to infringement of copyrights and related rights protect against the infringements of copyrights and related rights online or committed by means of a computer system.</a:t>
            </a:r>
          </a:p>
        </p:txBody>
      </p:sp>
    </p:spTree>
    <p:extLst>
      <p:ext uri="{BB962C8B-B14F-4D97-AF65-F5344CB8AC3E}">
        <p14:creationId xmlns:p14="http://schemas.microsoft.com/office/powerpoint/2010/main" val="10219356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9075"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hr-HR" altLang="en-US" dirty="0"/>
              <a:t>Budapest Convention does not include any provision with specific offense on copyright matters.</a:t>
            </a:r>
          </a:p>
          <a:p>
            <a:r>
              <a:rPr lang="hr-HR" altLang="en-US" dirty="0"/>
              <a:t> </a:t>
            </a:r>
          </a:p>
          <a:p>
            <a:r>
              <a:rPr lang="hr-HR" altLang="en-US" dirty="0"/>
              <a:t>However, Article 10 of the Convention refers to it, even if </a:t>
            </a:r>
            <a:r>
              <a:rPr lang="fr-FR" altLang="en-US" dirty="0" err="1"/>
              <a:t>it</a:t>
            </a:r>
            <a:r>
              <a:rPr lang="fr-FR" altLang="en-US" dirty="0"/>
              <a:t> </a:t>
            </a:r>
            <a:r>
              <a:rPr lang="hr-HR" altLang="en-US" dirty="0"/>
              <a:t>does not create conceptually new regulations on this subject. Rather, the Convention only emphasises that previous rules on copyright in the real world should apply to the online environment: what is prohibited in the real life must also be prohibited online. Infringements of copyright online, or committed by the means of a computer system, must be punished as if they were committed in the real world. For this reason the Convention refers to already existing international treaties and agreements on this matter (Paris Agreement from 24 of July of 1971, Bern Convention and WIPO treaties).</a:t>
            </a:r>
            <a:endParaRPr lang="fr-FR" altLang="en-US" dirty="0"/>
          </a:p>
        </p:txBody>
      </p:sp>
    </p:spTree>
    <p:extLst>
      <p:ext uri="{BB962C8B-B14F-4D97-AF65-F5344CB8AC3E}">
        <p14:creationId xmlns:p14="http://schemas.microsoft.com/office/powerpoint/2010/main" val="38248847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0099"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p>
        </p:txBody>
      </p:sp>
    </p:spTree>
    <p:extLst>
      <p:ext uri="{BB962C8B-B14F-4D97-AF65-F5344CB8AC3E}">
        <p14:creationId xmlns:p14="http://schemas.microsoft.com/office/powerpoint/2010/main" val="22628907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1123"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p>
        </p:txBody>
      </p:sp>
    </p:spTree>
    <p:extLst>
      <p:ext uri="{BB962C8B-B14F-4D97-AF65-F5344CB8AC3E}">
        <p14:creationId xmlns:p14="http://schemas.microsoft.com/office/powerpoint/2010/main" val="24659171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7267"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a:p>
        </p:txBody>
      </p:sp>
      <p:sp>
        <p:nvSpPr>
          <p:cNvPr id="267268"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BFE74B62-C7B1-43C4-AFA5-D1084F364259}" type="slidenum">
              <a:rPr lang="en-US" altLang="en-US">
                <a:latin typeface="Calibri" panose="020F0502020204030204" pitchFamily="34" charset="0"/>
              </a:rPr>
              <a:pPr/>
              <a:t>31</a:t>
            </a:fld>
            <a:endParaRPr lang="en-US" altLang="en-US">
              <a:latin typeface="Calibri" panose="020F0502020204030204" pitchFamily="34" charset="0"/>
            </a:endParaRPr>
          </a:p>
        </p:txBody>
      </p:sp>
    </p:spTree>
    <p:extLst>
      <p:ext uri="{BB962C8B-B14F-4D97-AF65-F5344CB8AC3E}">
        <p14:creationId xmlns:p14="http://schemas.microsoft.com/office/powerpoint/2010/main" val="39893791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endParaRPr lang="en-GB"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32</a:t>
            </a:fld>
            <a:endParaRPr lang="en-US" dirty="0"/>
          </a:p>
        </p:txBody>
      </p:sp>
    </p:spTree>
    <p:extLst>
      <p:ext uri="{BB962C8B-B14F-4D97-AF65-F5344CB8AC3E}">
        <p14:creationId xmlns:p14="http://schemas.microsoft.com/office/powerpoint/2010/main" val="402808899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8595"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p>
        </p:txBody>
      </p:sp>
    </p:spTree>
    <p:extLst>
      <p:ext uri="{BB962C8B-B14F-4D97-AF65-F5344CB8AC3E}">
        <p14:creationId xmlns:p14="http://schemas.microsoft.com/office/powerpoint/2010/main" val="387426971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dirty="0"/>
              <a:t>According to Article 14, the Convention will be applicable – obviously -, when the crime under investigation is one of the offences listed in the Convention. </a:t>
            </a:r>
          </a:p>
          <a:p>
            <a:pPr eaLnBrk="1" hangingPunct="1">
              <a:spcBef>
                <a:spcPct val="0"/>
              </a:spcBef>
            </a:pPr>
            <a:endParaRPr lang="en-GB" dirty="0"/>
          </a:p>
          <a:p>
            <a:pPr eaLnBrk="1" hangingPunct="1">
              <a:spcBef>
                <a:spcPct val="0"/>
              </a:spcBef>
            </a:pPr>
            <a:r>
              <a:rPr lang="en-GB" dirty="0"/>
              <a:t>However, it also includes two extremely far reaching extensions: </a:t>
            </a:r>
          </a:p>
          <a:p>
            <a:pPr eaLnBrk="1" hangingPunct="1">
              <a:spcBef>
                <a:spcPct val="0"/>
              </a:spcBef>
            </a:pPr>
            <a:endParaRPr lang="en-GB" dirty="0"/>
          </a:p>
          <a:p>
            <a:pPr marL="171450" indent="-171450" eaLnBrk="1" hangingPunct="1">
              <a:spcBef>
                <a:spcPct val="0"/>
              </a:spcBef>
              <a:buFontTx/>
              <a:buChar char="-"/>
            </a:pPr>
            <a:r>
              <a:rPr lang="en-GB" dirty="0"/>
              <a:t>First, procedural rules can be used in the investigation of any crime if it was committed by the means of a computer system; </a:t>
            </a:r>
          </a:p>
          <a:p>
            <a:pPr marL="171450" indent="-171450" eaLnBrk="1" hangingPunct="1">
              <a:spcBef>
                <a:spcPct val="0"/>
              </a:spcBef>
              <a:buFontTx/>
              <a:buChar char="-"/>
            </a:pPr>
            <a:r>
              <a:rPr lang="en-GB" dirty="0"/>
              <a:t>Second, the rules can also be applicable to the gathering of evidence in any investigation if the evidence, in the case, is stored in any kind of digital record: this means that every crime potentially falls under the procedural rules of the cybercrime convention.</a:t>
            </a:r>
          </a:p>
          <a:p>
            <a:pPr eaLnBrk="1" hangingPunct="1">
              <a:spcBef>
                <a:spcPct val="0"/>
              </a:spcBef>
            </a:pPr>
            <a:endParaRPr lang="en-GB" dirty="0"/>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34</a:t>
            </a:fld>
            <a:endParaRPr lang="en-US" dirty="0">
              <a:cs typeface="Arial" charset="0"/>
            </a:endParaRPr>
          </a:p>
        </p:txBody>
      </p:sp>
    </p:spTree>
    <p:extLst>
      <p:ext uri="{BB962C8B-B14F-4D97-AF65-F5344CB8AC3E}">
        <p14:creationId xmlns:p14="http://schemas.microsoft.com/office/powerpoint/2010/main" val="283833976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77500" lnSpcReduction="20000"/>
          </a:bodyPr>
          <a:lstStyle/>
          <a:p>
            <a:pPr eaLnBrk="1" hangingPunct="1">
              <a:spcBef>
                <a:spcPct val="0"/>
              </a:spcBef>
            </a:pPr>
            <a:r>
              <a:rPr lang="en-GB" dirty="0"/>
              <a:t>Conditions and safeguards are imposed by Article 15. Moreover, each</a:t>
            </a:r>
            <a:r>
              <a:rPr lang="en-GB" baseline="0" dirty="0"/>
              <a:t> subsequent article regulating procedural measures (</a:t>
            </a:r>
            <a:r>
              <a:rPr lang="en-GB" dirty="0"/>
              <a:t>Article</a:t>
            </a:r>
            <a:r>
              <a:rPr lang="en-GB" baseline="0" dirty="0"/>
              <a:t>s 16 to 21) contains a paragraph that recalls that powers and procedures referred to in that article must be subject to A</a:t>
            </a:r>
            <a:r>
              <a:rPr lang="en-GB" dirty="0"/>
              <a:t>rticle 15.  </a:t>
            </a:r>
          </a:p>
          <a:p>
            <a:pPr eaLnBrk="1" hangingPunct="1">
              <a:spcBef>
                <a:spcPct val="0"/>
              </a:spcBef>
            </a:pPr>
            <a:endParaRPr lang="en-GB" dirty="0"/>
          </a:p>
          <a:p>
            <a:pPr eaLnBrk="1" hangingPunct="1">
              <a:spcBef>
                <a:spcPct val="0"/>
              </a:spcBef>
            </a:pPr>
            <a:r>
              <a:rPr lang="en-GB" baseline="0" dirty="0"/>
              <a:t>Ar</a:t>
            </a:r>
            <a:r>
              <a:rPr lang="en-GB" dirty="0"/>
              <a:t>ticle 15 is extremely important since it recalls</a:t>
            </a:r>
            <a:r>
              <a:rPr lang="en-GB" baseline="0" dirty="0"/>
              <a:t> that the fight against cybercrime cannot be detrimental to the protection of human rights and liberties. Therefore, the establishment, the implementation and the application of procedural rules must be accompanied by appropriate safeguards, which must be provided for by the domestic law. </a:t>
            </a:r>
          </a:p>
          <a:p>
            <a:pPr eaLnBrk="1" hangingPunct="1">
              <a:spcBef>
                <a:spcPct val="0"/>
              </a:spcBef>
            </a:pPr>
            <a:endParaRPr lang="en-GB" i="0" baseline="0" dirty="0"/>
          </a:p>
          <a:p>
            <a:pPr eaLnBrk="1" hangingPunct="1">
              <a:spcBef>
                <a:spcPct val="0"/>
              </a:spcBef>
            </a:pPr>
            <a:r>
              <a:rPr lang="en-GB" i="1" baseline="0" dirty="0"/>
              <a:t>This first sentence contains two important principles. </a:t>
            </a:r>
          </a:p>
          <a:p>
            <a:pPr eaLnBrk="1" hangingPunct="1">
              <a:spcBef>
                <a:spcPct val="0"/>
              </a:spcBef>
            </a:pPr>
            <a:endParaRPr lang="en-GB" i="1" baseline="0" dirty="0"/>
          </a:p>
          <a:p>
            <a:pPr algn="just" eaLnBrk="1" hangingPunct="1">
              <a:spcBef>
                <a:spcPct val="0"/>
              </a:spcBef>
            </a:pPr>
            <a:r>
              <a:rPr lang="en-GB" i="0" baseline="0" dirty="0"/>
              <a:t>The first one is that the </a:t>
            </a:r>
            <a:r>
              <a:rPr lang="en-GB" b="1" i="0" baseline="0" dirty="0"/>
              <a:t>preservation of human rights </a:t>
            </a:r>
            <a:r>
              <a:rPr lang="en-GB" i="0" baseline="0" dirty="0"/>
              <a:t>is an iterative process which must be ensured taking into account all precise circumstances. For this reason the determination of appropriate safeguards should be done at each step of the life of a procedural rule: </a:t>
            </a:r>
            <a:r>
              <a:rPr lang="en-GB" b="1" i="1" baseline="0" dirty="0"/>
              <a:t>its establishment </a:t>
            </a:r>
            <a:r>
              <a:rPr lang="en-GB" i="0" baseline="0" dirty="0"/>
              <a:t>(i.e. its incorporation into the domestic law), </a:t>
            </a:r>
            <a:r>
              <a:rPr lang="en-GB" b="1" i="1" baseline="0" dirty="0">
                <a:solidFill>
                  <a:srgbClr val="FF0000"/>
                </a:solidFill>
              </a:rPr>
              <a:t>its implementation </a:t>
            </a:r>
            <a:r>
              <a:rPr lang="en-GB" b="0" i="1" baseline="0" dirty="0">
                <a:solidFill>
                  <a:srgbClr val="FF0000"/>
                </a:solidFill>
              </a:rPr>
              <a:t>(i.e. the internal organisation in order to enable the power or procedure to take place)</a:t>
            </a:r>
            <a:r>
              <a:rPr lang="en-GB" b="1" i="1" baseline="0" dirty="0">
                <a:solidFill>
                  <a:srgbClr val="FF0000"/>
                </a:solidFill>
              </a:rPr>
              <a:t> and </a:t>
            </a:r>
            <a:r>
              <a:rPr lang="en-GB" b="0" i="1" baseline="0" dirty="0">
                <a:solidFill>
                  <a:srgbClr val="FF0000"/>
                </a:solidFill>
              </a:rPr>
              <a:t>afterward </a:t>
            </a:r>
            <a:r>
              <a:rPr lang="en-GB" b="1" i="1" baseline="0" dirty="0">
                <a:solidFill>
                  <a:srgbClr val="FF0000"/>
                </a:solidFill>
              </a:rPr>
              <a:t>its application </a:t>
            </a:r>
            <a:r>
              <a:rPr lang="en-GB" b="0" i="1" baseline="0" dirty="0">
                <a:solidFill>
                  <a:srgbClr val="FF0000"/>
                </a:solidFill>
              </a:rPr>
              <a:t>(i.e. its concrete application in a given particular case)</a:t>
            </a:r>
            <a:r>
              <a:rPr lang="en-GB" b="0" i="0" baseline="0" dirty="0"/>
              <a:t>. </a:t>
            </a:r>
            <a:r>
              <a:rPr lang="en-GB" i="0" baseline="0" dirty="0"/>
              <a:t>Anticipation is moreover a particular important action that enables the preservation of Human Rights “by design” – where appropriate – which means basically that, if a safeguard has been designed to be included in a given procedure at the time this procedure has been defined, this safeguard will be totally compatible with the application of  that procedure, which will enable both to save efforts in applying the safeguard and to ensure the correct application of the safeguard for the benefit of fundamental rights protection.</a:t>
            </a:r>
          </a:p>
          <a:p>
            <a:pPr algn="just" eaLnBrk="1" hangingPunct="1">
              <a:spcBef>
                <a:spcPct val="0"/>
              </a:spcBef>
            </a:pPr>
            <a:r>
              <a:rPr lang="en-GB" i="0" baseline="0" dirty="0"/>
              <a:t>	</a:t>
            </a:r>
          </a:p>
          <a:p>
            <a:pPr algn="just" eaLnBrk="1" hangingPunct="1">
              <a:spcBef>
                <a:spcPct val="0"/>
              </a:spcBef>
            </a:pPr>
            <a:r>
              <a:rPr lang="en-GB" i="0" baseline="0" dirty="0"/>
              <a:t>The second one is the principle of </a:t>
            </a:r>
            <a:r>
              <a:rPr lang="en-GB" b="1" i="0" baseline="0" dirty="0"/>
              <a:t>legal basis</a:t>
            </a:r>
            <a:r>
              <a:rPr lang="en-GB" i="0" baseline="0" dirty="0"/>
              <a:t>. Safeguards must be provided for by domestic law, which enables both their effectiveness and public knowledge (thanks to which citizen will be able to know their rights and obligations). However, the notion “Domestic law” is here understood in its </a:t>
            </a:r>
            <a:r>
              <a:rPr lang="en-GB" b="1" i="0" baseline="0" dirty="0"/>
              <a:t>substantive sense</a:t>
            </a:r>
            <a:r>
              <a:rPr lang="en-GB" i="0" baseline="0" dirty="0"/>
              <a:t>, and refers to legislative acts but also to constitutional rules and other legal sources such as constant jurisprudence (source: explanatory report to the Convention on Cybercrime, which corresponds to the position of the Council of Europe’s European Court of Human Rights - ECtHR).</a:t>
            </a:r>
          </a:p>
          <a:p>
            <a:pPr eaLnBrk="1" hangingPunct="1">
              <a:spcBef>
                <a:spcPct val="0"/>
              </a:spcBef>
            </a:pPr>
            <a:endParaRPr lang="en-GB" baseline="0" dirty="0"/>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35</a:t>
            </a:fld>
            <a:endParaRPr lang="en-US">
              <a:cs typeface="Arial" charset="0"/>
            </a:endParaRPr>
          </a:p>
        </p:txBody>
      </p:sp>
    </p:spTree>
    <p:extLst>
      <p:ext uri="{BB962C8B-B14F-4D97-AF65-F5344CB8AC3E}">
        <p14:creationId xmlns:p14="http://schemas.microsoft.com/office/powerpoint/2010/main" val="376042423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85000" lnSpcReduction="20000"/>
          </a:bodyPr>
          <a:lstStyle/>
          <a:p>
            <a:pPr eaLnBrk="1" hangingPunct="1">
              <a:spcBef>
                <a:spcPct val="0"/>
              </a:spcBef>
            </a:pPr>
            <a:r>
              <a:rPr lang="en-GB" baseline="0" dirty="0"/>
              <a:t>The follow-up of the provision explains that the protection of human rights must be “adequate”, and include rights arising pursuant to obligations each country has undertaken.</a:t>
            </a:r>
          </a:p>
          <a:p>
            <a:pPr eaLnBrk="1" hangingPunct="1">
              <a:spcBef>
                <a:spcPct val="0"/>
              </a:spcBef>
            </a:pPr>
            <a:endParaRPr lang="en-GB" baseline="0" dirty="0"/>
          </a:p>
          <a:p>
            <a:pPr eaLnBrk="1" hangingPunct="1">
              <a:spcBef>
                <a:spcPct val="0"/>
              </a:spcBef>
            </a:pPr>
            <a:r>
              <a:rPr lang="en-GB" baseline="0" dirty="0"/>
              <a:t>The two examples that are given are </a:t>
            </a:r>
            <a:r>
              <a:rPr lang="en-GB" sz="800" kern="1200" dirty="0">
                <a:solidFill>
                  <a:schemeClr val="tx1"/>
                </a:solidFill>
                <a:latin typeface="+mn-lt"/>
                <a:ea typeface="+mn-ea"/>
                <a:cs typeface="+mn-cs"/>
              </a:rPr>
              <a:t>the 1950 Council of Europe (CoE) Convention for the Protection of Human Rights and Fundamental Freedoms, often more simply called “European Convention of Human Rights” (ECHR) and the 1966 United Nations International Covenant on Civil and political Rights (ICCPR). Other examples might be the 1969 American Convention on Human Rights and the 1981 African Charter on Human Rights and Peoples’ Rights.</a:t>
            </a:r>
          </a:p>
          <a:p>
            <a:pPr eaLnBrk="1" hangingPunct="1">
              <a:spcBef>
                <a:spcPct val="0"/>
              </a:spcBef>
            </a:pPr>
            <a:endParaRPr lang="en-GB" sz="800" kern="1200" dirty="0">
              <a:solidFill>
                <a:schemeClr val="tx1"/>
              </a:solidFill>
              <a:latin typeface="+mn-lt"/>
              <a:ea typeface="+mn-ea"/>
              <a:cs typeface="+mn-cs"/>
            </a:endParaRPr>
          </a:p>
          <a:p>
            <a:pPr eaLnBrk="1" hangingPunct="1">
              <a:spcBef>
                <a:spcPct val="0"/>
              </a:spcBef>
            </a:pPr>
            <a:r>
              <a:rPr lang="en-GB" baseline="0" dirty="0"/>
              <a:t>Finally, §1 of Article 15 explains that safeguards must ensure, at least, the principle of </a:t>
            </a:r>
            <a:r>
              <a:rPr lang="en-GB" b="1" baseline="0" dirty="0"/>
              <a:t>proportionality.</a:t>
            </a:r>
            <a:r>
              <a:rPr lang="en-GB" baseline="0" dirty="0"/>
              <a:t> The principle of proportionality is another important principle, whose meaning might vary depending on legal systems. </a:t>
            </a:r>
          </a:p>
          <a:p>
            <a:pPr eaLnBrk="1" hangingPunct="1">
              <a:spcBef>
                <a:spcPct val="0"/>
              </a:spcBef>
            </a:pPr>
            <a:endParaRPr lang="en-GB" baseline="0" dirty="0"/>
          </a:p>
          <a:p>
            <a:pPr eaLnBrk="1" hangingPunct="1">
              <a:spcBef>
                <a:spcPct val="0"/>
              </a:spcBef>
            </a:pPr>
            <a:r>
              <a:rPr lang="en-GB" dirty="0"/>
              <a:t>The principle of proportionality requires that there be a reasonable relationship between a particular objective to be achieved and the means used to achieve that objective.</a:t>
            </a:r>
            <a:r>
              <a:rPr lang="en-GB" baseline="0" dirty="0"/>
              <a:t> </a:t>
            </a:r>
          </a:p>
          <a:p>
            <a:pPr eaLnBrk="1" hangingPunct="1">
              <a:spcBef>
                <a:spcPct val="0"/>
              </a:spcBef>
            </a:pPr>
            <a:endParaRPr lang="en-GB" baseline="0" dirty="0"/>
          </a:p>
          <a:p>
            <a:pPr eaLnBrk="1" hangingPunct="1">
              <a:spcBef>
                <a:spcPct val="0"/>
              </a:spcBef>
            </a:pPr>
            <a:r>
              <a:rPr lang="en-GB" baseline="0" dirty="0"/>
              <a:t>In countries bounded by the ECHR the principle of proportionality ensures that no other less intrusive power or procedure could enable to reach adequately the objective of this power or procedure, taking into account both the nature and circumstances of the offence, and the nature and legitimacy of the impacted fundamental rights. </a:t>
            </a:r>
          </a:p>
          <a:p>
            <a:pPr eaLnBrk="1" hangingPunct="1">
              <a:spcBef>
                <a:spcPct val="0"/>
              </a:spcBef>
            </a:pPr>
            <a:endParaRPr lang="en-GB" baseline="0" dirty="0"/>
          </a:p>
          <a:p>
            <a:pPr eaLnBrk="1" hangingPunct="1">
              <a:spcBef>
                <a:spcPct val="0"/>
              </a:spcBef>
            </a:pPr>
            <a:r>
              <a:rPr lang="en-GB" baseline="0" dirty="0"/>
              <a:t>Within the framework of the ECHR, this principle is understood as either including, or being accompanied by another principle which is the principle of “necessity” of the power or procedure. It refers to:</a:t>
            </a:r>
          </a:p>
          <a:p>
            <a:pPr eaLnBrk="1" hangingPunct="1">
              <a:spcBef>
                <a:spcPct val="0"/>
              </a:spcBef>
            </a:pPr>
            <a:endParaRPr lang="en-GB" baseline="0" dirty="0"/>
          </a:p>
          <a:p>
            <a:pPr marL="171450" marR="0" indent="-171450" algn="l" defTabSz="4572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GB" dirty="0"/>
              <a:t>is there a pressing social need for some restriction of the fundamental</a:t>
            </a:r>
            <a:r>
              <a:rPr lang="en-GB" baseline="0" dirty="0"/>
              <a:t> rights</a:t>
            </a:r>
            <a:r>
              <a:rPr lang="en-GB" dirty="0"/>
              <a:t>? </a:t>
            </a:r>
          </a:p>
          <a:p>
            <a:pPr marL="171450" marR="0" indent="-171450" algn="l" defTabSz="4572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GB" dirty="0"/>
              <a:t>if so, does the particular restriction</a:t>
            </a:r>
            <a:r>
              <a:rPr lang="en-GB" baseline="0" dirty="0"/>
              <a:t> </a:t>
            </a:r>
            <a:r>
              <a:rPr lang="en-GB" dirty="0"/>
              <a:t>corresponds to this need? </a:t>
            </a:r>
          </a:p>
          <a:p>
            <a:pPr marL="171450" marR="0" indent="-171450" algn="l" defTabSz="4572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GB" dirty="0"/>
              <a:t>if so, is it a proportionate response to that need? </a:t>
            </a:r>
            <a:endParaRPr lang="en-GB" baseline="0" dirty="0"/>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36</a:t>
            </a:fld>
            <a:endParaRPr lang="en-US">
              <a:cs typeface="Arial" charset="0"/>
            </a:endParaRPr>
          </a:p>
        </p:txBody>
      </p:sp>
    </p:spTree>
    <p:extLst>
      <p:ext uri="{BB962C8B-B14F-4D97-AF65-F5344CB8AC3E}">
        <p14:creationId xmlns:p14="http://schemas.microsoft.com/office/powerpoint/2010/main" val="37604242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1506"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indent="0" eaLnBrk="1" hangingPunct="1">
              <a:spcBef>
                <a:spcPct val="0"/>
              </a:spcBef>
              <a:buFontTx/>
              <a:buNone/>
            </a:pPr>
            <a:endParaRPr lang="en-US" dirty="0">
              <a:latin typeface="Calibri" charset="0"/>
            </a:endParaRPr>
          </a:p>
        </p:txBody>
      </p:sp>
      <p:sp>
        <p:nvSpPr>
          <p:cNvPr id="21507"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fld id="{AF832C6B-BDA8-DE4D-980B-63A4BC844782}" type="slidenum">
              <a:rPr lang="fr-FR" sz="1200"/>
              <a:pPr/>
              <a:t>6</a:t>
            </a:fld>
            <a:endParaRPr lang="fr-FR" sz="1200"/>
          </a:p>
        </p:txBody>
      </p:sp>
    </p:spTree>
    <p:extLst>
      <p:ext uri="{BB962C8B-B14F-4D97-AF65-F5344CB8AC3E}">
        <p14:creationId xmlns:p14="http://schemas.microsoft.com/office/powerpoint/2010/main" val="138014973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47500" lnSpcReduction="20000"/>
          </a:bodyPr>
          <a:lstStyle/>
          <a:p>
            <a:pPr eaLnBrk="1" hangingPunct="1">
              <a:spcBef>
                <a:spcPct val="0"/>
              </a:spcBef>
            </a:pPr>
            <a:r>
              <a:rPr lang="en-US" dirty="0"/>
              <a:t>Paragraph 2 of Article 15 </a:t>
            </a:r>
            <a:r>
              <a:rPr lang="en-GB" dirty="0"/>
              <a:t>does not limit the types of conditions and safeguards that could be applicable.</a:t>
            </a:r>
            <a:r>
              <a:rPr lang="en-GB" baseline="0" dirty="0"/>
              <a:t> This article only provides for a list of safeguards that must be implemented as a minimum, where appropriate in view of the nature of the procedure or power concerned (depending on </a:t>
            </a:r>
            <a:r>
              <a:rPr lang="en-GB" b="1" baseline="0" dirty="0"/>
              <a:t>the more or less intrusive nature of the power or procedure</a:t>
            </a:r>
            <a:r>
              <a:rPr lang="en-GB" baseline="0" dirty="0"/>
              <a:t>).</a:t>
            </a:r>
          </a:p>
          <a:p>
            <a:pPr eaLnBrk="1" hangingPunct="1">
              <a:spcBef>
                <a:spcPct val="0"/>
              </a:spcBef>
            </a:pPr>
            <a:endParaRPr lang="en-GB" baseline="0" dirty="0"/>
          </a:p>
          <a:p>
            <a:pPr eaLnBrk="1" hangingPunct="1">
              <a:spcBef>
                <a:spcPct val="0"/>
              </a:spcBef>
            </a:pPr>
            <a:r>
              <a:rPr lang="en-US" baseline="0" dirty="0"/>
              <a:t>These latter safeguards are:</a:t>
            </a:r>
          </a:p>
          <a:p>
            <a:pPr marL="171450" indent="-171450" eaLnBrk="1" hangingPunct="1">
              <a:spcBef>
                <a:spcPct val="0"/>
              </a:spcBef>
              <a:buFont typeface="Arial" panose="020B0604020202020204" pitchFamily="34" charset="0"/>
              <a:buChar char="•"/>
            </a:pPr>
            <a:r>
              <a:rPr lang="en-US" baseline="0" dirty="0"/>
              <a:t>a </a:t>
            </a:r>
            <a:r>
              <a:rPr lang="en-GB" dirty="0"/>
              <a:t>judicial or other independent supervision, </a:t>
            </a:r>
          </a:p>
          <a:p>
            <a:pPr marL="171450" indent="-171450" eaLnBrk="1" hangingPunct="1">
              <a:spcBef>
                <a:spcPct val="0"/>
              </a:spcBef>
              <a:buFont typeface="Arial" panose="020B0604020202020204" pitchFamily="34" charset="0"/>
              <a:buChar char="•"/>
            </a:pPr>
            <a:r>
              <a:rPr lang="en-GB" dirty="0"/>
              <a:t>grounds justifying application, </a:t>
            </a:r>
          </a:p>
          <a:p>
            <a:pPr marL="171450" indent="-171450" eaLnBrk="1" hangingPunct="1">
              <a:spcBef>
                <a:spcPct val="0"/>
              </a:spcBef>
              <a:buFont typeface="Arial" panose="020B0604020202020204" pitchFamily="34" charset="0"/>
              <a:buChar char="•"/>
            </a:pPr>
            <a:r>
              <a:rPr lang="en-GB" dirty="0"/>
              <a:t>and the limitation of the scope and the duration of such power or procedure. </a:t>
            </a:r>
          </a:p>
          <a:p>
            <a:pPr eaLnBrk="1" hangingPunct="1">
              <a:spcBef>
                <a:spcPct val="0"/>
              </a:spcBef>
            </a:pPr>
            <a:endParaRPr lang="en-GB" dirty="0"/>
          </a:p>
          <a:p>
            <a:pPr eaLnBrk="1" hangingPunct="1">
              <a:spcBef>
                <a:spcPct val="0"/>
              </a:spcBef>
            </a:pPr>
            <a:r>
              <a:rPr lang="en-GB" b="1" dirty="0"/>
              <a:t>Independent supervision </a:t>
            </a:r>
            <a:r>
              <a:rPr lang="en-GB" dirty="0"/>
              <a:t>and </a:t>
            </a:r>
            <a:r>
              <a:rPr lang="en-GB" b="1" dirty="0"/>
              <a:t>scope and time limitation </a:t>
            </a:r>
            <a:r>
              <a:rPr lang="en-GB" dirty="0"/>
              <a:t>are traditional safeguards</a:t>
            </a:r>
            <a:r>
              <a:rPr lang="en-GB" baseline="0" dirty="0"/>
              <a:t> that ensure the proportionality of the intrusive measures, by imposing limits to these measures and by enabling the independent verification of the respect of these limitations and of the other principles ensuring rights protection. </a:t>
            </a:r>
          </a:p>
          <a:p>
            <a:pPr eaLnBrk="1" hangingPunct="1">
              <a:spcBef>
                <a:spcPct val="0"/>
              </a:spcBef>
            </a:pPr>
            <a:endParaRPr lang="en-GB" baseline="0" dirty="0"/>
          </a:p>
          <a:p>
            <a:pPr eaLnBrk="1" hangingPunct="1">
              <a:spcBef>
                <a:spcPct val="0"/>
              </a:spcBef>
            </a:pPr>
            <a:r>
              <a:rPr lang="en-GB" baseline="0" dirty="0"/>
              <a:t>The </a:t>
            </a:r>
            <a:r>
              <a:rPr lang="en-GB" b="1" baseline="0" dirty="0"/>
              <a:t>specification of the grounds </a:t>
            </a:r>
            <a:r>
              <a:rPr lang="en-GB" baseline="0" dirty="0"/>
              <a:t>that justify the intrusive measure is another principle that traditionally ensures both the necessity and the proportionality of this measure (this specification enables to verify if the measure that limits freedoms is effectively needed, and if this measure is proportionate to the specific aim to be reached). </a:t>
            </a:r>
          </a:p>
          <a:p>
            <a:pPr eaLnBrk="1" hangingPunct="1">
              <a:spcBef>
                <a:spcPct val="0"/>
              </a:spcBef>
            </a:pPr>
            <a:endParaRPr lang="en-GB" baseline="0" dirty="0"/>
          </a:p>
          <a:p>
            <a:pPr eaLnBrk="1" hangingPunct="1">
              <a:spcBef>
                <a:spcPct val="0"/>
              </a:spcBef>
            </a:pPr>
            <a:r>
              <a:rPr lang="en-GB" baseline="0" dirty="0"/>
              <a:t>The idea that </a:t>
            </a:r>
            <a:r>
              <a:rPr lang="en-GB" dirty="0"/>
              <a:t>safeguards must be implemented to the extent they</a:t>
            </a:r>
            <a:r>
              <a:rPr lang="en-GB" baseline="0" dirty="0"/>
              <a:t> are “</a:t>
            </a:r>
            <a:r>
              <a:rPr lang="en-GB" i="1" baseline="0" dirty="0"/>
              <a:t>appropriate in view of the nature of the procedure or power concerned</a:t>
            </a:r>
            <a:r>
              <a:rPr lang="en-GB" baseline="0" dirty="0"/>
              <a:t>” deserves to be further detailed. This indication </a:t>
            </a:r>
            <a:r>
              <a:rPr lang="en-GB" dirty="0"/>
              <a:t>recalls </a:t>
            </a:r>
            <a:r>
              <a:rPr lang="en-GB" baseline="0" dirty="0"/>
              <a:t>for the third time the importance of taking into account the surrounding circumstances in the determination of appropriate safeguards. For example, as recalled in the explanatory report to the Convention on Cybercrime, “</a:t>
            </a:r>
            <a:r>
              <a:rPr lang="en-GB" sz="1200" b="0" i="1" u="none" strike="noStrike" kern="1200" baseline="0" dirty="0">
                <a:solidFill>
                  <a:schemeClr val="tx1"/>
                </a:solidFill>
                <a:latin typeface="+mn-lt"/>
                <a:ea typeface="+mn-ea"/>
                <a:cs typeface="+mn-cs"/>
              </a:rPr>
              <a:t>Parties should clearly apply conditions and safeguards such as</a:t>
            </a:r>
            <a:r>
              <a:rPr lang="en-GB" sz="1200" b="0" i="0" u="none" strike="noStrike" kern="1200" baseline="0" dirty="0">
                <a:solidFill>
                  <a:schemeClr val="tx1"/>
                </a:solidFill>
                <a:latin typeface="+mn-lt"/>
                <a:ea typeface="+mn-ea"/>
                <a:cs typeface="+mn-cs"/>
              </a:rPr>
              <a:t>” the ones mentioned in §2 mentioned in this slide “</a:t>
            </a:r>
            <a:r>
              <a:rPr lang="en-GB" sz="1200" b="0" i="1" u="none" strike="noStrike" kern="1200" baseline="0" dirty="0">
                <a:solidFill>
                  <a:schemeClr val="tx1"/>
                </a:solidFill>
                <a:latin typeface="+mn-lt"/>
                <a:ea typeface="+mn-ea"/>
                <a:cs typeface="+mn-cs"/>
              </a:rPr>
              <a:t>with respect to interception, given its intrusiveness</a:t>
            </a:r>
            <a:r>
              <a:rPr lang="en-GB" sz="1200" b="0" i="0" u="none" strike="noStrike" kern="1200" baseline="0" dirty="0">
                <a:solidFill>
                  <a:schemeClr val="tx1"/>
                </a:solidFill>
                <a:latin typeface="+mn-lt"/>
                <a:ea typeface="+mn-ea"/>
                <a:cs typeface="+mn-cs"/>
              </a:rPr>
              <a:t>”, but will not apply equally to data preservation. Specific circumstances might also call for safeguards that are not listed in Article 15. According to the explanatory report, these other safeguards “</a:t>
            </a:r>
            <a:r>
              <a:rPr lang="en-GB" sz="1200" b="0" i="1" u="none" strike="noStrike" kern="1200" baseline="0" dirty="0">
                <a:solidFill>
                  <a:schemeClr val="tx1"/>
                </a:solidFill>
                <a:latin typeface="+mn-lt"/>
                <a:ea typeface="+mn-ea"/>
                <a:cs typeface="+mn-cs"/>
              </a:rPr>
              <a:t>that should be addressed under domestic law include the right against self-incrimination, and legal privileges and specificity of individuals or places which are the object of the application of the measure</a:t>
            </a:r>
            <a:r>
              <a:rPr lang="en-GB" sz="1200" b="0" i="0" u="none" strike="noStrike" kern="1200" baseline="0" dirty="0">
                <a:solidFill>
                  <a:schemeClr val="tx1"/>
                </a:solidFill>
                <a:latin typeface="+mn-lt"/>
                <a:ea typeface="+mn-ea"/>
                <a:cs typeface="+mn-cs"/>
              </a:rPr>
              <a:t>” (for example, the protection of journalists, judges and attorney-at-law offices and correspondence should be reinforced). </a:t>
            </a:r>
            <a:endParaRPr lang="en-GB" dirty="0"/>
          </a:p>
          <a:p>
            <a:pPr eaLnBrk="1" hangingPunct="1">
              <a:spcBef>
                <a:spcPct val="0"/>
              </a:spcBef>
            </a:pPr>
            <a:endParaRPr lang="en-GB" dirty="0"/>
          </a:p>
          <a:p>
            <a:pPr marL="0" marR="0" indent="0" algn="l" defTabSz="457200" rtl="0" eaLnBrk="1" fontAlgn="base" latinLnBrk="0" hangingPunct="1">
              <a:lnSpc>
                <a:spcPct val="100000"/>
              </a:lnSpc>
              <a:spcBef>
                <a:spcPct val="0"/>
              </a:spcBef>
              <a:spcAft>
                <a:spcPct val="0"/>
              </a:spcAft>
              <a:buClrTx/>
              <a:buSzTx/>
              <a:buFontTx/>
              <a:buNone/>
              <a:tabLst/>
              <a:defRPr/>
            </a:pPr>
            <a:r>
              <a:rPr lang="en-GB" dirty="0"/>
              <a:t>Finally, paragraph 3 of Article 15 evokes the necessity to consider the impact of the powers and</a:t>
            </a:r>
            <a:r>
              <a:rPr lang="en-GB" baseline="0" dirty="0"/>
              <a:t> procedures upon the rights, responsibilities and legitimate interests of third parties, to the extent that it is consistent with the public interest, in particular the sound administration of justice. This requirement is the second aspect of the principle of proportionality, which was mentioned while defining this principle in the previous slide. </a:t>
            </a:r>
          </a:p>
          <a:p>
            <a:pPr marL="0" marR="0" indent="0" algn="l" defTabSz="457200" rtl="0" eaLnBrk="1" fontAlgn="base" latinLnBrk="0" hangingPunct="1">
              <a:lnSpc>
                <a:spcPct val="100000"/>
              </a:lnSpc>
              <a:spcBef>
                <a:spcPct val="0"/>
              </a:spcBef>
              <a:spcAft>
                <a:spcPct val="0"/>
              </a:spcAft>
              <a:buClrTx/>
              <a:buSzTx/>
              <a:buFontTx/>
              <a:buNone/>
              <a:tabLst/>
              <a:defRPr/>
            </a:pPr>
            <a:endParaRPr lang="en-GB" dirty="0"/>
          </a:p>
          <a:p>
            <a:pPr eaLnBrk="1" hangingPunct="1">
              <a:spcBef>
                <a:spcPct val="0"/>
              </a:spcBef>
            </a:pPr>
            <a:r>
              <a:rPr lang="en-GB" dirty="0"/>
              <a:t>The principle of proportionality</a:t>
            </a:r>
            <a:r>
              <a:rPr lang="en-GB" baseline="0" dirty="0"/>
              <a:t> is ensuring that no other less intrusive power or procedure could enable reaching adequately the objective of this power or procedure, taking into account both the nature and circumstances of the offence, and the nature and legitimacy of the impacted fundamental rights. Paragraph 3 of Article 15 addresses the last part of this latter sentence, by ensuring that implemented safeguards take into account the impact on fundamental rights, responsibilities and legitimate interests of third parties. </a:t>
            </a:r>
          </a:p>
          <a:p>
            <a:pPr eaLnBrk="1" hangingPunct="1">
              <a:spcBef>
                <a:spcPct val="0"/>
              </a:spcBef>
            </a:pPr>
            <a:endParaRPr lang="en-GB" baseline="0" dirty="0"/>
          </a:p>
          <a:p>
            <a:pPr eaLnBrk="1" hangingPunct="1">
              <a:spcBef>
                <a:spcPct val="0"/>
              </a:spcBef>
            </a:pPr>
            <a:r>
              <a:rPr lang="en-GB" baseline="0" dirty="0"/>
              <a:t>Paragraph 3 limits the necessity to reduce the impacts of the power or procedure to situation where this reduction is “consistent </a:t>
            </a:r>
            <a:r>
              <a:rPr lang="en-GB" dirty="0"/>
              <a:t>with the public interest, in particular the sound administration of justice”. This means that the impact of the powers or</a:t>
            </a:r>
            <a:r>
              <a:rPr lang="en-GB" baseline="0" dirty="0"/>
              <a:t> procedures must firstly be assessed in relation to </a:t>
            </a:r>
            <a:r>
              <a:rPr lang="en-GB" dirty="0"/>
              <a:t>the sound administration of justice and other public interests (e.g. public safety and public health and other interests, including the interests of victims and the respect for private life). In the extent that the limitation of the impact of the power or procedure on other rights and interests is compatible with the safeguard of these public</a:t>
            </a:r>
            <a:r>
              <a:rPr lang="en-GB" baseline="0" dirty="0"/>
              <a:t> interests, then other safeguards should be implemented in order to safeguard these other interests, such as “</a:t>
            </a:r>
            <a:r>
              <a:rPr lang="en-GB" dirty="0"/>
              <a:t>minimising disruption of consumer services, protection from liability for disclosure or facilitating disclosure under this Chapter, or protection of proprietary interests</a:t>
            </a:r>
            <a:r>
              <a:rPr lang="en-GB" baseline="0" dirty="0"/>
              <a:t>”</a:t>
            </a:r>
            <a:r>
              <a:rPr lang="en-GB" dirty="0"/>
              <a:t>.</a:t>
            </a:r>
          </a:p>
          <a:p>
            <a:pPr eaLnBrk="1" hangingPunct="1">
              <a:spcBef>
                <a:spcPct val="0"/>
              </a:spcBef>
            </a:pPr>
            <a:endParaRPr lang="en-GB" baseline="0" dirty="0"/>
          </a:p>
          <a:p>
            <a:pPr marL="0" marR="0" indent="0" algn="l" defTabSz="457200" rtl="0" eaLnBrk="1" fontAlgn="base" latinLnBrk="0" hangingPunct="1">
              <a:lnSpc>
                <a:spcPct val="100000"/>
              </a:lnSpc>
              <a:spcBef>
                <a:spcPct val="0"/>
              </a:spcBef>
              <a:spcAft>
                <a:spcPct val="0"/>
              </a:spcAft>
              <a:buClrTx/>
              <a:buSzTx/>
              <a:buFontTx/>
              <a:buNone/>
              <a:tabLst/>
              <a:defRPr/>
            </a:pPr>
            <a:r>
              <a:rPr lang="en-GB" b="1" i="1" u="sng" dirty="0"/>
              <a:t>References:</a:t>
            </a:r>
          </a:p>
          <a:p>
            <a:pPr marL="0" marR="0" indent="0" algn="l" defTabSz="457200" rtl="0" eaLnBrk="1" fontAlgn="base" latinLnBrk="0" hangingPunct="1">
              <a:lnSpc>
                <a:spcPct val="100000"/>
              </a:lnSpc>
              <a:spcBef>
                <a:spcPct val="0"/>
              </a:spcBef>
              <a:spcAft>
                <a:spcPct val="0"/>
              </a:spcAft>
              <a:buClrTx/>
              <a:buSzTx/>
              <a:buFontTx/>
              <a:buNone/>
              <a:tabLst/>
              <a:defRPr/>
            </a:pPr>
            <a:r>
              <a:rPr lang="en-GB" sz="1200" dirty="0"/>
              <a:t>Explanatory report to the Convention on cybercrime, §148.</a:t>
            </a:r>
          </a:p>
          <a:p>
            <a:pPr eaLnBrk="1" hangingPunct="1">
              <a:spcBef>
                <a:spcPct val="0"/>
              </a:spcBef>
            </a:pPr>
            <a:endParaRPr lang="en-GB" baseline="0" dirty="0"/>
          </a:p>
          <a:p>
            <a:pPr eaLnBrk="1" hangingPunct="1">
              <a:spcBef>
                <a:spcPct val="0"/>
              </a:spcBef>
            </a:pPr>
            <a:endParaRPr lang="en-GB" baseline="0" dirty="0"/>
          </a:p>
          <a:p>
            <a:pPr eaLnBrk="1" hangingPunct="1">
              <a:spcBef>
                <a:spcPct val="0"/>
              </a:spcBef>
            </a:pPr>
            <a:r>
              <a:rPr lang="en-GB" baseline="0" dirty="0"/>
              <a:t> </a:t>
            </a:r>
            <a:endParaRPr lang="en-GB" dirty="0"/>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37</a:t>
            </a:fld>
            <a:endParaRPr lang="en-US">
              <a:cs typeface="Arial" charset="0"/>
            </a:endParaRPr>
          </a:p>
        </p:txBody>
      </p:sp>
    </p:spTree>
    <p:extLst>
      <p:ext uri="{BB962C8B-B14F-4D97-AF65-F5344CB8AC3E}">
        <p14:creationId xmlns:p14="http://schemas.microsoft.com/office/powerpoint/2010/main" val="177097212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8595"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p>
        </p:txBody>
      </p:sp>
    </p:spTree>
    <p:extLst>
      <p:ext uri="{BB962C8B-B14F-4D97-AF65-F5344CB8AC3E}">
        <p14:creationId xmlns:p14="http://schemas.microsoft.com/office/powerpoint/2010/main" val="413596269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79" name="Rezervirano mjesto bilježaka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70000" lnSpcReduction="20000"/>
          </a:bodyPr>
          <a:lstStyle/>
          <a:p>
            <a:pPr eaLnBrk="1" fontAlgn="auto" hangingPunct="1">
              <a:spcBef>
                <a:spcPts val="0"/>
              </a:spcBef>
              <a:spcAft>
                <a:spcPts val="0"/>
              </a:spcAft>
              <a:defRPr/>
            </a:pPr>
            <a:r>
              <a:rPr lang="en-GB" dirty="0"/>
              <a:t>Articles 16 and 17 describe </a:t>
            </a:r>
            <a:r>
              <a:rPr lang="en-US" dirty="0"/>
              <a:t>expeditious </a:t>
            </a:r>
            <a:r>
              <a:rPr lang="en-GB" dirty="0"/>
              <a:t>preservation of computer data and </a:t>
            </a:r>
            <a:r>
              <a:rPr lang="en-US" dirty="0"/>
              <a:t>expeditious </a:t>
            </a:r>
            <a:r>
              <a:rPr lang="en-GB" dirty="0"/>
              <a:t>preservation and disclosure of computer data. Both of the provisions are very innovative and extremely significant. </a:t>
            </a:r>
          </a:p>
          <a:p>
            <a:pPr eaLnBrk="1" fontAlgn="auto" hangingPunct="1">
              <a:spcBef>
                <a:spcPts val="0"/>
              </a:spcBef>
              <a:spcAft>
                <a:spcPts val="0"/>
              </a:spcAft>
              <a:defRPr/>
            </a:pPr>
            <a:endParaRPr lang="en-GB" dirty="0"/>
          </a:p>
          <a:p>
            <a:pPr eaLnBrk="1" fontAlgn="auto" hangingPunct="1">
              <a:spcBef>
                <a:spcPts val="0"/>
              </a:spcBef>
              <a:spcAft>
                <a:spcPts val="0"/>
              </a:spcAft>
              <a:defRPr/>
            </a:pPr>
            <a:r>
              <a:rPr lang="en-GB" dirty="0"/>
              <a:t>Traditional pieces of evidence will stay on the crime scene, eventually, for a long period of time, but digital data – electronic evidence -, is very volatile and may disappear very quickly : once lost or destroyed, it will be difficult to recover. </a:t>
            </a:r>
          </a:p>
          <a:p>
            <a:pPr eaLnBrk="1" fontAlgn="auto" hangingPunct="1">
              <a:spcBef>
                <a:spcPts val="0"/>
              </a:spcBef>
              <a:spcAft>
                <a:spcPts val="0"/>
              </a:spcAft>
              <a:defRPr/>
            </a:pPr>
            <a:endParaRPr lang="en-GB" i="1" dirty="0"/>
          </a:p>
          <a:p>
            <a:pPr eaLnBrk="1" fontAlgn="auto" hangingPunct="1">
              <a:spcBef>
                <a:spcPts val="0"/>
              </a:spcBef>
              <a:spcAft>
                <a:spcPts val="0"/>
              </a:spcAft>
              <a:defRPr/>
            </a:pPr>
            <a:r>
              <a:rPr lang="en-GB" i="0" dirty="0"/>
              <a:t>Traffic data, for example, is very</a:t>
            </a:r>
            <a:r>
              <a:rPr lang="en-US" i="0" dirty="0"/>
              <a:t> helpful to identify the perpetrator of a crime. But this type of information is not systematically available.</a:t>
            </a:r>
            <a:r>
              <a:rPr lang="en-US" i="0" baseline="0" dirty="0"/>
              <a:t> T</a:t>
            </a:r>
            <a:r>
              <a:rPr lang="en-US" i="0" dirty="0"/>
              <a:t>herefore, ensuring</a:t>
            </a:r>
            <a:r>
              <a:rPr lang="en-US" i="0" baseline="0" dirty="0"/>
              <a:t> its preservation implies the existence of </a:t>
            </a:r>
            <a:r>
              <a:rPr lang="en-GB" i="0" dirty="0"/>
              <a:t>a legal instrument allowing law enforcement agents to order the preservation of such volatile information and to communicate it to other services.</a:t>
            </a:r>
            <a:endParaRPr lang="en-US" i="0" dirty="0"/>
          </a:p>
          <a:p>
            <a:pPr eaLnBrk="1" fontAlgn="auto" hangingPunct="1">
              <a:spcBef>
                <a:spcPts val="0"/>
              </a:spcBef>
              <a:spcAft>
                <a:spcPts val="0"/>
              </a:spcAft>
              <a:defRPr/>
            </a:pPr>
            <a:endParaRPr lang="en-US" i="1" dirty="0"/>
          </a:p>
          <a:p>
            <a:pPr eaLnBrk="1" fontAlgn="auto" hangingPunct="1">
              <a:spcBef>
                <a:spcPts val="0"/>
              </a:spcBef>
              <a:spcAft>
                <a:spcPts val="0"/>
              </a:spcAft>
              <a:defRPr/>
            </a:pPr>
            <a:r>
              <a:rPr lang="en-US" i="1" dirty="0"/>
              <a:t>  Some countries implemented data retention legislation. Outside Europe, most counties did not yet implement such legislation. </a:t>
            </a:r>
            <a:r>
              <a:rPr lang="en-US" b="0" i="1" u="none" dirty="0">
                <a:solidFill>
                  <a:srgbClr val="FF0000"/>
                </a:solidFill>
              </a:rPr>
              <a:t>Inside the European Union, some data</a:t>
            </a:r>
            <a:r>
              <a:rPr lang="en-US" b="0" i="1" u="none" baseline="0" dirty="0">
                <a:solidFill>
                  <a:srgbClr val="FF0000"/>
                </a:solidFill>
              </a:rPr>
              <a:t> retention national legislations have been declared contrary to the local constitution because of a lack of appropriate safeguards (for ex. in Germany and in Slovenia), and the EU </a:t>
            </a:r>
            <a:r>
              <a:rPr lang="en-US" b="0" i="1" u="none" dirty="0">
                <a:solidFill>
                  <a:srgbClr val="FF0000"/>
                </a:solidFill>
              </a:rPr>
              <a:t>data retention directive itself has been ruled disproportionate by the European Court of Justice (due to a too large scope and a lack of safeguards) and therefore contrary to the EU</a:t>
            </a:r>
            <a:r>
              <a:rPr lang="en-US" b="0" i="1" u="none" baseline="0" dirty="0">
                <a:solidFill>
                  <a:srgbClr val="FF0000"/>
                </a:solidFill>
              </a:rPr>
              <a:t> Charter of Fundamental Rights and the European Convention on Human Rights </a:t>
            </a:r>
            <a:r>
              <a:rPr lang="en-US" b="0" i="1" u="none" dirty="0">
                <a:solidFill>
                  <a:srgbClr val="FF0000"/>
                </a:solidFill>
              </a:rPr>
              <a:t>(</a:t>
            </a:r>
            <a:r>
              <a:rPr lang="en-GB" sz="1200" b="0" i="1" u="none" kern="1200" dirty="0">
                <a:solidFill>
                  <a:srgbClr val="FF0000"/>
                </a:solidFill>
                <a:effectLst/>
                <a:latin typeface="+mn-lt"/>
                <a:ea typeface="+mn-ea"/>
                <a:cs typeface="+mn-cs"/>
              </a:rPr>
              <a:t>Judgment of the Court, 8 April 2014, joined cases C-293/12 and C-594/12,</a:t>
            </a:r>
            <a:r>
              <a:rPr lang="en-GB" sz="1200" b="0" i="1" u="none" kern="1200" baseline="0" dirty="0">
                <a:solidFill>
                  <a:srgbClr val="FF0000"/>
                </a:solidFill>
                <a:effectLst/>
                <a:latin typeface="+mn-lt"/>
                <a:ea typeface="+mn-ea"/>
                <a:cs typeface="+mn-cs"/>
              </a:rPr>
              <a:t> c</a:t>
            </a:r>
            <a:r>
              <a:rPr lang="en-GB" sz="1200" b="0" i="1" u="none" kern="1200" dirty="0">
                <a:solidFill>
                  <a:srgbClr val="FF0000"/>
                </a:solidFill>
                <a:effectLst/>
                <a:latin typeface="+mn-lt"/>
                <a:ea typeface="+mn-ea"/>
                <a:cs typeface="+mn-cs"/>
              </a:rPr>
              <a:t>ase "Digital Rights Ireland Ltd“</a:t>
            </a:r>
            <a:r>
              <a:rPr lang="en-US" b="0" i="1" u="none" dirty="0">
                <a:solidFill>
                  <a:srgbClr val="FF0000"/>
                </a:solidFill>
              </a:rPr>
              <a:t>). This</a:t>
            </a:r>
            <a:r>
              <a:rPr lang="en-US" b="0" i="1" u="none" baseline="0" dirty="0">
                <a:solidFill>
                  <a:srgbClr val="FF0000"/>
                </a:solidFill>
              </a:rPr>
              <a:t> situation provides a first overview of the importance of Article 15 of the Budapest Convention on conditions and safeguards, which will be considered in Part II</a:t>
            </a:r>
            <a:r>
              <a:rPr lang="en-US" b="0" i="1" u="none" dirty="0">
                <a:solidFill>
                  <a:srgbClr val="FF0000"/>
                </a:solidFill>
              </a:rPr>
              <a:t>. </a:t>
            </a:r>
          </a:p>
          <a:p>
            <a:pPr eaLnBrk="1" fontAlgn="auto" hangingPunct="1">
              <a:spcBef>
                <a:spcPts val="0"/>
              </a:spcBef>
              <a:spcAft>
                <a:spcPts val="0"/>
              </a:spcAft>
              <a:defRPr/>
            </a:pPr>
            <a:endParaRPr lang="en-GB" dirty="0"/>
          </a:p>
          <a:p>
            <a:pPr marL="0" marR="0" indent="0" algn="l" defTabSz="457200" rtl="0" eaLnBrk="1" fontAlgn="auto" latinLnBrk="0" hangingPunct="1">
              <a:lnSpc>
                <a:spcPct val="100000"/>
              </a:lnSpc>
              <a:spcBef>
                <a:spcPts val="0"/>
              </a:spcBef>
              <a:spcAft>
                <a:spcPts val="0"/>
              </a:spcAft>
              <a:buClrTx/>
              <a:buSzTx/>
              <a:buFontTx/>
              <a:buNone/>
              <a:tabLst/>
              <a:defRPr/>
            </a:pPr>
            <a:r>
              <a:rPr lang="en-GB" dirty="0"/>
              <a:t>The Budapest Convention </a:t>
            </a:r>
            <a:r>
              <a:rPr lang="en-GB" sz="1200" kern="1200" dirty="0">
                <a:solidFill>
                  <a:schemeClr val="tx1"/>
                </a:solidFill>
                <a:effectLst/>
                <a:latin typeface="+mn-lt"/>
                <a:ea typeface="+mn-ea"/>
                <a:cs typeface="+mn-cs"/>
              </a:rPr>
              <a:t>does not have a data retention provision. Articles 16 and 17 refer to specific data needed in a specific investigation or proceeding. The do not apply</a:t>
            </a:r>
            <a:r>
              <a:rPr lang="en-GB" sz="1200" kern="1200" baseline="0" dirty="0">
                <a:solidFill>
                  <a:schemeClr val="tx1"/>
                </a:solidFill>
                <a:effectLst/>
                <a:latin typeface="+mn-lt"/>
                <a:ea typeface="+mn-ea"/>
                <a:cs typeface="+mn-cs"/>
              </a:rPr>
              <a:t> to the real-time collection and retention of future traffic data or real-time access to content data.</a:t>
            </a:r>
            <a:r>
              <a:rPr lang="en-GB" sz="1200" kern="1200" dirty="0">
                <a:solidFill>
                  <a:schemeClr val="tx1"/>
                </a:solidFill>
                <a:effectLst/>
                <a:latin typeface="+mn-lt"/>
                <a:ea typeface="+mn-ea"/>
                <a:cs typeface="+mn-cs"/>
              </a:rPr>
              <a:t> These articles organise </a:t>
            </a:r>
            <a:r>
              <a:rPr lang="en-GB" dirty="0"/>
              <a:t>“expedited preservation” as an immediate provisional measure to keep evidence and give time to obtain judicial orders for the seizure or disclosure of the data. Article 16 relates to traffic data and content data. Article 17 relates more specifically to traffic data. </a:t>
            </a:r>
          </a:p>
          <a:p>
            <a:pPr marL="0" marR="0" indent="0" algn="l" defTabSz="457200" rtl="0" eaLnBrk="1" fontAlgn="auto" latinLnBrk="0" hangingPunct="1">
              <a:lnSpc>
                <a:spcPct val="100000"/>
              </a:lnSpc>
              <a:spcBef>
                <a:spcPts val="0"/>
              </a:spcBef>
              <a:spcAft>
                <a:spcPts val="0"/>
              </a:spcAft>
              <a:buClrTx/>
              <a:buSzTx/>
              <a:buFontTx/>
              <a:buNone/>
              <a:tabLst/>
              <a:defRPr/>
            </a:pPr>
            <a:endParaRPr lang="en-GB" dirty="0"/>
          </a:p>
          <a:p>
            <a:pPr marL="0" marR="0" indent="0" algn="l" defTabSz="457200" rtl="0" eaLnBrk="1" fontAlgn="auto" latinLnBrk="0" hangingPunct="1">
              <a:lnSpc>
                <a:spcPct val="100000"/>
              </a:lnSpc>
              <a:spcBef>
                <a:spcPts val="0"/>
              </a:spcBef>
              <a:spcAft>
                <a:spcPts val="0"/>
              </a:spcAft>
              <a:buClrTx/>
              <a:buSzTx/>
              <a:buFontTx/>
              <a:buNone/>
              <a:tabLst/>
              <a:defRPr/>
            </a:pPr>
            <a:r>
              <a:rPr lang="en-GB" dirty="0"/>
              <a:t>Notes</a:t>
            </a:r>
            <a:r>
              <a:rPr lang="en-GB" baseline="0" dirty="0"/>
              <a:t>: </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GB" baseline="0" dirty="0"/>
              <a:t>T</a:t>
            </a:r>
            <a:r>
              <a:rPr lang="en-GB" dirty="0"/>
              <a:t>he distinction</a:t>
            </a:r>
            <a:r>
              <a:rPr lang="en-GB" baseline="0" dirty="0"/>
              <a:t> between traffic data and content data is justified by the fact that content data are more sensitive;</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GB" baseline="0" dirty="0"/>
              <a:t>P</a:t>
            </a:r>
            <a:r>
              <a:rPr lang="en-GB" dirty="0"/>
              <a:t>arties of the Convention can go further than the minimum levels described here.</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239620"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95DF85FF-EEC7-419B-981B-AF66FDD8CC38}" type="slidenum">
              <a:rPr lang="en-US" altLang="en-US" smtClean="0">
                <a:cs typeface="Arial" charset="0"/>
              </a:rPr>
              <a:pPr>
                <a:spcBef>
                  <a:spcPct val="0"/>
                </a:spcBef>
              </a:pPr>
              <a:t>39</a:t>
            </a:fld>
            <a:endParaRPr lang="en-US" altLang="en-US">
              <a:cs typeface="Arial" charset="0"/>
            </a:endParaRPr>
          </a:p>
        </p:txBody>
      </p:sp>
    </p:spTree>
    <p:extLst>
      <p:ext uri="{BB962C8B-B14F-4D97-AF65-F5344CB8AC3E}">
        <p14:creationId xmlns:p14="http://schemas.microsoft.com/office/powerpoint/2010/main" val="24566131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Article 16 introduces “expedited preservation” as an immediate provisional measure to keep evidence and give time to obtain judicial orders for the seisure or disclosure of the data.</a:t>
            </a:r>
          </a:p>
          <a:p>
            <a:pPr marL="0" marR="0" indent="0" algn="l" defTabSz="4572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This may be traffic data or content data.</a:t>
            </a: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40</a:t>
            </a:fld>
            <a:endParaRPr lang="en-US" dirty="0"/>
          </a:p>
        </p:txBody>
      </p:sp>
    </p:spTree>
    <p:extLst>
      <p:ext uri="{BB962C8B-B14F-4D97-AF65-F5344CB8AC3E}">
        <p14:creationId xmlns:p14="http://schemas.microsoft.com/office/powerpoint/2010/main" val="407474347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dirty="0"/>
              <a:t>Moreover,</a:t>
            </a:r>
            <a:r>
              <a:rPr lang="en-GB" baseline="0" dirty="0"/>
              <a:t> A</a:t>
            </a:r>
            <a:r>
              <a:rPr lang="en-GB" dirty="0"/>
              <a:t>rticle 16 ensures the preservation of the integrity of evidence.</a:t>
            </a:r>
          </a:p>
          <a:p>
            <a:r>
              <a:rPr lang="en-GB" dirty="0"/>
              <a:t>A time limit is indicated,</a:t>
            </a:r>
            <a:r>
              <a:rPr lang="en-GB" baseline="0" dirty="0"/>
              <a:t> since this is a very important safeguard to be implemented among the other “conditions and safeguards” to be considered according to Article 15</a:t>
            </a:r>
            <a:r>
              <a:rPr lang="en-US" u="none" baseline="0" dirty="0">
                <a:solidFill>
                  <a:srgbClr val="FF0000"/>
                </a:solidFill>
              </a:rPr>
              <a:t>.</a:t>
            </a:r>
            <a:endParaRPr lang="en-GB"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41</a:t>
            </a:fld>
            <a:endParaRPr lang="en-US" dirty="0"/>
          </a:p>
        </p:txBody>
      </p:sp>
    </p:spTree>
    <p:extLst>
      <p:ext uri="{BB962C8B-B14F-4D97-AF65-F5344CB8AC3E}">
        <p14:creationId xmlns:p14="http://schemas.microsoft.com/office/powerpoint/2010/main" val="282883761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dirty="0"/>
              <a:t>Article 16 also provides the important obligation on persons</a:t>
            </a:r>
            <a:r>
              <a:rPr lang="en-GB" baseline="0" dirty="0"/>
              <a:t> who are ordered to preserve data to keep </a:t>
            </a:r>
            <a:r>
              <a:rPr lang="en-GB" dirty="0"/>
              <a:t>confidential the exercise of this procedural</a:t>
            </a:r>
            <a:r>
              <a:rPr lang="en-GB" baseline="0" dirty="0"/>
              <a:t> power. </a:t>
            </a:r>
            <a:r>
              <a:rPr lang="en-US" dirty="0"/>
              <a:t>This slide displays the full text of Article 16,</a:t>
            </a:r>
            <a:r>
              <a:rPr lang="en-US" baseline="0" dirty="0"/>
              <a:t> </a:t>
            </a:r>
            <a:r>
              <a:rPr lang="en-US" u="none" baseline="0" dirty="0">
                <a:solidFill>
                  <a:srgbClr val="FF0000"/>
                </a:solidFill>
              </a:rPr>
              <a:t>§3.</a:t>
            </a:r>
            <a:endParaRPr lang="en-GB"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42</a:t>
            </a:fld>
            <a:endParaRPr lang="en-US" dirty="0"/>
          </a:p>
        </p:txBody>
      </p:sp>
    </p:spTree>
    <p:extLst>
      <p:ext uri="{BB962C8B-B14F-4D97-AF65-F5344CB8AC3E}">
        <p14:creationId xmlns:p14="http://schemas.microsoft.com/office/powerpoint/2010/main" val="324827691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effectLst/>
                <a:latin typeface="+mn-lt"/>
                <a:ea typeface="+mn-ea"/>
                <a:cs typeface="+mn-cs"/>
              </a:rPr>
              <a:t>Article</a:t>
            </a:r>
            <a:r>
              <a:rPr lang="en-GB" sz="1200" kern="1200" baseline="0" dirty="0">
                <a:solidFill>
                  <a:schemeClr val="tx1"/>
                </a:solidFill>
                <a:effectLst/>
                <a:latin typeface="+mn-lt"/>
                <a:ea typeface="+mn-ea"/>
                <a:cs typeface="+mn-cs"/>
              </a:rPr>
              <a:t> 17 is more specific to traffic data.</a:t>
            </a:r>
          </a:p>
          <a:p>
            <a:pPr marL="0" marR="0" indent="0" algn="l" defTabSz="457200" rtl="0" eaLnBrk="0" fontAlgn="base" latinLnBrk="0" hangingPunct="0">
              <a:lnSpc>
                <a:spcPct val="100000"/>
              </a:lnSpc>
              <a:spcBef>
                <a:spcPct val="30000"/>
              </a:spcBef>
              <a:spcAft>
                <a:spcPct val="0"/>
              </a:spcAft>
              <a:buClrTx/>
              <a:buSzTx/>
              <a:buFontTx/>
              <a:buNone/>
              <a:tabLst/>
              <a:defRPr/>
            </a:pPr>
            <a:r>
              <a:rPr lang="en-GB" sz="1200" kern="1200" baseline="0" dirty="0">
                <a:solidFill>
                  <a:schemeClr val="tx1"/>
                </a:solidFill>
                <a:effectLst/>
                <a:latin typeface="+mn-lt"/>
                <a:ea typeface="+mn-ea"/>
                <a:cs typeface="+mn-cs"/>
              </a:rPr>
              <a:t>It organises the possibility for </a:t>
            </a:r>
            <a:r>
              <a:rPr lang="en-GB" sz="1200" kern="1200" dirty="0">
                <a:solidFill>
                  <a:schemeClr val="tx1"/>
                </a:solidFill>
                <a:effectLst/>
                <a:latin typeface="+mn-lt"/>
                <a:ea typeface="+mn-ea"/>
                <a:cs typeface="+mn-cs"/>
              </a:rPr>
              <a:t>law enforcement to order any provider along the path of a communication to preserve the data wanted, since communication on the Internet may not only involve one but several service providers. </a:t>
            </a:r>
          </a:p>
          <a:p>
            <a:pPr marL="0" marR="0" indent="0" algn="l" defTabSz="4572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effectLst/>
                <a:latin typeface="+mn-lt"/>
                <a:ea typeface="+mn-ea"/>
                <a:cs typeface="+mn-cs"/>
              </a:rPr>
              <a:t>More precisely, Article</a:t>
            </a:r>
            <a:r>
              <a:rPr lang="en-GB" sz="1200" kern="1200" baseline="0" dirty="0">
                <a:solidFill>
                  <a:schemeClr val="tx1"/>
                </a:solidFill>
                <a:effectLst/>
                <a:latin typeface="+mn-lt"/>
                <a:ea typeface="+mn-ea"/>
                <a:cs typeface="+mn-cs"/>
              </a:rPr>
              <a:t> 17 </a:t>
            </a:r>
            <a:r>
              <a:rPr lang="en-GB" sz="1200" dirty="0"/>
              <a:t>enables the disclosure to the requesting</a:t>
            </a:r>
            <a:r>
              <a:rPr lang="en-GB" sz="1200" baseline="0" dirty="0"/>
              <a:t> authorised Party of a </a:t>
            </a:r>
            <a:r>
              <a:rPr lang="en-GB" sz="1200" kern="1200" dirty="0">
                <a:solidFill>
                  <a:schemeClr val="tx1"/>
                </a:solidFill>
                <a:effectLst/>
                <a:latin typeface="+mn-lt"/>
                <a:ea typeface="+mn-ea"/>
                <a:cs typeface="+mn-cs"/>
              </a:rPr>
              <a:t>sufficient amount of traffic data to determine the path of the communication (§ b), and e</a:t>
            </a:r>
            <a:r>
              <a:rPr lang="en-GB" sz="1200" kern="1200" baseline="0" dirty="0">
                <a:solidFill>
                  <a:schemeClr val="tx1"/>
                </a:solidFill>
                <a:effectLst/>
                <a:latin typeface="+mn-lt"/>
                <a:ea typeface="+mn-ea"/>
                <a:cs typeface="+mn-cs"/>
              </a:rPr>
              <a:t>nsures that data are available </a:t>
            </a:r>
            <a:r>
              <a:rPr lang="en-GB" sz="1200" dirty="0"/>
              <a:t>regardless of whether one or more service providers were involved in the transmission of the concerned communication (§ a).</a:t>
            </a:r>
          </a:p>
          <a:p>
            <a:pPr marL="0" marR="0" indent="0" algn="l" defTabSz="4572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mn-lt"/>
              <a:ea typeface="+mn-ea"/>
              <a:cs typeface="+mn-cs"/>
            </a:endParaRPr>
          </a:p>
          <a:p>
            <a:endParaRPr lang="en-GB"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43</a:t>
            </a:fld>
            <a:endParaRPr lang="en-US" dirty="0"/>
          </a:p>
        </p:txBody>
      </p:sp>
    </p:spTree>
    <p:extLst>
      <p:ext uri="{BB962C8B-B14F-4D97-AF65-F5344CB8AC3E}">
        <p14:creationId xmlns:p14="http://schemas.microsoft.com/office/powerpoint/2010/main" val="338796709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8595"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p>
        </p:txBody>
      </p:sp>
    </p:spTree>
    <p:extLst>
      <p:ext uri="{BB962C8B-B14F-4D97-AF65-F5344CB8AC3E}">
        <p14:creationId xmlns:p14="http://schemas.microsoft.com/office/powerpoint/2010/main" val="295141575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20000"/>
          </a:bodyPr>
          <a:lstStyle/>
          <a:p>
            <a:pPr eaLnBrk="1" fontAlgn="auto" hangingPunct="1">
              <a:spcBef>
                <a:spcPts val="0"/>
              </a:spcBef>
              <a:spcAft>
                <a:spcPts val="0"/>
              </a:spcAft>
              <a:defRPr/>
            </a:pPr>
            <a:r>
              <a:rPr lang="en-GB" dirty="0"/>
              <a:t>The provision of Article 18 is also very interesting. According to it, each Party must adopt legislative measures to empower its law enforcement authorities (LEA) with the possibility of giving “production orders”. This judicial order can be issued by law enforcement agencies to citizens and to Internet service providers, ordering them to provide the competent authorities with data stored in a computer system, under their responsibilities or provide subscribers data.</a:t>
            </a:r>
          </a:p>
          <a:p>
            <a:pPr eaLnBrk="1" fontAlgn="auto" hangingPunct="1">
              <a:spcBef>
                <a:spcPts val="0"/>
              </a:spcBef>
              <a:spcAft>
                <a:spcPts val="0"/>
              </a:spcAft>
              <a:defRPr/>
            </a:pPr>
            <a:r>
              <a:rPr lang="en-GB" dirty="0"/>
              <a:t> </a:t>
            </a:r>
          </a:p>
          <a:p>
            <a:pPr marL="0" marR="0" indent="0" algn="l" defTabSz="457200" rtl="0" eaLnBrk="1" fontAlgn="auto" latinLnBrk="0" hangingPunct="1">
              <a:lnSpc>
                <a:spcPct val="100000"/>
              </a:lnSpc>
              <a:spcBef>
                <a:spcPts val="0"/>
              </a:spcBef>
              <a:spcAft>
                <a:spcPts val="0"/>
              </a:spcAft>
              <a:buClrTx/>
              <a:buSzTx/>
              <a:buFontTx/>
              <a:buNone/>
              <a:tabLst/>
              <a:defRPr/>
            </a:pPr>
            <a:r>
              <a:rPr lang="en-GB" dirty="0"/>
              <a:t>According to the Convention, the production order must specify the nature and extent of the required data: it is very clear that the data required by the investigation must be previously determined, and that </a:t>
            </a:r>
            <a:r>
              <a:rPr lang="en-GB" i="1" dirty="0"/>
              <a:t>fishing expeditions</a:t>
            </a:r>
            <a:r>
              <a:rPr lang="en-GB" dirty="0"/>
              <a:t> are therefore prohibited. The purpose of this legal limit is to impose an important safeguard for the protection of human rights and liberties</a:t>
            </a:r>
            <a:r>
              <a:rPr lang="en-GB" baseline="0" dirty="0"/>
              <a:t> in the exercise </a:t>
            </a:r>
            <a:r>
              <a:rPr lang="en-GB" dirty="0"/>
              <a:t>of these investigative powers by law enforcement agents; it ensures that the search and seisure of information is restricted to information directly related to a case under investigation. This limitation is even more important than similar limitations that</a:t>
            </a:r>
            <a:r>
              <a:rPr lang="en-GB" baseline="0" dirty="0"/>
              <a:t> frame search and seizure in the real world, where these operations have most of the time a limited practical scope. </a:t>
            </a:r>
            <a:r>
              <a:rPr lang="en-GB" dirty="0"/>
              <a:t>In the digital world, if the rule was the complete permission of access to the whole information that comes with a piece of hardware, it would be permitted to access all kinds of information stored on that computer, often unrelated to the crime under investigation and (e.g. in the case of email communication) involving also third parties. </a:t>
            </a:r>
          </a:p>
          <a:p>
            <a:pPr eaLnBrk="1" fontAlgn="auto" hangingPunct="1">
              <a:spcBef>
                <a:spcPts val="0"/>
              </a:spcBef>
              <a:spcAft>
                <a:spcPts val="0"/>
              </a:spcAft>
              <a:defRPr/>
            </a:pPr>
            <a:endParaRPr lang="en-GB" dirty="0"/>
          </a:p>
          <a:p>
            <a:pPr eaLnBrk="1" fontAlgn="auto" hangingPunct="1">
              <a:spcBef>
                <a:spcPts val="0"/>
              </a:spcBef>
              <a:spcAft>
                <a:spcPts val="0"/>
              </a:spcAft>
              <a:defRPr/>
            </a:pPr>
            <a:r>
              <a:rPr lang="en-GB" dirty="0"/>
              <a:t>As it was already mentioned, Article 16 can create the obligation, to a service provider, to preserve computer data. The disclosure of traffic data to law enforcement agencies is organised by Article 17, just allows disclosure of traffic data. The possibility to disclose to LEA </a:t>
            </a:r>
            <a:r>
              <a:rPr lang="en-US" dirty="0"/>
              <a:t>any other type of information stored in a digital medium is organised by Article 18,</a:t>
            </a:r>
            <a:r>
              <a:rPr lang="en-US" baseline="0" dirty="0"/>
              <a:t> </a:t>
            </a:r>
            <a:r>
              <a:rPr lang="en-US" dirty="0"/>
              <a:t>pursuant or not a preservation order issued on the basis of Article 16. </a:t>
            </a:r>
            <a:endParaRPr lang="en-GB" dirty="0"/>
          </a:p>
        </p:txBody>
      </p:sp>
      <p:sp>
        <p:nvSpPr>
          <p:cNvPr id="12800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F9B9A6E-D87B-4D15-9080-CF743934CFCD}" type="slidenum">
              <a:rPr lang="en-US">
                <a:cs typeface="Arial" charset="0"/>
              </a:rPr>
              <a:pPr fontAlgn="base">
                <a:spcBef>
                  <a:spcPct val="0"/>
                </a:spcBef>
                <a:spcAft>
                  <a:spcPct val="0"/>
                </a:spcAft>
                <a:defRPr/>
              </a:pPr>
              <a:t>45</a:t>
            </a:fld>
            <a:endParaRPr lang="en-US" dirty="0">
              <a:cs typeface="Arial" charset="0"/>
            </a:endParaRPr>
          </a:p>
        </p:txBody>
      </p:sp>
    </p:spTree>
    <p:extLst>
      <p:ext uri="{BB962C8B-B14F-4D97-AF65-F5344CB8AC3E}">
        <p14:creationId xmlns:p14="http://schemas.microsoft.com/office/powerpoint/2010/main" val="189137278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55000" lnSpcReduction="20000"/>
          </a:bodyPr>
          <a:lstStyle/>
          <a:p>
            <a:r>
              <a:rPr lang="en-GB" dirty="0"/>
              <a:t>The first point of Article 18 enables to empower LEA to obtain specified computer data</a:t>
            </a:r>
            <a:r>
              <a:rPr lang="en-GB" baseline="0" dirty="0"/>
              <a:t> and subscriber information.</a:t>
            </a:r>
          </a:p>
          <a:p>
            <a:endParaRPr lang="en-GB" baseline="0" dirty="0"/>
          </a:p>
          <a:p>
            <a:r>
              <a:rPr lang="en-GB" sz="1200" b="1" kern="1200" dirty="0">
                <a:solidFill>
                  <a:schemeClr val="tx1"/>
                </a:solidFill>
                <a:effectLst/>
                <a:latin typeface="+mn-lt"/>
                <a:ea typeface="+mn-ea"/>
                <a:cs typeface="+mn-cs"/>
              </a:rPr>
              <a:t>In March 2017 T-CY adopted Guidance Note No. 10 </a:t>
            </a:r>
            <a:r>
              <a:rPr lang="en-GB" sz="1200" b="1" i="0" u="none" strike="noStrike" kern="1200" baseline="0" dirty="0">
                <a:solidFill>
                  <a:schemeClr val="tx1"/>
                </a:solidFill>
                <a:latin typeface="+mn-lt"/>
                <a:ea typeface="+mn-ea"/>
                <a:cs typeface="+mn-cs"/>
              </a:rPr>
              <a:t>Production orders for subscriber information </a:t>
            </a:r>
            <a:r>
              <a:rPr lang="en-US" sz="1200" b="1" i="0" u="none" strike="noStrike" kern="1200" baseline="0" dirty="0">
                <a:solidFill>
                  <a:schemeClr val="tx1"/>
                </a:solidFill>
                <a:latin typeface="+mn-lt"/>
                <a:ea typeface="+mn-ea"/>
                <a:cs typeface="+mn-cs"/>
              </a:rPr>
              <a:t>(Article 18 Budapest Convention): </a:t>
            </a:r>
          </a:p>
          <a:p>
            <a:endParaRPr lang="en-US" sz="1200" b="1" i="0" u="none" strike="noStrike" kern="1200" baseline="0" dirty="0">
              <a:solidFill>
                <a:schemeClr val="tx1"/>
              </a:solidFill>
              <a:latin typeface="+mn-lt"/>
              <a:ea typeface="+mn-ea"/>
              <a:cs typeface="+mn-cs"/>
            </a:endParaRPr>
          </a:p>
          <a:p>
            <a:r>
              <a:rPr lang="en-US" sz="1200" b="1" i="0" u="none" strike="noStrike" kern="1200" baseline="0" dirty="0">
                <a:solidFill>
                  <a:schemeClr val="tx1"/>
                </a:solidFill>
                <a:latin typeface="+mn-lt"/>
                <a:ea typeface="+mn-ea"/>
                <a:cs typeface="+mn-cs"/>
              </a:rPr>
              <a:t>https://rm.coe.int/CoERMPublicCommonSearchServices/DisplayDCTMContent?documentId=09000016806f943e</a:t>
            </a:r>
            <a:endParaRPr lang="en-GB" b="1" baseline="0" dirty="0"/>
          </a:p>
          <a:p>
            <a:endParaRPr lang="en-GB" baseline="0" dirty="0"/>
          </a:p>
          <a:p>
            <a:r>
              <a:rPr lang="en-GB" sz="1200" b="1" i="0" u="none" strike="noStrike" kern="1200" baseline="0" dirty="0">
                <a:solidFill>
                  <a:schemeClr val="tx1"/>
                </a:solidFill>
                <a:latin typeface="+mn-lt"/>
                <a:ea typeface="+mn-ea"/>
                <a:cs typeface="+mn-cs"/>
              </a:rPr>
              <a:t>The scope of Article 18.1.a </a:t>
            </a:r>
            <a:endParaRPr lang="en-GB"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GB" sz="1200" b="0" i="0" u="none" strike="noStrike" kern="1200" baseline="0" dirty="0">
                <a:solidFill>
                  <a:schemeClr val="tx1"/>
                </a:solidFill>
                <a:latin typeface="+mn-lt"/>
                <a:ea typeface="+mn-ea"/>
                <a:cs typeface="+mn-cs"/>
              </a:rPr>
              <a:t>The scope is broad: a “person” (which may include a “service provider”) that is present in the Party’s territory. </a:t>
            </a:r>
          </a:p>
          <a:p>
            <a:pPr marL="171450" indent="-171450">
              <a:buFont typeface="Arial" panose="020B0604020202020204" pitchFamily="34" charset="0"/>
              <a:buChar char="•"/>
            </a:pPr>
            <a:r>
              <a:rPr lang="en-GB" sz="1200" b="0" i="0" u="none" strike="noStrike" kern="1200" baseline="0" dirty="0">
                <a:solidFill>
                  <a:schemeClr val="tx1"/>
                </a:solidFill>
                <a:latin typeface="+mn-lt"/>
                <a:ea typeface="+mn-ea"/>
                <a:cs typeface="+mn-cs"/>
              </a:rPr>
              <a:t>With respect to computer data, the scope is broad but not indiscriminate: any “specified” computer data (hence Article 18.1.a is not restricted to “subscriber information” and covers all types of computer data). </a:t>
            </a:r>
          </a:p>
          <a:p>
            <a:pPr marL="171450" indent="-171450">
              <a:buFont typeface="Arial" panose="020B0604020202020204" pitchFamily="34" charset="0"/>
              <a:buChar char="•"/>
            </a:pPr>
            <a:r>
              <a:rPr lang="en-GB" sz="1200" b="0" i="0" u="none" strike="noStrike" kern="1200" baseline="0" dirty="0">
                <a:solidFill>
                  <a:schemeClr val="tx1"/>
                </a:solidFill>
                <a:latin typeface="+mn-lt"/>
                <a:ea typeface="+mn-ea"/>
                <a:cs typeface="+mn-cs"/>
              </a:rPr>
              <a:t>The specified computer data is in that person’s possession or, if the person has no physical possession, that person freely controls the computer data to be submitted under Article 18.1.a from within the Party’s territory. </a:t>
            </a:r>
          </a:p>
          <a:p>
            <a:pPr marL="171450" indent="-171450">
              <a:buFont typeface="Arial" panose="020B0604020202020204" pitchFamily="34" charset="0"/>
              <a:buChar char="•"/>
            </a:pPr>
            <a:r>
              <a:rPr lang="en-GB" sz="1200" b="0" i="0" u="none" strike="noStrike" kern="1200" baseline="0" dirty="0">
                <a:solidFill>
                  <a:schemeClr val="tx1"/>
                </a:solidFill>
                <a:latin typeface="+mn-lt"/>
                <a:ea typeface="+mn-ea"/>
                <a:cs typeface="+mn-cs"/>
              </a:rPr>
              <a:t>The specified computer data is stored in a computer system or a computer-data storage medium. </a:t>
            </a:r>
          </a:p>
          <a:p>
            <a:pPr marL="171450" indent="-171450">
              <a:buFont typeface="Arial" panose="020B0604020202020204" pitchFamily="34" charset="0"/>
              <a:buChar char="•"/>
            </a:pPr>
            <a:r>
              <a:rPr lang="en-GB" sz="1200" b="0" i="0" u="none" strike="noStrike" kern="1200" baseline="0" dirty="0">
                <a:solidFill>
                  <a:schemeClr val="tx1"/>
                </a:solidFill>
                <a:latin typeface="+mn-lt"/>
                <a:ea typeface="+mn-ea"/>
                <a:cs typeface="+mn-cs"/>
              </a:rPr>
              <a:t>The production order is issued and enforceable by the competent authorities in the Party in which the order is sought and granted. </a:t>
            </a:r>
          </a:p>
          <a:p>
            <a:endParaRPr lang="en-GB" sz="1200" b="0" i="0" u="none" strike="noStrike" kern="1200" baseline="0" dirty="0">
              <a:solidFill>
                <a:schemeClr val="tx1"/>
              </a:solidFill>
              <a:latin typeface="+mn-lt"/>
              <a:ea typeface="+mn-ea"/>
              <a:cs typeface="+mn-cs"/>
            </a:endParaRPr>
          </a:p>
          <a:p>
            <a:r>
              <a:rPr lang="en-GB" sz="1200" b="1" i="0" u="none" strike="noStrike" kern="1200" baseline="0" dirty="0">
                <a:solidFill>
                  <a:schemeClr val="tx1"/>
                </a:solidFill>
                <a:latin typeface="+mn-lt"/>
                <a:ea typeface="+mn-ea"/>
                <a:cs typeface="+mn-cs"/>
              </a:rPr>
              <a:t>The scope of Article 18.1.b </a:t>
            </a:r>
            <a:endParaRPr lang="en-GB"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GB" sz="1200" b="0" i="0" u="none" strike="noStrike" kern="1200" baseline="0" dirty="0">
                <a:solidFill>
                  <a:schemeClr val="tx1"/>
                </a:solidFill>
                <a:latin typeface="+mn-lt"/>
                <a:ea typeface="+mn-ea"/>
                <a:cs typeface="+mn-cs"/>
              </a:rPr>
              <a:t>The scope of Article 18.1.b is narrower than that of Article 18.1.a: </a:t>
            </a:r>
          </a:p>
          <a:p>
            <a:pPr marL="171450" indent="-171450">
              <a:buFont typeface="Arial" panose="020B0604020202020204" pitchFamily="34" charset="0"/>
              <a:buChar char="•"/>
            </a:pPr>
            <a:r>
              <a:rPr lang="en-GB" sz="1200" b="0" i="0" u="none" strike="noStrike" kern="1200" baseline="0" dirty="0">
                <a:solidFill>
                  <a:schemeClr val="tx1"/>
                </a:solidFill>
                <a:latin typeface="+mn-lt"/>
                <a:ea typeface="+mn-ea"/>
                <a:cs typeface="+mn-cs"/>
              </a:rPr>
              <a:t>Subsection b is restricted to a “service provider”.</a:t>
            </a:r>
          </a:p>
          <a:p>
            <a:pPr marL="171450" indent="-171450">
              <a:buFont typeface="Arial" panose="020B0604020202020204" pitchFamily="34" charset="0"/>
              <a:buChar char="•"/>
            </a:pPr>
            <a:r>
              <a:rPr lang="en-GB" sz="1200" b="0" i="0" u="none" strike="noStrike" kern="1200" baseline="0" dirty="0">
                <a:solidFill>
                  <a:schemeClr val="tx1"/>
                </a:solidFill>
                <a:latin typeface="+mn-lt"/>
                <a:ea typeface="+mn-ea"/>
                <a:cs typeface="+mn-cs"/>
              </a:rPr>
              <a:t>The service provider to which the order is issued </a:t>
            </a:r>
            <a:r>
              <a:rPr lang="en-GB" sz="1200" b="1" i="0" u="sng" strike="noStrike" kern="1200" baseline="0" dirty="0">
                <a:solidFill>
                  <a:schemeClr val="tx1"/>
                </a:solidFill>
                <a:latin typeface="+mn-lt"/>
                <a:ea typeface="+mn-ea"/>
                <a:cs typeface="+mn-cs"/>
              </a:rPr>
              <a:t>is not necessarily present, but offers its services in the territory of the Party</a:t>
            </a:r>
            <a:r>
              <a:rPr lang="en-GB" sz="1200" b="0" i="0" u="none" strike="noStrike" kern="1200" baseline="0" dirty="0">
                <a:solidFill>
                  <a:schemeClr val="tx1"/>
                </a:solidFill>
                <a:latin typeface="+mn-lt"/>
                <a:ea typeface="+mn-ea"/>
                <a:cs typeface="+mn-cs"/>
              </a:rPr>
              <a:t>. </a:t>
            </a:r>
          </a:p>
          <a:p>
            <a:pPr marL="171450" indent="-171450">
              <a:buFont typeface="Arial" panose="020B0604020202020204" pitchFamily="34" charset="0"/>
              <a:buChar char="•"/>
            </a:pPr>
            <a:r>
              <a:rPr lang="en-GB" sz="1200" b="0" i="0" u="none" strike="noStrike" kern="1200" baseline="0" dirty="0">
                <a:solidFill>
                  <a:schemeClr val="tx1"/>
                </a:solidFill>
                <a:latin typeface="+mn-lt"/>
                <a:ea typeface="+mn-ea"/>
                <a:cs typeface="+mn-cs"/>
              </a:rPr>
              <a:t>It is restricted to “subscriber information.” </a:t>
            </a:r>
          </a:p>
          <a:p>
            <a:pPr marL="171450" indent="-171450">
              <a:buFont typeface="Arial" panose="020B0604020202020204" pitchFamily="34" charset="0"/>
              <a:buChar char="•"/>
            </a:pPr>
            <a:r>
              <a:rPr lang="en-GB" sz="1200" b="0" i="0" u="none" strike="noStrike" kern="1200" baseline="0" dirty="0">
                <a:solidFill>
                  <a:schemeClr val="tx1"/>
                </a:solidFill>
                <a:latin typeface="+mn-lt"/>
                <a:ea typeface="+mn-ea"/>
                <a:cs typeface="+mn-cs"/>
              </a:rPr>
              <a:t>The subscriber information relates to such services and is in that service provider’s possession or control. </a:t>
            </a:r>
          </a:p>
          <a:p>
            <a:endParaRPr lang="en-US" sz="1200" b="0" i="0" u="none" strike="noStrike" kern="1200" baseline="0" dirty="0">
              <a:solidFill>
                <a:schemeClr val="tx1"/>
              </a:solidFill>
              <a:latin typeface="+mn-lt"/>
              <a:ea typeface="+mn-ea"/>
              <a:cs typeface="+mn-cs"/>
            </a:endParaRPr>
          </a:p>
          <a:p>
            <a:r>
              <a:rPr lang="en-GB" sz="1200" b="0" i="0" u="none" strike="noStrike" kern="1200" baseline="0" dirty="0">
                <a:solidFill>
                  <a:schemeClr val="tx1"/>
                </a:solidFill>
                <a:latin typeface="+mn-lt"/>
                <a:ea typeface="+mn-ea"/>
                <a:cs typeface="+mn-cs"/>
              </a:rPr>
              <a:t>In contrast to Article 18.1.a which is restricted in scope of application to “persons present in the territory of the Party”, 18.1.b is silent on the issue of the location of the service provider.</a:t>
            </a:r>
          </a:p>
          <a:p>
            <a:r>
              <a:rPr lang="en-GB" sz="1200" b="0" i="0" u="none" strike="noStrike" kern="1200" baseline="0" dirty="0">
                <a:solidFill>
                  <a:schemeClr val="tx1"/>
                </a:solidFill>
                <a:latin typeface="+mn-lt"/>
                <a:ea typeface="+mn-ea"/>
                <a:cs typeface="+mn-cs"/>
              </a:rPr>
              <a:t>Parties could apply the provision in circumstances in which the service provider offering its services in the territory of the Party is neither legally nor physically present in the territory.</a:t>
            </a:r>
          </a:p>
          <a:p>
            <a:endParaRPr lang="en-GB" sz="1200" b="0" i="0" u="none" strike="noStrike" kern="1200" baseline="0" dirty="0">
              <a:solidFill>
                <a:schemeClr val="tx1"/>
              </a:solidFill>
              <a:latin typeface="+mn-lt"/>
              <a:ea typeface="+mn-ea"/>
              <a:cs typeface="+mn-cs"/>
            </a:endParaRPr>
          </a:p>
          <a:p>
            <a:r>
              <a:rPr lang="en-GB" sz="1200" b="0" i="0" u="none" strike="noStrike" kern="1200" baseline="0" dirty="0">
                <a:solidFill>
                  <a:schemeClr val="tx1"/>
                </a:solidFill>
                <a:latin typeface="+mn-lt"/>
                <a:ea typeface="+mn-ea"/>
                <a:cs typeface="+mn-cs"/>
              </a:rPr>
              <a:t>The storage of subscriber information in another jurisdiction does not prevent the application of Article 18 Budapest Convention as long as such data is in the possession or control of the service provider. Regarding Article 18.1.b, a situation may include a service provider that has its headquarters in one jurisdiction, but stores the data in another jurisdiction. Data may also be mirrored in several jurisdictions or move between jurisdictions according to service provider discretion and without the knowledge or control of the subscriber.</a:t>
            </a:r>
          </a:p>
          <a:p>
            <a:r>
              <a:rPr lang="en-GB" sz="1200" b="0" i="0" u="none" strike="noStrike" kern="1200" baseline="0" dirty="0">
                <a:solidFill>
                  <a:schemeClr val="tx1"/>
                </a:solidFill>
                <a:latin typeface="+mn-lt"/>
                <a:ea typeface="+mn-ea"/>
                <a:cs typeface="+mn-cs"/>
              </a:rPr>
              <a:t>Legal regimes increasingly recognise, both in the criminal justice sphere and in the privacy and data protection sphere, that the location of the data is not the determining factor for establishing jurisdiction.  </a:t>
            </a:r>
          </a:p>
          <a:p>
            <a:endParaRPr lang="en-GB" sz="1200" b="0" i="0" u="none" strike="noStrike" kern="1200" baseline="0" dirty="0">
              <a:solidFill>
                <a:schemeClr val="tx1"/>
              </a:solidFill>
              <a:latin typeface="+mn-lt"/>
              <a:ea typeface="+mn-ea"/>
              <a:cs typeface="+mn-cs"/>
            </a:endParaRPr>
          </a:p>
          <a:p>
            <a:r>
              <a:rPr lang="en-GB" sz="1200" kern="1200" dirty="0">
                <a:solidFill>
                  <a:schemeClr val="tx1"/>
                </a:solidFill>
                <a:effectLst/>
                <a:latin typeface="+mn-lt"/>
                <a:ea typeface="+mn-ea"/>
                <a:cs typeface="+mn-cs"/>
              </a:rPr>
              <a:t>Consider the applicability of Article 18 through </a:t>
            </a:r>
            <a:r>
              <a:rPr lang="en-GB" sz="1200" i="1" kern="1200" dirty="0">
                <a:solidFill>
                  <a:schemeClr val="tx1"/>
                </a:solidFill>
                <a:effectLst/>
                <a:latin typeface="+mn-lt"/>
                <a:ea typeface="+mn-ea"/>
                <a:cs typeface="+mn-cs"/>
              </a:rPr>
              <a:t>Yahoo! case</a:t>
            </a:r>
            <a:r>
              <a:rPr lang="en-GB" sz="1200" kern="1200" dirty="0">
                <a:solidFill>
                  <a:schemeClr val="tx1"/>
                </a:solidFill>
                <a:effectLst/>
                <a:latin typeface="+mn-lt"/>
                <a:ea typeface="+mn-ea"/>
                <a:cs typeface="+mn-cs"/>
              </a:rPr>
              <a:t>:</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In the </a:t>
            </a:r>
            <a:r>
              <a:rPr lang="en-GB" sz="1200" i="1" kern="1200" dirty="0">
                <a:solidFill>
                  <a:schemeClr val="tx1"/>
                </a:solidFill>
                <a:effectLst/>
                <a:latin typeface="+mn-lt"/>
                <a:ea typeface="+mn-ea"/>
                <a:cs typeface="+mn-cs"/>
              </a:rPr>
              <a:t>Yahoo! case </a:t>
            </a:r>
            <a:r>
              <a:rPr lang="en-GB" sz="1200" kern="1200" dirty="0">
                <a:solidFill>
                  <a:schemeClr val="tx1"/>
                </a:solidFill>
                <a:effectLst/>
                <a:latin typeface="+mn-lt"/>
                <a:ea typeface="+mn-ea"/>
                <a:cs typeface="+mn-cs"/>
              </a:rPr>
              <a:t>the Belgian Supreme Court considered if a Belgian public prosecutor was authorised to request a Yahoo! to produce subscriber information (namely IP addresses associated with e-mail accounts registered to Yahoo!’) although Yahoo! had no physical or legal presence in Belgium.</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Belgian Court held that the duty of cooperation extends to any ISP that is offering services in Belgium. </a:t>
            </a:r>
            <a:endParaRPr lang="en-US"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46</a:t>
            </a:fld>
            <a:endParaRPr lang="en-US" dirty="0"/>
          </a:p>
        </p:txBody>
      </p:sp>
    </p:spTree>
    <p:extLst>
      <p:ext uri="{BB962C8B-B14F-4D97-AF65-F5344CB8AC3E}">
        <p14:creationId xmlns:p14="http://schemas.microsoft.com/office/powerpoint/2010/main" val="15977409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1506"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71450" indent="-171450">
              <a:buFontTx/>
              <a:buChar char="•"/>
            </a:pPr>
            <a:r>
              <a:rPr lang="en-US" sz="1000" noProof="0" dirty="0">
                <a:latin typeface="Calibri" charset="0"/>
              </a:rPr>
              <a:t>Access the whole or any part without rights</a:t>
            </a:r>
          </a:p>
          <a:p>
            <a:pPr marL="171450" indent="-171450" eaLnBrk="1" hangingPunct="1">
              <a:spcBef>
                <a:spcPct val="0"/>
              </a:spcBef>
              <a:buFontTx/>
              <a:buChar char="•"/>
            </a:pPr>
            <a:r>
              <a:rPr lang="en-US" sz="1000" noProof="0" dirty="0">
                <a:latin typeface="Calibri" charset="0"/>
              </a:rPr>
              <a:t>Non-public transmission of computer data to, from, within a computer system</a:t>
            </a:r>
          </a:p>
          <a:p>
            <a:pPr marL="171450" indent="-171450" eaLnBrk="1" hangingPunct="1">
              <a:spcBef>
                <a:spcPct val="0"/>
              </a:spcBef>
              <a:buFontTx/>
              <a:buChar char="•"/>
            </a:pPr>
            <a:r>
              <a:rPr lang="en-US" sz="1000" noProof="0" dirty="0">
                <a:latin typeface="Calibri" charset="0"/>
              </a:rPr>
              <a:t>Damaging Deletion, deterioration, alteration or suppression of computer data</a:t>
            </a:r>
          </a:p>
          <a:p>
            <a:pPr marL="171450" indent="-171450" eaLnBrk="1" hangingPunct="1">
              <a:spcBef>
                <a:spcPct val="0"/>
              </a:spcBef>
              <a:buFontTx/>
              <a:buChar char="•"/>
            </a:pPr>
            <a:r>
              <a:rPr lang="en-US" sz="1000" noProof="0" dirty="0">
                <a:latin typeface="Calibri" charset="0"/>
              </a:rPr>
              <a:t>Hindering of the functioning of a computer system by inputting, transmitting, damaging, deleting, deteriorating, altering or suppressing computer data</a:t>
            </a:r>
          </a:p>
          <a:p>
            <a:pPr marL="171450" indent="-171450" eaLnBrk="1" hangingPunct="1">
              <a:spcBef>
                <a:spcPct val="0"/>
              </a:spcBef>
              <a:buFontTx/>
              <a:buChar char="•"/>
            </a:pPr>
            <a:r>
              <a:rPr lang="en-US" sz="1000" noProof="0" dirty="0">
                <a:latin typeface="Calibri" charset="0"/>
              </a:rPr>
              <a:t>Production and possession of computer systems that do the above</a:t>
            </a:r>
          </a:p>
          <a:p>
            <a:pPr marL="171450" indent="-171450" eaLnBrk="1" hangingPunct="1">
              <a:spcBef>
                <a:spcPct val="0"/>
              </a:spcBef>
              <a:buFontTx/>
              <a:buChar char="•"/>
            </a:pPr>
            <a:r>
              <a:rPr lang="en-US" sz="1000" noProof="0" dirty="0">
                <a:latin typeface="Calibri" charset="0"/>
              </a:rPr>
              <a:t>Inauthentic data with the intent that it be considered or acted upon for legal purposes as if it were authentic</a:t>
            </a:r>
            <a:endParaRPr lang="en-US" noProof="0" dirty="0">
              <a:latin typeface="Calibri" charset="0"/>
            </a:endParaRPr>
          </a:p>
          <a:p>
            <a:pPr marL="171450" indent="-171450" eaLnBrk="1" hangingPunct="1">
              <a:spcBef>
                <a:spcPct val="0"/>
              </a:spcBef>
              <a:buFontTx/>
              <a:buChar char="•"/>
            </a:pPr>
            <a:r>
              <a:rPr lang="en-US" noProof="0" dirty="0">
                <a:latin typeface="Calibri" charset="0"/>
              </a:rPr>
              <a:t>Input, interference with dishonest intent of procuring economic gain</a:t>
            </a:r>
          </a:p>
          <a:p>
            <a:pPr marL="171450" indent="-171450" eaLnBrk="1" hangingPunct="1">
              <a:spcBef>
                <a:spcPct val="0"/>
              </a:spcBef>
              <a:buFontTx/>
              <a:buChar char="•"/>
            </a:pPr>
            <a:r>
              <a:rPr lang="en-US" noProof="0" dirty="0">
                <a:latin typeface="Calibri" charset="0"/>
              </a:rPr>
              <a:t>Producing, Offering, Distributing, Procuring, Possessing</a:t>
            </a:r>
            <a:r>
              <a:rPr lang="en-US" baseline="0" noProof="0" dirty="0">
                <a:latin typeface="Calibri" charset="0"/>
              </a:rPr>
              <a:t> child pornography</a:t>
            </a:r>
            <a:endParaRPr lang="en-US" noProof="0" dirty="0">
              <a:latin typeface="Calibri" charset="0"/>
            </a:endParaRPr>
          </a:p>
          <a:p>
            <a:pPr marL="171450" indent="-171450" eaLnBrk="1" hangingPunct="1">
              <a:spcBef>
                <a:spcPct val="0"/>
              </a:spcBef>
              <a:buFontTx/>
              <a:buChar char="•"/>
            </a:pPr>
            <a:r>
              <a:rPr lang="en-US" noProof="0" dirty="0">
                <a:latin typeface="Calibri" charset="0"/>
              </a:rPr>
              <a:t>IPR</a:t>
            </a:r>
          </a:p>
          <a:p>
            <a:pPr marL="171450" indent="-171450" eaLnBrk="1" hangingPunct="1">
              <a:spcBef>
                <a:spcPct val="0"/>
              </a:spcBef>
              <a:buFontTx/>
              <a:buChar char="•"/>
            </a:pPr>
            <a:endParaRPr lang="en-US" noProof="0" dirty="0">
              <a:latin typeface="Calibri" charset="0"/>
            </a:endParaRPr>
          </a:p>
          <a:p>
            <a:pPr marL="171450" indent="-171450" eaLnBrk="1" hangingPunct="1">
              <a:spcBef>
                <a:spcPct val="0"/>
              </a:spcBef>
              <a:buFontTx/>
              <a:buChar char="•"/>
            </a:pPr>
            <a:r>
              <a:rPr lang="en-US" b="1" noProof="0" dirty="0">
                <a:solidFill>
                  <a:schemeClr val="tx1"/>
                </a:solidFill>
                <a:latin typeface="Calibri" charset="0"/>
              </a:rPr>
              <a:t>Expedited preservation of computer data and traffic data</a:t>
            </a:r>
          </a:p>
          <a:p>
            <a:pPr marL="171450" indent="-171450" eaLnBrk="1" hangingPunct="1">
              <a:spcBef>
                <a:spcPct val="0"/>
              </a:spcBef>
              <a:buFontTx/>
              <a:buChar char="•"/>
            </a:pPr>
            <a:r>
              <a:rPr lang="en-US" b="1" noProof="0" dirty="0">
                <a:solidFill>
                  <a:schemeClr val="tx1"/>
                </a:solidFill>
                <a:latin typeface="Calibri" charset="0"/>
              </a:rPr>
              <a:t>Partial disclosure of traffic data to identify the provider and the path</a:t>
            </a:r>
          </a:p>
          <a:p>
            <a:pPr marL="171450" indent="-171450" eaLnBrk="1" hangingPunct="1">
              <a:spcBef>
                <a:spcPct val="0"/>
              </a:spcBef>
              <a:buFontTx/>
              <a:buChar char="•"/>
            </a:pPr>
            <a:r>
              <a:rPr lang="en-US" b="1" noProof="0" dirty="0">
                <a:solidFill>
                  <a:schemeClr val="tx1"/>
                </a:solidFill>
                <a:latin typeface="Calibri" charset="0"/>
              </a:rPr>
              <a:t>Production order to persons (computer data) and service providers (subscriber information)</a:t>
            </a:r>
          </a:p>
          <a:p>
            <a:pPr marL="171450" indent="-171450" eaLnBrk="1" hangingPunct="1">
              <a:spcBef>
                <a:spcPct val="0"/>
              </a:spcBef>
              <a:buFontTx/>
              <a:buChar char="•"/>
            </a:pPr>
            <a:r>
              <a:rPr lang="en-US" b="1" noProof="0" dirty="0">
                <a:solidFill>
                  <a:schemeClr val="tx1"/>
                </a:solidFill>
                <a:latin typeface="Calibri" charset="0"/>
              </a:rPr>
              <a:t>Search and seizure of computer data (computer and any storage)</a:t>
            </a:r>
          </a:p>
          <a:p>
            <a:pPr marL="171450" indent="-171450" eaLnBrk="1" hangingPunct="1">
              <a:spcBef>
                <a:spcPct val="0"/>
              </a:spcBef>
              <a:buFontTx/>
              <a:buChar char="•"/>
            </a:pPr>
            <a:r>
              <a:rPr lang="en-US" b="1" noProof="0" dirty="0">
                <a:solidFill>
                  <a:schemeClr val="tx1"/>
                </a:solidFill>
                <a:latin typeface="Calibri" charset="0"/>
              </a:rPr>
              <a:t>Real time collection of traffic data and interception of computer data</a:t>
            </a:r>
          </a:p>
          <a:p>
            <a:pPr marL="171450" indent="-171450" eaLnBrk="1" hangingPunct="1">
              <a:spcBef>
                <a:spcPct val="0"/>
              </a:spcBef>
              <a:buFontTx/>
              <a:buChar char="•"/>
            </a:pPr>
            <a:endParaRPr lang="en-US" noProof="0" dirty="0">
              <a:latin typeface="Calibri" charset="0"/>
            </a:endParaRPr>
          </a:p>
          <a:p>
            <a:pPr marL="171450" indent="-171450" eaLnBrk="1" hangingPunct="1">
              <a:spcBef>
                <a:spcPct val="0"/>
              </a:spcBef>
              <a:buFontTx/>
              <a:buChar char="•"/>
            </a:pPr>
            <a:r>
              <a:rPr lang="en-US" noProof="0" dirty="0">
                <a:latin typeface="Calibri" charset="0"/>
              </a:rPr>
              <a:t>Criminal offences deemed to be included as extraditable offences</a:t>
            </a:r>
          </a:p>
          <a:p>
            <a:pPr marL="171450" indent="-171450" eaLnBrk="1" hangingPunct="1">
              <a:spcBef>
                <a:spcPct val="0"/>
              </a:spcBef>
              <a:buFontTx/>
              <a:buChar char="•"/>
            </a:pPr>
            <a:r>
              <a:rPr lang="en-US" noProof="0" dirty="0">
                <a:latin typeface="Calibri" charset="0"/>
              </a:rPr>
              <a:t>MLA - one another mutual assistance to the widest extent possible for the purpose of investigations or proceedings concerning criminal offences related to computer systems and data, or for the collection of evidence in electronic form of a criminal offence</a:t>
            </a:r>
          </a:p>
          <a:p>
            <a:pPr marL="171450" indent="-171450" eaLnBrk="1" hangingPunct="1">
              <a:spcBef>
                <a:spcPct val="0"/>
              </a:spcBef>
              <a:buFontTx/>
              <a:buChar char="•"/>
            </a:pPr>
            <a:r>
              <a:rPr lang="en-US" noProof="0" dirty="0">
                <a:latin typeface="Calibri" charset="0"/>
              </a:rPr>
              <a:t>Voluntary disclosure</a:t>
            </a:r>
          </a:p>
          <a:p>
            <a:pPr marL="171450" indent="-171450" eaLnBrk="1" hangingPunct="1">
              <a:spcBef>
                <a:spcPct val="0"/>
              </a:spcBef>
              <a:buFontTx/>
              <a:buChar char="•"/>
            </a:pPr>
            <a:r>
              <a:rPr lang="en-US" noProof="0" dirty="0">
                <a:latin typeface="Calibri" charset="0"/>
              </a:rPr>
              <a:t>Expedited preservation of computer data, disclosure of preserved traffic data</a:t>
            </a:r>
          </a:p>
          <a:p>
            <a:pPr marL="171450" indent="-171450" eaLnBrk="1" hangingPunct="1">
              <a:spcBef>
                <a:spcPct val="0"/>
              </a:spcBef>
              <a:buFontTx/>
              <a:buChar char="•"/>
            </a:pPr>
            <a:r>
              <a:rPr lang="en-US" noProof="0" dirty="0">
                <a:latin typeface="Calibri" charset="0"/>
              </a:rPr>
              <a:t>MLA to ask seizure, no authorization to access computer systems from home (ART 32)</a:t>
            </a:r>
          </a:p>
          <a:p>
            <a:pPr marL="171450" indent="-171450" eaLnBrk="1" hangingPunct="1">
              <a:spcBef>
                <a:spcPct val="0"/>
              </a:spcBef>
              <a:buFontTx/>
              <a:buChar char="•"/>
            </a:pPr>
            <a:r>
              <a:rPr lang="en-US" noProof="0" dirty="0">
                <a:latin typeface="Calibri" charset="0"/>
              </a:rPr>
              <a:t>24/7 points of contact (one, for investigation purposes, 24/7, expeditious collaboration and readiness to requests, trained personnel)</a:t>
            </a:r>
          </a:p>
          <a:p>
            <a:pPr marL="171450" indent="-171450" eaLnBrk="1" hangingPunct="1">
              <a:spcBef>
                <a:spcPct val="0"/>
              </a:spcBef>
              <a:buFontTx/>
              <a:buChar char="•"/>
            </a:pPr>
            <a:endParaRPr lang="en-US" noProof="0" dirty="0">
              <a:latin typeface="Calibri" charset="0"/>
            </a:endParaRPr>
          </a:p>
          <a:p>
            <a:pPr marL="171450" indent="-171450" eaLnBrk="1" hangingPunct="1">
              <a:spcBef>
                <a:spcPct val="0"/>
              </a:spcBef>
              <a:buFontTx/>
              <a:buChar char="•"/>
            </a:pPr>
            <a:endParaRPr lang="en-US" noProof="0" dirty="0">
              <a:latin typeface="Calibri" charset="0"/>
            </a:endParaRPr>
          </a:p>
        </p:txBody>
      </p:sp>
      <p:sp>
        <p:nvSpPr>
          <p:cNvPr id="21507"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fld id="{AF832C6B-BDA8-DE4D-980B-63A4BC844782}" type="slidenum">
              <a:rPr lang="fr-FR" sz="1200"/>
              <a:pPr/>
              <a:t>7</a:t>
            </a:fld>
            <a:endParaRPr lang="fr-FR" sz="1200"/>
          </a:p>
        </p:txBody>
      </p:sp>
    </p:spTree>
    <p:extLst>
      <p:ext uri="{BB962C8B-B14F-4D97-AF65-F5344CB8AC3E}">
        <p14:creationId xmlns:p14="http://schemas.microsoft.com/office/powerpoint/2010/main" val="181606535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GB" dirty="0"/>
              <a:t>The third point of Article 18 defines the term “subscriber information”.</a:t>
            </a:r>
          </a:p>
          <a:p>
            <a:endParaRPr lang="en-GB" dirty="0"/>
          </a:p>
          <a:p>
            <a:r>
              <a:rPr lang="en-GB" dirty="0"/>
              <a:t>The second point is relating to conditions and safeguards, which will be studied in Part</a:t>
            </a:r>
            <a:r>
              <a:rPr lang="en-GB" baseline="0" dirty="0"/>
              <a:t> II of the current lesson.</a:t>
            </a:r>
          </a:p>
          <a:p>
            <a:endParaRPr lang="en-GB" baseline="0" dirty="0"/>
          </a:p>
          <a:p>
            <a:r>
              <a:rPr lang="en-GB" baseline="0" dirty="0"/>
              <a:t>For more details on the concept of subscribe information see </a:t>
            </a:r>
            <a:r>
              <a:rPr lang="en-GB" sz="1200" kern="1200" dirty="0">
                <a:solidFill>
                  <a:schemeClr val="tx1"/>
                </a:solidFill>
                <a:effectLst/>
                <a:latin typeface="+mn-lt"/>
                <a:ea typeface="+mn-ea"/>
                <a:cs typeface="+mn-cs"/>
              </a:rPr>
              <a:t>T-CY Guidance Note No.</a:t>
            </a:r>
            <a:r>
              <a:rPr lang="en-GB" sz="1200" kern="1200" baseline="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8</a:t>
            </a:r>
            <a:r>
              <a:rPr lang="en-GB" sz="1200" kern="1200" baseline="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Obtaining</a:t>
            </a:r>
            <a:r>
              <a:rPr lang="en-GB" sz="1200" kern="1200" baseline="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subscriber information </a:t>
            </a:r>
            <a:r>
              <a:rPr lang="en-GB" sz="1200" kern="1200" baseline="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for an</a:t>
            </a:r>
            <a:r>
              <a:rPr lang="en-GB" sz="1200" kern="1200" baseline="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IP </a:t>
            </a:r>
            <a:r>
              <a:rPr lang="en-GB" sz="1200" kern="1200" baseline="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address used in a specific</a:t>
            </a:r>
            <a:r>
              <a:rPr lang="en-GB" sz="1200" kern="1200" baseline="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communication within a criminal investigation: https://rm.coe.int/CoERMPublicCommonSearchServices/DisplayDCTMContent?documentId=09000016802e7130.</a:t>
            </a:r>
          </a:p>
          <a:p>
            <a:endParaRPr lang="en-GB" dirty="0"/>
          </a:p>
          <a:p>
            <a:pPr marL="0" marR="0" indent="0" algn="l" defTabSz="457200" rtl="0" eaLnBrk="0" fontAlgn="base" latinLnBrk="0" hangingPunct="0">
              <a:lnSpc>
                <a:spcPct val="100000"/>
              </a:lnSpc>
              <a:spcBef>
                <a:spcPct val="30000"/>
              </a:spcBef>
              <a:spcAft>
                <a:spcPct val="0"/>
              </a:spcAft>
              <a:buClrTx/>
              <a:buSzTx/>
              <a:buFontTx/>
              <a:buNone/>
              <a:tabLst/>
              <a:defRPr/>
            </a:pPr>
            <a:r>
              <a:rPr lang="en-US" dirty="0"/>
              <a:t>This slide displays the full text of Article 18,</a:t>
            </a:r>
            <a:r>
              <a:rPr lang="en-US" baseline="0" dirty="0"/>
              <a:t> </a:t>
            </a:r>
            <a:r>
              <a:rPr lang="en-US" u="none" baseline="0" dirty="0">
                <a:solidFill>
                  <a:srgbClr val="FF0000"/>
                </a:solidFill>
              </a:rPr>
              <a:t>§3.</a:t>
            </a:r>
            <a:endParaRPr lang="en-GB" sz="1200" kern="1200" dirty="0">
              <a:solidFill>
                <a:schemeClr val="tx1"/>
              </a:solidFill>
              <a:effectLst/>
              <a:latin typeface="+mn-lt"/>
              <a:ea typeface="+mn-ea"/>
              <a:cs typeface="+mn-cs"/>
            </a:endParaRPr>
          </a:p>
          <a:p>
            <a:endParaRPr lang="en-GB"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47</a:t>
            </a:fld>
            <a:endParaRPr lang="en-US" dirty="0"/>
          </a:p>
        </p:txBody>
      </p:sp>
    </p:spTree>
    <p:extLst>
      <p:ext uri="{BB962C8B-B14F-4D97-AF65-F5344CB8AC3E}">
        <p14:creationId xmlns:p14="http://schemas.microsoft.com/office/powerpoint/2010/main" val="72677356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8595"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p>
        </p:txBody>
      </p:sp>
    </p:spTree>
    <p:extLst>
      <p:ext uri="{BB962C8B-B14F-4D97-AF65-F5344CB8AC3E}">
        <p14:creationId xmlns:p14="http://schemas.microsoft.com/office/powerpoint/2010/main" val="125569584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70000" lnSpcReduction="20000"/>
          </a:bodyPr>
          <a:lstStyle/>
          <a:p>
            <a:pPr eaLnBrk="1" hangingPunct="1">
              <a:spcBef>
                <a:spcPct val="0"/>
              </a:spcBef>
            </a:pPr>
            <a:r>
              <a:rPr lang="en-GB" dirty="0"/>
              <a:t>Search and seizure are described by Article 19 of Budapest Convention. </a:t>
            </a:r>
          </a:p>
          <a:p>
            <a:pPr eaLnBrk="1" hangingPunct="1">
              <a:spcBef>
                <a:spcPct val="0"/>
              </a:spcBef>
            </a:pPr>
            <a:endParaRPr lang="en-GB" dirty="0"/>
          </a:p>
          <a:p>
            <a:pPr eaLnBrk="1" hangingPunct="1">
              <a:spcBef>
                <a:spcPct val="0"/>
              </a:spcBef>
            </a:pPr>
            <a:r>
              <a:rPr lang="en-GB" dirty="0"/>
              <a:t>Most of national procedural rules include general regulations for search and seizure, but not all of them have specific rules governing computer search and computer seizure. Many jurisdictions can live well just with traditional searches and seizures. However, the real world teaches that digital investigations face challenges previously unknown caused, for example, by the interconnectedness of computer systems.</a:t>
            </a:r>
          </a:p>
          <a:p>
            <a:pPr eaLnBrk="1" hangingPunct="1">
              <a:spcBef>
                <a:spcPct val="0"/>
              </a:spcBef>
            </a:pPr>
            <a:endParaRPr lang="en-GB" dirty="0"/>
          </a:p>
          <a:p>
            <a:pPr marL="0" marR="0" lvl="1" indent="0" algn="l" defTabSz="457200" rtl="0" eaLnBrk="1" fontAlgn="base" latinLnBrk="0" hangingPunct="1">
              <a:lnSpc>
                <a:spcPct val="100000"/>
              </a:lnSpc>
              <a:spcBef>
                <a:spcPct val="0"/>
              </a:spcBef>
              <a:spcAft>
                <a:spcPct val="0"/>
              </a:spcAft>
              <a:buClrTx/>
              <a:buSzTx/>
              <a:buFontTx/>
              <a:buNone/>
              <a:tabLst/>
              <a:defRPr/>
            </a:pPr>
            <a:r>
              <a:rPr lang="en-GB" dirty="0"/>
              <a:t>Enfacing that kind a new questions, the Budapest Convention created specific rules to deal with searches and seizures in the digital world. As a result, it organises the possibility to search in a computer system, in a storage medium, and in a computer system available</a:t>
            </a:r>
            <a:r>
              <a:rPr lang="en-GB" baseline="0" dirty="0"/>
              <a:t> from the initial one. This latter possibility enables the authority to </a:t>
            </a:r>
            <a:r>
              <a:rPr lang="en-GB" dirty="0"/>
              <a:t>“</a:t>
            </a:r>
            <a:r>
              <a:rPr lang="en-GB" b="1" dirty="0"/>
              <a:t>expeditiously</a:t>
            </a:r>
            <a:r>
              <a:rPr lang="en-GB" dirty="0"/>
              <a:t>” extend the search to an other system when, </a:t>
            </a:r>
            <a:r>
              <a:rPr lang="en-GB" sz="3000" kern="1200" dirty="0">
                <a:solidFill>
                  <a:schemeClr val="tx1"/>
                </a:solidFill>
                <a:latin typeface="+mn-lt"/>
                <a:ea typeface="+mn-ea"/>
                <a:cs typeface="+mn-cs"/>
              </a:rPr>
              <a:t>during a lawful search to a specific computer system or part of it, this authority </a:t>
            </a:r>
            <a:r>
              <a:rPr lang="en-GB" sz="3200" dirty="0"/>
              <a:t>forms a reasonable belief that the data sought are stored in another computer system in its territory. </a:t>
            </a:r>
          </a:p>
          <a:p>
            <a:pPr marL="0" marR="0" lvl="1" indent="0" algn="l" defTabSz="457200" rtl="0" eaLnBrk="1" fontAlgn="base" latinLnBrk="0" hangingPunct="1">
              <a:lnSpc>
                <a:spcPct val="100000"/>
              </a:lnSpc>
              <a:spcBef>
                <a:spcPct val="0"/>
              </a:spcBef>
              <a:spcAft>
                <a:spcPct val="0"/>
              </a:spcAft>
              <a:buClrTx/>
              <a:buSzTx/>
              <a:buFontTx/>
              <a:buNone/>
              <a:tabLst/>
              <a:defRPr/>
            </a:pPr>
            <a:endParaRPr lang="en-GB" sz="3200" kern="1200" dirty="0">
              <a:solidFill>
                <a:schemeClr val="tx1"/>
              </a:solidFill>
              <a:latin typeface="+mn-lt"/>
              <a:ea typeface="+mn-ea"/>
              <a:cs typeface="+mn-cs"/>
            </a:endParaRPr>
          </a:p>
          <a:p>
            <a:pPr eaLnBrk="1" hangingPunct="1">
              <a:spcBef>
                <a:spcPct val="0"/>
              </a:spcBef>
            </a:pPr>
            <a:r>
              <a:rPr lang="en-GB" dirty="0"/>
              <a:t>Regarding investigative powers, Article 19 requires that investigators are empowered to “seize or similarly secure” accessed computer data, and to </a:t>
            </a:r>
            <a:r>
              <a:rPr lang="en-GB" sz="1200" dirty="0"/>
              <a:t>order any person who has knowledge about the functioning of the computer system or measures applied to protect the computer data therein to provide, as is reasonable, the necessary information, to enable search</a:t>
            </a:r>
            <a:r>
              <a:rPr lang="en-GB" sz="1200" baseline="0" dirty="0"/>
              <a:t> and</a:t>
            </a:r>
            <a:r>
              <a:rPr lang="en-GB" sz="1200" dirty="0"/>
              <a:t> seizure.</a:t>
            </a:r>
            <a:endParaRPr lang="en-GB" dirty="0"/>
          </a:p>
          <a:p>
            <a:pPr eaLnBrk="1" hangingPunct="1">
              <a:spcBef>
                <a:spcPct val="0"/>
              </a:spcBef>
            </a:pPr>
            <a:endParaRPr lang="en-GB" dirty="0"/>
          </a:p>
          <a:p>
            <a:pPr eaLnBrk="1" hangingPunct="1">
              <a:spcBef>
                <a:spcPct val="0"/>
              </a:spcBef>
            </a:pPr>
            <a:r>
              <a:rPr lang="en-GB" dirty="0"/>
              <a:t>Given the various possibilities and more efficient ways that are available to seize computer data, the Budapest Convention provides a list of basic actions that investigators must be empowered to perform… (next slide)</a:t>
            </a:r>
          </a:p>
          <a:p>
            <a:pPr eaLnBrk="1" hangingPunct="1">
              <a:spcBef>
                <a:spcPct val="0"/>
              </a:spcBef>
            </a:pPr>
            <a:endParaRPr lang="en-GB" dirty="0"/>
          </a:p>
          <a:p>
            <a:pPr eaLnBrk="1" hangingPunct="1">
              <a:spcBef>
                <a:spcPct val="0"/>
              </a:spcBef>
            </a:pPr>
            <a:endParaRPr lang="en-GB" dirty="0"/>
          </a:p>
          <a:p>
            <a:pPr eaLnBrk="1" hangingPunct="1">
              <a:spcBef>
                <a:spcPct val="0"/>
              </a:spcBef>
            </a:pPr>
            <a:endParaRPr lang="en-US" dirty="0"/>
          </a:p>
        </p:txBody>
      </p:sp>
      <p:sp>
        <p:nvSpPr>
          <p:cNvPr id="12800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F9B9A6E-D87B-4D15-9080-CF743934CFCD}" type="slidenum">
              <a:rPr lang="en-US">
                <a:cs typeface="Arial" charset="0"/>
              </a:rPr>
              <a:pPr fontAlgn="base">
                <a:spcBef>
                  <a:spcPct val="0"/>
                </a:spcBef>
                <a:spcAft>
                  <a:spcPct val="0"/>
                </a:spcAft>
                <a:defRPr/>
              </a:pPr>
              <a:t>49</a:t>
            </a:fld>
            <a:endParaRPr lang="en-US" dirty="0">
              <a:cs typeface="Arial" charset="0"/>
            </a:endParaRPr>
          </a:p>
        </p:txBody>
      </p:sp>
    </p:spTree>
    <p:extLst>
      <p:ext uri="{BB962C8B-B14F-4D97-AF65-F5344CB8AC3E}">
        <p14:creationId xmlns:p14="http://schemas.microsoft.com/office/powerpoint/2010/main" val="189137278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lnSpcReduction="10000"/>
          </a:bodyPr>
          <a:lstStyle/>
          <a:p>
            <a:pPr eaLnBrk="1" hangingPunct="1">
              <a:spcBef>
                <a:spcPct val="0"/>
              </a:spcBef>
            </a:pPr>
            <a:r>
              <a:rPr lang="en-GB" dirty="0"/>
              <a:t>Basic actions that investigators must be empowered by law to perform </a:t>
            </a:r>
            <a:r>
              <a:rPr lang="en-US" dirty="0"/>
              <a:t>during the process of a lawful seizure of computer data,</a:t>
            </a:r>
            <a:r>
              <a:rPr lang="en-US" baseline="0" dirty="0"/>
              <a:t> according to the Budapest Convention, are the following:</a:t>
            </a:r>
          </a:p>
          <a:p>
            <a:pPr eaLnBrk="1" hangingPunct="1">
              <a:spcBef>
                <a:spcPct val="0"/>
              </a:spcBef>
            </a:pPr>
            <a:endParaRPr lang="en-GB" dirty="0"/>
          </a:p>
          <a:p>
            <a:pPr eaLnBrk="1" hangingPunct="1">
              <a:spcBef>
                <a:spcPct val="0"/>
              </a:spcBef>
            </a:pPr>
            <a:r>
              <a:rPr lang="en-US" dirty="0"/>
              <a:t>a) seize physically a computer system,</a:t>
            </a:r>
            <a:endParaRPr lang="en-GB" dirty="0"/>
          </a:p>
          <a:p>
            <a:pPr eaLnBrk="1" hangingPunct="1">
              <a:spcBef>
                <a:spcPct val="0"/>
              </a:spcBef>
            </a:pPr>
            <a:endParaRPr lang="en-US" dirty="0"/>
          </a:p>
          <a:p>
            <a:pPr eaLnBrk="1" hangingPunct="1">
              <a:spcBef>
                <a:spcPct val="0"/>
              </a:spcBef>
            </a:pPr>
            <a:r>
              <a:rPr lang="en-US" dirty="0"/>
              <a:t>b) make and retain a copy of those computer data (which is important in case the data is stored on a major server, where physical removal is impossible, and also when physical </a:t>
            </a:r>
            <a:r>
              <a:rPr lang="en-US" dirty="0" err="1"/>
              <a:t>seisure</a:t>
            </a:r>
            <a:r>
              <a:rPr lang="en-US" dirty="0"/>
              <a:t> would interfere too significantly with the rights of other people who have access rights to that machine – for instance the a big company’s server)</a:t>
            </a:r>
            <a:endParaRPr lang="en-GB" dirty="0"/>
          </a:p>
          <a:p>
            <a:pPr eaLnBrk="1" hangingPunct="1">
              <a:spcBef>
                <a:spcPct val="0"/>
              </a:spcBef>
            </a:pPr>
            <a:endParaRPr lang="en-US" dirty="0"/>
          </a:p>
          <a:p>
            <a:pPr eaLnBrk="1" hangingPunct="1">
              <a:spcBef>
                <a:spcPct val="0"/>
              </a:spcBef>
            </a:pPr>
            <a:r>
              <a:rPr lang="en-US" dirty="0"/>
              <a:t>c) maintain the integrity of the relevant stored computer data and, finally, to </a:t>
            </a:r>
            <a:endParaRPr lang="en-GB" dirty="0"/>
          </a:p>
          <a:p>
            <a:pPr eaLnBrk="1" hangingPunct="1">
              <a:spcBef>
                <a:spcPct val="0"/>
              </a:spcBef>
            </a:pPr>
            <a:endParaRPr lang="en-US" dirty="0"/>
          </a:p>
          <a:p>
            <a:pPr eaLnBrk="1" hangingPunct="1">
              <a:spcBef>
                <a:spcPct val="0"/>
              </a:spcBef>
            </a:pPr>
            <a:r>
              <a:rPr lang="en-US" dirty="0"/>
              <a:t>d) render inaccessible or remove those computer data in the accessed computer system.</a:t>
            </a:r>
            <a:endParaRPr lang="en-GB" dirty="0"/>
          </a:p>
          <a:p>
            <a:pPr eaLnBrk="1" hangingPunct="1">
              <a:spcBef>
                <a:spcPct val="0"/>
              </a:spcBef>
            </a:pPr>
            <a:endParaRPr lang="en-US" dirty="0"/>
          </a:p>
          <a:p>
            <a:pPr eaLnBrk="1" hangingPunct="1">
              <a:spcBef>
                <a:spcPct val="0"/>
              </a:spcBef>
            </a:pPr>
            <a:r>
              <a:rPr lang="en-US" dirty="0"/>
              <a:t>This last provision is relevant for instance when physical seizure is impossible, but real harm could occur</a:t>
            </a:r>
            <a:r>
              <a:rPr lang="en-US" baseline="0" dirty="0"/>
              <a:t> </a:t>
            </a:r>
            <a:r>
              <a:rPr lang="en-US" dirty="0"/>
              <a:t>if a third party got access to the data.  </a:t>
            </a:r>
            <a:endParaRPr lang="en-GB" dirty="0"/>
          </a:p>
          <a:p>
            <a:pPr eaLnBrk="1" hangingPunct="1">
              <a:spcBef>
                <a:spcPct val="0"/>
              </a:spcBef>
            </a:pPr>
            <a:r>
              <a:rPr lang="en-GB" dirty="0"/>
              <a:t>With the exception of the mere seizure of data in its own and original record, all these procedural possibilities are specific measures in the digital environment.</a:t>
            </a:r>
          </a:p>
        </p:txBody>
      </p:sp>
      <p:sp>
        <p:nvSpPr>
          <p:cNvPr id="12800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F9B9A6E-D87B-4D15-9080-CF743934CFCD}" type="slidenum">
              <a:rPr lang="en-US">
                <a:cs typeface="Arial" charset="0"/>
              </a:rPr>
              <a:pPr fontAlgn="base">
                <a:spcBef>
                  <a:spcPct val="0"/>
                </a:spcBef>
                <a:spcAft>
                  <a:spcPct val="0"/>
                </a:spcAft>
                <a:defRPr/>
              </a:pPr>
              <a:t>50</a:t>
            </a:fld>
            <a:endParaRPr lang="en-US" dirty="0">
              <a:cs typeface="Arial" charset="0"/>
            </a:endParaRPr>
          </a:p>
        </p:txBody>
      </p:sp>
    </p:spTree>
    <p:extLst>
      <p:ext uri="{BB962C8B-B14F-4D97-AF65-F5344CB8AC3E}">
        <p14:creationId xmlns:p14="http://schemas.microsoft.com/office/powerpoint/2010/main" val="189137278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51</a:t>
            </a:fld>
            <a:endParaRPr lang="en-US" dirty="0"/>
          </a:p>
        </p:txBody>
      </p:sp>
    </p:spTree>
    <p:extLst>
      <p:ext uri="{BB962C8B-B14F-4D97-AF65-F5344CB8AC3E}">
        <p14:creationId xmlns:p14="http://schemas.microsoft.com/office/powerpoint/2010/main" val="192847212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52</a:t>
            </a:fld>
            <a:endParaRPr lang="en-US" dirty="0"/>
          </a:p>
        </p:txBody>
      </p:sp>
    </p:spTree>
    <p:extLst>
      <p:ext uri="{BB962C8B-B14F-4D97-AF65-F5344CB8AC3E}">
        <p14:creationId xmlns:p14="http://schemas.microsoft.com/office/powerpoint/2010/main" val="119805238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53</a:t>
            </a:fld>
            <a:endParaRPr lang="en-US" dirty="0"/>
          </a:p>
        </p:txBody>
      </p:sp>
    </p:spTree>
    <p:extLst>
      <p:ext uri="{BB962C8B-B14F-4D97-AF65-F5344CB8AC3E}">
        <p14:creationId xmlns:p14="http://schemas.microsoft.com/office/powerpoint/2010/main" val="286992822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54</a:t>
            </a:fld>
            <a:endParaRPr lang="en-US" dirty="0"/>
          </a:p>
        </p:txBody>
      </p:sp>
    </p:spTree>
    <p:extLst>
      <p:ext uri="{BB962C8B-B14F-4D97-AF65-F5344CB8AC3E}">
        <p14:creationId xmlns:p14="http://schemas.microsoft.com/office/powerpoint/2010/main" val="63542751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8595"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p>
        </p:txBody>
      </p:sp>
    </p:spTree>
    <p:extLst>
      <p:ext uri="{BB962C8B-B14F-4D97-AF65-F5344CB8AC3E}">
        <p14:creationId xmlns:p14="http://schemas.microsoft.com/office/powerpoint/2010/main" val="32122925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a:bodyPr>
          <a:lstStyle/>
          <a:p>
            <a:pPr eaLnBrk="1" hangingPunct="1">
              <a:spcBef>
                <a:spcPct val="0"/>
              </a:spcBef>
            </a:pPr>
            <a:r>
              <a:rPr lang="en-GB" dirty="0"/>
              <a:t>Sometimes, the investigator needs more fresh information, rather than that information provided by the search or seizure of stored data. </a:t>
            </a:r>
          </a:p>
          <a:p>
            <a:pPr eaLnBrk="1" hangingPunct="1">
              <a:spcBef>
                <a:spcPct val="0"/>
              </a:spcBef>
            </a:pPr>
            <a:endParaRPr lang="en-GB" i="1" dirty="0"/>
          </a:p>
          <a:p>
            <a:pPr eaLnBrk="1" hangingPunct="1">
              <a:spcBef>
                <a:spcPct val="0"/>
              </a:spcBef>
            </a:pPr>
            <a:r>
              <a:rPr lang="en-US" i="1" dirty="0"/>
              <a:t>Real-time </a:t>
            </a:r>
            <a:r>
              <a:rPr lang="en-US" dirty="0"/>
              <a:t>collection of computer data allows alive investigations and is described in Article 20 of Budapest Convention. Such kind of intrusive measure requires proper legislation to allow law enforcement authorities to collect or record, through technical means, data in real time, and also the power to compel service providers to collect or record data from their costumers, within its normal activity, in real time.</a:t>
            </a:r>
          </a:p>
          <a:p>
            <a:pPr eaLnBrk="1" hangingPunct="1">
              <a:spcBef>
                <a:spcPct val="0"/>
              </a:spcBef>
            </a:pPr>
            <a:endParaRPr lang="en-US" dirty="0"/>
          </a:p>
          <a:p>
            <a:pPr eaLnBrk="1" hangingPunct="1">
              <a:spcBef>
                <a:spcPct val="0"/>
              </a:spcBef>
            </a:pPr>
            <a:r>
              <a:rPr lang="en-US" dirty="0"/>
              <a:t>This kind of investigative tool can be very important, for example, to establish the source of a communication, in view of identifying a perpetrator, in real time.</a:t>
            </a:r>
          </a:p>
          <a:p>
            <a:pPr eaLnBrk="1" hangingPunct="1">
              <a:spcBef>
                <a:spcPct val="0"/>
              </a:spcBef>
            </a:pPr>
            <a:endParaRPr lang="en-US" dirty="0"/>
          </a:p>
          <a:p>
            <a:r>
              <a:rPr lang="en-US" dirty="0"/>
              <a:t>To be noted that §3 of</a:t>
            </a:r>
            <a:r>
              <a:rPr lang="en-US" baseline="0" dirty="0"/>
              <a:t> Article 20 imposes to </a:t>
            </a:r>
            <a:r>
              <a:rPr lang="en-GB" sz="1200" kern="1200" dirty="0">
                <a:solidFill>
                  <a:schemeClr val="tx1"/>
                </a:solidFill>
                <a:effectLst/>
                <a:latin typeface="+mn-lt"/>
                <a:ea typeface="+mn-ea"/>
                <a:cs typeface="+mn-cs"/>
              </a:rPr>
              <a:t>Parties to adopt such legislative and other measures as may be necessary to oblige service providers to keep confidential the fact of the execution of any power provided for in this article and any information relating to it.</a:t>
            </a:r>
          </a:p>
        </p:txBody>
      </p:sp>
      <p:sp>
        <p:nvSpPr>
          <p:cNvPr id="12800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F9B9A6E-D87B-4D15-9080-CF743934CFCD}" type="slidenum">
              <a:rPr lang="en-US">
                <a:cs typeface="Arial" charset="0"/>
              </a:rPr>
              <a:pPr fontAlgn="base">
                <a:spcBef>
                  <a:spcPct val="0"/>
                </a:spcBef>
                <a:spcAft>
                  <a:spcPct val="0"/>
                </a:spcAft>
                <a:defRPr/>
              </a:pPr>
              <a:t>56</a:t>
            </a:fld>
            <a:endParaRPr lang="en-US" dirty="0">
              <a:cs typeface="Arial" charset="0"/>
            </a:endParaRPr>
          </a:p>
        </p:txBody>
      </p:sp>
    </p:spTree>
    <p:extLst>
      <p:ext uri="{BB962C8B-B14F-4D97-AF65-F5344CB8AC3E}">
        <p14:creationId xmlns:p14="http://schemas.microsoft.com/office/powerpoint/2010/main" val="18913727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4627"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hr-HR" altLang="en-US" dirty="0"/>
          </a:p>
        </p:txBody>
      </p:sp>
      <p:sp>
        <p:nvSpPr>
          <p:cNvPr id="154628"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9E4EDCE7-A09D-43EE-8394-7A5A70F4BB25}" type="slidenum">
              <a:rPr lang="en-US" altLang="en-US">
                <a:latin typeface="Calibri" panose="020F0502020204030204" pitchFamily="34" charset="0"/>
              </a:rPr>
              <a:pPr/>
              <a:t>12</a:t>
            </a:fld>
            <a:endParaRPr lang="en-US" altLang="en-US">
              <a:latin typeface="Calibri" panose="020F0502020204030204" pitchFamily="34" charset="0"/>
            </a:endParaRPr>
          </a:p>
        </p:txBody>
      </p:sp>
    </p:spTree>
    <p:extLst>
      <p:ext uri="{BB962C8B-B14F-4D97-AF65-F5344CB8AC3E}">
        <p14:creationId xmlns:p14="http://schemas.microsoft.com/office/powerpoint/2010/main" val="124642535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Slide Image Placeholder 1"/>
          <p:cNvSpPr>
            <a:spLocks noGrp="1" noRot="1" noChangeAspect="1"/>
          </p:cNvSpPr>
          <p:nvPr>
            <p:ph type="sldImg"/>
          </p:nvPr>
        </p:nvSpPr>
        <p:spPr bwMode="auto">
          <a:noFill/>
          <a:ln>
            <a:solidFill>
              <a:srgbClr val="000000"/>
            </a:solidFill>
            <a:miter lim="800000"/>
            <a:headEnd/>
            <a:tailEnd/>
          </a:ln>
        </p:spPr>
      </p:sp>
      <p:sp>
        <p:nvSpPr>
          <p:cNvPr id="14029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dirty="0">
              <a:solidFill>
                <a:schemeClr val="tx1"/>
              </a:solidFill>
              <a:effectLst/>
              <a:latin typeface="+mn-lt"/>
              <a:ea typeface="+mn-ea"/>
              <a:cs typeface="+mn-cs"/>
            </a:endParaRPr>
          </a:p>
        </p:txBody>
      </p:sp>
      <p:sp>
        <p:nvSpPr>
          <p:cNvPr id="14029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4880789-4BB1-4EBC-9F85-1D887610F494}" type="slidenum">
              <a:rPr lang="en-US">
                <a:cs typeface="Arial" charset="0"/>
              </a:rPr>
              <a:pPr fontAlgn="base">
                <a:spcBef>
                  <a:spcPct val="0"/>
                </a:spcBef>
                <a:spcAft>
                  <a:spcPct val="0"/>
                </a:spcAft>
                <a:defRPr/>
              </a:pPr>
              <a:t>57</a:t>
            </a:fld>
            <a:endParaRPr lang="en-US">
              <a:cs typeface="Arial" charset="0"/>
            </a:endParaRPr>
          </a:p>
        </p:txBody>
      </p:sp>
    </p:spTree>
    <p:extLst>
      <p:ext uri="{BB962C8B-B14F-4D97-AF65-F5344CB8AC3E}">
        <p14:creationId xmlns:p14="http://schemas.microsoft.com/office/powerpoint/2010/main" val="174863714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58</a:t>
            </a:fld>
            <a:endParaRPr lang="en-US"/>
          </a:p>
        </p:txBody>
      </p:sp>
    </p:spTree>
    <p:extLst>
      <p:ext uri="{BB962C8B-B14F-4D97-AF65-F5344CB8AC3E}">
        <p14:creationId xmlns:p14="http://schemas.microsoft.com/office/powerpoint/2010/main" val="80221029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59</a:t>
            </a:fld>
            <a:endParaRPr lang="en-US"/>
          </a:p>
        </p:txBody>
      </p:sp>
    </p:spTree>
    <p:extLst>
      <p:ext uri="{BB962C8B-B14F-4D97-AF65-F5344CB8AC3E}">
        <p14:creationId xmlns:p14="http://schemas.microsoft.com/office/powerpoint/2010/main" val="106154216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Slide Image Placeholder 1"/>
          <p:cNvSpPr>
            <a:spLocks noGrp="1" noRot="1" noChangeAspect="1"/>
          </p:cNvSpPr>
          <p:nvPr>
            <p:ph type="sldImg"/>
          </p:nvPr>
        </p:nvSpPr>
        <p:spPr bwMode="auto">
          <a:noFill/>
          <a:ln>
            <a:solidFill>
              <a:srgbClr val="000000"/>
            </a:solidFill>
            <a:miter lim="800000"/>
            <a:headEnd/>
            <a:tailEnd/>
          </a:ln>
        </p:spPr>
      </p:sp>
      <p:sp>
        <p:nvSpPr>
          <p:cNvPr id="142338" name="Notes Placeholder 2"/>
          <p:cNvSpPr>
            <a:spLocks noGrp="1"/>
          </p:cNvSpPr>
          <p:nvPr>
            <p:ph type="body" idx="1"/>
          </p:nvPr>
        </p:nvSpPr>
        <p:spPr bwMode="auto">
          <a:noFill/>
        </p:spPr>
        <p:txBody>
          <a:bodyPr wrap="square" numCol="1" anchor="t" anchorCtr="0" compatLnSpc="1">
            <a:prstTxWarp prst="textNoShape">
              <a:avLst/>
            </a:prstTxWarp>
            <a:normAutofit fontScale="92500" lnSpcReduction="20000"/>
          </a:bodyPr>
          <a:lstStyle/>
          <a:p>
            <a:pPr eaLnBrk="1" hangingPunct="1">
              <a:spcBef>
                <a:spcPct val="0"/>
              </a:spcBef>
            </a:pPr>
            <a:r>
              <a:rPr lang="en-US" dirty="0"/>
              <a:t>Last, but not least Article 21 describes interception of content data. </a:t>
            </a:r>
          </a:p>
          <a:p>
            <a:pPr eaLnBrk="1" hangingPunct="1">
              <a:spcBef>
                <a:spcPct val="0"/>
              </a:spcBef>
            </a:pPr>
            <a:r>
              <a:rPr lang="en-US" dirty="0"/>
              <a:t>Besides of traffic data, sometimes, law enforcement authorities might need to know the real content of communications between suspects of a crime.</a:t>
            </a:r>
          </a:p>
          <a:p>
            <a:pPr eaLnBrk="1" hangingPunct="1">
              <a:spcBef>
                <a:spcPct val="0"/>
              </a:spcBef>
            </a:pPr>
            <a:r>
              <a:rPr lang="en-US" dirty="0"/>
              <a:t>Some countries already have provisions on telephone interceptions, but not all of them allow the authorities to, specifically, intercept communications, other than by telephone.</a:t>
            </a:r>
            <a:endParaRPr lang="en-GB" dirty="0"/>
          </a:p>
          <a:p>
            <a:pPr eaLnBrk="1" hangingPunct="1">
              <a:spcBef>
                <a:spcPct val="0"/>
              </a:spcBef>
            </a:pPr>
            <a:endParaRPr lang="en-US" dirty="0"/>
          </a:p>
          <a:p>
            <a:pPr eaLnBrk="1" hangingPunct="1">
              <a:spcBef>
                <a:spcPct val="0"/>
              </a:spcBef>
            </a:pPr>
            <a:r>
              <a:rPr lang="en-US" dirty="0"/>
              <a:t>That is the reason why, on Article 21, specifically, Budapest Convention includes provisions that enable investigators to intercept and record data communications.</a:t>
            </a:r>
          </a:p>
          <a:p>
            <a:pPr eaLnBrk="1" hangingPunct="1">
              <a:spcBef>
                <a:spcPct val="0"/>
              </a:spcBef>
            </a:pPr>
            <a:endParaRPr lang="en-GB" dirty="0"/>
          </a:p>
          <a:p>
            <a:pPr eaLnBrk="1" hangingPunct="1">
              <a:spcBef>
                <a:spcPct val="0"/>
              </a:spcBef>
            </a:pPr>
            <a:r>
              <a:rPr lang="en-US" dirty="0"/>
              <a:t>Besides being a very powerful investigative tool, the interception of communications is also a very intrusive measure and is only allowed, by the terms of the Convention, in relation to a range of serious offences to be determined by national laws.</a:t>
            </a:r>
          </a:p>
          <a:p>
            <a:pPr eaLnBrk="1" hangingPunct="1">
              <a:spcBef>
                <a:spcPct val="0"/>
              </a:spcBef>
            </a:pPr>
            <a:endParaRPr lang="en-US" dirty="0"/>
          </a:p>
          <a:p>
            <a:r>
              <a:rPr lang="en-US" dirty="0"/>
              <a:t>For</a:t>
            </a:r>
            <a:r>
              <a:rPr lang="en-US" baseline="0" dirty="0"/>
              <a:t> additional safeguards regarding covert surveillance (including interception of content data) that need to be put in place in the national legislation by the Parties to the European Convention of Human Rights see a compilation of the relevant case-law of the European Court of Human Rights developed on the basis of Article 8 (</a:t>
            </a:r>
            <a:r>
              <a:rPr lang="en-GB" sz="1200" kern="1200" dirty="0">
                <a:solidFill>
                  <a:schemeClr val="tx1"/>
                </a:solidFill>
                <a:effectLst/>
                <a:latin typeface="+mn-lt"/>
                <a:ea typeface="+mn-ea"/>
                <a:cs typeface="+mn-cs"/>
              </a:rPr>
              <a:t>right to respect for private and family</a:t>
            </a:r>
            <a:r>
              <a:rPr lang="en-GB" sz="1200" kern="1200" baseline="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life, home and correspondence</a:t>
            </a:r>
            <a:r>
              <a:rPr lang="en-US" baseline="0" dirty="0"/>
              <a:t>): </a:t>
            </a:r>
          </a:p>
          <a:p>
            <a:endParaRPr lang="en-US" baseline="0" dirty="0"/>
          </a:p>
          <a:p>
            <a:r>
              <a:rPr lang="en-US" dirty="0"/>
              <a:t>http://www.echr.coe.int/Documents/FS_Mass_surveillance_ENG.pdf</a:t>
            </a:r>
          </a:p>
          <a:p>
            <a:pPr eaLnBrk="1" hangingPunct="1">
              <a:spcBef>
                <a:spcPct val="0"/>
              </a:spcBef>
            </a:pPr>
            <a:endParaRPr lang="en-US" dirty="0"/>
          </a:p>
          <a:p>
            <a:pPr marL="0" marR="0" indent="0" algn="l" defTabSz="457200" rtl="0" eaLnBrk="1" fontAlgn="base" latinLnBrk="0" hangingPunct="1">
              <a:lnSpc>
                <a:spcPct val="100000"/>
              </a:lnSpc>
              <a:spcBef>
                <a:spcPct val="0"/>
              </a:spcBef>
              <a:spcAft>
                <a:spcPct val="0"/>
              </a:spcAft>
              <a:buClrTx/>
              <a:buSzTx/>
              <a:buFontTx/>
              <a:buNone/>
              <a:tabLst/>
              <a:defRPr/>
            </a:pPr>
            <a:r>
              <a:rPr lang="en-US" dirty="0"/>
              <a:t>To be noted that §3 of</a:t>
            </a:r>
            <a:r>
              <a:rPr lang="en-US" baseline="0" dirty="0"/>
              <a:t> Article 21 imposes to </a:t>
            </a:r>
            <a:r>
              <a:rPr lang="en-GB" sz="1200" kern="1200" dirty="0">
                <a:solidFill>
                  <a:schemeClr val="tx1"/>
                </a:solidFill>
                <a:effectLst/>
                <a:latin typeface="+mn-lt"/>
                <a:ea typeface="+mn-ea"/>
                <a:cs typeface="+mn-cs"/>
              </a:rPr>
              <a:t>Parties to adopt such legislative and other measures as may be necessary to oblige service providers to keep confidential the fact of the execution of any power provided for in this article and any information relating to it.</a:t>
            </a:r>
          </a:p>
        </p:txBody>
      </p:sp>
      <p:sp>
        <p:nvSpPr>
          <p:cNvPr id="1423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C4DB0A3-9752-41B1-B719-1061CEBAF326}" type="slidenum">
              <a:rPr lang="en-US">
                <a:cs typeface="Arial" charset="0"/>
              </a:rPr>
              <a:pPr fontAlgn="base">
                <a:spcBef>
                  <a:spcPct val="0"/>
                </a:spcBef>
                <a:spcAft>
                  <a:spcPct val="0"/>
                </a:spcAft>
                <a:defRPr/>
              </a:pPr>
              <a:t>60</a:t>
            </a:fld>
            <a:endParaRPr lang="en-US">
              <a:cs typeface="Arial" charset="0"/>
            </a:endParaRPr>
          </a:p>
        </p:txBody>
      </p:sp>
    </p:spTree>
    <p:extLst>
      <p:ext uri="{BB962C8B-B14F-4D97-AF65-F5344CB8AC3E}">
        <p14:creationId xmlns:p14="http://schemas.microsoft.com/office/powerpoint/2010/main" val="71213731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Slide Image Placeholder 1"/>
          <p:cNvSpPr>
            <a:spLocks noGrp="1" noRot="1" noChangeAspect="1"/>
          </p:cNvSpPr>
          <p:nvPr>
            <p:ph type="sldImg"/>
          </p:nvPr>
        </p:nvSpPr>
        <p:spPr bwMode="auto">
          <a:noFill/>
          <a:ln>
            <a:solidFill>
              <a:srgbClr val="000000"/>
            </a:solidFill>
            <a:miter lim="800000"/>
            <a:headEnd/>
            <a:tailEnd/>
          </a:ln>
        </p:spPr>
      </p:sp>
      <p:sp>
        <p:nvSpPr>
          <p:cNvPr id="142338"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dirty="0">
              <a:solidFill>
                <a:schemeClr val="tx1"/>
              </a:solidFill>
              <a:effectLst/>
              <a:latin typeface="+mn-lt"/>
              <a:ea typeface="+mn-ea"/>
              <a:cs typeface="+mn-cs"/>
            </a:endParaRPr>
          </a:p>
        </p:txBody>
      </p:sp>
      <p:sp>
        <p:nvSpPr>
          <p:cNvPr id="1423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C4DB0A3-9752-41B1-B719-1061CEBAF326}" type="slidenum">
              <a:rPr lang="en-US">
                <a:cs typeface="Arial" charset="0"/>
              </a:rPr>
              <a:pPr fontAlgn="base">
                <a:spcBef>
                  <a:spcPct val="0"/>
                </a:spcBef>
                <a:spcAft>
                  <a:spcPct val="0"/>
                </a:spcAft>
                <a:defRPr/>
              </a:pPr>
              <a:t>61</a:t>
            </a:fld>
            <a:endParaRPr lang="en-US">
              <a:cs typeface="Arial" charset="0"/>
            </a:endParaRPr>
          </a:p>
        </p:txBody>
      </p:sp>
    </p:spTree>
    <p:extLst>
      <p:ext uri="{BB962C8B-B14F-4D97-AF65-F5344CB8AC3E}">
        <p14:creationId xmlns:p14="http://schemas.microsoft.com/office/powerpoint/2010/main" val="71213731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Slide Image Placeholder 1"/>
          <p:cNvSpPr>
            <a:spLocks noGrp="1" noRot="1" noChangeAspect="1"/>
          </p:cNvSpPr>
          <p:nvPr>
            <p:ph type="sldImg"/>
          </p:nvPr>
        </p:nvSpPr>
        <p:spPr bwMode="auto">
          <a:noFill/>
          <a:ln>
            <a:solidFill>
              <a:srgbClr val="000000"/>
            </a:solidFill>
            <a:miter lim="800000"/>
            <a:headEnd/>
            <a:tailEnd/>
          </a:ln>
        </p:spPr>
      </p:sp>
      <p:sp>
        <p:nvSpPr>
          <p:cNvPr id="142338"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dirty="0">
              <a:solidFill>
                <a:schemeClr val="tx1"/>
              </a:solidFill>
              <a:effectLst/>
              <a:latin typeface="+mn-lt"/>
              <a:ea typeface="+mn-ea"/>
              <a:cs typeface="+mn-cs"/>
            </a:endParaRPr>
          </a:p>
        </p:txBody>
      </p:sp>
      <p:sp>
        <p:nvSpPr>
          <p:cNvPr id="1423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C4DB0A3-9752-41B1-B719-1061CEBAF326}" type="slidenum">
              <a:rPr lang="en-US">
                <a:cs typeface="Arial" charset="0"/>
              </a:rPr>
              <a:pPr fontAlgn="base">
                <a:spcBef>
                  <a:spcPct val="0"/>
                </a:spcBef>
                <a:spcAft>
                  <a:spcPct val="0"/>
                </a:spcAft>
                <a:defRPr/>
              </a:pPr>
              <a:t>62</a:t>
            </a:fld>
            <a:endParaRPr lang="en-US">
              <a:cs typeface="Arial" charset="0"/>
            </a:endParaRPr>
          </a:p>
        </p:txBody>
      </p:sp>
    </p:spTree>
    <p:extLst>
      <p:ext uri="{BB962C8B-B14F-4D97-AF65-F5344CB8AC3E}">
        <p14:creationId xmlns:p14="http://schemas.microsoft.com/office/powerpoint/2010/main" val="30000974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63</a:t>
            </a:fld>
            <a:endParaRPr lang="en-US"/>
          </a:p>
        </p:txBody>
      </p:sp>
    </p:spTree>
    <p:extLst>
      <p:ext uri="{BB962C8B-B14F-4D97-AF65-F5344CB8AC3E}">
        <p14:creationId xmlns:p14="http://schemas.microsoft.com/office/powerpoint/2010/main" val="212797445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7267"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a:p>
        </p:txBody>
      </p:sp>
      <p:sp>
        <p:nvSpPr>
          <p:cNvPr id="267268"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BFE74B62-C7B1-43C4-AFA5-D1084F364259}" type="slidenum">
              <a:rPr lang="en-US" altLang="en-US">
                <a:latin typeface="Calibri" panose="020F0502020204030204" pitchFamily="34" charset="0"/>
              </a:rPr>
              <a:pPr/>
              <a:t>64</a:t>
            </a:fld>
            <a:endParaRPr lang="en-US" altLang="en-US">
              <a:latin typeface="Calibri" panose="020F0502020204030204" pitchFamily="34" charset="0"/>
            </a:endParaRPr>
          </a:p>
        </p:txBody>
      </p:sp>
    </p:spTree>
    <p:extLst>
      <p:ext uri="{BB962C8B-B14F-4D97-AF65-F5344CB8AC3E}">
        <p14:creationId xmlns:p14="http://schemas.microsoft.com/office/powerpoint/2010/main" val="21438759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endParaRPr lang="en-GB"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65</a:t>
            </a:fld>
            <a:endParaRPr lang="en-US" dirty="0"/>
          </a:p>
        </p:txBody>
      </p:sp>
    </p:spTree>
    <p:extLst>
      <p:ext uri="{BB962C8B-B14F-4D97-AF65-F5344CB8AC3E}">
        <p14:creationId xmlns:p14="http://schemas.microsoft.com/office/powerpoint/2010/main" val="169208035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7267"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a:p>
        </p:txBody>
      </p:sp>
      <p:sp>
        <p:nvSpPr>
          <p:cNvPr id="267268"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BFE74B62-C7B1-43C4-AFA5-D1084F364259}" type="slidenum">
              <a:rPr lang="en-US" altLang="en-US">
                <a:latin typeface="Calibri" panose="020F0502020204030204" pitchFamily="34" charset="0"/>
              </a:rPr>
              <a:pPr/>
              <a:t>66</a:t>
            </a:fld>
            <a:endParaRPr lang="en-US" altLang="en-US">
              <a:latin typeface="Calibri" panose="020F0502020204030204" pitchFamily="34" charset="0"/>
            </a:endParaRPr>
          </a:p>
        </p:txBody>
      </p:sp>
    </p:spTree>
    <p:extLst>
      <p:ext uri="{BB962C8B-B14F-4D97-AF65-F5344CB8AC3E}">
        <p14:creationId xmlns:p14="http://schemas.microsoft.com/office/powerpoint/2010/main" val="42850844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667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A primary goal is to </a:t>
            </a:r>
            <a:r>
              <a:rPr lang="en-GB" altLang="en-US" dirty="0"/>
              <a:t>harmonise</a:t>
            </a:r>
            <a:r>
              <a:rPr lang="en-US" altLang="en-US" dirty="0"/>
              <a:t> substantive law between the Parties to permit cooperation. </a:t>
            </a:r>
          </a:p>
          <a:p>
            <a:r>
              <a:rPr lang="en-US" altLang="en-US" dirty="0"/>
              <a:t>Budapest Convention defines: </a:t>
            </a:r>
          </a:p>
          <a:p>
            <a:endParaRPr lang="en-US" altLang="en-US" dirty="0"/>
          </a:p>
          <a:p>
            <a:r>
              <a:rPr lang="en-US" altLang="en-US" dirty="0"/>
              <a:t>-- Offences against the confidentiality, integrity and availability of computer systems and data:  Illegal access, Illegal interception, Data interference, System interference, Misuse of devices.</a:t>
            </a:r>
          </a:p>
          <a:p>
            <a:r>
              <a:rPr lang="en-US" altLang="en-US" dirty="0"/>
              <a:t>-- Computer-related offences: computer-related forgery, computer-related fraud. </a:t>
            </a:r>
          </a:p>
          <a:p>
            <a:r>
              <a:rPr lang="en-US" altLang="en-US" dirty="0"/>
              <a:t>-- Content-related offences: Offences related to child pornography, Offences related to infringements of copyright and related rights.</a:t>
            </a:r>
            <a:endParaRPr lang="hr-HR" altLang="en-US" dirty="0"/>
          </a:p>
          <a:p>
            <a:endParaRPr lang="en-US" altLang="en-US" dirty="0"/>
          </a:p>
          <a:p>
            <a:endParaRPr lang="en-US" altLang="en-US" dirty="0"/>
          </a:p>
        </p:txBody>
      </p:sp>
      <p:sp>
        <p:nvSpPr>
          <p:cNvPr id="15667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8875F691-1033-4D15-9DE8-665D8A716FDD}" type="slidenum">
              <a:rPr lang="en-US" altLang="en-US">
                <a:latin typeface="Calibri" panose="020F0502020204030204" pitchFamily="34" charset="0"/>
              </a:rPr>
              <a:pPr/>
              <a:t>13</a:t>
            </a:fld>
            <a:endParaRPr lang="en-US" altLang="en-US">
              <a:latin typeface="Calibri" panose="020F0502020204030204" pitchFamily="34" charset="0"/>
            </a:endParaRPr>
          </a:p>
        </p:txBody>
      </p:sp>
    </p:spTree>
    <p:extLst>
      <p:ext uri="{BB962C8B-B14F-4D97-AF65-F5344CB8AC3E}">
        <p14:creationId xmlns:p14="http://schemas.microsoft.com/office/powerpoint/2010/main" val="351712585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sz="1200" kern="1200" dirty="0">
                <a:solidFill>
                  <a:schemeClr val="tx1"/>
                </a:solidFill>
                <a:effectLst/>
                <a:latin typeface="+mn-lt"/>
                <a:ea typeface="ＭＳ Ｐゴシック" pitchFamily="-65" charset="-128"/>
                <a:cs typeface="ＭＳ Ｐゴシック" pitchFamily="-65" charset="-128"/>
              </a:rPr>
              <a:t>Article 26 – Spontaneous information</a:t>
            </a:r>
            <a:endParaRPr lang="en-GB" sz="1200" kern="1200" dirty="0">
              <a:solidFill>
                <a:schemeClr val="tx1"/>
              </a:solidFill>
              <a:effectLst/>
              <a:latin typeface="+mn-lt"/>
              <a:ea typeface="ＭＳ Ｐゴシック" pitchFamily="-65" charset="-128"/>
              <a:cs typeface="ＭＳ Ｐゴシック" pitchFamily="-65" charset="-128"/>
            </a:endParaRPr>
          </a:p>
          <a:p>
            <a:r>
              <a:rPr lang="en-GB" sz="1200" kern="1200" dirty="0">
                <a:solidFill>
                  <a:schemeClr val="tx1"/>
                </a:solidFill>
                <a:effectLst/>
                <a:latin typeface="+mn-lt"/>
                <a:ea typeface="ＭＳ Ｐゴシック" pitchFamily="-65" charset="-128"/>
                <a:cs typeface="ＭＳ Ｐゴシック" pitchFamily="-65" charset="-128"/>
              </a:rPr>
              <a:t>  </a:t>
            </a:r>
          </a:p>
          <a:p>
            <a:r>
              <a:rPr lang="en-GB" sz="1200" kern="1200" dirty="0">
                <a:solidFill>
                  <a:schemeClr val="tx1"/>
                </a:solidFill>
                <a:effectLst/>
                <a:latin typeface="+mn-lt"/>
                <a:ea typeface="ＭＳ Ｐゴシック" pitchFamily="-65" charset="-128"/>
                <a:cs typeface="ＭＳ Ｐゴシック" pitchFamily="-65" charset="-128"/>
              </a:rPr>
              <a:t>Article 26 describes the situation that occurs when the authorities from a Party, during a national investigation, discover that some of the information they obtained should be forwarded to the authorities of another Party – but without having received a request from this state. </a:t>
            </a:r>
          </a:p>
          <a:p>
            <a:r>
              <a:rPr lang="en-US" sz="1200" u="none" strike="noStrike" kern="1200" dirty="0">
                <a:solidFill>
                  <a:schemeClr val="tx1"/>
                </a:solidFill>
                <a:effectLst/>
                <a:latin typeface="+mn-lt"/>
                <a:ea typeface="ＭＳ Ｐゴシック" pitchFamily="-65" charset="-128"/>
                <a:cs typeface="ＭＳ Ｐゴシック" pitchFamily="-65" charset="-128"/>
              </a:rPr>
              <a:t> </a:t>
            </a:r>
            <a:endParaRPr lang="en-GB" sz="1200" kern="1200" dirty="0">
              <a:solidFill>
                <a:schemeClr val="tx1"/>
              </a:solidFill>
              <a:effectLst/>
              <a:latin typeface="+mn-lt"/>
              <a:ea typeface="ＭＳ Ｐゴシック" pitchFamily="-65" charset="-128"/>
              <a:cs typeface="ＭＳ Ｐゴシック" pitchFamily="-65" charset="-128"/>
            </a:endParaRPr>
          </a:p>
          <a:p>
            <a:r>
              <a:rPr lang="en-US" sz="1200" kern="1200" dirty="0">
                <a:solidFill>
                  <a:schemeClr val="tx1"/>
                </a:solidFill>
                <a:effectLst/>
                <a:latin typeface="+mn-lt"/>
                <a:ea typeface="ＭＳ Ｐゴシック" pitchFamily="-65" charset="-128"/>
                <a:cs typeface="ＭＳ Ｐゴシック" pitchFamily="-65" charset="-128"/>
              </a:rPr>
              <a:t>Indeed, more and more frequently, a Party possesses valuable information that it believes may assist another Party in a criminal investigation or proceeding, and which the Party conducting the investigation or proceeding is not aware exists. </a:t>
            </a:r>
            <a:endParaRPr lang="en-GB" sz="1200" kern="1200" dirty="0">
              <a:solidFill>
                <a:schemeClr val="tx1"/>
              </a:solidFill>
              <a:effectLst/>
              <a:latin typeface="+mn-lt"/>
              <a:ea typeface="ＭＳ Ｐゴシック" pitchFamily="-65" charset="-128"/>
              <a:cs typeface="ＭＳ Ｐゴシック" pitchFamily="-65" charset="-128"/>
            </a:endParaRPr>
          </a:p>
          <a:p>
            <a:r>
              <a:rPr lang="en-GB" sz="1200" kern="1200" dirty="0">
                <a:solidFill>
                  <a:schemeClr val="tx1"/>
                </a:solidFill>
                <a:effectLst/>
                <a:latin typeface="+mn-lt"/>
                <a:ea typeface="ＭＳ Ｐゴシック" pitchFamily="-65" charset="-128"/>
                <a:cs typeface="ＭＳ Ｐゴシック" pitchFamily="-65" charset="-128"/>
              </a:rPr>
              <a:t> </a:t>
            </a:r>
          </a:p>
          <a:p>
            <a:r>
              <a:rPr lang="en-GB" sz="1200" kern="1200" dirty="0">
                <a:solidFill>
                  <a:schemeClr val="tx1"/>
                </a:solidFill>
                <a:effectLst/>
                <a:latin typeface="+mn-lt"/>
                <a:ea typeface="ＭＳ Ｐゴシック" pitchFamily="-65" charset="-128"/>
                <a:cs typeface="ＭＳ Ｐゴシック" pitchFamily="-65" charset="-128"/>
              </a:rPr>
              <a:t>This can be done if the information seems to be useful or necessary to initiate an investigation with respect to a criminal offence in the framework of the Convention. </a:t>
            </a:r>
          </a:p>
          <a:p>
            <a:r>
              <a:rPr lang="en-GB" sz="1200" kern="1200" dirty="0">
                <a:solidFill>
                  <a:schemeClr val="tx1"/>
                </a:solidFill>
                <a:effectLst/>
                <a:latin typeface="+mn-lt"/>
                <a:ea typeface="ＭＳ Ｐゴシック" pitchFamily="-65" charset="-128"/>
                <a:cs typeface="ＭＳ Ｐゴシック" pitchFamily="-65" charset="-128"/>
              </a:rPr>
              <a:t> </a:t>
            </a:r>
          </a:p>
          <a:p>
            <a:r>
              <a:rPr lang="en-GB" sz="1200" kern="1200" dirty="0">
                <a:solidFill>
                  <a:schemeClr val="tx1"/>
                </a:solidFill>
                <a:effectLst/>
                <a:latin typeface="+mn-lt"/>
                <a:ea typeface="ＭＳ Ｐゴシック" pitchFamily="-65" charset="-128"/>
                <a:cs typeface="ＭＳ Ｐゴシック" pitchFamily="-65" charset="-128"/>
              </a:rPr>
              <a:t>While in the past mutual assistance was typically passive, state A requesting assistance from state B, the Convention encourages a more </a:t>
            </a:r>
            <a:r>
              <a:rPr lang="en-GB" sz="1200" b="1" kern="1200" dirty="0">
                <a:solidFill>
                  <a:schemeClr val="tx1"/>
                </a:solidFill>
                <a:effectLst/>
                <a:latin typeface="+mn-lt"/>
                <a:ea typeface="ＭＳ Ｐゴシック" pitchFamily="-65" charset="-128"/>
                <a:cs typeface="ＭＳ Ｐゴシック" pitchFamily="-65" charset="-128"/>
              </a:rPr>
              <a:t>proactive approach</a:t>
            </a:r>
            <a:r>
              <a:rPr lang="en-GB" sz="1200" kern="1200" dirty="0">
                <a:solidFill>
                  <a:schemeClr val="tx1"/>
                </a:solidFill>
                <a:effectLst/>
                <a:latin typeface="+mn-lt"/>
                <a:ea typeface="ＭＳ Ｐゴシック" pitchFamily="-65" charset="-128"/>
                <a:cs typeface="ＭＳ Ｐゴシック" pitchFamily="-65" charset="-128"/>
              </a:rPr>
              <a:t>. </a:t>
            </a:r>
          </a:p>
          <a:p>
            <a:endParaRPr lang="nl-BE" sz="1200" kern="1200" dirty="0">
              <a:solidFill>
                <a:schemeClr val="tx1"/>
              </a:solidFill>
              <a:effectLst/>
              <a:latin typeface="+mn-lt"/>
              <a:ea typeface="ＭＳ Ｐゴシック" pitchFamily="-65" charset="-128"/>
              <a:cs typeface="ＭＳ Ｐゴシック" pitchFamily="-65" charset="-128"/>
            </a:endParaRPr>
          </a:p>
          <a:p>
            <a:r>
              <a:rPr lang="en-US" sz="1200" b="1" kern="1200" dirty="0">
                <a:solidFill>
                  <a:schemeClr val="tx1"/>
                </a:solidFill>
                <a:effectLst/>
                <a:latin typeface="+mn-lt"/>
                <a:ea typeface="ＭＳ Ｐゴシック" pitchFamily="-65" charset="-128"/>
                <a:cs typeface="ＭＳ Ｐゴシック" pitchFamily="-65" charset="-128"/>
              </a:rPr>
              <a:t>Moreover, it is not excluded that this article may be used for the rapid sharing of information between countries, where both countries have agreed to use this legal basis.</a:t>
            </a:r>
          </a:p>
          <a:p>
            <a:endParaRPr lang="en-GB" sz="1200" kern="1200" dirty="0">
              <a:solidFill>
                <a:schemeClr val="tx1"/>
              </a:solidFill>
              <a:effectLst/>
              <a:latin typeface="+mn-lt"/>
              <a:ea typeface="ＭＳ Ｐゴシック" pitchFamily="-65" charset="-128"/>
              <a:cs typeface="ＭＳ Ｐゴシック" pitchFamily="-65" charset="-128"/>
            </a:endParaRPr>
          </a:p>
          <a:p>
            <a:r>
              <a:rPr lang="en-GB" sz="1200" kern="1200" dirty="0">
                <a:solidFill>
                  <a:schemeClr val="tx1"/>
                </a:solidFill>
                <a:effectLst/>
                <a:latin typeface="+mn-lt"/>
                <a:ea typeface="ＭＳ Ｐゴシック" pitchFamily="-65" charset="-128"/>
                <a:cs typeface="ＭＳ Ｐゴシック" pitchFamily="-65" charset="-128"/>
              </a:rPr>
              <a:t>However, this “spontaneous” supply of information, according to of Article 26 point 2, can be made subject to certain conditions, as for example requesting of confidentiality or conditions in relation to the use of the </a:t>
            </a:r>
            <a:r>
              <a:rPr lang="en-GB" sz="1200" i="0" kern="1200" dirty="0">
                <a:solidFill>
                  <a:schemeClr val="tx1"/>
                </a:solidFill>
                <a:effectLst/>
                <a:latin typeface="+mn-lt"/>
                <a:ea typeface="ＭＳ Ｐゴシック" pitchFamily="-65" charset="-128"/>
                <a:cs typeface="ＭＳ Ｐゴシック" pitchFamily="-65" charset="-128"/>
              </a:rPr>
              <a:t>information. In particular, confidentiality will be an important consideration in cases in which important interests of the providing State may be endangered should the information be made public (e.g. where there is a need to protect the identity of the means of collecting the information or the fact that a criminal group is being investigated). If further inquiry by the receiving State reveals that the receiving State will not be able to comply with a condition sought by the providing State (e.g. where the receiving State cannot comply with a condition of confidentiality because the information is needed as evidence to be used in a public trial), the receiving Party shall advise the providing Party, which then has the option of not providing the information. If the receiving Party agrees to the condition, however, it must honour it.</a:t>
            </a:r>
            <a:endParaRPr lang="en-GB" i="0" dirty="0">
              <a:effectLst/>
            </a:endParaRP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67</a:t>
            </a:fld>
            <a:endParaRPr lang="en-US"/>
          </a:p>
        </p:txBody>
      </p:sp>
    </p:spTree>
    <p:extLst>
      <p:ext uri="{BB962C8B-B14F-4D97-AF65-F5344CB8AC3E}">
        <p14:creationId xmlns:p14="http://schemas.microsoft.com/office/powerpoint/2010/main" val="29248050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dirty="0"/>
              <a:t>This slide displays the full text of Article 26,</a:t>
            </a:r>
            <a:r>
              <a:rPr lang="en-US" baseline="0" dirty="0"/>
              <a:t> </a:t>
            </a:r>
            <a:r>
              <a:rPr lang="en-US" u="none" baseline="0" dirty="0">
                <a:solidFill>
                  <a:srgbClr val="FF0000"/>
                </a:solidFill>
              </a:rPr>
              <a:t>§1.</a:t>
            </a:r>
            <a:endParaRPr lang="en-US" dirty="0"/>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68</a:t>
            </a:fld>
            <a:endParaRPr lang="en-US"/>
          </a:p>
        </p:txBody>
      </p:sp>
    </p:spTree>
    <p:extLst>
      <p:ext uri="{BB962C8B-B14F-4D97-AF65-F5344CB8AC3E}">
        <p14:creationId xmlns:p14="http://schemas.microsoft.com/office/powerpoint/2010/main" val="163799076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dirty="0"/>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69</a:t>
            </a:fld>
            <a:endParaRPr lang="en-US"/>
          </a:p>
        </p:txBody>
      </p:sp>
    </p:spTree>
    <p:extLst>
      <p:ext uri="{BB962C8B-B14F-4D97-AF65-F5344CB8AC3E}">
        <p14:creationId xmlns:p14="http://schemas.microsoft.com/office/powerpoint/2010/main" val="3145441622"/>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7267"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a:p>
        </p:txBody>
      </p:sp>
      <p:sp>
        <p:nvSpPr>
          <p:cNvPr id="267268"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BFE74B62-C7B1-43C4-AFA5-D1084F364259}" type="slidenum">
              <a:rPr lang="en-US" altLang="en-US">
                <a:latin typeface="Calibri" panose="020F0502020204030204" pitchFamily="34" charset="0"/>
              </a:rPr>
              <a:pPr/>
              <a:t>70</a:t>
            </a:fld>
            <a:endParaRPr lang="en-US" altLang="en-US">
              <a:latin typeface="Calibri" panose="020F0502020204030204" pitchFamily="34" charset="0"/>
            </a:endParaRPr>
          </a:p>
        </p:txBody>
      </p:sp>
    </p:spTree>
    <p:extLst>
      <p:ext uri="{BB962C8B-B14F-4D97-AF65-F5344CB8AC3E}">
        <p14:creationId xmlns:p14="http://schemas.microsoft.com/office/powerpoint/2010/main" val="87094147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55000" lnSpcReduction="20000"/>
          </a:bodyPr>
          <a:lstStyle/>
          <a:p>
            <a:r>
              <a:rPr lang="en-GB" sz="1200" kern="1200" dirty="0">
                <a:solidFill>
                  <a:schemeClr val="tx1"/>
                </a:solidFill>
                <a:effectLst/>
                <a:latin typeface="+mn-lt"/>
                <a:ea typeface="ＭＳ Ｐゴシック" pitchFamily="-65" charset="-128"/>
                <a:cs typeface="ＭＳ Ｐゴシック" pitchFamily="-65" charset="-128"/>
              </a:rPr>
              <a:t>Article 29 defines rules regarding the expedited preservation of data stored in a computer system. </a:t>
            </a:r>
          </a:p>
          <a:p>
            <a:r>
              <a:rPr lang="en-GB" sz="1200" kern="1200" dirty="0">
                <a:solidFill>
                  <a:schemeClr val="tx1"/>
                </a:solidFill>
                <a:effectLst/>
                <a:latin typeface="+mn-lt"/>
                <a:ea typeface="ＭＳ Ｐゴシック" pitchFamily="-65" charset="-128"/>
                <a:cs typeface="ＭＳ Ｐゴシック" pitchFamily="-65" charset="-128"/>
              </a:rPr>
              <a:t> </a:t>
            </a:r>
          </a:p>
          <a:p>
            <a:r>
              <a:rPr lang="en-GB" sz="1200" kern="1200" dirty="0">
                <a:solidFill>
                  <a:schemeClr val="tx1"/>
                </a:solidFill>
                <a:effectLst/>
                <a:latin typeface="+mn-lt"/>
                <a:ea typeface="ＭＳ Ｐゴシック" pitchFamily="-65" charset="-128"/>
                <a:cs typeface="ＭＳ Ｐゴシック" pitchFamily="-65" charset="-128"/>
              </a:rPr>
              <a:t>It establishes a </a:t>
            </a:r>
            <a:r>
              <a:rPr lang="en-GB" sz="1200" b="1" kern="1200" dirty="0">
                <a:solidFill>
                  <a:schemeClr val="tx1"/>
                </a:solidFill>
                <a:effectLst/>
                <a:latin typeface="+mn-lt"/>
                <a:ea typeface="ＭＳ Ｐゴシック" pitchFamily="-65" charset="-128"/>
                <a:cs typeface="ＭＳ Ｐゴシック" pitchFamily="-65" charset="-128"/>
              </a:rPr>
              <a:t>parallel framework </a:t>
            </a:r>
            <a:r>
              <a:rPr lang="en-GB" sz="1200" kern="1200" dirty="0">
                <a:solidFill>
                  <a:schemeClr val="tx1"/>
                </a:solidFill>
                <a:effectLst/>
                <a:latin typeface="+mn-lt"/>
                <a:ea typeface="ＭＳ Ｐゴシック" pitchFamily="-65" charset="-128"/>
                <a:cs typeface="ＭＳ Ｐゴシック" pitchFamily="-65" charset="-128"/>
              </a:rPr>
              <a:t>to the domestic provision regarding expedited preservation of data. In general, this provision allows a contracting Party to require from another Party the expedited preservation of data, if at the same time it expresses its intention of doing a formal request of assistance for a search, or a seizure, or any similar measure. </a:t>
            </a:r>
          </a:p>
          <a:p>
            <a:r>
              <a:rPr lang="en-GB" sz="1200" kern="1200" dirty="0">
                <a:solidFill>
                  <a:schemeClr val="tx1"/>
                </a:solidFill>
                <a:effectLst/>
                <a:latin typeface="+mn-lt"/>
                <a:ea typeface="ＭＳ Ｐゴシック" pitchFamily="-65" charset="-128"/>
                <a:cs typeface="ＭＳ Ｐゴシック" pitchFamily="-65" charset="-128"/>
              </a:rPr>
              <a:t> </a:t>
            </a:r>
          </a:p>
          <a:p>
            <a:r>
              <a:rPr lang="en-GB" sz="1200" kern="1200" dirty="0">
                <a:solidFill>
                  <a:schemeClr val="tx1"/>
                </a:solidFill>
                <a:effectLst/>
                <a:latin typeface="+mn-lt"/>
                <a:ea typeface="ＭＳ Ｐゴシック" pitchFamily="-65" charset="-128"/>
                <a:cs typeface="ＭＳ Ｐゴシック" pitchFamily="-65" charset="-128"/>
              </a:rPr>
              <a:t>In this case, the requested party must act as necessary, with all the due diligence, to preserve the requested data, according to its own national law. </a:t>
            </a:r>
          </a:p>
          <a:p>
            <a:r>
              <a:rPr lang="en-GB" sz="1200" kern="1200" dirty="0">
                <a:solidFill>
                  <a:schemeClr val="tx1"/>
                </a:solidFill>
                <a:effectLst/>
                <a:latin typeface="+mn-lt"/>
                <a:ea typeface="ＭＳ Ｐゴシック" pitchFamily="-65" charset="-128"/>
                <a:cs typeface="ＭＳ Ｐゴシック" pitchFamily="-65" charset="-128"/>
              </a:rPr>
              <a:t> </a:t>
            </a:r>
          </a:p>
          <a:p>
            <a:r>
              <a:rPr lang="en-GB" sz="1200" kern="1200" dirty="0">
                <a:solidFill>
                  <a:schemeClr val="tx1"/>
                </a:solidFill>
                <a:effectLst/>
                <a:latin typeface="+mn-lt"/>
                <a:ea typeface="ＭＳ Ｐゴシック" pitchFamily="-65" charset="-128"/>
                <a:cs typeface="ＭＳ Ｐゴシック" pitchFamily="-65" charset="-128"/>
              </a:rPr>
              <a:t>It is important to consider, that dual criminality cannot be required by the requested party, as a condition of preservation of the data, unless exceptions.</a:t>
            </a:r>
          </a:p>
          <a:p>
            <a:r>
              <a:rPr lang="en-GB" sz="1200" kern="1200" dirty="0">
                <a:solidFill>
                  <a:schemeClr val="tx1"/>
                </a:solidFill>
                <a:effectLst/>
                <a:latin typeface="+mn-lt"/>
                <a:ea typeface="ＭＳ Ｐゴシック" pitchFamily="-65" charset="-128"/>
                <a:cs typeface="ＭＳ Ｐゴシック" pitchFamily="-65" charset="-128"/>
              </a:rPr>
              <a:t> </a:t>
            </a:r>
          </a:p>
          <a:p>
            <a:r>
              <a:rPr lang="en-GB" sz="1200" kern="1200" dirty="0">
                <a:solidFill>
                  <a:schemeClr val="tx1"/>
                </a:solidFill>
                <a:effectLst/>
                <a:latin typeface="+mn-lt"/>
                <a:ea typeface="ＭＳ Ｐゴシック" pitchFamily="-65" charset="-128"/>
                <a:cs typeface="ＭＳ Ｐゴシック" pitchFamily="-65" charset="-128"/>
              </a:rPr>
              <a:t>This new tool is the result of the specificity of the digital environment. Indeed, computer data is highly volatile and cross border assistance is notoriously time consuming. The expedited character of the measure is a need imposed by the necessity to preserve something that, in very short moments, can be completely deleted, altered or moved, rendering it impossible to trace a crime to its perpetrator or destroying critical proof of guilt. Thus, it was agreed that a mechanism was required in order to ensure the availability of such data pending the lengthier and more involved process of executing a formal mutual assistance request, which may take weeks or months.</a:t>
            </a:r>
          </a:p>
          <a:p>
            <a:r>
              <a:rPr lang="en-GB" sz="1200" kern="1200" dirty="0">
                <a:solidFill>
                  <a:schemeClr val="tx1"/>
                </a:solidFill>
                <a:effectLst/>
                <a:latin typeface="+mn-lt"/>
                <a:ea typeface="ＭＳ Ｐゴシック" pitchFamily="-65" charset="-128"/>
                <a:cs typeface="ＭＳ Ｐゴシック" pitchFamily="-65" charset="-128"/>
              </a:rPr>
              <a:t> </a:t>
            </a:r>
          </a:p>
          <a:p>
            <a:r>
              <a:rPr lang="en-GB" sz="1200" kern="1200" dirty="0">
                <a:solidFill>
                  <a:schemeClr val="tx1"/>
                </a:solidFill>
                <a:effectLst/>
                <a:latin typeface="+mn-lt"/>
                <a:ea typeface="ＭＳ Ｐゴシック" pitchFamily="-65" charset="-128"/>
                <a:cs typeface="ＭＳ Ｐゴシック" pitchFamily="-65" charset="-128"/>
              </a:rPr>
              <a:t>It is relevant to point out that this is only a preservation measure, for urgent reasons and </a:t>
            </a:r>
            <a:r>
              <a:rPr lang="en-GB" sz="1200" b="1" kern="1200" dirty="0">
                <a:solidFill>
                  <a:schemeClr val="tx1"/>
                </a:solidFill>
                <a:effectLst/>
                <a:latin typeface="+mn-lt"/>
                <a:ea typeface="ＭＳ Ｐゴシック" pitchFamily="-65" charset="-128"/>
                <a:cs typeface="ＭＳ Ｐゴシック" pitchFamily="-65" charset="-128"/>
              </a:rPr>
              <a:t>does not imply automatically disclosure of the preserved data</a:t>
            </a:r>
            <a:r>
              <a:rPr lang="en-GB" sz="1200" kern="1200" dirty="0">
                <a:solidFill>
                  <a:schemeClr val="tx1"/>
                </a:solidFill>
                <a:effectLst/>
                <a:latin typeface="+mn-lt"/>
                <a:ea typeface="ＭＳ Ｐゴシック" pitchFamily="-65" charset="-128"/>
                <a:cs typeface="ＭＳ Ｐゴシック" pitchFamily="-65" charset="-128"/>
              </a:rPr>
              <a:t>. In fact, in the cases where disclosure is permitted, there are very narrow rules which allow it, above all if the data are not merely traffic data.</a:t>
            </a:r>
          </a:p>
          <a:p>
            <a:r>
              <a:rPr lang="en-GB" sz="1200" kern="1200" dirty="0">
                <a:solidFill>
                  <a:schemeClr val="tx1"/>
                </a:solidFill>
                <a:effectLst/>
                <a:latin typeface="+mn-lt"/>
                <a:ea typeface="ＭＳ Ｐゴシック" pitchFamily="-65" charset="-128"/>
                <a:cs typeface="ＭＳ Ｐゴシック" pitchFamily="-65" charset="-128"/>
              </a:rPr>
              <a:t> </a:t>
            </a:r>
          </a:p>
          <a:p>
            <a:r>
              <a:rPr lang="en-GB" sz="1200" kern="1200" dirty="0">
                <a:solidFill>
                  <a:schemeClr val="tx1"/>
                </a:solidFill>
                <a:effectLst/>
                <a:latin typeface="+mn-lt"/>
                <a:ea typeface="ＭＳ Ｐゴシック" pitchFamily="-65" charset="-128"/>
                <a:cs typeface="ＭＳ Ｐゴシック" pitchFamily="-65" charset="-128"/>
              </a:rPr>
              <a:t>Indeed, while much more rapid than ordinary mutual assistance practice, this measure is at the same time less intrusive. The mutual assistance officials of the requested Party are not required to obtain possession of the data from its custodian. The preferred procedure is for the requested Party to ensure that the custodian (frequently a service provider or other third party) preserve (i.e., not delete) the data pending the issuance of process requiring it to be turned over to law enforcement officials at a later stage. This procedure has the advantage of being both rapid and protective of the privacy of the person whom the data concerns, as it will not be disclosed to or examined by any government official until the criteria for full disclosure pursuant to normal mutual assistance regimes have been fulfilled. </a:t>
            </a:r>
          </a:p>
          <a:p>
            <a:r>
              <a:rPr lang="en-GB" sz="1200" kern="1200" dirty="0">
                <a:solidFill>
                  <a:schemeClr val="tx1"/>
                </a:solidFill>
                <a:effectLst/>
                <a:latin typeface="+mn-lt"/>
                <a:ea typeface="ＭＳ Ｐゴシック" pitchFamily="-65" charset="-128"/>
                <a:cs typeface="ＭＳ Ｐゴシック" pitchFamily="-65" charset="-128"/>
              </a:rPr>
              <a:t> </a:t>
            </a:r>
          </a:p>
          <a:p>
            <a:r>
              <a:rPr lang="en-GB" sz="1200" kern="1200" dirty="0">
                <a:solidFill>
                  <a:schemeClr val="tx1"/>
                </a:solidFill>
                <a:effectLst/>
                <a:latin typeface="+mn-lt"/>
                <a:ea typeface="ＭＳ Ｐゴシック" pitchFamily="-65" charset="-128"/>
                <a:cs typeface="ＭＳ Ｐゴシック" pitchFamily="-65" charset="-128"/>
              </a:rPr>
              <a:t>In practical terms, an expedited preservation of data can be carried out and then, later on, it may turn out that there are reasons not to disclose this data to the requesting party.</a:t>
            </a:r>
          </a:p>
          <a:p>
            <a:r>
              <a:rPr lang="en-GB" sz="1200" kern="1200" dirty="0">
                <a:solidFill>
                  <a:schemeClr val="tx1"/>
                </a:solidFill>
                <a:effectLst/>
                <a:latin typeface="+mn-lt"/>
                <a:ea typeface="ＭＳ Ｐゴシック" pitchFamily="-65" charset="-128"/>
                <a:cs typeface="ＭＳ Ｐゴシック" pitchFamily="-65" charset="-128"/>
              </a:rPr>
              <a:t> </a:t>
            </a:r>
          </a:p>
          <a:p>
            <a:r>
              <a:rPr lang="en-GB" sz="1200" kern="1200" dirty="0">
                <a:solidFill>
                  <a:schemeClr val="tx1"/>
                </a:solidFill>
                <a:effectLst/>
                <a:latin typeface="+mn-lt"/>
                <a:ea typeface="ＭＳ Ｐゴシック" pitchFamily="-65" charset="-128"/>
                <a:cs typeface="ＭＳ Ｐゴシック" pitchFamily="-65" charset="-128"/>
              </a:rPr>
              <a:t>Any preservation effected in response to the request referred to in paragraph 1 shall be for a period not less than sixty days, in order to enable the requesting Party to submit a request for the search or similar access, seizure or similar securing, or disclosure of the data. Following the receipt of such a request, the data shall continue to be preserved pending a decision on that request.</a:t>
            </a:r>
            <a:endParaRPr lang="en-US" dirty="0"/>
          </a:p>
          <a:p>
            <a:endParaRPr lang="en-GB" sz="1200" kern="1200" dirty="0">
              <a:solidFill>
                <a:schemeClr val="tx1"/>
              </a:solidFill>
              <a:effectLst/>
              <a:latin typeface="+mn-lt"/>
              <a:ea typeface="ＭＳ Ｐゴシック" pitchFamily="-65" charset="-128"/>
              <a:cs typeface="ＭＳ Ｐゴシック" pitchFamily="-65" charset="-128"/>
            </a:endParaRPr>
          </a:p>
          <a:p>
            <a:endParaRPr lang="en-GB" sz="1200" kern="1200" dirty="0">
              <a:solidFill>
                <a:schemeClr val="tx1"/>
              </a:solidFill>
              <a:effectLst/>
              <a:latin typeface="+mn-lt"/>
              <a:ea typeface="ＭＳ Ｐゴシック" pitchFamily="-65" charset="-128"/>
            </a:endParaRPr>
          </a:p>
        </p:txBody>
      </p:sp>
      <p:sp>
        <p:nvSpPr>
          <p:cNvPr id="4" name="Espace réservé du numéro de diapositive 3"/>
          <p:cNvSpPr>
            <a:spLocks noGrp="1"/>
          </p:cNvSpPr>
          <p:nvPr>
            <p:ph type="sldNum" sz="quarter" idx="10"/>
          </p:nvPr>
        </p:nvSpPr>
        <p:spPr/>
        <p:txBody>
          <a:bodyPr/>
          <a:lstStyle/>
          <a:p>
            <a:pPr>
              <a:defRPr/>
            </a:pPr>
            <a:fld id="{D4FF903F-D39C-44F7-BA09-A3401097BBD0}" type="slidenum">
              <a:rPr lang="en-US" smtClean="0"/>
              <a:pPr>
                <a:defRPr/>
              </a:pPr>
              <a:t>71</a:t>
            </a:fld>
            <a:endParaRPr lang="en-US"/>
          </a:p>
        </p:txBody>
      </p:sp>
    </p:spTree>
    <p:extLst>
      <p:ext uri="{BB962C8B-B14F-4D97-AF65-F5344CB8AC3E}">
        <p14:creationId xmlns:p14="http://schemas.microsoft.com/office/powerpoint/2010/main" val="133271800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algn="just"/>
            <a:endParaRPr lang="en-US" dirty="0">
              <a:solidFill>
                <a:srgbClr val="FF0000"/>
              </a:solidFill>
            </a:endParaRPr>
          </a:p>
          <a:p>
            <a:endParaRPr lang="en-GB" dirty="0">
              <a:solidFill>
                <a:srgbClr val="FF0000"/>
              </a:solidFill>
            </a:endParaRPr>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72</a:t>
            </a:fld>
            <a:endParaRPr lang="en-US"/>
          </a:p>
        </p:txBody>
      </p:sp>
    </p:spTree>
    <p:extLst>
      <p:ext uri="{BB962C8B-B14F-4D97-AF65-F5344CB8AC3E}">
        <p14:creationId xmlns:p14="http://schemas.microsoft.com/office/powerpoint/2010/main" val="170606682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algn="just"/>
            <a:endParaRPr lang="en-US" dirty="0">
              <a:solidFill>
                <a:srgbClr val="FF0000"/>
              </a:solidFill>
            </a:endParaRPr>
          </a:p>
          <a:p>
            <a:endParaRPr lang="en-GB" dirty="0">
              <a:solidFill>
                <a:srgbClr val="FF0000"/>
              </a:solidFill>
            </a:endParaRPr>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73</a:t>
            </a:fld>
            <a:endParaRPr lang="en-US"/>
          </a:p>
        </p:txBody>
      </p:sp>
    </p:spTree>
    <p:extLst>
      <p:ext uri="{BB962C8B-B14F-4D97-AF65-F5344CB8AC3E}">
        <p14:creationId xmlns:p14="http://schemas.microsoft.com/office/powerpoint/2010/main" val="385836159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algn="just"/>
            <a:endParaRPr lang="en-US" dirty="0">
              <a:solidFill>
                <a:srgbClr val="FF0000"/>
              </a:solidFill>
            </a:endParaRPr>
          </a:p>
          <a:p>
            <a:endParaRPr lang="en-GB" dirty="0">
              <a:solidFill>
                <a:srgbClr val="FF0000"/>
              </a:solidFill>
            </a:endParaRPr>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74</a:t>
            </a:fld>
            <a:endParaRPr lang="en-US"/>
          </a:p>
        </p:txBody>
      </p:sp>
    </p:spTree>
    <p:extLst>
      <p:ext uri="{BB962C8B-B14F-4D97-AF65-F5344CB8AC3E}">
        <p14:creationId xmlns:p14="http://schemas.microsoft.com/office/powerpoint/2010/main" val="362044502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algn="just"/>
            <a:endParaRPr lang="en-US" dirty="0">
              <a:solidFill>
                <a:srgbClr val="FF0000"/>
              </a:solidFill>
            </a:endParaRPr>
          </a:p>
          <a:p>
            <a:endParaRPr lang="en-GB" dirty="0">
              <a:solidFill>
                <a:srgbClr val="FF0000"/>
              </a:solidFill>
            </a:endParaRPr>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75</a:t>
            </a:fld>
            <a:endParaRPr lang="en-US"/>
          </a:p>
        </p:txBody>
      </p:sp>
    </p:spTree>
    <p:extLst>
      <p:ext uri="{BB962C8B-B14F-4D97-AF65-F5344CB8AC3E}">
        <p14:creationId xmlns:p14="http://schemas.microsoft.com/office/powerpoint/2010/main" val="2029436625"/>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GB" sz="1200" kern="1200" dirty="0">
                <a:solidFill>
                  <a:schemeClr val="tx1"/>
                </a:solidFill>
                <a:effectLst/>
                <a:latin typeface="+mn-lt"/>
                <a:ea typeface="ＭＳ Ｐゴシック" pitchFamily="-65" charset="-128"/>
                <a:cs typeface="ＭＳ Ｐゴシック" pitchFamily="-65" charset="-128"/>
              </a:rPr>
              <a:t>Expedited</a:t>
            </a:r>
            <a:r>
              <a:rPr lang="en-GB" sz="1200" kern="1200" baseline="0" dirty="0">
                <a:solidFill>
                  <a:schemeClr val="tx1"/>
                </a:solidFill>
                <a:effectLst/>
                <a:latin typeface="+mn-lt"/>
                <a:ea typeface="ＭＳ Ｐゴシック" pitchFamily="-65" charset="-128"/>
                <a:cs typeface="ＭＳ Ｐゴシック" pitchFamily="-65" charset="-128"/>
              </a:rPr>
              <a:t> </a:t>
            </a:r>
            <a:r>
              <a:rPr lang="en-GB" sz="1200" kern="1200" dirty="0">
                <a:solidFill>
                  <a:schemeClr val="tx1"/>
                </a:solidFill>
                <a:effectLst/>
                <a:latin typeface="+mn-lt"/>
                <a:ea typeface="ＭＳ Ｐゴシック" pitchFamily="-65" charset="-128"/>
                <a:cs typeface="ＭＳ Ｐゴシック" pitchFamily="-65" charset="-128"/>
              </a:rPr>
              <a:t>disclosure of preserved traffic data is described under Article 30 of Budapest Convention. </a:t>
            </a:r>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76</a:t>
            </a:fld>
            <a:endParaRPr lang="en-US"/>
          </a:p>
        </p:txBody>
      </p:sp>
    </p:spTree>
    <p:extLst>
      <p:ext uri="{BB962C8B-B14F-4D97-AF65-F5344CB8AC3E}">
        <p14:creationId xmlns:p14="http://schemas.microsoft.com/office/powerpoint/2010/main" val="7513288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7699"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en-US" dirty="0"/>
              <a:t>This section refers to one of the most important categories of cybercrime: offences against the confidentiality, integrity and availability of computer data and systems.</a:t>
            </a:r>
          </a:p>
          <a:p>
            <a:pPr eaLnBrk="1" hangingPunct="1"/>
            <a:r>
              <a:rPr lang="en-GB" altLang="en-US" dirty="0"/>
              <a:t>This may be called cybercrime in the narrow sense</a:t>
            </a:r>
            <a:r>
              <a:rPr lang="en-GB" altLang="en-US" baseline="0" dirty="0"/>
              <a:t> (</a:t>
            </a:r>
            <a:r>
              <a:rPr lang="en-GB" altLang="en-US" i="1" baseline="0" dirty="0" err="1"/>
              <a:t>sensu</a:t>
            </a:r>
            <a:r>
              <a:rPr lang="en-GB" altLang="en-US" i="1" baseline="0" dirty="0"/>
              <a:t> </a:t>
            </a:r>
            <a:r>
              <a:rPr lang="en-GB" altLang="en-US" i="1" baseline="0" dirty="0" err="1"/>
              <a:t>stricto</a:t>
            </a:r>
            <a:r>
              <a:rPr lang="en-GB" altLang="en-US" baseline="0" dirty="0"/>
              <a:t>).</a:t>
            </a:r>
            <a:endParaRPr lang="en-GB" altLang="en-US" dirty="0"/>
          </a:p>
        </p:txBody>
      </p:sp>
    </p:spTree>
    <p:extLst>
      <p:ext uri="{BB962C8B-B14F-4D97-AF65-F5344CB8AC3E}">
        <p14:creationId xmlns:p14="http://schemas.microsoft.com/office/powerpoint/2010/main" val="3036353517"/>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US" dirty="0"/>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77</a:t>
            </a:fld>
            <a:endParaRPr lang="en-US"/>
          </a:p>
        </p:txBody>
      </p:sp>
    </p:spTree>
    <p:extLst>
      <p:ext uri="{BB962C8B-B14F-4D97-AF65-F5344CB8AC3E}">
        <p14:creationId xmlns:p14="http://schemas.microsoft.com/office/powerpoint/2010/main" val="75132886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78</a:t>
            </a:fld>
            <a:endParaRPr lang="en-US"/>
          </a:p>
        </p:txBody>
      </p:sp>
    </p:spTree>
    <p:extLst>
      <p:ext uri="{BB962C8B-B14F-4D97-AF65-F5344CB8AC3E}">
        <p14:creationId xmlns:p14="http://schemas.microsoft.com/office/powerpoint/2010/main" val="53061425"/>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GB" sz="1200" kern="1200" dirty="0">
                <a:solidFill>
                  <a:schemeClr val="tx1"/>
                </a:solidFill>
                <a:effectLst/>
                <a:latin typeface="+mn-lt"/>
                <a:ea typeface="ＭＳ Ｐゴシック" pitchFamily="-65" charset="-128"/>
                <a:cs typeface="ＭＳ Ｐゴシック" pitchFamily="-65" charset="-128"/>
              </a:rPr>
              <a:t>Article 31 of the Convention defines a general rule on the mutual assistance regarding accessing of stored computer data. While this article, and Article 23 to which it refers, express a general aspiration that parties will collaborate in the prosecution of cybercrime in the “widest possible extend”, it does not create new cooperation duties. All cooperation is subject to the existing treaties and international instruments that regulate cross border cooperation in traditional investigations.</a:t>
            </a:r>
          </a:p>
          <a:p>
            <a:r>
              <a:rPr lang="en-GB" sz="1200" kern="1200" dirty="0">
                <a:solidFill>
                  <a:schemeClr val="tx1"/>
                </a:solidFill>
                <a:effectLst/>
                <a:latin typeface="+mn-lt"/>
                <a:ea typeface="ＭＳ Ｐゴシック" pitchFamily="-65" charset="-128"/>
                <a:cs typeface="ＭＳ Ｐゴシック" pitchFamily="-65" charset="-128"/>
              </a:rPr>
              <a:t> </a:t>
            </a:r>
          </a:p>
          <a:p>
            <a:r>
              <a:rPr lang="en-GB" sz="1200" kern="1200" dirty="0">
                <a:solidFill>
                  <a:schemeClr val="tx1"/>
                </a:solidFill>
                <a:effectLst/>
                <a:latin typeface="+mn-lt"/>
                <a:ea typeface="ＭＳ Ｐゴシック" pitchFamily="-65" charset="-128"/>
                <a:cs typeface="ＭＳ Ｐゴシック" pitchFamily="-65" charset="-128"/>
              </a:rPr>
              <a:t>In practical terms, Article 31 just brings to the cyber environment general rules, already applicable in the real life, for years.</a:t>
            </a:r>
          </a:p>
          <a:p>
            <a:endParaRPr lang="en-GB" sz="1200" kern="1200" dirty="0">
              <a:solidFill>
                <a:schemeClr val="tx1"/>
              </a:solidFill>
              <a:effectLst/>
              <a:latin typeface="+mn-lt"/>
              <a:ea typeface="ＭＳ Ｐゴシック" pitchFamily="-65" charset="-128"/>
            </a:endParaRPr>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79</a:t>
            </a:fld>
            <a:endParaRPr lang="en-US"/>
          </a:p>
        </p:txBody>
      </p:sp>
    </p:spTree>
    <p:extLst>
      <p:ext uri="{BB962C8B-B14F-4D97-AF65-F5344CB8AC3E}">
        <p14:creationId xmlns:p14="http://schemas.microsoft.com/office/powerpoint/2010/main" val="75132886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solidFill>
                <a:srgbClr val="FF0000"/>
              </a:solidFill>
            </a:endParaRP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80</a:t>
            </a:fld>
            <a:endParaRPr lang="en-US"/>
          </a:p>
        </p:txBody>
      </p:sp>
    </p:spTree>
    <p:extLst>
      <p:ext uri="{BB962C8B-B14F-4D97-AF65-F5344CB8AC3E}">
        <p14:creationId xmlns:p14="http://schemas.microsoft.com/office/powerpoint/2010/main" val="2238828518"/>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81</a:t>
            </a:fld>
            <a:endParaRPr lang="en-US"/>
          </a:p>
        </p:txBody>
      </p:sp>
    </p:spTree>
    <p:extLst>
      <p:ext uri="{BB962C8B-B14F-4D97-AF65-F5344CB8AC3E}">
        <p14:creationId xmlns:p14="http://schemas.microsoft.com/office/powerpoint/2010/main" val="3669352650"/>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55000" lnSpcReduction="20000"/>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a:t>The issue of when a Party is permitted to </a:t>
            </a:r>
            <a:r>
              <a:rPr lang="en-US" u="sng" dirty="0"/>
              <a:t>unilaterally access computer data stored in another Party without seeking mutual assistance</a:t>
            </a:r>
            <a:r>
              <a:rPr lang="en-US" dirty="0"/>
              <a:t> was a question that the drafters of the Budapest Convention discussed at length. </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indent="0" algn="l" defTabSz="457200" rtl="0" eaLnBrk="0" fontAlgn="base" latinLnBrk="0" hangingPunct="0">
              <a:lnSpc>
                <a:spcPct val="100000"/>
              </a:lnSpc>
              <a:spcBef>
                <a:spcPct val="30000"/>
              </a:spcBef>
              <a:spcAft>
                <a:spcPct val="0"/>
              </a:spcAft>
              <a:buClrTx/>
              <a:buSzTx/>
              <a:buFontTx/>
              <a:buNone/>
              <a:tabLst/>
              <a:defRPr/>
            </a:pPr>
            <a:r>
              <a:rPr lang="en-US" dirty="0"/>
              <a:t>There was detailed consideration of instances in which it may be acceptable for States to act unilaterally and those in which it may not. The drafters ultimately determined that it was not yet possible to prepare a comprehensive, legally binding regime regulating this area. </a:t>
            </a:r>
          </a:p>
          <a:p>
            <a:pPr marL="0" marR="0" indent="0" algn="l" defTabSz="457200" rtl="0" eaLnBrk="0" fontAlgn="base" latinLnBrk="0" hangingPunct="0">
              <a:lnSpc>
                <a:spcPct val="100000"/>
              </a:lnSpc>
              <a:spcBef>
                <a:spcPct val="30000"/>
              </a:spcBef>
              <a:spcAft>
                <a:spcPct val="0"/>
              </a:spcAft>
              <a:buClrTx/>
              <a:buSzTx/>
              <a:buFontTx/>
              <a:buNone/>
              <a:tabLst/>
              <a:defRPr/>
            </a:pPr>
            <a:r>
              <a:rPr lang="en-US" dirty="0"/>
              <a:t>In part, this was due to a lack of concrete experience with such situations to date; and, in part, this was due to an understanding that the proper solution often turned on the precise circumstances of the individual case, </a:t>
            </a:r>
            <a:r>
              <a:rPr lang="en-US" u="sng" dirty="0"/>
              <a:t>thereby making it difficult to formulate general rules</a:t>
            </a:r>
            <a:r>
              <a:rPr lang="en-US" dirty="0"/>
              <a:t>. </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u="sng" dirty="0"/>
          </a:p>
          <a:p>
            <a:pPr marL="0" marR="0" indent="0" algn="l" defTabSz="457200" rtl="0" eaLnBrk="0" fontAlgn="base" latinLnBrk="0" hangingPunct="0">
              <a:lnSpc>
                <a:spcPct val="100000"/>
              </a:lnSpc>
              <a:spcBef>
                <a:spcPct val="30000"/>
              </a:spcBef>
              <a:spcAft>
                <a:spcPct val="0"/>
              </a:spcAft>
              <a:buClrTx/>
              <a:buSzTx/>
              <a:buFontTx/>
              <a:buNone/>
              <a:tabLst/>
              <a:defRPr/>
            </a:pPr>
            <a:r>
              <a:rPr lang="en-US" u="sng" dirty="0"/>
              <a:t>Ultimately, the drafters decided to only set forth in Article 32 of the Convention situations in which all agreed that unilateral action is permissible</a:t>
            </a:r>
            <a:r>
              <a:rPr lang="en-US" dirty="0"/>
              <a:t>. </a:t>
            </a:r>
          </a:p>
          <a:p>
            <a:endParaRPr lang="en-GB" sz="1200" kern="1200" dirty="0">
              <a:solidFill>
                <a:schemeClr val="tx1"/>
              </a:solidFill>
              <a:effectLst/>
              <a:latin typeface="+mn-lt"/>
              <a:ea typeface="ＭＳ Ｐゴシック" pitchFamily="-65" charset="-128"/>
              <a:cs typeface="ＭＳ Ｐゴシック" pitchFamily="-65" charset="-128"/>
            </a:endParaRPr>
          </a:p>
          <a:p>
            <a:r>
              <a:rPr lang="en-GB" sz="1200" kern="1200" dirty="0">
                <a:solidFill>
                  <a:schemeClr val="tx1"/>
                </a:solidFill>
                <a:effectLst/>
                <a:latin typeface="+mn-lt"/>
                <a:ea typeface="ＭＳ Ｐゴシック" pitchFamily="-65" charset="-128"/>
                <a:cs typeface="ＭＳ Ｐゴシック" pitchFamily="-65" charset="-128"/>
              </a:rPr>
              <a:t>As a result Article 32 defines the possibility given to law enforcement agencies from a Party State of the Convention, to obtain evidence stored in a computer physically located in another Party’s territory, without any request of international cooperation. This can be done if, during a concrete investigation, the officers in charge need to obtain open source information from a computer located in a foreign country or from a computer which access was authorised by the lawfully authorised person.</a:t>
            </a:r>
          </a:p>
          <a:p>
            <a:r>
              <a:rPr lang="en-GB" sz="1200" kern="1200" dirty="0">
                <a:solidFill>
                  <a:schemeClr val="tx1"/>
                </a:solidFill>
                <a:effectLst/>
                <a:latin typeface="+mn-lt"/>
                <a:ea typeface="ＭＳ Ｐゴシック" pitchFamily="-65" charset="-128"/>
                <a:cs typeface="ＭＳ Ｐゴシック" pitchFamily="-65" charset="-128"/>
              </a:rPr>
              <a:t> </a:t>
            </a:r>
          </a:p>
          <a:p>
            <a:r>
              <a:rPr lang="en-GB" sz="1200" kern="1200" dirty="0">
                <a:solidFill>
                  <a:schemeClr val="tx1"/>
                </a:solidFill>
                <a:effectLst/>
                <a:latin typeface="+mn-lt"/>
                <a:ea typeface="ＭＳ Ｐゴシック" pitchFamily="-65" charset="-128"/>
                <a:cs typeface="ＭＳ Ｐゴシック" pitchFamily="-65" charset="-128"/>
              </a:rPr>
              <a:t>Regarding open source information, it must be noted that this “open source” investigation is something that any citizen can do, by his own initiative, in most countries. This provision thus simply aims to authorise law enforcement agents to do it as well and, at the same time, qualify as valid the evidence obtained in such a way.</a:t>
            </a:r>
          </a:p>
          <a:p>
            <a:endParaRPr lang="en-GB" sz="1200" kern="1200" dirty="0">
              <a:solidFill>
                <a:schemeClr val="tx1"/>
              </a:solidFill>
              <a:effectLst/>
              <a:latin typeface="+mn-lt"/>
              <a:ea typeface="ＭＳ Ｐゴシック" pitchFamily="-65" charset="-128"/>
              <a:cs typeface="ＭＳ Ｐゴシック" pitchFamily="-65" charset="-128"/>
            </a:endParaRPr>
          </a:p>
          <a:p>
            <a:r>
              <a:rPr lang="en-GB" sz="1200" kern="1200" dirty="0">
                <a:solidFill>
                  <a:schemeClr val="tx1"/>
                </a:solidFill>
                <a:effectLst/>
                <a:latin typeface="+mn-lt"/>
                <a:ea typeface="ＭＳ Ｐゴシック" pitchFamily="-65" charset="-128"/>
                <a:cs typeface="ＭＳ Ｐゴシック" pitchFamily="-65" charset="-128"/>
              </a:rPr>
              <a:t>But the other side of the provision has a very new approach. There is no real equivalent in the physical world to this new possibility: in the past, an officer would have to travel physically to the other country and ask for assistance of the local authorities. He could not do anything by his own and every investigative act would be practised on behalf of the national authorities of the location.</a:t>
            </a:r>
          </a:p>
          <a:p>
            <a:r>
              <a:rPr lang="en-GB" sz="1200" kern="1200" dirty="0">
                <a:solidFill>
                  <a:schemeClr val="tx1"/>
                </a:solidFill>
                <a:effectLst/>
                <a:latin typeface="+mn-lt"/>
                <a:ea typeface="ＭＳ Ｐゴシック" pitchFamily="-65" charset="-128"/>
                <a:cs typeface="ＭＳ Ｐゴシック" pitchFamily="-65" charset="-128"/>
              </a:rPr>
              <a:t> </a:t>
            </a:r>
          </a:p>
          <a:p>
            <a:r>
              <a:rPr lang="en-GB" sz="1200" kern="1200" dirty="0">
                <a:solidFill>
                  <a:schemeClr val="tx1"/>
                </a:solidFill>
                <a:effectLst/>
                <a:latin typeface="+mn-lt"/>
                <a:ea typeface="ＭＳ Ｐゴシック" pitchFamily="-65" charset="-128"/>
                <a:cs typeface="ＭＳ Ｐゴシック" pitchFamily="-65" charset="-128"/>
              </a:rPr>
              <a:t>Article 32 states the opposite. According to it, any law enforcement agent from any country in the whole world can obtain information from another country, even if it is “not open source” information, if the person who has the lawful authority to disclose the data gives his or her lawful and voluntary consent. That investigative activity does not need any authorisation of the State with jurisdiction in the place where the information is stored. Some States do not accept peaceful the Convention because of this drafting. They claim it goes against the principle of sovereignty. However, there is not any proposal or any other solution to the complex problems of cross-border investigations or to investigations in the “cloud”. The real life reveals that, in most cases, it is impossible to investigate cybercrime or gather electronic evidence, at the international level, using the traditional channels. It is impossible because the time it takes is not compatible with the volatility and fragility of electronic evidence. That is why a cross-border investigation, conducted by the law enforcement agent who is dealing with the case would be more efficient. </a:t>
            </a:r>
          </a:p>
          <a:p>
            <a:r>
              <a:rPr lang="en-GB" sz="1200" kern="1200" dirty="0">
                <a:solidFill>
                  <a:schemeClr val="tx1"/>
                </a:solidFill>
                <a:effectLst/>
                <a:latin typeface="+mn-lt"/>
                <a:ea typeface="ＭＳ Ｐゴシック" pitchFamily="-65" charset="-128"/>
                <a:cs typeface="ＭＳ Ｐゴシック" pitchFamily="-65" charset="-128"/>
              </a:rPr>
              <a:t> </a:t>
            </a:r>
          </a:p>
          <a:p>
            <a:r>
              <a:rPr lang="en-GB" sz="1200" b="1" kern="1200" dirty="0">
                <a:solidFill>
                  <a:schemeClr val="tx1"/>
                </a:solidFill>
                <a:effectLst/>
                <a:latin typeface="+mn-lt"/>
                <a:ea typeface="ＭＳ Ｐゴシック" pitchFamily="-65" charset="-128"/>
                <a:cs typeface="ＭＳ Ｐゴシック" pitchFamily="-65" charset="-128"/>
              </a:rPr>
              <a:t>But, on the other hand, sometimes it is really impossible, at all, to use the regular cooperation channels – regarding services in the “cloud”, the users (and the investigator) don’t know exactly where the data required by the police, physically, are stored. </a:t>
            </a:r>
          </a:p>
        </p:txBody>
      </p:sp>
      <p:sp>
        <p:nvSpPr>
          <p:cNvPr id="4" name="Espace réservé du numéro de diapositive 3"/>
          <p:cNvSpPr>
            <a:spLocks noGrp="1"/>
          </p:cNvSpPr>
          <p:nvPr>
            <p:ph type="sldNum" sz="quarter" idx="10"/>
          </p:nvPr>
        </p:nvSpPr>
        <p:spPr/>
        <p:txBody>
          <a:bodyPr/>
          <a:lstStyle/>
          <a:p>
            <a:pPr>
              <a:defRPr/>
            </a:pPr>
            <a:fld id="{D4FF903F-D39C-44F7-BA09-A3401097BBD0}" type="slidenum">
              <a:rPr lang="en-US" smtClean="0"/>
              <a:pPr>
                <a:defRPr/>
              </a:pPr>
              <a:t>82</a:t>
            </a:fld>
            <a:endParaRPr lang="en-US"/>
          </a:p>
        </p:txBody>
      </p:sp>
    </p:spTree>
    <p:extLst>
      <p:ext uri="{BB962C8B-B14F-4D97-AF65-F5344CB8AC3E}">
        <p14:creationId xmlns:p14="http://schemas.microsoft.com/office/powerpoint/2010/main" val="4142295719"/>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endParaRPr lang="en-US" dirty="0">
              <a:solidFill>
                <a:srgbClr val="FF0000"/>
              </a:solidFill>
            </a:endParaRP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83</a:t>
            </a:fld>
            <a:endParaRPr lang="en-US"/>
          </a:p>
        </p:txBody>
      </p:sp>
    </p:spTree>
    <p:extLst>
      <p:ext uri="{BB962C8B-B14F-4D97-AF65-F5344CB8AC3E}">
        <p14:creationId xmlns:p14="http://schemas.microsoft.com/office/powerpoint/2010/main" val="2243685669"/>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lgn="just"/>
            <a:r>
              <a:rPr lang="en-US" dirty="0"/>
              <a:t>In many cases, investigators cannot ensure that they are able to trace a communication to its source by following the trail through records of prior transmissions, as key traffic data may have been automatically deleted by a service provider in the chain of transmission before it could be preserved. It might therefore be critical for investigators in each Party to have the ability to obtain </a:t>
            </a:r>
            <a:r>
              <a:rPr lang="en-US" u="sng" dirty="0"/>
              <a:t>traffic data in real time regarding communications passing through a computer system in other Parties</a:t>
            </a:r>
            <a:r>
              <a:rPr lang="en-US" dirty="0"/>
              <a:t>. </a:t>
            </a:r>
          </a:p>
          <a:p>
            <a:pPr algn="just"/>
            <a:endParaRPr lang="en-US" dirty="0"/>
          </a:p>
          <a:p>
            <a:pPr algn="just"/>
            <a:r>
              <a:rPr lang="en-US" dirty="0"/>
              <a:t>Accordingly, under Article 33 (Mutual assistance regarding the real-time collection of traffic data), each Party is under the obligation to collect traffic data in real time for another Party. While this Article requires the Parties to co-operate on these matters, here, as elsewhere, deference is given to </a:t>
            </a:r>
            <a:r>
              <a:rPr lang="en-US" u="sng" dirty="0"/>
              <a:t>existing modalities of mutual assistance</a:t>
            </a:r>
            <a:r>
              <a:rPr lang="en-US" dirty="0"/>
              <a:t>. Thus, the terms and conditions by which such co-operation is to be provided are generally those set forth in applicable treaties, arrangements and laws governing mutual legal assistance in criminal matters.</a:t>
            </a:r>
          </a:p>
          <a:p>
            <a:pPr algn="just"/>
            <a:r>
              <a:rPr lang="en-US" dirty="0"/>
              <a:t> </a:t>
            </a:r>
          </a:p>
          <a:p>
            <a:pPr algn="just"/>
            <a:r>
              <a:rPr lang="en-US" dirty="0"/>
              <a:t>In many countries, mutual assistance is provided broadly with respect to the real time collection of traffic data, because such collection is viewed as being less intrusive than either interception of content data, or search and seizure. However, a number of States take a narrower approach. Accordingly, paragraph 2 permits Parties to limit the scope of application of this measure to a more narrow range of offences. One caveat is provided: in no event may the range of offences be more narrow than the range of offences for which such measure is available in an equivalent domestic case. Indeed, because real time collection of traffic data is at times the only way of ascertaining the identity of the perpetrator of a crime, and because of the lesser intrusiveness of the measure, the use of the term "at least" in paragraph 2 is designed to encourage Parties to permit as broad assistance as possible, i.e., even in the absence of dual criminality. </a:t>
            </a:r>
          </a:p>
          <a:p>
            <a:pPr algn="just"/>
            <a:endParaRPr lang="en-US" dirty="0"/>
          </a:p>
          <a:p>
            <a:pPr algn="just"/>
            <a:endParaRPr lang="en-U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84</a:t>
            </a:fld>
            <a:endParaRPr lang="en-US"/>
          </a:p>
        </p:txBody>
      </p:sp>
    </p:spTree>
    <p:extLst>
      <p:ext uri="{BB962C8B-B14F-4D97-AF65-F5344CB8AC3E}">
        <p14:creationId xmlns:p14="http://schemas.microsoft.com/office/powerpoint/2010/main" val="1210381169"/>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85</a:t>
            </a:fld>
            <a:endParaRPr lang="en-US"/>
          </a:p>
        </p:txBody>
      </p:sp>
    </p:spTree>
    <p:extLst>
      <p:ext uri="{BB962C8B-B14F-4D97-AF65-F5344CB8AC3E}">
        <p14:creationId xmlns:p14="http://schemas.microsoft.com/office/powerpoint/2010/main" val="747970303"/>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a:t>
            </a:r>
            <a:r>
              <a:rPr lang="en-US" baseline="0" dirty="0"/>
              <a:t> certain cases, investigators may require the actual content of communications to be intercepted.</a:t>
            </a:r>
          </a:p>
          <a:p>
            <a:r>
              <a:rPr lang="en-US" baseline="0" dirty="0"/>
              <a:t>Accordingly, under Article 34, each party is under an obligation to intercept content data upon the request of another party.</a:t>
            </a:r>
            <a:endParaRPr lang="en-U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86</a:t>
            </a:fld>
            <a:endParaRPr lang="en-US"/>
          </a:p>
        </p:txBody>
      </p:sp>
    </p:spTree>
    <p:extLst>
      <p:ext uri="{BB962C8B-B14F-4D97-AF65-F5344CB8AC3E}">
        <p14:creationId xmlns:p14="http://schemas.microsoft.com/office/powerpoint/2010/main" val="2480077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9747"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hr-HR" altLang="en-US" dirty="0"/>
              <a:t>The crime of illegal access is committed by those who access</a:t>
            </a:r>
            <a:r>
              <a:rPr lang="hr-HR" altLang="en-US" b="1" dirty="0"/>
              <a:t> </a:t>
            </a:r>
            <a:r>
              <a:rPr lang="hr-HR" altLang="en-US" dirty="0"/>
              <a:t>the whole or any part of a computer system without right. This action must be intentional and it is described under Article 2 of the Convention of Budapest.</a:t>
            </a:r>
          </a:p>
          <a:p>
            <a:pPr eaLnBrk="1" hangingPunct="1"/>
            <a:endParaRPr lang="en-US" altLang="en-US" dirty="0"/>
          </a:p>
          <a:p>
            <a:pPr eaLnBrk="1" hangingPunct="1"/>
            <a:r>
              <a:rPr lang="hr-HR" altLang="en-US" dirty="0"/>
              <a:t>It is very often referred to as </a:t>
            </a:r>
            <a:r>
              <a:rPr lang="hr-HR" altLang="en-US" i="1" dirty="0"/>
              <a:t>hacking</a:t>
            </a:r>
            <a:r>
              <a:rPr lang="hr-HR" altLang="en-US" dirty="0"/>
              <a:t> of computer systems and is one of the most common computer crimes.</a:t>
            </a:r>
            <a:endParaRPr lang="nl-BE" altLang="en-US" dirty="0"/>
          </a:p>
          <a:p>
            <a:pPr eaLnBrk="1" hangingPunct="1"/>
            <a:r>
              <a:rPr lang="hr-HR" altLang="en-US" dirty="0"/>
              <a:t>However, there are other phenomena, besides </a:t>
            </a:r>
            <a:r>
              <a:rPr lang="hr-HR" altLang="en-US" i="1" dirty="0"/>
              <a:t>hacking</a:t>
            </a:r>
            <a:r>
              <a:rPr lang="hr-HR" altLang="en-US" dirty="0"/>
              <a:t>, that can be classified as illegal access – in fact </a:t>
            </a:r>
            <a:r>
              <a:rPr lang="hr-HR" altLang="en-US" i="1" dirty="0"/>
              <a:t>hacking</a:t>
            </a:r>
            <a:r>
              <a:rPr lang="hr-HR" altLang="en-US" dirty="0"/>
              <a:t> is used, normally, to describe the act of unlawfully accessing a computer system, by the means of technology.</a:t>
            </a:r>
            <a:endParaRPr lang="nl-BE" altLang="en-US" dirty="0"/>
          </a:p>
          <a:p>
            <a:pPr eaLnBrk="1" hangingPunct="1"/>
            <a:r>
              <a:rPr lang="hr-HR" altLang="en-US" dirty="0"/>
              <a:t>But illegal access also covers any </a:t>
            </a:r>
            <a:r>
              <a:rPr lang="en-US" altLang="en-US" dirty="0"/>
              <a:t>unauthorized </a:t>
            </a:r>
            <a:r>
              <a:rPr lang="hr-HR" altLang="en-US" dirty="0"/>
              <a:t>entering in a system, regardless of the technology used or even the use or not of technology. Such case, for example, would be the unlawfully obtained password by the perpetrator. The protected interest here is the </a:t>
            </a:r>
            <a:r>
              <a:rPr lang="hr-HR" altLang="en-US" b="1" dirty="0"/>
              <a:t>confidentiality</a:t>
            </a:r>
            <a:r>
              <a:rPr lang="hr-HR" altLang="en-US" dirty="0"/>
              <a:t> of a computer system and data.</a:t>
            </a:r>
            <a:endParaRPr lang="en-GB" altLang="en-US" dirty="0"/>
          </a:p>
        </p:txBody>
      </p:sp>
    </p:spTree>
    <p:extLst>
      <p:ext uri="{BB962C8B-B14F-4D97-AF65-F5344CB8AC3E}">
        <p14:creationId xmlns:p14="http://schemas.microsoft.com/office/powerpoint/2010/main" val="1885108233"/>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87</a:t>
            </a:fld>
            <a:endParaRPr lang="en-US"/>
          </a:p>
        </p:txBody>
      </p:sp>
    </p:spTree>
    <p:extLst>
      <p:ext uri="{BB962C8B-B14F-4D97-AF65-F5344CB8AC3E}">
        <p14:creationId xmlns:p14="http://schemas.microsoft.com/office/powerpoint/2010/main" val="1493724570"/>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lnSpcReduction="10000"/>
          </a:bodyPr>
          <a:lstStyle/>
          <a:p>
            <a:pPr algn="just"/>
            <a:r>
              <a:rPr lang="en-US" sz="1200" b="0" i="0" u="none" strike="noStrike" kern="1200" baseline="0" dirty="0">
                <a:solidFill>
                  <a:schemeClr val="tx1"/>
                </a:solidFill>
                <a:latin typeface="+mn-lt"/>
                <a:ea typeface="ＭＳ Ｐゴシック" pitchFamily="-65" charset="-128"/>
                <a:cs typeface="ＭＳ Ｐゴシック" pitchFamily="-65" charset="-128"/>
              </a:rPr>
              <a:t>Article 35 is one of the most important operational provisions of the Convention.</a:t>
            </a:r>
          </a:p>
          <a:p>
            <a:pPr algn="just"/>
            <a:r>
              <a:rPr lang="en-US" sz="1200" b="0" i="0" u="none" strike="noStrike" kern="1200" baseline="0" dirty="0">
                <a:solidFill>
                  <a:schemeClr val="tx1"/>
                </a:solidFill>
                <a:latin typeface="+mn-lt"/>
                <a:ea typeface="ＭＳ Ｐゴシック" pitchFamily="-65" charset="-128"/>
                <a:cs typeface="ＭＳ Ｐゴシック" pitchFamily="-65" charset="-128"/>
              </a:rPr>
              <a:t>Article 35 imposes to all contracting Parties the obligation to create a permanently available contact point (a so called 24/7 network of contact points).</a:t>
            </a:r>
          </a:p>
          <a:p>
            <a:pPr algn="just"/>
            <a:endParaRPr lang="en-US" sz="1200" b="0" i="0" u="none" strike="noStrike" kern="1200" baseline="0" dirty="0">
              <a:solidFill>
                <a:schemeClr val="tx1"/>
              </a:solidFill>
              <a:latin typeface="+mn-lt"/>
              <a:ea typeface="ＭＳ Ｐゴシック" pitchFamily="-65" charset="-128"/>
              <a:cs typeface="ＭＳ Ｐゴシック" pitchFamily="-65" charset="-128"/>
            </a:endParaRPr>
          </a:p>
          <a:p>
            <a:pPr algn="just"/>
            <a:r>
              <a:rPr lang="en-US" sz="1200" b="0" i="0" u="none" strike="noStrike" kern="1200" baseline="0" dirty="0">
                <a:solidFill>
                  <a:schemeClr val="tx1"/>
                </a:solidFill>
                <a:latin typeface="+mn-lt"/>
                <a:ea typeface="ＭＳ Ｐゴシック" pitchFamily="-65" charset="-128"/>
                <a:cs typeface="ＭＳ Ｐゴシック" pitchFamily="-65" charset="-128"/>
              </a:rPr>
              <a:t>The general objective of these contact points is to facilitate international cooperation.</a:t>
            </a:r>
          </a:p>
          <a:p>
            <a:pPr algn="just"/>
            <a:endParaRPr lang="en-US" sz="1200" b="0" i="0" u="none" strike="noStrike" kern="1200" baseline="0" dirty="0">
              <a:solidFill>
                <a:schemeClr val="tx1"/>
              </a:solidFill>
              <a:latin typeface="+mn-lt"/>
              <a:ea typeface="ＭＳ Ｐゴシック" pitchFamily="-65" charset="-128"/>
              <a:cs typeface="ＭＳ Ｐゴシック" pitchFamily="-65" charset="-128"/>
            </a:endParaRPr>
          </a:p>
          <a:p>
            <a:pPr algn="just"/>
            <a:r>
              <a:rPr lang="en-US" sz="1200" b="0" i="0" u="none" strike="noStrike" kern="1200" baseline="0" dirty="0">
                <a:solidFill>
                  <a:schemeClr val="tx1"/>
                </a:solidFill>
                <a:latin typeface="+mn-lt"/>
                <a:ea typeface="ＭＳ Ｐゴシック" pitchFamily="-65" charset="-128"/>
                <a:cs typeface="ＭＳ Ｐゴシック" pitchFamily="-65" charset="-128"/>
              </a:rPr>
              <a:t>They can do that by giving technical advice to other contact points, activating the proper mechanism to expedited preservation of data, urgently collecting evidence, or identifying and discovering suspects.</a:t>
            </a:r>
          </a:p>
          <a:p>
            <a:pPr algn="just"/>
            <a:endParaRPr lang="en-US" sz="1200" b="0" i="0" u="none" strike="noStrike" kern="1200" baseline="0" dirty="0">
              <a:solidFill>
                <a:schemeClr val="tx1"/>
              </a:solidFill>
              <a:latin typeface="+mn-lt"/>
              <a:ea typeface="ＭＳ Ｐゴシック" pitchFamily="-65" charset="-128"/>
              <a:cs typeface="ＭＳ Ｐゴシック" pitchFamily="-65" charset="-128"/>
            </a:endParaRPr>
          </a:p>
          <a:p>
            <a:pPr algn="just"/>
            <a:r>
              <a:rPr lang="en-US" sz="1200" b="0" i="0" u="none" strike="noStrike" kern="1200" baseline="0" dirty="0">
                <a:solidFill>
                  <a:schemeClr val="tx1"/>
                </a:solidFill>
                <a:latin typeface="+mn-lt"/>
                <a:ea typeface="ＭＳ Ｐゴシック" pitchFamily="-65" charset="-128"/>
                <a:cs typeface="ＭＳ Ｐゴシック" pitchFamily="-65" charset="-128"/>
              </a:rPr>
              <a:t>This operational network of experts on high-tech criminality was designed to assist other experts, from other countries or jurisdictions, in criminal investigations with international connections. It wants to face the new challenges caused by the new speedy high-tech criminalities. Sometimes, computer crime investigations need to preserve, in a very fast way, electronic data, so as it can be possible locate and prosecute suspects. This new need cannot be satisfied by any traditional channel of international cooperation. That is the added value of this network: it can provide help and cooperation very quickly even if a formal cooperation request must follow this informal way.</a:t>
            </a:r>
            <a:endParaRPr lang="en-GB" sz="1200" kern="1200" dirty="0">
              <a:solidFill>
                <a:schemeClr val="tx1"/>
              </a:solidFill>
              <a:effectLst/>
              <a:latin typeface="+mn-lt"/>
              <a:ea typeface="ＭＳ Ｐゴシック" pitchFamily="-65" charset="-128"/>
              <a:cs typeface="ＭＳ Ｐゴシック" pitchFamily="-65" charset="-128"/>
            </a:endParaRPr>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88</a:t>
            </a:fld>
            <a:endParaRPr lang="en-US"/>
          </a:p>
        </p:txBody>
      </p:sp>
    </p:spTree>
    <p:extLst>
      <p:ext uri="{BB962C8B-B14F-4D97-AF65-F5344CB8AC3E}">
        <p14:creationId xmlns:p14="http://schemas.microsoft.com/office/powerpoint/2010/main" val="751328861"/>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endParaRPr lang="en-US" dirty="0">
              <a:solidFill>
                <a:srgbClr val="FF0000"/>
              </a:solidFill>
            </a:endParaRP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89</a:t>
            </a:fld>
            <a:endParaRPr lang="en-US"/>
          </a:p>
        </p:txBody>
      </p:sp>
    </p:spTree>
    <p:extLst>
      <p:ext uri="{BB962C8B-B14F-4D97-AF65-F5344CB8AC3E}">
        <p14:creationId xmlns:p14="http://schemas.microsoft.com/office/powerpoint/2010/main" val="120314575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endParaRPr lang="en-US" dirty="0">
              <a:solidFill>
                <a:srgbClr val="FF0000"/>
              </a:solidFill>
            </a:endParaRP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90</a:t>
            </a:fld>
            <a:endParaRPr lang="en-US"/>
          </a:p>
        </p:txBody>
      </p:sp>
    </p:spTree>
    <p:extLst>
      <p:ext uri="{BB962C8B-B14F-4D97-AF65-F5344CB8AC3E}">
        <p14:creationId xmlns:p14="http://schemas.microsoft.com/office/powerpoint/2010/main" val="1108435336"/>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7267"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a:p>
        </p:txBody>
      </p:sp>
      <p:sp>
        <p:nvSpPr>
          <p:cNvPr id="267268"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BFE74B62-C7B1-43C4-AFA5-D1084F364259}" type="slidenum">
              <a:rPr lang="en-US" altLang="en-US">
                <a:latin typeface="Calibri" panose="020F0502020204030204" pitchFamily="34" charset="0"/>
              </a:rPr>
              <a:pPr/>
              <a:t>91</a:t>
            </a:fld>
            <a:endParaRPr lang="en-US" altLang="en-US">
              <a:latin typeface="Calibri" panose="020F0502020204030204" pitchFamily="34" charset="0"/>
            </a:endParaRPr>
          </a:p>
        </p:txBody>
      </p:sp>
    </p:spTree>
    <p:extLst>
      <p:ext uri="{BB962C8B-B14F-4D97-AF65-F5344CB8AC3E}">
        <p14:creationId xmlns:p14="http://schemas.microsoft.com/office/powerpoint/2010/main" val="2574861204"/>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The trainer should give participants an opportunity to ask any questions that they may have in relation to the lesson.</a:t>
            </a:r>
          </a:p>
          <a:p>
            <a:endParaRPr lang="en-GB" dirty="0"/>
          </a:p>
        </p:txBody>
      </p:sp>
      <p:sp>
        <p:nvSpPr>
          <p:cNvPr id="4" name="Slide Number Placeholder 3"/>
          <p:cNvSpPr>
            <a:spLocks noGrp="1"/>
          </p:cNvSpPr>
          <p:nvPr>
            <p:ph type="sldNum" sz="quarter" idx="10"/>
          </p:nvPr>
        </p:nvSpPr>
        <p:spPr/>
        <p:txBody>
          <a:bodyPr/>
          <a:lstStyle/>
          <a:p>
            <a:fld id="{D4504A11-3BA0-4461-A1C5-454F02F9540C}" type="slidenum">
              <a:rPr lang="en-GB" smtClean="0"/>
              <a:pPr/>
              <a:t>92</a:t>
            </a:fld>
            <a:endParaRPr lang="en-GB"/>
          </a:p>
        </p:txBody>
      </p:sp>
    </p:spTree>
    <p:extLst>
      <p:ext uri="{BB962C8B-B14F-4D97-AF65-F5344CB8AC3E}">
        <p14:creationId xmlns:p14="http://schemas.microsoft.com/office/powerpoint/2010/main" val="32676941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9987"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en-US" dirty="0"/>
              <a:t>Illegal interception, described under Article 3 of the Convention of Budapest, is also an intentional infringement. It is committed by those that, without right, intercept, by technical means, non-public transmissions of computer</a:t>
            </a:r>
            <a:r>
              <a:rPr lang="en-GB" altLang="en-US" b="1" dirty="0"/>
              <a:t> </a:t>
            </a:r>
            <a:r>
              <a:rPr lang="en-GB" altLang="en-US" dirty="0"/>
              <a:t>data, to, from or within a computer system, by technical means.</a:t>
            </a:r>
          </a:p>
          <a:p>
            <a:pPr eaLnBrk="1" hangingPunct="1"/>
            <a:endParaRPr lang="en-GB" altLang="en-US" dirty="0"/>
          </a:p>
          <a:p>
            <a:r>
              <a:rPr lang="en-GB" altLang="en-US" dirty="0"/>
              <a:t>This provision protects the integrity of non-public transmissions of computer data, criminalising their unauthorised interception.</a:t>
            </a:r>
          </a:p>
          <a:p>
            <a:r>
              <a:rPr lang="en-GB" altLang="en-US" dirty="0"/>
              <a:t> </a:t>
            </a:r>
          </a:p>
          <a:p>
            <a:r>
              <a:rPr lang="en-GB" altLang="en-US" dirty="0"/>
              <a:t>Data transmissions to a computer system, or from that system, or within the same system, are most relevant realities in nowadays life on the networks.</a:t>
            </a:r>
          </a:p>
          <a:p>
            <a:r>
              <a:rPr lang="en-GB" altLang="en-US" dirty="0"/>
              <a:t> </a:t>
            </a:r>
          </a:p>
          <a:p>
            <a:r>
              <a:rPr lang="en-GB" altLang="en-US" dirty="0"/>
              <a:t>Technically, it can be very easy to intercept communications if the network and the communication are not properly protected. An interception of communications can reveal, for example, which websites someone visited, or the email messages he or she sent or received.</a:t>
            </a:r>
          </a:p>
          <a:p>
            <a:endParaRPr lang="en-GB" altLang="en-US" dirty="0"/>
          </a:p>
          <a:p>
            <a:r>
              <a:rPr lang="en-GB" altLang="en-US" dirty="0"/>
              <a:t>The crime of illegal interception aims, therefore, to enface the vulnerability of the communications technology, protecting the secrecy of non-public communications. </a:t>
            </a:r>
          </a:p>
        </p:txBody>
      </p:sp>
    </p:spTree>
    <p:extLst>
      <p:ext uri="{BB962C8B-B14F-4D97-AF65-F5344CB8AC3E}">
        <p14:creationId xmlns:p14="http://schemas.microsoft.com/office/powerpoint/2010/main" val="40870777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1ABF8E-A702-4507-8E8B-4D536A3E2AA2}"/>
              </a:ext>
            </a:extLst>
          </p:cNvPr>
          <p:cNvSpPr>
            <a:spLocks noGrp="1"/>
          </p:cNvSpPr>
          <p:nvPr>
            <p:ph type="ctrTitle"/>
          </p:nvPr>
        </p:nvSpPr>
        <p:spPr>
          <a:xfrm>
            <a:off x="1524000" y="1715203"/>
            <a:ext cx="9144000" cy="1563034"/>
          </a:xfrm>
        </p:spPr>
        <p:txBody>
          <a:bodyPr anchor="b">
            <a:noAutofit/>
          </a:bodyPr>
          <a:lstStyle>
            <a:lvl1pPr algn="ctr">
              <a:defRPr sz="5400">
                <a:latin typeface="Verdana" panose="020B0604030504040204" pitchFamily="34" charset="0"/>
                <a:ea typeface="Verdana" panose="020B0604030504040204" pitchFamily="34" charset="0"/>
              </a:defRPr>
            </a:lvl1pPr>
          </a:lstStyle>
          <a:p>
            <a:r>
              <a:rPr lang="en-US"/>
              <a:t>Click to edit Master title style</a:t>
            </a:r>
            <a:endParaRPr lang="en-GB"/>
          </a:p>
        </p:txBody>
      </p:sp>
      <p:sp>
        <p:nvSpPr>
          <p:cNvPr id="3" name="Subtitle 2">
            <a:extLst>
              <a:ext uri="{FF2B5EF4-FFF2-40B4-BE49-F238E27FC236}">
                <a16:creationId xmlns:a16="http://schemas.microsoft.com/office/drawing/2014/main" id="{340FD255-D9F1-4B88-BB87-32CADC85E98F}"/>
              </a:ext>
            </a:extLst>
          </p:cNvPr>
          <p:cNvSpPr>
            <a:spLocks noGrp="1"/>
          </p:cNvSpPr>
          <p:nvPr>
            <p:ph type="subTitle" idx="1"/>
          </p:nvPr>
        </p:nvSpPr>
        <p:spPr>
          <a:xfrm>
            <a:off x="1524000" y="3645988"/>
            <a:ext cx="9144000" cy="1043609"/>
          </a:xfrm>
        </p:spPr>
        <p:txBody>
          <a:bodyPr/>
          <a:lstStyle>
            <a:lvl1pPr marL="0" indent="0" algn="ctr">
              <a:buNone/>
              <a:defRPr sz="2000">
                <a:latin typeface="Verdana" panose="020B0604030504040204" pitchFamily="34" charset="0"/>
                <a:ea typeface="Verdana" panose="020B0604030504040204" pitchFamily="34"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12D1535-1637-4B36-989D-D52BEC5EC866}"/>
              </a:ext>
            </a:extLst>
          </p:cNvPr>
          <p:cNvSpPr>
            <a:spLocks noGrp="1"/>
          </p:cNvSpPr>
          <p:nvPr>
            <p:ph type="dt" sz="half" idx="10"/>
          </p:nvPr>
        </p:nvSpPr>
        <p:spPr>
          <a:xfrm>
            <a:off x="838197" y="6470631"/>
            <a:ext cx="2743200" cy="365125"/>
          </a:xfrm>
        </p:spPr>
        <p:txBody>
          <a:bodyPr/>
          <a:lstStyle>
            <a:lvl1pPr>
              <a:defRPr>
                <a:latin typeface="Verdana" panose="020B0604030504040204" pitchFamily="34" charset="0"/>
                <a:ea typeface="Verdana" panose="020B0604030504040204" pitchFamily="34" charset="0"/>
              </a:defRPr>
            </a:lvl1pPr>
          </a:lstStyle>
          <a:p>
            <a:r>
              <a:rPr lang="en-US"/>
              <a:t>www.coe.int/cybercrime</a:t>
            </a:r>
            <a:endParaRPr lang="en-GB"/>
          </a:p>
        </p:txBody>
      </p:sp>
      <p:sp>
        <p:nvSpPr>
          <p:cNvPr id="6" name="Slide Number Placeholder 5">
            <a:extLst>
              <a:ext uri="{FF2B5EF4-FFF2-40B4-BE49-F238E27FC236}">
                <a16:creationId xmlns:a16="http://schemas.microsoft.com/office/drawing/2014/main" id="{8681BB2A-144C-4EA4-8B5F-766A10352233}"/>
              </a:ext>
            </a:extLst>
          </p:cNvPr>
          <p:cNvSpPr>
            <a:spLocks noGrp="1"/>
          </p:cNvSpPr>
          <p:nvPr>
            <p:ph type="sldNum" sz="quarter" idx="12"/>
          </p:nvPr>
        </p:nvSpPr>
        <p:spPr>
          <a:xfrm>
            <a:off x="8610603" y="6470630"/>
            <a:ext cx="2743200" cy="365125"/>
          </a:xfrm>
        </p:spPr>
        <p:txBody>
          <a:bodyPr/>
          <a:lstStyle>
            <a:lvl1pPr>
              <a:defRPr>
                <a:latin typeface="Verdana" panose="020B0604030504040204" pitchFamily="34" charset="0"/>
                <a:ea typeface="Verdana" panose="020B0604030504040204" pitchFamily="34" charset="0"/>
              </a:defRPr>
            </a:lvl1pPr>
          </a:lstStyle>
          <a:p>
            <a:fld id="{B1D9BA23-6223-4617-9598-728E7A9462B0}" type="slidenum">
              <a:rPr lang="en-GB" smtClean="0"/>
              <a:pPr/>
              <a:t>‹#›</a:t>
            </a:fld>
            <a:endParaRPr lang="en-GB"/>
          </a:p>
        </p:txBody>
      </p:sp>
      <p:pic>
        <p:nvPicPr>
          <p:cNvPr id="7" name="Picture 6" descr="A close up of a logo&#10;&#10;Description automatically generated">
            <a:extLst>
              <a:ext uri="{FF2B5EF4-FFF2-40B4-BE49-F238E27FC236}">
                <a16:creationId xmlns:a16="http://schemas.microsoft.com/office/drawing/2014/main" id="{0E60F65D-B295-4FDB-AD39-C79E278C21C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93808" y="4942681"/>
            <a:ext cx="7604383" cy="1274864"/>
          </a:xfrm>
          <a:prstGeom prst="rect">
            <a:avLst/>
          </a:prstGeom>
        </p:spPr>
      </p:pic>
    </p:spTree>
    <p:extLst>
      <p:ext uri="{BB962C8B-B14F-4D97-AF65-F5344CB8AC3E}">
        <p14:creationId xmlns:p14="http://schemas.microsoft.com/office/powerpoint/2010/main" val="24772479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C887A0-FF8C-4BA2-B239-1287D46F6446}"/>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E59A82B0-300A-44E9-9F5A-878AF7BC774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8BF13A3-ECB4-4B60-B785-FA9CEE2AF22D}"/>
              </a:ext>
            </a:extLst>
          </p:cNvPr>
          <p:cNvSpPr>
            <a:spLocks noGrp="1"/>
          </p:cNvSpPr>
          <p:nvPr>
            <p:ph type="dt" sz="half" idx="10"/>
          </p:nvPr>
        </p:nvSpPr>
        <p:spPr/>
        <p:txBody>
          <a:bodyPr/>
          <a:lstStyle/>
          <a:p>
            <a:r>
              <a:rPr lang="en-US"/>
              <a:t>www.coe.int/cybercrime</a:t>
            </a:r>
            <a:endParaRPr lang="en-GB"/>
          </a:p>
        </p:txBody>
      </p:sp>
      <p:sp>
        <p:nvSpPr>
          <p:cNvPr id="6" name="Slide Number Placeholder 5">
            <a:extLst>
              <a:ext uri="{FF2B5EF4-FFF2-40B4-BE49-F238E27FC236}">
                <a16:creationId xmlns:a16="http://schemas.microsoft.com/office/drawing/2014/main" id="{B81B403D-24B3-4374-8BBA-1B32CBE692F1}"/>
              </a:ext>
            </a:extLst>
          </p:cNvPr>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26455519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12F1B-BD14-443A-8D0B-F2E860477B3A}"/>
              </a:ext>
            </a:extLst>
          </p:cNvPr>
          <p:cNvSpPr>
            <a:spLocks noGrp="1"/>
          </p:cNvSpPr>
          <p:nvPr>
            <p:ph type="title"/>
          </p:nvPr>
        </p:nvSpPr>
        <p:spPr>
          <a:xfrm>
            <a:off x="831851" y="1709742"/>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302F08A-E1DE-4570-9355-50DC3F5DDCCF}"/>
              </a:ext>
            </a:extLst>
          </p:cNvPr>
          <p:cNvSpPr>
            <a:spLocks noGrp="1"/>
          </p:cNvSpPr>
          <p:nvPr>
            <p:ph type="body" idx="1"/>
          </p:nvPr>
        </p:nvSpPr>
        <p:spPr>
          <a:xfrm>
            <a:off x="831851" y="4589467"/>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5C8B6C54-E857-4688-8BED-6C07EE2DCC80}"/>
              </a:ext>
            </a:extLst>
          </p:cNvPr>
          <p:cNvSpPr>
            <a:spLocks noGrp="1"/>
          </p:cNvSpPr>
          <p:nvPr>
            <p:ph type="dt" sz="half" idx="10"/>
          </p:nvPr>
        </p:nvSpPr>
        <p:spPr/>
        <p:txBody>
          <a:bodyPr/>
          <a:lstStyle/>
          <a:p>
            <a:r>
              <a:rPr lang="en-US"/>
              <a:t>www.coe.int/cybercrime</a:t>
            </a:r>
            <a:endParaRPr lang="en-GB"/>
          </a:p>
        </p:txBody>
      </p:sp>
      <p:sp>
        <p:nvSpPr>
          <p:cNvPr id="6" name="Slide Number Placeholder 5">
            <a:extLst>
              <a:ext uri="{FF2B5EF4-FFF2-40B4-BE49-F238E27FC236}">
                <a16:creationId xmlns:a16="http://schemas.microsoft.com/office/drawing/2014/main" id="{1DE5DA1A-A5B8-4920-A9CF-39AFCC6250B6}"/>
              </a:ext>
            </a:extLst>
          </p:cNvPr>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37203912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E761A8-7BCE-4578-A52D-3D0AB4AD54EB}"/>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3EA9E2AF-983F-4FF5-9D75-A7977C90F629}"/>
              </a:ext>
            </a:extLst>
          </p:cNvPr>
          <p:cNvSpPr>
            <a:spLocks noGrp="1"/>
          </p:cNvSpPr>
          <p:nvPr>
            <p:ph sz="half" idx="1"/>
          </p:nvPr>
        </p:nvSpPr>
        <p:spPr>
          <a:xfrm>
            <a:off x="838200" y="2575775"/>
            <a:ext cx="5181600" cy="36011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D96853E-678C-44C3-BFE7-3526360D25FD}"/>
              </a:ext>
            </a:extLst>
          </p:cNvPr>
          <p:cNvSpPr>
            <a:spLocks noGrp="1"/>
          </p:cNvSpPr>
          <p:nvPr>
            <p:ph sz="half" idx="2"/>
          </p:nvPr>
        </p:nvSpPr>
        <p:spPr>
          <a:xfrm>
            <a:off x="6172200" y="2575775"/>
            <a:ext cx="5181600" cy="36011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C826CB5-DC3F-4C95-A8A8-5914BF46D774}"/>
              </a:ext>
            </a:extLst>
          </p:cNvPr>
          <p:cNvSpPr>
            <a:spLocks noGrp="1"/>
          </p:cNvSpPr>
          <p:nvPr>
            <p:ph type="dt" sz="half" idx="10"/>
          </p:nvPr>
        </p:nvSpPr>
        <p:spPr/>
        <p:txBody>
          <a:bodyPr/>
          <a:lstStyle/>
          <a:p>
            <a:r>
              <a:rPr lang="en-US"/>
              <a:t>www.coe.int/cybercrime</a:t>
            </a:r>
            <a:endParaRPr lang="en-GB"/>
          </a:p>
        </p:txBody>
      </p:sp>
      <p:sp>
        <p:nvSpPr>
          <p:cNvPr id="7" name="Slide Number Placeholder 6">
            <a:extLst>
              <a:ext uri="{FF2B5EF4-FFF2-40B4-BE49-F238E27FC236}">
                <a16:creationId xmlns:a16="http://schemas.microsoft.com/office/drawing/2014/main" id="{2033B7A1-BDE6-4E3D-A5AC-55F538D035C7}"/>
              </a:ext>
            </a:extLst>
          </p:cNvPr>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1774994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C709F5-C56C-4F7D-8F29-31C9FE412D3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878D743-D25B-45A6-ACEC-70E1F32831B2}"/>
              </a:ext>
            </a:extLst>
          </p:cNvPr>
          <p:cNvSpPr>
            <a:spLocks noGrp="1"/>
          </p:cNvSpPr>
          <p:nvPr>
            <p:ph type="dt" sz="half" idx="10"/>
          </p:nvPr>
        </p:nvSpPr>
        <p:spPr/>
        <p:txBody>
          <a:bodyPr/>
          <a:lstStyle/>
          <a:p>
            <a:r>
              <a:rPr lang="en-US"/>
              <a:t>www.coe.int/cybercrime</a:t>
            </a:r>
            <a:endParaRPr lang="en-GB"/>
          </a:p>
        </p:txBody>
      </p:sp>
      <p:sp>
        <p:nvSpPr>
          <p:cNvPr id="5" name="Slide Number Placeholder 4">
            <a:extLst>
              <a:ext uri="{FF2B5EF4-FFF2-40B4-BE49-F238E27FC236}">
                <a16:creationId xmlns:a16="http://schemas.microsoft.com/office/drawing/2014/main" id="{EFB3A7A0-6868-4B48-895F-D2BB6C091031}"/>
              </a:ext>
            </a:extLst>
          </p:cNvPr>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18845712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3BE15E5-49F2-4C9B-BEB8-E06A1BA0DC0E}"/>
              </a:ext>
            </a:extLst>
          </p:cNvPr>
          <p:cNvSpPr>
            <a:spLocks noGrp="1"/>
          </p:cNvSpPr>
          <p:nvPr>
            <p:ph type="dt" sz="half" idx="10"/>
          </p:nvPr>
        </p:nvSpPr>
        <p:spPr/>
        <p:txBody>
          <a:bodyPr/>
          <a:lstStyle/>
          <a:p>
            <a:r>
              <a:rPr lang="en-US"/>
              <a:t>www.coe.int/cybercrime</a:t>
            </a:r>
            <a:endParaRPr lang="en-GB"/>
          </a:p>
        </p:txBody>
      </p:sp>
      <p:sp>
        <p:nvSpPr>
          <p:cNvPr id="4" name="Slide Number Placeholder 3">
            <a:extLst>
              <a:ext uri="{FF2B5EF4-FFF2-40B4-BE49-F238E27FC236}">
                <a16:creationId xmlns:a16="http://schemas.microsoft.com/office/drawing/2014/main" id="{9A512758-8157-4415-A225-9F639F06454D}"/>
              </a:ext>
            </a:extLst>
          </p:cNvPr>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27209554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62BF7-9AB1-45A0-99CA-40D83E31A56E}"/>
              </a:ext>
            </a:extLst>
          </p:cNvPr>
          <p:cNvSpPr>
            <a:spLocks noGrp="1"/>
          </p:cNvSpPr>
          <p:nvPr>
            <p:ph type="title"/>
          </p:nvPr>
        </p:nvSpPr>
        <p:spPr>
          <a:xfrm>
            <a:off x="839788" y="1429559"/>
            <a:ext cx="3932237" cy="1030309"/>
          </a:xfrm>
        </p:spPr>
        <p:txBody>
          <a:bodyPr anchor="b"/>
          <a:lstStyle>
            <a:lvl1pPr>
              <a:defRPr sz="3200"/>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D1192B6E-BC7F-4266-B9A1-6AA0C4651271}"/>
              </a:ext>
            </a:extLst>
          </p:cNvPr>
          <p:cNvSpPr>
            <a:spLocks noGrp="1"/>
          </p:cNvSpPr>
          <p:nvPr>
            <p:ph idx="1"/>
          </p:nvPr>
        </p:nvSpPr>
        <p:spPr>
          <a:xfrm>
            <a:off x="5183188" y="1429556"/>
            <a:ext cx="6172200" cy="443149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B7527B0D-F5CC-419C-938D-CD9FB7376D1A}"/>
              </a:ext>
            </a:extLst>
          </p:cNvPr>
          <p:cNvSpPr>
            <a:spLocks noGrp="1"/>
          </p:cNvSpPr>
          <p:nvPr>
            <p:ph type="body" sz="half" idx="2"/>
          </p:nvPr>
        </p:nvSpPr>
        <p:spPr>
          <a:xfrm>
            <a:off x="839788" y="2459868"/>
            <a:ext cx="3932237" cy="3409123"/>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69486430-719A-422F-876B-43513CDFE5E5}"/>
              </a:ext>
            </a:extLst>
          </p:cNvPr>
          <p:cNvSpPr>
            <a:spLocks noGrp="1"/>
          </p:cNvSpPr>
          <p:nvPr>
            <p:ph type="dt" sz="half" idx="10"/>
          </p:nvPr>
        </p:nvSpPr>
        <p:spPr/>
        <p:txBody>
          <a:bodyPr/>
          <a:lstStyle/>
          <a:p>
            <a:r>
              <a:rPr lang="en-US"/>
              <a:t>www.coe.int/cybercrime</a:t>
            </a:r>
            <a:endParaRPr lang="en-GB"/>
          </a:p>
        </p:txBody>
      </p:sp>
      <p:sp>
        <p:nvSpPr>
          <p:cNvPr id="7" name="Slide Number Placeholder 6">
            <a:extLst>
              <a:ext uri="{FF2B5EF4-FFF2-40B4-BE49-F238E27FC236}">
                <a16:creationId xmlns:a16="http://schemas.microsoft.com/office/drawing/2014/main" id="{1057F7B5-3BC4-4ABA-968D-B7A6A0BC2CF0}"/>
              </a:ext>
            </a:extLst>
          </p:cNvPr>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38635284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C37F18-4598-47BE-A080-E256B96A39C8}"/>
              </a:ext>
            </a:extLst>
          </p:cNvPr>
          <p:cNvSpPr>
            <a:spLocks noGrp="1"/>
          </p:cNvSpPr>
          <p:nvPr>
            <p:ph type="title"/>
          </p:nvPr>
        </p:nvSpPr>
        <p:spPr>
          <a:xfrm>
            <a:off x="839788" y="1571224"/>
            <a:ext cx="3932237" cy="981476"/>
          </a:xfrm>
        </p:spPr>
        <p:txBody>
          <a:bodyPr anchor="b"/>
          <a:lstStyle>
            <a:lvl1pPr>
              <a:defRPr sz="3200"/>
            </a:lvl1pPr>
          </a:lstStyle>
          <a:p>
            <a:r>
              <a:rPr lang="en-US" dirty="0"/>
              <a:t>Click to edit Master title style</a:t>
            </a:r>
            <a:endParaRPr lang="en-GB" dirty="0"/>
          </a:p>
        </p:txBody>
      </p:sp>
      <p:sp>
        <p:nvSpPr>
          <p:cNvPr id="3" name="Picture Placeholder 2">
            <a:extLst>
              <a:ext uri="{FF2B5EF4-FFF2-40B4-BE49-F238E27FC236}">
                <a16:creationId xmlns:a16="http://schemas.microsoft.com/office/drawing/2014/main" id="{F2E9E2B2-7150-415E-9FF8-EA65FD8813E9}"/>
              </a:ext>
            </a:extLst>
          </p:cNvPr>
          <p:cNvSpPr>
            <a:spLocks noGrp="1"/>
          </p:cNvSpPr>
          <p:nvPr>
            <p:ph type="pic" idx="1"/>
          </p:nvPr>
        </p:nvSpPr>
        <p:spPr>
          <a:xfrm>
            <a:off x="5183188" y="1571224"/>
            <a:ext cx="6172200" cy="4289827"/>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GB"/>
          </a:p>
        </p:txBody>
      </p:sp>
      <p:sp>
        <p:nvSpPr>
          <p:cNvPr id="4" name="Text Placeholder 3">
            <a:extLst>
              <a:ext uri="{FF2B5EF4-FFF2-40B4-BE49-F238E27FC236}">
                <a16:creationId xmlns:a16="http://schemas.microsoft.com/office/drawing/2014/main" id="{26F216A4-F985-4119-A46A-4F34B3E9B2B5}"/>
              </a:ext>
            </a:extLst>
          </p:cNvPr>
          <p:cNvSpPr>
            <a:spLocks noGrp="1"/>
          </p:cNvSpPr>
          <p:nvPr>
            <p:ph type="body" sz="half" idx="2"/>
          </p:nvPr>
        </p:nvSpPr>
        <p:spPr>
          <a:xfrm>
            <a:off x="839788" y="2552700"/>
            <a:ext cx="3932237" cy="33162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2FBAD67-0A21-4572-A95C-65885B41D158}"/>
              </a:ext>
            </a:extLst>
          </p:cNvPr>
          <p:cNvSpPr>
            <a:spLocks noGrp="1"/>
          </p:cNvSpPr>
          <p:nvPr>
            <p:ph type="dt" sz="half" idx="10"/>
          </p:nvPr>
        </p:nvSpPr>
        <p:spPr/>
        <p:txBody>
          <a:bodyPr/>
          <a:lstStyle/>
          <a:p>
            <a:r>
              <a:rPr lang="en-US"/>
              <a:t>www.coe.int/cybercrime</a:t>
            </a:r>
            <a:endParaRPr lang="en-GB"/>
          </a:p>
        </p:txBody>
      </p:sp>
      <p:sp>
        <p:nvSpPr>
          <p:cNvPr id="7" name="Slide Number Placeholder 6">
            <a:extLst>
              <a:ext uri="{FF2B5EF4-FFF2-40B4-BE49-F238E27FC236}">
                <a16:creationId xmlns:a16="http://schemas.microsoft.com/office/drawing/2014/main" id="{21317742-1C64-4E92-A9CC-B3630CE8347A}"/>
              </a:ext>
            </a:extLst>
          </p:cNvPr>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34788594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A6623E4-09F6-44A1-8EC3-B0714BDDC971}"/>
              </a:ext>
            </a:extLst>
          </p:cNvPr>
          <p:cNvSpPr/>
          <p:nvPr userDrawn="1"/>
        </p:nvSpPr>
        <p:spPr>
          <a:xfrm>
            <a:off x="0" y="6419919"/>
            <a:ext cx="12191998" cy="438081"/>
          </a:xfrm>
          <a:prstGeom prst="rect">
            <a:avLst/>
          </a:prstGeom>
          <a:gradFill flip="none" rotWithShape="1">
            <a:gsLst>
              <a:gs pos="0">
                <a:srgbClr val="2F618F">
                  <a:shade val="30000"/>
                  <a:satMod val="115000"/>
                </a:srgbClr>
              </a:gs>
              <a:gs pos="50000">
                <a:srgbClr val="2F618F">
                  <a:shade val="67500"/>
                  <a:satMod val="115000"/>
                </a:srgbClr>
              </a:gs>
              <a:gs pos="100000">
                <a:srgbClr val="2F618F">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Placeholder 1">
            <a:extLst>
              <a:ext uri="{FF2B5EF4-FFF2-40B4-BE49-F238E27FC236}">
                <a16:creationId xmlns:a16="http://schemas.microsoft.com/office/drawing/2014/main" id="{71F6F09A-5FB2-4BD4-B0D2-B85F1A6D5ECA}"/>
              </a:ext>
            </a:extLst>
          </p:cNvPr>
          <p:cNvSpPr>
            <a:spLocks noGrp="1"/>
          </p:cNvSpPr>
          <p:nvPr>
            <p:ph type="title"/>
          </p:nvPr>
        </p:nvSpPr>
        <p:spPr>
          <a:xfrm>
            <a:off x="838200" y="1541439"/>
            <a:ext cx="10515600" cy="90729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7FA3B5B-7A8A-4CA8-A2E7-30D5A77BCC12}"/>
              </a:ext>
            </a:extLst>
          </p:cNvPr>
          <p:cNvSpPr>
            <a:spLocks noGrp="1"/>
          </p:cNvSpPr>
          <p:nvPr>
            <p:ph type="body" idx="1"/>
          </p:nvPr>
        </p:nvSpPr>
        <p:spPr>
          <a:xfrm>
            <a:off x="838200" y="2691685"/>
            <a:ext cx="10515600" cy="348527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47813316-9A1D-482B-A304-A853204A63D5}"/>
              </a:ext>
            </a:extLst>
          </p:cNvPr>
          <p:cNvSpPr>
            <a:spLocks noGrp="1"/>
          </p:cNvSpPr>
          <p:nvPr>
            <p:ph type="dt" sz="half" idx="2"/>
          </p:nvPr>
        </p:nvSpPr>
        <p:spPr>
          <a:xfrm>
            <a:off x="838199" y="6468708"/>
            <a:ext cx="2743200" cy="365125"/>
          </a:xfrm>
          <a:prstGeom prst="rect">
            <a:avLst/>
          </a:prstGeom>
        </p:spPr>
        <p:txBody>
          <a:bodyPr vert="horz" lIns="91440" tIns="45720" rIns="91440" bIns="45720" rtlCol="0" anchor="ctr"/>
          <a:lstStyle>
            <a:lvl1pPr algn="l">
              <a:defRPr sz="1400" b="1">
                <a:solidFill>
                  <a:schemeClr val="bg1"/>
                </a:solidFill>
                <a:latin typeface="Verdana" panose="020B0604030504040204" pitchFamily="34" charset="0"/>
                <a:ea typeface="Verdana" panose="020B0604030504040204" pitchFamily="34" charset="0"/>
              </a:defRPr>
            </a:lvl1pPr>
          </a:lstStyle>
          <a:p>
            <a:r>
              <a:rPr lang="en-US"/>
              <a:t>www.coe.int/cybercrime</a:t>
            </a:r>
            <a:endParaRPr lang="en-GB" dirty="0"/>
          </a:p>
        </p:txBody>
      </p:sp>
      <p:sp>
        <p:nvSpPr>
          <p:cNvPr id="6" name="Slide Number Placeholder 5">
            <a:extLst>
              <a:ext uri="{FF2B5EF4-FFF2-40B4-BE49-F238E27FC236}">
                <a16:creationId xmlns:a16="http://schemas.microsoft.com/office/drawing/2014/main" id="{20B60CAE-468A-4E7E-B51B-6224456560BA}"/>
              </a:ext>
            </a:extLst>
          </p:cNvPr>
          <p:cNvSpPr>
            <a:spLocks noGrp="1"/>
          </p:cNvSpPr>
          <p:nvPr>
            <p:ph type="sldNum" sz="quarter" idx="4"/>
          </p:nvPr>
        </p:nvSpPr>
        <p:spPr>
          <a:xfrm>
            <a:off x="8610603" y="6468708"/>
            <a:ext cx="2743200" cy="365125"/>
          </a:xfrm>
          <a:prstGeom prst="rect">
            <a:avLst/>
          </a:prstGeom>
        </p:spPr>
        <p:txBody>
          <a:bodyPr vert="horz" lIns="91440" tIns="45720" rIns="91440" bIns="45720" rtlCol="0" anchor="ctr"/>
          <a:lstStyle>
            <a:lvl1pPr algn="r">
              <a:defRPr sz="1400" b="1">
                <a:solidFill>
                  <a:schemeClr val="bg1"/>
                </a:solidFill>
                <a:latin typeface="Verdana" panose="020B0604030504040204" pitchFamily="34" charset="0"/>
                <a:ea typeface="Verdana" panose="020B0604030504040204" pitchFamily="34" charset="0"/>
              </a:defRPr>
            </a:lvl1pPr>
          </a:lstStyle>
          <a:p>
            <a:fld id="{B1D9BA23-6223-4617-9598-728E7A9462B0}" type="slidenum">
              <a:rPr lang="en-GB" smtClean="0"/>
              <a:pPr/>
              <a:t>‹#›</a:t>
            </a:fld>
            <a:endParaRPr lang="en-GB"/>
          </a:p>
        </p:txBody>
      </p:sp>
      <p:pic>
        <p:nvPicPr>
          <p:cNvPr id="8" name="Picture 7">
            <a:extLst>
              <a:ext uri="{FF2B5EF4-FFF2-40B4-BE49-F238E27FC236}">
                <a16:creationId xmlns:a16="http://schemas.microsoft.com/office/drawing/2014/main" id="{E66A88AE-FBCF-44BD-A1A0-A72E47EF78AC}"/>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1" y="0"/>
            <a:ext cx="12191998" cy="1295400"/>
          </a:xfrm>
          <a:prstGeom prst="rect">
            <a:avLst/>
          </a:prstGeom>
        </p:spPr>
      </p:pic>
    </p:spTree>
    <p:extLst>
      <p:ext uri="{BB962C8B-B14F-4D97-AF65-F5344CB8AC3E}">
        <p14:creationId xmlns:p14="http://schemas.microsoft.com/office/powerpoint/2010/main" val="10775434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 id="2147483656" r:id="rId7"/>
    <p:sldLayoutId id="2147483657" r:id="rId8"/>
  </p:sldLayoutIdLst>
  <p:hf hdr="0" ftr="0"/>
  <p:txStyles>
    <p:title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Verdana" panose="020B0604030504040204" pitchFamily="34" charset="0"/>
          <a:ea typeface="Verdana" panose="020B0604030504040204" pitchFamily="34" charset="0"/>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Verdana" panose="020B0604030504040204" pitchFamily="34" charset="0"/>
          <a:ea typeface="Verdana" panose="020B0604030504040204" pitchFamily="34" charset="0"/>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8.xml"/><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A24BEE-F080-4497-B183-2AA405912103}"/>
              </a:ext>
            </a:extLst>
          </p:cNvPr>
          <p:cNvSpPr>
            <a:spLocks noGrp="1"/>
          </p:cNvSpPr>
          <p:nvPr>
            <p:ph type="ctrTitle"/>
          </p:nvPr>
        </p:nvSpPr>
        <p:spPr>
          <a:xfrm>
            <a:off x="1524000" y="2914267"/>
            <a:ext cx="9144000" cy="1563034"/>
          </a:xfrm>
        </p:spPr>
        <p:txBody>
          <a:bodyPr/>
          <a:lstStyle/>
          <a:p>
            <a:r>
              <a:rPr lang="en-GB" sz="2800" dirty="0">
                <a:solidFill>
                  <a:schemeClr val="accent1">
                    <a:lumMod val="60000"/>
                    <a:lumOff val="40000"/>
                  </a:schemeClr>
                </a:solidFill>
                <a:ea typeface="Calibri" panose="020F0502020204030204" pitchFamily="34" charset="0"/>
                <a:cs typeface="Times New Roman" panose="02020603050405020304" pitchFamily="18" charset="0"/>
              </a:rPr>
              <a:t>Specialised Course </a:t>
            </a:r>
            <a:br>
              <a:rPr lang="en-GB" sz="2800" dirty="0">
                <a:ea typeface="Calibri" panose="020F0502020204030204" pitchFamily="34" charset="0"/>
                <a:cs typeface="Times New Roman" panose="02020603050405020304" pitchFamily="18" charset="0"/>
              </a:rPr>
            </a:br>
            <a:r>
              <a:rPr lang="en-GB" dirty="0">
                <a:solidFill>
                  <a:schemeClr val="accent1">
                    <a:lumMod val="75000"/>
                  </a:schemeClr>
                </a:solidFill>
                <a:ea typeface="Calibri" panose="020F0502020204030204" pitchFamily="34" charset="0"/>
                <a:cs typeface="Times New Roman" panose="02020603050405020304" pitchFamily="18" charset="0"/>
              </a:rPr>
              <a:t>Electronic Evidence </a:t>
            </a:r>
            <a:br>
              <a:rPr lang="en-GB" dirty="0">
                <a:solidFill>
                  <a:schemeClr val="accent1">
                    <a:lumMod val="75000"/>
                  </a:schemeClr>
                </a:solidFill>
                <a:ea typeface="Calibri" panose="020F0502020204030204" pitchFamily="34" charset="0"/>
                <a:cs typeface="Times New Roman" panose="02020603050405020304" pitchFamily="18" charset="0"/>
              </a:rPr>
            </a:br>
            <a:r>
              <a:rPr lang="en-GB" sz="2800" dirty="0">
                <a:solidFill>
                  <a:schemeClr val="accent1">
                    <a:lumMod val="75000"/>
                  </a:schemeClr>
                </a:solidFill>
                <a:ea typeface="Calibri" panose="020F0502020204030204" pitchFamily="34" charset="0"/>
                <a:cs typeface="Times New Roman" panose="02020603050405020304" pitchFamily="18" charset="0"/>
              </a:rPr>
              <a:t>for</a:t>
            </a:r>
            <a:r>
              <a:rPr lang="en-GB" dirty="0">
                <a:solidFill>
                  <a:schemeClr val="accent1">
                    <a:lumMod val="75000"/>
                  </a:schemeClr>
                </a:solidFill>
                <a:ea typeface="Calibri" panose="020F0502020204030204" pitchFamily="34" charset="0"/>
                <a:cs typeface="Times New Roman" panose="02020603050405020304" pitchFamily="18" charset="0"/>
              </a:rPr>
              <a:t> </a:t>
            </a:r>
            <a:br>
              <a:rPr lang="en-GB" dirty="0">
                <a:solidFill>
                  <a:schemeClr val="accent1">
                    <a:lumMod val="75000"/>
                  </a:schemeClr>
                </a:solidFill>
                <a:ea typeface="Calibri" panose="020F0502020204030204" pitchFamily="34" charset="0"/>
                <a:cs typeface="Times New Roman" panose="02020603050405020304" pitchFamily="18" charset="0"/>
              </a:rPr>
            </a:br>
            <a:r>
              <a:rPr lang="en-GB" dirty="0">
                <a:solidFill>
                  <a:schemeClr val="accent1">
                    <a:lumMod val="75000"/>
                  </a:schemeClr>
                </a:solidFill>
                <a:ea typeface="Calibri" panose="020F0502020204030204" pitchFamily="34" charset="0"/>
                <a:cs typeface="Times New Roman" panose="02020603050405020304" pitchFamily="18" charset="0"/>
              </a:rPr>
              <a:t>Judges and Prosecutors </a:t>
            </a:r>
            <a:endParaRPr lang="en-GB" dirty="0"/>
          </a:p>
        </p:txBody>
      </p:sp>
      <p:sp>
        <p:nvSpPr>
          <p:cNvPr id="4" name="Date Placeholder 3">
            <a:extLst>
              <a:ext uri="{FF2B5EF4-FFF2-40B4-BE49-F238E27FC236}">
                <a16:creationId xmlns:a16="http://schemas.microsoft.com/office/drawing/2014/main" id="{9853E9CF-E1AD-4CAB-A3E8-27D4B78A612A}"/>
              </a:ext>
            </a:extLst>
          </p:cNvPr>
          <p:cNvSpPr>
            <a:spLocks noGrp="1"/>
          </p:cNvSpPr>
          <p:nvPr>
            <p:ph type="dt" sz="half" idx="10"/>
          </p:nvPr>
        </p:nvSpPr>
        <p:spPr/>
        <p:txBody>
          <a:bodyPr/>
          <a:lstStyle/>
          <a:p>
            <a:r>
              <a:rPr lang="en-US"/>
              <a:t>www.coe.int/cybercrime</a:t>
            </a:r>
            <a:endParaRPr lang="en-GB" dirty="0"/>
          </a:p>
        </p:txBody>
      </p:sp>
      <p:sp>
        <p:nvSpPr>
          <p:cNvPr id="5" name="Slide Number Placeholder 4">
            <a:extLst>
              <a:ext uri="{FF2B5EF4-FFF2-40B4-BE49-F238E27FC236}">
                <a16:creationId xmlns:a16="http://schemas.microsoft.com/office/drawing/2014/main" id="{90D77E1A-6E83-4ECF-810B-CE5090C0F97E}"/>
              </a:ext>
            </a:extLst>
          </p:cNvPr>
          <p:cNvSpPr>
            <a:spLocks noGrp="1"/>
          </p:cNvSpPr>
          <p:nvPr>
            <p:ph type="sldNum" sz="quarter" idx="12"/>
          </p:nvPr>
        </p:nvSpPr>
        <p:spPr/>
        <p:txBody>
          <a:bodyPr/>
          <a:lstStyle/>
          <a:p>
            <a:fld id="{B1D9BA23-6223-4617-9598-728E7A9462B0}" type="slidenum">
              <a:rPr lang="en-GB" smtClean="0"/>
              <a:t>1</a:t>
            </a:fld>
            <a:endParaRPr lang="en-GB"/>
          </a:p>
        </p:txBody>
      </p:sp>
    </p:spTree>
    <p:extLst>
      <p:ext uri="{BB962C8B-B14F-4D97-AF65-F5344CB8AC3E}">
        <p14:creationId xmlns:p14="http://schemas.microsoft.com/office/powerpoint/2010/main" val="36980294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75520" y="260649"/>
            <a:ext cx="10273141" cy="561545"/>
          </a:xfrm>
        </p:spPr>
        <p:txBody>
          <a:bodyPr>
            <a:normAutofit fontScale="90000"/>
          </a:bodyPr>
          <a:lstStyle/>
          <a:p>
            <a:pPr algn="l"/>
            <a:r>
              <a:rPr lang="nl-BE" b="1" dirty="0" err="1">
                <a:solidFill>
                  <a:schemeClr val="bg1"/>
                </a:solidFill>
              </a:rPr>
              <a:t>Article</a:t>
            </a:r>
            <a:r>
              <a:rPr lang="nl-BE" b="1" dirty="0">
                <a:solidFill>
                  <a:schemeClr val="bg1"/>
                </a:solidFill>
              </a:rPr>
              <a:t> 1 – </a:t>
            </a:r>
            <a:r>
              <a:rPr lang="nl-BE" b="1" dirty="0" err="1">
                <a:solidFill>
                  <a:schemeClr val="bg1"/>
                </a:solidFill>
              </a:rPr>
              <a:t>Definitions</a:t>
            </a:r>
            <a:r>
              <a:rPr lang="nl-BE" b="1" dirty="0">
                <a:solidFill>
                  <a:schemeClr val="bg1"/>
                </a:solidFill>
              </a:rPr>
              <a:t> (3/4)</a:t>
            </a:r>
            <a:endParaRPr lang="en-GB" b="1" dirty="0">
              <a:solidFill>
                <a:schemeClr val="bg1"/>
              </a:solidFill>
            </a:endParaRPr>
          </a:p>
        </p:txBody>
      </p:sp>
      <p:sp>
        <p:nvSpPr>
          <p:cNvPr id="3" name="Tijdelijke aanduiding voor inhoud 2"/>
          <p:cNvSpPr>
            <a:spLocks noGrp="1"/>
          </p:cNvSpPr>
          <p:nvPr>
            <p:ph idx="1"/>
          </p:nvPr>
        </p:nvSpPr>
        <p:spPr>
          <a:xfrm>
            <a:off x="154546" y="1455313"/>
            <a:ext cx="11894115" cy="4842456"/>
          </a:xfrm>
        </p:spPr>
        <p:txBody>
          <a:bodyPr>
            <a:normAutofit/>
          </a:bodyPr>
          <a:lstStyle/>
          <a:p>
            <a:pPr marL="0" indent="0">
              <a:buNone/>
            </a:pPr>
            <a:endParaRPr lang="nl-BE" i="1" dirty="0"/>
          </a:p>
          <a:p>
            <a:pPr marL="0" indent="0">
              <a:buNone/>
            </a:pPr>
            <a:r>
              <a:rPr lang="nl-BE" i="1" dirty="0"/>
              <a:t>c. “</a:t>
            </a:r>
            <a:r>
              <a:rPr lang="nl-BE" b="1" i="1" dirty="0"/>
              <a:t>Service provider</a:t>
            </a:r>
            <a:r>
              <a:rPr lang="nl-BE" i="1" dirty="0"/>
              <a:t>” </a:t>
            </a:r>
            <a:r>
              <a:rPr lang="en-US" i="1" dirty="0"/>
              <a:t>means:</a:t>
            </a:r>
          </a:p>
          <a:p>
            <a:pPr marL="0" indent="0">
              <a:buNone/>
            </a:pPr>
            <a:endParaRPr lang="en-US" i="1" dirty="0"/>
          </a:p>
          <a:p>
            <a:pPr marL="533387" lvl="1" indent="0">
              <a:buNone/>
            </a:pPr>
            <a:r>
              <a:rPr lang="en-US" sz="2800" i="1" dirty="0"/>
              <a:t>i. any public or private entity that provides to users of its service the ability to communicate by means of a computer system, and</a:t>
            </a:r>
          </a:p>
          <a:p>
            <a:pPr marL="533387" lvl="1" indent="0">
              <a:buNone/>
            </a:pPr>
            <a:endParaRPr lang="en-US" sz="2800" i="1" dirty="0"/>
          </a:p>
          <a:p>
            <a:pPr marL="533387" lvl="1" indent="0">
              <a:buNone/>
            </a:pPr>
            <a:r>
              <a:rPr lang="en-US" sz="2800" i="1" dirty="0"/>
              <a:t>ii. any other entity that processes or stores computer data on behalf of such communication service or users of such service.</a:t>
            </a:r>
          </a:p>
        </p:txBody>
      </p:sp>
      <p:sp>
        <p:nvSpPr>
          <p:cNvPr id="4" name="Tijdelijke aanduiding voor datum 3"/>
          <p:cNvSpPr>
            <a:spLocks noGrp="1"/>
          </p:cNvSpPr>
          <p:nvPr>
            <p:ph type="dt" sz="half" idx="10"/>
          </p:nvPr>
        </p:nvSpPr>
        <p:spPr/>
        <p:txBody>
          <a:bodyPr/>
          <a:lstStyle/>
          <a:p>
            <a:r>
              <a:rPr lang="en-US"/>
              <a:t>www.coe.int/cybercrime</a:t>
            </a:r>
            <a:endParaRPr lang="en-GB"/>
          </a:p>
        </p:txBody>
      </p:sp>
      <p:sp>
        <p:nvSpPr>
          <p:cNvPr id="5" name="Tijdelijke aanduiding voor dianummer 4"/>
          <p:cNvSpPr>
            <a:spLocks noGrp="1"/>
          </p:cNvSpPr>
          <p:nvPr>
            <p:ph type="sldNum" sz="quarter" idx="12"/>
          </p:nvPr>
        </p:nvSpPr>
        <p:spPr/>
        <p:txBody>
          <a:bodyPr/>
          <a:lstStyle/>
          <a:p>
            <a:fld id="{B1D9BA23-6223-4617-9598-728E7A9462B0}" type="slidenum">
              <a:rPr lang="en-GB" smtClean="0"/>
              <a:t>10</a:t>
            </a:fld>
            <a:endParaRPr lang="en-GB"/>
          </a:p>
        </p:txBody>
      </p:sp>
    </p:spTree>
    <p:extLst>
      <p:ext uri="{BB962C8B-B14F-4D97-AF65-F5344CB8AC3E}">
        <p14:creationId xmlns:p14="http://schemas.microsoft.com/office/powerpoint/2010/main" val="10235210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75520" y="260649"/>
            <a:ext cx="10273141" cy="561545"/>
          </a:xfrm>
        </p:spPr>
        <p:txBody>
          <a:bodyPr>
            <a:normAutofit fontScale="90000"/>
          </a:bodyPr>
          <a:lstStyle/>
          <a:p>
            <a:pPr algn="l"/>
            <a:r>
              <a:rPr lang="nl-BE" b="1" dirty="0" err="1">
                <a:solidFill>
                  <a:schemeClr val="bg1"/>
                </a:solidFill>
              </a:rPr>
              <a:t>Article</a:t>
            </a:r>
            <a:r>
              <a:rPr lang="nl-BE" b="1" dirty="0">
                <a:solidFill>
                  <a:schemeClr val="bg1"/>
                </a:solidFill>
              </a:rPr>
              <a:t> 1 – </a:t>
            </a:r>
            <a:r>
              <a:rPr lang="nl-BE" b="1" dirty="0" err="1">
                <a:solidFill>
                  <a:schemeClr val="bg1"/>
                </a:solidFill>
              </a:rPr>
              <a:t>Definitions</a:t>
            </a:r>
            <a:r>
              <a:rPr lang="nl-BE" b="1" dirty="0">
                <a:solidFill>
                  <a:schemeClr val="bg1"/>
                </a:solidFill>
              </a:rPr>
              <a:t> (4/4)</a:t>
            </a:r>
            <a:endParaRPr lang="en-GB" b="1" dirty="0">
              <a:solidFill>
                <a:schemeClr val="bg1"/>
              </a:solidFill>
            </a:endParaRPr>
          </a:p>
        </p:txBody>
      </p:sp>
      <p:sp>
        <p:nvSpPr>
          <p:cNvPr id="3" name="Tijdelijke aanduiding voor inhoud 2"/>
          <p:cNvSpPr>
            <a:spLocks noGrp="1"/>
          </p:cNvSpPr>
          <p:nvPr>
            <p:ph idx="1"/>
          </p:nvPr>
        </p:nvSpPr>
        <p:spPr>
          <a:xfrm>
            <a:off x="115910" y="1455313"/>
            <a:ext cx="11932751" cy="4816698"/>
          </a:xfrm>
        </p:spPr>
        <p:txBody>
          <a:bodyPr>
            <a:normAutofit/>
          </a:bodyPr>
          <a:lstStyle/>
          <a:p>
            <a:pPr marL="0" indent="0">
              <a:buNone/>
            </a:pPr>
            <a:endParaRPr lang="nl-BE" i="1" dirty="0"/>
          </a:p>
          <a:p>
            <a:pPr marL="0" indent="0">
              <a:buNone/>
            </a:pPr>
            <a:r>
              <a:rPr lang="nl-BE" i="1" dirty="0"/>
              <a:t>d. “</a:t>
            </a:r>
            <a:r>
              <a:rPr lang="nl-BE" b="1" i="1" dirty="0"/>
              <a:t>Traffic data</a:t>
            </a:r>
            <a:r>
              <a:rPr lang="nl-BE" i="1" dirty="0"/>
              <a:t>”:</a:t>
            </a:r>
          </a:p>
          <a:p>
            <a:pPr marL="0" indent="0">
              <a:buNone/>
            </a:pPr>
            <a:endParaRPr lang="nl-BE" i="1" dirty="0"/>
          </a:p>
          <a:p>
            <a:pPr marL="0" indent="0">
              <a:buNone/>
            </a:pPr>
            <a:r>
              <a:rPr lang="en-US" i="1" dirty="0"/>
              <a:t>means any computer data relating to a communication by means of a computer system, generated by a computer system that formed a part in the chain of communication, indicating the communication’s origin, destination, route, time, date, size, duration, or type of underlying service.</a:t>
            </a:r>
            <a:endParaRPr lang="en-GB" sz="2000" i="1" dirty="0"/>
          </a:p>
        </p:txBody>
      </p:sp>
      <p:sp>
        <p:nvSpPr>
          <p:cNvPr id="4" name="Tijdelijke aanduiding voor datum 3"/>
          <p:cNvSpPr>
            <a:spLocks noGrp="1"/>
          </p:cNvSpPr>
          <p:nvPr>
            <p:ph type="dt" sz="half" idx="10"/>
          </p:nvPr>
        </p:nvSpPr>
        <p:spPr/>
        <p:txBody>
          <a:bodyPr/>
          <a:lstStyle/>
          <a:p>
            <a:r>
              <a:rPr lang="en-US"/>
              <a:t>www.coe.int/cybercrime</a:t>
            </a:r>
            <a:endParaRPr lang="en-GB"/>
          </a:p>
        </p:txBody>
      </p:sp>
      <p:sp>
        <p:nvSpPr>
          <p:cNvPr id="5" name="Tijdelijke aanduiding voor dianummer 4"/>
          <p:cNvSpPr>
            <a:spLocks noGrp="1"/>
          </p:cNvSpPr>
          <p:nvPr>
            <p:ph type="sldNum" sz="quarter" idx="12"/>
          </p:nvPr>
        </p:nvSpPr>
        <p:spPr/>
        <p:txBody>
          <a:bodyPr/>
          <a:lstStyle/>
          <a:p>
            <a:fld id="{B1D9BA23-6223-4617-9598-728E7A9462B0}" type="slidenum">
              <a:rPr lang="en-GB" smtClean="0"/>
              <a:t>11</a:t>
            </a:fld>
            <a:endParaRPr lang="en-GB"/>
          </a:p>
        </p:txBody>
      </p:sp>
    </p:spTree>
    <p:extLst>
      <p:ext uri="{BB962C8B-B14F-4D97-AF65-F5344CB8AC3E}">
        <p14:creationId xmlns:p14="http://schemas.microsoft.com/office/powerpoint/2010/main" val="9478666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838199" y="2762251"/>
            <a:ext cx="10515604" cy="1143000"/>
          </a:xfrm>
        </p:spPr>
        <p:txBody>
          <a:bodyPr>
            <a:normAutofit fontScale="90000"/>
          </a:bodyPr>
          <a:lstStyle/>
          <a:p>
            <a:r>
              <a:rPr lang="en-GB" altLang="en-US" sz="4000" b="1" dirty="0"/>
              <a:t>Budapest Convention on Cybercrime</a:t>
            </a:r>
            <a:br>
              <a:rPr lang="en-GB" altLang="en-US" sz="4000" b="1" dirty="0"/>
            </a:br>
            <a:r>
              <a:rPr lang="en-GB" altLang="en-US" sz="4000" b="1" dirty="0"/>
              <a:t>Substantive Criminal Law</a:t>
            </a:r>
            <a:endParaRPr lang="en-GB" altLang="en-US" sz="4000" dirty="0"/>
          </a:p>
        </p:txBody>
      </p:sp>
      <p:pic>
        <p:nvPicPr>
          <p:cNvPr id="5123" name="Picture 3"/>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8310563" y="4643439"/>
            <a:ext cx="1962151" cy="1766887"/>
          </a:xfrm>
        </p:spPr>
      </p:pic>
      <p:sp>
        <p:nvSpPr>
          <p:cNvPr id="2" name="Tijdelijke aanduiding voor datum 1"/>
          <p:cNvSpPr>
            <a:spLocks noGrp="1"/>
          </p:cNvSpPr>
          <p:nvPr>
            <p:ph type="dt" sz="half" idx="10"/>
          </p:nvPr>
        </p:nvSpPr>
        <p:spPr/>
        <p:txBody>
          <a:bodyPr/>
          <a:lstStyle/>
          <a:p>
            <a:r>
              <a:rPr lang="en-US"/>
              <a:t>www.coe.int/cybercrime</a:t>
            </a:r>
            <a:endParaRPr lang="en-GB"/>
          </a:p>
        </p:txBody>
      </p:sp>
      <p:sp>
        <p:nvSpPr>
          <p:cNvPr id="3" name="Tijdelijke aanduiding voor dianummer 2"/>
          <p:cNvSpPr>
            <a:spLocks noGrp="1"/>
          </p:cNvSpPr>
          <p:nvPr>
            <p:ph type="sldNum" sz="quarter" idx="12"/>
          </p:nvPr>
        </p:nvSpPr>
        <p:spPr/>
        <p:txBody>
          <a:bodyPr/>
          <a:lstStyle/>
          <a:p>
            <a:fld id="{B1D9BA23-6223-4617-9598-728E7A9462B0}" type="slidenum">
              <a:rPr lang="en-GB" smtClean="0"/>
              <a:t>12</a:t>
            </a:fld>
            <a:endParaRPr lang="en-GB"/>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Grp="1"/>
          </p:cNvSpPr>
          <p:nvPr>
            <p:ph type="body" idx="1"/>
          </p:nvPr>
        </p:nvSpPr>
        <p:spPr>
          <a:xfrm>
            <a:off x="141668" y="1468192"/>
            <a:ext cx="11809926" cy="4829577"/>
          </a:xfrm>
        </p:spPr>
        <p:txBody>
          <a:bodyPr>
            <a:noAutofit/>
          </a:bodyPr>
          <a:lstStyle/>
          <a:p>
            <a:pPr eaLnBrk="1" hangingPunct="1">
              <a:buFont typeface="Arial" charset="0"/>
              <a:buChar char="•"/>
              <a:defRPr/>
            </a:pPr>
            <a:r>
              <a:rPr lang="en-GB" altLang="x-none" sz="3600" dirty="0">
                <a:cs typeface="ＭＳ Ｐゴシック" charset="0"/>
              </a:rPr>
              <a:t>Aimed at facilitating and developing international cooperation in criminal investigations</a:t>
            </a:r>
          </a:p>
          <a:p>
            <a:pPr marL="0" indent="0" eaLnBrk="1" hangingPunct="1">
              <a:buNone/>
              <a:defRPr/>
            </a:pPr>
            <a:r>
              <a:rPr lang="en-GB" altLang="x-none" sz="3600" dirty="0">
                <a:cs typeface="ＭＳ Ｐゴシック" charset="0"/>
              </a:rPr>
              <a:t>	(</a:t>
            </a:r>
            <a:r>
              <a:rPr lang="en-GB" altLang="x-none" sz="3600" i="1" dirty="0">
                <a:cs typeface="ＭＳ Ｐゴシック" charset="0"/>
              </a:rPr>
              <a:t>lingua franca</a:t>
            </a:r>
            <a:r>
              <a:rPr lang="en-GB" altLang="x-none" sz="3600" dirty="0">
                <a:cs typeface="ＭＳ Ｐゴシック" charset="0"/>
              </a:rPr>
              <a:t>)</a:t>
            </a:r>
          </a:p>
          <a:p>
            <a:pPr eaLnBrk="1" hangingPunct="1">
              <a:buFont typeface="Arial" charset="0"/>
              <a:buChar char="•"/>
              <a:defRPr/>
            </a:pPr>
            <a:r>
              <a:rPr lang="en-GB" altLang="x-none" sz="3600" dirty="0">
                <a:cs typeface="ＭＳ Ｐゴシック" charset="0"/>
              </a:rPr>
              <a:t>Aimed at harmonising substantive law</a:t>
            </a:r>
          </a:p>
          <a:p>
            <a:pPr eaLnBrk="1" hangingPunct="1">
              <a:buFont typeface="Arial" charset="0"/>
              <a:buChar char="•"/>
              <a:defRPr/>
            </a:pPr>
            <a:r>
              <a:rPr lang="en-GB" altLang="x-none" sz="3600" dirty="0">
                <a:cs typeface="ＭＳ Ｐゴシック" charset="0"/>
              </a:rPr>
              <a:t>Defining</a:t>
            </a:r>
            <a:r>
              <a:rPr lang="hr-HR" altLang="x-none" sz="3600" dirty="0">
                <a:cs typeface="ＭＳ Ｐゴシック" charset="0"/>
              </a:rPr>
              <a:t>:</a:t>
            </a:r>
            <a:endParaRPr lang="en-GB" altLang="x-none" sz="3600" dirty="0">
              <a:cs typeface="ＭＳ Ｐゴシック" charset="0"/>
            </a:endParaRPr>
          </a:p>
          <a:p>
            <a:pPr lvl="1">
              <a:defRPr/>
            </a:pPr>
            <a:r>
              <a:rPr lang="en-US" sz="2800" dirty="0">
                <a:ea typeface="ＭＳ Ｐゴシック" charset="0"/>
                <a:cs typeface="ＭＳ Ｐゴシック" charset="0"/>
              </a:rPr>
              <a:t>Offences against the confidentiality, integrity and availability of computer systems and data</a:t>
            </a:r>
            <a:endParaRPr lang="hr-HR" sz="2800" dirty="0">
              <a:ea typeface="ＭＳ Ｐゴシック" charset="0"/>
              <a:cs typeface="ＭＳ Ｐゴシック" charset="0"/>
            </a:endParaRPr>
          </a:p>
          <a:p>
            <a:pPr lvl="1">
              <a:defRPr/>
            </a:pPr>
            <a:r>
              <a:rPr lang="en-US" sz="2800" dirty="0">
                <a:ea typeface="ＭＳ Ｐゴシック" charset="0"/>
                <a:cs typeface="ＭＳ Ｐゴシック" charset="0"/>
              </a:rPr>
              <a:t>Computer-related offences</a:t>
            </a:r>
            <a:endParaRPr lang="hr-HR" sz="2800" dirty="0">
              <a:ea typeface="ＭＳ Ｐゴシック" charset="0"/>
              <a:cs typeface="ＭＳ Ｐゴシック" charset="0"/>
            </a:endParaRPr>
          </a:p>
          <a:p>
            <a:pPr lvl="1">
              <a:defRPr/>
            </a:pPr>
            <a:r>
              <a:rPr lang="en-US" sz="2800" dirty="0">
                <a:ea typeface="ＭＳ Ｐゴシック" charset="0"/>
                <a:cs typeface="ＭＳ Ｐゴシック" charset="0"/>
              </a:rPr>
              <a:t>Content-related offences</a:t>
            </a:r>
            <a:endParaRPr lang="en-GB" altLang="x-none" sz="2800" dirty="0">
              <a:cs typeface="ＭＳ Ｐゴシック" charset="0"/>
            </a:endParaRPr>
          </a:p>
        </p:txBody>
      </p:sp>
      <p:sp>
        <p:nvSpPr>
          <p:cNvPr id="7171" name="Rectangle 2"/>
          <p:cNvSpPr>
            <a:spLocks noGrp="1"/>
          </p:cNvSpPr>
          <p:nvPr>
            <p:ph type="title"/>
          </p:nvPr>
        </p:nvSpPr>
        <p:spPr>
          <a:xfrm>
            <a:off x="1481328" y="188127"/>
            <a:ext cx="10710672" cy="907290"/>
          </a:xfrm>
        </p:spPr>
        <p:txBody>
          <a:bodyPr>
            <a:normAutofit/>
          </a:bodyPr>
          <a:lstStyle/>
          <a:p>
            <a:pPr algn="l" eaLnBrk="1" hangingPunct="1"/>
            <a:r>
              <a:rPr lang="en-GB" altLang="en-US" sz="3600" b="1" dirty="0">
                <a:solidFill>
                  <a:schemeClr val="bg1"/>
                </a:solidFill>
              </a:rPr>
              <a:t>The Substantive Criminal Law Provisions</a:t>
            </a:r>
          </a:p>
        </p:txBody>
      </p:sp>
      <p:sp>
        <p:nvSpPr>
          <p:cNvPr id="717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32" indent="-285744">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2971" indent="-228594">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160"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349"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537"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726"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8914"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103"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33492A60-301B-4F5F-B5B4-9D823323B1F1}" type="slidenum">
              <a:rPr lang="en-US" altLang="en-US" sz="1200">
                <a:solidFill>
                  <a:srgbClr val="898989"/>
                </a:solidFill>
              </a:rPr>
              <a:pPr>
                <a:spcBef>
                  <a:spcPct val="0"/>
                </a:spcBef>
                <a:buFontTx/>
                <a:buNone/>
              </a:pPr>
              <a:t>13</a:t>
            </a:fld>
            <a:endParaRPr lang="en-US" altLang="en-US" sz="1200">
              <a:solidFill>
                <a:srgbClr val="898989"/>
              </a:solidFill>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Grp="1"/>
          </p:cNvSpPr>
          <p:nvPr>
            <p:ph type="body" idx="1"/>
          </p:nvPr>
        </p:nvSpPr>
        <p:spPr>
          <a:xfrm>
            <a:off x="838199" y="1842833"/>
            <a:ext cx="10515604" cy="4525963"/>
          </a:xfrm>
        </p:spPr>
        <p:txBody>
          <a:bodyPr/>
          <a:lstStyle/>
          <a:p>
            <a:pPr algn="ctr" eaLnBrk="1" hangingPunct="1">
              <a:buFont typeface="Arial" panose="020B0604020202020204" pitchFamily="34" charset="0"/>
              <a:buNone/>
            </a:pPr>
            <a:endParaRPr lang="en-GB" altLang="en-US" b="1" dirty="0"/>
          </a:p>
          <a:p>
            <a:pPr algn="ctr" eaLnBrk="1" hangingPunct="1">
              <a:lnSpc>
                <a:spcPct val="155000"/>
              </a:lnSpc>
              <a:buFont typeface="Arial" panose="020B0604020202020204" pitchFamily="34" charset="0"/>
              <a:buNone/>
            </a:pPr>
            <a:endParaRPr lang="en-GB" altLang="en-US" b="1" i="1" dirty="0"/>
          </a:p>
          <a:p>
            <a:pPr algn="ctr" eaLnBrk="1" hangingPunct="1">
              <a:lnSpc>
                <a:spcPct val="155000"/>
              </a:lnSpc>
              <a:buFont typeface="Arial" panose="020B0604020202020204" pitchFamily="34" charset="0"/>
              <a:buNone/>
            </a:pPr>
            <a:r>
              <a:rPr lang="en-GB" altLang="en-US" b="1" i="1" dirty="0"/>
              <a:t>Offences against the confidentiality, integrity and availability of computer data and systems</a:t>
            </a:r>
          </a:p>
          <a:p>
            <a:pPr eaLnBrk="1" hangingPunct="1"/>
            <a:endParaRPr lang="en-GB" altLang="en-US" dirty="0"/>
          </a:p>
        </p:txBody>
      </p:sp>
      <p:sp>
        <p:nvSpPr>
          <p:cNvPr id="8195"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32" indent="-285744">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2971" indent="-228594">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160"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349"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537"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726"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8914"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103"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D52D5FB-3E6A-4F64-9485-A1DF9CC3F6EA}" type="slidenum">
              <a:rPr lang="en-US" altLang="en-US" sz="1200">
                <a:solidFill>
                  <a:srgbClr val="898989"/>
                </a:solidFill>
              </a:rPr>
              <a:pPr>
                <a:spcBef>
                  <a:spcPct val="0"/>
                </a:spcBef>
                <a:buFontTx/>
                <a:buNone/>
              </a:pPr>
              <a:t>14</a:t>
            </a:fld>
            <a:endParaRPr lang="en-US" altLang="en-US" sz="1200">
              <a:solidFill>
                <a:srgbClr val="898989"/>
              </a:solidFill>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p:cNvSpPr>
          <p:nvPr>
            <p:ph type="title"/>
          </p:nvPr>
        </p:nvSpPr>
        <p:spPr/>
        <p:txBody>
          <a:bodyPr/>
          <a:lstStyle/>
          <a:p>
            <a:pPr algn="l" eaLnBrk="1" hangingPunct="1"/>
            <a:r>
              <a:rPr lang="en-GB" altLang="en-US" b="1" dirty="0">
                <a:solidFill>
                  <a:schemeClr val="bg1"/>
                </a:solidFill>
              </a:rPr>
              <a:t>Article 2</a:t>
            </a:r>
            <a:r>
              <a:rPr lang="en-GB" altLang="en-US" dirty="0">
                <a:solidFill>
                  <a:schemeClr val="bg1"/>
                </a:solidFill>
              </a:rPr>
              <a:t> - </a:t>
            </a:r>
            <a:r>
              <a:rPr lang="en-GB" altLang="en-US" b="1" dirty="0">
                <a:solidFill>
                  <a:schemeClr val="bg1"/>
                </a:solidFill>
              </a:rPr>
              <a:t>Illegal Access</a:t>
            </a:r>
          </a:p>
        </p:txBody>
      </p:sp>
      <p:sp>
        <p:nvSpPr>
          <p:cNvPr id="10243" name="Rectangle 3"/>
          <p:cNvSpPr>
            <a:spLocks noGrp="1"/>
          </p:cNvSpPr>
          <p:nvPr>
            <p:ph type="body" idx="1"/>
          </p:nvPr>
        </p:nvSpPr>
        <p:spPr>
          <a:xfrm>
            <a:off x="206062" y="1429555"/>
            <a:ext cx="11822806" cy="4855335"/>
          </a:xfrm>
        </p:spPr>
        <p:txBody>
          <a:bodyPr>
            <a:normAutofit/>
          </a:bodyPr>
          <a:lstStyle/>
          <a:p>
            <a:pPr marL="3175" indent="-3175" algn="just">
              <a:buNone/>
            </a:pPr>
            <a:r>
              <a:rPr lang="en-GB" altLang="en-US" sz="3200" dirty="0"/>
              <a:t>Each Party shall adopt such legislative and other measures as may be necessary to establish as criminal offences under its domestic law when committed intentionally the </a:t>
            </a:r>
            <a:r>
              <a:rPr lang="en-GB" altLang="en-US" sz="3200" b="1" dirty="0"/>
              <a:t>access</a:t>
            </a:r>
            <a:r>
              <a:rPr lang="en-GB" altLang="en-US" sz="3200" dirty="0"/>
              <a:t> to the whole or any part of a computer system </a:t>
            </a:r>
            <a:r>
              <a:rPr lang="en-GB" altLang="en-US" sz="3200" b="1" dirty="0"/>
              <a:t>without right</a:t>
            </a:r>
            <a:r>
              <a:rPr lang="en-GB" altLang="en-US" sz="3200" dirty="0"/>
              <a:t>. A Party may require that the offence be committed by infringing security measures, with the intent of obtaining computer data or other dishonest intent, or in relation to a computer system that is connected to another computer system.</a:t>
            </a:r>
          </a:p>
        </p:txBody>
      </p:sp>
      <p:sp>
        <p:nvSpPr>
          <p:cNvPr id="1024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32" indent="-285744">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2971" indent="-228594">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160"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349"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537"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726"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8914"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103"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2E19671-28F7-440C-B722-4094409544F2}" type="slidenum">
              <a:rPr lang="en-US" altLang="en-US" sz="1200">
                <a:solidFill>
                  <a:srgbClr val="898989"/>
                </a:solidFill>
              </a:rPr>
              <a:pPr>
                <a:spcBef>
                  <a:spcPct val="0"/>
                </a:spcBef>
                <a:buFontTx/>
                <a:buNone/>
              </a:pPr>
              <a:t>15</a:t>
            </a:fld>
            <a:endParaRPr lang="en-US" altLang="en-US" sz="1200">
              <a:solidFill>
                <a:srgbClr val="898989"/>
              </a:solidFill>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
        <p:nvSpPr>
          <p:cNvPr id="6" name="Rectangle 2"/>
          <p:cNvSpPr txBox="1">
            <a:spLocks/>
          </p:cNvSpPr>
          <p:nvPr/>
        </p:nvSpPr>
        <p:spPr>
          <a:xfrm>
            <a:off x="1408006" y="456108"/>
            <a:ext cx="9568008" cy="421159"/>
          </a:xfrm>
          <a:prstGeom prst="rect">
            <a:avLst/>
          </a:prstGeom>
        </p:spPr>
        <p:txBody>
          <a:bodyPr vert="horz" lIns="91440" tIns="45720" rIns="91440" bIns="45720" rtlCol="0" anchor="ctr">
            <a:noAutofit/>
          </a:bodyPr>
          <a:lst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a:lstStyle>
          <a:p>
            <a:r>
              <a:rPr lang="en-GB" altLang="en-US" sz="4800" b="1" dirty="0">
                <a:solidFill>
                  <a:schemeClr val="bg1"/>
                </a:solidFill>
              </a:rPr>
              <a:t>Article 2</a:t>
            </a:r>
            <a:r>
              <a:rPr lang="en-GB" altLang="en-US" sz="4800" dirty="0">
                <a:solidFill>
                  <a:schemeClr val="bg1"/>
                </a:solidFill>
              </a:rPr>
              <a:t> - </a:t>
            </a:r>
            <a:r>
              <a:rPr lang="en-GB" altLang="en-US" sz="4800" b="1" dirty="0">
                <a:solidFill>
                  <a:schemeClr val="bg1"/>
                </a:solidFill>
              </a:rPr>
              <a:t>Illegal Access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p:cNvSpPr>
          <p:nvPr>
            <p:ph type="title"/>
          </p:nvPr>
        </p:nvSpPr>
        <p:spPr/>
        <p:txBody>
          <a:bodyPr/>
          <a:lstStyle/>
          <a:p>
            <a:pPr algn="l" eaLnBrk="1" hangingPunct="1"/>
            <a:r>
              <a:rPr lang="en-GB" altLang="en-US" b="1" dirty="0">
                <a:solidFill>
                  <a:schemeClr val="bg1"/>
                </a:solidFill>
              </a:rPr>
              <a:t>Article 3 - Illegal Interception</a:t>
            </a:r>
            <a:endParaRPr lang="en-GB" altLang="en-US" dirty="0">
              <a:solidFill>
                <a:schemeClr val="bg1"/>
              </a:solidFill>
            </a:endParaRPr>
          </a:p>
        </p:txBody>
      </p:sp>
      <p:sp>
        <p:nvSpPr>
          <p:cNvPr id="20483" name="Rectangle 3"/>
          <p:cNvSpPr>
            <a:spLocks noGrp="1"/>
          </p:cNvSpPr>
          <p:nvPr>
            <p:ph type="body" idx="1"/>
          </p:nvPr>
        </p:nvSpPr>
        <p:spPr>
          <a:xfrm>
            <a:off x="193183" y="1403797"/>
            <a:ext cx="11822806" cy="4868214"/>
          </a:xfrm>
        </p:spPr>
        <p:txBody>
          <a:bodyPr>
            <a:normAutofit lnSpcReduction="10000"/>
          </a:bodyPr>
          <a:lstStyle/>
          <a:p>
            <a:pPr marL="3175" indent="-3175" algn="just">
              <a:buNone/>
            </a:pPr>
            <a:r>
              <a:rPr lang="en-GB" altLang="en-US" sz="3200" dirty="0"/>
              <a:t>Each Party shall adopt such legislative and other measures as may be necessary to establish as criminal offences under its domestic law when committed intentionally the </a:t>
            </a:r>
            <a:r>
              <a:rPr lang="en-GB" altLang="en-US" sz="3200" b="1" dirty="0"/>
              <a:t>interception</a:t>
            </a:r>
            <a:r>
              <a:rPr lang="en-GB" altLang="en-US" sz="3200" dirty="0"/>
              <a:t> </a:t>
            </a:r>
            <a:r>
              <a:rPr lang="en-GB" altLang="en-US" sz="3200" b="1" dirty="0"/>
              <a:t>without right</a:t>
            </a:r>
            <a:r>
              <a:rPr lang="en-GB" altLang="en-US" sz="3200" dirty="0"/>
              <a:t>, made by technical means, of non-public transmissions of computer data to, from or within a computer system, including electromagnetic emissions from a computer system carrying such computer data. A Party may require that the offence be committed with dishonest intent, or in relation to a computer system that is connected to another computer system.</a:t>
            </a:r>
          </a:p>
          <a:p>
            <a:pPr marL="3175" indent="-3175" algn="just">
              <a:buNone/>
            </a:pPr>
            <a:endParaRPr lang="en-GB" altLang="en-US" dirty="0"/>
          </a:p>
        </p:txBody>
      </p:sp>
      <p:sp>
        <p:nvSpPr>
          <p:cNvPr id="2048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32" indent="-285744">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2971" indent="-228594">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160"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349"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537"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726"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8914"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103"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CB53950F-FCD3-4B65-8F1D-350DF01F6AB1}" type="slidenum">
              <a:rPr lang="en-US" altLang="en-US" sz="1200">
                <a:solidFill>
                  <a:srgbClr val="898989"/>
                </a:solidFill>
              </a:rPr>
              <a:pPr>
                <a:spcBef>
                  <a:spcPct val="0"/>
                </a:spcBef>
                <a:buFontTx/>
                <a:buNone/>
              </a:pPr>
              <a:t>16</a:t>
            </a:fld>
            <a:endParaRPr lang="en-US" altLang="en-US" sz="1200">
              <a:solidFill>
                <a:srgbClr val="898989"/>
              </a:solidFill>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
        <p:nvSpPr>
          <p:cNvPr id="7" name="Rectangle 2"/>
          <p:cNvSpPr txBox="1">
            <a:spLocks/>
          </p:cNvSpPr>
          <p:nvPr/>
        </p:nvSpPr>
        <p:spPr>
          <a:xfrm>
            <a:off x="1331640" y="389255"/>
            <a:ext cx="10491552" cy="421159"/>
          </a:xfrm>
          <a:prstGeom prst="rect">
            <a:avLst/>
          </a:prstGeom>
        </p:spPr>
        <p:txBody>
          <a:bodyPr vert="horz" lIns="91440" tIns="45720" rIns="91440" bIns="45720" rtlCol="0" anchor="ctr">
            <a:noAutofit/>
          </a:bodyPr>
          <a:lst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a:lstStyle>
          <a:p>
            <a:r>
              <a:rPr lang="en-GB" altLang="en-US" sz="4800" b="1" dirty="0">
                <a:solidFill>
                  <a:schemeClr val="bg1"/>
                </a:solidFill>
              </a:rPr>
              <a:t>Article 3 - Illegal Interception</a:t>
            </a:r>
            <a:endParaRPr lang="en-GB" altLang="en-US" sz="4800" dirty="0">
              <a:solidFill>
                <a:schemeClr val="bg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p:cNvSpPr>
          <p:nvPr>
            <p:ph type="title"/>
          </p:nvPr>
        </p:nvSpPr>
        <p:spPr/>
        <p:txBody>
          <a:bodyPr/>
          <a:lstStyle/>
          <a:p>
            <a:pPr algn="l" eaLnBrk="1" hangingPunct="1"/>
            <a:r>
              <a:rPr lang="en-GB" altLang="en-US" b="1" dirty="0">
                <a:solidFill>
                  <a:schemeClr val="bg1"/>
                </a:solidFill>
              </a:rPr>
              <a:t>Article 4 - Data Interference</a:t>
            </a:r>
          </a:p>
        </p:txBody>
      </p:sp>
      <p:sp>
        <p:nvSpPr>
          <p:cNvPr id="36867" name="Rectangle 3"/>
          <p:cNvSpPr>
            <a:spLocks noGrp="1"/>
          </p:cNvSpPr>
          <p:nvPr>
            <p:ph type="body" idx="1"/>
          </p:nvPr>
        </p:nvSpPr>
        <p:spPr>
          <a:xfrm>
            <a:off x="103031" y="1403798"/>
            <a:ext cx="11900079" cy="4893971"/>
          </a:xfrm>
        </p:spPr>
        <p:txBody>
          <a:bodyPr/>
          <a:lstStyle/>
          <a:p>
            <a:pPr algn="just" eaLnBrk="1" hangingPunct="1">
              <a:lnSpc>
                <a:spcPct val="90000"/>
              </a:lnSpc>
              <a:buFont typeface="Arial" panose="020B0604020202020204" pitchFamily="34" charset="0"/>
              <a:buNone/>
            </a:pPr>
            <a:r>
              <a:rPr lang="en-GB" altLang="en-US" sz="3200" dirty="0"/>
              <a:t>1 Each Party shall adopt such legislative and other measures as may be necessary to establish as criminal offences under its domestic law when committed intentionally the </a:t>
            </a:r>
            <a:r>
              <a:rPr lang="en-GB" altLang="en-US" sz="3200" b="1" dirty="0"/>
              <a:t>damaging, deletion, deterioration, alteration or suppression of computer data without right</a:t>
            </a:r>
            <a:r>
              <a:rPr lang="en-GB" altLang="en-US" sz="3200" dirty="0"/>
              <a:t>.</a:t>
            </a:r>
          </a:p>
          <a:p>
            <a:pPr algn="just" eaLnBrk="1" hangingPunct="1">
              <a:lnSpc>
                <a:spcPct val="90000"/>
              </a:lnSpc>
              <a:buFont typeface="Arial" panose="020B0604020202020204" pitchFamily="34" charset="0"/>
              <a:buNone/>
            </a:pPr>
            <a:r>
              <a:rPr lang="en-GB" altLang="en-US" sz="3200" dirty="0"/>
              <a:t>2 A Party may reserve the right to require that the conduct described in paragraph 1 result in serious harm.</a:t>
            </a:r>
          </a:p>
        </p:txBody>
      </p:sp>
      <p:sp>
        <p:nvSpPr>
          <p:cNvPr id="36868"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32" indent="-285744">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2971" indent="-228594">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160"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349"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537"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726"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8914"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103"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F6613C3-CC9A-4C11-978B-31AA7EA2F2A0}" type="slidenum">
              <a:rPr lang="en-US" altLang="en-US" sz="1200">
                <a:solidFill>
                  <a:srgbClr val="898989"/>
                </a:solidFill>
              </a:rPr>
              <a:pPr>
                <a:spcBef>
                  <a:spcPct val="0"/>
                </a:spcBef>
                <a:buFontTx/>
                <a:buNone/>
              </a:pPr>
              <a:t>17</a:t>
            </a:fld>
            <a:endParaRPr lang="en-US" altLang="en-US" sz="1200">
              <a:solidFill>
                <a:srgbClr val="898989"/>
              </a:solidFill>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
        <p:nvSpPr>
          <p:cNvPr id="6" name="Rectangle 2"/>
          <p:cNvSpPr txBox="1">
            <a:spLocks/>
          </p:cNvSpPr>
          <p:nvPr/>
        </p:nvSpPr>
        <p:spPr>
          <a:xfrm>
            <a:off x="1496232" y="425831"/>
            <a:ext cx="10345248" cy="421159"/>
          </a:xfrm>
          <a:prstGeom prst="rect">
            <a:avLst/>
          </a:prstGeom>
        </p:spPr>
        <p:txBody>
          <a:bodyPr vert="horz" lIns="91440" tIns="45720" rIns="91440" bIns="45720" rtlCol="0" anchor="ctr">
            <a:noAutofit/>
          </a:bodyPr>
          <a:lst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a:lstStyle>
          <a:p>
            <a:r>
              <a:rPr lang="en-GB" altLang="en-US" sz="4800" b="1" dirty="0">
                <a:solidFill>
                  <a:schemeClr val="bg1"/>
                </a:solidFill>
              </a:rPr>
              <a:t>Article 4 - Data Interference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p:cNvSpPr>
          <p:nvPr>
            <p:ph type="title"/>
          </p:nvPr>
        </p:nvSpPr>
        <p:spPr/>
        <p:txBody>
          <a:bodyPr/>
          <a:lstStyle/>
          <a:p>
            <a:pPr algn="l" eaLnBrk="1" hangingPunct="1"/>
            <a:r>
              <a:rPr lang="en-GB" altLang="en-US" b="1" dirty="0">
                <a:solidFill>
                  <a:schemeClr val="bg1"/>
                </a:solidFill>
              </a:rPr>
              <a:t>Article 5 - System Interference</a:t>
            </a:r>
          </a:p>
        </p:txBody>
      </p:sp>
      <p:sp>
        <p:nvSpPr>
          <p:cNvPr id="51203" name="Rectangle 3"/>
          <p:cNvSpPr>
            <a:spLocks noGrp="1"/>
          </p:cNvSpPr>
          <p:nvPr>
            <p:ph type="body" idx="1"/>
          </p:nvPr>
        </p:nvSpPr>
        <p:spPr>
          <a:xfrm>
            <a:off x="180304" y="1429554"/>
            <a:ext cx="11908064" cy="4881093"/>
          </a:xfrm>
        </p:spPr>
        <p:txBody>
          <a:bodyPr>
            <a:normAutofit/>
          </a:bodyPr>
          <a:lstStyle/>
          <a:p>
            <a:pPr marL="0" indent="0" algn="just">
              <a:buNone/>
            </a:pPr>
            <a:r>
              <a:rPr lang="en-GB" altLang="en-US" sz="3200" dirty="0"/>
              <a:t>Each Party shall adopt such legislative and other measures as may be necessary to establish as criminal offences under its domestic law when committed intentionally </a:t>
            </a:r>
            <a:r>
              <a:rPr lang="en-GB" altLang="en-US" sz="3200" b="1" dirty="0"/>
              <a:t>the serious hindering without right of the functioning of a computer system </a:t>
            </a:r>
            <a:r>
              <a:rPr lang="en-GB" altLang="en-US" sz="3200" dirty="0"/>
              <a:t>by inputting, transmitting, damaging, deleting, deteriorating, altering or suppressing computer data.</a:t>
            </a:r>
          </a:p>
        </p:txBody>
      </p:sp>
      <p:sp>
        <p:nvSpPr>
          <p:cNvPr id="5120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32" indent="-285744">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2971" indent="-228594">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160"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349"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537"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726"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8914"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103"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BD884DCE-A3B2-4940-BBB4-ABECBEAF34F9}" type="slidenum">
              <a:rPr lang="en-US" altLang="en-US" sz="1200">
                <a:solidFill>
                  <a:srgbClr val="898989"/>
                </a:solidFill>
              </a:rPr>
              <a:pPr>
                <a:spcBef>
                  <a:spcPct val="0"/>
                </a:spcBef>
                <a:buFontTx/>
                <a:buNone/>
              </a:pPr>
              <a:t>18</a:t>
            </a:fld>
            <a:endParaRPr lang="en-US" altLang="en-US" sz="1200">
              <a:solidFill>
                <a:srgbClr val="898989"/>
              </a:solidFill>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
        <p:nvSpPr>
          <p:cNvPr id="6" name="Rectangle 2"/>
          <p:cNvSpPr txBox="1">
            <a:spLocks/>
          </p:cNvSpPr>
          <p:nvPr/>
        </p:nvSpPr>
        <p:spPr bwMode="auto">
          <a:xfrm>
            <a:off x="1395648" y="471116"/>
            <a:ext cx="10692720" cy="421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ＭＳ Ｐゴシック" pitchFamily="34" charset="-128"/>
                <a:cs typeface="MS PGothic" charset="0"/>
              </a:defRPr>
            </a:lvl1pPr>
            <a:lvl2pPr algn="ctr" rtl="0" eaLnBrk="0" fontAlgn="base" hangingPunct="0">
              <a:spcBef>
                <a:spcPct val="0"/>
              </a:spcBef>
              <a:spcAft>
                <a:spcPct val="0"/>
              </a:spcAft>
              <a:defRPr sz="4400">
                <a:solidFill>
                  <a:schemeClr val="tx1"/>
                </a:solidFill>
                <a:latin typeface="Calibri" charset="0"/>
                <a:ea typeface="ＭＳ Ｐゴシック" pitchFamily="34" charset="-128"/>
                <a:cs typeface="MS PGothic" charset="0"/>
              </a:defRPr>
            </a:lvl2pPr>
            <a:lvl3pPr algn="ctr" rtl="0" eaLnBrk="0" fontAlgn="base" hangingPunct="0">
              <a:spcBef>
                <a:spcPct val="0"/>
              </a:spcBef>
              <a:spcAft>
                <a:spcPct val="0"/>
              </a:spcAft>
              <a:defRPr sz="4400">
                <a:solidFill>
                  <a:schemeClr val="tx1"/>
                </a:solidFill>
                <a:latin typeface="Calibri" charset="0"/>
                <a:ea typeface="ＭＳ Ｐゴシック" pitchFamily="34" charset="-128"/>
                <a:cs typeface="MS PGothic" charset="0"/>
              </a:defRPr>
            </a:lvl3pPr>
            <a:lvl4pPr algn="ctr" rtl="0" eaLnBrk="0" fontAlgn="base" hangingPunct="0">
              <a:spcBef>
                <a:spcPct val="0"/>
              </a:spcBef>
              <a:spcAft>
                <a:spcPct val="0"/>
              </a:spcAft>
              <a:defRPr sz="4400">
                <a:solidFill>
                  <a:schemeClr val="tx1"/>
                </a:solidFill>
                <a:latin typeface="Calibri" charset="0"/>
                <a:ea typeface="ＭＳ Ｐゴシック" pitchFamily="34" charset="-128"/>
                <a:cs typeface="MS PGothic" charset="0"/>
              </a:defRPr>
            </a:lvl4pPr>
            <a:lvl5pPr algn="ctr" rtl="0" eaLnBrk="0" fontAlgn="base" hangingPunct="0">
              <a:spcBef>
                <a:spcPct val="0"/>
              </a:spcBef>
              <a:spcAft>
                <a:spcPct val="0"/>
              </a:spcAft>
              <a:defRPr sz="4400">
                <a:solidFill>
                  <a:schemeClr val="tx1"/>
                </a:solidFill>
                <a:latin typeface="Calibri" charset="0"/>
                <a:ea typeface="ＭＳ Ｐゴシック" pitchFamily="34" charset="-128"/>
                <a:cs typeface="MS PGothic" charset="0"/>
              </a:defRPr>
            </a:lvl5pPr>
            <a:lvl6pPr marL="457200" algn="ctr" rtl="0" fontAlgn="base">
              <a:spcBef>
                <a:spcPct val="0"/>
              </a:spcBef>
              <a:spcAft>
                <a:spcPct val="0"/>
              </a:spcAft>
              <a:defRPr sz="4400">
                <a:solidFill>
                  <a:schemeClr val="tx1"/>
                </a:solidFill>
                <a:latin typeface="Calibri" charset="0"/>
                <a:ea typeface="ＭＳ Ｐゴシック" charset="0"/>
              </a:defRPr>
            </a:lvl6pPr>
            <a:lvl7pPr marL="914400" algn="ctr" rtl="0" fontAlgn="base">
              <a:spcBef>
                <a:spcPct val="0"/>
              </a:spcBef>
              <a:spcAft>
                <a:spcPct val="0"/>
              </a:spcAft>
              <a:defRPr sz="4400">
                <a:solidFill>
                  <a:schemeClr val="tx1"/>
                </a:solidFill>
                <a:latin typeface="Calibri" charset="0"/>
                <a:ea typeface="ＭＳ Ｐゴシック" charset="0"/>
              </a:defRPr>
            </a:lvl7pPr>
            <a:lvl8pPr marL="1371600" algn="ctr" rtl="0" fontAlgn="base">
              <a:spcBef>
                <a:spcPct val="0"/>
              </a:spcBef>
              <a:spcAft>
                <a:spcPct val="0"/>
              </a:spcAft>
              <a:defRPr sz="4400">
                <a:solidFill>
                  <a:schemeClr val="tx1"/>
                </a:solidFill>
                <a:latin typeface="Calibri" charset="0"/>
                <a:ea typeface="ＭＳ Ｐゴシック" charset="0"/>
              </a:defRPr>
            </a:lvl8pPr>
            <a:lvl9pPr marL="1828800" algn="ctr" rtl="0" fontAlgn="base">
              <a:spcBef>
                <a:spcPct val="0"/>
              </a:spcBef>
              <a:spcAft>
                <a:spcPct val="0"/>
              </a:spcAft>
              <a:defRPr sz="4400">
                <a:solidFill>
                  <a:schemeClr val="tx1"/>
                </a:solidFill>
                <a:latin typeface="Calibri" charset="0"/>
                <a:ea typeface="ＭＳ Ｐゴシック"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en-US" sz="4800" b="1" i="0" u="none" strike="noStrike" kern="1200" cap="none" spc="0" normalizeH="0" baseline="0" noProof="0" dirty="0">
                <a:ln>
                  <a:noFill/>
                </a:ln>
                <a:solidFill>
                  <a:sysClr val="window" lastClr="FFFFFF"/>
                </a:solidFill>
                <a:effectLst/>
                <a:uLnTx/>
                <a:uFillTx/>
                <a:latin typeface="Verdana" panose="020B0604030504040204" pitchFamily="34" charset="0"/>
                <a:ea typeface="Verdana" panose="020B0604030504040204" pitchFamily="34" charset="0"/>
                <a:cs typeface="Verdana" panose="020B0604030504040204" pitchFamily="34" charset="0"/>
              </a:rPr>
              <a:t>Article 5 - System </a:t>
            </a:r>
            <a:r>
              <a:rPr kumimoji="0" lang="en-GB" altLang="en-US" b="1" i="0" u="none" strike="noStrike" kern="1200" cap="none" spc="0" normalizeH="0" baseline="0" noProof="0" dirty="0">
                <a:ln>
                  <a:noFill/>
                </a:ln>
                <a:solidFill>
                  <a:sysClr val="window" lastClr="FFFFFF"/>
                </a:solidFill>
                <a:effectLst/>
                <a:uLnTx/>
                <a:uFillTx/>
                <a:latin typeface="Verdana" panose="020B0604030504040204" pitchFamily="34" charset="0"/>
                <a:ea typeface="Verdana" panose="020B0604030504040204" pitchFamily="34" charset="0"/>
                <a:cs typeface="Verdana" panose="020B0604030504040204" pitchFamily="34" charset="0"/>
              </a:rPr>
              <a:t>Interference</a:t>
            </a:r>
            <a:endParaRPr kumimoji="0" lang="en-GB" altLang="en-US" sz="4800" b="1" i="0" u="none" strike="noStrike" kern="1200" cap="none" spc="0" normalizeH="0" baseline="0" noProof="0" dirty="0">
              <a:ln>
                <a:noFill/>
              </a:ln>
              <a:solidFill>
                <a:sysClr val="window" lastClr="FFFFFF"/>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p:cNvSpPr>
          <p:nvPr>
            <p:ph type="title"/>
          </p:nvPr>
        </p:nvSpPr>
        <p:spPr/>
        <p:txBody>
          <a:bodyPr/>
          <a:lstStyle/>
          <a:p>
            <a:pPr algn="l" eaLnBrk="1" hangingPunct="1"/>
            <a:r>
              <a:rPr lang="en-GB" altLang="en-US" b="1" dirty="0">
                <a:solidFill>
                  <a:schemeClr val="bg1"/>
                </a:solidFill>
              </a:rPr>
              <a:t>Article 6 – Misuse of Devices </a:t>
            </a:r>
            <a:r>
              <a:rPr lang="en-GB" altLang="en-US" sz="3733" b="1" dirty="0">
                <a:solidFill>
                  <a:schemeClr val="bg1"/>
                </a:solidFill>
              </a:rPr>
              <a:t>1/2</a:t>
            </a:r>
            <a:endParaRPr lang="en-GB" altLang="en-US" b="1" dirty="0">
              <a:solidFill>
                <a:schemeClr val="bg1"/>
              </a:solidFill>
            </a:endParaRPr>
          </a:p>
        </p:txBody>
      </p:sp>
      <p:sp>
        <p:nvSpPr>
          <p:cNvPr id="60419" name="Rectangle 3"/>
          <p:cNvSpPr>
            <a:spLocks noGrp="1"/>
          </p:cNvSpPr>
          <p:nvPr>
            <p:ph type="body" idx="1"/>
          </p:nvPr>
        </p:nvSpPr>
        <p:spPr>
          <a:xfrm>
            <a:off x="103031" y="1403797"/>
            <a:ext cx="11951594" cy="4893972"/>
          </a:xfrm>
        </p:spPr>
        <p:txBody>
          <a:bodyPr>
            <a:normAutofit fontScale="92500" lnSpcReduction="10000"/>
          </a:bodyPr>
          <a:lstStyle/>
          <a:p>
            <a:pPr marL="0" indent="-533387">
              <a:buNone/>
            </a:pPr>
            <a:r>
              <a:rPr lang="en-GB" altLang="en-US" sz="2400" dirty="0"/>
              <a:t>1 Each Party shall adopt such legislative and other measures as may be necessary to establish as criminal offences under its domestic law when committed intentionally and without right:</a:t>
            </a:r>
          </a:p>
          <a:p>
            <a:pPr marL="0" lvl="1" indent="-533387">
              <a:buNone/>
            </a:pPr>
            <a:r>
              <a:rPr lang="en-GB" altLang="en-US" dirty="0"/>
              <a:t>a) </a:t>
            </a:r>
            <a:r>
              <a:rPr lang="en-GB" altLang="en-US" b="1" dirty="0"/>
              <a:t>the production, sale, procurement for use, import, distribution or otherwise making available of</a:t>
            </a:r>
            <a:r>
              <a:rPr lang="en-GB" altLang="en-US" dirty="0"/>
              <a:t>:</a:t>
            </a:r>
          </a:p>
          <a:p>
            <a:pPr marL="0" lvl="2" indent="-533387">
              <a:buNone/>
            </a:pPr>
            <a:r>
              <a:rPr lang="en-GB" altLang="en-US" sz="2400" dirty="0"/>
              <a:t>i. a </a:t>
            </a:r>
            <a:r>
              <a:rPr lang="en-GB" altLang="en-US" sz="2400" b="1" dirty="0"/>
              <a:t>device</a:t>
            </a:r>
            <a:r>
              <a:rPr lang="en-GB" altLang="en-US" sz="2400" dirty="0"/>
              <a:t>, including a computer program, designed or adapted primarily for the purpose of committing any of the offences established in accordance with the above Articles 2 through 5;</a:t>
            </a:r>
          </a:p>
          <a:p>
            <a:pPr marL="0" lvl="2" indent="-533387">
              <a:buNone/>
            </a:pPr>
            <a:r>
              <a:rPr lang="en-GB" altLang="en-US" sz="2400" dirty="0"/>
              <a:t>ii. a </a:t>
            </a:r>
            <a:r>
              <a:rPr lang="en-GB" altLang="en-US" sz="2400" b="1" dirty="0"/>
              <a:t>computer password, access code, or similar data </a:t>
            </a:r>
            <a:r>
              <a:rPr lang="en-GB" altLang="en-US" sz="2400" dirty="0"/>
              <a:t>by which the whole or any part of a computer system is capable of being accessed with intent that it be used for the purpose of committing any of the offences established in Articles 2 through 5; and </a:t>
            </a:r>
          </a:p>
          <a:p>
            <a:pPr marL="0" lvl="1" indent="-533387">
              <a:buNone/>
            </a:pPr>
            <a:r>
              <a:rPr lang="en-GB" altLang="en-US" dirty="0"/>
              <a:t>b) </a:t>
            </a:r>
            <a:r>
              <a:rPr lang="en-GB" altLang="en-US" b="1" dirty="0"/>
              <a:t>the possession </a:t>
            </a:r>
            <a:r>
              <a:rPr lang="en-GB" altLang="en-US" dirty="0"/>
              <a:t>of an item referred to in paragraphs a)i. or ii. above, with intent that it be used for the purpose of committing any of the offences established in Articles 2 through 5. A Party may require by law that a number of such items be possessed before criminal liability attaches.</a:t>
            </a:r>
          </a:p>
        </p:txBody>
      </p:sp>
      <p:sp>
        <p:nvSpPr>
          <p:cNvPr id="6042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32" indent="-285744">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2971" indent="-228594">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160"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349"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537"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726"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8914"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103"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F3D277F0-79F3-4B20-9D88-8FD5D507E59C}" type="slidenum">
              <a:rPr lang="en-US" altLang="en-US" sz="1200">
                <a:solidFill>
                  <a:srgbClr val="898989"/>
                </a:solidFill>
              </a:rPr>
              <a:pPr>
                <a:spcBef>
                  <a:spcPct val="0"/>
                </a:spcBef>
                <a:buFontTx/>
                <a:buNone/>
              </a:pPr>
              <a:t>19</a:t>
            </a:fld>
            <a:endParaRPr lang="en-US" altLang="en-US" sz="1200">
              <a:solidFill>
                <a:srgbClr val="898989"/>
              </a:solidFill>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
        <p:nvSpPr>
          <p:cNvPr id="7" name="Rectangle 2"/>
          <p:cNvSpPr txBox="1">
            <a:spLocks/>
          </p:cNvSpPr>
          <p:nvPr/>
        </p:nvSpPr>
        <p:spPr>
          <a:xfrm>
            <a:off x="1432224" y="462407"/>
            <a:ext cx="10500696" cy="421159"/>
          </a:xfrm>
          <a:prstGeom prst="rect">
            <a:avLst/>
          </a:prstGeom>
        </p:spPr>
        <p:txBody>
          <a:bodyPr vert="horz" lIns="91440" tIns="45720" rIns="91440" bIns="45720" rtlCol="0" anchor="ctr">
            <a:noAutofit/>
          </a:bodyPr>
          <a:lst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a:lstStyle>
          <a:p>
            <a:r>
              <a:rPr lang="en-GB" altLang="en-US" b="1" dirty="0">
                <a:solidFill>
                  <a:schemeClr val="bg1"/>
                </a:solidFill>
              </a:rPr>
              <a:t>Article 6 – Misuse of Devices </a:t>
            </a:r>
            <a:r>
              <a:rPr lang="en-GB" altLang="en-US" sz="3200" b="1" dirty="0">
                <a:solidFill>
                  <a:schemeClr val="bg1"/>
                </a:solidFill>
              </a:rPr>
              <a:t>1/2</a:t>
            </a:r>
            <a:endParaRPr lang="en-GB" altLang="en-US" b="1" dirty="0">
              <a:solidFill>
                <a:schemeClr val="bg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A24BEE-F080-4497-B183-2AA405912103}"/>
              </a:ext>
            </a:extLst>
          </p:cNvPr>
          <p:cNvSpPr>
            <a:spLocks noGrp="1"/>
          </p:cNvSpPr>
          <p:nvPr>
            <p:ph type="ctrTitle"/>
          </p:nvPr>
        </p:nvSpPr>
        <p:spPr>
          <a:xfrm>
            <a:off x="569343" y="2379429"/>
            <a:ext cx="10877910" cy="1563034"/>
          </a:xfrm>
        </p:spPr>
        <p:txBody>
          <a:bodyPr/>
          <a:lstStyle/>
          <a:p>
            <a:r>
              <a:rPr lang="en-US" altLang="en-US" sz="3600" dirty="0"/>
              <a:t>Session 2</a:t>
            </a:r>
            <a:br>
              <a:rPr lang="en-US" altLang="en-US" sz="3600" dirty="0"/>
            </a:br>
            <a:br>
              <a:rPr lang="en-US" altLang="en-US" sz="3600" dirty="0"/>
            </a:br>
            <a:r>
              <a:rPr lang="en-US" altLang="en-US" sz="3600" dirty="0"/>
              <a:t>Refresher Course on the Budapest Convention</a:t>
            </a:r>
            <a:endParaRPr lang="en-GB" sz="3600" dirty="0"/>
          </a:p>
        </p:txBody>
      </p:sp>
      <p:sp>
        <p:nvSpPr>
          <p:cNvPr id="4" name="Date Placeholder 3">
            <a:extLst>
              <a:ext uri="{FF2B5EF4-FFF2-40B4-BE49-F238E27FC236}">
                <a16:creationId xmlns:a16="http://schemas.microsoft.com/office/drawing/2014/main" id="{9853E9CF-E1AD-4CAB-A3E8-27D4B78A612A}"/>
              </a:ext>
            </a:extLst>
          </p:cNvPr>
          <p:cNvSpPr>
            <a:spLocks noGrp="1"/>
          </p:cNvSpPr>
          <p:nvPr>
            <p:ph type="dt" sz="half" idx="10"/>
          </p:nvPr>
        </p:nvSpPr>
        <p:spPr/>
        <p:txBody>
          <a:bodyPr/>
          <a:lstStyle/>
          <a:p>
            <a:r>
              <a:rPr lang="en-US"/>
              <a:t>www.coe.int/cybercrime</a:t>
            </a:r>
            <a:endParaRPr lang="en-GB" dirty="0"/>
          </a:p>
        </p:txBody>
      </p:sp>
      <p:sp>
        <p:nvSpPr>
          <p:cNvPr id="5" name="Slide Number Placeholder 4">
            <a:extLst>
              <a:ext uri="{FF2B5EF4-FFF2-40B4-BE49-F238E27FC236}">
                <a16:creationId xmlns:a16="http://schemas.microsoft.com/office/drawing/2014/main" id="{90D77E1A-6E83-4ECF-810B-CE5090C0F97E}"/>
              </a:ext>
            </a:extLst>
          </p:cNvPr>
          <p:cNvSpPr>
            <a:spLocks noGrp="1"/>
          </p:cNvSpPr>
          <p:nvPr>
            <p:ph type="sldNum" sz="quarter" idx="12"/>
          </p:nvPr>
        </p:nvSpPr>
        <p:spPr/>
        <p:txBody>
          <a:bodyPr/>
          <a:lstStyle/>
          <a:p>
            <a:fld id="{B1D9BA23-6223-4617-9598-728E7A9462B0}" type="slidenum">
              <a:rPr lang="en-GB" smtClean="0"/>
              <a:t>2</a:t>
            </a:fld>
            <a:endParaRPr lang="en-GB"/>
          </a:p>
        </p:txBody>
      </p:sp>
    </p:spTree>
    <p:extLst>
      <p:ext uri="{BB962C8B-B14F-4D97-AF65-F5344CB8AC3E}">
        <p14:creationId xmlns:p14="http://schemas.microsoft.com/office/powerpoint/2010/main" val="14004855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Rectangle 3"/>
          <p:cNvSpPr>
            <a:spLocks noGrp="1"/>
          </p:cNvSpPr>
          <p:nvPr>
            <p:ph type="body" idx="1"/>
          </p:nvPr>
        </p:nvSpPr>
        <p:spPr>
          <a:xfrm>
            <a:off x="115910" y="1416677"/>
            <a:ext cx="11951594" cy="4829577"/>
          </a:xfrm>
        </p:spPr>
        <p:txBody>
          <a:bodyPr/>
          <a:lstStyle/>
          <a:p>
            <a:pPr marL="293681" lvl="1" indent="-293681" algn="just">
              <a:buNone/>
            </a:pPr>
            <a:r>
              <a:rPr lang="en-US" altLang="en-US" dirty="0"/>
              <a:t>2	This article shall </a:t>
            </a:r>
            <a:r>
              <a:rPr lang="en-US" altLang="en-US" b="1" dirty="0"/>
              <a:t>not be interpreted as imposing criminal liability </a:t>
            </a:r>
            <a:r>
              <a:rPr lang="en-US" altLang="en-US" dirty="0"/>
              <a:t>where the production, sale, procurement for use, import, distribution or otherwise making available or possession referred to in paragraph 1 of this article is not for the purpose of committing an offence established in accordance with Articles 2 through 5 of this Convention, such as for the </a:t>
            </a:r>
            <a:r>
              <a:rPr lang="en-US" altLang="en-US" b="1" dirty="0" err="1"/>
              <a:t>authorised</a:t>
            </a:r>
            <a:r>
              <a:rPr lang="en-US" altLang="en-US" b="1" dirty="0"/>
              <a:t> testing or protection of a computer system</a:t>
            </a:r>
            <a:r>
              <a:rPr lang="en-US" altLang="en-US" dirty="0"/>
              <a:t>.</a:t>
            </a:r>
          </a:p>
          <a:p>
            <a:pPr marL="293681" lvl="1" indent="-293681" algn="just">
              <a:buNone/>
            </a:pPr>
            <a:endParaRPr lang="en-US" altLang="en-US" dirty="0"/>
          </a:p>
          <a:p>
            <a:pPr marL="293681" lvl="1" indent="-293681" algn="just">
              <a:buNone/>
            </a:pPr>
            <a:r>
              <a:rPr lang="en-US" altLang="en-US" dirty="0"/>
              <a:t>3 Each Party may reserve the right not to apply paragraph 1 of this article, provided that the reservation does not concern the sale, distribution or otherwise making available of the items referred to in paragraph 1 </a:t>
            </a:r>
            <a:r>
              <a:rPr lang="en-US" altLang="en-US" dirty="0" err="1"/>
              <a:t>a.ii</a:t>
            </a:r>
            <a:r>
              <a:rPr lang="en-US" altLang="en-US" dirty="0"/>
              <a:t> of this article.</a:t>
            </a:r>
            <a:endParaRPr lang="en-GB" altLang="en-US" dirty="0"/>
          </a:p>
        </p:txBody>
      </p:sp>
      <p:sp>
        <p:nvSpPr>
          <p:cNvPr id="62468"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32" indent="-285744">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2971" indent="-228594">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160"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349"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537"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726"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8914"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103"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B045CBEB-B085-4BE1-AF87-3AAF3BF35241}" type="slidenum">
              <a:rPr lang="en-US" altLang="en-US" sz="1200">
                <a:solidFill>
                  <a:srgbClr val="898989"/>
                </a:solidFill>
              </a:rPr>
              <a:pPr>
                <a:spcBef>
                  <a:spcPct val="0"/>
                </a:spcBef>
                <a:buFontTx/>
                <a:buNone/>
              </a:pPr>
              <a:t>20</a:t>
            </a:fld>
            <a:endParaRPr lang="en-US" altLang="en-US" sz="1200">
              <a:solidFill>
                <a:srgbClr val="898989"/>
              </a:solidFill>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
        <p:nvSpPr>
          <p:cNvPr id="7" name="Rectangle 2"/>
          <p:cNvSpPr txBox="1">
            <a:spLocks/>
          </p:cNvSpPr>
          <p:nvPr/>
        </p:nvSpPr>
        <p:spPr>
          <a:xfrm>
            <a:off x="1432224" y="462407"/>
            <a:ext cx="10500696" cy="421159"/>
          </a:xfrm>
          <a:prstGeom prst="rect">
            <a:avLst/>
          </a:prstGeom>
        </p:spPr>
        <p:txBody>
          <a:bodyPr vert="horz" lIns="91440" tIns="45720" rIns="91440" bIns="45720" rtlCol="0" anchor="ctr">
            <a:noAutofit/>
          </a:bodyPr>
          <a:lst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a:lstStyle>
          <a:p>
            <a:r>
              <a:rPr lang="en-GB" altLang="en-US" b="1" dirty="0">
                <a:solidFill>
                  <a:schemeClr val="bg1"/>
                </a:solidFill>
              </a:rPr>
              <a:t>Article 6 – Misuse of Devices </a:t>
            </a:r>
            <a:r>
              <a:rPr lang="en-GB" altLang="en-US" sz="3200" b="1" dirty="0">
                <a:solidFill>
                  <a:schemeClr val="bg1"/>
                </a:solidFill>
              </a:rPr>
              <a:t>2/2</a:t>
            </a:r>
            <a:endParaRPr lang="en-GB" altLang="en-US" b="1" dirty="0">
              <a:solidFill>
                <a:schemeClr val="bg1"/>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p:cNvSpPr>
          <p:nvPr>
            <p:ph type="body" idx="1"/>
          </p:nvPr>
        </p:nvSpPr>
        <p:spPr>
          <a:xfrm>
            <a:off x="838199" y="2124757"/>
            <a:ext cx="10515600" cy="3485278"/>
          </a:xfrm>
        </p:spPr>
        <p:txBody>
          <a:bodyPr/>
          <a:lstStyle/>
          <a:p>
            <a:pPr eaLnBrk="1" hangingPunct="1">
              <a:buFont typeface="Arial" charset="0"/>
              <a:buNone/>
              <a:defRPr/>
            </a:pPr>
            <a:endParaRPr lang="en-GB" dirty="0">
              <a:latin typeface="+mj-lt"/>
              <a:ea typeface="+mn-ea"/>
              <a:cs typeface="Times New Roman" pitchFamily="18" charset="0"/>
            </a:endParaRPr>
          </a:p>
          <a:p>
            <a:pPr eaLnBrk="1" hangingPunct="1">
              <a:buFont typeface="Arial" charset="0"/>
              <a:buNone/>
              <a:defRPr/>
            </a:pPr>
            <a:endParaRPr lang="en-GB" dirty="0">
              <a:latin typeface="+mj-lt"/>
              <a:ea typeface="+mn-ea"/>
              <a:cs typeface="Times New Roman" pitchFamily="18" charset="0"/>
            </a:endParaRPr>
          </a:p>
          <a:p>
            <a:pPr algn="ctr">
              <a:lnSpc>
                <a:spcPct val="155000"/>
              </a:lnSpc>
              <a:buNone/>
              <a:defRPr/>
            </a:pPr>
            <a:r>
              <a:rPr lang="en-GB" b="1" i="1" dirty="0"/>
              <a:t>Computer-related offences </a:t>
            </a:r>
          </a:p>
        </p:txBody>
      </p:sp>
      <p:sp>
        <p:nvSpPr>
          <p:cNvPr id="75779"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32" indent="-285744">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2971" indent="-228594">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160"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349"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537"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726"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8914"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103"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9309A43-125B-46DA-81CB-8AB4DCC9A3E9}" type="slidenum">
              <a:rPr lang="en-US" altLang="en-US" sz="1200">
                <a:solidFill>
                  <a:srgbClr val="898989"/>
                </a:solidFill>
              </a:rPr>
              <a:pPr>
                <a:spcBef>
                  <a:spcPct val="0"/>
                </a:spcBef>
                <a:buFontTx/>
                <a:buNone/>
              </a:pPr>
              <a:t>21</a:t>
            </a:fld>
            <a:endParaRPr lang="en-US" altLang="en-US" sz="1200">
              <a:solidFill>
                <a:srgbClr val="898989"/>
              </a:solidFill>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p:cNvSpPr>
          <p:nvPr>
            <p:ph type="title"/>
          </p:nvPr>
        </p:nvSpPr>
        <p:spPr/>
        <p:txBody>
          <a:bodyPr>
            <a:normAutofit fontScale="90000"/>
          </a:bodyPr>
          <a:lstStyle/>
          <a:p>
            <a:pPr algn="l" eaLnBrk="1" hangingPunct="1"/>
            <a:r>
              <a:rPr lang="en-GB" altLang="en-US" sz="4800" b="1" dirty="0">
                <a:solidFill>
                  <a:schemeClr val="bg1"/>
                </a:solidFill>
              </a:rPr>
              <a:t>Article 7 – Computer-related Forgery	</a:t>
            </a:r>
          </a:p>
        </p:txBody>
      </p:sp>
      <p:sp>
        <p:nvSpPr>
          <p:cNvPr id="77827" name="Rectangle 3"/>
          <p:cNvSpPr>
            <a:spLocks noGrp="1"/>
          </p:cNvSpPr>
          <p:nvPr>
            <p:ph type="body" idx="1"/>
          </p:nvPr>
        </p:nvSpPr>
        <p:spPr>
          <a:xfrm>
            <a:off x="141668" y="1429555"/>
            <a:ext cx="11846116" cy="4868214"/>
          </a:xfrm>
        </p:spPr>
        <p:txBody>
          <a:bodyPr>
            <a:normAutofit lnSpcReduction="10000"/>
          </a:bodyPr>
          <a:lstStyle/>
          <a:p>
            <a:pPr marL="0" indent="0" algn="just">
              <a:buNone/>
            </a:pPr>
            <a:r>
              <a:rPr lang="en-GB" altLang="en-US" sz="3200" dirty="0"/>
              <a:t>Each Party shall adopt such legislative and other measures as may be necessary to establish as criminal offences under its domestic law when committed intentionally and without right </a:t>
            </a:r>
            <a:r>
              <a:rPr lang="en-GB" altLang="en-US" sz="3200" b="1" dirty="0"/>
              <a:t>the input, alteration, deletion, or suppression of computer data</a:t>
            </a:r>
            <a:r>
              <a:rPr lang="en-GB" altLang="en-US" sz="3200" dirty="0"/>
              <a:t>, </a:t>
            </a:r>
            <a:r>
              <a:rPr lang="en-GB" altLang="en-US" sz="3200" b="1" dirty="0"/>
              <a:t>resulting in inauthentic data</a:t>
            </a:r>
            <a:r>
              <a:rPr lang="en-GB" altLang="en-US" sz="3200" dirty="0"/>
              <a:t> with the intent that it be considered or acted upon for legal purposes as if it were authentic, regardless whether or not the data is directly readable and intelligible. A Party may require an intent to defraud, or similar dishonest intent, before criminal liability attaches.</a:t>
            </a:r>
          </a:p>
        </p:txBody>
      </p:sp>
      <p:sp>
        <p:nvSpPr>
          <p:cNvPr id="77828"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32" indent="-285744">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2971" indent="-228594">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160"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349"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537"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726"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8914"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103"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806584E-DCDA-4BD8-B81B-40FBCC8CCCD4}" type="slidenum">
              <a:rPr lang="en-US" altLang="en-US" sz="1200">
                <a:solidFill>
                  <a:srgbClr val="898989"/>
                </a:solidFill>
              </a:rPr>
              <a:pPr>
                <a:spcBef>
                  <a:spcPct val="0"/>
                </a:spcBef>
                <a:buFontTx/>
                <a:buNone/>
              </a:pPr>
              <a:t>22</a:t>
            </a:fld>
            <a:endParaRPr lang="en-US" altLang="en-US" sz="1200">
              <a:solidFill>
                <a:srgbClr val="898989"/>
              </a:solidFill>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
        <p:nvSpPr>
          <p:cNvPr id="6" name="Rectangle 2"/>
          <p:cNvSpPr txBox="1">
            <a:spLocks/>
          </p:cNvSpPr>
          <p:nvPr/>
        </p:nvSpPr>
        <p:spPr>
          <a:xfrm>
            <a:off x="1331640" y="352679"/>
            <a:ext cx="10656144" cy="421159"/>
          </a:xfrm>
          <a:prstGeom prst="rect">
            <a:avLst/>
          </a:prstGeom>
        </p:spPr>
        <p:txBody>
          <a:bodyPr vert="horz" lIns="91440" tIns="45720" rIns="91440" bIns="45720" rtlCol="0" anchor="ctr">
            <a:noAutofit/>
          </a:bodyPr>
          <a:lst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a:lstStyle>
          <a:p>
            <a:r>
              <a:rPr lang="en-GB" altLang="en-US" sz="3600" b="1" dirty="0">
                <a:solidFill>
                  <a:schemeClr val="bg1"/>
                </a:solidFill>
              </a:rPr>
              <a:t>Article 7 – Computer-related Forgery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p:cNvSpPr>
          <p:nvPr>
            <p:ph type="title"/>
          </p:nvPr>
        </p:nvSpPr>
        <p:spPr/>
        <p:txBody>
          <a:bodyPr>
            <a:normAutofit fontScale="90000"/>
          </a:bodyPr>
          <a:lstStyle/>
          <a:p>
            <a:pPr algn="l" eaLnBrk="1" hangingPunct="1"/>
            <a:r>
              <a:rPr lang="en-GB" altLang="en-US" sz="5333" b="1" dirty="0">
                <a:solidFill>
                  <a:schemeClr val="bg1"/>
                </a:solidFill>
              </a:rPr>
              <a:t>Article 8 – Computer-related Fraud</a:t>
            </a:r>
          </a:p>
        </p:txBody>
      </p:sp>
      <p:sp>
        <p:nvSpPr>
          <p:cNvPr id="168963" name="Rectangle 3"/>
          <p:cNvSpPr>
            <a:spLocks noGrp="1"/>
          </p:cNvSpPr>
          <p:nvPr>
            <p:ph type="body" idx="1"/>
          </p:nvPr>
        </p:nvSpPr>
        <p:spPr>
          <a:xfrm>
            <a:off x="167425" y="1429554"/>
            <a:ext cx="11900079" cy="4855335"/>
          </a:xfrm>
        </p:spPr>
        <p:txBody>
          <a:bodyPr>
            <a:normAutofit lnSpcReduction="10000"/>
          </a:bodyPr>
          <a:lstStyle/>
          <a:p>
            <a:pPr marL="0" indent="0" algn="just">
              <a:buNone/>
              <a:defRPr/>
            </a:pPr>
            <a:r>
              <a:rPr lang="en-GB" altLang="fr-FR" sz="3200" dirty="0">
                <a:cs typeface="Times New Roman" pitchFamily="18" charset="0"/>
              </a:rPr>
              <a:t>Each Party shall adopt such legislative and other measures as may be necessary to establish as criminal offences under its domestic law, when committed intentionally and without right, the causing of a loss of property to another by:</a:t>
            </a:r>
          </a:p>
          <a:p>
            <a:pPr marL="514338" indent="-514338" algn="just">
              <a:buFont typeface="+mj-lt"/>
              <a:buAutoNum type="alphaLcParenR"/>
              <a:defRPr/>
            </a:pPr>
            <a:r>
              <a:rPr lang="en-GB" altLang="fr-FR" sz="3200" dirty="0">
                <a:cs typeface="Times New Roman" pitchFamily="18" charset="0"/>
              </a:rPr>
              <a:t>any input, alteration, deletion or suppression of computer data;</a:t>
            </a:r>
          </a:p>
          <a:p>
            <a:pPr marL="514338" indent="-514338" algn="just">
              <a:buFont typeface="+mj-lt"/>
              <a:buAutoNum type="alphaLcParenR"/>
              <a:defRPr/>
            </a:pPr>
            <a:r>
              <a:rPr lang="en-GB" altLang="fr-FR" sz="3200" dirty="0">
                <a:cs typeface="Times New Roman" pitchFamily="18" charset="0"/>
              </a:rPr>
              <a:t>any interference with the functioning of a computer or system,</a:t>
            </a:r>
          </a:p>
          <a:p>
            <a:pPr marL="0" indent="0" algn="just">
              <a:buNone/>
              <a:defRPr/>
            </a:pPr>
            <a:r>
              <a:rPr lang="en-GB" altLang="fr-FR" sz="3200" dirty="0">
                <a:cs typeface="Times New Roman" pitchFamily="18" charset="0"/>
              </a:rPr>
              <a:t>with the intent of procuring, without right, an </a:t>
            </a:r>
            <a:r>
              <a:rPr lang="en-GB" altLang="fr-FR" sz="3200" b="1" dirty="0">
                <a:cs typeface="Times New Roman" pitchFamily="18" charset="0"/>
              </a:rPr>
              <a:t>economic benefit for oneself or for another person</a:t>
            </a:r>
            <a:r>
              <a:rPr lang="en-GB" altLang="fr-FR" sz="3200" b="1" dirty="0">
                <a:cs typeface="ＭＳ Ｐゴシック" charset="0"/>
              </a:rPr>
              <a:t> </a:t>
            </a:r>
          </a:p>
        </p:txBody>
      </p:sp>
      <p:sp>
        <p:nvSpPr>
          <p:cNvPr id="8397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32" indent="-285744">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2971" indent="-228594">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160"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349"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537"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726"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8914"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103"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200">
                <a:solidFill>
                  <a:srgbClr val="898989"/>
                </a:solidFill>
              </a:rPr>
              <a:t>!</a:t>
            </a:r>
            <a:fld id="{F6E45545-6E19-4E3A-991A-A8303BFC5C62}" type="slidenum">
              <a:rPr lang="en-US" altLang="en-US" sz="1200">
                <a:solidFill>
                  <a:srgbClr val="898989"/>
                </a:solidFill>
              </a:rPr>
              <a:pPr>
                <a:spcBef>
                  <a:spcPct val="0"/>
                </a:spcBef>
                <a:buFontTx/>
                <a:buNone/>
              </a:pPr>
              <a:t>23</a:t>
            </a:fld>
            <a:endParaRPr lang="en-US" altLang="en-US" sz="1200">
              <a:solidFill>
                <a:srgbClr val="898989"/>
              </a:solidFill>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
        <p:nvSpPr>
          <p:cNvPr id="6" name="Rectangle 2"/>
          <p:cNvSpPr txBox="1">
            <a:spLocks/>
          </p:cNvSpPr>
          <p:nvPr/>
        </p:nvSpPr>
        <p:spPr>
          <a:xfrm>
            <a:off x="1331640" y="471116"/>
            <a:ext cx="10491552" cy="421159"/>
          </a:xfrm>
          <a:prstGeom prst="rect">
            <a:avLst/>
          </a:prstGeom>
        </p:spPr>
        <p:txBody>
          <a:bodyPr vert="horz" lIns="91440" tIns="45720" rIns="91440" bIns="45720" rtlCol="0" anchor="ctr">
            <a:noAutofit/>
          </a:bodyPr>
          <a:lst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a:lstStyle>
          <a:p>
            <a:r>
              <a:rPr lang="en-GB" altLang="en-US" sz="4000" b="1" dirty="0">
                <a:solidFill>
                  <a:schemeClr val="bg1"/>
                </a:solidFill>
              </a:rPr>
              <a:t>Article 8 – Computer-related Fraud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p:cNvSpPr>
          <p:nvPr>
            <p:ph type="body" idx="1"/>
          </p:nvPr>
        </p:nvSpPr>
        <p:spPr>
          <a:xfrm>
            <a:off x="838203" y="2133901"/>
            <a:ext cx="10515600" cy="3485278"/>
          </a:xfrm>
        </p:spPr>
        <p:txBody>
          <a:bodyPr/>
          <a:lstStyle/>
          <a:p>
            <a:pPr eaLnBrk="1" hangingPunct="1">
              <a:buFont typeface="Arial" charset="0"/>
              <a:buNone/>
              <a:defRPr/>
            </a:pPr>
            <a:endParaRPr lang="en-GB" dirty="0">
              <a:latin typeface="+mj-lt"/>
              <a:ea typeface="+mn-ea"/>
              <a:cs typeface="Times New Roman" pitchFamily="18" charset="0"/>
            </a:endParaRPr>
          </a:p>
          <a:p>
            <a:pPr eaLnBrk="1" hangingPunct="1">
              <a:buFont typeface="Arial" charset="0"/>
              <a:buNone/>
              <a:defRPr/>
            </a:pPr>
            <a:endParaRPr lang="en-GB" dirty="0">
              <a:latin typeface="+mj-lt"/>
              <a:ea typeface="+mn-ea"/>
              <a:cs typeface="Times New Roman" pitchFamily="18" charset="0"/>
            </a:endParaRPr>
          </a:p>
          <a:p>
            <a:pPr algn="ctr" eaLnBrk="1" hangingPunct="1">
              <a:buFont typeface="Arial" charset="0"/>
              <a:buNone/>
              <a:defRPr/>
            </a:pPr>
            <a:r>
              <a:rPr lang="en-GB" b="1" i="1" dirty="0"/>
              <a:t>Content-related Offences </a:t>
            </a:r>
          </a:p>
        </p:txBody>
      </p:sp>
      <p:sp>
        <p:nvSpPr>
          <p:cNvPr id="89091"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32" indent="-285744">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2971" indent="-228594">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160"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349"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537"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726"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8914"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103"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275EC45-7232-4AEA-97F3-6B396672B624}" type="slidenum">
              <a:rPr lang="en-US" altLang="en-US" sz="1200">
                <a:solidFill>
                  <a:srgbClr val="898989"/>
                </a:solidFill>
              </a:rPr>
              <a:pPr>
                <a:spcBef>
                  <a:spcPct val="0"/>
                </a:spcBef>
                <a:buFontTx/>
                <a:buNone/>
              </a:pPr>
              <a:t>24</a:t>
            </a:fld>
            <a:endParaRPr lang="en-US" altLang="en-US" sz="1200">
              <a:solidFill>
                <a:srgbClr val="898989"/>
              </a:solidFill>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p:cNvSpPr>
          <p:nvPr>
            <p:ph type="title"/>
          </p:nvPr>
        </p:nvSpPr>
        <p:spPr/>
        <p:txBody>
          <a:bodyPr>
            <a:normAutofit fontScale="90000"/>
          </a:bodyPr>
          <a:lstStyle/>
          <a:p>
            <a:pPr algn="l" eaLnBrk="1" hangingPunct="1"/>
            <a:r>
              <a:rPr lang="en-GB" altLang="en-US" sz="3200" b="1" dirty="0">
                <a:solidFill>
                  <a:schemeClr val="bg1"/>
                </a:solidFill>
              </a:rPr>
              <a:t>Article 9 – Offences Related to Child Pornography (1/2)</a:t>
            </a:r>
          </a:p>
        </p:txBody>
      </p:sp>
      <p:sp>
        <p:nvSpPr>
          <p:cNvPr id="95235" name="Rectangle 3"/>
          <p:cNvSpPr>
            <a:spLocks noGrp="1"/>
          </p:cNvSpPr>
          <p:nvPr>
            <p:ph type="body" idx="1"/>
          </p:nvPr>
        </p:nvSpPr>
        <p:spPr>
          <a:xfrm>
            <a:off x="141668" y="1429555"/>
            <a:ext cx="11951593" cy="4816699"/>
          </a:xfrm>
        </p:spPr>
        <p:txBody>
          <a:bodyPr>
            <a:normAutofit/>
          </a:bodyPr>
          <a:lstStyle/>
          <a:p>
            <a:pPr algn="just" eaLnBrk="1" hangingPunct="1">
              <a:buFont typeface="+mj-lt"/>
              <a:buAutoNum type="arabicPeriod"/>
              <a:defRPr/>
            </a:pPr>
            <a:r>
              <a:rPr lang="en-GB" sz="2400" dirty="0">
                <a:cs typeface="Verdana" panose="020B0604030504040204" pitchFamily="34" charset="0"/>
              </a:rPr>
              <a:t>Each Party shall adopt such legislative and other measures as may be necessary to establish as criminal offences under its domestic law when committed intentionally and without right the following conduct:</a:t>
            </a:r>
          </a:p>
          <a:p>
            <a:pPr marL="857229" lvl="1" indent="-457189" algn="just">
              <a:buFont typeface="+mj-lt"/>
              <a:buAutoNum type="alphaLcParenR"/>
              <a:defRPr/>
            </a:pPr>
            <a:r>
              <a:rPr lang="en-GB" b="1" dirty="0">
                <a:cs typeface="Verdana" panose="020B0604030504040204" pitchFamily="34" charset="0"/>
              </a:rPr>
              <a:t>producing</a:t>
            </a:r>
            <a:r>
              <a:rPr lang="en-GB" dirty="0">
                <a:cs typeface="Verdana" panose="020B0604030504040204" pitchFamily="34" charset="0"/>
              </a:rPr>
              <a:t> </a:t>
            </a:r>
            <a:r>
              <a:rPr lang="en-GB" b="1" dirty="0">
                <a:cs typeface="Verdana" panose="020B0604030504040204" pitchFamily="34" charset="0"/>
              </a:rPr>
              <a:t>child pornography </a:t>
            </a:r>
            <a:r>
              <a:rPr lang="en-GB" dirty="0">
                <a:cs typeface="Verdana" panose="020B0604030504040204" pitchFamily="34" charset="0"/>
              </a:rPr>
              <a:t>for the purpose of its distribution through a computer system;</a:t>
            </a:r>
          </a:p>
          <a:p>
            <a:pPr marL="857229" lvl="1" indent="-457189" algn="just">
              <a:buFont typeface="+mj-lt"/>
              <a:buAutoNum type="alphaLcParenR"/>
              <a:defRPr/>
            </a:pPr>
            <a:r>
              <a:rPr lang="en-GB" b="1" dirty="0">
                <a:cs typeface="Verdana" panose="020B0604030504040204" pitchFamily="34" charset="0"/>
              </a:rPr>
              <a:t>offering</a:t>
            </a:r>
            <a:r>
              <a:rPr lang="en-GB" dirty="0">
                <a:cs typeface="Verdana" panose="020B0604030504040204" pitchFamily="34" charset="0"/>
              </a:rPr>
              <a:t> or making available child pornography through a computer system;</a:t>
            </a:r>
          </a:p>
          <a:p>
            <a:pPr marL="857229" lvl="1" indent="-457189" algn="just">
              <a:buFont typeface="+mj-lt"/>
              <a:buAutoNum type="alphaLcParenR"/>
              <a:defRPr/>
            </a:pPr>
            <a:r>
              <a:rPr lang="en-GB" b="1" dirty="0">
                <a:cs typeface="Verdana" panose="020B0604030504040204" pitchFamily="34" charset="0"/>
              </a:rPr>
              <a:t>distributing</a:t>
            </a:r>
            <a:r>
              <a:rPr lang="en-GB" dirty="0">
                <a:cs typeface="Verdana" panose="020B0604030504040204" pitchFamily="34" charset="0"/>
              </a:rPr>
              <a:t> or transmitting child pornography through a computer system;</a:t>
            </a:r>
          </a:p>
          <a:p>
            <a:pPr marL="857229" lvl="1" indent="-457189" algn="just">
              <a:buFont typeface="+mj-lt"/>
              <a:buAutoNum type="alphaLcParenR"/>
              <a:defRPr/>
            </a:pPr>
            <a:r>
              <a:rPr lang="en-GB" b="1" dirty="0">
                <a:cs typeface="Verdana" panose="020B0604030504040204" pitchFamily="34" charset="0"/>
              </a:rPr>
              <a:t>procuring</a:t>
            </a:r>
            <a:r>
              <a:rPr lang="en-GB" dirty="0">
                <a:cs typeface="Verdana" panose="020B0604030504040204" pitchFamily="34" charset="0"/>
              </a:rPr>
              <a:t> child pornography through a computer system for oneself or for another;</a:t>
            </a:r>
          </a:p>
          <a:p>
            <a:pPr marL="857229" lvl="1" indent="-457189" algn="just">
              <a:buFont typeface="+mj-lt"/>
              <a:buAutoNum type="alphaLcParenR"/>
              <a:defRPr/>
            </a:pPr>
            <a:r>
              <a:rPr lang="en-GB" b="1" dirty="0">
                <a:cs typeface="Verdana" panose="020B0604030504040204" pitchFamily="34" charset="0"/>
              </a:rPr>
              <a:t>possessing</a:t>
            </a:r>
            <a:r>
              <a:rPr lang="en-GB" dirty="0">
                <a:cs typeface="Verdana" panose="020B0604030504040204" pitchFamily="34" charset="0"/>
              </a:rPr>
              <a:t> child pornography in a computer system or on a computer-data storage medium. </a:t>
            </a:r>
          </a:p>
        </p:txBody>
      </p:sp>
      <p:sp>
        <p:nvSpPr>
          <p:cNvPr id="9114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32" indent="-285744">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2971" indent="-228594">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160"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349"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537"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726"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8914"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103"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6D0E005-723E-4843-972B-E57F8074F8F2}" type="slidenum">
              <a:rPr lang="en-US" altLang="en-US" sz="1200">
                <a:solidFill>
                  <a:srgbClr val="898989"/>
                </a:solidFill>
              </a:rPr>
              <a:pPr>
                <a:spcBef>
                  <a:spcPct val="0"/>
                </a:spcBef>
                <a:buFontTx/>
                <a:buNone/>
              </a:pPr>
              <a:t>25</a:t>
            </a:fld>
            <a:endParaRPr lang="en-US" altLang="en-US" sz="1200">
              <a:solidFill>
                <a:srgbClr val="898989"/>
              </a:solidFill>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
        <p:nvSpPr>
          <p:cNvPr id="6" name="Rectangle 2"/>
          <p:cNvSpPr txBox="1">
            <a:spLocks/>
          </p:cNvSpPr>
          <p:nvPr/>
        </p:nvSpPr>
        <p:spPr>
          <a:xfrm>
            <a:off x="1441368" y="434975"/>
            <a:ext cx="10518984" cy="421159"/>
          </a:xfrm>
          <a:prstGeom prst="rect">
            <a:avLst/>
          </a:prstGeom>
        </p:spPr>
        <p:txBody>
          <a:bodyPr vert="horz" lIns="91440" tIns="45720" rIns="91440" bIns="45720" rtlCol="0" anchor="ctr">
            <a:noAutofit/>
          </a:bodyPr>
          <a:lst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a:lstStyle>
          <a:p>
            <a:r>
              <a:rPr lang="en-GB" altLang="en-US" sz="2400" b="1" dirty="0">
                <a:solidFill>
                  <a:schemeClr val="bg1"/>
                </a:solidFill>
              </a:rPr>
              <a:t>Article 9 – Offences Related to Child Pornography (1/2)</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3" name="Rectangle 3"/>
          <p:cNvSpPr>
            <a:spLocks noGrp="1"/>
          </p:cNvSpPr>
          <p:nvPr>
            <p:ph type="body" idx="1"/>
          </p:nvPr>
        </p:nvSpPr>
        <p:spPr>
          <a:xfrm>
            <a:off x="154546" y="1442434"/>
            <a:ext cx="11912958" cy="4868213"/>
          </a:xfrm>
        </p:spPr>
        <p:txBody>
          <a:bodyPr/>
          <a:lstStyle/>
          <a:p>
            <a:pPr algn="just" eaLnBrk="1" hangingPunct="1">
              <a:buFont typeface="Calibri" panose="020F0502020204030204" pitchFamily="34" charset="0"/>
              <a:buAutoNum type="arabicPeriod" startAt="2"/>
            </a:pPr>
            <a:r>
              <a:rPr lang="en-GB" altLang="en-US" sz="2400" dirty="0"/>
              <a:t>For the purpose of paragraph 1 above “child pornography” shall include  pornographic material that visually depicts:</a:t>
            </a:r>
          </a:p>
          <a:p>
            <a:pPr marL="857229" lvl="1" indent="-457189" algn="just">
              <a:buFont typeface="Calibri" panose="020F0502020204030204" pitchFamily="34" charset="0"/>
              <a:buAutoNum type="alphaLcParenR"/>
            </a:pPr>
            <a:r>
              <a:rPr lang="en-GB" altLang="en-US" dirty="0"/>
              <a:t>a </a:t>
            </a:r>
            <a:r>
              <a:rPr lang="en-GB" altLang="en-US" b="1" dirty="0"/>
              <a:t>minor engaged</a:t>
            </a:r>
            <a:r>
              <a:rPr lang="en-GB" altLang="en-US" dirty="0"/>
              <a:t> in sexually explicit conduct;</a:t>
            </a:r>
          </a:p>
          <a:p>
            <a:pPr marL="857229" lvl="1" indent="-457189" algn="just">
              <a:buFont typeface="Calibri" panose="020F0502020204030204" pitchFamily="34" charset="0"/>
              <a:buAutoNum type="alphaLcParenR"/>
            </a:pPr>
            <a:r>
              <a:rPr lang="en-GB" altLang="en-US" dirty="0"/>
              <a:t>a </a:t>
            </a:r>
            <a:r>
              <a:rPr lang="en-GB" altLang="en-US" b="1" dirty="0"/>
              <a:t>person appearing to be a minor </a:t>
            </a:r>
            <a:r>
              <a:rPr lang="en-GB" altLang="en-US" dirty="0"/>
              <a:t>engaged in sexually explicit conduct;</a:t>
            </a:r>
          </a:p>
          <a:p>
            <a:pPr marL="857229" lvl="1" indent="-457189" algn="just">
              <a:buFont typeface="Calibri" panose="020F0502020204030204" pitchFamily="34" charset="0"/>
              <a:buAutoNum type="alphaLcParenR"/>
            </a:pPr>
            <a:r>
              <a:rPr lang="en-GB" altLang="en-US" dirty="0"/>
              <a:t>realistic </a:t>
            </a:r>
            <a:r>
              <a:rPr lang="en-GB" altLang="en-US" b="1" dirty="0"/>
              <a:t>images</a:t>
            </a:r>
            <a:r>
              <a:rPr lang="en-GB" altLang="en-US" dirty="0"/>
              <a:t> representing a minor engaged in sexually explicit conduct.</a:t>
            </a:r>
          </a:p>
          <a:p>
            <a:pPr algn="just" eaLnBrk="1" hangingPunct="1">
              <a:buFont typeface="Calibri" panose="020F0502020204030204" pitchFamily="34" charset="0"/>
              <a:buAutoNum type="arabicPeriod" startAt="3"/>
            </a:pPr>
            <a:r>
              <a:rPr lang="en-GB" altLang="en-US" sz="2400" dirty="0"/>
              <a:t>For the purpose of paragraph 2 above, the term “minor” shall include all persons under </a:t>
            </a:r>
            <a:r>
              <a:rPr lang="en-GB" altLang="en-US" sz="2400" b="1" dirty="0"/>
              <a:t>18 years </a:t>
            </a:r>
            <a:r>
              <a:rPr lang="en-GB" altLang="en-US" sz="2400" dirty="0"/>
              <a:t>of age. A Party may, however, require a lower age-limit, which shall be not less than </a:t>
            </a:r>
            <a:r>
              <a:rPr lang="en-GB" altLang="en-US" sz="2400" b="1" dirty="0"/>
              <a:t>16 years</a:t>
            </a:r>
            <a:r>
              <a:rPr lang="en-GB" altLang="en-US" sz="2400" dirty="0"/>
              <a:t>.</a:t>
            </a:r>
          </a:p>
          <a:p>
            <a:pPr algn="just" eaLnBrk="1" hangingPunct="1">
              <a:buFont typeface="Calibri" panose="020F0502020204030204" pitchFamily="34" charset="0"/>
              <a:buAutoNum type="arabicPeriod" startAt="3"/>
            </a:pPr>
            <a:r>
              <a:rPr lang="en-GB" altLang="en-US" sz="2400" dirty="0"/>
              <a:t>Each Party may reserve the right not to apply, in whole or in part, paragraph 1(d) and 1(e), and 2(b) and 2(c).</a:t>
            </a:r>
          </a:p>
        </p:txBody>
      </p:sp>
      <p:sp>
        <p:nvSpPr>
          <p:cNvPr id="9216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32" indent="-285744">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2971" indent="-228594">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160"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349"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537"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726"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8914"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103"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71EBD44-1283-42D8-9D4A-F055006EC216}" type="slidenum">
              <a:rPr lang="en-US" altLang="en-US" sz="1200">
                <a:solidFill>
                  <a:srgbClr val="898989"/>
                </a:solidFill>
              </a:rPr>
              <a:pPr>
                <a:spcBef>
                  <a:spcPct val="0"/>
                </a:spcBef>
                <a:buFontTx/>
                <a:buNone/>
              </a:pPr>
              <a:t>26</a:t>
            </a:fld>
            <a:endParaRPr lang="en-US" altLang="en-US" sz="1200">
              <a:solidFill>
                <a:srgbClr val="898989"/>
              </a:solidFill>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
        <p:nvSpPr>
          <p:cNvPr id="7" name="Rectangle 2"/>
          <p:cNvSpPr txBox="1">
            <a:spLocks/>
          </p:cNvSpPr>
          <p:nvPr/>
        </p:nvSpPr>
        <p:spPr>
          <a:xfrm>
            <a:off x="1441368" y="434975"/>
            <a:ext cx="10518984" cy="421159"/>
          </a:xfrm>
          <a:prstGeom prst="rect">
            <a:avLst/>
          </a:prstGeom>
        </p:spPr>
        <p:txBody>
          <a:bodyPr vert="horz" lIns="91440" tIns="45720" rIns="91440" bIns="45720" rtlCol="0" anchor="ctr">
            <a:noAutofit/>
          </a:bodyPr>
          <a:lst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a:lstStyle>
          <a:p>
            <a:r>
              <a:rPr lang="en-GB" altLang="en-US" sz="2400" b="1" dirty="0">
                <a:solidFill>
                  <a:schemeClr val="bg1"/>
                </a:solidFill>
              </a:rPr>
              <a:t>Article 9 – Offences Related to Child Pornography (2/2)</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p:cNvSpPr>
          <p:nvPr>
            <p:ph type="body" idx="1"/>
          </p:nvPr>
        </p:nvSpPr>
        <p:spPr>
          <a:xfrm>
            <a:off x="838203" y="2097325"/>
            <a:ext cx="10515600" cy="3485278"/>
          </a:xfrm>
        </p:spPr>
        <p:txBody>
          <a:bodyPr/>
          <a:lstStyle/>
          <a:p>
            <a:pPr eaLnBrk="1" hangingPunct="1">
              <a:buFont typeface="Arial" charset="0"/>
              <a:buNone/>
              <a:defRPr/>
            </a:pPr>
            <a:endParaRPr lang="en-GB" dirty="0">
              <a:latin typeface="+mj-lt"/>
              <a:ea typeface="+mn-ea"/>
              <a:cs typeface="Times New Roman" pitchFamily="18" charset="0"/>
            </a:endParaRPr>
          </a:p>
          <a:p>
            <a:pPr eaLnBrk="1" hangingPunct="1">
              <a:buFont typeface="Arial" charset="0"/>
              <a:buNone/>
              <a:defRPr/>
            </a:pPr>
            <a:endParaRPr lang="en-GB" dirty="0">
              <a:latin typeface="+mj-lt"/>
              <a:ea typeface="+mn-ea"/>
              <a:cs typeface="Times New Roman" pitchFamily="18" charset="0"/>
            </a:endParaRPr>
          </a:p>
          <a:p>
            <a:pPr algn="ctr">
              <a:buNone/>
              <a:defRPr/>
            </a:pPr>
            <a:r>
              <a:rPr lang="en-GB" b="1" i="1" dirty="0"/>
              <a:t>Offences related to infringements of copyrights and related rights</a:t>
            </a:r>
          </a:p>
        </p:txBody>
      </p:sp>
      <p:sp>
        <p:nvSpPr>
          <p:cNvPr id="107523"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32" indent="-285744">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2971" indent="-228594">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160"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349"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537"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726"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8914"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103"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75A7C49D-C27B-4B2E-A314-F822FF9561BA}" type="slidenum">
              <a:rPr lang="en-US" altLang="en-US" sz="1200">
                <a:solidFill>
                  <a:srgbClr val="898989"/>
                </a:solidFill>
              </a:rPr>
              <a:pPr>
                <a:spcBef>
                  <a:spcPct val="0"/>
                </a:spcBef>
                <a:buFontTx/>
                <a:buNone/>
              </a:pPr>
              <a:t>27</a:t>
            </a:fld>
            <a:endParaRPr lang="en-US" altLang="en-US" sz="1200">
              <a:solidFill>
                <a:srgbClr val="898989"/>
              </a:solidFill>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p:cNvSpPr>
          <p:nvPr>
            <p:ph type="title"/>
          </p:nvPr>
        </p:nvSpPr>
        <p:spPr>
          <a:xfrm>
            <a:off x="1601784" y="335433"/>
            <a:ext cx="10177131" cy="561545"/>
          </a:xfrm>
        </p:spPr>
        <p:txBody>
          <a:bodyPr>
            <a:noAutofit/>
          </a:bodyPr>
          <a:lstStyle/>
          <a:p>
            <a:pPr algn="l" eaLnBrk="1" hangingPunct="1"/>
            <a:r>
              <a:rPr lang="en-GB" altLang="en-US" sz="2800" b="1" dirty="0">
                <a:solidFill>
                  <a:schemeClr val="bg1"/>
                </a:solidFill>
              </a:rPr>
              <a:t>Article 10 – Offences Related to Infringements of Copyright and related Rights 1/3 </a:t>
            </a:r>
          </a:p>
        </p:txBody>
      </p:sp>
      <p:sp>
        <p:nvSpPr>
          <p:cNvPr id="109571" name="Rectangle 3"/>
          <p:cNvSpPr>
            <a:spLocks noGrp="1"/>
          </p:cNvSpPr>
          <p:nvPr>
            <p:ph type="body" idx="1"/>
          </p:nvPr>
        </p:nvSpPr>
        <p:spPr>
          <a:xfrm>
            <a:off x="103032" y="1442435"/>
            <a:ext cx="11900078" cy="4829576"/>
          </a:xfrm>
        </p:spPr>
        <p:txBody>
          <a:bodyPr>
            <a:normAutofit fontScale="92500" lnSpcReduction="10000"/>
          </a:bodyPr>
          <a:lstStyle/>
          <a:p>
            <a:pPr marL="514338" indent="-514338" algn="just">
              <a:buFont typeface="Calibri" panose="020F0502020204030204" pitchFamily="34" charset="0"/>
              <a:buAutoNum type="arabicPeriod"/>
            </a:pPr>
            <a:r>
              <a:rPr lang="en-GB" altLang="en-US" sz="3200" dirty="0"/>
              <a:t>Each Party shall adopt such legislative and other measures as may be necessary to establish as criminal offences under its domestic law </a:t>
            </a:r>
            <a:r>
              <a:rPr lang="en-GB" altLang="en-US" sz="3200" b="1" dirty="0"/>
              <a:t>the infringement of copyright</a:t>
            </a:r>
            <a:r>
              <a:rPr lang="en-GB" altLang="en-US" sz="3200" dirty="0"/>
              <a:t>, as defined under the law of that Party pursuant to the obligations it has undertaken under the Paris Act of 24 July 1971 of the Bern Convention for the Protection of Literary and Artistic Works, the Agreement on Trade-Related Aspects of Intellectual Property Rights and the WIPO Copyright Treaty, with the exception of any moral rights conferred by such Conventions, where such acts are committed wilfully, on a commercial scale and by means of a computer system.</a:t>
            </a:r>
          </a:p>
        </p:txBody>
      </p:sp>
      <p:sp>
        <p:nvSpPr>
          <p:cNvPr id="10957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32" indent="-285744">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2971" indent="-228594">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160"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349"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537"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726"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8914"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103"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C2E4AC5E-3D0F-4BB5-AF38-719E20738195}" type="slidenum">
              <a:rPr lang="en-US" altLang="en-US" sz="1200">
                <a:solidFill>
                  <a:srgbClr val="898989"/>
                </a:solidFill>
              </a:rPr>
              <a:pPr>
                <a:spcBef>
                  <a:spcPct val="0"/>
                </a:spcBef>
                <a:buFontTx/>
                <a:buNone/>
              </a:pPr>
              <a:t>28</a:t>
            </a:fld>
            <a:endParaRPr lang="en-US" altLang="en-US" sz="1200">
              <a:solidFill>
                <a:srgbClr val="898989"/>
              </a:solidFill>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5" name="Rectangle 3"/>
          <p:cNvSpPr>
            <a:spLocks noGrp="1"/>
          </p:cNvSpPr>
          <p:nvPr>
            <p:ph type="body" idx="1"/>
          </p:nvPr>
        </p:nvSpPr>
        <p:spPr>
          <a:xfrm>
            <a:off x="141668" y="1442434"/>
            <a:ext cx="11835684" cy="4842456"/>
          </a:xfrm>
        </p:spPr>
        <p:txBody>
          <a:bodyPr>
            <a:normAutofit fontScale="92500" lnSpcReduction="20000"/>
          </a:bodyPr>
          <a:lstStyle/>
          <a:p>
            <a:pPr marL="514338" indent="-514338" algn="just">
              <a:buFont typeface="Calibri" panose="020F0502020204030204" pitchFamily="34" charset="0"/>
              <a:buAutoNum type="arabicPeriod" startAt="2"/>
            </a:pPr>
            <a:r>
              <a:rPr lang="en-US" altLang="en-US" sz="3200" dirty="0"/>
              <a:t>Each Party shall adopt such legislative and other measures as may be necessary to establish as criminal offences under its domestic law </a:t>
            </a:r>
            <a:r>
              <a:rPr lang="en-US" altLang="en-US" sz="3200" b="1" dirty="0"/>
              <a:t>the infringement of related rights</a:t>
            </a:r>
            <a:r>
              <a:rPr lang="en-US" altLang="en-US" sz="3200" dirty="0"/>
              <a:t>, as defined under the law of that Party, pursuant to the obligations it has undertaken under the International Convention for the Protection of Performers, Producers of Phonograms and Broadcasting </a:t>
            </a:r>
            <a:r>
              <a:rPr lang="en-US" altLang="en-US" sz="3200" dirty="0" err="1"/>
              <a:t>Organisations</a:t>
            </a:r>
            <a:r>
              <a:rPr lang="en-US" altLang="en-US" sz="3200" dirty="0"/>
              <a:t> (Rome Convention), the Agreement on Trade-Related Aspects of Intellectual Property Rights and the WIPO Performances and Phonograms Treaty, with the exception of any moral rights conferred by such conventions, where such acts are committed </a:t>
            </a:r>
            <a:r>
              <a:rPr lang="en-US" altLang="en-US" sz="3200" dirty="0" err="1"/>
              <a:t>wilfully</a:t>
            </a:r>
            <a:r>
              <a:rPr lang="en-US" altLang="en-US" sz="3200" dirty="0"/>
              <a:t>, on a commercial scale and by means of a computer system.</a:t>
            </a:r>
            <a:endParaRPr lang="en-GB" altLang="en-US" sz="3200" dirty="0"/>
          </a:p>
        </p:txBody>
      </p:sp>
      <p:sp>
        <p:nvSpPr>
          <p:cNvPr id="11059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32" indent="-285744">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2971" indent="-228594">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160"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349"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537"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726"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8914"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103"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7F122C16-EE7C-4397-B86B-17CD8557E623}" type="slidenum">
              <a:rPr lang="en-US" altLang="en-US" sz="1200">
                <a:solidFill>
                  <a:srgbClr val="898989"/>
                </a:solidFill>
              </a:rPr>
              <a:pPr>
                <a:spcBef>
                  <a:spcPct val="0"/>
                </a:spcBef>
                <a:buFontTx/>
                <a:buNone/>
              </a:pPr>
              <a:t>29</a:t>
            </a:fld>
            <a:endParaRPr lang="en-US" altLang="en-US" sz="1200">
              <a:solidFill>
                <a:srgbClr val="898989"/>
              </a:solidFill>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
        <p:nvSpPr>
          <p:cNvPr id="7" name="Rectangle 2"/>
          <p:cNvSpPr>
            <a:spLocks noGrp="1"/>
          </p:cNvSpPr>
          <p:nvPr>
            <p:ph type="title"/>
          </p:nvPr>
        </p:nvSpPr>
        <p:spPr>
          <a:xfrm>
            <a:off x="1601784" y="335433"/>
            <a:ext cx="10177131" cy="561545"/>
          </a:xfrm>
        </p:spPr>
        <p:txBody>
          <a:bodyPr>
            <a:noAutofit/>
          </a:bodyPr>
          <a:lstStyle/>
          <a:p>
            <a:pPr algn="l" eaLnBrk="1" hangingPunct="1"/>
            <a:r>
              <a:rPr lang="en-GB" altLang="en-US" sz="2800" b="1" dirty="0">
                <a:solidFill>
                  <a:schemeClr val="bg1"/>
                </a:solidFill>
              </a:rPr>
              <a:t>Article 10 – Offences Related to Infringements of Copyright and related Rights 2/3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7425" y="1455313"/>
            <a:ext cx="11771290" cy="4816697"/>
          </a:xfrm>
        </p:spPr>
        <p:txBody>
          <a:bodyPr>
            <a:normAutofit fontScale="70000" lnSpcReduction="20000"/>
          </a:bodyPr>
          <a:lstStyle/>
          <a:p>
            <a:pPr marL="0" indent="0">
              <a:lnSpc>
                <a:spcPct val="170000"/>
              </a:lnSpc>
              <a:buNone/>
            </a:pPr>
            <a:r>
              <a:rPr lang="en-US" sz="3733" dirty="0"/>
              <a:t>At the end of this session participants will be able to:</a:t>
            </a:r>
          </a:p>
          <a:p>
            <a:pPr>
              <a:lnSpc>
                <a:spcPct val="170000"/>
              </a:lnSpc>
              <a:buNone/>
            </a:pPr>
            <a:endParaRPr lang="en-US" sz="3733" dirty="0"/>
          </a:p>
          <a:p>
            <a:pPr>
              <a:lnSpc>
                <a:spcPct val="170000"/>
              </a:lnSpc>
            </a:pPr>
            <a:r>
              <a:rPr lang="en-GB" sz="3200" dirty="0"/>
              <a:t>Provide </a:t>
            </a:r>
            <a:r>
              <a:rPr lang="it-IT" sz="3200" dirty="0"/>
              <a:t>an </a:t>
            </a:r>
            <a:r>
              <a:rPr lang="it-IT" sz="3200" dirty="0" err="1"/>
              <a:t>updated</a:t>
            </a:r>
            <a:r>
              <a:rPr lang="it-IT" sz="3200" dirty="0"/>
              <a:t> </a:t>
            </a:r>
            <a:r>
              <a:rPr lang="it-IT" sz="3200" dirty="0" err="1"/>
              <a:t>picture</a:t>
            </a:r>
            <a:r>
              <a:rPr lang="it-IT" sz="3200" dirty="0"/>
              <a:t> of the </a:t>
            </a:r>
            <a:r>
              <a:rPr lang="it-IT" sz="3200" dirty="0" err="1"/>
              <a:t>reach</a:t>
            </a:r>
            <a:r>
              <a:rPr lang="it-IT" sz="3200" dirty="0"/>
              <a:t> of the Budapest Convention</a:t>
            </a:r>
          </a:p>
          <a:p>
            <a:pPr>
              <a:lnSpc>
                <a:spcPct val="170000"/>
              </a:lnSpc>
            </a:pPr>
            <a:r>
              <a:rPr lang="en-US" sz="3200" dirty="0"/>
              <a:t>Know how the Budapest Convention is structured</a:t>
            </a:r>
          </a:p>
          <a:p>
            <a:pPr>
              <a:lnSpc>
                <a:spcPct val="170000"/>
              </a:lnSpc>
            </a:pPr>
            <a:r>
              <a:rPr lang="en-US" sz="3200" dirty="0"/>
              <a:t>Find their way into the provisions of the Budapest Convention</a:t>
            </a:r>
          </a:p>
          <a:p>
            <a:pPr>
              <a:lnSpc>
                <a:spcPct val="170000"/>
              </a:lnSpc>
            </a:pPr>
            <a:r>
              <a:rPr lang="en-US" sz="3200" b="1" dirty="0"/>
              <a:t>Know which articles of the Budapest Convention are specifically important for the collection of electronic evidence</a:t>
            </a:r>
          </a:p>
        </p:txBody>
      </p:sp>
      <p:sp>
        <p:nvSpPr>
          <p:cNvPr id="4" name="Title 1"/>
          <p:cNvSpPr>
            <a:spLocks noGrp="1"/>
          </p:cNvSpPr>
          <p:nvPr>
            <p:ph type="title"/>
          </p:nvPr>
        </p:nvSpPr>
        <p:spPr>
          <a:xfrm>
            <a:off x="1726837" y="259527"/>
            <a:ext cx="10465163" cy="773267"/>
          </a:xfrm>
        </p:spPr>
        <p:txBody>
          <a:bodyPr/>
          <a:lstStyle/>
          <a:p>
            <a:pPr algn="l"/>
            <a:r>
              <a:rPr lang="en-US" b="1" dirty="0">
                <a:solidFill>
                  <a:schemeClr val="bg1"/>
                </a:solidFill>
              </a:rPr>
              <a:t>Session 2 Objectives</a:t>
            </a:r>
          </a:p>
        </p:txBody>
      </p:sp>
      <p:sp>
        <p:nvSpPr>
          <p:cNvPr id="2" name="Tijdelijke aanduiding voor datum 1"/>
          <p:cNvSpPr>
            <a:spLocks noGrp="1"/>
          </p:cNvSpPr>
          <p:nvPr>
            <p:ph type="dt" sz="half" idx="10"/>
          </p:nvPr>
        </p:nvSpPr>
        <p:spPr/>
        <p:txBody>
          <a:bodyPr/>
          <a:lstStyle/>
          <a:p>
            <a:r>
              <a:rPr lang="en-US"/>
              <a:t>www.coe.int/cybercrime</a:t>
            </a:r>
            <a:endParaRPr lang="en-GB"/>
          </a:p>
        </p:txBody>
      </p:sp>
      <p:sp>
        <p:nvSpPr>
          <p:cNvPr id="5" name="Tijdelijke aanduiding voor dianummer 4"/>
          <p:cNvSpPr>
            <a:spLocks noGrp="1"/>
          </p:cNvSpPr>
          <p:nvPr>
            <p:ph type="sldNum" sz="quarter" idx="12"/>
          </p:nvPr>
        </p:nvSpPr>
        <p:spPr/>
        <p:txBody>
          <a:bodyPr/>
          <a:lstStyle/>
          <a:p>
            <a:fld id="{B1D9BA23-6223-4617-9598-728E7A9462B0}" type="slidenum">
              <a:rPr lang="en-GB" smtClean="0"/>
              <a:t>3</a:t>
            </a:fld>
            <a:endParaRPr lang="en-GB"/>
          </a:p>
        </p:txBody>
      </p:sp>
    </p:spTree>
    <p:extLst>
      <p:ext uri="{BB962C8B-B14F-4D97-AF65-F5344CB8AC3E}">
        <p14:creationId xmlns:p14="http://schemas.microsoft.com/office/powerpoint/2010/main" val="389584336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9" name="Rectangle 3"/>
          <p:cNvSpPr>
            <a:spLocks noGrp="1"/>
          </p:cNvSpPr>
          <p:nvPr>
            <p:ph type="body" idx="1"/>
          </p:nvPr>
        </p:nvSpPr>
        <p:spPr>
          <a:xfrm>
            <a:off x="103031" y="1378039"/>
            <a:ext cx="11925837" cy="4842457"/>
          </a:xfrm>
        </p:spPr>
        <p:txBody>
          <a:bodyPr/>
          <a:lstStyle/>
          <a:p>
            <a:pPr marL="514338" indent="-514338" algn="just">
              <a:buFont typeface="Calibri" panose="020F0502020204030204" pitchFamily="34" charset="0"/>
              <a:buAutoNum type="arabicPeriod" startAt="3"/>
            </a:pPr>
            <a:r>
              <a:rPr lang="en-US" altLang="en-US" sz="3200" dirty="0"/>
              <a:t>A Party may reserve the right not to impose criminal liability under paragraphs 1 and 2 of this article in limited circumstances, provided that </a:t>
            </a:r>
            <a:r>
              <a:rPr lang="en-US" altLang="en-US" sz="3200" b="1" dirty="0"/>
              <a:t>other effective remedies</a:t>
            </a:r>
            <a:r>
              <a:rPr lang="en-US" altLang="en-US" sz="3200" dirty="0"/>
              <a:t> are available and that such reservation does not derogate from the Party’s international obligations set forth in the international instruments referred to in paragraphs 1 and 2 of this article.</a:t>
            </a:r>
            <a:endParaRPr lang="en-GB" altLang="en-US" sz="3200" dirty="0"/>
          </a:p>
        </p:txBody>
      </p:sp>
      <p:sp>
        <p:nvSpPr>
          <p:cNvPr id="11162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32" indent="-285744">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2971" indent="-228594">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160"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349"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537"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726"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8914"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103"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7F230F5-A94D-476B-BB5E-7DA8694A2760}" type="slidenum">
              <a:rPr lang="en-US" altLang="en-US" sz="1200">
                <a:solidFill>
                  <a:srgbClr val="898989"/>
                </a:solidFill>
              </a:rPr>
              <a:pPr>
                <a:spcBef>
                  <a:spcPct val="0"/>
                </a:spcBef>
                <a:buFontTx/>
                <a:buNone/>
              </a:pPr>
              <a:t>30</a:t>
            </a:fld>
            <a:endParaRPr lang="en-US" altLang="en-US" sz="1200">
              <a:solidFill>
                <a:srgbClr val="898989"/>
              </a:solidFill>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
        <p:nvSpPr>
          <p:cNvPr id="7" name="Rectangle 2"/>
          <p:cNvSpPr>
            <a:spLocks noGrp="1"/>
          </p:cNvSpPr>
          <p:nvPr>
            <p:ph type="title"/>
          </p:nvPr>
        </p:nvSpPr>
        <p:spPr>
          <a:xfrm>
            <a:off x="1601784" y="335433"/>
            <a:ext cx="10177131" cy="561545"/>
          </a:xfrm>
        </p:spPr>
        <p:txBody>
          <a:bodyPr>
            <a:noAutofit/>
          </a:bodyPr>
          <a:lstStyle/>
          <a:p>
            <a:pPr algn="l" eaLnBrk="1" hangingPunct="1"/>
            <a:r>
              <a:rPr lang="en-GB" altLang="en-US" sz="2800" b="1" dirty="0">
                <a:solidFill>
                  <a:schemeClr val="bg1"/>
                </a:solidFill>
              </a:rPr>
              <a:t>Article 10 – Offences Related to Infringements of Copyright and related Rights 3/3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3" name="Rectangle 3"/>
          <p:cNvSpPr>
            <a:spLocks noGrp="1"/>
          </p:cNvSpPr>
          <p:nvPr>
            <p:ph type="body" idx="1"/>
          </p:nvPr>
        </p:nvSpPr>
        <p:spPr>
          <a:xfrm>
            <a:off x="167425" y="1416677"/>
            <a:ext cx="11684642" cy="4893972"/>
          </a:xfrm>
        </p:spPr>
        <p:txBody>
          <a:bodyPr/>
          <a:lstStyle/>
          <a:p>
            <a:pPr eaLnBrk="1" hangingPunct="1">
              <a:lnSpc>
                <a:spcPct val="90000"/>
              </a:lnSpc>
              <a:buFont typeface="Arial" charset="0"/>
              <a:buChar char="•"/>
              <a:defRPr/>
            </a:pPr>
            <a:endParaRPr lang="en-US" b="1" dirty="0"/>
          </a:p>
          <a:p>
            <a:pPr eaLnBrk="1" hangingPunct="1">
              <a:lnSpc>
                <a:spcPct val="90000"/>
              </a:lnSpc>
              <a:buFont typeface="Arial" charset="0"/>
              <a:buChar char="•"/>
              <a:defRPr/>
            </a:pPr>
            <a:r>
              <a:rPr lang="en-US" b="1" dirty="0"/>
              <a:t>Article 11 – Attempt and aiding or abetting</a:t>
            </a:r>
          </a:p>
          <a:p>
            <a:pPr marL="0" indent="0" eaLnBrk="1" hangingPunct="1">
              <a:lnSpc>
                <a:spcPct val="90000"/>
              </a:lnSpc>
              <a:buNone/>
              <a:defRPr/>
            </a:pPr>
            <a:endParaRPr lang="en-US" b="1" dirty="0"/>
          </a:p>
          <a:p>
            <a:pPr eaLnBrk="1" hangingPunct="1">
              <a:lnSpc>
                <a:spcPct val="90000"/>
              </a:lnSpc>
              <a:buFont typeface="Arial" charset="0"/>
              <a:buChar char="•"/>
              <a:defRPr/>
            </a:pPr>
            <a:r>
              <a:rPr lang="en-GB" b="1" dirty="0"/>
              <a:t>Article 12 – Corporate liability</a:t>
            </a:r>
          </a:p>
          <a:p>
            <a:pPr eaLnBrk="1" hangingPunct="1">
              <a:lnSpc>
                <a:spcPct val="90000"/>
              </a:lnSpc>
              <a:buFont typeface="Arial" charset="0"/>
              <a:buChar char="•"/>
              <a:defRPr/>
            </a:pPr>
            <a:endParaRPr lang="en-US" b="1" dirty="0"/>
          </a:p>
          <a:p>
            <a:pPr eaLnBrk="1" hangingPunct="1">
              <a:lnSpc>
                <a:spcPct val="90000"/>
              </a:lnSpc>
              <a:buFont typeface="Arial" charset="0"/>
              <a:buChar char="•"/>
              <a:defRPr/>
            </a:pPr>
            <a:r>
              <a:rPr lang="en-US" b="1" dirty="0"/>
              <a:t>Article 13 – Sanctions and measures</a:t>
            </a:r>
            <a:endParaRPr lang="en-GB" dirty="0">
              <a:latin typeface="+mj-lt"/>
              <a:ea typeface="+mn-ea"/>
              <a:cs typeface="+mn-cs"/>
            </a:endParaRPr>
          </a:p>
        </p:txBody>
      </p:sp>
      <p:sp>
        <p:nvSpPr>
          <p:cNvPr id="117763"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32" indent="-285744">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2971" indent="-228594">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160"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349"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537"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726"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8914"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103"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3C5C486E-BD15-4FAC-9175-629C6B200564}" type="slidenum">
              <a:rPr lang="en-US" altLang="en-US" sz="1200">
                <a:solidFill>
                  <a:srgbClr val="898989"/>
                </a:solidFill>
              </a:rPr>
              <a:pPr>
                <a:spcBef>
                  <a:spcPct val="0"/>
                </a:spcBef>
                <a:buFontTx/>
                <a:buNone/>
              </a:pPr>
              <a:t>31</a:t>
            </a:fld>
            <a:endParaRPr lang="en-US" altLang="en-US" sz="1200">
              <a:solidFill>
                <a:srgbClr val="898989"/>
              </a:solidFill>
            </a:endParaRPr>
          </a:p>
        </p:txBody>
      </p:sp>
      <p:sp>
        <p:nvSpPr>
          <p:cNvPr id="4" name="Rectangle 2"/>
          <p:cNvSpPr>
            <a:spLocks noGrp="1"/>
          </p:cNvSpPr>
          <p:nvPr>
            <p:ph type="title"/>
          </p:nvPr>
        </p:nvSpPr>
        <p:spPr>
          <a:xfrm>
            <a:off x="1408176" y="335433"/>
            <a:ext cx="10443891" cy="561545"/>
          </a:xfrm>
        </p:spPr>
        <p:txBody>
          <a:bodyPr>
            <a:noAutofit/>
          </a:bodyPr>
          <a:lstStyle/>
          <a:p>
            <a:pPr algn="l" eaLnBrk="1" hangingPunct="1"/>
            <a:r>
              <a:rPr lang="en-GB" altLang="en-US" sz="2800" b="1" dirty="0">
                <a:solidFill>
                  <a:schemeClr val="bg1"/>
                </a:solidFill>
              </a:rPr>
              <a:t>Articles 11-12-13 – Ancillary liability and sanctions</a:t>
            </a:r>
          </a:p>
        </p:txBody>
      </p:sp>
      <p:sp>
        <p:nvSpPr>
          <p:cNvPr id="2" name="Tijdelijke aanduiding voor datum 1"/>
          <p:cNvSpPr>
            <a:spLocks noGrp="1"/>
          </p:cNvSpPr>
          <p:nvPr>
            <p:ph type="dt" sz="half" idx="10"/>
          </p:nvPr>
        </p:nvSpPr>
        <p:spPr/>
        <p:txBody>
          <a:bodyPr/>
          <a:lstStyle/>
          <a:p>
            <a:r>
              <a:rPr lang="en-US"/>
              <a:t>www.coe.int/cybercrime</a:t>
            </a:r>
            <a:endParaRPr lang="en-GB"/>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38199" y="2762251"/>
            <a:ext cx="10515604" cy="1143000"/>
          </a:xfrm>
        </p:spPr>
        <p:txBody>
          <a:bodyPr>
            <a:noAutofit/>
          </a:bodyPr>
          <a:lstStyle/>
          <a:p>
            <a:r>
              <a:rPr lang="en-GB" altLang="en-US" sz="3600" b="1" dirty="0"/>
              <a:t>Budapest Convention on Cybercrime</a:t>
            </a:r>
            <a:br>
              <a:rPr lang="en-GB" altLang="en-US" sz="3600" b="1" dirty="0"/>
            </a:br>
            <a:r>
              <a:rPr lang="en-GB" altLang="en-US" sz="3600" b="1" dirty="0"/>
              <a:t>Procedural Law</a:t>
            </a:r>
            <a:endParaRPr lang="en-GB" sz="3600" b="1" dirty="0"/>
          </a:p>
        </p:txBody>
      </p:sp>
      <p:pic>
        <p:nvPicPr>
          <p:cNvPr id="151555" name="Picture 3"/>
          <p:cNvPicPr>
            <a:picLocks noGrp="1" noChangeAspect="1" noChangeArrowheads="1"/>
          </p:cNvPicPr>
          <p:nvPr>
            <p:ph sz="quarter" idx="4294967295"/>
          </p:nvPr>
        </p:nvPicPr>
        <p:blipFill>
          <a:blip r:embed="rId3"/>
          <a:srcRect/>
          <a:stretch>
            <a:fillRect/>
          </a:stretch>
        </p:blipFill>
        <p:spPr>
          <a:xfrm>
            <a:off x="8310563" y="4643439"/>
            <a:ext cx="1962151" cy="1766887"/>
          </a:xfrm>
        </p:spPr>
      </p:pic>
      <p:sp>
        <p:nvSpPr>
          <p:cNvPr id="3" name="Slide Number Placeholder 2"/>
          <p:cNvSpPr>
            <a:spLocks noGrp="1"/>
          </p:cNvSpPr>
          <p:nvPr>
            <p:ph type="sldNum" sz="quarter" idx="12"/>
          </p:nvPr>
        </p:nvSpPr>
        <p:spPr/>
        <p:txBody>
          <a:bodyPr/>
          <a:lstStyle/>
          <a:p>
            <a:pPr>
              <a:defRPr/>
            </a:pPr>
            <a:fld id="{CE2D7955-86E9-49F5-A72D-587346A0DA53}" type="slidenum">
              <a:rPr lang="en-US" smtClean="0"/>
              <a:pPr>
                <a:defRPr/>
              </a:pPr>
              <a:t>32</a:t>
            </a:fld>
            <a:endParaRPr lang="en-US" dirty="0"/>
          </a:p>
        </p:txBody>
      </p:sp>
      <p:sp>
        <p:nvSpPr>
          <p:cNvPr id="4" name="Tijdelijke aanduiding voor datum 3"/>
          <p:cNvSpPr>
            <a:spLocks noGrp="1"/>
          </p:cNvSpPr>
          <p:nvPr>
            <p:ph type="dt" sz="half" idx="10"/>
          </p:nvPr>
        </p:nvSpPr>
        <p:spPr/>
        <p:txBody>
          <a:bodyPr/>
          <a:lstStyle/>
          <a:p>
            <a:r>
              <a:rPr lang="en-US"/>
              <a:t>www.coe.int/cybercrime</a:t>
            </a:r>
            <a:endParaRPr lang="en-GB"/>
          </a:p>
        </p:txBody>
      </p:sp>
    </p:spTree>
    <p:extLst>
      <p:ext uri="{BB962C8B-B14F-4D97-AF65-F5344CB8AC3E}">
        <p14:creationId xmlns:p14="http://schemas.microsoft.com/office/powerpoint/2010/main" val="315653276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p:cNvSpPr>
          <p:nvPr>
            <p:ph type="body" idx="1"/>
          </p:nvPr>
        </p:nvSpPr>
        <p:spPr>
          <a:xfrm>
            <a:off x="838203" y="2133901"/>
            <a:ext cx="10515600" cy="3485278"/>
          </a:xfrm>
        </p:spPr>
        <p:txBody>
          <a:bodyPr/>
          <a:lstStyle/>
          <a:p>
            <a:pPr eaLnBrk="1" hangingPunct="1">
              <a:buFont typeface="Arial" charset="0"/>
              <a:buNone/>
              <a:defRPr/>
            </a:pPr>
            <a:endParaRPr lang="en-GB" dirty="0">
              <a:latin typeface="+mj-lt"/>
              <a:ea typeface="+mn-ea"/>
              <a:cs typeface="Times New Roman" pitchFamily="18" charset="0"/>
            </a:endParaRPr>
          </a:p>
          <a:p>
            <a:pPr eaLnBrk="1" hangingPunct="1">
              <a:buFont typeface="Arial" charset="0"/>
              <a:buNone/>
              <a:defRPr/>
            </a:pPr>
            <a:endParaRPr lang="en-GB" dirty="0">
              <a:latin typeface="+mj-lt"/>
              <a:ea typeface="+mn-ea"/>
              <a:cs typeface="Times New Roman" pitchFamily="18" charset="0"/>
            </a:endParaRPr>
          </a:p>
          <a:p>
            <a:pPr algn="ctr">
              <a:buNone/>
              <a:defRPr/>
            </a:pPr>
            <a:r>
              <a:rPr lang="en-GB" b="1" i="1" dirty="0"/>
              <a:t>Common provisions </a:t>
            </a:r>
          </a:p>
        </p:txBody>
      </p:sp>
      <p:sp>
        <p:nvSpPr>
          <p:cNvPr id="89091"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32" indent="-285744">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2971" indent="-228594">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160"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349"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537"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726"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8914"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103"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275EC45-7232-4AEA-97F3-6B396672B624}" type="slidenum">
              <a:rPr lang="en-US" altLang="en-US" sz="1200">
                <a:solidFill>
                  <a:srgbClr val="898989"/>
                </a:solidFill>
              </a:rPr>
              <a:pPr>
                <a:spcBef>
                  <a:spcPct val="0"/>
                </a:spcBef>
                <a:buFontTx/>
                <a:buNone/>
              </a:pPr>
              <a:t>33</a:t>
            </a:fld>
            <a:endParaRPr lang="en-US" altLang="en-US" sz="1200">
              <a:solidFill>
                <a:srgbClr val="898989"/>
              </a:solidFill>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Tree>
    <p:extLst>
      <p:ext uri="{BB962C8B-B14F-4D97-AF65-F5344CB8AC3E}">
        <p14:creationId xmlns:p14="http://schemas.microsoft.com/office/powerpoint/2010/main" val="106072431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2"/>
          <p:cNvSpPr>
            <a:spLocks noGrp="1" noChangeArrowheads="1"/>
          </p:cNvSpPr>
          <p:nvPr>
            <p:ph type="title"/>
          </p:nvPr>
        </p:nvSpPr>
        <p:spPr>
          <a:xfrm>
            <a:off x="1536192" y="182174"/>
            <a:ext cx="10416459" cy="917575"/>
          </a:xfrm>
        </p:spPr>
        <p:txBody>
          <a:bodyPr>
            <a:noAutofit/>
          </a:bodyPr>
          <a:lstStyle/>
          <a:p>
            <a:pPr algn="l" eaLnBrk="1" hangingPunct="1"/>
            <a:r>
              <a:rPr lang="en-US" sz="3200" b="1" dirty="0">
                <a:solidFill>
                  <a:schemeClr val="bg1"/>
                </a:solidFill>
              </a:rPr>
              <a:t>Article 14 - Scope of procedural provisions</a:t>
            </a:r>
          </a:p>
        </p:txBody>
      </p:sp>
      <p:sp>
        <p:nvSpPr>
          <p:cNvPr id="197635" name="Rectangle 3"/>
          <p:cNvSpPr>
            <a:spLocks noGrp="1" noChangeArrowheads="1"/>
          </p:cNvSpPr>
          <p:nvPr>
            <p:ph type="body" idx="1"/>
          </p:nvPr>
        </p:nvSpPr>
        <p:spPr>
          <a:xfrm>
            <a:off x="170688" y="1429555"/>
            <a:ext cx="11896816" cy="4868214"/>
          </a:xfrm>
        </p:spPr>
        <p:txBody>
          <a:bodyPr rtlCol="0">
            <a:normAutofit/>
          </a:bodyPr>
          <a:lstStyle/>
          <a:p>
            <a:pPr marL="0" indent="0">
              <a:lnSpc>
                <a:spcPct val="110000"/>
              </a:lnSpc>
              <a:spcBef>
                <a:spcPts val="600"/>
              </a:spcBef>
              <a:spcAft>
                <a:spcPts val="1200"/>
              </a:spcAft>
              <a:buNone/>
              <a:defRPr/>
            </a:pPr>
            <a:r>
              <a:rPr lang="en-GB" dirty="0">
                <a:cs typeface="Verdana" panose="020B0604030504040204" pitchFamily="34" charset="0"/>
              </a:rPr>
              <a:t>The rules of the Convention will be applicable (14.2):</a:t>
            </a:r>
          </a:p>
          <a:p>
            <a:pPr marL="1295368" lvl="1" indent="-685783">
              <a:lnSpc>
                <a:spcPct val="110000"/>
              </a:lnSpc>
              <a:spcBef>
                <a:spcPts val="600"/>
              </a:spcBef>
              <a:spcAft>
                <a:spcPts val="1200"/>
              </a:spcAft>
              <a:buFont typeface="+mj-lt"/>
              <a:buAutoNum type="alphaLcPeriod"/>
              <a:defRPr/>
            </a:pPr>
            <a:r>
              <a:rPr lang="en-GB" dirty="0">
                <a:cs typeface="Verdana" panose="020B0604030504040204" pitchFamily="34" charset="0"/>
              </a:rPr>
              <a:t>When the crime under investigation is one of the </a:t>
            </a:r>
            <a:r>
              <a:rPr lang="en-GB" b="1" dirty="0">
                <a:cs typeface="Verdana" panose="020B0604030504040204" pitchFamily="34" charset="0"/>
              </a:rPr>
              <a:t>listed crimes</a:t>
            </a:r>
            <a:r>
              <a:rPr lang="en-GB" dirty="0">
                <a:cs typeface="Verdana" panose="020B0604030504040204" pitchFamily="34" charset="0"/>
              </a:rPr>
              <a:t> in the Convention (articles 2 through 11)</a:t>
            </a:r>
          </a:p>
          <a:p>
            <a:pPr marL="1295368" lvl="1" indent="-685783">
              <a:lnSpc>
                <a:spcPct val="110000"/>
              </a:lnSpc>
              <a:spcBef>
                <a:spcPts val="600"/>
              </a:spcBef>
              <a:spcAft>
                <a:spcPts val="1200"/>
              </a:spcAft>
              <a:buFont typeface="+mj-lt"/>
              <a:buAutoNum type="alphaLcPeriod"/>
              <a:defRPr/>
            </a:pPr>
            <a:r>
              <a:rPr lang="en-GB" dirty="0">
                <a:cs typeface="Verdana" panose="020B0604030504040204" pitchFamily="34" charset="0"/>
              </a:rPr>
              <a:t>In the investigation of </a:t>
            </a:r>
            <a:r>
              <a:rPr lang="en-GB" b="1" dirty="0">
                <a:cs typeface="Verdana" panose="020B0604030504040204" pitchFamily="34" charset="0"/>
              </a:rPr>
              <a:t>any crime </a:t>
            </a:r>
            <a:r>
              <a:rPr lang="en-GB" dirty="0">
                <a:cs typeface="Verdana" panose="020B0604030504040204" pitchFamily="34" charset="0"/>
              </a:rPr>
              <a:t>if it was committed </a:t>
            </a:r>
            <a:r>
              <a:rPr lang="en-GB" b="1" dirty="0">
                <a:cs typeface="Verdana" panose="020B0604030504040204" pitchFamily="34" charset="0"/>
              </a:rPr>
              <a:t>by the means of a computer system</a:t>
            </a:r>
          </a:p>
          <a:p>
            <a:pPr marL="1295368" lvl="1" indent="-685783">
              <a:lnSpc>
                <a:spcPct val="110000"/>
              </a:lnSpc>
              <a:spcBef>
                <a:spcPts val="600"/>
              </a:spcBef>
              <a:spcAft>
                <a:spcPts val="1200"/>
              </a:spcAft>
              <a:buFont typeface="+mj-lt"/>
              <a:buAutoNum type="alphaLcPeriod"/>
              <a:defRPr/>
            </a:pPr>
            <a:r>
              <a:rPr lang="en-GB" dirty="0">
                <a:cs typeface="Verdana" panose="020B0604030504040204" pitchFamily="34" charset="0"/>
              </a:rPr>
              <a:t>Gathering </a:t>
            </a:r>
            <a:r>
              <a:rPr lang="en-GB" b="1" dirty="0">
                <a:cs typeface="Verdana" panose="020B0604030504040204" pitchFamily="34" charset="0"/>
              </a:rPr>
              <a:t>evidence </a:t>
            </a:r>
            <a:r>
              <a:rPr lang="en-GB" dirty="0">
                <a:cs typeface="Verdana" panose="020B0604030504040204" pitchFamily="34" charset="0"/>
              </a:rPr>
              <a:t>in any investigation if the evidence, in the case, is kept in </a:t>
            </a:r>
            <a:r>
              <a:rPr lang="en-GB" b="1" dirty="0">
                <a:cs typeface="Verdana" panose="020B0604030504040204" pitchFamily="34" charset="0"/>
              </a:rPr>
              <a:t>any kind of electronic form</a:t>
            </a:r>
            <a:endParaRPr lang="nl-BE" b="1" dirty="0">
              <a:cs typeface="Verdana" panose="020B0604030504040204" pitchFamily="34" charset="0"/>
            </a:endParaRP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34</a:t>
            </a:fld>
            <a:endParaRPr lang="en-US" dirty="0"/>
          </a:p>
        </p:txBody>
      </p:sp>
      <p:sp>
        <p:nvSpPr>
          <p:cNvPr id="3" name="Tijdelijke aanduiding voor datum 2"/>
          <p:cNvSpPr>
            <a:spLocks noGrp="1"/>
          </p:cNvSpPr>
          <p:nvPr>
            <p:ph type="dt" sz="half" idx="10"/>
          </p:nvPr>
        </p:nvSpPr>
        <p:spPr/>
        <p:txBody>
          <a:bodyPr/>
          <a:lstStyle/>
          <a:p>
            <a:r>
              <a:rPr lang="en-US"/>
              <a:t>www.coe.int/cybercrime</a:t>
            </a:r>
            <a:endParaRPr lang="en-GB"/>
          </a:p>
        </p:txBody>
      </p:sp>
      <p:pic>
        <p:nvPicPr>
          <p:cNvPr id="4" name="Afbeelding 3"/>
          <p:cNvPicPr>
            <a:picLocks noChangeAspect="1"/>
          </p:cNvPicPr>
          <p:nvPr/>
        </p:nvPicPr>
        <p:blipFill>
          <a:blip r:embed="rId3"/>
          <a:stretch>
            <a:fillRect/>
          </a:stretch>
        </p:blipFill>
        <p:spPr>
          <a:xfrm>
            <a:off x="9656064" y="5068526"/>
            <a:ext cx="2535936" cy="1356196"/>
          </a:xfrm>
          <a:prstGeom prst="rect">
            <a:avLst/>
          </a:prstGeom>
        </p:spPr>
      </p:pic>
      <p:sp>
        <p:nvSpPr>
          <p:cNvPr id="6" name="Tekstvak 5"/>
          <p:cNvSpPr txBox="1"/>
          <p:nvPr/>
        </p:nvSpPr>
        <p:spPr>
          <a:xfrm>
            <a:off x="155920" y="5316726"/>
            <a:ext cx="9375648" cy="1107996"/>
          </a:xfrm>
          <a:prstGeom prst="rect">
            <a:avLst/>
          </a:prstGeom>
          <a:noFill/>
        </p:spPr>
        <p:txBody>
          <a:bodyPr wrap="square" rtlCol="0">
            <a:spAutoFit/>
          </a:bodyPr>
          <a:lstStyle/>
          <a:p>
            <a:pPr algn="r"/>
            <a:r>
              <a:rPr lang="en-GB" sz="2400" b="1" dirty="0">
                <a:solidFill>
                  <a:srgbClr val="FF0000"/>
                </a:solidFill>
                <a:latin typeface="Verdana" panose="020B0604030504040204" pitchFamily="34" charset="0"/>
                <a:ea typeface="Verdana" panose="020B0604030504040204" pitchFamily="34" charset="0"/>
                <a:cs typeface="Verdana" panose="020B0604030504040204" pitchFamily="34" charset="0"/>
              </a:rPr>
              <a:t>This means that </a:t>
            </a:r>
            <a:r>
              <a:rPr lang="en-GB" sz="2400" b="1" u="sng" dirty="0">
                <a:solidFill>
                  <a:srgbClr val="FF0000"/>
                </a:solidFill>
                <a:latin typeface="Verdana" panose="020B0604030504040204" pitchFamily="34" charset="0"/>
                <a:ea typeface="Verdana" panose="020B0604030504040204" pitchFamily="34" charset="0"/>
                <a:cs typeface="Verdana" panose="020B0604030504040204" pitchFamily="34" charset="0"/>
              </a:rPr>
              <a:t>every crime</a:t>
            </a:r>
            <a:r>
              <a:rPr lang="en-GB" sz="2400" b="1" dirty="0">
                <a:solidFill>
                  <a:srgbClr val="FF0000"/>
                </a:solidFill>
                <a:latin typeface="Verdana" panose="020B0604030504040204" pitchFamily="34" charset="0"/>
                <a:ea typeface="Verdana" panose="020B0604030504040204" pitchFamily="34" charset="0"/>
                <a:cs typeface="Verdana" panose="020B0604030504040204" pitchFamily="34" charset="0"/>
              </a:rPr>
              <a:t> potentially falls under the procedural rules of the cybercrime convention!</a:t>
            </a:r>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1+#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2"/>
          <p:cNvSpPr>
            <a:spLocks noGrp="1" noChangeArrowheads="1"/>
          </p:cNvSpPr>
          <p:nvPr>
            <p:ph type="title"/>
          </p:nvPr>
        </p:nvSpPr>
        <p:spPr>
          <a:xfrm>
            <a:off x="1441762" y="155449"/>
            <a:ext cx="10399717" cy="917575"/>
          </a:xfrm>
        </p:spPr>
        <p:txBody>
          <a:bodyPr>
            <a:noAutofit/>
          </a:bodyPr>
          <a:lstStyle/>
          <a:p>
            <a:pPr algn="l" eaLnBrk="1" hangingPunct="1"/>
            <a:r>
              <a:rPr lang="en-GB" sz="3200" b="1" dirty="0">
                <a:solidFill>
                  <a:schemeClr val="bg1"/>
                </a:solidFill>
              </a:rPr>
              <a:t>Article 15 - Conditions and safeguards 1/3 </a:t>
            </a:r>
          </a:p>
        </p:txBody>
      </p:sp>
      <p:sp>
        <p:nvSpPr>
          <p:cNvPr id="197635" name="Rectangle 3"/>
          <p:cNvSpPr>
            <a:spLocks noGrp="1" noChangeArrowheads="1"/>
          </p:cNvSpPr>
          <p:nvPr>
            <p:ph type="body" idx="1"/>
          </p:nvPr>
        </p:nvSpPr>
        <p:spPr>
          <a:xfrm>
            <a:off x="141668" y="1429556"/>
            <a:ext cx="11887199" cy="4816698"/>
          </a:xfrm>
        </p:spPr>
        <p:txBody>
          <a:bodyPr rtlCol="0">
            <a:normAutofit fontScale="92500" lnSpcReduction="10000"/>
          </a:bodyPr>
          <a:lstStyle/>
          <a:p>
            <a:pPr marL="514338" indent="-514338">
              <a:buFont typeface="+mj-lt"/>
              <a:buAutoNum type="arabicPeriod"/>
              <a:defRPr/>
            </a:pPr>
            <a:r>
              <a:rPr lang="en-GB" sz="3600" dirty="0">
                <a:cs typeface="Verdana" panose="020B0604030504040204" pitchFamily="34" charset="0"/>
              </a:rPr>
              <a:t>Each Party shall ensure that the </a:t>
            </a:r>
            <a:r>
              <a:rPr lang="en-GB" sz="3600" b="1" dirty="0">
                <a:cs typeface="Verdana" panose="020B0604030504040204" pitchFamily="34" charset="0"/>
              </a:rPr>
              <a:t>establishment, implementation and application </a:t>
            </a:r>
            <a:r>
              <a:rPr lang="en-GB" sz="3600" dirty="0">
                <a:cs typeface="Verdana" panose="020B0604030504040204" pitchFamily="34" charset="0"/>
              </a:rPr>
              <a:t>of the powers and procedures provided for in this Section are </a:t>
            </a:r>
            <a:r>
              <a:rPr lang="en-GB" sz="3600" b="1" dirty="0">
                <a:cs typeface="Verdana" panose="020B0604030504040204" pitchFamily="34" charset="0"/>
              </a:rPr>
              <a:t>subject to conditions and safeguards</a:t>
            </a:r>
            <a:r>
              <a:rPr lang="en-GB" sz="3600" dirty="0">
                <a:cs typeface="Verdana" panose="020B0604030504040204" pitchFamily="34" charset="0"/>
              </a:rPr>
              <a:t> provided for under its </a:t>
            </a:r>
            <a:r>
              <a:rPr lang="en-GB" sz="3600" b="1" dirty="0">
                <a:cs typeface="Verdana" panose="020B0604030504040204" pitchFamily="34" charset="0"/>
              </a:rPr>
              <a:t>domestic law</a:t>
            </a:r>
            <a:r>
              <a:rPr lang="en-GB" sz="3600" dirty="0">
                <a:cs typeface="Verdana" panose="020B0604030504040204" pitchFamily="34" charset="0"/>
              </a:rPr>
              <a:t>…</a:t>
            </a:r>
          </a:p>
          <a:p>
            <a:pPr marL="0" indent="0">
              <a:buNone/>
              <a:defRPr/>
            </a:pPr>
            <a:endParaRPr lang="nl-BE" sz="3200" dirty="0">
              <a:cs typeface="Verdana" panose="020B0604030504040204" pitchFamily="34" charset="0"/>
            </a:endParaRPr>
          </a:p>
          <a:p>
            <a:pPr marL="0" indent="0">
              <a:buNone/>
              <a:defRPr/>
            </a:pPr>
            <a:r>
              <a:rPr lang="en-GB" sz="3200" b="1" dirty="0">
                <a:solidFill>
                  <a:srgbClr val="FF0000"/>
                </a:solidFill>
              </a:rPr>
              <a:t>Important article!</a:t>
            </a:r>
          </a:p>
          <a:p>
            <a:pPr marL="0" indent="0">
              <a:buNone/>
              <a:defRPr/>
            </a:pPr>
            <a:r>
              <a:rPr lang="en-GB" sz="3200" dirty="0"/>
              <a:t>Each subsequent article (articles 16 to 21) regulating procedural measures contains a paragraph that recalls that powers and procedures referred to in that article must be subject to Article 15!</a:t>
            </a:r>
            <a:endParaRPr lang="en-GB" sz="3200" dirty="0">
              <a:cs typeface="Verdana" panose="020B0604030504040204" pitchFamily="34" charset="0"/>
            </a:endParaRP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35</a:t>
            </a:fld>
            <a:endParaRPr lang="en-US"/>
          </a:p>
        </p:txBody>
      </p:sp>
      <p:sp>
        <p:nvSpPr>
          <p:cNvPr id="3" name="Tijdelijke aanduiding voor datum 2"/>
          <p:cNvSpPr>
            <a:spLocks noGrp="1"/>
          </p:cNvSpPr>
          <p:nvPr>
            <p:ph type="dt" sz="half" idx="10"/>
          </p:nvPr>
        </p:nvSpPr>
        <p:spPr/>
        <p:txBody>
          <a:bodyPr/>
          <a:lstStyle/>
          <a:p>
            <a:r>
              <a:rPr lang="en-US"/>
              <a:t>www.coe.int/cybercrime</a:t>
            </a:r>
            <a:endParaRPr lang="en-GB"/>
          </a:p>
        </p:txBody>
      </p:sp>
    </p:spTree>
    <p:extLst>
      <p:ext uri="{BB962C8B-B14F-4D97-AF65-F5344CB8AC3E}">
        <p14:creationId xmlns:p14="http://schemas.microsoft.com/office/powerpoint/2010/main" val="358593102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141667" y="1429555"/>
            <a:ext cx="11912957" cy="4855335"/>
          </a:xfrm>
        </p:spPr>
        <p:txBody>
          <a:bodyPr rtlCol="0">
            <a:noAutofit/>
          </a:bodyPr>
          <a:lstStyle/>
          <a:p>
            <a:pPr marL="0" indent="0">
              <a:lnSpc>
                <a:spcPct val="110000"/>
              </a:lnSpc>
              <a:spcBef>
                <a:spcPts val="600"/>
              </a:spcBef>
              <a:spcAft>
                <a:spcPts val="1200"/>
              </a:spcAft>
              <a:buNone/>
              <a:defRPr/>
            </a:pPr>
            <a:r>
              <a:rPr lang="en-GB" dirty="0">
                <a:cs typeface="Verdana" panose="020B0604030504040204" pitchFamily="34" charset="0"/>
              </a:rPr>
              <a:t>1. … which shall provide for the </a:t>
            </a:r>
            <a:r>
              <a:rPr lang="en-GB" b="1" dirty="0">
                <a:cs typeface="Verdana" panose="020B0604030504040204" pitchFamily="34" charset="0"/>
              </a:rPr>
              <a:t>adequate</a:t>
            </a:r>
            <a:r>
              <a:rPr lang="en-GB" dirty="0">
                <a:cs typeface="Verdana" panose="020B0604030504040204" pitchFamily="34" charset="0"/>
              </a:rPr>
              <a:t> </a:t>
            </a:r>
            <a:r>
              <a:rPr lang="en-GB" b="1" dirty="0">
                <a:cs typeface="Verdana" panose="020B0604030504040204" pitchFamily="34" charset="0"/>
              </a:rPr>
              <a:t>protection</a:t>
            </a:r>
            <a:r>
              <a:rPr lang="en-GB" dirty="0">
                <a:cs typeface="Verdana" panose="020B0604030504040204" pitchFamily="34" charset="0"/>
              </a:rPr>
              <a:t> of human rights and liberties, </a:t>
            </a:r>
            <a:r>
              <a:rPr lang="en-GB" b="1" dirty="0">
                <a:cs typeface="Verdana" panose="020B0604030504040204" pitchFamily="34" charset="0"/>
              </a:rPr>
              <a:t>including</a:t>
            </a:r>
            <a:r>
              <a:rPr lang="en-GB" dirty="0">
                <a:cs typeface="Verdana" panose="020B0604030504040204" pitchFamily="34" charset="0"/>
              </a:rPr>
              <a:t> rights arising pursuant to obligations it has undertaken under</a:t>
            </a:r>
            <a:r>
              <a:rPr lang="en-US" dirty="0">
                <a:cs typeface="Verdana" panose="020B0604030504040204" pitchFamily="34" charset="0"/>
              </a:rPr>
              <a:t> the 1950 Council of Europe Convention for the Protection of Human Rights and Fundamental Freedoms, the 1966 United Nations International Covenant on Civil and Political Rights, and other applicable international human rights instruments [</a:t>
            </a:r>
            <a:r>
              <a:rPr lang="en-GB" b="1" dirty="0">
                <a:cs typeface="Verdana" panose="020B0604030504040204" pitchFamily="34" charset="0"/>
              </a:rPr>
              <a:t>applicable international human rights instruments</a:t>
            </a:r>
            <a:r>
              <a:rPr lang="en-GB" dirty="0">
                <a:cs typeface="Verdana" panose="020B0604030504040204" pitchFamily="34" charset="0"/>
              </a:rPr>
              <a:t>]</a:t>
            </a:r>
            <a:endParaRPr lang="en-US" dirty="0">
              <a:cs typeface="Verdana" panose="020B0604030504040204" pitchFamily="34" charset="0"/>
            </a:endParaRPr>
          </a:p>
          <a:p>
            <a:pPr marL="0" indent="0">
              <a:lnSpc>
                <a:spcPct val="110000"/>
              </a:lnSpc>
              <a:spcBef>
                <a:spcPts val="600"/>
              </a:spcBef>
              <a:spcAft>
                <a:spcPts val="1200"/>
              </a:spcAft>
              <a:buNone/>
              <a:defRPr/>
            </a:pPr>
            <a:r>
              <a:rPr lang="en-GB" dirty="0">
                <a:cs typeface="Verdana" panose="020B0604030504040204" pitchFamily="34" charset="0"/>
              </a:rPr>
              <a:t>and which shall incorporate the principle of </a:t>
            </a:r>
            <a:r>
              <a:rPr lang="en-GB" b="1" dirty="0">
                <a:cs typeface="Verdana" panose="020B0604030504040204" pitchFamily="34" charset="0"/>
              </a:rPr>
              <a:t>proportionality</a:t>
            </a:r>
            <a:r>
              <a:rPr lang="en-GB" dirty="0">
                <a:cs typeface="Verdana" panose="020B0604030504040204" pitchFamily="34" charset="0"/>
              </a:rPr>
              <a:t>. </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36</a:t>
            </a:fld>
            <a:endParaRPr lang="en-US"/>
          </a:p>
        </p:txBody>
      </p:sp>
      <p:sp>
        <p:nvSpPr>
          <p:cNvPr id="3" name="Tijdelijke aanduiding voor datum 2"/>
          <p:cNvSpPr>
            <a:spLocks noGrp="1"/>
          </p:cNvSpPr>
          <p:nvPr>
            <p:ph type="dt" sz="half" idx="10"/>
          </p:nvPr>
        </p:nvSpPr>
        <p:spPr/>
        <p:txBody>
          <a:bodyPr/>
          <a:lstStyle/>
          <a:p>
            <a:r>
              <a:rPr lang="en-US"/>
              <a:t>www.coe.int/cybercrime</a:t>
            </a:r>
            <a:endParaRPr lang="en-GB"/>
          </a:p>
        </p:txBody>
      </p:sp>
      <p:sp>
        <p:nvSpPr>
          <p:cNvPr id="7" name="Rectangle 2"/>
          <p:cNvSpPr>
            <a:spLocks noGrp="1" noChangeArrowheads="1"/>
          </p:cNvSpPr>
          <p:nvPr>
            <p:ph type="title"/>
          </p:nvPr>
        </p:nvSpPr>
        <p:spPr>
          <a:xfrm>
            <a:off x="1441762" y="155449"/>
            <a:ext cx="10399717" cy="917575"/>
          </a:xfrm>
        </p:spPr>
        <p:txBody>
          <a:bodyPr>
            <a:noAutofit/>
          </a:bodyPr>
          <a:lstStyle/>
          <a:p>
            <a:pPr algn="l" eaLnBrk="1" hangingPunct="1"/>
            <a:r>
              <a:rPr lang="en-GB" sz="3200" b="1" dirty="0">
                <a:solidFill>
                  <a:schemeClr val="bg1"/>
                </a:solidFill>
              </a:rPr>
              <a:t>Article 15 - Conditions and safeguards 2/3 </a:t>
            </a:r>
          </a:p>
        </p:txBody>
      </p:sp>
    </p:spTree>
    <p:extLst>
      <p:ext uri="{BB962C8B-B14F-4D97-AF65-F5344CB8AC3E}">
        <p14:creationId xmlns:p14="http://schemas.microsoft.com/office/powerpoint/2010/main" val="211796239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115910" y="1403797"/>
            <a:ext cx="11912958" cy="4906851"/>
          </a:xfrm>
        </p:spPr>
        <p:txBody>
          <a:bodyPr rtlCol="0">
            <a:noAutofit/>
          </a:bodyPr>
          <a:lstStyle/>
          <a:p>
            <a:pPr marL="542912" indent="-542912">
              <a:lnSpc>
                <a:spcPct val="120000"/>
              </a:lnSpc>
              <a:spcBef>
                <a:spcPts val="600"/>
              </a:spcBef>
              <a:spcAft>
                <a:spcPts val="1200"/>
              </a:spcAft>
              <a:buFont typeface="+mj-lt"/>
              <a:buAutoNum type="arabicPeriod" startAt="2"/>
              <a:defRPr/>
            </a:pPr>
            <a:r>
              <a:rPr lang="en-US" sz="2400" dirty="0"/>
              <a:t>Such conditions and safeguards shall, as appropriate in view of the nature of the procedure or power concerned, </a:t>
            </a:r>
            <a:r>
              <a:rPr lang="en-US" sz="2400" i="1" dirty="0"/>
              <a:t>inter alia</a:t>
            </a:r>
            <a:r>
              <a:rPr lang="en-US" sz="2400" dirty="0"/>
              <a:t>, include </a:t>
            </a:r>
            <a:r>
              <a:rPr lang="en-US" sz="2400" b="1" dirty="0"/>
              <a:t>judicial or other independent supervision</a:t>
            </a:r>
            <a:r>
              <a:rPr lang="en-US" sz="2400" dirty="0"/>
              <a:t>, </a:t>
            </a:r>
            <a:r>
              <a:rPr lang="en-US" sz="2400" b="1" dirty="0"/>
              <a:t>grounds justifying application</a:t>
            </a:r>
            <a:r>
              <a:rPr lang="en-US" sz="2400" dirty="0"/>
              <a:t>, and </a:t>
            </a:r>
            <a:r>
              <a:rPr lang="en-US" sz="2400" b="1" dirty="0"/>
              <a:t>limitation</a:t>
            </a:r>
            <a:r>
              <a:rPr lang="en-US" sz="2400" dirty="0"/>
              <a:t> of the scope and the duration of such power or procedure. </a:t>
            </a:r>
          </a:p>
          <a:p>
            <a:pPr marL="542912" indent="-542912">
              <a:lnSpc>
                <a:spcPct val="120000"/>
              </a:lnSpc>
              <a:spcBef>
                <a:spcPts val="600"/>
              </a:spcBef>
              <a:spcAft>
                <a:spcPts val="1200"/>
              </a:spcAft>
              <a:buFont typeface="+mj-lt"/>
              <a:buAutoNum type="arabicPeriod" startAt="2"/>
              <a:defRPr/>
            </a:pPr>
            <a:r>
              <a:rPr lang="en-US" sz="2400" dirty="0"/>
              <a:t>To the extent that it is consistent with the public interest, in particular the sound administration of justice, each Party shall </a:t>
            </a:r>
            <a:r>
              <a:rPr lang="en-US" sz="2400" b="1" dirty="0"/>
              <a:t>consider the impact</a:t>
            </a:r>
            <a:r>
              <a:rPr lang="en-US" sz="2400" dirty="0"/>
              <a:t> of the powers and procedures in this section upon the rights, responsibilities and legitimate interests </a:t>
            </a:r>
            <a:r>
              <a:rPr lang="en-US" sz="2400" b="1" dirty="0"/>
              <a:t>of third parties.</a:t>
            </a:r>
            <a:endParaRPr lang="en-GB" sz="2400" b="1" baseline="30000" dirty="0">
              <a:cs typeface="Verdana" panose="020B0604030504040204" pitchFamily="34" charset="0"/>
            </a:endParaRP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37</a:t>
            </a:fld>
            <a:endParaRPr lang="en-US"/>
          </a:p>
        </p:txBody>
      </p:sp>
      <p:sp>
        <p:nvSpPr>
          <p:cNvPr id="3" name="Tijdelijke aanduiding voor datum 2"/>
          <p:cNvSpPr>
            <a:spLocks noGrp="1"/>
          </p:cNvSpPr>
          <p:nvPr>
            <p:ph type="dt" sz="half" idx="10"/>
          </p:nvPr>
        </p:nvSpPr>
        <p:spPr/>
        <p:txBody>
          <a:bodyPr/>
          <a:lstStyle/>
          <a:p>
            <a:r>
              <a:rPr lang="en-US"/>
              <a:t>www.coe.int/cybercrime</a:t>
            </a:r>
            <a:endParaRPr lang="en-GB"/>
          </a:p>
        </p:txBody>
      </p:sp>
      <p:sp>
        <p:nvSpPr>
          <p:cNvPr id="7" name="Rectangle 2"/>
          <p:cNvSpPr>
            <a:spLocks noGrp="1" noChangeArrowheads="1"/>
          </p:cNvSpPr>
          <p:nvPr>
            <p:ph type="title"/>
          </p:nvPr>
        </p:nvSpPr>
        <p:spPr>
          <a:xfrm>
            <a:off x="1441762" y="155449"/>
            <a:ext cx="10399717" cy="917575"/>
          </a:xfrm>
        </p:spPr>
        <p:txBody>
          <a:bodyPr>
            <a:noAutofit/>
          </a:bodyPr>
          <a:lstStyle/>
          <a:p>
            <a:pPr algn="l" eaLnBrk="1" hangingPunct="1"/>
            <a:r>
              <a:rPr lang="en-GB" sz="3200" b="1" dirty="0">
                <a:solidFill>
                  <a:schemeClr val="bg1"/>
                </a:solidFill>
              </a:rPr>
              <a:t>Article 15 - Conditions and safeguards 3/3 </a:t>
            </a:r>
          </a:p>
        </p:txBody>
      </p:sp>
    </p:spTree>
    <p:extLst>
      <p:ext uri="{BB962C8B-B14F-4D97-AF65-F5344CB8AC3E}">
        <p14:creationId xmlns:p14="http://schemas.microsoft.com/office/powerpoint/2010/main" val="281848931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p:cNvSpPr>
          <p:nvPr>
            <p:ph type="body" idx="1"/>
          </p:nvPr>
        </p:nvSpPr>
        <p:spPr>
          <a:xfrm>
            <a:off x="838203" y="2133901"/>
            <a:ext cx="10515600" cy="3485278"/>
          </a:xfrm>
        </p:spPr>
        <p:txBody>
          <a:bodyPr/>
          <a:lstStyle/>
          <a:p>
            <a:pPr eaLnBrk="1" hangingPunct="1">
              <a:buFont typeface="Arial" charset="0"/>
              <a:buNone/>
              <a:defRPr/>
            </a:pPr>
            <a:endParaRPr lang="en-GB" dirty="0">
              <a:latin typeface="+mj-lt"/>
              <a:ea typeface="+mn-ea"/>
              <a:cs typeface="Times New Roman" pitchFamily="18" charset="0"/>
            </a:endParaRPr>
          </a:p>
          <a:p>
            <a:pPr eaLnBrk="1" hangingPunct="1">
              <a:buFont typeface="Arial" charset="0"/>
              <a:buNone/>
              <a:defRPr/>
            </a:pPr>
            <a:endParaRPr lang="en-GB" dirty="0">
              <a:latin typeface="+mj-lt"/>
              <a:ea typeface="+mn-ea"/>
              <a:cs typeface="Times New Roman" pitchFamily="18" charset="0"/>
            </a:endParaRPr>
          </a:p>
          <a:p>
            <a:pPr algn="ctr">
              <a:buNone/>
              <a:defRPr/>
            </a:pPr>
            <a:r>
              <a:rPr lang="en-US" b="1" i="1" dirty="0"/>
              <a:t>Expedited preservation of stored computer data</a:t>
            </a:r>
            <a:endParaRPr lang="en-GB" b="1" i="1" dirty="0"/>
          </a:p>
        </p:txBody>
      </p:sp>
      <p:sp>
        <p:nvSpPr>
          <p:cNvPr id="89091"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32" indent="-285744">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2971" indent="-228594">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160"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349"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537"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726"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8914"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103"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275EC45-7232-4AEA-97F3-6B396672B624}" type="slidenum">
              <a:rPr lang="en-US" altLang="en-US" sz="1200">
                <a:solidFill>
                  <a:srgbClr val="898989"/>
                </a:solidFill>
              </a:rPr>
              <a:pPr>
                <a:spcBef>
                  <a:spcPct val="0"/>
                </a:spcBef>
                <a:buFontTx/>
                <a:buNone/>
              </a:pPr>
              <a:t>38</a:t>
            </a:fld>
            <a:endParaRPr lang="en-US" altLang="en-US" sz="1200">
              <a:solidFill>
                <a:srgbClr val="898989"/>
              </a:solidFill>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Tree>
    <p:extLst>
      <p:ext uri="{BB962C8B-B14F-4D97-AF65-F5344CB8AC3E}">
        <p14:creationId xmlns:p14="http://schemas.microsoft.com/office/powerpoint/2010/main" val="186547777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p:cNvSpPr>
          <p:nvPr>
            <p:ph type="body" idx="1"/>
          </p:nvPr>
        </p:nvSpPr>
        <p:spPr>
          <a:xfrm>
            <a:off x="167425" y="1429555"/>
            <a:ext cx="11874321" cy="4842456"/>
          </a:xfrm>
          <a:ln w="38100">
            <a:solidFill>
              <a:srgbClr val="2F618F"/>
            </a:solidFill>
          </a:ln>
        </p:spPr>
        <p:txBody>
          <a:bodyPr>
            <a:normAutofit lnSpcReduction="10000"/>
          </a:bodyPr>
          <a:lstStyle/>
          <a:p>
            <a:pPr marL="0" indent="0" algn="ctr">
              <a:lnSpc>
                <a:spcPct val="80000"/>
              </a:lnSpc>
              <a:spcBef>
                <a:spcPts val="600"/>
              </a:spcBef>
              <a:spcAft>
                <a:spcPts val="1200"/>
              </a:spcAft>
              <a:buNone/>
              <a:defRPr/>
            </a:pPr>
            <a:r>
              <a:rPr lang="en-GB" altLang="x-none" b="1" i="1" dirty="0"/>
              <a:t>Expedited preservation of stored computer data </a:t>
            </a:r>
          </a:p>
          <a:p>
            <a:pPr marL="0" indent="0" algn="ctr">
              <a:lnSpc>
                <a:spcPct val="80000"/>
              </a:lnSpc>
              <a:spcBef>
                <a:spcPts val="600"/>
              </a:spcBef>
              <a:spcAft>
                <a:spcPts val="1200"/>
              </a:spcAft>
              <a:buNone/>
              <a:defRPr/>
            </a:pPr>
            <a:r>
              <a:rPr lang="en-GB" altLang="x-none" b="1" i="1" dirty="0"/>
              <a:t>Expedited preservation and partial disclosure of traffic data</a:t>
            </a:r>
          </a:p>
          <a:p>
            <a:pPr marL="0" indent="0" algn="ctr">
              <a:lnSpc>
                <a:spcPct val="80000"/>
              </a:lnSpc>
              <a:spcBef>
                <a:spcPts val="600"/>
              </a:spcBef>
              <a:spcAft>
                <a:spcPts val="1200"/>
              </a:spcAft>
              <a:buNone/>
              <a:defRPr/>
            </a:pPr>
            <a:r>
              <a:rPr lang="en-GB" altLang="x-none" b="1" i="1" dirty="0"/>
              <a:t>(Articles 16 and 17 – Budapest Convention)</a:t>
            </a:r>
          </a:p>
          <a:p>
            <a:pPr>
              <a:lnSpc>
                <a:spcPct val="80000"/>
              </a:lnSpc>
              <a:spcBef>
                <a:spcPts val="600"/>
              </a:spcBef>
              <a:spcAft>
                <a:spcPts val="1200"/>
              </a:spcAft>
              <a:defRPr/>
            </a:pPr>
            <a:endParaRPr lang="en-GB" altLang="x-none" sz="1800" dirty="0"/>
          </a:p>
          <a:p>
            <a:pPr algn="ctr">
              <a:lnSpc>
                <a:spcPct val="80000"/>
              </a:lnSpc>
              <a:spcBef>
                <a:spcPts val="600"/>
              </a:spcBef>
              <a:spcAft>
                <a:spcPts val="1200"/>
              </a:spcAft>
              <a:defRPr/>
            </a:pPr>
            <a:r>
              <a:rPr lang="en-GB" altLang="x-none" sz="2400" i="1" dirty="0"/>
              <a:t>Very innovative and extremely significant </a:t>
            </a:r>
          </a:p>
          <a:p>
            <a:pPr algn="ctr">
              <a:lnSpc>
                <a:spcPct val="80000"/>
              </a:lnSpc>
              <a:spcBef>
                <a:spcPts val="600"/>
              </a:spcBef>
              <a:spcAft>
                <a:spcPts val="1200"/>
              </a:spcAft>
              <a:defRPr/>
            </a:pPr>
            <a:r>
              <a:rPr lang="en-GB" altLang="x-none" sz="2400" i="1" dirty="0"/>
              <a:t>Different focus </a:t>
            </a:r>
            <a:endParaRPr lang="en-GB" altLang="x-none" sz="2400" dirty="0"/>
          </a:p>
          <a:p>
            <a:pPr>
              <a:lnSpc>
                <a:spcPct val="80000"/>
              </a:lnSpc>
              <a:spcBef>
                <a:spcPts val="600"/>
              </a:spcBef>
              <a:spcAft>
                <a:spcPts val="1200"/>
              </a:spcAft>
              <a:defRPr/>
            </a:pPr>
            <a:r>
              <a:rPr lang="en-GB" altLang="x-none" sz="2000" i="1" dirty="0"/>
              <a:t>Both of them are expedited to correspond to the speed of the circulation of information in the digital environment</a:t>
            </a:r>
          </a:p>
          <a:p>
            <a:pPr>
              <a:lnSpc>
                <a:spcPct val="80000"/>
              </a:lnSpc>
              <a:spcBef>
                <a:spcPts val="600"/>
              </a:spcBef>
              <a:spcAft>
                <a:spcPts val="1200"/>
              </a:spcAft>
              <a:defRPr/>
            </a:pPr>
            <a:r>
              <a:rPr lang="en-GB" altLang="x-none" sz="2000" i="1" dirty="0"/>
              <a:t>Their intrusiveness level is not very high</a:t>
            </a:r>
          </a:p>
          <a:p>
            <a:pPr>
              <a:lnSpc>
                <a:spcPct val="80000"/>
              </a:lnSpc>
              <a:spcBef>
                <a:spcPts val="600"/>
              </a:spcBef>
              <a:spcAft>
                <a:spcPts val="1200"/>
              </a:spcAft>
              <a:defRPr/>
            </a:pPr>
            <a:r>
              <a:rPr lang="en-GB" altLang="x-none" sz="2000" i="1" dirty="0"/>
              <a:t>Concerning traffic data there is also a provision allowing expedited disclosure</a:t>
            </a:r>
          </a:p>
        </p:txBody>
      </p:sp>
      <p:sp>
        <p:nvSpPr>
          <p:cNvPr id="90115"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ea typeface="MS PGothic" pitchFamily="34" charset="-128"/>
              </a:defRPr>
            </a:lvl1pPr>
            <a:lvl2pPr marL="742932" indent="-285744">
              <a:spcBef>
                <a:spcPct val="20000"/>
              </a:spcBef>
              <a:buFont typeface="Arial" charset="0"/>
              <a:buChar char="–"/>
              <a:defRPr sz="2800">
                <a:solidFill>
                  <a:schemeClr val="tx1"/>
                </a:solidFill>
                <a:latin typeface="Calibri" pitchFamily="34" charset="0"/>
                <a:ea typeface="MS PGothic" pitchFamily="34" charset="-128"/>
              </a:defRPr>
            </a:lvl2pPr>
            <a:lvl3pPr marL="1142971" indent="-228594">
              <a:spcBef>
                <a:spcPct val="20000"/>
              </a:spcBef>
              <a:buFont typeface="Arial" charset="0"/>
              <a:buChar char="•"/>
              <a:defRPr sz="2400">
                <a:solidFill>
                  <a:schemeClr val="tx1"/>
                </a:solidFill>
                <a:latin typeface="Calibri" pitchFamily="34" charset="0"/>
                <a:ea typeface="MS PGothic" pitchFamily="34" charset="-128"/>
              </a:defRPr>
            </a:lvl3pPr>
            <a:lvl4pPr marL="1600160" indent="-228594">
              <a:spcBef>
                <a:spcPct val="20000"/>
              </a:spcBef>
              <a:buFont typeface="Arial" charset="0"/>
              <a:buChar char="–"/>
              <a:defRPr sz="2000">
                <a:solidFill>
                  <a:schemeClr val="tx1"/>
                </a:solidFill>
                <a:latin typeface="Calibri" pitchFamily="34" charset="0"/>
                <a:ea typeface="MS PGothic" pitchFamily="34" charset="-128"/>
              </a:defRPr>
            </a:lvl4pPr>
            <a:lvl5pPr marL="2057349" indent="-228594">
              <a:spcBef>
                <a:spcPct val="20000"/>
              </a:spcBef>
              <a:buFont typeface="Arial" charset="0"/>
              <a:buChar char="»"/>
              <a:defRPr sz="2000">
                <a:solidFill>
                  <a:schemeClr val="tx1"/>
                </a:solidFill>
                <a:latin typeface="Calibri" pitchFamily="34" charset="0"/>
                <a:ea typeface="MS PGothic" pitchFamily="34" charset="-128"/>
              </a:defRPr>
            </a:lvl5pPr>
            <a:lvl6pPr marL="2514537" indent="-228594" defTabSz="457189"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6pPr>
            <a:lvl7pPr marL="2971726" indent="-228594" defTabSz="457189"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7pPr>
            <a:lvl8pPr marL="3428914" indent="-228594" defTabSz="457189"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8pPr>
            <a:lvl9pPr marL="3886103" indent="-228594" defTabSz="457189"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9pPr>
          </a:lstStyle>
          <a:p>
            <a:pPr>
              <a:spcBef>
                <a:spcPct val="0"/>
              </a:spcBef>
              <a:buFontTx/>
              <a:buNone/>
            </a:pPr>
            <a:fld id="{019598C9-07BF-49CD-8715-32887A82D4AE}" type="slidenum">
              <a:rPr lang="en-US" altLang="fr-FR" sz="1200">
                <a:solidFill>
                  <a:srgbClr val="898989"/>
                </a:solidFill>
                <a:cs typeface="Arial" charset="0"/>
              </a:rPr>
              <a:pPr>
                <a:spcBef>
                  <a:spcPct val="0"/>
                </a:spcBef>
                <a:buFontTx/>
                <a:buNone/>
              </a:pPr>
              <a:t>39</a:t>
            </a:fld>
            <a:endParaRPr lang="en-US" altLang="fr-FR" sz="1200">
              <a:solidFill>
                <a:srgbClr val="898989"/>
              </a:solidFill>
              <a:cs typeface="Arial" charset="0"/>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Tree>
    <p:extLst>
      <p:ext uri="{BB962C8B-B14F-4D97-AF65-F5344CB8AC3E}">
        <p14:creationId xmlns:p14="http://schemas.microsoft.com/office/powerpoint/2010/main" val="15510042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5992" y="241155"/>
            <a:ext cx="10465163" cy="870952"/>
          </a:xfrm>
        </p:spPr>
        <p:txBody>
          <a:bodyPr/>
          <a:lstStyle/>
          <a:p>
            <a:pPr algn="l"/>
            <a:r>
              <a:rPr lang="en-US" b="1" dirty="0">
                <a:solidFill>
                  <a:schemeClr val="bg1"/>
                </a:solidFill>
              </a:rPr>
              <a:t>Agenda of session 2</a:t>
            </a:r>
          </a:p>
        </p:txBody>
      </p:sp>
      <p:sp>
        <p:nvSpPr>
          <p:cNvPr id="4" name="Rectangle 3"/>
          <p:cNvSpPr>
            <a:spLocks noGrp="1" noChangeArrowheads="1"/>
          </p:cNvSpPr>
          <p:nvPr>
            <p:ph idx="1"/>
          </p:nvPr>
        </p:nvSpPr>
        <p:spPr>
          <a:xfrm>
            <a:off x="103031" y="1429555"/>
            <a:ext cx="11938124" cy="4868213"/>
          </a:xfrm>
        </p:spPr>
        <p:txBody>
          <a:bodyPr>
            <a:normAutofit fontScale="55000" lnSpcReduction="20000"/>
          </a:bodyPr>
          <a:lstStyle/>
          <a:p>
            <a:pPr marL="0" indent="0">
              <a:lnSpc>
                <a:spcPct val="120000"/>
              </a:lnSpc>
              <a:spcBef>
                <a:spcPts val="0"/>
              </a:spcBef>
              <a:buNone/>
            </a:pPr>
            <a:r>
              <a:rPr lang="en-US" sz="6000" b="1" dirty="0"/>
              <a:t>The Budapest Convention today:</a:t>
            </a:r>
          </a:p>
          <a:p>
            <a:pPr marL="0" indent="0">
              <a:lnSpc>
                <a:spcPct val="120000"/>
              </a:lnSpc>
              <a:buNone/>
            </a:pPr>
            <a:endParaRPr lang="en-US" sz="6000" dirty="0"/>
          </a:p>
          <a:p>
            <a:pPr>
              <a:lnSpc>
                <a:spcPct val="120000"/>
              </a:lnSpc>
            </a:pPr>
            <a:r>
              <a:rPr lang="en-US" sz="6000" dirty="0"/>
              <a:t>Reach and scope of the Budapest Convention</a:t>
            </a:r>
          </a:p>
          <a:p>
            <a:pPr>
              <a:lnSpc>
                <a:spcPct val="120000"/>
              </a:lnSpc>
            </a:pPr>
            <a:r>
              <a:rPr lang="en-US" sz="6000" dirty="0"/>
              <a:t>Definitions</a:t>
            </a:r>
          </a:p>
          <a:p>
            <a:pPr>
              <a:lnSpc>
                <a:spcPct val="120000"/>
              </a:lnSpc>
            </a:pPr>
            <a:r>
              <a:rPr lang="en-US" sz="6000" dirty="0"/>
              <a:t>Three major sections of the Budapest Convention</a:t>
            </a:r>
          </a:p>
          <a:p>
            <a:pPr lvl="1">
              <a:lnSpc>
                <a:spcPct val="120000"/>
              </a:lnSpc>
            </a:pPr>
            <a:r>
              <a:rPr lang="en-US" sz="5000" dirty="0"/>
              <a:t>Substantive law</a:t>
            </a:r>
          </a:p>
          <a:p>
            <a:pPr lvl="1">
              <a:lnSpc>
                <a:spcPct val="120000"/>
              </a:lnSpc>
            </a:pPr>
            <a:r>
              <a:rPr lang="en-US" sz="5000" b="1" dirty="0"/>
              <a:t>Procedural law </a:t>
            </a:r>
            <a:r>
              <a:rPr lang="en-US" sz="5000" dirty="0"/>
              <a:t>(we will focus on this part)</a:t>
            </a:r>
          </a:p>
          <a:p>
            <a:pPr lvl="1">
              <a:lnSpc>
                <a:spcPct val="120000"/>
              </a:lnSpc>
            </a:pPr>
            <a:r>
              <a:rPr lang="en-US" sz="5000" dirty="0"/>
              <a:t>International Cooperation</a:t>
            </a:r>
            <a:endParaRPr lang="en-US" dirty="0"/>
          </a:p>
        </p:txBody>
      </p:sp>
      <p:sp>
        <p:nvSpPr>
          <p:cNvPr id="3" name="Tijdelijke aanduiding voor datum 2"/>
          <p:cNvSpPr>
            <a:spLocks noGrp="1"/>
          </p:cNvSpPr>
          <p:nvPr>
            <p:ph type="dt" sz="half" idx="10"/>
          </p:nvPr>
        </p:nvSpPr>
        <p:spPr/>
        <p:txBody>
          <a:bodyPr/>
          <a:lstStyle/>
          <a:p>
            <a:r>
              <a:rPr lang="en-US"/>
              <a:t>www.coe.int/cybercrime</a:t>
            </a:r>
            <a:endParaRPr lang="en-GB"/>
          </a:p>
        </p:txBody>
      </p:sp>
      <p:sp>
        <p:nvSpPr>
          <p:cNvPr id="5" name="Tijdelijke aanduiding voor dianummer 4"/>
          <p:cNvSpPr>
            <a:spLocks noGrp="1"/>
          </p:cNvSpPr>
          <p:nvPr>
            <p:ph type="sldNum" sz="quarter" idx="12"/>
          </p:nvPr>
        </p:nvSpPr>
        <p:spPr/>
        <p:txBody>
          <a:bodyPr/>
          <a:lstStyle/>
          <a:p>
            <a:fld id="{B1D9BA23-6223-4617-9598-728E7A9462B0}" type="slidenum">
              <a:rPr lang="en-GB" smtClean="0"/>
              <a:t>4</a:t>
            </a:fld>
            <a:endParaRPr lang="en-GB"/>
          </a:p>
        </p:txBody>
      </p:sp>
    </p:spTree>
    <p:extLst>
      <p:ext uri="{BB962C8B-B14F-4D97-AF65-F5344CB8AC3E}">
        <p14:creationId xmlns:p14="http://schemas.microsoft.com/office/powerpoint/2010/main" val="122254059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1506583" y="135302"/>
            <a:ext cx="10398033" cy="1138237"/>
          </a:xfrm>
        </p:spPr>
        <p:txBody>
          <a:bodyPr rtlCol="0">
            <a:normAutofit fontScale="90000"/>
          </a:bodyPr>
          <a:lstStyle/>
          <a:p>
            <a:pPr>
              <a:defRPr/>
            </a:pPr>
            <a:r>
              <a:rPr lang="en-GB" sz="4000" b="1" dirty="0">
                <a:solidFill>
                  <a:schemeClr val="bg1"/>
                </a:solidFill>
              </a:rPr>
              <a:t>Article 16 – Expedited Preservation of Stored Computer Data</a:t>
            </a:r>
            <a:endParaRPr lang="en-GB" sz="4000" dirty="0">
              <a:solidFill>
                <a:schemeClr val="bg1"/>
              </a:solidFill>
            </a:endParaRPr>
          </a:p>
        </p:txBody>
      </p:sp>
      <p:sp>
        <p:nvSpPr>
          <p:cNvPr id="123906" name="Rectangle 3"/>
          <p:cNvSpPr>
            <a:spLocks noGrp="1" noChangeArrowheads="1"/>
          </p:cNvSpPr>
          <p:nvPr>
            <p:ph type="body" idx="1"/>
          </p:nvPr>
        </p:nvSpPr>
        <p:spPr>
          <a:xfrm>
            <a:off x="148856" y="1499191"/>
            <a:ext cx="11755760" cy="4699589"/>
          </a:xfrm>
        </p:spPr>
        <p:txBody>
          <a:bodyPr>
            <a:normAutofit/>
          </a:bodyPr>
          <a:lstStyle/>
          <a:p>
            <a:pPr marL="514338" indent="-514338" algn="just">
              <a:buFont typeface="+mj-lt"/>
              <a:buAutoNum type="arabicPeriod"/>
            </a:pPr>
            <a:r>
              <a:rPr lang="en-GB" sz="3000" dirty="0"/>
              <a:t>Each Party shall adopt such legislative and other measures as may be necessary to enable its competent authorities to order or similarly obtain the </a:t>
            </a:r>
            <a:r>
              <a:rPr lang="en-GB" sz="3000" b="1" dirty="0"/>
              <a:t>expeditious preservation of specified computer data, including traffic data</a:t>
            </a:r>
            <a:r>
              <a:rPr lang="en-GB" sz="3000" dirty="0"/>
              <a:t>, that has been stored by means of a computer system, in particular where there are grounds to believe that the computer data is particularly vulnerable to loss or modification.</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40</a:t>
            </a:fld>
            <a:endParaRPr lang="en-US" dirty="0"/>
          </a:p>
        </p:txBody>
      </p:sp>
      <p:sp>
        <p:nvSpPr>
          <p:cNvPr id="3" name="Tijdelijke aanduiding voor datum 2"/>
          <p:cNvSpPr>
            <a:spLocks noGrp="1"/>
          </p:cNvSpPr>
          <p:nvPr>
            <p:ph type="dt" sz="half" idx="10"/>
          </p:nvPr>
        </p:nvSpPr>
        <p:spPr/>
        <p:txBody>
          <a:bodyPr/>
          <a:lstStyle/>
          <a:p>
            <a:r>
              <a:rPr lang="en-US"/>
              <a:t>www.coe.int/cybercrime</a:t>
            </a:r>
            <a:endParaRPr lang="en-GB"/>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2650" y="1499191"/>
            <a:ext cx="11823405" cy="4710223"/>
          </a:xfrm>
        </p:spPr>
        <p:txBody>
          <a:bodyPr rtlCol="0">
            <a:normAutofit/>
          </a:bodyPr>
          <a:lstStyle/>
          <a:p>
            <a:pPr marL="514338" indent="-514338" algn="just">
              <a:buFont typeface="+mj-lt"/>
              <a:buAutoNum type="arabicPeriod" startAt="2"/>
              <a:defRPr/>
            </a:pPr>
            <a:r>
              <a:rPr lang="en-GB" dirty="0"/>
              <a:t>Where a Party gives effect to paragraph 1 above by means of an order to a person to preserve specified stored computer data in the person’s possession or control, the Party shall adopt such legislative and other measures as may be necessary to oblige that person to </a:t>
            </a:r>
            <a:r>
              <a:rPr lang="en-GB" b="1" dirty="0"/>
              <a:t>preserve and maintain the integrity of that computer data for a period of time as long as necessary, up to a maximum of ninety days</a:t>
            </a:r>
            <a:r>
              <a:rPr lang="en-GB" dirty="0"/>
              <a:t>, to enable the competent authorities to seek its disclosure. A Party may provide for such an order to be subsequently renewed.</a:t>
            </a:r>
            <a:endParaRPr lang="en-US" dirty="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41</a:t>
            </a:fld>
            <a:endParaRPr lang="en-US" dirty="0"/>
          </a:p>
        </p:txBody>
      </p:sp>
      <p:sp>
        <p:nvSpPr>
          <p:cNvPr id="5" name="Tijdelijke aanduiding voor datum 4"/>
          <p:cNvSpPr>
            <a:spLocks noGrp="1"/>
          </p:cNvSpPr>
          <p:nvPr>
            <p:ph type="dt" sz="half" idx="10"/>
          </p:nvPr>
        </p:nvSpPr>
        <p:spPr/>
        <p:txBody>
          <a:bodyPr/>
          <a:lstStyle/>
          <a:p>
            <a:r>
              <a:rPr lang="en-US"/>
              <a:t>www.coe.int/cybercrime</a:t>
            </a:r>
            <a:endParaRPr lang="en-GB"/>
          </a:p>
        </p:txBody>
      </p:sp>
      <p:sp>
        <p:nvSpPr>
          <p:cNvPr id="7" name="Rectangle 2"/>
          <p:cNvSpPr>
            <a:spLocks noGrp="1" noChangeArrowheads="1"/>
          </p:cNvSpPr>
          <p:nvPr>
            <p:ph type="title"/>
          </p:nvPr>
        </p:nvSpPr>
        <p:spPr>
          <a:xfrm>
            <a:off x="1506583" y="135302"/>
            <a:ext cx="10398033" cy="1138237"/>
          </a:xfrm>
        </p:spPr>
        <p:txBody>
          <a:bodyPr rtlCol="0">
            <a:normAutofit fontScale="90000"/>
          </a:bodyPr>
          <a:lstStyle/>
          <a:p>
            <a:pPr>
              <a:defRPr/>
            </a:pPr>
            <a:r>
              <a:rPr lang="en-GB" sz="4000" b="1" dirty="0">
                <a:solidFill>
                  <a:schemeClr val="bg1"/>
                </a:solidFill>
              </a:rPr>
              <a:t>Article 16 – Expedited Preservation of Stored Computer Data</a:t>
            </a:r>
            <a:endParaRPr lang="en-GB" sz="4000" dirty="0">
              <a:solidFill>
                <a:schemeClr val="bg1"/>
              </a:solidFill>
            </a:endParaRPr>
          </a:p>
        </p:txBody>
      </p:sp>
    </p:spTree>
    <p:extLst>
      <p:ext uri="{BB962C8B-B14F-4D97-AF65-F5344CB8AC3E}">
        <p14:creationId xmlns:p14="http://schemas.microsoft.com/office/powerpoint/2010/main" val="40338861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0120" y="1467293"/>
            <a:ext cx="11876567" cy="4804921"/>
          </a:xfrm>
        </p:spPr>
        <p:txBody>
          <a:bodyPr rtlCol="0">
            <a:normAutofit/>
          </a:bodyPr>
          <a:lstStyle/>
          <a:p>
            <a:pPr marL="514350" indent="-514350" algn="just">
              <a:buFont typeface="+mj-lt"/>
              <a:buAutoNum type="arabicPeriod" startAt="3"/>
              <a:defRPr/>
            </a:pPr>
            <a:r>
              <a:rPr lang="en-US" dirty="0"/>
              <a:t>Each Party shall adopt such legislative and other measures as may be necessary to oblige the custodian or other person who is to preserve the computer data to </a:t>
            </a:r>
            <a:r>
              <a:rPr lang="en-US" b="1" dirty="0"/>
              <a:t>keep confidential </a:t>
            </a:r>
            <a:r>
              <a:rPr lang="en-US" dirty="0"/>
              <a:t>the undertaking of such procedures for the period of time provided for by its domestic law.</a:t>
            </a:r>
          </a:p>
          <a:p>
            <a:pPr marL="0" indent="0" algn="just">
              <a:buNone/>
              <a:defRPr/>
            </a:pPr>
            <a:endParaRPr lang="en-US" dirty="0"/>
          </a:p>
          <a:p>
            <a:pPr marL="514350" indent="-514350" algn="just">
              <a:buFont typeface="+mj-lt"/>
              <a:buAutoNum type="arabicPeriod" startAt="4"/>
              <a:defRPr/>
            </a:pPr>
            <a:r>
              <a:rPr lang="en-US" dirty="0"/>
              <a:t>The powers and procedures referred to in this article shall be subject to Articles 14 and 15.</a:t>
            </a:r>
          </a:p>
          <a:p>
            <a:pPr marL="0" indent="0" algn="just">
              <a:buNone/>
              <a:defRPr/>
            </a:pPr>
            <a:endParaRPr lang="en-US" dirty="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42</a:t>
            </a:fld>
            <a:endParaRPr lang="en-US" dirty="0"/>
          </a:p>
        </p:txBody>
      </p:sp>
      <p:sp>
        <p:nvSpPr>
          <p:cNvPr id="5" name="Tijdelijke aanduiding voor datum 4"/>
          <p:cNvSpPr>
            <a:spLocks noGrp="1"/>
          </p:cNvSpPr>
          <p:nvPr>
            <p:ph type="dt" sz="half" idx="10"/>
          </p:nvPr>
        </p:nvSpPr>
        <p:spPr/>
        <p:txBody>
          <a:bodyPr/>
          <a:lstStyle/>
          <a:p>
            <a:r>
              <a:rPr lang="en-US"/>
              <a:t>www.coe.int/cybercrime</a:t>
            </a:r>
            <a:endParaRPr lang="en-GB"/>
          </a:p>
        </p:txBody>
      </p:sp>
      <p:sp>
        <p:nvSpPr>
          <p:cNvPr id="7" name="Rectangle 2"/>
          <p:cNvSpPr>
            <a:spLocks noGrp="1" noChangeArrowheads="1"/>
          </p:cNvSpPr>
          <p:nvPr>
            <p:ph type="title"/>
          </p:nvPr>
        </p:nvSpPr>
        <p:spPr>
          <a:xfrm>
            <a:off x="1506583" y="135302"/>
            <a:ext cx="10398033" cy="1138237"/>
          </a:xfrm>
        </p:spPr>
        <p:txBody>
          <a:bodyPr rtlCol="0">
            <a:normAutofit fontScale="90000"/>
          </a:bodyPr>
          <a:lstStyle/>
          <a:p>
            <a:pPr>
              <a:defRPr/>
            </a:pPr>
            <a:r>
              <a:rPr lang="en-GB" sz="4000" b="1" dirty="0">
                <a:solidFill>
                  <a:schemeClr val="bg1"/>
                </a:solidFill>
              </a:rPr>
              <a:t>Article 16 – Expedited Preservation of Stored Computer Data</a:t>
            </a:r>
            <a:endParaRPr lang="en-GB" sz="4000" dirty="0">
              <a:solidFill>
                <a:schemeClr val="bg1"/>
              </a:solidFill>
            </a:endParaRPr>
          </a:p>
        </p:txBody>
      </p:sp>
    </p:spTree>
    <p:extLst>
      <p:ext uri="{BB962C8B-B14F-4D97-AF65-F5344CB8AC3E}">
        <p14:creationId xmlns:p14="http://schemas.microsoft.com/office/powerpoint/2010/main" val="243404184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1407521" y="62198"/>
            <a:ext cx="10617901" cy="1143000"/>
          </a:xfrm>
        </p:spPr>
        <p:txBody>
          <a:bodyPr rtlCol="0">
            <a:normAutofit fontScale="90000"/>
          </a:bodyPr>
          <a:lstStyle/>
          <a:p>
            <a:pPr>
              <a:defRPr/>
            </a:pPr>
            <a:br>
              <a:rPr lang="en-GB" sz="3800" b="1" dirty="0">
                <a:solidFill>
                  <a:schemeClr val="bg1"/>
                </a:solidFill>
              </a:rPr>
            </a:br>
            <a:r>
              <a:rPr lang="en-GB" sz="3800" b="1" dirty="0">
                <a:solidFill>
                  <a:schemeClr val="bg1"/>
                </a:solidFill>
              </a:rPr>
              <a:t>Article 17 – Expedited Preservation and Partial Disclosure of Traffic Data</a:t>
            </a:r>
            <a:br>
              <a:rPr lang="en-GB" sz="3800" dirty="0">
                <a:solidFill>
                  <a:schemeClr val="bg1"/>
                </a:solidFill>
              </a:rPr>
            </a:br>
            <a:endParaRPr lang="en-GB" sz="3800" dirty="0">
              <a:solidFill>
                <a:schemeClr val="bg1"/>
              </a:solidFill>
            </a:endParaRPr>
          </a:p>
        </p:txBody>
      </p:sp>
      <p:sp>
        <p:nvSpPr>
          <p:cNvPr id="115715" name="Rectangle 3"/>
          <p:cNvSpPr>
            <a:spLocks noGrp="1" noChangeArrowheads="1"/>
          </p:cNvSpPr>
          <p:nvPr>
            <p:ph type="body" idx="1"/>
          </p:nvPr>
        </p:nvSpPr>
        <p:spPr>
          <a:xfrm>
            <a:off x="223283" y="1541722"/>
            <a:ext cx="11674549" cy="4625162"/>
          </a:xfrm>
        </p:spPr>
        <p:txBody>
          <a:bodyPr rtlCol="0">
            <a:normAutofit fontScale="92500" lnSpcReduction="10000"/>
          </a:bodyPr>
          <a:lstStyle/>
          <a:p>
            <a:pPr marL="400040" indent="-457189" algn="just">
              <a:lnSpc>
                <a:spcPct val="100000"/>
              </a:lnSpc>
              <a:spcBef>
                <a:spcPts val="600"/>
              </a:spcBef>
              <a:spcAft>
                <a:spcPts val="1200"/>
              </a:spcAft>
              <a:buFont typeface="+mj-lt"/>
              <a:buAutoNum type="arabicPlain"/>
              <a:defRPr/>
            </a:pPr>
            <a:r>
              <a:rPr lang="en-GB" dirty="0"/>
              <a:t>Each Party shall adopt, in respect of traffic data that is to be preserved under Article 16, such legislative and other measures as may be necessary to:</a:t>
            </a:r>
          </a:p>
          <a:p>
            <a:pPr marL="857229" lvl="1" indent="-457189" algn="just">
              <a:spcBef>
                <a:spcPts val="600"/>
              </a:spcBef>
              <a:spcAft>
                <a:spcPts val="1200"/>
              </a:spcAft>
              <a:buFont typeface="+mj-lt"/>
              <a:buAutoNum type="alphaLcParenR"/>
              <a:defRPr/>
            </a:pPr>
            <a:r>
              <a:rPr lang="en-GB" sz="2200" dirty="0"/>
              <a:t>ensure that such </a:t>
            </a:r>
            <a:r>
              <a:rPr lang="en-GB" sz="2200" b="1" dirty="0"/>
              <a:t>expeditious preservation of traffic data </a:t>
            </a:r>
            <a:r>
              <a:rPr lang="en-GB" sz="2200" dirty="0"/>
              <a:t>is available regardless of whether one or more service providers were involved in the transmission of that communication; and</a:t>
            </a:r>
          </a:p>
          <a:p>
            <a:pPr marL="857229" lvl="1" indent="-457189" algn="just">
              <a:spcBef>
                <a:spcPts val="600"/>
              </a:spcBef>
              <a:spcAft>
                <a:spcPts val="1200"/>
              </a:spcAft>
              <a:buFont typeface="+mj-lt"/>
              <a:buAutoNum type="alphaLcParenR"/>
              <a:defRPr/>
            </a:pPr>
            <a:r>
              <a:rPr lang="en-GB" sz="2200" dirty="0"/>
              <a:t>ensure the </a:t>
            </a:r>
            <a:r>
              <a:rPr lang="en-GB" sz="2200" b="1" dirty="0"/>
              <a:t>expeditious disclosure </a:t>
            </a:r>
            <a:r>
              <a:rPr lang="en-GB" sz="2200" dirty="0"/>
              <a:t>to the Party’s competent authority, or a person designated by that authority, of a sufficient amount of traffic data to enable the Party to identify the service providers and the path through which the communication was transmitted.</a:t>
            </a:r>
          </a:p>
          <a:p>
            <a:pPr marL="400040" indent="-457189" algn="just">
              <a:spcBef>
                <a:spcPts val="600"/>
              </a:spcBef>
              <a:spcAft>
                <a:spcPts val="1200"/>
              </a:spcAft>
              <a:buFont typeface="+mj-lt"/>
              <a:buAutoNum type="arabicPlain"/>
              <a:defRPr/>
            </a:pPr>
            <a:r>
              <a:rPr lang="en-US" dirty="0"/>
              <a:t>The powers and procedures referred to in this article shall be subject to Articles 14 and 15.</a:t>
            </a:r>
            <a:endParaRPr lang="en-GB" dirty="0"/>
          </a:p>
          <a:p>
            <a:pPr marL="400040" lvl="1" indent="0" algn="just">
              <a:spcBef>
                <a:spcPts val="600"/>
              </a:spcBef>
              <a:spcAft>
                <a:spcPts val="1200"/>
              </a:spcAft>
              <a:buNone/>
              <a:defRPr/>
            </a:pPr>
            <a:endParaRPr lang="en-GB" sz="2200" dirty="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solidFill>
                  <a:schemeClr val="tx1"/>
                </a:solidFill>
              </a:rPr>
              <a:pPr>
                <a:defRPr/>
              </a:pPr>
              <a:t>43</a:t>
            </a:fld>
            <a:endParaRPr lang="en-US" dirty="0">
              <a:solidFill>
                <a:schemeClr val="tx1"/>
              </a:solidFill>
            </a:endParaRPr>
          </a:p>
        </p:txBody>
      </p:sp>
      <p:sp>
        <p:nvSpPr>
          <p:cNvPr id="3" name="Tijdelijke aanduiding voor datum 2"/>
          <p:cNvSpPr>
            <a:spLocks noGrp="1"/>
          </p:cNvSpPr>
          <p:nvPr>
            <p:ph type="dt" sz="half" idx="10"/>
          </p:nvPr>
        </p:nvSpPr>
        <p:spPr/>
        <p:txBody>
          <a:bodyPr/>
          <a:lstStyle/>
          <a:p>
            <a:r>
              <a:rPr lang="en-US"/>
              <a:t>www.coe.int/cybercrime</a:t>
            </a:r>
            <a:endParaRPr lang="en-GB"/>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p:cNvSpPr>
          <p:nvPr>
            <p:ph type="body" idx="1"/>
          </p:nvPr>
        </p:nvSpPr>
        <p:spPr>
          <a:xfrm>
            <a:off x="838203" y="2133901"/>
            <a:ext cx="10515600" cy="3485278"/>
          </a:xfrm>
        </p:spPr>
        <p:txBody>
          <a:bodyPr/>
          <a:lstStyle/>
          <a:p>
            <a:pPr eaLnBrk="1" hangingPunct="1">
              <a:buFont typeface="Arial" charset="0"/>
              <a:buNone/>
              <a:defRPr/>
            </a:pPr>
            <a:endParaRPr lang="en-GB" dirty="0">
              <a:latin typeface="+mj-lt"/>
              <a:ea typeface="+mn-ea"/>
              <a:cs typeface="Times New Roman" pitchFamily="18" charset="0"/>
            </a:endParaRPr>
          </a:p>
          <a:p>
            <a:pPr eaLnBrk="1" hangingPunct="1">
              <a:buFont typeface="Arial" charset="0"/>
              <a:buNone/>
              <a:defRPr/>
            </a:pPr>
            <a:endParaRPr lang="en-GB" dirty="0">
              <a:latin typeface="+mj-lt"/>
              <a:ea typeface="+mn-ea"/>
              <a:cs typeface="Times New Roman" pitchFamily="18" charset="0"/>
            </a:endParaRPr>
          </a:p>
          <a:p>
            <a:pPr algn="ctr">
              <a:buNone/>
              <a:defRPr/>
            </a:pPr>
            <a:r>
              <a:rPr lang="en-US" b="1" i="1" dirty="0"/>
              <a:t>Production order</a:t>
            </a:r>
            <a:endParaRPr lang="en-GB" b="1" i="1" dirty="0"/>
          </a:p>
        </p:txBody>
      </p:sp>
      <p:sp>
        <p:nvSpPr>
          <p:cNvPr id="89091"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32" indent="-285744">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2971" indent="-228594">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160"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349"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537"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726"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8914"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103"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275EC45-7232-4AEA-97F3-6B396672B624}" type="slidenum">
              <a:rPr lang="en-US" altLang="en-US" sz="1200">
                <a:solidFill>
                  <a:srgbClr val="898989"/>
                </a:solidFill>
              </a:rPr>
              <a:pPr>
                <a:spcBef>
                  <a:spcPct val="0"/>
                </a:spcBef>
                <a:buFontTx/>
                <a:buNone/>
              </a:pPr>
              <a:t>44</a:t>
            </a:fld>
            <a:endParaRPr lang="en-US" altLang="en-US" sz="1200">
              <a:solidFill>
                <a:srgbClr val="898989"/>
              </a:solidFill>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Tree>
    <p:extLst>
      <p:ext uri="{BB962C8B-B14F-4D97-AF65-F5344CB8AC3E}">
        <p14:creationId xmlns:p14="http://schemas.microsoft.com/office/powerpoint/2010/main" val="30129814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45</a:t>
            </a:fld>
            <a:endParaRPr lang="en-US" dirty="0"/>
          </a:p>
        </p:txBody>
      </p:sp>
      <p:sp>
        <p:nvSpPr>
          <p:cNvPr id="5" name="Rectangle 3"/>
          <p:cNvSpPr txBox="1">
            <a:spLocks/>
          </p:cNvSpPr>
          <p:nvPr/>
        </p:nvSpPr>
        <p:spPr bwMode="auto">
          <a:xfrm>
            <a:off x="112997" y="1364344"/>
            <a:ext cx="11869896" cy="4972662"/>
          </a:xfrm>
          <a:prstGeom prst="rect">
            <a:avLst/>
          </a:prstGeom>
          <a:noFill/>
          <a:ln w="38100">
            <a:solidFill>
              <a:srgbClr val="2F618F"/>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None/>
              <a:defRPr/>
            </a:pPr>
            <a:r>
              <a:rPr lang="en-GB" altLang="x-none" sz="2800" b="1" i="1" dirty="0">
                <a:latin typeface="Verdana" panose="020B0604030504040204" pitchFamily="34" charset="0"/>
                <a:ea typeface="Verdana" panose="020B0604030504040204" pitchFamily="34" charset="0"/>
                <a:cs typeface="Verdana" panose="020B0604030504040204" pitchFamily="34" charset="0"/>
              </a:rPr>
              <a:t>Production Orders</a:t>
            </a:r>
          </a:p>
          <a:p>
            <a:pPr marL="0" indent="0" algn="ctr" eaLnBrk="1" hangingPunct="1">
              <a:lnSpc>
                <a:spcPct val="80000"/>
              </a:lnSpc>
              <a:spcBef>
                <a:spcPts val="600"/>
              </a:spcBef>
              <a:spcAft>
                <a:spcPts val="1200"/>
              </a:spcAft>
              <a:buNone/>
              <a:defRPr/>
            </a:pPr>
            <a:r>
              <a:rPr lang="en-GB" altLang="x-none" sz="2800" b="1" i="1" dirty="0">
                <a:latin typeface="Verdana" panose="020B0604030504040204" pitchFamily="34" charset="0"/>
                <a:ea typeface="Verdana" panose="020B0604030504040204" pitchFamily="34" charset="0"/>
                <a:cs typeface="Verdana" panose="020B0604030504040204" pitchFamily="34" charset="0"/>
              </a:rPr>
              <a:t>(Article 18 – Budapest Convention)</a:t>
            </a:r>
          </a:p>
          <a:p>
            <a:pPr marL="539737" defTabSz="365116" eaLnBrk="1" hangingPunct="1">
              <a:lnSpc>
                <a:spcPct val="80000"/>
              </a:lnSpc>
              <a:spcBef>
                <a:spcPts val="600"/>
              </a:spcBef>
              <a:spcAft>
                <a:spcPts val="1200"/>
              </a:spcAft>
              <a:defRPr/>
            </a:pPr>
            <a:r>
              <a:rPr lang="en-GB" altLang="x-none" sz="1600" i="1" dirty="0">
                <a:latin typeface="Verdana" panose="020B0604030504040204" pitchFamily="34" charset="0"/>
                <a:ea typeface="Verdana" panose="020B0604030504040204" pitchFamily="34" charset="0"/>
                <a:cs typeface="Verdana" panose="020B0604030504040204" pitchFamily="34" charset="0"/>
              </a:rPr>
              <a:t>To empower law enforcement authorities to issue production orders </a:t>
            </a:r>
          </a:p>
          <a:p>
            <a:pPr marL="539737" defTabSz="365116" eaLnBrk="1" hangingPunct="1">
              <a:lnSpc>
                <a:spcPct val="80000"/>
              </a:lnSpc>
              <a:spcBef>
                <a:spcPts val="600"/>
              </a:spcBef>
              <a:spcAft>
                <a:spcPts val="1200"/>
              </a:spcAft>
              <a:defRPr/>
            </a:pPr>
            <a:r>
              <a:rPr lang="en-GB" altLang="x-none" sz="1600" i="1" dirty="0">
                <a:latin typeface="Verdana" panose="020B0604030504040204" pitchFamily="34" charset="0"/>
                <a:ea typeface="Verdana" panose="020B0604030504040204" pitchFamily="34" charset="0"/>
                <a:cs typeface="Verdana" panose="020B0604030504040204" pitchFamily="34" charset="0"/>
              </a:rPr>
              <a:t>This order can be issued by law enforcement agencies to individuals and to service providers </a:t>
            </a:r>
            <a:r>
              <a:rPr lang="en-US" altLang="x-none" sz="1600" i="1" dirty="0">
                <a:latin typeface="Verdana" panose="020B0604030504040204" pitchFamily="34" charset="0"/>
                <a:ea typeface="Verdana" panose="020B0604030504040204" pitchFamily="34" charset="0"/>
                <a:cs typeface="Verdana" panose="020B0604030504040204" pitchFamily="34" charset="0"/>
              </a:rPr>
              <a:t>offering their services in the territory of the requesting country</a:t>
            </a:r>
            <a:endParaRPr lang="en-GB" altLang="x-none" sz="1600" i="1" dirty="0">
              <a:latin typeface="Verdana" panose="020B0604030504040204" pitchFamily="34" charset="0"/>
              <a:ea typeface="Verdana" panose="020B0604030504040204" pitchFamily="34" charset="0"/>
              <a:cs typeface="Verdana" panose="020B0604030504040204" pitchFamily="34" charset="0"/>
            </a:endParaRPr>
          </a:p>
          <a:p>
            <a:pPr marL="539737" defTabSz="365116" eaLnBrk="1" hangingPunct="1">
              <a:lnSpc>
                <a:spcPct val="80000"/>
              </a:lnSpc>
              <a:spcBef>
                <a:spcPts val="600"/>
              </a:spcBef>
              <a:spcAft>
                <a:spcPts val="1200"/>
              </a:spcAft>
              <a:defRPr/>
            </a:pPr>
            <a:r>
              <a:rPr lang="en-GB" altLang="x-none" sz="1600" i="1" dirty="0">
                <a:latin typeface="Verdana" panose="020B0604030504040204" pitchFamily="34" charset="0"/>
                <a:ea typeface="Verdana" panose="020B0604030504040204" pitchFamily="34" charset="0"/>
                <a:cs typeface="Verdana" panose="020B0604030504040204" pitchFamily="34" charset="0"/>
              </a:rPr>
              <a:t>Order to provide </a:t>
            </a:r>
          </a:p>
          <a:p>
            <a:pPr marL="939777" lvl="1" defTabSz="365116" eaLnBrk="1" hangingPunct="1">
              <a:lnSpc>
                <a:spcPct val="80000"/>
              </a:lnSpc>
              <a:spcBef>
                <a:spcPts val="600"/>
              </a:spcBef>
              <a:spcAft>
                <a:spcPts val="1200"/>
              </a:spcAft>
              <a:defRPr/>
            </a:pPr>
            <a:r>
              <a:rPr lang="en-GB" altLang="x-none" sz="1200" i="1" dirty="0">
                <a:latin typeface="Verdana" panose="020B0604030504040204" pitchFamily="34" charset="0"/>
                <a:ea typeface="Verdana" panose="020B0604030504040204" pitchFamily="34" charset="0"/>
                <a:cs typeface="Verdana" panose="020B0604030504040204" pitchFamily="34" charset="0"/>
              </a:rPr>
              <a:t>data stored in a computer system under their responsibilities </a:t>
            </a:r>
          </a:p>
          <a:p>
            <a:pPr marL="939777" lvl="1" defTabSz="365116" eaLnBrk="1" hangingPunct="1">
              <a:lnSpc>
                <a:spcPct val="80000"/>
              </a:lnSpc>
              <a:spcBef>
                <a:spcPts val="600"/>
              </a:spcBef>
              <a:spcAft>
                <a:spcPts val="1200"/>
              </a:spcAft>
              <a:defRPr/>
            </a:pPr>
            <a:r>
              <a:rPr lang="en-GB" altLang="x-none" sz="1200" i="1" dirty="0">
                <a:latin typeface="Verdana" panose="020B0604030504040204" pitchFamily="34" charset="0"/>
                <a:ea typeface="Verdana" panose="020B0604030504040204" pitchFamily="34" charset="0"/>
                <a:cs typeface="Verdana" panose="020B0604030504040204" pitchFamily="34" charset="0"/>
              </a:rPr>
              <a:t>subscriber information</a:t>
            </a:r>
          </a:p>
          <a:p>
            <a:pPr marL="539737" defTabSz="365116" eaLnBrk="1" hangingPunct="1">
              <a:lnSpc>
                <a:spcPct val="80000"/>
              </a:lnSpc>
              <a:spcBef>
                <a:spcPts val="600"/>
              </a:spcBef>
              <a:spcAft>
                <a:spcPts val="1200"/>
              </a:spcAft>
              <a:defRPr/>
            </a:pPr>
            <a:r>
              <a:rPr lang="en-GB" altLang="x-none" sz="1600" i="1" dirty="0">
                <a:latin typeface="Verdana" panose="020B0604030504040204" pitchFamily="34" charset="0"/>
                <a:ea typeface="Verdana" panose="020B0604030504040204" pitchFamily="34" charset="0"/>
                <a:cs typeface="Verdana" panose="020B0604030504040204" pitchFamily="34" charset="0"/>
              </a:rPr>
              <a:t>Production order must specify the nature and extent of the required data </a:t>
            </a:r>
          </a:p>
          <a:p>
            <a:pPr marL="539737" defTabSz="365116" eaLnBrk="1" hangingPunct="1">
              <a:lnSpc>
                <a:spcPct val="80000"/>
              </a:lnSpc>
              <a:spcBef>
                <a:spcPts val="600"/>
              </a:spcBef>
              <a:spcAft>
                <a:spcPts val="1200"/>
              </a:spcAft>
              <a:defRPr/>
            </a:pPr>
            <a:r>
              <a:rPr lang="en-GB" altLang="x-none" sz="1600" i="1" dirty="0">
                <a:latin typeface="Verdana" panose="020B0604030504040204" pitchFamily="34" charset="0"/>
                <a:ea typeface="Verdana" panose="020B0604030504040204" pitchFamily="34" charset="0"/>
                <a:cs typeface="Verdana" panose="020B0604030504040204" pitchFamily="34" charset="0"/>
              </a:rPr>
              <a:t>The data required by the investigation must be previously determined</a:t>
            </a:r>
          </a:p>
          <a:p>
            <a:pPr marL="539737" defTabSz="365116" eaLnBrk="1" hangingPunct="1">
              <a:lnSpc>
                <a:spcPct val="80000"/>
              </a:lnSpc>
              <a:spcBef>
                <a:spcPts val="600"/>
              </a:spcBef>
              <a:spcAft>
                <a:spcPts val="1200"/>
              </a:spcAft>
              <a:defRPr/>
            </a:pPr>
            <a:r>
              <a:rPr lang="nl-BE" altLang="x-none" sz="1600" i="1" dirty="0">
                <a:latin typeface="Verdana" panose="020B0604030504040204" pitchFamily="34" charset="0"/>
                <a:ea typeface="Verdana" panose="020B0604030504040204" pitchFamily="34" charset="0"/>
                <a:cs typeface="Verdana" panose="020B0604030504040204" pitchFamily="34" charset="0"/>
              </a:rPr>
              <a:t>Definition of “</a:t>
            </a:r>
            <a:r>
              <a:rPr lang="nl-BE" altLang="x-none" sz="1600" i="1" dirty="0" err="1">
                <a:latin typeface="Verdana" panose="020B0604030504040204" pitchFamily="34" charset="0"/>
                <a:ea typeface="Verdana" panose="020B0604030504040204" pitchFamily="34" charset="0"/>
                <a:cs typeface="Verdana" panose="020B0604030504040204" pitchFamily="34" charset="0"/>
              </a:rPr>
              <a:t>subscriber</a:t>
            </a:r>
            <a:r>
              <a:rPr lang="nl-BE" altLang="x-none" sz="1600" i="1" dirty="0">
                <a:latin typeface="Verdana" panose="020B0604030504040204" pitchFamily="34" charset="0"/>
                <a:ea typeface="Verdana" panose="020B0604030504040204" pitchFamily="34" charset="0"/>
                <a:cs typeface="Verdana" panose="020B0604030504040204" pitchFamily="34" charset="0"/>
              </a:rPr>
              <a:t> information”</a:t>
            </a:r>
            <a:endParaRPr lang="en-GB" altLang="x-none" sz="1600" i="1" dirty="0">
              <a:latin typeface="Verdana" panose="020B0604030504040204" pitchFamily="34" charset="0"/>
              <a:ea typeface="Verdana" panose="020B0604030504040204" pitchFamily="34" charset="0"/>
              <a:cs typeface="Verdana" panose="020B0604030504040204" pitchFamily="34" charset="0"/>
            </a:endParaRPr>
          </a:p>
        </p:txBody>
      </p:sp>
      <p:sp>
        <p:nvSpPr>
          <p:cNvPr id="3" name="Tijdelijke aanduiding voor datum 2"/>
          <p:cNvSpPr>
            <a:spLocks noGrp="1"/>
          </p:cNvSpPr>
          <p:nvPr>
            <p:ph type="dt" sz="half" idx="10"/>
          </p:nvPr>
        </p:nvSpPr>
        <p:spPr/>
        <p:txBody>
          <a:bodyPr/>
          <a:lstStyle/>
          <a:p>
            <a:r>
              <a:rPr lang="en-US"/>
              <a:t>www.coe.int/cybercrime</a:t>
            </a:r>
            <a:endParaRPr lang="en-GB"/>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a:xfrm>
            <a:off x="1446027" y="138224"/>
            <a:ext cx="10611293" cy="1098442"/>
          </a:xfrm>
        </p:spPr>
        <p:txBody>
          <a:bodyPr rtlCol="0">
            <a:normAutofit/>
          </a:bodyPr>
          <a:lstStyle/>
          <a:p>
            <a:pPr>
              <a:defRPr/>
            </a:pPr>
            <a:r>
              <a:rPr lang="en-GB" sz="3600" b="1" dirty="0">
                <a:solidFill>
                  <a:schemeClr val="bg1"/>
                </a:solidFill>
              </a:rPr>
              <a:t>Article 18 - Production order</a:t>
            </a:r>
          </a:p>
        </p:txBody>
      </p:sp>
      <p:sp>
        <p:nvSpPr>
          <p:cNvPr id="116739" name="Rectangle 3"/>
          <p:cNvSpPr>
            <a:spLocks noGrp="1" noChangeArrowheads="1"/>
          </p:cNvSpPr>
          <p:nvPr>
            <p:ph type="body" idx="1"/>
          </p:nvPr>
        </p:nvSpPr>
        <p:spPr>
          <a:xfrm>
            <a:off x="184296" y="1383331"/>
            <a:ext cx="11873023" cy="4938712"/>
          </a:xfrm>
        </p:spPr>
        <p:txBody>
          <a:bodyPr rtlCol="0">
            <a:normAutofit/>
          </a:bodyPr>
          <a:lstStyle/>
          <a:p>
            <a:pPr marL="514338" indent="-514338" algn="just">
              <a:spcBef>
                <a:spcPts val="600"/>
              </a:spcBef>
              <a:spcAft>
                <a:spcPts val="1200"/>
              </a:spcAft>
              <a:buFont typeface="+mj-lt"/>
              <a:buAutoNum type="arabicPeriod"/>
              <a:defRPr/>
            </a:pPr>
            <a:r>
              <a:rPr lang="en-GB" dirty="0"/>
              <a:t>Each Party shall adopt such legislative and other measures as may be necessary to empower its competent authorities to order:</a:t>
            </a:r>
          </a:p>
          <a:p>
            <a:pPr marL="914377" lvl="1" indent="-514338" algn="just">
              <a:spcBef>
                <a:spcPts val="600"/>
              </a:spcBef>
              <a:spcAft>
                <a:spcPts val="1200"/>
              </a:spcAft>
              <a:buFont typeface="+mj-lt"/>
              <a:buAutoNum type="alphaLcParenR"/>
              <a:defRPr/>
            </a:pPr>
            <a:r>
              <a:rPr lang="en-GB" b="1" dirty="0"/>
              <a:t>a person </a:t>
            </a:r>
            <a:r>
              <a:rPr lang="en-GB" dirty="0"/>
              <a:t>in its territory to submit </a:t>
            </a:r>
            <a:r>
              <a:rPr lang="en-GB" b="1" dirty="0"/>
              <a:t>specified computer data </a:t>
            </a:r>
            <a:r>
              <a:rPr lang="en-GB" dirty="0"/>
              <a:t>in that person’s possession or control, which is stored in a computer system or a computer-data storage medium; and</a:t>
            </a:r>
          </a:p>
          <a:p>
            <a:pPr marL="914377" lvl="1" indent="-514338" algn="just">
              <a:spcBef>
                <a:spcPts val="600"/>
              </a:spcBef>
              <a:spcAft>
                <a:spcPts val="1200"/>
              </a:spcAft>
              <a:buFont typeface="+mj-lt"/>
              <a:buAutoNum type="alphaLcParenR"/>
              <a:defRPr/>
            </a:pPr>
            <a:r>
              <a:rPr lang="en-GB" b="1" dirty="0"/>
              <a:t>a service provider </a:t>
            </a:r>
            <a:r>
              <a:rPr lang="en-GB" b="1" u="sng" dirty="0"/>
              <a:t>offering its services in the territory of the Party </a:t>
            </a:r>
            <a:r>
              <a:rPr lang="en-GB" dirty="0"/>
              <a:t>to submit </a:t>
            </a:r>
            <a:r>
              <a:rPr lang="en-GB" b="1" dirty="0"/>
              <a:t>subscriber information </a:t>
            </a:r>
            <a:r>
              <a:rPr lang="en-GB" dirty="0"/>
              <a:t>relating to such services in that service provider’s possession or control.</a:t>
            </a:r>
            <a:endParaRPr lang="en-US" dirty="0"/>
          </a:p>
          <a:p>
            <a:pPr marL="514338" indent="-514338" algn="just">
              <a:spcBef>
                <a:spcPts val="600"/>
              </a:spcBef>
              <a:spcAft>
                <a:spcPts val="1200"/>
              </a:spcAft>
              <a:buFont typeface="+mj-lt"/>
              <a:buAutoNum type="arabicPeriod"/>
              <a:defRPr/>
            </a:pPr>
            <a:r>
              <a:rPr lang="en-US" dirty="0"/>
              <a:t>The powers and procedures referred to in this article shall be subject to Articles 14 and 15.</a:t>
            </a:r>
            <a:endParaRPr lang="en-GB" dirty="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46</a:t>
            </a:fld>
            <a:endParaRPr lang="en-US" dirty="0"/>
          </a:p>
        </p:txBody>
      </p:sp>
      <p:sp>
        <p:nvSpPr>
          <p:cNvPr id="3" name="Tijdelijke aanduiding voor datum 2"/>
          <p:cNvSpPr>
            <a:spLocks noGrp="1"/>
          </p:cNvSpPr>
          <p:nvPr>
            <p:ph type="dt" sz="half" idx="10"/>
          </p:nvPr>
        </p:nvSpPr>
        <p:spPr/>
        <p:txBody>
          <a:bodyPr/>
          <a:lstStyle/>
          <a:p>
            <a:r>
              <a:rPr lang="en-US"/>
              <a:t>www.coe.int/cybercrime</a:t>
            </a:r>
            <a:endParaRPr lang="en-GB"/>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3"/>
          <p:cNvSpPr>
            <a:spLocks noGrp="1" noChangeArrowheads="1"/>
          </p:cNvSpPr>
          <p:nvPr>
            <p:ph type="body" idx="1"/>
          </p:nvPr>
        </p:nvSpPr>
        <p:spPr>
          <a:xfrm>
            <a:off x="152400" y="1451088"/>
            <a:ext cx="11819860" cy="4811489"/>
          </a:xfrm>
        </p:spPr>
        <p:txBody>
          <a:bodyPr>
            <a:normAutofit/>
          </a:bodyPr>
          <a:lstStyle/>
          <a:p>
            <a:pPr marL="514338" indent="-514338" algn="just">
              <a:spcBef>
                <a:spcPts val="600"/>
              </a:spcBef>
              <a:spcAft>
                <a:spcPts val="1200"/>
              </a:spcAft>
              <a:buFont typeface="+mj-lt"/>
              <a:buAutoNum type="arabicPeriod" startAt="3"/>
            </a:pPr>
            <a:r>
              <a:rPr lang="en-GB" sz="2600" dirty="0"/>
              <a:t>For the purpose of this article, the term “</a:t>
            </a:r>
            <a:r>
              <a:rPr lang="en-GB" sz="2600" b="1" dirty="0"/>
              <a:t>subscriber information</a:t>
            </a:r>
            <a:r>
              <a:rPr lang="en-GB" sz="2600" dirty="0"/>
              <a:t>” means any information contained in the form of computer data or any other form that is held by a service provider, relating to subscribers of its services other than traffic or content data and by which can be established:</a:t>
            </a:r>
          </a:p>
          <a:p>
            <a:pPr marL="857229" lvl="1" indent="-457189" algn="just">
              <a:spcBef>
                <a:spcPts val="600"/>
              </a:spcBef>
              <a:spcAft>
                <a:spcPts val="1200"/>
              </a:spcAft>
              <a:buFont typeface="+mj-lt"/>
              <a:buAutoNum type="alphaLcParenR"/>
            </a:pPr>
            <a:r>
              <a:rPr lang="en-GB" sz="2200" dirty="0"/>
              <a:t>the type of communication service used, the technical provisions taken thereto and the period of service;</a:t>
            </a:r>
          </a:p>
          <a:p>
            <a:pPr marL="857229" lvl="1" indent="-457189" algn="just">
              <a:spcBef>
                <a:spcPts val="600"/>
              </a:spcBef>
              <a:spcAft>
                <a:spcPts val="1200"/>
              </a:spcAft>
              <a:buFont typeface="+mj-lt"/>
              <a:buAutoNum type="alphaLcParenR"/>
            </a:pPr>
            <a:r>
              <a:rPr lang="en-GB" sz="2200" dirty="0"/>
              <a:t>the subscriber’s identity, postal or geographic address, telephone and other access number, billing and payment information, available on the basis of the service agreement or arrangement;</a:t>
            </a:r>
          </a:p>
          <a:p>
            <a:pPr marL="857229" lvl="1" indent="-457189" algn="just">
              <a:spcBef>
                <a:spcPts val="600"/>
              </a:spcBef>
              <a:spcAft>
                <a:spcPts val="1200"/>
              </a:spcAft>
              <a:buFont typeface="+mj-lt"/>
              <a:buAutoNum type="alphaLcParenR"/>
            </a:pPr>
            <a:r>
              <a:rPr lang="en-GB" sz="2200" dirty="0"/>
              <a:t>any other information on the site of the installation of communication equipment, available on the basis of the service agreement or arrangement.</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47</a:t>
            </a:fld>
            <a:endParaRPr lang="en-US" dirty="0"/>
          </a:p>
        </p:txBody>
      </p:sp>
      <p:sp>
        <p:nvSpPr>
          <p:cNvPr id="3" name="Tijdelijke aanduiding voor datum 2"/>
          <p:cNvSpPr>
            <a:spLocks noGrp="1"/>
          </p:cNvSpPr>
          <p:nvPr>
            <p:ph type="dt" sz="half" idx="10"/>
          </p:nvPr>
        </p:nvSpPr>
        <p:spPr/>
        <p:txBody>
          <a:bodyPr/>
          <a:lstStyle/>
          <a:p>
            <a:r>
              <a:rPr lang="en-US"/>
              <a:t>www.coe.int/cybercrime</a:t>
            </a:r>
            <a:endParaRPr lang="en-GB"/>
          </a:p>
        </p:txBody>
      </p:sp>
      <p:sp>
        <p:nvSpPr>
          <p:cNvPr id="7" name="Rectangle 2"/>
          <p:cNvSpPr txBox="1">
            <a:spLocks noChangeArrowheads="1"/>
          </p:cNvSpPr>
          <p:nvPr/>
        </p:nvSpPr>
        <p:spPr>
          <a:xfrm>
            <a:off x="1446027" y="138224"/>
            <a:ext cx="10611293" cy="1098442"/>
          </a:xfrm>
          <a:prstGeom prst="rect">
            <a:avLst/>
          </a:prstGeom>
        </p:spPr>
        <p:txBody>
          <a:bodyPr vert="horz" lIns="91440" tIns="45720" rIns="91440" bIns="45720" rtlCol="0" anchor="ctr">
            <a:normAutofit/>
          </a:bodyPr>
          <a:lst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a:lstStyle>
          <a:p>
            <a:pPr>
              <a:defRPr/>
            </a:pPr>
            <a:r>
              <a:rPr lang="en-GB" sz="3600" b="1">
                <a:solidFill>
                  <a:schemeClr val="bg1"/>
                </a:solidFill>
              </a:rPr>
              <a:t>Article 18 - Production order</a:t>
            </a:r>
            <a:endParaRPr lang="en-GB" sz="3600" b="1" dirty="0">
              <a:solidFill>
                <a:schemeClr val="bg1"/>
              </a:solidFill>
            </a:endParaRPr>
          </a:p>
        </p:txBody>
      </p:sp>
    </p:spTree>
    <p:extLst>
      <p:ext uri="{BB962C8B-B14F-4D97-AF65-F5344CB8AC3E}">
        <p14:creationId xmlns:p14="http://schemas.microsoft.com/office/powerpoint/2010/main" val="357194737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p:cNvSpPr>
          <p:nvPr>
            <p:ph type="body" idx="1"/>
          </p:nvPr>
        </p:nvSpPr>
        <p:spPr>
          <a:xfrm>
            <a:off x="838203" y="2133901"/>
            <a:ext cx="10515600" cy="3485278"/>
          </a:xfrm>
        </p:spPr>
        <p:txBody>
          <a:bodyPr/>
          <a:lstStyle/>
          <a:p>
            <a:pPr eaLnBrk="1" hangingPunct="1">
              <a:buFont typeface="Arial" charset="0"/>
              <a:buNone/>
              <a:defRPr/>
            </a:pPr>
            <a:endParaRPr lang="en-GB" dirty="0">
              <a:latin typeface="+mj-lt"/>
              <a:ea typeface="+mn-ea"/>
              <a:cs typeface="Times New Roman" pitchFamily="18" charset="0"/>
            </a:endParaRPr>
          </a:p>
          <a:p>
            <a:pPr eaLnBrk="1" hangingPunct="1">
              <a:buFont typeface="Arial" charset="0"/>
              <a:buNone/>
              <a:defRPr/>
            </a:pPr>
            <a:endParaRPr lang="en-GB" dirty="0">
              <a:latin typeface="+mj-lt"/>
              <a:ea typeface="+mn-ea"/>
              <a:cs typeface="Times New Roman" pitchFamily="18" charset="0"/>
            </a:endParaRPr>
          </a:p>
          <a:p>
            <a:pPr algn="ctr">
              <a:buNone/>
              <a:defRPr/>
            </a:pPr>
            <a:r>
              <a:rPr lang="en-US" b="1" i="1" dirty="0"/>
              <a:t>Search and seizure of stored computer data</a:t>
            </a:r>
            <a:endParaRPr lang="en-GB" b="1" i="1" dirty="0"/>
          </a:p>
        </p:txBody>
      </p:sp>
      <p:sp>
        <p:nvSpPr>
          <p:cNvPr id="89091"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32" indent="-285744">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2971" indent="-228594">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160"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349"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537"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726"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8914"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103"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275EC45-7232-4AEA-97F3-6B396672B624}" type="slidenum">
              <a:rPr lang="en-US" altLang="en-US" sz="1200">
                <a:solidFill>
                  <a:srgbClr val="898989"/>
                </a:solidFill>
              </a:rPr>
              <a:pPr>
                <a:spcBef>
                  <a:spcPct val="0"/>
                </a:spcBef>
                <a:buFontTx/>
                <a:buNone/>
              </a:pPr>
              <a:t>48</a:t>
            </a:fld>
            <a:endParaRPr lang="en-US" altLang="en-US" sz="1200">
              <a:solidFill>
                <a:srgbClr val="898989"/>
              </a:solidFill>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Tree>
    <p:extLst>
      <p:ext uri="{BB962C8B-B14F-4D97-AF65-F5344CB8AC3E}">
        <p14:creationId xmlns:p14="http://schemas.microsoft.com/office/powerpoint/2010/main" val="94703987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49</a:t>
            </a:fld>
            <a:endParaRPr lang="en-US" dirty="0"/>
          </a:p>
        </p:txBody>
      </p:sp>
      <p:sp>
        <p:nvSpPr>
          <p:cNvPr id="5" name="Rectangle 3"/>
          <p:cNvSpPr txBox="1">
            <a:spLocks/>
          </p:cNvSpPr>
          <p:nvPr/>
        </p:nvSpPr>
        <p:spPr bwMode="auto">
          <a:xfrm>
            <a:off x="202019" y="1435394"/>
            <a:ext cx="11855301" cy="4848447"/>
          </a:xfrm>
          <a:prstGeom prst="rect">
            <a:avLst/>
          </a:prstGeom>
          <a:noFill/>
          <a:ln w="38100">
            <a:solidFill>
              <a:srgbClr val="2F618F"/>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None/>
              <a:defRPr/>
            </a:pPr>
            <a:endParaRPr lang="en-GB" altLang="x-none" sz="2800" b="1" i="1" dirty="0">
              <a:latin typeface="Verdana" panose="020B0604030504040204" pitchFamily="34" charset="0"/>
              <a:ea typeface="Verdana" panose="020B0604030504040204" pitchFamily="34" charset="0"/>
              <a:cs typeface="Verdana" panose="020B0604030504040204" pitchFamily="34" charset="0"/>
            </a:endParaRPr>
          </a:p>
          <a:p>
            <a:pPr marL="0" indent="0" algn="ctr" eaLnBrk="1" hangingPunct="1">
              <a:lnSpc>
                <a:spcPct val="80000"/>
              </a:lnSpc>
              <a:spcBef>
                <a:spcPts val="600"/>
              </a:spcBef>
              <a:spcAft>
                <a:spcPts val="1200"/>
              </a:spcAft>
              <a:buNone/>
              <a:defRPr/>
            </a:pPr>
            <a:r>
              <a:rPr lang="en-GB" altLang="x-none" sz="2800" b="1" i="1" dirty="0">
                <a:latin typeface="Verdana" panose="020B0604030504040204" pitchFamily="34" charset="0"/>
                <a:ea typeface="Verdana" panose="020B0604030504040204" pitchFamily="34" charset="0"/>
                <a:cs typeface="Verdana" panose="020B0604030504040204" pitchFamily="34" charset="0"/>
              </a:rPr>
              <a:t>Search and Seizure of stored computer data</a:t>
            </a:r>
          </a:p>
          <a:p>
            <a:pPr marL="0" indent="0" algn="ctr" eaLnBrk="1" hangingPunct="1">
              <a:lnSpc>
                <a:spcPct val="80000"/>
              </a:lnSpc>
              <a:spcBef>
                <a:spcPts val="600"/>
              </a:spcBef>
              <a:spcAft>
                <a:spcPts val="1200"/>
              </a:spcAft>
              <a:buNone/>
              <a:defRPr/>
            </a:pPr>
            <a:r>
              <a:rPr lang="en-GB" altLang="x-none" sz="2800" b="1" i="1" dirty="0">
                <a:latin typeface="Verdana" panose="020B0604030504040204" pitchFamily="34" charset="0"/>
                <a:ea typeface="Verdana" panose="020B0604030504040204" pitchFamily="34" charset="0"/>
                <a:cs typeface="Verdana" panose="020B0604030504040204" pitchFamily="34" charset="0"/>
              </a:rPr>
              <a:t>(Article 19 – Budapest Convention)</a:t>
            </a:r>
          </a:p>
          <a:p>
            <a:pPr eaLnBrk="1" hangingPunct="1">
              <a:lnSpc>
                <a:spcPct val="80000"/>
              </a:lnSpc>
              <a:spcBef>
                <a:spcPts val="600"/>
              </a:spcBef>
              <a:spcAft>
                <a:spcPts val="1200"/>
              </a:spcAft>
              <a:defRPr/>
            </a:pPr>
            <a:r>
              <a:rPr lang="en-GB" altLang="x-none" sz="2400" b="1" i="1" dirty="0">
                <a:latin typeface="Verdana" panose="020B0604030504040204" pitchFamily="34" charset="0"/>
                <a:ea typeface="Verdana" panose="020B0604030504040204" pitchFamily="34" charset="0"/>
                <a:cs typeface="Verdana" panose="020B0604030504040204" pitchFamily="34" charset="0"/>
              </a:rPr>
              <a:t>Where</a:t>
            </a:r>
            <a:r>
              <a:rPr lang="en-GB" altLang="x-none" sz="2400" i="1" dirty="0">
                <a:latin typeface="Verdana" panose="020B0604030504040204" pitchFamily="34" charset="0"/>
                <a:ea typeface="Verdana" panose="020B0604030504040204" pitchFamily="34" charset="0"/>
                <a:cs typeface="Verdana" panose="020B0604030504040204" pitchFamily="34" charset="0"/>
              </a:rPr>
              <a:t>:</a:t>
            </a:r>
          </a:p>
          <a:p>
            <a:pPr lvl="1" eaLnBrk="1" hangingPunct="1">
              <a:lnSpc>
                <a:spcPct val="80000"/>
              </a:lnSpc>
              <a:spcBef>
                <a:spcPts val="600"/>
              </a:spcBef>
              <a:spcAft>
                <a:spcPts val="1200"/>
              </a:spcAft>
              <a:defRPr/>
            </a:pPr>
            <a:r>
              <a:rPr lang="en-GB" altLang="x-none" sz="1800" i="1" dirty="0">
                <a:latin typeface="Verdana" panose="020B0604030504040204" pitchFamily="34" charset="0"/>
                <a:ea typeface="Verdana" panose="020B0604030504040204" pitchFamily="34" charset="0"/>
                <a:cs typeface="Verdana" panose="020B0604030504040204" pitchFamily="34" charset="0"/>
              </a:rPr>
              <a:t>In a computer system or part of it</a:t>
            </a:r>
          </a:p>
          <a:p>
            <a:pPr lvl="1" eaLnBrk="1" hangingPunct="1">
              <a:lnSpc>
                <a:spcPct val="80000"/>
              </a:lnSpc>
              <a:spcBef>
                <a:spcPts val="600"/>
              </a:spcBef>
              <a:spcAft>
                <a:spcPts val="1200"/>
              </a:spcAft>
              <a:defRPr/>
            </a:pPr>
            <a:r>
              <a:rPr lang="en-GB" altLang="x-none" sz="1800" i="1" dirty="0">
                <a:latin typeface="Verdana" panose="020B0604030504040204" pitchFamily="34" charset="0"/>
                <a:ea typeface="Verdana" panose="020B0604030504040204" pitchFamily="34" charset="0"/>
                <a:cs typeface="Verdana" panose="020B0604030504040204" pitchFamily="34" charset="0"/>
              </a:rPr>
              <a:t>In a storage medium </a:t>
            </a:r>
          </a:p>
          <a:p>
            <a:pPr lvl="1" eaLnBrk="1" hangingPunct="1">
              <a:lnSpc>
                <a:spcPct val="80000"/>
              </a:lnSpc>
              <a:spcBef>
                <a:spcPts val="600"/>
              </a:spcBef>
              <a:spcAft>
                <a:spcPts val="1200"/>
              </a:spcAft>
              <a:defRPr/>
            </a:pPr>
            <a:r>
              <a:rPr lang="en-GB" altLang="x-none" sz="1800" i="1" dirty="0">
                <a:latin typeface="Verdana" panose="020B0604030504040204" pitchFamily="34" charset="0"/>
                <a:ea typeface="Verdana" panose="020B0604030504040204" pitchFamily="34" charset="0"/>
                <a:cs typeface="Verdana" panose="020B0604030504040204" pitchFamily="34" charset="0"/>
              </a:rPr>
              <a:t>In a computer system accessible from the initial one (</a:t>
            </a:r>
            <a:r>
              <a:rPr lang="en-GB" altLang="x-none" sz="1800" b="1" i="1" dirty="0">
                <a:latin typeface="Verdana" panose="020B0604030504040204" pitchFamily="34" charset="0"/>
                <a:ea typeface="Verdana" panose="020B0604030504040204" pitchFamily="34" charset="0"/>
                <a:cs typeface="Verdana" panose="020B0604030504040204" pitchFamily="34" charset="0"/>
              </a:rPr>
              <a:t>expeditious extension of the search</a:t>
            </a:r>
            <a:r>
              <a:rPr lang="en-GB" altLang="x-none" sz="1800" i="1" dirty="0">
                <a:latin typeface="Verdana" panose="020B0604030504040204" pitchFamily="34" charset="0"/>
                <a:ea typeface="Verdana" panose="020B0604030504040204" pitchFamily="34" charset="0"/>
                <a:cs typeface="Verdana" panose="020B0604030504040204" pitchFamily="34" charset="0"/>
              </a:rPr>
              <a:t>)</a:t>
            </a:r>
          </a:p>
          <a:p>
            <a:pPr eaLnBrk="1" hangingPunct="1">
              <a:lnSpc>
                <a:spcPct val="80000"/>
              </a:lnSpc>
              <a:spcBef>
                <a:spcPts val="600"/>
              </a:spcBef>
              <a:spcAft>
                <a:spcPts val="1200"/>
              </a:spcAft>
              <a:defRPr/>
            </a:pPr>
            <a:r>
              <a:rPr lang="en-GB" altLang="x-none" sz="2400" b="1" i="1" dirty="0">
                <a:latin typeface="Verdana" panose="020B0604030504040204" pitchFamily="34" charset="0"/>
                <a:ea typeface="Verdana" panose="020B0604030504040204" pitchFamily="34" charset="0"/>
                <a:cs typeface="Verdana" panose="020B0604030504040204" pitchFamily="34" charset="0"/>
              </a:rPr>
              <a:t>What</a:t>
            </a:r>
            <a:r>
              <a:rPr lang="en-GB" altLang="x-none" sz="2400" i="1" dirty="0">
                <a:latin typeface="Verdana" panose="020B0604030504040204" pitchFamily="34" charset="0"/>
                <a:ea typeface="Verdana" panose="020B0604030504040204" pitchFamily="34" charset="0"/>
                <a:cs typeface="Verdana" panose="020B0604030504040204" pitchFamily="34" charset="0"/>
              </a:rPr>
              <a:t>: </a:t>
            </a:r>
          </a:p>
          <a:p>
            <a:pPr lvl="1" eaLnBrk="1" hangingPunct="1">
              <a:lnSpc>
                <a:spcPct val="80000"/>
              </a:lnSpc>
              <a:spcBef>
                <a:spcPts val="600"/>
              </a:spcBef>
              <a:spcAft>
                <a:spcPts val="1200"/>
              </a:spcAft>
              <a:defRPr/>
            </a:pPr>
            <a:r>
              <a:rPr lang="en-GB" altLang="x-none" sz="1800" i="1" dirty="0">
                <a:latin typeface="Verdana" panose="020B0604030504040204" pitchFamily="34" charset="0"/>
                <a:ea typeface="Verdana" panose="020B0604030504040204" pitchFamily="34" charset="0"/>
                <a:cs typeface="Verdana" panose="020B0604030504040204" pitchFamily="34" charset="0"/>
              </a:rPr>
              <a:t>Seize or similarly secure accessed computer data</a:t>
            </a:r>
          </a:p>
          <a:p>
            <a:pPr lvl="1" eaLnBrk="1" hangingPunct="1">
              <a:lnSpc>
                <a:spcPct val="80000"/>
              </a:lnSpc>
              <a:spcBef>
                <a:spcPts val="600"/>
              </a:spcBef>
              <a:spcAft>
                <a:spcPts val="1200"/>
              </a:spcAft>
              <a:defRPr/>
            </a:pPr>
            <a:r>
              <a:rPr lang="en-GB" altLang="x-none" sz="1800" i="1" dirty="0">
                <a:latin typeface="Verdana" panose="020B0604030504040204" pitchFamily="34" charset="0"/>
                <a:ea typeface="Verdana" panose="020B0604030504040204" pitchFamily="34" charset="0"/>
                <a:cs typeface="Verdana" panose="020B0604030504040204" pitchFamily="34" charset="0"/>
              </a:rPr>
              <a:t>Power  to require the necessary information to understand the functioning of the system</a:t>
            </a:r>
          </a:p>
        </p:txBody>
      </p:sp>
      <p:sp>
        <p:nvSpPr>
          <p:cNvPr id="3" name="Tijdelijke aanduiding voor datum 2"/>
          <p:cNvSpPr>
            <a:spLocks noGrp="1"/>
          </p:cNvSpPr>
          <p:nvPr>
            <p:ph type="dt" sz="half" idx="10"/>
          </p:nvPr>
        </p:nvSpPr>
        <p:spPr/>
        <p:txBody>
          <a:bodyPr/>
          <a:lstStyle/>
          <a:p>
            <a:r>
              <a:rPr lang="en-US" dirty="0"/>
              <a:t>www.coe.int/cybercrime</a:t>
            </a:r>
            <a:endParaRPr lang="en-GB" dirty="0"/>
          </a:p>
        </p:txBody>
      </p:sp>
    </p:spTree>
    <p:extLst>
      <p:ext uri="{BB962C8B-B14F-4D97-AF65-F5344CB8AC3E}">
        <p14:creationId xmlns:p14="http://schemas.microsoft.com/office/powerpoint/2010/main" val="27611867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6">
            <a:extLst>
              <a:ext uri="{FF2B5EF4-FFF2-40B4-BE49-F238E27FC236}">
                <a16:creationId xmlns:a16="http://schemas.microsoft.com/office/drawing/2014/main" id="{F016D74E-C030-4FF1-A384-FD4A3BF90BA9}"/>
              </a:ext>
            </a:extLst>
          </p:cNvPr>
          <p:cNvGrpSpPr/>
          <p:nvPr/>
        </p:nvGrpSpPr>
        <p:grpSpPr>
          <a:xfrm>
            <a:off x="1159897" y="1365468"/>
            <a:ext cx="9467387" cy="3545897"/>
            <a:chOff x="400576" y="555526"/>
            <a:chExt cx="8424936" cy="3757190"/>
          </a:xfrm>
        </p:grpSpPr>
        <p:grpSp>
          <p:nvGrpSpPr>
            <p:cNvPr id="3" name="Group 153">
              <a:extLst>
                <a:ext uri="{FF2B5EF4-FFF2-40B4-BE49-F238E27FC236}">
                  <a16:creationId xmlns:a16="http://schemas.microsoft.com/office/drawing/2014/main" id="{61391966-13E7-4E53-B617-BA2F5B3B0C41}"/>
                </a:ext>
              </a:extLst>
            </p:cNvPr>
            <p:cNvGrpSpPr/>
            <p:nvPr/>
          </p:nvGrpSpPr>
          <p:grpSpPr>
            <a:xfrm>
              <a:off x="400576" y="555526"/>
              <a:ext cx="8424936" cy="3757190"/>
              <a:chOff x="-30651" y="0"/>
              <a:chExt cx="9372924" cy="4653136"/>
            </a:xfrm>
          </p:grpSpPr>
          <p:pic>
            <p:nvPicPr>
              <p:cNvPr id="41" name="Picture 154" descr="C:\Users\alexander\Documents\as maps\large-size-blank-world-map.png">
                <a:extLst>
                  <a:ext uri="{FF2B5EF4-FFF2-40B4-BE49-F238E27FC236}">
                    <a16:creationId xmlns:a16="http://schemas.microsoft.com/office/drawing/2014/main" id="{AF94096A-19E9-4D4A-B30B-751D9BA3E40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651" y="0"/>
                <a:ext cx="9372924" cy="4653136"/>
              </a:xfrm>
              <a:prstGeom prst="rect">
                <a:avLst/>
              </a:prstGeom>
              <a:solidFill>
                <a:srgbClr val="FFFFFF"/>
              </a:solidFill>
              <a:ln w="3175">
                <a:solidFill>
                  <a:schemeClr val="tx1"/>
                </a:solidFill>
              </a:ln>
            </p:spPr>
          </p:pic>
          <p:sp>
            <p:nvSpPr>
              <p:cNvPr id="42" name="Oval 155">
                <a:extLst>
                  <a:ext uri="{FF2B5EF4-FFF2-40B4-BE49-F238E27FC236}">
                    <a16:creationId xmlns:a16="http://schemas.microsoft.com/office/drawing/2014/main" id="{489305D0-378C-41AC-B0AB-5FDA0ACE85CE}"/>
                  </a:ext>
                </a:extLst>
              </p:cNvPr>
              <p:cNvSpPr/>
              <p:nvPr/>
            </p:nvSpPr>
            <p:spPr>
              <a:xfrm>
                <a:off x="3741824" y="1261319"/>
                <a:ext cx="72008" cy="72008"/>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43" name="Oval 156">
                <a:extLst>
                  <a:ext uri="{FF2B5EF4-FFF2-40B4-BE49-F238E27FC236}">
                    <a16:creationId xmlns:a16="http://schemas.microsoft.com/office/drawing/2014/main" id="{F786C8C3-E517-4632-9976-6FCB42D7E8DD}"/>
                  </a:ext>
                </a:extLst>
              </p:cNvPr>
              <p:cNvSpPr/>
              <p:nvPr/>
            </p:nvSpPr>
            <p:spPr>
              <a:xfrm>
                <a:off x="3563888" y="1299518"/>
                <a:ext cx="72008" cy="72008"/>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44" name="Oval 157">
                <a:extLst>
                  <a:ext uri="{FF2B5EF4-FFF2-40B4-BE49-F238E27FC236}">
                    <a16:creationId xmlns:a16="http://schemas.microsoft.com/office/drawing/2014/main" id="{A613ACEC-87D4-442F-A06B-F4BEE46CAE2B}"/>
                  </a:ext>
                </a:extLst>
              </p:cNvPr>
              <p:cNvSpPr/>
              <p:nvPr/>
            </p:nvSpPr>
            <p:spPr>
              <a:xfrm>
                <a:off x="3860304" y="1052736"/>
                <a:ext cx="72008" cy="72008"/>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45" name="Oval 158">
                <a:extLst>
                  <a:ext uri="{FF2B5EF4-FFF2-40B4-BE49-F238E27FC236}">
                    <a16:creationId xmlns:a16="http://schemas.microsoft.com/office/drawing/2014/main" id="{F8B35D2E-1019-43E6-900A-2626D480C779}"/>
                  </a:ext>
                </a:extLst>
              </p:cNvPr>
              <p:cNvSpPr/>
              <p:nvPr/>
            </p:nvSpPr>
            <p:spPr>
              <a:xfrm>
                <a:off x="4087676" y="1172022"/>
                <a:ext cx="72008" cy="72008"/>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46" name="Oval 159">
                <a:extLst>
                  <a:ext uri="{FF2B5EF4-FFF2-40B4-BE49-F238E27FC236}">
                    <a16:creationId xmlns:a16="http://schemas.microsoft.com/office/drawing/2014/main" id="{93D0FCE2-7446-468A-95E6-49CDEA6F6C80}"/>
                  </a:ext>
                </a:extLst>
              </p:cNvPr>
              <p:cNvSpPr/>
              <p:nvPr/>
            </p:nvSpPr>
            <p:spPr>
              <a:xfrm>
                <a:off x="3743908" y="836712"/>
                <a:ext cx="72008" cy="72008"/>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47" name="Oval 160">
                <a:extLst>
                  <a:ext uri="{FF2B5EF4-FFF2-40B4-BE49-F238E27FC236}">
                    <a16:creationId xmlns:a16="http://schemas.microsoft.com/office/drawing/2014/main" id="{4D5C04FA-5556-43F1-ADC5-2F3D786780D6}"/>
                  </a:ext>
                </a:extLst>
              </p:cNvPr>
              <p:cNvSpPr/>
              <p:nvPr/>
            </p:nvSpPr>
            <p:spPr>
              <a:xfrm>
                <a:off x="3419872" y="548680"/>
                <a:ext cx="72008" cy="72008"/>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48" name="Oval 161">
                <a:extLst>
                  <a:ext uri="{FF2B5EF4-FFF2-40B4-BE49-F238E27FC236}">
                    <a16:creationId xmlns:a16="http://schemas.microsoft.com/office/drawing/2014/main" id="{0C63CFDA-CB75-4093-9521-BC2843CBDE1E}"/>
                  </a:ext>
                </a:extLst>
              </p:cNvPr>
              <p:cNvSpPr/>
              <p:nvPr/>
            </p:nvSpPr>
            <p:spPr>
              <a:xfrm>
                <a:off x="3923928" y="908720"/>
                <a:ext cx="72008" cy="72008"/>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49" name="Oval 162">
                <a:extLst>
                  <a:ext uri="{FF2B5EF4-FFF2-40B4-BE49-F238E27FC236}">
                    <a16:creationId xmlns:a16="http://schemas.microsoft.com/office/drawing/2014/main" id="{76E18F7D-C82A-4409-9EF4-92E7825AA29D}"/>
                  </a:ext>
                </a:extLst>
              </p:cNvPr>
              <p:cNvSpPr/>
              <p:nvPr/>
            </p:nvSpPr>
            <p:spPr>
              <a:xfrm>
                <a:off x="3896308" y="944724"/>
                <a:ext cx="72008" cy="72008"/>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50" name="Oval 163">
                <a:extLst>
                  <a:ext uri="{FF2B5EF4-FFF2-40B4-BE49-F238E27FC236}">
                    <a16:creationId xmlns:a16="http://schemas.microsoft.com/office/drawing/2014/main" id="{D73F8684-62BD-423C-8B0F-94725C6FE5EF}"/>
                  </a:ext>
                </a:extLst>
              </p:cNvPr>
              <p:cNvSpPr/>
              <p:nvPr/>
            </p:nvSpPr>
            <p:spPr>
              <a:xfrm>
                <a:off x="4042060" y="908720"/>
                <a:ext cx="72008" cy="72008"/>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51" name="Oval 164">
                <a:extLst>
                  <a:ext uri="{FF2B5EF4-FFF2-40B4-BE49-F238E27FC236}">
                    <a16:creationId xmlns:a16="http://schemas.microsoft.com/office/drawing/2014/main" id="{C2D09CC0-2121-4D3A-A3EE-4340BB5053B4}"/>
                  </a:ext>
                </a:extLst>
              </p:cNvPr>
              <p:cNvSpPr/>
              <p:nvPr/>
            </p:nvSpPr>
            <p:spPr>
              <a:xfrm>
                <a:off x="3995936" y="1056866"/>
                <a:ext cx="72008" cy="72008"/>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52" name="Oval 165">
                <a:extLst>
                  <a:ext uri="{FF2B5EF4-FFF2-40B4-BE49-F238E27FC236}">
                    <a16:creationId xmlns:a16="http://schemas.microsoft.com/office/drawing/2014/main" id="{8FFC5D8E-A384-4C20-8D8F-7CB47CE58910}"/>
                  </a:ext>
                </a:extLst>
              </p:cNvPr>
              <p:cNvSpPr/>
              <p:nvPr/>
            </p:nvSpPr>
            <p:spPr>
              <a:xfrm>
                <a:off x="4619808" y="1016732"/>
                <a:ext cx="72008" cy="72008"/>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53" name="Oval 166">
                <a:extLst>
                  <a:ext uri="{FF2B5EF4-FFF2-40B4-BE49-F238E27FC236}">
                    <a16:creationId xmlns:a16="http://schemas.microsoft.com/office/drawing/2014/main" id="{8F636472-838F-467B-933D-A9346D9272DE}"/>
                  </a:ext>
                </a:extLst>
              </p:cNvPr>
              <p:cNvSpPr/>
              <p:nvPr/>
            </p:nvSpPr>
            <p:spPr>
              <a:xfrm>
                <a:off x="5004048" y="1267967"/>
                <a:ext cx="72008" cy="72008"/>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54" name="Oval 167">
                <a:extLst>
                  <a:ext uri="{FF2B5EF4-FFF2-40B4-BE49-F238E27FC236}">
                    <a16:creationId xmlns:a16="http://schemas.microsoft.com/office/drawing/2014/main" id="{15F8DD97-4662-4E2E-ACA0-9E0242A226CD}"/>
                  </a:ext>
                </a:extLst>
              </p:cNvPr>
              <p:cNvSpPr/>
              <p:nvPr/>
            </p:nvSpPr>
            <p:spPr>
              <a:xfrm>
                <a:off x="4860032" y="1196752"/>
                <a:ext cx="72008" cy="72008"/>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55" name="Oval 168">
                <a:extLst>
                  <a:ext uri="{FF2B5EF4-FFF2-40B4-BE49-F238E27FC236}">
                    <a16:creationId xmlns:a16="http://schemas.microsoft.com/office/drawing/2014/main" id="{F9FA8EA1-D640-4F3B-A8FE-B566B46D0C5C}"/>
                  </a:ext>
                </a:extLst>
              </p:cNvPr>
              <p:cNvSpPr/>
              <p:nvPr/>
            </p:nvSpPr>
            <p:spPr>
              <a:xfrm>
                <a:off x="4932040" y="1243398"/>
                <a:ext cx="72008" cy="72008"/>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56" name="Oval 169">
                <a:extLst>
                  <a:ext uri="{FF2B5EF4-FFF2-40B4-BE49-F238E27FC236}">
                    <a16:creationId xmlns:a16="http://schemas.microsoft.com/office/drawing/2014/main" id="{4D1A858D-970C-4A47-B58B-21038AF1D27F}"/>
                  </a:ext>
                </a:extLst>
              </p:cNvPr>
              <p:cNvSpPr/>
              <p:nvPr/>
            </p:nvSpPr>
            <p:spPr>
              <a:xfrm>
                <a:off x="4427984" y="1100523"/>
                <a:ext cx="72008" cy="72008"/>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57" name="Oval 170">
                <a:extLst>
                  <a:ext uri="{FF2B5EF4-FFF2-40B4-BE49-F238E27FC236}">
                    <a16:creationId xmlns:a16="http://schemas.microsoft.com/office/drawing/2014/main" id="{B505A94A-9CFD-4DB2-9CFD-DCFB004C56F9}"/>
                  </a:ext>
                </a:extLst>
              </p:cNvPr>
              <p:cNvSpPr/>
              <p:nvPr/>
            </p:nvSpPr>
            <p:spPr>
              <a:xfrm>
                <a:off x="4496966" y="1058615"/>
                <a:ext cx="72008" cy="72008"/>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58" name="Oval 171">
                <a:extLst>
                  <a:ext uri="{FF2B5EF4-FFF2-40B4-BE49-F238E27FC236}">
                    <a16:creationId xmlns:a16="http://schemas.microsoft.com/office/drawing/2014/main" id="{8B06D115-F182-4015-BD23-EC8169A78922}"/>
                  </a:ext>
                </a:extLst>
              </p:cNvPr>
              <p:cNvSpPr/>
              <p:nvPr/>
            </p:nvSpPr>
            <p:spPr>
              <a:xfrm>
                <a:off x="4421845" y="1195959"/>
                <a:ext cx="72008" cy="72008"/>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59" name="Oval 172">
                <a:extLst>
                  <a:ext uri="{FF2B5EF4-FFF2-40B4-BE49-F238E27FC236}">
                    <a16:creationId xmlns:a16="http://schemas.microsoft.com/office/drawing/2014/main" id="{8E90E792-8FA4-4A8D-94C7-B1417D03B70D}"/>
                  </a:ext>
                </a:extLst>
              </p:cNvPr>
              <p:cNvSpPr/>
              <p:nvPr/>
            </p:nvSpPr>
            <p:spPr>
              <a:xfrm>
                <a:off x="4349837" y="1225637"/>
                <a:ext cx="72008" cy="72008"/>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60" name="Oval 173">
                <a:extLst>
                  <a:ext uri="{FF2B5EF4-FFF2-40B4-BE49-F238E27FC236}">
                    <a16:creationId xmlns:a16="http://schemas.microsoft.com/office/drawing/2014/main" id="{0E9D6665-FA54-4688-B545-7DD953E94072}"/>
                  </a:ext>
                </a:extLst>
              </p:cNvPr>
              <p:cNvSpPr/>
              <p:nvPr/>
            </p:nvSpPr>
            <p:spPr>
              <a:xfrm>
                <a:off x="4211960" y="1136527"/>
                <a:ext cx="72008" cy="72008"/>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61" name="Oval 174">
                <a:extLst>
                  <a:ext uri="{FF2B5EF4-FFF2-40B4-BE49-F238E27FC236}">
                    <a16:creationId xmlns:a16="http://schemas.microsoft.com/office/drawing/2014/main" id="{D43A648C-36D7-4584-9014-F71619F43F47}"/>
                  </a:ext>
                </a:extLst>
              </p:cNvPr>
              <p:cNvSpPr/>
              <p:nvPr/>
            </p:nvSpPr>
            <p:spPr>
              <a:xfrm>
                <a:off x="4148336" y="1092114"/>
                <a:ext cx="72008" cy="72008"/>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62" name="Oval 175">
                <a:extLst>
                  <a:ext uri="{FF2B5EF4-FFF2-40B4-BE49-F238E27FC236}">
                    <a16:creationId xmlns:a16="http://schemas.microsoft.com/office/drawing/2014/main" id="{535B41A3-2242-4100-B709-48D0A9878883}"/>
                  </a:ext>
                </a:extLst>
              </p:cNvPr>
              <p:cNvSpPr/>
              <p:nvPr/>
            </p:nvSpPr>
            <p:spPr>
              <a:xfrm>
                <a:off x="4313833" y="1144489"/>
                <a:ext cx="72008" cy="72008"/>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63" name="Oval 176">
                <a:extLst>
                  <a:ext uri="{FF2B5EF4-FFF2-40B4-BE49-F238E27FC236}">
                    <a16:creationId xmlns:a16="http://schemas.microsoft.com/office/drawing/2014/main" id="{13864967-5516-47EE-8D77-4C0BC44C37E1}"/>
                  </a:ext>
                </a:extLst>
              </p:cNvPr>
              <p:cNvSpPr/>
              <p:nvPr/>
            </p:nvSpPr>
            <p:spPr>
              <a:xfrm>
                <a:off x="4125416" y="1051857"/>
                <a:ext cx="72008" cy="72008"/>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64" name="Oval 177">
                <a:extLst>
                  <a:ext uri="{FF2B5EF4-FFF2-40B4-BE49-F238E27FC236}">
                    <a16:creationId xmlns:a16="http://schemas.microsoft.com/office/drawing/2014/main" id="{6D332C0A-FF6C-4202-BD75-09081C15F9CA}"/>
                  </a:ext>
                </a:extLst>
              </p:cNvPr>
              <p:cNvSpPr/>
              <p:nvPr/>
            </p:nvSpPr>
            <p:spPr>
              <a:xfrm>
                <a:off x="4277829" y="992672"/>
                <a:ext cx="72008" cy="72008"/>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65" name="Oval 178">
                <a:extLst>
                  <a:ext uri="{FF2B5EF4-FFF2-40B4-BE49-F238E27FC236}">
                    <a16:creationId xmlns:a16="http://schemas.microsoft.com/office/drawing/2014/main" id="{E1774F2F-9BA6-4754-A8A0-299E421F409F}"/>
                  </a:ext>
                </a:extLst>
              </p:cNvPr>
              <p:cNvSpPr/>
              <p:nvPr/>
            </p:nvSpPr>
            <p:spPr>
              <a:xfrm>
                <a:off x="4277829" y="1053035"/>
                <a:ext cx="72008" cy="72008"/>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66" name="Oval 179">
                <a:extLst>
                  <a:ext uri="{FF2B5EF4-FFF2-40B4-BE49-F238E27FC236}">
                    <a16:creationId xmlns:a16="http://schemas.microsoft.com/office/drawing/2014/main" id="{3DC3BC29-0543-4810-B4F3-42838A9FB2BA}"/>
                  </a:ext>
                </a:extLst>
              </p:cNvPr>
              <p:cNvSpPr/>
              <p:nvPr/>
            </p:nvSpPr>
            <p:spPr>
              <a:xfrm>
                <a:off x="4268800" y="1189633"/>
                <a:ext cx="72008" cy="72008"/>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67" name="Oval 180">
                <a:extLst>
                  <a:ext uri="{FF2B5EF4-FFF2-40B4-BE49-F238E27FC236}">
                    <a16:creationId xmlns:a16="http://schemas.microsoft.com/office/drawing/2014/main" id="{5831E661-E3CD-428E-BAE0-36460595E8DF}"/>
                  </a:ext>
                </a:extLst>
              </p:cNvPr>
              <p:cNvSpPr/>
              <p:nvPr/>
            </p:nvSpPr>
            <p:spPr>
              <a:xfrm>
                <a:off x="4309269" y="1244030"/>
                <a:ext cx="72008" cy="72008"/>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68" name="Oval 181">
                <a:extLst>
                  <a:ext uri="{FF2B5EF4-FFF2-40B4-BE49-F238E27FC236}">
                    <a16:creationId xmlns:a16="http://schemas.microsoft.com/office/drawing/2014/main" id="{4EDC7BFD-6AEF-4E53-AA12-573F3F41E49E}"/>
                  </a:ext>
                </a:extLst>
              </p:cNvPr>
              <p:cNvSpPr/>
              <p:nvPr/>
            </p:nvSpPr>
            <p:spPr>
              <a:xfrm>
                <a:off x="4020046" y="620688"/>
                <a:ext cx="72008" cy="72008"/>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69" name="Oval 182">
                <a:extLst>
                  <a:ext uri="{FF2B5EF4-FFF2-40B4-BE49-F238E27FC236}">
                    <a16:creationId xmlns:a16="http://schemas.microsoft.com/office/drawing/2014/main" id="{2F25B872-7E64-4023-B4E4-DF23AD3FC17A}"/>
                  </a:ext>
                </a:extLst>
              </p:cNvPr>
              <p:cNvSpPr/>
              <p:nvPr/>
            </p:nvSpPr>
            <p:spPr>
              <a:xfrm>
                <a:off x="4385841" y="613011"/>
                <a:ext cx="72008" cy="72008"/>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70" name="Oval 183">
                <a:extLst>
                  <a:ext uri="{FF2B5EF4-FFF2-40B4-BE49-F238E27FC236}">
                    <a16:creationId xmlns:a16="http://schemas.microsoft.com/office/drawing/2014/main" id="{628A6B37-21FE-4EEB-9134-10455BEDAD79}"/>
                  </a:ext>
                </a:extLst>
              </p:cNvPr>
              <p:cNvSpPr/>
              <p:nvPr/>
            </p:nvSpPr>
            <p:spPr>
              <a:xfrm>
                <a:off x="4391980" y="699480"/>
                <a:ext cx="72008" cy="72008"/>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71" name="Oval 184">
                <a:extLst>
                  <a:ext uri="{FF2B5EF4-FFF2-40B4-BE49-F238E27FC236}">
                    <a16:creationId xmlns:a16="http://schemas.microsoft.com/office/drawing/2014/main" id="{FDA12EFB-C2E1-423B-A61E-7006443A162A}"/>
                  </a:ext>
                </a:extLst>
              </p:cNvPr>
              <p:cNvSpPr/>
              <p:nvPr/>
            </p:nvSpPr>
            <p:spPr>
              <a:xfrm>
                <a:off x="4387577" y="761120"/>
                <a:ext cx="72008" cy="72008"/>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72" name="Oval 185">
                <a:extLst>
                  <a:ext uri="{FF2B5EF4-FFF2-40B4-BE49-F238E27FC236}">
                    <a16:creationId xmlns:a16="http://schemas.microsoft.com/office/drawing/2014/main" id="{A012974F-620D-49E3-A9AB-F2E6296A8189}"/>
                  </a:ext>
                </a:extLst>
              </p:cNvPr>
              <p:cNvSpPr/>
              <p:nvPr/>
            </p:nvSpPr>
            <p:spPr>
              <a:xfrm>
                <a:off x="4342048" y="779872"/>
                <a:ext cx="72008" cy="72008"/>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73" name="Oval 186">
                <a:extLst>
                  <a:ext uri="{FF2B5EF4-FFF2-40B4-BE49-F238E27FC236}">
                    <a16:creationId xmlns:a16="http://schemas.microsoft.com/office/drawing/2014/main" id="{4F04BC96-5F32-48A3-BA86-14A1B90BBFB9}"/>
                  </a:ext>
                </a:extLst>
              </p:cNvPr>
              <p:cNvSpPr/>
              <p:nvPr/>
            </p:nvSpPr>
            <p:spPr>
              <a:xfrm>
                <a:off x="4020046" y="771488"/>
                <a:ext cx="72008" cy="72008"/>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74" name="Oval 187">
                <a:extLst>
                  <a:ext uri="{FF2B5EF4-FFF2-40B4-BE49-F238E27FC236}">
                    <a16:creationId xmlns:a16="http://schemas.microsoft.com/office/drawing/2014/main" id="{F2D05B1D-B0D6-4487-AA59-54B610906A53}"/>
                  </a:ext>
                </a:extLst>
              </p:cNvPr>
              <p:cNvSpPr/>
              <p:nvPr/>
            </p:nvSpPr>
            <p:spPr>
              <a:xfrm>
                <a:off x="4253409" y="872716"/>
                <a:ext cx="72008" cy="72008"/>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75" name="Oval 188">
                <a:extLst>
                  <a:ext uri="{FF2B5EF4-FFF2-40B4-BE49-F238E27FC236}">
                    <a16:creationId xmlns:a16="http://schemas.microsoft.com/office/drawing/2014/main" id="{3EC6D13B-2444-45D3-91A3-7177A323EAD3}"/>
                  </a:ext>
                </a:extLst>
              </p:cNvPr>
              <p:cNvSpPr/>
              <p:nvPr/>
            </p:nvSpPr>
            <p:spPr>
              <a:xfrm>
                <a:off x="4164583" y="956929"/>
                <a:ext cx="72008" cy="72008"/>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76" name="Oval 189">
                <a:extLst>
                  <a:ext uri="{FF2B5EF4-FFF2-40B4-BE49-F238E27FC236}">
                    <a16:creationId xmlns:a16="http://schemas.microsoft.com/office/drawing/2014/main" id="{ADE3E8D8-A9D7-4A68-8CD6-3DBD55BB6CA7}"/>
                  </a:ext>
                </a:extLst>
              </p:cNvPr>
              <p:cNvSpPr/>
              <p:nvPr/>
            </p:nvSpPr>
            <p:spPr>
              <a:xfrm>
                <a:off x="4148336" y="649015"/>
                <a:ext cx="72008" cy="72008"/>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77" name="Oval 190">
                <a:extLst>
                  <a:ext uri="{FF2B5EF4-FFF2-40B4-BE49-F238E27FC236}">
                    <a16:creationId xmlns:a16="http://schemas.microsoft.com/office/drawing/2014/main" id="{5F154955-31EE-42CE-A299-EB6ECE9AEB21}"/>
                  </a:ext>
                </a:extLst>
              </p:cNvPr>
              <p:cNvSpPr/>
              <p:nvPr/>
            </p:nvSpPr>
            <p:spPr>
              <a:xfrm>
                <a:off x="3599681" y="870868"/>
                <a:ext cx="72008" cy="72008"/>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78" name="Oval 191">
                <a:extLst>
                  <a:ext uri="{FF2B5EF4-FFF2-40B4-BE49-F238E27FC236}">
                    <a16:creationId xmlns:a16="http://schemas.microsoft.com/office/drawing/2014/main" id="{F3F17E70-3D46-4DB4-9C70-8A83648EFD03}"/>
                  </a:ext>
                </a:extLst>
              </p:cNvPr>
              <p:cNvSpPr/>
              <p:nvPr/>
            </p:nvSpPr>
            <p:spPr>
              <a:xfrm>
                <a:off x="4657709" y="1316261"/>
                <a:ext cx="72008" cy="72008"/>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79" name="Oval 192">
                <a:extLst>
                  <a:ext uri="{FF2B5EF4-FFF2-40B4-BE49-F238E27FC236}">
                    <a16:creationId xmlns:a16="http://schemas.microsoft.com/office/drawing/2014/main" id="{993825D9-1556-46C5-8258-4507A5B273C7}"/>
                  </a:ext>
                </a:extLst>
              </p:cNvPr>
              <p:cNvSpPr/>
              <p:nvPr/>
            </p:nvSpPr>
            <p:spPr>
              <a:xfrm>
                <a:off x="1115616" y="1316261"/>
                <a:ext cx="72008" cy="72008"/>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80" name="Oval 193">
                <a:extLst>
                  <a:ext uri="{FF2B5EF4-FFF2-40B4-BE49-F238E27FC236}">
                    <a16:creationId xmlns:a16="http://schemas.microsoft.com/office/drawing/2014/main" id="{CC8B3BF1-B291-4E5A-AE92-DE7F10E68609}"/>
                  </a:ext>
                </a:extLst>
              </p:cNvPr>
              <p:cNvSpPr/>
              <p:nvPr/>
            </p:nvSpPr>
            <p:spPr>
              <a:xfrm>
                <a:off x="1763688" y="1988840"/>
                <a:ext cx="72008" cy="72008"/>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81" name="Oval 194">
                <a:extLst>
                  <a:ext uri="{FF2B5EF4-FFF2-40B4-BE49-F238E27FC236}">
                    <a16:creationId xmlns:a16="http://schemas.microsoft.com/office/drawing/2014/main" id="{25E29BD5-E544-4784-9FA1-39187CACF757}"/>
                  </a:ext>
                </a:extLst>
              </p:cNvPr>
              <p:cNvSpPr/>
              <p:nvPr/>
            </p:nvSpPr>
            <p:spPr>
              <a:xfrm>
                <a:off x="7452320" y="1412776"/>
                <a:ext cx="72008" cy="72008"/>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82" name="Oval 195">
                <a:extLst>
                  <a:ext uri="{FF2B5EF4-FFF2-40B4-BE49-F238E27FC236}">
                    <a16:creationId xmlns:a16="http://schemas.microsoft.com/office/drawing/2014/main" id="{93058761-1D81-4044-99D5-5EB418681D21}"/>
                  </a:ext>
                </a:extLst>
              </p:cNvPr>
              <p:cNvSpPr/>
              <p:nvPr/>
            </p:nvSpPr>
            <p:spPr>
              <a:xfrm>
                <a:off x="7480092" y="3356992"/>
                <a:ext cx="72008" cy="72008"/>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83" name="Oval 196">
                <a:extLst>
                  <a:ext uri="{FF2B5EF4-FFF2-40B4-BE49-F238E27FC236}">
                    <a16:creationId xmlns:a16="http://schemas.microsoft.com/office/drawing/2014/main" id="{C3B54174-B03B-420F-95B8-B57FAA34B173}"/>
                  </a:ext>
                </a:extLst>
              </p:cNvPr>
              <p:cNvSpPr/>
              <p:nvPr/>
            </p:nvSpPr>
            <p:spPr>
              <a:xfrm>
                <a:off x="4427984" y="3501008"/>
                <a:ext cx="72008" cy="72008"/>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84" name="Oval 197">
                <a:extLst>
                  <a:ext uri="{FF2B5EF4-FFF2-40B4-BE49-F238E27FC236}">
                    <a16:creationId xmlns:a16="http://schemas.microsoft.com/office/drawing/2014/main" id="{CB7D4891-A071-44AE-9E2F-33FB6C5EEAD3}"/>
                  </a:ext>
                </a:extLst>
              </p:cNvPr>
              <p:cNvSpPr/>
              <p:nvPr/>
            </p:nvSpPr>
            <p:spPr>
              <a:xfrm>
                <a:off x="3932312" y="981027"/>
                <a:ext cx="72008" cy="72008"/>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85" name="Oval 198">
                <a:extLst>
                  <a:ext uri="{FF2B5EF4-FFF2-40B4-BE49-F238E27FC236}">
                    <a16:creationId xmlns:a16="http://schemas.microsoft.com/office/drawing/2014/main" id="{EC2EE854-C057-46ED-9A55-A5B34CDB7FBF}"/>
                  </a:ext>
                </a:extLst>
              </p:cNvPr>
              <p:cNvSpPr/>
              <p:nvPr/>
            </p:nvSpPr>
            <p:spPr>
              <a:xfrm>
                <a:off x="4360341" y="1316261"/>
                <a:ext cx="72008" cy="72008"/>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86" name="Oval 199">
                <a:extLst>
                  <a:ext uri="{FF2B5EF4-FFF2-40B4-BE49-F238E27FC236}">
                    <a16:creationId xmlns:a16="http://schemas.microsoft.com/office/drawing/2014/main" id="{8E9F80E6-FB8D-4442-9E14-F5F62C10C448}"/>
                  </a:ext>
                </a:extLst>
              </p:cNvPr>
              <p:cNvSpPr/>
              <p:nvPr/>
            </p:nvSpPr>
            <p:spPr>
              <a:xfrm>
                <a:off x="971600" y="1952836"/>
                <a:ext cx="72008" cy="72008"/>
              </a:xfrm>
              <a:prstGeom prst="ellipse">
                <a:avLst/>
              </a:prstGeom>
              <a:solidFill>
                <a:srgbClr val="99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87" name="Oval 200">
                <a:extLst>
                  <a:ext uri="{FF2B5EF4-FFF2-40B4-BE49-F238E27FC236}">
                    <a16:creationId xmlns:a16="http://schemas.microsoft.com/office/drawing/2014/main" id="{AA6CEF72-2C4E-4D7C-B9FA-43677D270C51}"/>
                  </a:ext>
                </a:extLst>
              </p:cNvPr>
              <p:cNvSpPr/>
              <p:nvPr/>
            </p:nvSpPr>
            <p:spPr>
              <a:xfrm>
                <a:off x="1475656" y="2290564"/>
                <a:ext cx="72008" cy="72008"/>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88" name="Oval 201">
                <a:extLst>
                  <a:ext uri="{FF2B5EF4-FFF2-40B4-BE49-F238E27FC236}">
                    <a16:creationId xmlns:a16="http://schemas.microsoft.com/office/drawing/2014/main" id="{08086A4B-24CB-4A29-9E60-11A96519F14A}"/>
                  </a:ext>
                </a:extLst>
              </p:cNvPr>
              <p:cNvSpPr/>
              <p:nvPr/>
            </p:nvSpPr>
            <p:spPr>
              <a:xfrm>
                <a:off x="1340636" y="2255504"/>
                <a:ext cx="72008" cy="72008"/>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89" name="Oval 202">
                <a:extLst>
                  <a:ext uri="{FF2B5EF4-FFF2-40B4-BE49-F238E27FC236}">
                    <a16:creationId xmlns:a16="http://schemas.microsoft.com/office/drawing/2014/main" id="{6F0444A7-A3F9-4C5E-8236-7706FEEC7A0B}"/>
                  </a:ext>
                </a:extLst>
              </p:cNvPr>
              <p:cNvSpPr/>
              <p:nvPr/>
            </p:nvSpPr>
            <p:spPr>
              <a:xfrm>
                <a:off x="2051720" y="3789040"/>
                <a:ext cx="72008" cy="72008"/>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90" name="Oval 203">
                <a:extLst>
                  <a:ext uri="{FF2B5EF4-FFF2-40B4-BE49-F238E27FC236}">
                    <a16:creationId xmlns:a16="http://schemas.microsoft.com/office/drawing/2014/main" id="{D5B3817D-563B-446A-A837-D86324B811D5}"/>
                  </a:ext>
                </a:extLst>
              </p:cNvPr>
              <p:cNvSpPr/>
              <p:nvPr/>
            </p:nvSpPr>
            <p:spPr>
              <a:xfrm>
                <a:off x="1835696" y="3829420"/>
                <a:ext cx="72008" cy="72008"/>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91" name="Oval 204">
                <a:extLst>
                  <a:ext uri="{FF2B5EF4-FFF2-40B4-BE49-F238E27FC236}">
                    <a16:creationId xmlns:a16="http://schemas.microsoft.com/office/drawing/2014/main" id="{DBEEFD2F-2818-4251-9067-711A2970BF80}"/>
                  </a:ext>
                </a:extLst>
              </p:cNvPr>
              <p:cNvSpPr/>
              <p:nvPr/>
            </p:nvSpPr>
            <p:spPr>
              <a:xfrm>
                <a:off x="3563888" y="1556792"/>
                <a:ext cx="72008" cy="72008"/>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92" name="Oval 205">
                <a:extLst>
                  <a:ext uri="{FF2B5EF4-FFF2-40B4-BE49-F238E27FC236}">
                    <a16:creationId xmlns:a16="http://schemas.microsoft.com/office/drawing/2014/main" id="{AE3B73CE-20C7-4348-A678-02276F620F2D}"/>
                  </a:ext>
                </a:extLst>
              </p:cNvPr>
              <p:cNvSpPr/>
              <p:nvPr/>
            </p:nvSpPr>
            <p:spPr>
              <a:xfrm>
                <a:off x="3281840" y="2079563"/>
                <a:ext cx="72008" cy="72008"/>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93" name="Oval 206">
                <a:extLst>
                  <a:ext uri="{FF2B5EF4-FFF2-40B4-BE49-F238E27FC236}">
                    <a16:creationId xmlns:a16="http://schemas.microsoft.com/office/drawing/2014/main" id="{E5ADCC8C-34D5-485D-825C-32962AA67320}"/>
                  </a:ext>
                </a:extLst>
              </p:cNvPr>
              <p:cNvSpPr/>
              <p:nvPr/>
            </p:nvSpPr>
            <p:spPr>
              <a:xfrm>
                <a:off x="7164288" y="2096852"/>
                <a:ext cx="72008" cy="72008"/>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94" name="Oval 207">
                <a:extLst>
                  <a:ext uri="{FF2B5EF4-FFF2-40B4-BE49-F238E27FC236}">
                    <a16:creationId xmlns:a16="http://schemas.microsoft.com/office/drawing/2014/main" id="{A4E573FB-968F-4D07-9DA0-D1DF2BF2E5E5}"/>
                  </a:ext>
                </a:extLst>
              </p:cNvPr>
              <p:cNvSpPr/>
              <p:nvPr/>
            </p:nvSpPr>
            <p:spPr>
              <a:xfrm>
                <a:off x="1982782" y="2058146"/>
                <a:ext cx="72008" cy="72008"/>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95" name="Oval 208">
                <a:extLst>
                  <a:ext uri="{FF2B5EF4-FFF2-40B4-BE49-F238E27FC236}">
                    <a16:creationId xmlns:a16="http://schemas.microsoft.com/office/drawing/2014/main" id="{5836FA76-CE12-425D-851F-0CFACADA043A}"/>
                  </a:ext>
                </a:extLst>
              </p:cNvPr>
              <p:cNvSpPr/>
              <p:nvPr/>
            </p:nvSpPr>
            <p:spPr>
              <a:xfrm>
                <a:off x="1911311" y="1988407"/>
                <a:ext cx="72008" cy="72008"/>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96" name="Oval 209">
                <a:extLst>
                  <a:ext uri="{FF2B5EF4-FFF2-40B4-BE49-F238E27FC236}">
                    <a16:creationId xmlns:a16="http://schemas.microsoft.com/office/drawing/2014/main" id="{F9B779C6-01E7-4485-BDF7-75E151B0B851}"/>
                  </a:ext>
                </a:extLst>
              </p:cNvPr>
              <p:cNvSpPr/>
              <p:nvPr/>
            </p:nvSpPr>
            <p:spPr>
              <a:xfrm>
                <a:off x="1979712" y="2015515"/>
                <a:ext cx="72008" cy="72008"/>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97" name="Oval 210">
                <a:extLst>
                  <a:ext uri="{FF2B5EF4-FFF2-40B4-BE49-F238E27FC236}">
                    <a16:creationId xmlns:a16="http://schemas.microsoft.com/office/drawing/2014/main" id="{520A099C-6851-44A0-B7F5-826309E66074}"/>
                  </a:ext>
                </a:extLst>
              </p:cNvPr>
              <p:cNvSpPr/>
              <p:nvPr/>
            </p:nvSpPr>
            <p:spPr>
              <a:xfrm>
                <a:off x="5940152" y="1844824"/>
                <a:ext cx="72008" cy="72008"/>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98" name="Oval 211">
                <a:extLst>
                  <a:ext uri="{FF2B5EF4-FFF2-40B4-BE49-F238E27FC236}">
                    <a16:creationId xmlns:a16="http://schemas.microsoft.com/office/drawing/2014/main" id="{FB80E73E-50FF-47AA-8F8C-9B59EB57EFAF}"/>
                  </a:ext>
                </a:extLst>
              </p:cNvPr>
              <p:cNvSpPr/>
              <p:nvPr/>
            </p:nvSpPr>
            <p:spPr>
              <a:xfrm>
                <a:off x="1982782" y="2137982"/>
                <a:ext cx="72008" cy="72008"/>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99" name="Oval 212">
                <a:extLst>
                  <a:ext uri="{FF2B5EF4-FFF2-40B4-BE49-F238E27FC236}">
                    <a16:creationId xmlns:a16="http://schemas.microsoft.com/office/drawing/2014/main" id="{919A4B20-61BD-4150-A560-9FDE0B7FA1FD}"/>
                  </a:ext>
                </a:extLst>
              </p:cNvPr>
              <p:cNvSpPr/>
              <p:nvPr/>
            </p:nvSpPr>
            <p:spPr>
              <a:xfrm>
                <a:off x="1552160" y="2022142"/>
                <a:ext cx="72008" cy="72008"/>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00" name="Oval 214">
                <a:extLst>
                  <a:ext uri="{FF2B5EF4-FFF2-40B4-BE49-F238E27FC236}">
                    <a16:creationId xmlns:a16="http://schemas.microsoft.com/office/drawing/2014/main" id="{AD626AAD-2E81-4E63-97B8-A8CC66D99B22}"/>
                  </a:ext>
                </a:extLst>
              </p:cNvPr>
              <p:cNvSpPr/>
              <p:nvPr/>
            </p:nvSpPr>
            <p:spPr>
              <a:xfrm>
                <a:off x="7020272" y="2420888"/>
                <a:ext cx="72008" cy="72008"/>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01" name="Oval 215">
                <a:extLst>
                  <a:ext uri="{FF2B5EF4-FFF2-40B4-BE49-F238E27FC236}">
                    <a16:creationId xmlns:a16="http://schemas.microsoft.com/office/drawing/2014/main" id="{A1196299-C013-499A-AC93-CCD628A5E71A}"/>
                  </a:ext>
                </a:extLst>
              </p:cNvPr>
              <p:cNvSpPr/>
              <p:nvPr/>
            </p:nvSpPr>
            <p:spPr>
              <a:xfrm>
                <a:off x="2123728" y="3345418"/>
                <a:ext cx="72008" cy="72008"/>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02" name="Oval 216">
                <a:extLst>
                  <a:ext uri="{FF2B5EF4-FFF2-40B4-BE49-F238E27FC236}">
                    <a16:creationId xmlns:a16="http://schemas.microsoft.com/office/drawing/2014/main" id="{CB4AFAC3-1598-46C6-8988-B52D50426414}"/>
                  </a:ext>
                </a:extLst>
              </p:cNvPr>
              <p:cNvSpPr/>
              <p:nvPr/>
            </p:nvSpPr>
            <p:spPr>
              <a:xfrm>
                <a:off x="6732240" y="2708920"/>
                <a:ext cx="72008" cy="72008"/>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03" name="Oval 217">
                <a:extLst>
                  <a:ext uri="{FF2B5EF4-FFF2-40B4-BE49-F238E27FC236}">
                    <a16:creationId xmlns:a16="http://schemas.microsoft.com/office/drawing/2014/main" id="{828AF27D-DE81-4B03-A366-B90270590A99}"/>
                  </a:ext>
                </a:extLst>
              </p:cNvPr>
              <p:cNvSpPr/>
              <p:nvPr/>
            </p:nvSpPr>
            <p:spPr>
              <a:xfrm>
                <a:off x="4425582" y="3282282"/>
                <a:ext cx="72008" cy="72008"/>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04" name="Oval 218">
                <a:extLst>
                  <a:ext uri="{FF2B5EF4-FFF2-40B4-BE49-F238E27FC236}">
                    <a16:creationId xmlns:a16="http://schemas.microsoft.com/office/drawing/2014/main" id="{FE454AF7-B63B-482D-9565-908E1A87EBC6}"/>
                  </a:ext>
                </a:extLst>
              </p:cNvPr>
              <p:cNvSpPr/>
              <p:nvPr/>
            </p:nvSpPr>
            <p:spPr>
              <a:xfrm>
                <a:off x="6084168" y="2341486"/>
                <a:ext cx="72008" cy="72008"/>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05" name="Oval 219">
                <a:extLst>
                  <a:ext uri="{FF2B5EF4-FFF2-40B4-BE49-F238E27FC236}">
                    <a16:creationId xmlns:a16="http://schemas.microsoft.com/office/drawing/2014/main" id="{9AEB5369-7685-4C37-9CCC-3809C58777EC}"/>
                  </a:ext>
                </a:extLst>
              </p:cNvPr>
              <p:cNvSpPr/>
              <p:nvPr/>
            </p:nvSpPr>
            <p:spPr>
              <a:xfrm>
                <a:off x="6588224" y="2130154"/>
                <a:ext cx="72008" cy="72008"/>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06" name="Oval 220">
                <a:extLst>
                  <a:ext uri="{FF2B5EF4-FFF2-40B4-BE49-F238E27FC236}">
                    <a16:creationId xmlns:a16="http://schemas.microsoft.com/office/drawing/2014/main" id="{0F4C517E-7072-48A0-A5A4-4D2246CB09B3}"/>
                  </a:ext>
                </a:extLst>
              </p:cNvPr>
              <p:cNvSpPr/>
              <p:nvPr/>
            </p:nvSpPr>
            <p:spPr>
              <a:xfrm>
                <a:off x="6697333" y="2482600"/>
                <a:ext cx="72008" cy="72008"/>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07" name="Oval 221">
                <a:extLst>
                  <a:ext uri="{FF2B5EF4-FFF2-40B4-BE49-F238E27FC236}">
                    <a16:creationId xmlns:a16="http://schemas.microsoft.com/office/drawing/2014/main" id="{57BFA886-3291-4863-8E79-5621D9B7B067}"/>
                  </a:ext>
                </a:extLst>
              </p:cNvPr>
              <p:cNvSpPr/>
              <p:nvPr/>
            </p:nvSpPr>
            <p:spPr>
              <a:xfrm>
                <a:off x="6660232" y="2394058"/>
                <a:ext cx="72008" cy="72008"/>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08" name="Oval 222">
                <a:extLst>
                  <a:ext uri="{FF2B5EF4-FFF2-40B4-BE49-F238E27FC236}">
                    <a16:creationId xmlns:a16="http://schemas.microsoft.com/office/drawing/2014/main" id="{120837ED-1C4B-49F8-8C3E-3FFAF3A67750}"/>
                  </a:ext>
                </a:extLst>
              </p:cNvPr>
              <p:cNvSpPr/>
              <p:nvPr/>
            </p:nvSpPr>
            <p:spPr>
              <a:xfrm>
                <a:off x="8316416" y="3919370"/>
                <a:ext cx="72008" cy="72008"/>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09" name="Oval 223">
                <a:extLst>
                  <a:ext uri="{FF2B5EF4-FFF2-40B4-BE49-F238E27FC236}">
                    <a16:creationId xmlns:a16="http://schemas.microsoft.com/office/drawing/2014/main" id="{9E389E0D-8D44-492F-97E9-BB49B30AC8EA}"/>
                  </a:ext>
                </a:extLst>
              </p:cNvPr>
              <p:cNvSpPr/>
              <p:nvPr/>
            </p:nvSpPr>
            <p:spPr>
              <a:xfrm>
                <a:off x="4084479" y="2446596"/>
                <a:ext cx="72008" cy="72008"/>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10" name="Oval 224">
                <a:extLst>
                  <a:ext uri="{FF2B5EF4-FFF2-40B4-BE49-F238E27FC236}">
                    <a16:creationId xmlns:a16="http://schemas.microsoft.com/office/drawing/2014/main" id="{85DCBED1-E1FB-49C7-90BD-6B91970E19BA}"/>
                  </a:ext>
                </a:extLst>
              </p:cNvPr>
              <p:cNvSpPr/>
              <p:nvPr/>
            </p:nvSpPr>
            <p:spPr>
              <a:xfrm>
                <a:off x="3948038" y="2087523"/>
                <a:ext cx="72008" cy="72008"/>
              </a:xfrm>
              <a:prstGeom prst="ellipse">
                <a:avLst/>
              </a:prstGeom>
              <a:solidFill>
                <a:srgbClr val="99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11" name="Oval 225">
                <a:extLst>
                  <a:ext uri="{FF2B5EF4-FFF2-40B4-BE49-F238E27FC236}">
                    <a16:creationId xmlns:a16="http://schemas.microsoft.com/office/drawing/2014/main" id="{D485593A-52F6-4AF5-BA3F-52BE5F09EE43}"/>
                  </a:ext>
                </a:extLst>
              </p:cNvPr>
              <p:cNvSpPr/>
              <p:nvPr/>
            </p:nvSpPr>
            <p:spPr>
              <a:xfrm>
                <a:off x="3841763" y="1593698"/>
                <a:ext cx="72008" cy="72008"/>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12" name="Oval 226">
                <a:extLst>
                  <a:ext uri="{FF2B5EF4-FFF2-40B4-BE49-F238E27FC236}">
                    <a16:creationId xmlns:a16="http://schemas.microsoft.com/office/drawing/2014/main" id="{3802166A-CA8B-4A8B-9421-4B3EA16CBE55}"/>
                  </a:ext>
                </a:extLst>
              </p:cNvPr>
              <p:cNvSpPr/>
              <p:nvPr/>
            </p:nvSpPr>
            <p:spPr>
              <a:xfrm>
                <a:off x="6625325" y="1962995"/>
                <a:ext cx="72008" cy="72008"/>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13" name="Oval 227">
                <a:extLst>
                  <a:ext uri="{FF2B5EF4-FFF2-40B4-BE49-F238E27FC236}">
                    <a16:creationId xmlns:a16="http://schemas.microsoft.com/office/drawing/2014/main" id="{37CA66D4-9BD2-4957-A2FE-65A4437989EE}"/>
                  </a:ext>
                </a:extLst>
              </p:cNvPr>
              <p:cNvSpPr/>
              <p:nvPr/>
            </p:nvSpPr>
            <p:spPr>
              <a:xfrm>
                <a:off x="1703398" y="1962995"/>
                <a:ext cx="72008" cy="72008"/>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14" name="Oval 228">
                <a:extLst>
                  <a:ext uri="{FF2B5EF4-FFF2-40B4-BE49-F238E27FC236}">
                    <a16:creationId xmlns:a16="http://schemas.microsoft.com/office/drawing/2014/main" id="{92D02921-B5CC-41E4-BB4D-E88BAEEB3295}"/>
                  </a:ext>
                </a:extLst>
              </p:cNvPr>
              <p:cNvSpPr/>
              <p:nvPr/>
            </p:nvSpPr>
            <p:spPr>
              <a:xfrm>
                <a:off x="8172400" y="2744064"/>
                <a:ext cx="72008" cy="72008"/>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15" name="Oval 229">
                <a:extLst>
                  <a:ext uri="{FF2B5EF4-FFF2-40B4-BE49-F238E27FC236}">
                    <a16:creationId xmlns:a16="http://schemas.microsoft.com/office/drawing/2014/main" id="{97A8935D-EA08-4930-92D9-EEE05D05BBC2}"/>
                  </a:ext>
                </a:extLst>
              </p:cNvPr>
              <p:cNvSpPr/>
              <p:nvPr/>
            </p:nvSpPr>
            <p:spPr>
              <a:xfrm>
                <a:off x="4579986" y="1698973"/>
                <a:ext cx="72008" cy="72008"/>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16" name="Oval 230">
                <a:extLst>
                  <a:ext uri="{FF2B5EF4-FFF2-40B4-BE49-F238E27FC236}">
                    <a16:creationId xmlns:a16="http://schemas.microsoft.com/office/drawing/2014/main" id="{0F1F064C-74EF-4DB2-B1A2-B2F82A056C9F}"/>
                  </a:ext>
                </a:extLst>
              </p:cNvPr>
              <p:cNvSpPr/>
              <p:nvPr/>
            </p:nvSpPr>
            <p:spPr>
              <a:xfrm>
                <a:off x="1260199" y="2147558"/>
                <a:ext cx="72008" cy="72008"/>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17" name="Oval 231">
                <a:extLst>
                  <a:ext uri="{FF2B5EF4-FFF2-40B4-BE49-F238E27FC236}">
                    <a16:creationId xmlns:a16="http://schemas.microsoft.com/office/drawing/2014/main" id="{FDA83FAE-D8C5-4167-A78C-5C31BE8DAAD7}"/>
                  </a:ext>
                </a:extLst>
              </p:cNvPr>
              <p:cNvSpPr/>
              <p:nvPr/>
            </p:nvSpPr>
            <p:spPr>
              <a:xfrm>
                <a:off x="1310282" y="2066232"/>
                <a:ext cx="72008" cy="72008"/>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18" name="Oval 232">
                <a:extLst>
                  <a:ext uri="{FF2B5EF4-FFF2-40B4-BE49-F238E27FC236}">
                    <a16:creationId xmlns:a16="http://schemas.microsoft.com/office/drawing/2014/main" id="{70872ECF-F3FA-4181-AD83-4D99F7AC321B}"/>
                  </a:ext>
                </a:extLst>
              </p:cNvPr>
              <p:cNvSpPr/>
              <p:nvPr/>
            </p:nvSpPr>
            <p:spPr>
              <a:xfrm>
                <a:off x="2267744" y="3645024"/>
                <a:ext cx="72008" cy="72008"/>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19" name="Oval 233">
                <a:extLst>
                  <a:ext uri="{FF2B5EF4-FFF2-40B4-BE49-F238E27FC236}">
                    <a16:creationId xmlns:a16="http://schemas.microsoft.com/office/drawing/2014/main" id="{F099BB7A-BB52-4468-93BC-08AF913824EC}"/>
                  </a:ext>
                </a:extLst>
              </p:cNvPr>
              <p:cNvSpPr/>
              <p:nvPr/>
            </p:nvSpPr>
            <p:spPr>
              <a:xfrm>
                <a:off x="6372200" y="1089039"/>
                <a:ext cx="72008" cy="72008"/>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20" name="Oval 234">
                <a:extLst>
                  <a:ext uri="{FF2B5EF4-FFF2-40B4-BE49-F238E27FC236}">
                    <a16:creationId xmlns:a16="http://schemas.microsoft.com/office/drawing/2014/main" id="{98B7539F-DADB-4AFA-8E3D-D62D03617868}"/>
                  </a:ext>
                </a:extLst>
              </p:cNvPr>
              <p:cNvSpPr/>
              <p:nvPr/>
            </p:nvSpPr>
            <p:spPr>
              <a:xfrm>
                <a:off x="3589040" y="2340626"/>
                <a:ext cx="72008" cy="72008"/>
              </a:xfrm>
              <a:prstGeom prst="ellipse">
                <a:avLst/>
              </a:prstGeom>
              <a:solidFill>
                <a:srgbClr val="339933"/>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21" name="Oval 235">
                <a:extLst>
                  <a:ext uri="{FF2B5EF4-FFF2-40B4-BE49-F238E27FC236}">
                    <a16:creationId xmlns:a16="http://schemas.microsoft.com/office/drawing/2014/main" id="{5342A540-D27A-4063-BCD5-99368547C00C}"/>
                  </a:ext>
                </a:extLst>
              </p:cNvPr>
              <p:cNvSpPr/>
              <p:nvPr/>
            </p:nvSpPr>
            <p:spPr>
              <a:xfrm>
                <a:off x="6095005" y="1662969"/>
                <a:ext cx="72008" cy="72008"/>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22" name="Oval 237">
                <a:extLst>
                  <a:ext uri="{FF2B5EF4-FFF2-40B4-BE49-F238E27FC236}">
                    <a16:creationId xmlns:a16="http://schemas.microsoft.com/office/drawing/2014/main" id="{1BF56D74-CD1D-46E3-B1FA-1D0DE46A024D}"/>
                  </a:ext>
                </a:extLst>
              </p:cNvPr>
              <p:cNvSpPr/>
              <p:nvPr/>
            </p:nvSpPr>
            <p:spPr>
              <a:xfrm>
                <a:off x="4968310" y="1528828"/>
                <a:ext cx="72008" cy="72008"/>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23" name="Oval 238">
                <a:extLst>
                  <a:ext uri="{FF2B5EF4-FFF2-40B4-BE49-F238E27FC236}">
                    <a16:creationId xmlns:a16="http://schemas.microsoft.com/office/drawing/2014/main" id="{8365E225-E245-4ECD-B75A-7231E796811A}"/>
                  </a:ext>
                </a:extLst>
              </p:cNvPr>
              <p:cNvSpPr/>
              <p:nvPr/>
            </p:nvSpPr>
            <p:spPr>
              <a:xfrm>
                <a:off x="8244408" y="2861767"/>
                <a:ext cx="72008" cy="72008"/>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24" name="Oval 239">
                <a:extLst>
                  <a:ext uri="{FF2B5EF4-FFF2-40B4-BE49-F238E27FC236}">
                    <a16:creationId xmlns:a16="http://schemas.microsoft.com/office/drawing/2014/main" id="{DB6996E4-C37A-4D52-BC86-0BF57F5E1E06}"/>
                  </a:ext>
                </a:extLst>
              </p:cNvPr>
              <p:cNvSpPr/>
              <p:nvPr/>
            </p:nvSpPr>
            <p:spPr>
              <a:xfrm>
                <a:off x="8388424" y="2924944"/>
                <a:ext cx="72008" cy="72008"/>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25" name="Oval 240">
                <a:extLst>
                  <a:ext uri="{FF2B5EF4-FFF2-40B4-BE49-F238E27FC236}">
                    <a16:creationId xmlns:a16="http://schemas.microsoft.com/office/drawing/2014/main" id="{04C03239-5182-427B-9229-FAF8B9225756}"/>
                  </a:ext>
                </a:extLst>
              </p:cNvPr>
              <p:cNvSpPr/>
              <p:nvPr/>
            </p:nvSpPr>
            <p:spPr>
              <a:xfrm>
                <a:off x="3334338" y="2207967"/>
                <a:ext cx="72008" cy="72008"/>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26" name="Oval 241">
                <a:extLst>
                  <a:ext uri="{FF2B5EF4-FFF2-40B4-BE49-F238E27FC236}">
                    <a16:creationId xmlns:a16="http://schemas.microsoft.com/office/drawing/2014/main" id="{E5D4A6B7-5091-48FF-A414-E954DC233B9A}"/>
                  </a:ext>
                </a:extLst>
              </p:cNvPr>
              <p:cNvSpPr/>
              <p:nvPr/>
            </p:nvSpPr>
            <p:spPr>
              <a:xfrm>
                <a:off x="8280412" y="2744064"/>
                <a:ext cx="72008" cy="72008"/>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27" name="Oval 242">
                <a:extLst>
                  <a:ext uri="{FF2B5EF4-FFF2-40B4-BE49-F238E27FC236}">
                    <a16:creationId xmlns:a16="http://schemas.microsoft.com/office/drawing/2014/main" id="{DE557177-D35E-4107-A591-BF7115B48D50}"/>
                  </a:ext>
                </a:extLst>
              </p:cNvPr>
              <p:cNvSpPr/>
              <p:nvPr/>
            </p:nvSpPr>
            <p:spPr>
              <a:xfrm>
                <a:off x="4198383" y="3273410"/>
                <a:ext cx="72008" cy="72008"/>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28" name="Oval 243">
                <a:extLst>
                  <a:ext uri="{FF2B5EF4-FFF2-40B4-BE49-F238E27FC236}">
                    <a16:creationId xmlns:a16="http://schemas.microsoft.com/office/drawing/2014/main" id="{3DD2157B-7092-4E9F-A758-500E6F507C18}"/>
                  </a:ext>
                </a:extLst>
              </p:cNvPr>
              <p:cNvSpPr/>
              <p:nvPr/>
            </p:nvSpPr>
            <p:spPr>
              <a:xfrm>
                <a:off x="7878639" y="2792423"/>
                <a:ext cx="72008" cy="72008"/>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29" name="Oval 244">
                <a:extLst>
                  <a:ext uri="{FF2B5EF4-FFF2-40B4-BE49-F238E27FC236}">
                    <a16:creationId xmlns:a16="http://schemas.microsoft.com/office/drawing/2014/main" id="{FA7B0051-8C48-4C37-BCF1-913E057B9C73}"/>
                  </a:ext>
                </a:extLst>
              </p:cNvPr>
              <p:cNvSpPr/>
              <p:nvPr/>
            </p:nvSpPr>
            <p:spPr>
              <a:xfrm>
                <a:off x="6810190" y="2101978"/>
                <a:ext cx="72008" cy="72008"/>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30" name="Oval 245">
                <a:extLst>
                  <a:ext uri="{FF2B5EF4-FFF2-40B4-BE49-F238E27FC236}">
                    <a16:creationId xmlns:a16="http://schemas.microsoft.com/office/drawing/2014/main" id="{C4226B92-FBD5-41E2-BCA0-DE942DD0F2B1}"/>
                  </a:ext>
                </a:extLst>
              </p:cNvPr>
              <p:cNvSpPr/>
              <p:nvPr/>
            </p:nvSpPr>
            <p:spPr>
              <a:xfrm>
                <a:off x="7812360" y="2172246"/>
                <a:ext cx="72008" cy="72008"/>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31" name="Oval 247">
                <a:extLst>
                  <a:ext uri="{FF2B5EF4-FFF2-40B4-BE49-F238E27FC236}">
                    <a16:creationId xmlns:a16="http://schemas.microsoft.com/office/drawing/2014/main" id="{7641AD4D-D547-42A5-B46C-699D7C71314B}"/>
                  </a:ext>
                </a:extLst>
              </p:cNvPr>
              <p:cNvSpPr/>
              <p:nvPr/>
            </p:nvSpPr>
            <p:spPr>
              <a:xfrm>
                <a:off x="4765721" y="1492824"/>
                <a:ext cx="72008" cy="72008"/>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32" name="Oval 248">
                <a:extLst>
                  <a:ext uri="{FF2B5EF4-FFF2-40B4-BE49-F238E27FC236}">
                    <a16:creationId xmlns:a16="http://schemas.microsoft.com/office/drawing/2014/main" id="{8AAE5CF1-3803-47B2-947F-A77A9A434D8B}"/>
                  </a:ext>
                </a:extLst>
              </p:cNvPr>
              <p:cNvSpPr/>
              <p:nvPr/>
            </p:nvSpPr>
            <p:spPr>
              <a:xfrm>
                <a:off x="5940152" y="2466066"/>
                <a:ext cx="72008" cy="72008"/>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33" name="Oval 249">
                <a:extLst>
                  <a:ext uri="{FF2B5EF4-FFF2-40B4-BE49-F238E27FC236}">
                    <a16:creationId xmlns:a16="http://schemas.microsoft.com/office/drawing/2014/main" id="{B5F8056F-9D40-4B0D-9052-189040F11BB8}"/>
                  </a:ext>
                </a:extLst>
              </p:cNvPr>
              <p:cNvSpPr/>
              <p:nvPr/>
            </p:nvSpPr>
            <p:spPr>
              <a:xfrm>
                <a:off x="7380312" y="2852936"/>
                <a:ext cx="72008" cy="72008"/>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34" name="Oval 250">
                <a:extLst>
                  <a:ext uri="{FF2B5EF4-FFF2-40B4-BE49-F238E27FC236}">
                    <a16:creationId xmlns:a16="http://schemas.microsoft.com/office/drawing/2014/main" id="{98C35B52-05E9-4F01-838B-BF091FCE8B8F}"/>
                  </a:ext>
                </a:extLst>
              </p:cNvPr>
              <p:cNvSpPr/>
              <p:nvPr/>
            </p:nvSpPr>
            <p:spPr>
              <a:xfrm>
                <a:off x="4765721" y="1441754"/>
                <a:ext cx="72008" cy="72008"/>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35" name="Oval 251">
                <a:extLst>
                  <a:ext uri="{FF2B5EF4-FFF2-40B4-BE49-F238E27FC236}">
                    <a16:creationId xmlns:a16="http://schemas.microsoft.com/office/drawing/2014/main" id="{A03A8E15-A1A0-411C-A5D8-E5CAA6EB6768}"/>
                  </a:ext>
                </a:extLst>
              </p:cNvPr>
              <p:cNvSpPr/>
              <p:nvPr/>
            </p:nvSpPr>
            <p:spPr>
              <a:xfrm>
                <a:off x="9107996" y="3032956"/>
                <a:ext cx="72008" cy="72008"/>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36" name="Oval 252">
                <a:extLst>
                  <a:ext uri="{FF2B5EF4-FFF2-40B4-BE49-F238E27FC236}">
                    <a16:creationId xmlns:a16="http://schemas.microsoft.com/office/drawing/2014/main" id="{ADE6536B-844A-4049-B2B2-9D270E75CB75}"/>
                  </a:ext>
                </a:extLst>
              </p:cNvPr>
              <p:cNvSpPr/>
              <p:nvPr/>
            </p:nvSpPr>
            <p:spPr>
              <a:xfrm>
                <a:off x="3805759" y="2317667"/>
                <a:ext cx="72008" cy="72008"/>
              </a:xfrm>
              <a:prstGeom prst="ellipse">
                <a:avLst/>
              </a:prstGeom>
              <a:solidFill>
                <a:srgbClr val="99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37" name="Oval 253">
                <a:extLst>
                  <a:ext uri="{FF2B5EF4-FFF2-40B4-BE49-F238E27FC236}">
                    <a16:creationId xmlns:a16="http://schemas.microsoft.com/office/drawing/2014/main" id="{6A2B2F4E-FE5D-4D10-8387-9474B1B917B3}"/>
                  </a:ext>
                </a:extLst>
              </p:cNvPr>
              <p:cNvSpPr/>
              <p:nvPr/>
            </p:nvSpPr>
            <p:spPr>
              <a:xfrm>
                <a:off x="3959932" y="2295871"/>
                <a:ext cx="72008" cy="72008"/>
              </a:xfrm>
              <a:prstGeom prst="ellipse">
                <a:avLst/>
              </a:prstGeom>
              <a:solidFill>
                <a:srgbClr val="99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38" name="Oval 254">
                <a:extLst>
                  <a:ext uri="{FF2B5EF4-FFF2-40B4-BE49-F238E27FC236}">
                    <a16:creationId xmlns:a16="http://schemas.microsoft.com/office/drawing/2014/main" id="{953214C8-E59A-48CB-8B9D-F3F0FF91955B}"/>
                  </a:ext>
                </a:extLst>
              </p:cNvPr>
              <p:cNvSpPr/>
              <p:nvPr/>
            </p:nvSpPr>
            <p:spPr>
              <a:xfrm>
                <a:off x="1547664" y="2780928"/>
                <a:ext cx="72008" cy="72008"/>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39" name="Oval 255">
                <a:extLst>
                  <a:ext uri="{FF2B5EF4-FFF2-40B4-BE49-F238E27FC236}">
                    <a16:creationId xmlns:a16="http://schemas.microsoft.com/office/drawing/2014/main" id="{E423C6B6-79B4-4938-BE60-54AF1C74E63D}"/>
                  </a:ext>
                </a:extLst>
              </p:cNvPr>
              <p:cNvSpPr/>
              <p:nvPr/>
            </p:nvSpPr>
            <p:spPr>
              <a:xfrm>
                <a:off x="5274902" y="1520788"/>
                <a:ext cx="72008" cy="72008"/>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40" name="Oval 257">
                <a:extLst>
                  <a:ext uri="{FF2B5EF4-FFF2-40B4-BE49-F238E27FC236}">
                    <a16:creationId xmlns:a16="http://schemas.microsoft.com/office/drawing/2014/main" id="{3664CA36-8C5A-4278-975F-6702BAA12C1F}"/>
                  </a:ext>
                </a:extLst>
              </p:cNvPr>
              <p:cNvSpPr/>
              <p:nvPr/>
            </p:nvSpPr>
            <p:spPr>
              <a:xfrm>
                <a:off x="4463988" y="884921"/>
                <a:ext cx="72008" cy="72008"/>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41" name="Oval 259">
                <a:extLst>
                  <a:ext uri="{FF2B5EF4-FFF2-40B4-BE49-F238E27FC236}">
                    <a16:creationId xmlns:a16="http://schemas.microsoft.com/office/drawing/2014/main" id="{4E03CBC5-D11D-4D73-8FFD-6AC9D77E9242}"/>
                  </a:ext>
                </a:extLst>
              </p:cNvPr>
              <p:cNvSpPr/>
              <p:nvPr/>
            </p:nvSpPr>
            <p:spPr>
              <a:xfrm>
                <a:off x="2411760" y="2996952"/>
                <a:ext cx="72008" cy="72008"/>
              </a:xfrm>
              <a:prstGeom prst="ellipse">
                <a:avLst/>
              </a:prstGeom>
              <a:solidFill>
                <a:srgbClr val="99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42" name="Oval 260">
                <a:extLst>
                  <a:ext uri="{FF2B5EF4-FFF2-40B4-BE49-F238E27FC236}">
                    <a16:creationId xmlns:a16="http://schemas.microsoft.com/office/drawing/2014/main" id="{2C4E2CF4-CC7C-4B76-A0AB-235102E98FFA}"/>
                  </a:ext>
                </a:extLst>
              </p:cNvPr>
              <p:cNvSpPr/>
              <p:nvPr/>
            </p:nvSpPr>
            <p:spPr>
              <a:xfrm>
                <a:off x="4591236" y="3237406"/>
                <a:ext cx="72008" cy="72008"/>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43" name="Oval 261">
                <a:extLst>
                  <a:ext uri="{FF2B5EF4-FFF2-40B4-BE49-F238E27FC236}">
                    <a16:creationId xmlns:a16="http://schemas.microsoft.com/office/drawing/2014/main" id="{BD685E7B-1797-43AA-955B-AF22F3917099}"/>
                  </a:ext>
                </a:extLst>
              </p:cNvPr>
              <p:cNvSpPr/>
              <p:nvPr/>
            </p:nvSpPr>
            <p:spPr>
              <a:xfrm>
                <a:off x="3716288" y="2183562"/>
                <a:ext cx="72008" cy="72008"/>
              </a:xfrm>
              <a:prstGeom prst="ellipse">
                <a:avLst/>
              </a:prstGeom>
              <a:solidFill>
                <a:srgbClr val="99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44" name="Oval 262">
                <a:extLst>
                  <a:ext uri="{FF2B5EF4-FFF2-40B4-BE49-F238E27FC236}">
                    <a16:creationId xmlns:a16="http://schemas.microsoft.com/office/drawing/2014/main" id="{04F56A83-A541-48F5-B4D4-435064A0C30D}"/>
                  </a:ext>
                </a:extLst>
              </p:cNvPr>
              <p:cNvSpPr/>
              <p:nvPr/>
            </p:nvSpPr>
            <p:spPr>
              <a:xfrm>
                <a:off x="4015668" y="1447732"/>
                <a:ext cx="72008" cy="72008"/>
              </a:xfrm>
              <a:prstGeom prst="ellipse">
                <a:avLst/>
              </a:prstGeom>
              <a:solidFill>
                <a:srgbClr val="99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45" name="Oval 263">
                <a:extLst>
                  <a:ext uri="{FF2B5EF4-FFF2-40B4-BE49-F238E27FC236}">
                    <a16:creationId xmlns:a16="http://schemas.microsoft.com/office/drawing/2014/main" id="{5C6936B4-20B6-4317-B848-5BD7B6C5A2BF}"/>
                  </a:ext>
                </a:extLst>
              </p:cNvPr>
              <p:cNvSpPr/>
              <p:nvPr/>
            </p:nvSpPr>
            <p:spPr>
              <a:xfrm>
                <a:off x="3907950" y="2561746"/>
                <a:ext cx="72008" cy="72008"/>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46" name="Oval 264">
                <a:extLst>
                  <a:ext uri="{FF2B5EF4-FFF2-40B4-BE49-F238E27FC236}">
                    <a16:creationId xmlns:a16="http://schemas.microsoft.com/office/drawing/2014/main" id="{7F07D9EE-18C6-451A-BCC2-5F377966D905}"/>
                  </a:ext>
                </a:extLst>
              </p:cNvPr>
              <p:cNvSpPr/>
              <p:nvPr/>
            </p:nvSpPr>
            <p:spPr>
              <a:xfrm>
                <a:off x="7200292" y="1412776"/>
                <a:ext cx="72008" cy="72008"/>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47" name="Oval 265">
                <a:extLst>
                  <a:ext uri="{FF2B5EF4-FFF2-40B4-BE49-F238E27FC236}">
                    <a16:creationId xmlns:a16="http://schemas.microsoft.com/office/drawing/2014/main" id="{97FF9BE6-CE7C-4BA9-A993-B5105EA63442}"/>
                  </a:ext>
                </a:extLst>
              </p:cNvPr>
              <p:cNvSpPr/>
              <p:nvPr/>
            </p:nvSpPr>
            <p:spPr>
              <a:xfrm>
                <a:off x="8748464" y="3172326"/>
                <a:ext cx="72008" cy="72008"/>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48" name="Oval 266">
                <a:extLst>
                  <a:ext uri="{FF2B5EF4-FFF2-40B4-BE49-F238E27FC236}">
                    <a16:creationId xmlns:a16="http://schemas.microsoft.com/office/drawing/2014/main" id="{6D5A7D60-29A1-4896-934A-9301476BF239}"/>
                  </a:ext>
                </a:extLst>
              </p:cNvPr>
              <p:cNvSpPr/>
              <p:nvPr/>
            </p:nvSpPr>
            <p:spPr>
              <a:xfrm>
                <a:off x="4218420" y="1444323"/>
                <a:ext cx="72008" cy="72008"/>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49" name="Oval 267">
                <a:extLst>
                  <a:ext uri="{FF2B5EF4-FFF2-40B4-BE49-F238E27FC236}">
                    <a16:creationId xmlns:a16="http://schemas.microsoft.com/office/drawing/2014/main" id="{D6D4E331-24C8-4EA6-9106-6399CB297303}"/>
                  </a:ext>
                </a:extLst>
              </p:cNvPr>
              <p:cNvSpPr/>
              <p:nvPr/>
            </p:nvSpPr>
            <p:spPr>
              <a:xfrm>
                <a:off x="4651994" y="1458860"/>
                <a:ext cx="72008" cy="72008"/>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grpSp>
        <p:sp>
          <p:nvSpPr>
            <p:cNvPr id="4" name="TextBox 282">
              <a:extLst>
                <a:ext uri="{FF2B5EF4-FFF2-40B4-BE49-F238E27FC236}">
                  <a16:creationId xmlns:a16="http://schemas.microsoft.com/office/drawing/2014/main" id="{28D8B462-2EC8-403B-989D-CEFDA4724802}"/>
                </a:ext>
              </a:extLst>
            </p:cNvPr>
            <p:cNvSpPr txBox="1"/>
            <p:nvPr/>
          </p:nvSpPr>
          <p:spPr>
            <a:xfrm>
              <a:off x="447209" y="3481589"/>
              <a:ext cx="2096844" cy="784598"/>
            </a:xfrm>
            <a:prstGeom prst="rect">
              <a:avLst/>
            </a:prstGeom>
            <a:noFill/>
          </p:spPr>
          <p:txBody>
            <a:bodyPr wrap="square" rtlCol="0">
              <a:spAutoFit/>
            </a:bodyPr>
            <a:lstStyle/>
            <a:p>
              <a:r>
                <a:rPr lang="en-GB" sz="4400" b="1" dirty="0">
                  <a:solidFill>
                    <a:schemeClr val="accent1">
                      <a:lumMod val="50000"/>
                    </a:schemeClr>
                  </a:solidFill>
                  <a:latin typeface="Verdana" panose="020B0604030504040204" pitchFamily="34" charset="0"/>
                  <a:ea typeface="Verdana" panose="020B0604030504040204" pitchFamily="34" charset="0"/>
                </a:rPr>
                <a:t>145+</a:t>
              </a:r>
            </a:p>
          </p:txBody>
        </p:sp>
        <p:sp>
          <p:nvSpPr>
            <p:cNvPr id="5" name="TextBox 284">
              <a:extLst>
                <a:ext uri="{FF2B5EF4-FFF2-40B4-BE49-F238E27FC236}">
                  <a16:creationId xmlns:a16="http://schemas.microsoft.com/office/drawing/2014/main" id="{579B62D0-8C21-4094-AB62-A3A4BBC4060B}"/>
                </a:ext>
              </a:extLst>
            </p:cNvPr>
            <p:cNvSpPr txBox="1"/>
            <p:nvPr/>
          </p:nvSpPr>
          <p:spPr>
            <a:xfrm>
              <a:off x="7377279" y="3984595"/>
              <a:ext cx="1302376" cy="235379"/>
            </a:xfrm>
            <a:prstGeom prst="rect">
              <a:avLst/>
            </a:prstGeom>
            <a:noFill/>
          </p:spPr>
          <p:txBody>
            <a:bodyPr wrap="square" rtlCol="0">
              <a:spAutoFit/>
            </a:bodyPr>
            <a:lstStyle/>
            <a:p>
              <a:r>
                <a:rPr lang="en-GB" sz="900" dirty="0">
                  <a:latin typeface="Verdana" panose="020B0604030504040204" pitchFamily="34" charset="0"/>
                  <a:ea typeface="Verdana" panose="020B0604030504040204" pitchFamily="34" charset="0"/>
                </a:rPr>
                <a:t>Indicative map only</a:t>
              </a:r>
            </a:p>
          </p:txBody>
        </p:sp>
        <p:sp>
          <p:nvSpPr>
            <p:cNvPr id="6" name="Oval 285">
              <a:extLst>
                <a:ext uri="{FF2B5EF4-FFF2-40B4-BE49-F238E27FC236}">
                  <a16:creationId xmlns:a16="http://schemas.microsoft.com/office/drawing/2014/main" id="{5F3DE474-6DD8-4552-8E03-6EA4E7BB7E1B}"/>
                </a:ext>
              </a:extLst>
            </p:cNvPr>
            <p:cNvSpPr/>
            <p:nvPr/>
          </p:nvSpPr>
          <p:spPr>
            <a:xfrm>
              <a:off x="1901893" y="2556294"/>
              <a:ext cx="64725" cy="58143"/>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7" name="Oval 286">
              <a:extLst>
                <a:ext uri="{FF2B5EF4-FFF2-40B4-BE49-F238E27FC236}">
                  <a16:creationId xmlns:a16="http://schemas.microsoft.com/office/drawing/2014/main" id="{CED9D21F-1D34-4CC0-BAC7-8C87ACC77FA9}"/>
                </a:ext>
              </a:extLst>
            </p:cNvPr>
            <p:cNvSpPr/>
            <p:nvPr/>
          </p:nvSpPr>
          <p:spPr>
            <a:xfrm>
              <a:off x="5235127" y="3180265"/>
              <a:ext cx="64725" cy="58143"/>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8" name="Oval 287">
              <a:extLst>
                <a:ext uri="{FF2B5EF4-FFF2-40B4-BE49-F238E27FC236}">
                  <a16:creationId xmlns:a16="http://schemas.microsoft.com/office/drawing/2014/main" id="{BC5423DC-8530-4C5E-9BFB-C69E4CD65B94}"/>
                </a:ext>
              </a:extLst>
            </p:cNvPr>
            <p:cNvSpPr/>
            <p:nvPr/>
          </p:nvSpPr>
          <p:spPr>
            <a:xfrm>
              <a:off x="4069666" y="1407194"/>
              <a:ext cx="64725" cy="58143"/>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9" name="Oval 288">
              <a:extLst>
                <a:ext uri="{FF2B5EF4-FFF2-40B4-BE49-F238E27FC236}">
                  <a16:creationId xmlns:a16="http://schemas.microsoft.com/office/drawing/2014/main" id="{E93AC4AF-91B9-4519-84F5-5A69E924F14E}"/>
                </a:ext>
              </a:extLst>
            </p:cNvPr>
            <p:cNvSpPr/>
            <p:nvPr/>
          </p:nvSpPr>
          <p:spPr>
            <a:xfrm>
              <a:off x="4674468" y="1732826"/>
              <a:ext cx="64725" cy="58143"/>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0" name="Oval 289">
              <a:extLst>
                <a:ext uri="{FF2B5EF4-FFF2-40B4-BE49-F238E27FC236}">
                  <a16:creationId xmlns:a16="http://schemas.microsoft.com/office/drawing/2014/main" id="{469BD3BE-BADF-4F4A-9428-06D7D0335AE2}"/>
                </a:ext>
              </a:extLst>
            </p:cNvPr>
            <p:cNvSpPr/>
            <p:nvPr/>
          </p:nvSpPr>
          <p:spPr>
            <a:xfrm>
              <a:off x="4676838" y="2780050"/>
              <a:ext cx="64725" cy="58143"/>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1" name="Oval 290">
              <a:extLst>
                <a:ext uri="{FF2B5EF4-FFF2-40B4-BE49-F238E27FC236}">
                  <a16:creationId xmlns:a16="http://schemas.microsoft.com/office/drawing/2014/main" id="{52C6EF06-F267-42F2-9B76-5EDDE303A501}"/>
                </a:ext>
              </a:extLst>
            </p:cNvPr>
            <p:cNvSpPr/>
            <p:nvPr/>
          </p:nvSpPr>
          <p:spPr>
            <a:xfrm>
              <a:off x="6465570" y="2322813"/>
              <a:ext cx="64725" cy="58143"/>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2" name="Oval 291">
              <a:extLst>
                <a:ext uri="{FF2B5EF4-FFF2-40B4-BE49-F238E27FC236}">
                  <a16:creationId xmlns:a16="http://schemas.microsoft.com/office/drawing/2014/main" id="{DBD37847-4BB2-49E8-BEF2-135515168549}"/>
                </a:ext>
              </a:extLst>
            </p:cNvPr>
            <p:cNvSpPr/>
            <p:nvPr/>
          </p:nvSpPr>
          <p:spPr>
            <a:xfrm>
              <a:off x="3499163" y="2109222"/>
              <a:ext cx="64725" cy="58143"/>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3" name="Oval 54">
              <a:extLst>
                <a:ext uri="{FF2B5EF4-FFF2-40B4-BE49-F238E27FC236}">
                  <a16:creationId xmlns:a16="http://schemas.microsoft.com/office/drawing/2014/main" id="{9ED36518-A97F-4F15-B4A1-64532EF60F1F}"/>
                </a:ext>
              </a:extLst>
            </p:cNvPr>
            <p:cNvSpPr/>
            <p:nvPr/>
          </p:nvSpPr>
          <p:spPr>
            <a:xfrm>
              <a:off x="3779912" y="2428953"/>
              <a:ext cx="64725" cy="58143"/>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4" name="Oval 38">
              <a:extLst>
                <a:ext uri="{FF2B5EF4-FFF2-40B4-BE49-F238E27FC236}">
                  <a16:creationId xmlns:a16="http://schemas.microsoft.com/office/drawing/2014/main" id="{8492EF32-1EF4-49AE-A4D4-B834D7304B16}"/>
                </a:ext>
              </a:extLst>
            </p:cNvPr>
            <p:cNvSpPr/>
            <p:nvPr/>
          </p:nvSpPr>
          <p:spPr>
            <a:xfrm>
              <a:off x="3923928" y="1475015"/>
              <a:ext cx="64725" cy="58143"/>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5" name="Oval 7">
              <a:extLst>
                <a:ext uri="{FF2B5EF4-FFF2-40B4-BE49-F238E27FC236}">
                  <a16:creationId xmlns:a16="http://schemas.microsoft.com/office/drawing/2014/main" id="{6DAEE47D-DBD7-49CE-B1F8-9932A31EC49B}"/>
                </a:ext>
              </a:extLst>
            </p:cNvPr>
            <p:cNvSpPr/>
            <p:nvPr/>
          </p:nvSpPr>
          <p:spPr>
            <a:xfrm>
              <a:off x="3851920" y="1547023"/>
              <a:ext cx="64725" cy="58143"/>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6" name="Oval 144">
              <a:extLst>
                <a:ext uri="{FF2B5EF4-FFF2-40B4-BE49-F238E27FC236}">
                  <a16:creationId xmlns:a16="http://schemas.microsoft.com/office/drawing/2014/main" id="{CFBB08AC-2707-45B6-A484-0483068C5F6F}"/>
                </a:ext>
              </a:extLst>
            </p:cNvPr>
            <p:cNvSpPr/>
            <p:nvPr/>
          </p:nvSpPr>
          <p:spPr>
            <a:xfrm>
              <a:off x="4788024" y="2613278"/>
              <a:ext cx="64725" cy="58143"/>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7" name="Oval 100">
              <a:extLst>
                <a:ext uri="{FF2B5EF4-FFF2-40B4-BE49-F238E27FC236}">
                  <a16:creationId xmlns:a16="http://schemas.microsoft.com/office/drawing/2014/main" id="{DD0E855C-D7FD-4134-965B-F368DD5707F9}"/>
                </a:ext>
              </a:extLst>
            </p:cNvPr>
            <p:cNvSpPr/>
            <p:nvPr/>
          </p:nvSpPr>
          <p:spPr>
            <a:xfrm>
              <a:off x="4644008" y="2627143"/>
              <a:ext cx="64725" cy="58143"/>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8" name="Oval 40">
              <a:extLst>
                <a:ext uri="{FF2B5EF4-FFF2-40B4-BE49-F238E27FC236}">
                  <a16:creationId xmlns:a16="http://schemas.microsoft.com/office/drawing/2014/main" id="{538DD7F0-F4EA-45CE-84A1-9E6B719FBA7E}"/>
                </a:ext>
              </a:extLst>
            </p:cNvPr>
            <p:cNvSpPr/>
            <p:nvPr/>
          </p:nvSpPr>
          <p:spPr>
            <a:xfrm>
              <a:off x="1842979" y="1245126"/>
              <a:ext cx="64725" cy="58143"/>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9" name="Oval 298">
              <a:extLst>
                <a:ext uri="{FF2B5EF4-FFF2-40B4-BE49-F238E27FC236}">
                  <a16:creationId xmlns:a16="http://schemas.microsoft.com/office/drawing/2014/main" id="{4170A8D5-EE8B-493C-AA53-7639499FE080}"/>
                </a:ext>
              </a:extLst>
            </p:cNvPr>
            <p:cNvSpPr/>
            <p:nvPr/>
          </p:nvSpPr>
          <p:spPr>
            <a:xfrm>
              <a:off x="3200400" y="2202934"/>
              <a:ext cx="64725" cy="58143"/>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20" name="Oval 300">
              <a:extLst>
                <a:ext uri="{FF2B5EF4-FFF2-40B4-BE49-F238E27FC236}">
                  <a16:creationId xmlns:a16="http://schemas.microsoft.com/office/drawing/2014/main" id="{2F9748C2-D294-40B0-B4BA-9F092AEFFDBC}"/>
                </a:ext>
              </a:extLst>
            </p:cNvPr>
            <p:cNvSpPr/>
            <p:nvPr/>
          </p:nvSpPr>
          <p:spPr>
            <a:xfrm>
              <a:off x="5486400" y="1871434"/>
              <a:ext cx="64725" cy="58143"/>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21" name="Oval 301">
              <a:extLst>
                <a:ext uri="{FF2B5EF4-FFF2-40B4-BE49-F238E27FC236}">
                  <a16:creationId xmlns:a16="http://schemas.microsoft.com/office/drawing/2014/main" id="{7B7B437C-91C9-416E-AA7D-52829160CA96}"/>
                </a:ext>
              </a:extLst>
            </p:cNvPr>
            <p:cNvSpPr/>
            <p:nvPr/>
          </p:nvSpPr>
          <p:spPr>
            <a:xfrm>
              <a:off x="5420796" y="1777818"/>
              <a:ext cx="64725" cy="58143"/>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22" name="Oval 230">
              <a:extLst>
                <a:ext uri="{FF2B5EF4-FFF2-40B4-BE49-F238E27FC236}">
                  <a16:creationId xmlns:a16="http://schemas.microsoft.com/office/drawing/2014/main" id="{51B99E9E-F550-469E-917A-DDDAFC00D953}"/>
                </a:ext>
              </a:extLst>
            </p:cNvPr>
            <p:cNvSpPr/>
            <p:nvPr/>
          </p:nvSpPr>
          <p:spPr>
            <a:xfrm>
              <a:off x="1478317" y="2264179"/>
              <a:ext cx="64725" cy="58143"/>
            </a:xfrm>
            <a:prstGeom prst="ellipse">
              <a:avLst/>
            </a:prstGeom>
            <a:solidFill>
              <a:srgbClr val="99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23" name="Oval 261">
              <a:extLst>
                <a:ext uri="{FF2B5EF4-FFF2-40B4-BE49-F238E27FC236}">
                  <a16:creationId xmlns:a16="http://schemas.microsoft.com/office/drawing/2014/main" id="{7B1E28E4-72F5-490F-BFE7-84CB1E53AD9C}"/>
                </a:ext>
              </a:extLst>
            </p:cNvPr>
            <p:cNvSpPr/>
            <p:nvPr/>
          </p:nvSpPr>
          <p:spPr>
            <a:xfrm>
              <a:off x="3482795" y="2388500"/>
              <a:ext cx="64725" cy="58143"/>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24" name="Oval 239">
              <a:extLst>
                <a:ext uri="{FF2B5EF4-FFF2-40B4-BE49-F238E27FC236}">
                  <a16:creationId xmlns:a16="http://schemas.microsoft.com/office/drawing/2014/main" id="{6F33E433-990C-4071-8274-2D28F62A8680}"/>
                </a:ext>
              </a:extLst>
            </p:cNvPr>
            <p:cNvSpPr/>
            <p:nvPr/>
          </p:nvSpPr>
          <p:spPr>
            <a:xfrm>
              <a:off x="8120535" y="3069682"/>
              <a:ext cx="64725" cy="58143"/>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25" name="Oval 260">
              <a:extLst>
                <a:ext uri="{FF2B5EF4-FFF2-40B4-BE49-F238E27FC236}">
                  <a16:creationId xmlns:a16="http://schemas.microsoft.com/office/drawing/2014/main" id="{07675D73-9957-4DD3-B310-CE3FFC9F4DE8}"/>
                </a:ext>
              </a:extLst>
            </p:cNvPr>
            <p:cNvSpPr/>
            <p:nvPr/>
          </p:nvSpPr>
          <p:spPr>
            <a:xfrm>
              <a:off x="4504199" y="3423580"/>
              <a:ext cx="64725" cy="58143"/>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26" name="Oval 144">
              <a:extLst>
                <a:ext uri="{FF2B5EF4-FFF2-40B4-BE49-F238E27FC236}">
                  <a16:creationId xmlns:a16="http://schemas.microsoft.com/office/drawing/2014/main" id="{EBE39AB4-1877-4DDA-A7F8-8F3404485968}"/>
                </a:ext>
              </a:extLst>
            </p:cNvPr>
            <p:cNvSpPr/>
            <p:nvPr/>
          </p:nvSpPr>
          <p:spPr>
            <a:xfrm>
              <a:off x="5219824" y="1997328"/>
              <a:ext cx="64725" cy="58143"/>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27" name="Oval 255">
              <a:extLst>
                <a:ext uri="{FF2B5EF4-FFF2-40B4-BE49-F238E27FC236}">
                  <a16:creationId xmlns:a16="http://schemas.microsoft.com/office/drawing/2014/main" id="{A1DFE31D-285B-4AEB-A66E-741F4278E642}"/>
                </a:ext>
              </a:extLst>
            </p:cNvPr>
            <p:cNvSpPr/>
            <p:nvPr/>
          </p:nvSpPr>
          <p:spPr>
            <a:xfrm>
              <a:off x="5487019" y="1624741"/>
              <a:ext cx="64725" cy="58143"/>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28" name="Oval 259">
              <a:extLst>
                <a:ext uri="{FF2B5EF4-FFF2-40B4-BE49-F238E27FC236}">
                  <a16:creationId xmlns:a16="http://schemas.microsoft.com/office/drawing/2014/main" id="{BA3146AF-FD72-4713-902C-EBB1840C2ED9}"/>
                </a:ext>
              </a:extLst>
            </p:cNvPr>
            <p:cNvSpPr/>
            <p:nvPr/>
          </p:nvSpPr>
          <p:spPr>
            <a:xfrm>
              <a:off x="2373708" y="2505525"/>
              <a:ext cx="64725" cy="58143"/>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29" name="Oval 144">
              <a:extLst>
                <a:ext uri="{FF2B5EF4-FFF2-40B4-BE49-F238E27FC236}">
                  <a16:creationId xmlns:a16="http://schemas.microsoft.com/office/drawing/2014/main" id="{6442E94E-1F0B-4439-AEA7-DA231D3B85B1}"/>
                </a:ext>
              </a:extLst>
            </p:cNvPr>
            <p:cNvSpPr/>
            <p:nvPr/>
          </p:nvSpPr>
          <p:spPr>
            <a:xfrm>
              <a:off x="5080124" y="1997328"/>
              <a:ext cx="64725" cy="58143"/>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30" name="Oval 260">
              <a:extLst>
                <a:ext uri="{FF2B5EF4-FFF2-40B4-BE49-F238E27FC236}">
                  <a16:creationId xmlns:a16="http://schemas.microsoft.com/office/drawing/2014/main" id="{384BEA2E-5E1A-4B23-B6EC-B4585D60073A}"/>
                </a:ext>
              </a:extLst>
            </p:cNvPr>
            <p:cNvSpPr/>
            <p:nvPr/>
          </p:nvSpPr>
          <p:spPr>
            <a:xfrm>
              <a:off x="4986799" y="3169580"/>
              <a:ext cx="64725" cy="58143"/>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31" name="Oval 261">
              <a:extLst>
                <a:ext uri="{FF2B5EF4-FFF2-40B4-BE49-F238E27FC236}">
                  <a16:creationId xmlns:a16="http://schemas.microsoft.com/office/drawing/2014/main" id="{29308E95-3AED-43CC-BB15-0105119412A2}"/>
                </a:ext>
              </a:extLst>
            </p:cNvPr>
            <p:cNvSpPr/>
            <p:nvPr/>
          </p:nvSpPr>
          <p:spPr>
            <a:xfrm>
              <a:off x="3705045" y="2242450"/>
              <a:ext cx="64725" cy="58143"/>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32" name="Oval 144">
              <a:extLst>
                <a:ext uri="{FF2B5EF4-FFF2-40B4-BE49-F238E27FC236}">
                  <a16:creationId xmlns:a16="http://schemas.microsoft.com/office/drawing/2014/main" id="{085E7DDB-B60F-4E68-9A75-7430EDC496D4}"/>
                </a:ext>
              </a:extLst>
            </p:cNvPr>
            <p:cNvSpPr/>
            <p:nvPr/>
          </p:nvSpPr>
          <p:spPr>
            <a:xfrm>
              <a:off x="4931280" y="3122294"/>
              <a:ext cx="64725" cy="58143"/>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33" name="Oval 144">
              <a:extLst>
                <a:ext uri="{FF2B5EF4-FFF2-40B4-BE49-F238E27FC236}">
                  <a16:creationId xmlns:a16="http://schemas.microsoft.com/office/drawing/2014/main" id="{FCE77EB6-F8A6-4043-ACA6-B3A07362180C}"/>
                </a:ext>
              </a:extLst>
            </p:cNvPr>
            <p:cNvSpPr/>
            <p:nvPr/>
          </p:nvSpPr>
          <p:spPr>
            <a:xfrm>
              <a:off x="4794120" y="2427350"/>
              <a:ext cx="64725" cy="58143"/>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34" name="Oval 237">
              <a:extLst>
                <a:ext uri="{FF2B5EF4-FFF2-40B4-BE49-F238E27FC236}">
                  <a16:creationId xmlns:a16="http://schemas.microsoft.com/office/drawing/2014/main" id="{826E2A06-DD50-40BF-9DC8-00121A60437C}"/>
                </a:ext>
              </a:extLst>
            </p:cNvPr>
            <p:cNvSpPr/>
            <p:nvPr/>
          </p:nvSpPr>
          <p:spPr>
            <a:xfrm>
              <a:off x="5008683" y="1867077"/>
              <a:ext cx="64725" cy="58143"/>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35" name="Oval 223">
              <a:extLst>
                <a:ext uri="{FF2B5EF4-FFF2-40B4-BE49-F238E27FC236}">
                  <a16:creationId xmlns:a16="http://schemas.microsoft.com/office/drawing/2014/main" id="{E6CF6F45-4E0B-4596-A58C-D3770B1B60CB}"/>
                </a:ext>
              </a:extLst>
            </p:cNvPr>
            <p:cNvSpPr/>
            <p:nvPr/>
          </p:nvSpPr>
          <p:spPr>
            <a:xfrm>
              <a:off x="4251896" y="2333815"/>
              <a:ext cx="64725" cy="58143"/>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36" name="Oval 240">
              <a:extLst>
                <a:ext uri="{FF2B5EF4-FFF2-40B4-BE49-F238E27FC236}">
                  <a16:creationId xmlns:a16="http://schemas.microsoft.com/office/drawing/2014/main" id="{576864D3-AF61-409B-B3DB-837CEAAE4E1F}"/>
                </a:ext>
              </a:extLst>
            </p:cNvPr>
            <p:cNvSpPr/>
            <p:nvPr/>
          </p:nvSpPr>
          <p:spPr>
            <a:xfrm>
              <a:off x="3432396" y="2280986"/>
              <a:ext cx="64725" cy="58143"/>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37" name="Oval 261">
              <a:extLst>
                <a:ext uri="{FF2B5EF4-FFF2-40B4-BE49-F238E27FC236}">
                  <a16:creationId xmlns:a16="http://schemas.microsoft.com/office/drawing/2014/main" id="{9BEF3917-4E23-4035-9041-413BDFD067AB}"/>
                </a:ext>
              </a:extLst>
            </p:cNvPr>
            <p:cNvSpPr/>
            <p:nvPr/>
          </p:nvSpPr>
          <p:spPr>
            <a:xfrm>
              <a:off x="3559890" y="2449464"/>
              <a:ext cx="64725" cy="58143"/>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38" name="Oval 144">
              <a:extLst>
                <a:ext uri="{FF2B5EF4-FFF2-40B4-BE49-F238E27FC236}">
                  <a16:creationId xmlns:a16="http://schemas.microsoft.com/office/drawing/2014/main" id="{D2E83E1B-347C-4986-A187-0FB4507A44C9}"/>
                </a:ext>
              </a:extLst>
            </p:cNvPr>
            <p:cNvSpPr/>
            <p:nvPr/>
          </p:nvSpPr>
          <p:spPr>
            <a:xfrm>
              <a:off x="5141081" y="1999125"/>
              <a:ext cx="64725" cy="58143"/>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39" name="Forme libre : forme 43">
              <a:extLst>
                <a:ext uri="{FF2B5EF4-FFF2-40B4-BE49-F238E27FC236}">
                  <a16:creationId xmlns:a16="http://schemas.microsoft.com/office/drawing/2014/main" id="{58E9E9C4-6E28-41F7-863F-A025CD4C60BB}"/>
                </a:ext>
              </a:extLst>
            </p:cNvPr>
            <p:cNvSpPr/>
            <p:nvPr/>
          </p:nvSpPr>
          <p:spPr>
            <a:xfrm>
              <a:off x="4442908" y="2366988"/>
              <a:ext cx="264169" cy="48410"/>
            </a:xfrm>
            <a:custGeom>
              <a:avLst/>
              <a:gdLst>
                <a:gd name="connsiteX0" fmla="*/ 0 w 264169"/>
                <a:gd name="connsiteY0" fmla="*/ 43031 h 48410"/>
                <a:gd name="connsiteX1" fmla="*/ 37652 w 264169"/>
                <a:gd name="connsiteY1" fmla="*/ 37652 h 48410"/>
                <a:gd name="connsiteX2" fmla="*/ 69925 w 264169"/>
                <a:gd name="connsiteY2" fmla="*/ 26894 h 48410"/>
                <a:gd name="connsiteX3" fmla="*/ 96819 w 264169"/>
                <a:gd name="connsiteY3" fmla="*/ 32273 h 48410"/>
                <a:gd name="connsiteX4" fmla="*/ 134471 w 264169"/>
                <a:gd name="connsiteY4" fmla="*/ 21515 h 48410"/>
                <a:gd name="connsiteX5" fmla="*/ 166744 w 264169"/>
                <a:gd name="connsiteY5" fmla="*/ 0 h 48410"/>
                <a:gd name="connsiteX6" fmla="*/ 188259 w 264169"/>
                <a:gd name="connsiteY6" fmla="*/ 21515 h 48410"/>
                <a:gd name="connsiteX7" fmla="*/ 204396 w 264169"/>
                <a:gd name="connsiteY7" fmla="*/ 26894 h 48410"/>
                <a:gd name="connsiteX8" fmla="*/ 247426 w 264169"/>
                <a:gd name="connsiteY8" fmla="*/ 43031 h 48410"/>
                <a:gd name="connsiteX9" fmla="*/ 263563 w 264169"/>
                <a:gd name="connsiteY9" fmla="*/ 48410 h 48410"/>
                <a:gd name="connsiteX10" fmla="*/ 258184 w 264169"/>
                <a:gd name="connsiteY10" fmla="*/ 43031 h 48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4169" h="48410">
                  <a:moveTo>
                    <a:pt x="0" y="43031"/>
                  </a:moveTo>
                  <a:cubicBezTo>
                    <a:pt x="12551" y="41238"/>
                    <a:pt x="25299" y="40503"/>
                    <a:pt x="37652" y="37652"/>
                  </a:cubicBezTo>
                  <a:cubicBezTo>
                    <a:pt x="48701" y="35102"/>
                    <a:pt x="69925" y="26894"/>
                    <a:pt x="69925" y="26894"/>
                  </a:cubicBezTo>
                  <a:cubicBezTo>
                    <a:pt x="78890" y="28687"/>
                    <a:pt x="87677" y="32273"/>
                    <a:pt x="96819" y="32273"/>
                  </a:cubicBezTo>
                  <a:cubicBezTo>
                    <a:pt x="99604" y="32273"/>
                    <a:pt x="129906" y="24051"/>
                    <a:pt x="134471" y="21515"/>
                  </a:cubicBezTo>
                  <a:cubicBezTo>
                    <a:pt x="145773" y="15236"/>
                    <a:pt x="166744" y="0"/>
                    <a:pt x="166744" y="0"/>
                  </a:cubicBezTo>
                  <a:cubicBezTo>
                    <a:pt x="209775" y="14345"/>
                    <a:pt x="159570" y="-7172"/>
                    <a:pt x="188259" y="21515"/>
                  </a:cubicBezTo>
                  <a:cubicBezTo>
                    <a:pt x="192268" y="25524"/>
                    <a:pt x="199017" y="25101"/>
                    <a:pt x="204396" y="26894"/>
                  </a:cubicBezTo>
                  <a:cubicBezTo>
                    <a:pt x="230958" y="44603"/>
                    <a:pt x="210206" y="33726"/>
                    <a:pt x="247426" y="43031"/>
                  </a:cubicBezTo>
                  <a:cubicBezTo>
                    <a:pt x="252927" y="44406"/>
                    <a:pt x="257893" y="48410"/>
                    <a:pt x="263563" y="48410"/>
                  </a:cubicBezTo>
                  <a:cubicBezTo>
                    <a:pt x="266099" y="48410"/>
                    <a:pt x="259977" y="44824"/>
                    <a:pt x="258184" y="43031"/>
                  </a:cubicBezTo>
                </a:path>
              </a:pathLst>
            </a:custGeom>
            <a:no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40" name="Oval 229">
              <a:extLst>
                <a:ext uri="{FF2B5EF4-FFF2-40B4-BE49-F238E27FC236}">
                  <a16:creationId xmlns:a16="http://schemas.microsoft.com/office/drawing/2014/main" id="{8F879567-1D5C-4129-89F7-8B9F8AEC0F1C}"/>
                </a:ext>
              </a:extLst>
            </p:cNvPr>
            <p:cNvSpPr/>
            <p:nvPr/>
          </p:nvSpPr>
          <p:spPr>
            <a:xfrm>
              <a:off x="4584328" y="2434774"/>
              <a:ext cx="64725" cy="58143"/>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grpSp>
      <p:sp>
        <p:nvSpPr>
          <p:cNvPr id="151" name="Rectangle 4">
            <a:extLst>
              <a:ext uri="{FF2B5EF4-FFF2-40B4-BE49-F238E27FC236}">
                <a16:creationId xmlns:a16="http://schemas.microsoft.com/office/drawing/2014/main" id="{F6F3FBCB-D9A1-491D-A2AA-BA22EFE9CCE4}"/>
              </a:ext>
            </a:extLst>
          </p:cNvPr>
          <p:cNvSpPr>
            <a:spLocks noChangeArrowheads="1"/>
          </p:cNvSpPr>
          <p:nvPr/>
        </p:nvSpPr>
        <p:spPr bwMode="auto">
          <a:xfrm>
            <a:off x="1524001" y="-104820"/>
            <a:ext cx="18473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sz="2400">
              <a:latin typeface="Verdana" panose="020B0604030504040204" pitchFamily="34" charset="0"/>
              <a:ea typeface="Verdana" panose="020B0604030504040204" pitchFamily="34" charset="0"/>
            </a:endParaRPr>
          </a:p>
        </p:txBody>
      </p:sp>
      <p:sp>
        <p:nvSpPr>
          <p:cNvPr id="156" name="TextBox 274">
            <a:extLst>
              <a:ext uri="{FF2B5EF4-FFF2-40B4-BE49-F238E27FC236}">
                <a16:creationId xmlns:a16="http://schemas.microsoft.com/office/drawing/2014/main" id="{C34D76FF-ECEE-40FC-B15E-4E27278DB3DC}"/>
              </a:ext>
            </a:extLst>
          </p:cNvPr>
          <p:cNvSpPr txBox="1"/>
          <p:nvPr/>
        </p:nvSpPr>
        <p:spPr>
          <a:xfrm>
            <a:off x="1159897" y="5531259"/>
            <a:ext cx="2471537" cy="338554"/>
          </a:xfrm>
          <a:prstGeom prst="rect">
            <a:avLst/>
          </a:prstGeom>
          <a:noFill/>
        </p:spPr>
        <p:txBody>
          <a:bodyPr wrap="square" rtlCol="0">
            <a:spAutoFit/>
          </a:bodyPr>
          <a:lstStyle/>
          <a:p>
            <a:r>
              <a:rPr lang="en-GB" sz="1600" b="1" dirty="0">
                <a:solidFill>
                  <a:schemeClr val="accent1">
                    <a:lumMod val="50000"/>
                  </a:schemeClr>
                </a:solidFill>
                <a:latin typeface="Verdana" panose="020B0604030504040204" pitchFamily="34" charset="0"/>
                <a:ea typeface="Verdana" panose="020B0604030504040204" pitchFamily="34" charset="0"/>
              </a:rPr>
              <a:t>Signed: 3</a:t>
            </a:r>
          </a:p>
        </p:txBody>
      </p:sp>
      <p:sp>
        <p:nvSpPr>
          <p:cNvPr id="159" name="Oval 277">
            <a:extLst>
              <a:ext uri="{FF2B5EF4-FFF2-40B4-BE49-F238E27FC236}">
                <a16:creationId xmlns:a16="http://schemas.microsoft.com/office/drawing/2014/main" id="{48546223-0484-46A4-90AD-684FB0D6FA8B}"/>
              </a:ext>
            </a:extLst>
          </p:cNvPr>
          <p:cNvSpPr/>
          <p:nvPr/>
        </p:nvSpPr>
        <p:spPr>
          <a:xfrm>
            <a:off x="3807460" y="5530489"/>
            <a:ext cx="360000" cy="360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55" name="TextBox 273">
            <a:extLst>
              <a:ext uri="{FF2B5EF4-FFF2-40B4-BE49-F238E27FC236}">
                <a16:creationId xmlns:a16="http://schemas.microsoft.com/office/drawing/2014/main" id="{4DD5FAA0-B5B9-4AFF-86BC-1F82586FA627}"/>
              </a:ext>
            </a:extLst>
          </p:cNvPr>
          <p:cNvSpPr txBox="1"/>
          <p:nvPr/>
        </p:nvSpPr>
        <p:spPr>
          <a:xfrm>
            <a:off x="1159897" y="5033454"/>
            <a:ext cx="3767596" cy="338554"/>
          </a:xfrm>
          <a:prstGeom prst="rect">
            <a:avLst/>
          </a:prstGeom>
          <a:noFill/>
        </p:spPr>
        <p:txBody>
          <a:bodyPr wrap="square" rtlCol="0">
            <a:spAutoFit/>
          </a:bodyPr>
          <a:lstStyle/>
          <a:p>
            <a:r>
              <a:rPr lang="en-GB" sz="1600" b="1" dirty="0">
                <a:solidFill>
                  <a:schemeClr val="accent1">
                    <a:lumMod val="50000"/>
                  </a:schemeClr>
                </a:solidFill>
                <a:latin typeface="Verdana" panose="020B0604030504040204" pitchFamily="34" charset="0"/>
                <a:ea typeface="Verdana" panose="020B0604030504040204" pitchFamily="34" charset="0"/>
              </a:rPr>
              <a:t>Ratified/acceded: 65</a:t>
            </a:r>
          </a:p>
        </p:txBody>
      </p:sp>
      <p:sp>
        <p:nvSpPr>
          <p:cNvPr id="160" name="Oval 278">
            <a:extLst>
              <a:ext uri="{FF2B5EF4-FFF2-40B4-BE49-F238E27FC236}">
                <a16:creationId xmlns:a16="http://schemas.microsoft.com/office/drawing/2014/main" id="{CB5835DB-A853-4CE7-959A-A39727884D31}"/>
              </a:ext>
            </a:extLst>
          </p:cNvPr>
          <p:cNvSpPr/>
          <p:nvPr/>
        </p:nvSpPr>
        <p:spPr>
          <a:xfrm>
            <a:off x="3807460" y="5070617"/>
            <a:ext cx="360000" cy="360000"/>
          </a:xfrm>
          <a:prstGeom prst="ellipse">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57" name="TextBox 275">
            <a:extLst>
              <a:ext uri="{FF2B5EF4-FFF2-40B4-BE49-F238E27FC236}">
                <a16:creationId xmlns:a16="http://schemas.microsoft.com/office/drawing/2014/main" id="{B30B002A-8F3D-4A18-AF1A-15ED99985077}"/>
              </a:ext>
            </a:extLst>
          </p:cNvPr>
          <p:cNvSpPr txBox="1"/>
          <p:nvPr/>
        </p:nvSpPr>
        <p:spPr>
          <a:xfrm>
            <a:off x="1159898" y="6029065"/>
            <a:ext cx="2655239" cy="338554"/>
          </a:xfrm>
          <a:prstGeom prst="rect">
            <a:avLst/>
          </a:prstGeom>
          <a:noFill/>
        </p:spPr>
        <p:txBody>
          <a:bodyPr wrap="square" rtlCol="0">
            <a:spAutoFit/>
          </a:bodyPr>
          <a:lstStyle/>
          <a:p>
            <a:r>
              <a:rPr lang="en-GB" sz="1600" b="1" dirty="0">
                <a:solidFill>
                  <a:schemeClr val="accent1">
                    <a:lumMod val="50000"/>
                  </a:schemeClr>
                </a:solidFill>
                <a:latin typeface="Verdana" panose="020B0604030504040204" pitchFamily="34" charset="0"/>
                <a:ea typeface="Verdana" panose="020B0604030504040204" pitchFamily="34" charset="0"/>
              </a:rPr>
              <a:t>Invited to accede:  8</a:t>
            </a:r>
          </a:p>
        </p:txBody>
      </p:sp>
      <p:sp>
        <p:nvSpPr>
          <p:cNvPr id="161" name="Oval 279">
            <a:extLst>
              <a:ext uri="{FF2B5EF4-FFF2-40B4-BE49-F238E27FC236}">
                <a16:creationId xmlns:a16="http://schemas.microsoft.com/office/drawing/2014/main" id="{FECB16D9-BFB4-432A-AB36-0835E5BC63F5}"/>
              </a:ext>
            </a:extLst>
          </p:cNvPr>
          <p:cNvSpPr/>
          <p:nvPr/>
        </p:nvSpPr>
        <p:spPr>
          <a:xfrm>
            <a:off x="3807460" y="5990360"/>
            <a:ext cx="360000" cy="360000"/>
          </a:xfrm>
          <a:prstGeom prst="ellipse">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58" name="TextBox 276">
            <a:extLst>
              <a:ext uri="{FF2B5EF4-FFF2-40B4-BE49-F238E27FC236}">
                <a16:creationId xmlns:a16="http://schemas.microsoft.com/office/drawing/2014/main" id="{FCAEF143-AD20-4CF4-915F-FA64205EDE26}"/>
              </a:ext>
            </a:extLst>
          </p:cNvPr>
          <p:cNvSpPr txBox="1"/>
          <p:nvPr/>
        </p:nvSpPr>
        <p:spPr>
          <a:xfrm>
            <a:off x="4895171" y="4949605"/>
            <a:ext cx="5301799" cy="584775"/>
          </a:xfrm>
          <a:prstGeom prst="rect">
            <a:avLst/>
          </a:prstGeom>
          <a:noFill/>
        </p:spPr>
        <p:txBody>
          <a:bodyPr wrap="square" rtlCol="0">
            <a:spAutoFit/>
          </a:bodyPr>
          <a:lstStyle/>
          <a:p>
            <a:r>
              <a:rPr lang="en-GB" sz="1600" b="1" dirty="0">
                <a:solidFill>
                  <a:schemeClr val="accent1">
                    <a:lumMod val="50000"/>
                  </a:schemeClr>
                </a:solidFill>
                <a:latin typeface="Verdana" panose="020B0604030504040204" pitchFamily="34" charset="0"/>
                <a:ea typeface="Verdana" panose="020B0604030504040204" pitchFamily="34" charset="0"/>
              </a:rPr>
              <a:t>Other States with laws/draft laws largely in line with Budapest Convention = 20+</a:t>
            </a:r>
          </a:p>
        </p:txBody>
      </p:sp>
      <p:sp>
        <p:nvSpPr>
          <p:cNvPr id="162" name="Oval 280">
            <a:extLst>
              <a:ext uri="{FF2B5EF4-FFF2-40B4-BE49-F238E27FC236}">
                <a16:creationId xmlns:a16="http://schemas.microsoft.com/office/drawing/2014/main" id="{61F03D8B-11FC-436A-836E-6D169BDE38BD}"/>
              </a:ext>
            </a:extLst>
          </p:cNvPr>
          <p:cNvSpPr/>
          <p:nvPr/>
        </p:nvSpPr>
        <p:spPr>
          <a:xfrm>
            <a:off x="10267284" y="5070617"/>
            <a:ext cx="360000" cy="360715"/>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63" name="TextBox 281">
            <a:extLst>
              <a:ext uri="{FF2B5EF4-FFF2-40B4-BE49-F238E27FC236}">
                <a16:creationId xmlns:a16="http://schemas.microsoft.com/office/drawing/2014/main" id="{7CAB4EBF-4EB2-4D10-9C90-DCDE71DF72BF}"/>
              </a:ext>
            </a:extLst>
          </p:cNvPr>
          <p:cNvSpPr txBox="1"/>
          <p:nvPr/>
        </p:nvSpPr>
        <p:spPr>
          <a:xfrm>
            <a:off x="4895171" y="5725313"/>
            <a:ext cx="5301799" cy="584775"/>
          </a:xfrm>
          <a:prstGeom prst="rect">
            <a:avLst/>
          </a:prstGeom>
          <a:noFill/>
        </p:spPr>
        <p:txBody>
          <a:bodyPr wrap="square" rtlCol="0">
            <a:spAutoFit/>
          </a:bodyPr>
          <a:lstStyle/>
          <a:p>
            <a:r>
              <a:rPr lang="en-GB" sz="1600" b="1" dirty="0">
                <a:solidFill>
                  <a:schemeClr val="accent1">
                    <a:lumMod val="50000"/>
                  </a:schemeClr>
                </a:solidFill>
                <a:latin typeface="Verdana" panose="020B0604030504040204" pitchFamily="34" charset="0"/>
                <a:ea typeface="Verdana" panose="020B0604030504040204" pitchFamily="34" charset="0"/>
              </a:rPr>
              <a:t>Further States drawing on Budapest Convention for legislation = 50+</a:t>
            </a:r>
          </a:p>
        </p:txBody>
      </p:sp>
      <p:sp>
        <p:nvSpPr>
          <p:cNvPr id="164" name="Oval 283">
            <a:extLst>
              <a:ext uri="{FF2B5EF4-FFF2-40B4-BE49-F238E27FC236}">
                <a16:creationId xmlns:a16="http://schemas.microsoft.com/office/drawing/2014/main" id="{48DCE090-463F-4BCF-96C3-621D77325C0D}"/>
              </a:ext>
            </a:extLst>
          </p:cNvPr>
          <p:cNvSpPr/>
          <p:nvPr/>
        </p:nvSpPr>
        <p:spPr>
          <a:xfrm>
            <a:off x="10267284" y="5989645"/>
            <a:ext cx="360000" cy="360715"/>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latin typeface="Verdana" panose="020B0604030504040204" pitchFamily="34" charset="0"/>
              <a:ea typeface="Verdana" panose="020B0604030504040204" pitchFamily="34" charset="0"/>
            </a:endParaRPr>
          </a:p>
        </p:txBody>
      </p:sp>
      <p:sp>
        <p:nvSpPr>
          <p:cNvPr id="168" name="TextBox 167">
            <a:extLst>
              <a:ext uri="{FF2B5EF4-FFF2-40B4-BE49-F238E27FC236}">
                <a16:creationId xmlns:a16="http://schemas.microsoft.com/office/drawing/2014/main" id="{315E0288-1168-4D3F-B384-77344643AE00}"/>
              </a:ext>
            </a:extLst>
          </p:cNvPr>
          <p:cNvSpPr txBox="1"/>
          <p:nvPr/>
        </p:nvSpPr>
        <p:spPr>
          <a:xfrm>
            <a:off x="1514956" y="222193"/>
            <a:ext cx="10248513" cy="707886"/>
          </a:xfrm>
          <a:prstGeom prst="rect">
            <a:avLst/>
          </a:prstGeom>
          <a:noFill/>
        </p:spPr>
        <p:txBody>
          <a:bodyPr wrap="square" rtlCol="0">
            <a:spAutoFit/>
          </a:bodyPr>
          <a:lstStyle/>
          <a:p>
            <a:r>
              <a:rPr lang="en-GB" sz="3600" b="1" dirty="0">
                <a:solidFill>
                  <a:schemeClr val="bg1"/>
                </a:solidFill>
                <a:latin typeface="Verdana" panose="020B0604030504040204" pitchFamily="34" charset="0"/>
                <a:ea typeface="Verdana" panose="020B0604030504040204" pitchFamily="34" charset="0"/>
                <a:cs typeface="Verdana" panose="020B0604030504040204" pitchFamily="34" charset="0"/>
              </a:rPr>
              <a:t>REACH of the </a:t>
            </a:r>
            <a:r>
              <a:rPr lang="en-GB" sz="4000" b="1" dirty="0">
                <a:solidFill>
                  <a:schemeClr val="bg1"/>
                </a:solidFill>
                <a:latin typeface="Verdana" panose="020B0604030504040204" pitchFamily="34" charset="0"/>
                <a:ea typeface="Verdana" panose="020B0604030504040204" pitchFamily="34" charset="0"/>
                <a:cs typeface="Verdana" panose="020B0604030504040204" pitchFamily="34" charset="0"/>
              </a:rPr>
              <a:t>Budapest Convention</a:t>
            </a:r>
            <a:endParaRPr lang="en-GB" sz="36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150" name="Tijdelijke aanduiding voor datum 149"/>
          <p:cNvSpPr>
            <a:spLocks noGrp="1"/>
          </p:cNvSpPr>
          <p:nvPr>
            <p:ph type="dt" sz="half" idx="10"/>
          </p:nvPr>
        </p:nvSpPr>
        <p:spPr/>
        <p:txBody>
          <a:bodyPr/>
          <a:lstStyle/>
          <a:p>
            <a:r>
              <a:rPr lang="en-US"/>
              <a:t>www.coe.int/cybercrime</a:t>
            </a:r>
            <a:endParaRPr lang="en-GB"/>
          </a:p>
        </p:txBody>
      </p:sp>
      <p:sp>
        <p:nvSpPr>
          <p:cNvPr id="152" name="Tijdelijke aanduiding voor dianummer 151"/>
          <p:cNvSpPr>
            <a:spLocks noGrp="1"/>
          </p:cNvSpPr>
          <p:nvPr>
            <p:ph type="sldNum" sz="quarter" idx="12"/>
          </p:nvPr>
        </p:nvSpPr>
        <p:spPr/>
        <p:txBody>
          <a:bodyPr/>
          <a:lstStyle/>
          <a:p>
            <a:fld id="{B1D9BA23-6223-4617-9598-728E7A9462B0}" type="slidenum">
              <a:rPr lang="en-GB" smtClean="0"/>
              <a:t>5</a:t>
            </a:fld>
            <a:endParaRPr lang="en-GB"/>
          </a:p>
        </p:txBody>
      </p:sp>
    </p:spTree>
    <p:extLst>
      <p:ext uri="{BB962C8B-B14F-4D97-AF65-F5344CB8AC3E}">
        <p14:creationId xmlns:p14="http://schemas.microsoft.com/office/powerpoint/2010/main" val="307966198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18000">
        <p159:morph option="byObject"/>
      </p:transition>
    </mc:Choice>
    <mc:Fallback xmlns="">
      <p:transition spd="slow" advClick="0" advTm="1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3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50</a:t>
            </a:fld>
            <a:endParaRPr lang="en-US" dirty="0"/>
          </a:p>
        </p:txBody>
      </p:sp>
      <p:sp>
        <p:nvSpPr>
          <p:cNvPr id="5" name="Rectangle 3"/>
          <p:cNvSpPr txBox="1">
            <a:spLocks/>
          </p:cNvSpPr>
          <p:nvPr/>
        </p:nvSpPr>
        <p:spPr bwMode="auto">
          <a:xfrm>
            <a:off x="148856" y="1435394"/>
            <a:ext cx="11887200" cy="4880345"/>
          </a:xfrm>
          <a:prstGeom prst="rect">
            <a:avLst/>
          </a:prstGeom>
          <a:noFill/>
          <a:ln w="38100">
            <a:solidFill>
              <a:srgbClr val="2F618F"/>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eaLnBrk="1" hangingPunct="1">
              <a:lnSpc>
                <a:spcPct val="80000"/>
              </a:lnSpc>
              <a:spcBef>
                <a:spcPts val="600"/>
              </a:spcBef>
              <a:spcAft>
                <a:spcPts val="1200"/>
              </a:spcAft>
              <a:defRPr/>
            </a:pPr>
            <a:r>
              <a:rPr lang="en-GB" altLang="x-none" sz="2400" b="1" i="1" dirty="0">
                <a:latin typeface="Verdana" panose="020B0604030504040204" pitchFamily="34" charset="0"/>
                <a:ea typeface="Verdana" panose="020B0604030504040204" pitchFamily="34" charset="0"/>
                <a:cs typeface="Verdana" panose="020B0604030504040204" pitchFamily="34" charset="0"/>
              </a:rPr>
              <a:t>How</a:t>
            </a:r>
            <a:r>
              <a:rPr lang="en-GB" altLang="x-none" sz="2400" i="1" dirty="0">
                <a:latin typeface="Verdana" panose="020B0604030504040204" pitchFamily="34" charset="0"/>
                <a:ea typeface="Verdana" panose="020B0604030504040204" pitchFamily="34" charset="0"/>
                <a:cs typeface="Verdana" panose="020B0604030504040204" pitchFamily="34" charset="0"/>
              </a:rPr>
              <a:t>: </a:t>
            </a:r>
          </a:p>
          <a:p>
            <a:pPr lvl="1" eaLnBrk="1" hangingPunct="1">
              <a:lnSpc>
                <a:spcPct val="80000"/>
              </a:lnSpc>
              <a:spcBef>
                <a:spcPts val="600"/>
              </a:spcBef>
              <a:spcAft>
                <a:spcPts val="1200"/>
              </a:spcAft>
              <a:defRPr/>
            </a:pPr>
            <a:r>
              <a:rPr lang="en-GB" altLang="x-none" sz="2000" i="1" dirty="0">
                <a:latin typeface="Verdana" panose="020B0604030504040204" pitchFamily="34" charset="0"/>
                <a:ea typeface="Verdana" panose="020B0604030504040204" pitchFamily="34" charset="0"/>
                <a:cs typeface="Verdana" panose="020B0604030504040204" pitchFamily="34" charset="0"/>
              </a:rPr>
              <a:t>Physical seizure</a:t>
            </a:r>
          </a:p>
          <a:p>
            <a:pPr lvl="1" eaLnBrk="1" hangingPunct="1">
              <a:lnSpc>
                <a:spcPct val="80000"/>
              </a:lnSpc>
              <a:spcBef>
                <a:spcPts val="600"/>
              </a:spcBef>
              <a:spcAft>
                <a:spcPts val="1200"/>
              </a:spcAft>
              <a:defRPr/>
            </a:pPr>
            <a:r>
              <a:rPr lang="en-GB" altLang="x-none" sz="2000" i="1" dirty="0">
                <a:latin typeface="Verdana" panose="020B0604030504040204" pitchFamily="34" charset="0"/>
                <a:ea typeface="Verdana" panose="020B0604030504040204" pitchFamily="34" charset="0"/>
                <a:cs typeface="Verdana" panose="020B0604030504040204" pitchFamily="34" charset="0"/>
              </a:rPr>
              <a:t>Seizure by simply making a copy of the data</a:t>
            </a:r>
          </a:p>
          <a:p>
            <a:pPr lvl="1" eaLnBrk="1" hangingPunct="1">
              <a:lnSpc>
                <a:spcPct val="80000"/>
              </a:lnSpc>
              <a:spcBef>
                <a:spcPts val="600"/>
              </a:spcBef>
              <a:spcAft>
                <a:spcPts val="1200"/>
              </a:spcAft>
              <a:defRPr/>
            </a:pPr>
            <a:r>
              <a:rPr lang="en-GB" altLang="x-none" sz="2000" i="1" dirty="0">
                <a:latin typeface="Verdana" panose="020B0604030504040204" pitchFamily="34" charset="0"/>
                <a:ea typeface="Verdana" panose="020B0604030504040204" pitchFamily="34" charset="0"/>
                <a:cs typeface="Verdana" panose="020B0604030504040204" pitchFamily="34" charset="0"/>
              </a:rPr>
              <a:t>Seizure as the maintenance of the integrity of those data, keeping the data in the computer where they are stored</a:t>
            </a:r>
          </a:p>
          <a:p>
            <a:pPr lvl="1" eaLnBrk="1" hangingPunct="1">
              <a:lnSpc>
                <a:spcPct val="80000"/>
              </a:lnSpc>
              <a:spcBef>
                <a:spcPts val="600"/>
              </a:spcBef>
              <a:spcAft>
                <a:spcPts val="1200"/>
              </a:spcAft>
              <a:defRPr/>
            </a:pPr>
            <a:r>
              <a:rPr lang="en-GB" altLang="x-none" sz="2000" i="1" dirty="0">
                <a:latin typeface="Verdana" panose="020B0604030504040204" pitchFamily="34" charset="0"/>
                <a:ea typeface="Verdana" panose="020B0604030504040204" pitchFamily="34" charset="0"/>
                <a:cs typeface="Verdana" panose="020B0604030504040204" pitchFamily="34" charset="0"/>
              </a:rPr>
              <a:t>Seizure, by imposing the impossibility of access to data, or even removal of specified data from a specified computer or computer system</a:t>
            </a:r>
          </a:p>
        </p:txBody>
      </p:sp>
      <p:sp>
        <p:nvSpPr>
          <p:cNvPr id="3" name="Tijdelijke aanduiding voor datum 2"/>
          <p:cNvSpPr>
            <a:spLocks noGrp="1"/>
          </p:cNvSpPr>
          <p:nvPr>
            <p:ph type="dt" sz="half" idx="10"/>
          </p:nvPr>
        </p:nvSpPr>
        <p:spPr/>
        <p:txBody>
          <a:bodyPr/>
          <a:lstStyle/>
          <a:p>
            <a:r>
              <a:rPr lang="en-US"/>
              <a:t>www.coe.int/cybercrime</a:t>
            </a:r>
            <a:endParaRPr lang="en-GB"/>
          </a:p>
        </p:txBody>
      </p:sp>
    </p:spTree>
    <p:extLst>
      <p:ext uri="{BB962C8B-B14F-4D97-AF65-F5344CB8AC3E}">
        <p14:creationId xmlns:p14="http://schemas.microsoft.com/office/powerpoint/2010/main" val="319559680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1446027" y="95693"/>
            <a:ext cx="10579395" cy="1029846"/>
          </a:xfrm>
        </p:spPr>
        <p:txBody>
          <a:bodyPr rtlCol="0">
            <a:normAutofit/>
          </a:bodyPr>
          <a:lstStyle/>
          <a:p>
            <a:pPr>
              <a:defRPr/>
            </a:pPr>
            <a:r>
              <a:rPr lang="en-GB" sz="3400" b="1" dirty="0">
                <a:solidFill>
                  <a:schemeClr val="bg1"/>
                </a:solidFill>
              </a:rPr>
              <a:t>Article 19 - Search and Seizure of Stored Computer Data </a:t>
            </a:r>
            <a:endParaRPr lang="en-GB" sz="3400" dirty="0">
              <a:solidFill>
                <a:schemeClr val="bg1"/>
              </a:solidFill>
            </a:endParaRPr>
          </a:p>
        </p:txBody>
      </p:sp>
      <p:sp>
        <p:nvSpPr>
          <p:cNvPr id="118787" name="Rectangle 3"/>
          <p:cNvSpPr>
            <a:spLocks noGrp="1" noChangeArrowheads="1"/>
          </p:cNvSpPr>
          <p:nvPr>
            <p:ph type="body" idx="1"/>
          </p:nvPr>
        </p:nvSpPr>
        <p:spPr>
          <a:xfrm>
            <a:off x="205562" y="1578274"/>
            <a:ext cx="11713535" cy="4577977"/>
          </a:xfrm>
        </p:spPr>
        <p:txBody>
          <a:bodyPr rtlCol="0">
            <a:normAutofit/>
          </a:bodyPr>
          <a:lstStyle/>
          <a:p>
            <a:pPr marL="514338" indent="-514338" algn="just">
              <a:spcBef>
                <a:spcPts val="600"/>
              </a:spcBef>
              <a:spcAft>
                <a:spcPts val="1200"/>
              </a:spcAft>
              <a:buFont typeface="+mj-lt"/>
              <a:buAutoNum type="arabicPeriod"/>
              <a:defRPr/>
            </a:pPr>
            <a:r>
              <a:rPr lang="en-GB" sz="3000" dirty="0">
                <a:cs typeface="Verdana" panose="020B0604030504040204" pitchFamily="34" charset="0"/>
              </a:rPr>
              <a:t>Each Party shall adopt such legislative and other measures as may be necessary to empower its competent authorities to </a:t>
            </a:r>
            <a:r>
              <a:rPr lang="en-GB" sz="3000" b="1" dirty="0">
                <a:cs typeface="Verdana" panose="020B0604030504040204" pitchFamily="34" charset="0"/>
              </a:rPr>
              <a:t>search or similarly access</a:t>
            </a:r>
            <a:r>
              <a:rPr lang="en-GB" sz="3000" dirty="0">
                <a:cs typeface="Verdana" panose="020B0604030504040204" pitchFamily="34" charset="0"/>
              </a:rPr>
              <a:t>:</a:t>
            </a:r>
          </a:p>
          <a:p>
            <a:pPr marL="914377" lvl="1" indent="-514338" algn="just">
              <a:spcBef>
                <a:spcPts val="600"/>
              </a:spcBef>
              <a:spcAft>
                <a:spcPts val="1200"/>
              </a:spcAft>
              <a:buFont typeface="+mj-lt"/>
              <a:buAutoNum type="alphaLcParenR"/>
              <a:defRPr/>
            </a:pPr>
            <a:r>
              <a:rPr lang="en-GB" sz="2600" dirty="0">
                <a:cs typeface="Verdana" panose="020B0604030504040204" pitchFamily="34" charset="0"/>
              </a:rPr>
              <a:t>a computer system or part of it and computer data stored therein; and</a:t>
            </a:r>
          </a:p>
          <a:p>
            <a:pPr marL="914377" lvl="1" indent="-514338" algn="just">
              <a:spcBef>
                <a:spcPts val="600"/>
              </a:spcBef>
              <a:spcAft>
                <a:spcPts val="1200"/>
              </a:spcAft>
              <a:buFont typeface="+mj-lt"/>
              <a:buAutoNum type="alphaLcParenR"/>
              <a:defRPr/>
            </a:pPr>
            <a:r>
              <a:rPr lang="en-GB" sz="2600" dirty="0">
                <a:cs typeface="Verdana" panose="020B0604030504040204" pitchFamily="34" charset="0"/>
              </a:rPr>
              <a:t>a computer-data storage medium in which computer data may be stored in its territory</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51</a:t>
            </a:fld>
            <a:endParaRPr lang="en-US" dirty="0"/>
          </a:p>
        </p:txBody>
      </p:sp>
      <p:sp>
        <p:nvSpPr>
          <p:cNvPr id="3" name="Tijdelijke aanduiding voor datum 2"/>
          <p:cNvSpPr>
            <a:spLocks noGrp="1"/>
          </p:cNvSpPr>
          <p:nvPr>
            <p:ph type="dt" sz="half" idx="10"/>
          </p:nvPr>
        </p:nvSpPr>
        <p:spPr/>
        <p:txBody>
          <a:bodyPr/>
          <a:lstStyle/>
          <a:p>
            <a:r>
              <a:rPr lang="en-US"/>
              <a:t>www.coe.int/cybercrime</a:t>
            </a:r>
            <a:endParaRPr lang="en-GB"/>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2143" y="1522103"/>
            <a:ext cx="11708219" cy="4708576"/>
          </a:xfrm>
        </p:spPr>
        <p:txBody>
          <a:bodyPr rtlCol="0">
            <a:normAutofit/>
          </a:bodyPr>
          <a:lstStyle/>
          <a:p>
            <a:pPr marL="712770" indent="-712770" algn="just">
              <a:buFont typeface="+mj-lt"/>
              <a:buAutoNum type="arabicPeriod" startAt="2"/>
              <a:defRPr/>
            </a:pPr>
            <a:r>
              <a:rPr lang="en-GB" dirty="0"/>
              <a:t>Each Party shall adopt such legislative and other measures as may be necessary to ensure that where its authorities search or similarly access a specific computer system or part of it, pursuant to paragraph 1.a, and have grounds to believe that the data sought is </a:t>
            </a:r>
            <a:r>
              <a:rPr lang="en-GB" b="1" dirty="0"/>
              <a:t>stored in another computer system</a:t>
            </a:r>
            <a:r>
              <a:rPr lang="en-GB" dirty="0"/>
              <a:t> or part of it in its territory, and such data is lawfully accessible from or available to the initial system, the authorities shall be able to </a:t>
            </a:r>
            <a:r>
              <a:rPr lang="en-GB" b="1" dirty="0"/>
              <a:t>expeditiously extend the search</a:t>
            </a:r>
            <a:r>
              <a:rPr lang="en-GB" dirty="0"/>
              <a:t> or similar accessing to the other system.</a:t>
            </a:r>
          </a:p>
          <a:p>
            <a:pPr algn="just">
              <a:buNone/>
              <a:defRPr/>
            </a:pPr>
            <a:endParaRPr lang="en-US" dirty="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52</a:t>
            </a:fld>
            <a:endParaRPr lang="en-US" dirty="0"/>
          </a:p>
        </p:txBody>
      </p:sp>
      <p:sp>
        <p:nvSpPr>
          <p:cNvPr id="5" name="Tijdelijke aanduiding voor datum 4"/>
          <p:cNvSpPr>
            <a:spLocks noGrp="1"/>
          </p:cNvSpPr>
          <p:nvPr>
            <p:ph type="dt" sz="half" idx="10"/>
          </p:nvPr>
        </p:nvSpPr>
        <p:spPr/>
        <p:txBody>
          <a:bodyPr/>
          <a:lstStyle/>
          <a:p>
            <a:r>
              <a:rPr lang="en-US"/>
              <a:t>www.coe.int/cybercrime</a:t>
            </a:r>
            <a:endParaRPr lang="en-GB"/>
          </a:p>
        </p:txBody>
      </p:sp>
      <p:sp>
        <p:nvSpPr>
          <p:cNvPr id="7" name="Rectangle 2"/>
          <p:cNvSpPr>
            <a:spLocks noGrp="1" noChangeArrowheads="1"/>
          </p:cNvSpPr>
          <p:nvPr>
            <p:ph type="title"/>
          </p:nvPr>
        </p:nvSpPr>
        <p:spPr>
          <a:xfrm>
            <a:off x="1446027" y="95693"/>
            <a:ext cx="10579395" cy="1029846"/>
          </a:xfrm>
        </p:spPr>
        <p:txBody>
          <a:bodyPr rtlCol="0">
            <a:normAutofit/>
          </a:bodyPr>
          <a:lstStyle/>
          <a:p>
            <a:pPr>
              <a:defRPr/>
            </a:pPr>
            <a:r>
              <a:rPr lang="en-GB" sz="3400" b="1" dirty="0">
                <a:solidFill>
                  <a:schemeClr val="bg1"/>
                </a:solidFill>
              </a:rPr>
              <a:t>Article 19 - Search and Seizure of Stored Computer Data </a:t>
            </a:r>
            <a:endParaRPr lang="en-GB" sz="3400" dirty="0">
              <a:solidFill>
                <a:schemeClr val="bg1"/>
              </a:solidFill>
            </a:endParaRPr>
          </a:p>
        </p:txBody>
      </p:sp>
    </p:spTree>
    <p:extLst>
      <p:ext uri="{BB962C8B-B14F-4D97-AF65-F5344CB8AC3E}">
        <p14:creationId xmlns:p14="http://schemas.microsoft.com/office/powerpoint/2010/main" val="181927699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8092" y="1529996"/>
            <a:ext cx="11777329" cy="4700684"/>
          </a:xfrm>
        </p:spPr>
        <p:txBody>
          <a:bodyPr rtlCol="0">
            <a:normAutofit fontScale="92500" lnSpcReduction="20000"/>
          </a:bodyPr>
          <a:lstStyle/>
          <a:p>
            <a:pPr marL="514338" indent="-514338" algn="just">
              <a:lnSpc>
                <a:spcPct val="110000"/>
              </a:lnSpc>
              <a:spcBef>
                <a:spcPts val="600"/>
              </a:spcBef>
              <a:spcAft>
                <a:spcPts val="1200"/>
              </a:spcAft>
              <a:buFont typeface="+mj-lt"/>
              <a:buAutoNum type="arabicPeriod" startAt="3"/>
              <a:defRPr/>
            </a:pPr>
            <a:r>
              <a:rPr lang="en-GB" dirty="0"/>
              <a:t>Each Party shall adopt such legislative and other measures as may be necessary to empower its competent authorities to seize or similarly secure computer data accessed according to paragraphs 1 or 2. These measures shall include the power to:</a:t>
            </a:r>
          </a:p>
          <a:p>
            <a:pPr marL="914377" lvl="1" indent="-514338" algn="just">
              <a:lnSpc>
                <a:spcPct val="110000"/>
              </a:lnSpc>
              <a:spcBef>
                <a:spcPts val="600"/>
              </a:spcBef>
              <a:spcAft>
                <a:spcPts val="1200"/>
              </a:spcAft>
              <a:buFont typeface="+mj-lt"/>
              <a:buAutoNum type="alphaLcParenR"/>
              <a:defRPr/>
            </a:pPr>
            <a:r>
              <a:rPr lang="en-GB" dirty="0"/>
              <a:t>seize or similarly secure a computer system or part of it or a computer-data storage medium;</a:t>
            </a:r>
          </a:p>
          <a:p>
            <a:pPr marL="914377" lvl="1" indent="-514338" algn="just">
              <a:lnSpc>
                <a:spcPct val="110000"/>
              </a:lnSpc>
              <a:spcBef>
                <a:spcPts val="600"/>
              </a:spcBef>
              <a:spcAft>
                <a:spcPts val="1200"/>
              </a:spcAft>
              <a:buFont typeface="+mj-lt"/>
              <a:buAutoNum type="alphaLcParenR"/>
              <a:defRPr/>
            </a:pPr>
            <a:r>
              <a:rPr lang="en-GB" dirty="0"/>
              <a:t>make and retain a copy of those computer data;</a:t>
            </a:r>
          </a:p>
          <a:p>
            <a:pPr marL="914377" lvl="1" indent="-514338" algn="just">
              <a:lnSpc>
                <a:spcPct val="110000"/>
              </a:lnSpc>
              <a:spcBef>
                <a:spcPts val="600"/>
              </a:spcBef>
              <a:spcAft>
                <a:spcPts val="1200"/>
              </a:spcAft>
              <a:buFont typeface="+mj-lt"/>
              <a:buAutoNum type="alphaLcParenR"/>
              <a:defRPr/>
            </a:pPr>
            <a:r>
              <a:rPr lang="en-GB" dirty="0"/>
              <a:t>maintain the integrity of the relevant stored computer data;</a:t>
            </a:r>
          </a:p>
          <a:p>
            <a:pPr marL="914377" lvl="1" indent="-514338" algn="just">
              <a:lnSpc>
                <a:spcPct val="110000"/>
              </a:lnSpc>
              <a:spcBef>
                <a:spcPts val="600"/>
              </a:spcBef>
              <a:spcAft>
                <a:spcPts val="1200"/>
              </a:spcAft>
              <a:buFont typeface="+mj-lt"/>
              <a:buAutoNum type="alphaLcParenR"/>
              <a:defRPr/>
            </a:pPr>
            <a:r>
              <a:rPr lang="en-GB" dirty="0"/>
              <a:t>render inaccessible or remove those computer data in the accessed computer system.</a:t>
            </a:r>
          </a:p>
          <a:p>
            <a:pPr algn="just">
              <a:lnSpc>
                <a:spcPct val="110000"/>
              </a:lnSpc>
              <a:spcBef>
                <a:spcPts val="600"/>
              </a:spcBef>
              <a:spcAft>
                <a:spcPts val="1200"/>
              </a:spcAft>
              <a:buFont typeface="Arial"/>
              <a:buChar char="•"/>
              <a:defRPr/>
            </a:pPr>
            <a:endParaRPr lang="en-US" dirty="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53</a:t>
            </a:fld>
            <a:endParaRPr lang="en-US" dirty="0"/>
          </a:p>
        </p:txBody>
      </p:sp>
      <p:sp>
        <p:nvSpPr>
          <p:cNvPr id="5" name="Tijdelijke aanduiding voor datum 4"/>
          <p:cNvSpPr>
            <a:spLocks noGrp="1"/>
          </p:cNvSpPr>
          <p:nvPr>
            <p:ph type="dt" sz="half" idx="10"/>
          </p:nvPr>
        </p:nvSpPr>
        <p:spPr/>
        <p:txBody>
          <a:bodyPr/>
          <a:lstStyle/>
          <a:p>
            <a:r>
              <a:rPr lang="en-US"/>
              <a:t>www.coe.int/cybercrime</a:t>
            </a:r>
            <a:endParaRPr lang="en-GB"/>
          </a:p>
        </p:txBody>
      </p:sp>
      <p:sp>
        <p:nvSpPr>
          <p:cNvPr id="6" name="Rectangle 2"/>
          <p:cNvSpPr txBox="1">
            <a:spLocks noChangeArrowheads="1"/>
          </p:cNvSpPr>
          <p:nvPr/>
        </p:nvSpPr>
        <p:spPr>
          <a:xfrm>
            <a:off x="1446027" y="95693"/>
            <a:ext cx="10579395" cy="1029846"/>
          </a:xfrm>
          <a:prstGeom prst="rect">
            <a:avLst/>
          </a:prstGeom>
        </p:spPr>
        <p:txBody>
          <a:bodyPr vert="horz" lIns="91440" tIns="45720" rIns="91440" bIns="45720" rtlCol="0" anchor="ctr">
            <a:normAutofit/>
          </a:bodyPr>
          <a:lst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a:lstStyle>
          <a:p>
            <a:pPr>
              <a:defRPr/>
            </a:pPr>
            <a:r>
              <a:rPr lang="en-GB" sz="3400" b="1">
                <a:solidFill>
                  <a:schemeClr val="bg1"/>
                </a:solidFill>
              </a:rPr>
              <a:t>Article 19 - Search and Seizure of Stored Computer Data </a:t>
            </a:r>
            <a:endParaRPr lang="en-GB" sz="3400" dirty="0">
              <a:solidFill>
                <a:schemeClr val="bg1"/>
              </a:solidFill>
            </a:endParaRPr>
          </a:p>
        </p:txBody>
      </p:sp>
    </p:spTree>
    <p:extLst>
      <p:ext uri="{BB962C8B-B14F-4D97-AF65-F5344CB8AC3E}">
        <p14:creationId xmlns:p14="http://schemas.microsoft.com/office/powerpoint/2010/main" val="154591794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Rectangle 3"/>
          <p:cNvSpPr>
            <a:spLocks noGrp="1" noChangeArrowheads="1"/>
          </p:cNvSpPr>
          <p:nvPr>
            <p:ph type="body" idx="1"/>
          </p:nvPr>
        </p:nvSpPr>
        <p:spPr>
          <a:xfrm>
            <a:off x="173664" y="1451346"/>
            <a:ext cx="11851757" cy="4821863"/>
          </a:xfrm>
        </p:spPr>
        <p:txBody>
          <a:bodyPr/>
          <a:lstStyle/>
          <a:p>
            <a:pPr marL="514338" indent="-514338" algn="just">
              <a:lnSpc>
                <a:spcPct val="80000"/>
              </a:lnSpc>
              <a:buFont typeface="+mj-lt"/>
              <a:buAutoNum type="arabicPeriod" startAt="4"/>
            </a:pPr>
            <a:r>
              <a:rPr lang="en-GB" sz="3000" dirty="0"/>
              <a:t>Each Party shall adopt such legislative and other measures as may be necessary to empower its competent authorities to order any person who has </a:t>
            </a:r>
            <a:r>
              <a:rPr lang="en-GB" sz="3000" b="1" dirty="0"/>
              <a:t>knowledge</a:t>
            </a:r>
            <a:r>
              <a:rPr lang="en-GB" sz="3000" dirty="0"/>
              <a:t> about the functioning of the computer system or measures applied to protect the computer data therein to </a:t>
            </a:r>
            <a:r>
              <a:rPr lang="en-GB" sz="3000" b="1" dirty="0"/>
              <a:t>provide</a:t>
            </a:r>
            <a:r>
              <a:rPr lang="en-GB" sz="3000" dirty="0"/>
              <a:t>, as is reasonable, </a:t>
            </a:r>
            <a:r>
              <a:rPr lang="en-GB" sz="3000" b="1" dirty="0"/>
              <a:t>the necessary information</a:t>
            </a:r>
            <a:r>
              <a:rPr lang="en-GB" sz="3000" dirty="0"/>
              <a:t>, to enable the undertaking of the measures referred to in paragraphs 1 and 2.</a:t>
            </a:r>
          </a:p>
          <a:p>
            <a:pPr marL="514338" indent="-514338" algn="just">
              <a:lnSpc>
                <a:spcPct val="80000"/>
              </a:lnSpc>
              <a:buFont typeface="+mj-lt"/>
              <a:buAutoNum type="arabicPeriod" startAt="4"/>
            </a:pPr>
            <a:endParaRPr lang="en-GB" sz="3000" dirty="0"/>
          </a:p>
          <a:p>
            <a:pPr marL="514338" indent="-514338" algn="just">
              <a:lnSpc>
                <a:spcPct val="80000"/>
              </a:lnSpc>
              <a:buFont typeface="+mj-lt"/>
              <a:buAutoNum type="arabicPeriod" startAt="4"/>
            </a:pPr>
            <a:r>
              <a:rPr lang="en-US" sz="3200" dirty="0"/>
              <a:t>The powers and procedures referred to in this article shall be subject to Articles 14 and 15.</a:t>
            </a:r>
            <a:endParaRPr lang="en-GB" sz="3000" dirty="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54</a:t>
            </a:fld>
            <a:endParaRPr lang="en-US" dirty="0"/>
          </a:p>
        </p:txBody>
      </p:sp>
      <p:sp>
        <p:nvSpPr>
          <p:cNvPr id="3" name="Tijdelijke aanduiding voor datum 2"/>
          <p:cNvSpPr>
            <a:spLocks noGrp="1"/>
          </p:cNvSpPr>
          <p:nvPr>
            <p:ph type="dt" sz="half" idx="10"/>
          </p:nvPr>
        </p:nvSpPr>
        <p:spPr/>
        <p:txBody>
          <a:bodyPr/>
          <a:lstStyle/>
          <a:p>
            <a:r>
              <a:rPr lang="en-US"/>
              <a:t>www.coe.int/cybercrime</a:t>
            </a:r>
            <a:endParaRPr lang="en-GB"/>
          </a:p>
        </p:txBody>
      </p:sp>
      <p:sp>
        <p:nvSpPr>
          <p:cNvPr id="7" name="Rectangle 2"/>
          <p:cNvSpPr>
            <a:spLocks noGrp="1" noChangeArrowheads="1"/>
          </p:cNvSpPr>
          <p:nvPr>
            <p:ph type="title"/>
          </p:nvPr>
        </p:nvSpPr>
        <p:spPr>
          <a:xfrm>
            <a:off x="1446027" y="95693"/>
            <a:ext cx="10579395" cy="1029846"/>
          </a:xfrm>
        </p:spPr>
        <p:txBody>
          <a:bodyPr rtlCol="0">
            <a:normAutofit/>
          </a:bodyPr>
          <a:lstStyle/>
          <a:p>
            <a:pPr>
              <a:defRPr/>
            </a:pPr>
            <a:r>
              <a:rPr lang="en-GB" sz="3400" b="1" dirty="0">
                <a:solidFill>
                  <a:schemeClr val="bg1"/>
                </a:solidFill>
              </a:rPr>
              <a:t>Article 19 - Search and Seizure of Stored Computer Data </a:t>
            </a:r>
            <a:endParaRPr lang="en-GB" sz="3400" dirty="0">
              <a:solidFill>
                <a:schemeClr val="bg1"/>
              </a:solidFill>
            </a:endParaRPr>
          </a:p>
        </p:txBody>
      </p:sp>
    </p:spTree>
    <p:extLst>
      <p:ext uri="{BB962C8B-B14F-4D97-AF65-F5344CB8AC3E}">
        <p14:creationId xmlns:p14="http://schemas.microsoft.com/office/powerpoint/2010/main" val="36074080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p:cNvSpPr>
          <p:nvPr>
            <p:ph type="body" idx="1"/>
          </p:nvPr>
        </p:nvSpPr>
        <p:spPr>
          <a:xfrm>
            <a:off x="838203" y="2133901"/>
            <a:ext cx="10515600" cy="3485278"/>
          </a:xfrm>
        </p:spPr>
        <p:txBody>
          <a:bodyPr/>
          <a:lstStyle/>
          <a:p>
            <a:pPr eaLnBrk="1" hangingPunct="1">
              <a:buFont typeface="Arial" charset="0"/>
              <a:buNone/>
              <a:defRPr/>
            </a:pPr>
            <a:endParaRPr lang="en-GB" dirty="0">
              <a:latin typeface="+mj-lt"/>
              <a:ea typeface="+mn-ea"/>
              <a:cs typeface="Times New Roman" pitchFamily="18" charset="0"/>
            </a:endParaRPr>
          </a:p>
          <a:p>
            <a:pPr eaLnBrk="1" hangingPunct="1">
              <a:buFont typeface="Arial" charset="0"/>
              <a:buNone/>
              <a:defRPr/>
            </a:pPr>
            <a:endParaRPr lang="en-GB" dirty="0">
              <a:latin typeface="+mj-lt"/>
              <a:ea typeface="+mn-ea"/>
              <a:cs typeface="Times New Roman" pitchFamily="18" charset="0"/>
            </a:endParaRPr>
          </a:p>
          <a:p>
            <a:pPr algn="ctr">
              <a:buNone/>
              <a:defRPr/>
            </a:pPr>
            <a:r>
              <a:rPr lang="en-US" b="1" i="1" dirty="0"/>
              <a:t>Real-time collection of computer data</a:t>
            </a:r>
            <a:endParaRPr lang="en-GB" b="1" i="1" dirty="0"/>
          </a:p>
        </p:txBody>
      </p:sp>
      <p:sp>
        <p:nvSpPr>
          <p:cNvPr id="89091"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32" indent="-285744">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2971" indent="-228594">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160"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349"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537"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726"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8914"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103"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275EC45-7232-4AEA-97F3-6B396672B624}" type="slidenum">
              <a:rPr lang="en-US" altLang="en-US" sz="1200">
                <a:solidFill>
                  <a:srgbClr val="898989"/>
                </a:solidFill>
              </a:rPr>
              <a:pPr>
                <a:spcBef>
                  <a:spcPct val="0"/>
                </a:spcBef>
                <a:buFontTx/>
                <a:buNone/>
              </a:pPr>
              <a:t>55</a:t>
            </a:fld>
            <a:endParaRPr lang="en-US" altLang="en-US" sz="1200">
              <a:solidFill>
                <a:srgbClr val="898989"/>
              </a:solidFill>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Tree>
    <p:extLst>
      <p:ext uri="{BB962C8B-B14F-4D97-AF65-F5344CB8AC3E}">
        <p14:creationId xmlns:p14="http://schemas.microsoft.com/office/powerpoint/2010/main" val="304277754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56</a:t>
            </a:fld>
            <a:endParaRPr lang="en-US" dirty="0"/>
          </a:p>
        </p:txBody>
      </p:sp>
      <p:sp>
        <p:nvSpPr>
          <p:cNvPr id="5" name="Rectangle 3"/>
          <p:cNvSpPr txBox="1">
            <a:spLocks/>
          </p:cNvSpPr>
          <p:nvPr/>
        </p:nvSpPr>
        <p:spPr bwMode="auto">
          <a:xfrm>
            <a:off x="148856" y="1520454"/>
            <a:ext cx="11919097" cy="4643947"/>
          </a:xfrm>
          <a:prstGeom prst="rect">
            <a:avLst/>
          </a:prstGeom>
          <a:noFill/>
          <a:ln w="38100">
            <a:solidFill>
              <a:srgbClr val="2F618F"/>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None/>
              <a:defRPr/>
            </a:pPr>
            <a:r>
              <a:rPr lang="en-GB" altLang="x-none" sz="2800" b="1" i="1" dirty="0">
                <a:latin typeface="Verdana" panose="020B0604030504040204" pitchFamily="34" charset="0"/>
                <a:ea typeface="Verdana" panose="020B0604030504040204" pitchFamily="34" charset="0"/>
                <a:cs typeface="Verdana" panose="020B0604030504040204" pitchFamily="34" charset="0"/>
              </a:rPr>
              <a:t>Real-time Collection of Traffic Data</a:t>
            </a:r>
          </a:p>
          <a:p>
            <a:pPr marL="0" indent="0" algn="ctr" eaLnBrk="1" hangingPunct="1">
              <a:lnSpc>
                <a:spcPct val="80000"/>
              </a:lnSpc>
              <a:spcBef>
                <a:spcPts val="600"/>
              </a:spcBef>
              <a:spcAft>
                <a:spcPts val="1200"/>
              </a:spcAft>
              <a:buNone/>
              <a:defRPr/>
            </a:pPr>
            <a:r>
              <a:rPr lang="en-GB" altLang="x-none" sz="2800" b="1" i="1" dirty="0">
                <a:latin typeface="Verdana" panose="020B0604030504040204" pitchFamily="34" charset="0"/>
                <a:ea typeface="Verdana" panose="020B0604030504040204" pitchFamily="34" charset="0"/>
                <a:cs typeface="Verdana" panose="020B0604030504040204" pitchFamily="34" charset="0"/>
              </a:rPr>
              <a:t>(Article 20 – Budapest Convention)</a:t>
            </a:r>
          </a:p>
          <a:p>
            <a:pPr marL="0" indent="0" algn="ctr" eaLnBrk="1" hangingPunct="1">
              <a:lnSpc>
                <a:spcPct val="80000"/>
              </a:lnSpc>
              <a:spcBef>
                <a:spcPts val="600"/>
              </a:spcBef>
              <a:spcAft>
                <a:spcPts val="1200"/>
              </a:spcAft>
              <a:buNone/>
              <a:defRPr/>
            </a:pPr>
            <a:endParaRPr lang="en-GB" altLang="x-none" sz="2800" b="1" i="1" dirty="0">
              <a:latin typeface="Verdana" panose="020B0604030504040204" pitchFamily="34" charset="0"/>
              <a:ea typeface="Verdana" panose="020B0604030504040204" pitchFamily="34" charset="0"/>
              <a:cs typeface="Verdana" panose="020B0604030504040204" pitchFamily="34" charset="0"/>
            </a:endParaRPr>
          </a:p>
          <a:p>
            <a:pPr algn="ctr" eaLnBrk="1" hangingPunct="1">
              <a:lnSpc>
                <a:spcPct val="80000"/>
              </a:lnSpc>
              <a:spcBef>
                <a:spcPts val="600"/>
              </a:spcBef>
              <a:spcAft>
                <a:spcPts val="1200"/>
              </a:spcAft>
              <a:defRPr/>
            </a:pPr>
            <a:r>
              <a:rPr lang="en-GB" altLang="x-none" sz="2800" i="1" dirty="0">
                <a:latin typeface="Verdana" panose="020B0604030504040204" pitchFamily="34" charset="0"/>
                <a:ea typeface="Verdana" panose="020B0604030504040204" pitchFamily="34" charset="0"/>
                <a:cs typeface="Verdana" panose="020B0604030504040204" pitchFamily="34" charset="0"/>
              </a:rPr>
              <a:t>Allows alive investigations</a:t>
            </a:r>
          </a:p>
          <a:p>
            <a:pPr algn="ctr" eaLnBrk="1" hangingPunct="1">
              <a:lnSpc>
                <a:spcPct val="80000"/>
              </a:lnSpc>
              <a:spcBef>
                <a:spcPts val="600"/>
              </a:spcBef>
              <a:spcAft>
                <a:spcPts val="1200"/>
              </a:spcAft>
              <a:defRPr/>
            </a:pPr>
            <a:r>
              <a:rPr lang="en-GB" altLang="x-none" sz="2800" i="1" dirty="0">
                <a:latin typeface="Verdana" panose="020B0604030504040204" pitchFamily="34" charset="0"/>
                <a:ea typeface="Verdana" panose="020B0604030504040204" pitchFamily="34" charset="0"/>
                <a:cs typeface="Verdana" panose="020B0604030504040204" pitchFamily="34" charset="0"/>
              </a:rPr>
              <a:t>Intrusive measure, requires proper legislation </a:t>
            </a:r>
          </a:p>
          <a:p>
            <a:pPr algn="ctr" eaLnBrk="1" hangingPunct="1">
              <a:lnSpc>
                <a:spcPct val="80000"/>
              </a:lnSpc>
              <a:spcBef>
                <a:spcPts val="600"/>
              </a:spcBef>
              <a:spcAft>
                <a:spcPts val="1200"/>
              </a:spcAft>
              <a:defRPr/>
            </a:pPr>
            <a:r>
              <a:rPr lang="en-GB" altLang="x-none" sz="2800" i="1" dirty="0">
                <a:latin typeface="Verdana" panose="020B0604030504040204" pitchFamily="34" charset="0"/>
                <a:ea typeface="Verdana" panose="020B0604030504040204" pitchFamily="34" charset="0"/>
                <a:cs typeface="Verdana" panose="020B0604030504040204" pitchFamily="34" charset="0"/>
              </a:rPr>
              <a:t>Law enforcement authorities to collect or record, through technical means, data in real time, and </a:t>
            </a:r>
          </a:p>
          <a:p>
            <a:pPr algn="ctr" eaLnBrk="1" hangingPunct="1">
              <a:lnSpc>
                <a:spcPct val="80000"/>
              </a:lnSpc>
              <a:spcBef>
                <a:spcPts val="600"/>
              </a:spcBef>
              <a:spcAft>
                <a:spcPts val="1200"/>
              </a:spcAft>
              <a:defRPr/>
            </a:pPr>
            <a:r>
              <a:rPr lang="en-GB" altLang="x-none" sz="2800" i="1" dirty="0">
                <a:latin typeface="Verdana" panose="020B0604030504040204" pitchFamily="34" charset="0"/>
                <a:ea typeface="Verdana" panose="020B0604030504040204" pitchFamily="34" charset="0"/>
                <a:cs typeface="Verdana" panose="020B0604030504040204" pitchFamily="34" charset="0"/>
              </a:rPr>
              <a:t>Power to compel service providers to collect or record data from their costumers, in real time.</a:t>
            </a:r>
          </a:p>
        </p:txBody>
      </p:sp>
      <p:sp>
        <p:nvSpPr>
          <p:cNvPr id="3" name="Tijdelijke aanduiding voor datum 2"/>
          <p:cNvSpPr>
            <a:spLocks noGrp="1"/>
          </p:cNvSpPr>
          <p:nvPr>
            <p:ph type="dt" sz="half" idx="10"/>
          </p:nvPr>
        </p:nvSpPr>
        <p:spPr/>
        <p:txBody>
          <a:bodyPr/>
          <a:lstStyle/>
          <a:p>
            <a:r>
              <a:rPr lang="en-US"/>
              <a:t>www.coe.int/cybercrime</a:t>
            </a:r>
            <a:endParaRPr lang="en-GB"/>
          </a:p>
        </p:txBody>
      </p:sp>
    </p:spTree>
    <p:extLst>
      <p:ext uri="{BB962C8B-B14F-4D97-AF65-F5344CB8AC3E}">
        <p14:creationId xmlns:p14="http://schemas.microsoft.com/office/powerpoint/2010/main" val="397896064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1433624" y="191104"/>
            <a:ext cx="10515600" cy="907290"/>
          </a:xfrm>
        </p:spPr>
        <p:txBody>
          <a:bodyPr rtlCol="0">
            <a:normAutofit fontScale="90000"/>
          </a:bodyPr>
          <a:lstStyle/>
          <a:p>
            <a:pPr>
              <a:defRPr/>
            </a:pPr>
            <a:r>
              <a:rPr lang="en-GB" sz="4000" b="1" dirty="0">
                <a:solidFill>
                  <a:schemeClr val="bg1"/>
                </a:solidFill>
              </a:rPr>
              <a:t>Article 20 - Real-time Collection of Traffic Data</a:t>
            </a:r>
            <a:endParaRPr lang="en-GB" sz="4000" dirty="0">
              <a:solidFill>
                <a:schemeClr val="bg1"/>
              </a:solidFill>
            </a:endParaRPr>
          </a:p>
        </p:txBody>
      </p:sp>
      <p:sp>
        <p:nvSpPr>
          <p:cNvPr id="121859" name="Rectangle 3"/>
          <p:cNvSpPr>
            <a:spLocks noGrp="1" noChangeArrowheads="1"/>
          </p:cNvSpPr>
          <p:nvPr>
            <p:ph type="body" idx="1"/>
          </p:nvPr>
        </p:nvSpPr>
        <p:spPr>
          <a:xfrm>
            <a:off x="255181" y="1435395"/>
            <a:ext cx="11694043" cy="4827182"/>
          </a:xfrm>
        </p:spPr>
        <p:txBody>
          <a:bodyPr rtlCol="0">
            <a:noAutofit/>
          </a:bodyPr>
          <a:lstStyle/>
          <a:p>
            <a:pPr algn="just">
              <a:spcBef>
                <a:spcPts val="600"/>
              </a:spcBef>
              <a:spcAft>
                <a:spcPts val="1200"/>
              </a:spcAft>
              <a:buFont typeface="+mj-lt"/>
              <a:buAutoNum type="arabicPeriod"/>
              <a:defRPr/>
            </a:pPr>
            <a:r>
              <a:rPr lang="en-GB" sz="2400" dirty="0">
                <a:cs typeface="Verdana" panose="020B0604030504040204" pitchFamily="34" charset="0"/>
              </a:rPr>
              <a:t>Each Party shall adopt such legislative and other measures as may be necessary to empower its competent authorities to:</a:t>
            </a:r>
          </a:p>
          <a:p>
            <a:pPr marL="857229" lvl="1" indent="-457189" algn="just">
              <a:spcBef>
                <a:spcPts val="600"/>
              </a:spcBef>
              <a:spcAft>
                <a:spcPts val="1200"/>
              </a:spcAft>
              <a:buFont typeface="+mj-lt"/>
              <a:buAutoNum type="alphaLcParenR"/>
              <a:defRPr/>
            </a:pPr>
            <a:r>
              <a:rPr lang="en-GB" sz="2000" b="1" dirty="0">
                <a:solidFill>
                  <a:prstClr val="black"/>
                </a:solidFill>
                <a:cs typeface="Verdana" panose="020B0604030504040204" pitchFamily="34" charset="0"/>
              </a:rPr>
              <a:t>collect or record </a:t>
            </a:r>
            <a:r>
              <a:rPr lang="en-GB" sz="2000" dirty="0">
                <a:solidFill>
                  <a:prstClr val="black"/>
                </a:solidFill>
                <a:cs typeface="Verdana" panose="020B0604030504040204" pitchFamily="34" charset="0"/>
              </a:rPr>
              <a:t>through the application of technical means on the territory of that Party</a:t>
            </a:r>
            <a:r>
              <a:rPr lang="en-GB" sz="2000" dirty="0">
                <a:cs typeface="Verdana" panose="020B0604030504040204" pitchFamily="34" charset="0"/>
              </a:rPr>
              <a:t>, and</a:t>
            </a:r>
          </a:p>
          <a:p>
            <a:pPr marL="857229" lvl="1" indent="-457189" algn="just">
              <a:spcBef>
                <a:spcPts val="600"/>
              </a:spcBef>
              <a:spcAft>
                <a:spcPts val="1200"/>
              </a:spcAft>
              <a:buFont typeface="+mj-lt"/>
              <a:buAutoNum type="alphaLcParenR"/>
              <a:defRPr/>
            </a:pPr>
            <a:r>
              <a:rPr lang="en-GB" sz="2000" b="1" dirty="0">
                <a:cs typeface="Verdana" panose="020B0604030504040204" pitchFamily="34" charset="0"/>
              </a:rPr>
              <a:t>compel a service provider</a:t>
            </a:r>
            <a:r>
              <a:rPr lang="en-GB" sz="2000" dirty="0">
                <a:cs typeface="Verdana" panose="020B0604030504040204" pitchFamily="34" charset="0"/>
              </a:rPr>
              <a:t>, within its existing technical capability:</a:t>
            </a:r>
          </a:p>
          <a:p>
            <a:pPr marL="1200130" lvl="2" indent="-400050" algn="just">
              <a:spcBef>
                <a:spcPts val="600"/>
              </a:spcBef>
              <a:spcAft>
                <a:spcPts val="1200"/>
              </a:spcAft>
              <a:buFont typeface="+mj-lt"/>
              <a:buAutoNum type="romanLcPeriod"/>
              <a:defRPr/>
            </a:pPr>
            <a:r>
              <a:rPr lang="en-GB" sz="1800" dirty="0">
                <a:cs typeface="Verdana" panose="020B0604030504040204" pitchFamily="34" charset="0"/>
              </a:rPr>
              <a:t>to </a:t>
            </a:r>
            <a:r>
              <a:rPr lang="en-GB" sz="1800" b="1" dirty="0">
                <a:cs typeface="Verdana" panose="020B0604030504040204" pitchFamily="34" charset="0"/>
              </a:rPr>
              <a:t>collect or record </a:t>
            </a:r>
            <a:r>
              <a:rPr lang="en-GB" sz="1800" dirty="0">
                <a:cs typeface="Verdana" panose="020B0604030504040204" pitchFamily="34" charset="0"/>
              </a:rPr>
              <a:t>through the application of technical means on the territory of that Party; or</a:t>
            </a:r>
          </a:p>
          <a:p>
            <a:pPr marL="1200130" lvl="2" indent="-400050" algn="just">
              <a:spcBef>
                <a:spcPts val="600"/>
              </a:spcBef>
              <a:spcAft>
                <a:spcPts val="1200"/>
              </a:spcAft>
              <a:buFont typeface="+mj-lt"/>
              <a:buAutoNum type="romanLcPeriod"/>
              <a:defRPr/>
            </a:pPr>
            <a:r>
              <a:rPr lang="en-GB" sz="1800" dirty="0">
                <a:cs typeface="Verdana" panose="020B0604030504040204" pitchFamily="34" charset="0"/>
              </a:rPr>
              <a:t>to </a:t>
            </a:r>
            <a:r>
              <a:rPr lang="en-GB" sz="1800" b="1" dirty="0">
                <a:cs typeface="Verdana" panose="020B0604030504040204" pitchFamily="34" charset="0"/>
              </a:rPr>
              <a:t>co-operate and assist </a:t>
            </a:r>
            <a:r>
              <a:rPr lang="en-GB" sz="1800" dirty="0">
                <a:cs typeface="Verdana" panose="020B0604030504040204" pitchFamily="34" charset="0"/>
              </a:rPr>
              <a:t>the competent authorities in the collection or recording of,</a:t>
            </a:r>
          </a:p>
          <a:p>
            <a:pPr marL="811193" lvl="1" indent="0" algn="just">
              <a:spcBef>
                <a:spcPts val="600"/>
              </a:spcBef>
              <a:spcAft>
                <a:spcPts val="1200"/>
              </a:spcAft>
              <a:buNone/>
              <a:defRPr/>
            </a:pPr>
            <a:r>
              <a:rPr lang="en-GB" sz="2000" b="1" dirty="0">
                <a:cs typeface="Verdana" panose="020B0604030504040204" pitchFamily="34" charset="0"/>
              </a:rPr>
              <a:t>traffic data</a:t>
            </a:r>
            <a:r>
              <a:rPr lang="en-GB" sz="2000" dirty="0">
                <a:cs typeface="Verdana" panose="020B0604030504040204" pitchFamily="34" charset="0"/>
              </a:rPr>
              <a:t>, in real-time, associated with specified communications in its territory transmitted by means of a computer system.</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57</a:t>
            </a:fld>
            <a:endParaRPr lang="en-US"/>
          </a:p>
        </p:txBody>
      </p:sp>
      <p:sp>
        <p:nvSpPr>
          <p:cNvPr id="3" name="Tijdelijke aanduiding voor datum 2"/>
          <p:cNvSpPr>
            <a:spLocks noGrp="1"/>
          </p:cNvSpPr>
          <p:nvPr>
            <p:ph type="dt" sz="half" idx="10"/>
          </p:nvPr>
        </p:nvSpPr>
        <p:spPr/>
        <p:txBody>
          <a:bodyPr/>
          <a:lstStyle/>
          <a:p>
            <a:r>
              <a:rPr lang="en-US"/>
              <a:t>www.coe.int/cybercrime</a:t>
            </a:r>
            <a:endParaRPr lang="en-GB"/>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02019" y="1446029"/>
            <a:ext cx="11747205" cy="4816548"/>
          </a:xfrm>
        </p:spPr>
        <p:txBody>
          <a:bodyPr>
            <a:normAutofit/>
          </a:bodyPr>
          <a:lstStyle/>
          <a:p>
            <a:pPr marL="514338" indent="-514338" algn="just">
              <a:buFont typeface="+mj-lt"/>
              <a:buAutoNum type="arabicPeriod" startAt="2"/>
            </a:pPr>
            <a:r>
              <a:rPr lang="en-US" dirty="0"/>
              <a:t>Where a Party, due to the established principles of its domestic legal system, cannot 	adopt the measures referred to in paragraph 1.a, it may instead adopt legislative and other 	measures as may be necessary to ensure the	real-time collection or recording of </a:t>
            </a:r>
            <a:r>
              <a:rPr lang="en-US" b="1" dirty="0"/>
              <a:t>traffic data </a:t>
            </a:r>
            <a:r>
              <a:rPr lang="en-US" dirty="0"/>
              <a:t>associated with </a:t>
            </a:r>
            <a:r>
              <a:rPr lang="en-US" b="1" dirty="0"/>
              <a:t>specified communications </a:t>
            </a:r>
            <a:r>
              <a:rPr lang="en-US" dirty="0"/>
              <a:t>transmitted in its territory, through the application of technical means on that territory.</a:t>
            </a:r>
          </a:p>
        </p:txBody>
      </p:sp>
      <p:sp>
        <p:nvSpPr>
          <p:cNvPr id="4" name="Slide Number Placeholder 3"/>
          <p:cNvSpPr>
            <a:spLocks noGrp="1"/>
          </p:cNvSpPr>
          <p:nvPr>
            <p:ph type="sldNum" sz="quarter" idx="12"/>
          </p:nvPr>
        </p:nvSpPr>
        <p:spPr/>
        <p:txBody>
          <a:bodyPr/>
          <a:lstStyle/>
          <a:p>
            <a:pPr>
              <a:defRPr/>
            </a:pPr>
            <a:fld id="{A966BBF2-DA90-4DEB-8CEB-816DABC85824}" type="slidenum">
              <a:rPr lang="en-US" smtClean="0"/>
              <a:pPr>
                <a:defRPr/>
              </a:pPr>
              <a:t>58</a:t>
            </a:fld>
            <a:endParaRPr lang="en-US"/>
          </a:p>
        </p:txBody>
      </p:sp>
      <p:sp>
        <p:nvSpPr>
          <p:cNvPr id="5" name="Tijdelijke aanduiding voor datum 4"/>
          <p:cNvSpPr>
            <a:spLocks noGrp="1"/>
          </p:cNvSpPr>
          <p:nvPr>
            <p:ph type="dt" sz="half" idx="10"/>
          </p:nvPr>
        </p:nvSpPr>
        <p:spPr/>
        <p:txBody>
          <a:bodyPr/>
          <a:lstStyle/>
          <a:p>
            <a:r>
              <a:rPr lang="en-US"/>
              <a:t>www.coe.int/cybercrime</a:t>
            </a:r>
            <a:endParaRPr lang="en-GB"/>
          </a:p>
        </p:txBody>
      </p:sp>
      <p:sp>
        <p:nvSpPr>
          <p:cNvPr id="6" name="Rectangle 2"/>
          <p:cNvSpPr txBox="1">
            <a:spLocks noChangeArrowheads="1"/>
          </p:cNvSpPr>
          <p:nvPr/>
        </p:nvSpPr>
        <p:spPr>
          <a:xfrm>
            <a:off x="1433624" y="191104"/>
            <a:ext cx="10515600" cy="907290"/>
          </a:xfrm>
          <a:prstGeom prst="rect">
            <a:avLst/>
          </a:prstGeom>
        </p:spPr>
        <p:txBody>
          <a:bodyPr vert="horz" lIns="91440" tIns="45720" rIns="91440" bIns="45720" rtlCol="0" anchor="ctr">
            <a:normAutofit fontScale="90000" lnSpcReduction="20000"/>
          </a:bodyPr>
          <a:lst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a:lstStyle>
          <a:p>
            <a:pPr>
              <a:defRPr/>
            </a:pPr>
            <a:r>
              <a:rPr lang="en-GB" sz="4000" b="1">
                <a:solidFill>
                  <a:schemeClr val="bg1"/>
                </a:solidFill>
              </a:rPr>
              <a:t>Article 20 - Real-time Collection of Traffic Data</a:t>
            </a:r>
            <a:endParaRPr lang="en-GB" sz="4000" dirty="0">
              <a:solidFill>
                <a:schemeClr val="bg1"/>
              </a:solidFill>
            </a:endParaRPr>
          </a:p>
        </p:txBody>
      </p:sp>
    </p:spTree>
    <p:extLst>
      <p:ext uri="{BB962C8B-B14F-4D97-AF65-F5344CB8AC3E}">
        <p14:creationId xmlns:p14="http://schemas.microsoft.com/office/powerpoint/2010/main" val="245705643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9488" y="1414131"/>
            <a:ext cx="11789736" cy="4805916"/>
          </a:xfrm>
        </p:spPr>
        <p:txBody>
          <a:bodyPr>
            <a:normAutofit/>
          </a:bodyPr>
          <a:lstStyle/>
          <a:p>
            <a:pPr marL="514338" indent="-514338" algn="just">
              <a:spcBef>
                <a:spcPts val="600"/>
              </a:spcBef>
              <a:spcAft>
                <a:spcPts val="1200"/>
              </a:spcAft>
              <a:buFont typeface="+mj-lt"/>
              <a:buAutoNum type="arabicPeriod" startAt="3"/>
            </a:pPr>
            <a:r>
              <a:rPr lang="en-US" dirty="0"/>
              <a:t>Each Party shall adopt such legislative and other measures as may be necessary to oblige a service provider to keep </a:t>
            </a:r>
            <a:r>
              <a:rPr lang="en-US" b="1" dirty="0"/>
              <a:t>confidential</a:t>
            </a:r>
            <a:r>
              <a:rPr lang="en-US" dirty="0"/>
              <a:t> the fact of the execution of any power provided for in this article and any information relating to it.</a:t>
            </a:r>
          </a:p>
          <a:p>
            <a:pPr marL="514338" indent="-514338" algn="just">
              <a:spcBef>
                <a:spcPts val="600"/>
              </a:spcBef>
              <a:spcAft>
                <a:spcPts val="1200"/>
              </a:spcAft>
              <a:buFont typeface="+mj-lt"/>
              <a:buAutoNum type="arabicPeriod" startAt="3"/>
            </a:pPr>
            <a:endParaRPr lang="en-US" dirty="0"/>
          </a:p>
          <a:p>
            <a:pPr marL="514338" indent="-514338" algn="just">
              <a:spcBef>
                <a:spcPts val="600"/>
              </a:spcBef>
              <a:spcAft>
                <a:spcPts val="1200"/>
              </a:spcAft>
              <a:buFont typeface="+mj-lt"/>
              <a:buAutoNum type="arabicPeriod" startAt="3"/>
            </a:pPr>
            <a:r>
              <a:rPr lang="en-US" dirty="0"/>
              <a:t>The powers and procedures referred to in this article shall be subject to Articles 14 and 15.</a:t>
            </a:r>
          </a:p>
        </p:txBody>
      </p:sp>
      <p:sp>
        <p:nvSpPr>
          <p:cNvPr id="4" name="Slide Number Placeholder 3"/>
          <p:cNvSpPr>
            <a:spLocks noGrp="1"/>
          </p:cNvSpPr>
          <p:nvPr>
            <p:ph type="sldNum" sz="quarter" idx="12"/>
          </p:nvPr>
        </p:nvSpPr>
        <p:spPr/>
        <p:txBody>
          <a:bodyPr/>
          <a:lstStyle/>
          <a:p>
            <a:pPr>
              <a:defRPr/>
            </a:pPr>
            <a:fld id="{A966BBF2-DA90-4DEB-8CEB-816DABC85824}" type="slidenum">
              <a:rPr lang="en-US" smtClean="0"/>
              <a:pPr>
                <a:defRPr/>
              </a:pPr>
              <a:t>59</a:t>
            </a:fld>
            <a:endParaRPr lang="en-US"/>
          </a:p>
        </p:txBody>
      </p:sp>
      <p:sp>
        <p:nvSpPr>
          <p:cNvPr id="5" name="Tijdelijke aanduiding voor datum 4"/>
          <p:cNvSpPr>
            <a:spLocks noGrp="1"/>
          </p:cNvSpPr>
          <p:nvPr>
            <p:ph type="dt" sz="half" idx="10"/>
          </p:nvPr>
        </p:nvSpPr>
        <p:spPr/>
        <p:txBody>
          <a:bodyPr/>
          <a:lstStyle/>
          <a:p>
            <a:r>
              <a:rPr lang="en-US"/>
              <a:t>www.coe.int/cybercrime</a:t>
            </a:r>
            <a:endParaRPr lang="en-GB"/>
          </a:p>
        </p:txBody>
      </p:sp>
      <p:sp>
        <p:nvSpPr>
          <p:cNvPr id="6" name="Rectangle 2"/>
          <p:cNvSpPr txBox="1">
            <a:spLocks noChangeArrowheads="1"/>
          </p:cNvSpPr>
          <p:nvPr/>
        </p:nvSpPr>
        <p:spPr>
          <a:xfrm>
            <a:off x="1433624" y="191104"/>
            <a:ext cx="10515600" cy="907290"/>
          </a:xfrm>
          <a:prstGeom prst="rect">
            <a:avLst/>
          </a:prstGeom>
        </p:spPr>
        <p:txBody>
          <a:bodyPr vert="horz" lIns="91440" tIns="45720" rIns="91440" bIns="45720" rtlCol="0" anchor="ctr">
            <a:normAutofit fontScale="90000" lnSpcReduction="20000"/>
          </a:bodyPr>
          <a:lst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a:lstStyle>
          <a:p>
            <a:pPr>
              <a:defRPr/>
            </a:pPr>
            <a:r>
              <a:rPr lang="en-GB" sz="4000" b="1">
                <a:solidFill>
                  <a:schemeClr val="bg1"/>
                </a:solidFill>
              </a:rPr>
              <a:t>Article 20 - Real-time Collection of Traffic Data</a:t>
            </a:r>
            <a:endParaRPr lang="en-GB" sz="4000" dirty="0">
              <a:solidFill>
                <a:schemeClr val="bg1"/>
              </a:solidFill>
            </a:endParaRPr>
          </a:p>
        </p:txBody>
      </p:sp>
    </p:spTree>
    <p:extLst>
      <p:ext uri="{BB962C8B-B14F-4D97-AF65-F5344CB8AC3E}">
        <p14:creationId xmlns:p14="http://schemas.microsoft.com/office/powerpoint/2010/main" val="39178788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5" name="TextBox 15"/>
          <p:cNvSpPr txBox="1">
            <a:spLocks noChangeArrowheads="1"/>
          </p:cNvSpPr>
          <p:nvPr/>
        </p:nvSpPr>
        <p:spPr bwMode="auto">
          <a:xfrm>
            <a:off x="1560638" y="155448"/>
            <a:ext cx="10273141" cy="954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r>
              <a:rPr lang="en-GB" sz="2800" b="1" dirty="0">
                <a:solidFill>
                  <a:schemeClr val="bg1"/>
                </a:solidFill>
                <a:latin typeface="Verdana" panose="020B0604030504040204" pitchFamily="34" charset="0"/>
                <a:ea typeface="Verdana" panose="020B0604030504040204" pitchFamily="34" charset="0"/>
                <a:cs typeface="Verdana" panose="020B0604030504040204" pitchFamily="34" charset="0"/>
              </a:rPr>
              <a:t>Council of Europe’s Convention on Cybercrime:</a:t>
            </a:r>
          </a:p>
          <a:p>
            <a:r>
              <a:rPr lang="en-GB" sz="2800" b="1" dirty="0">
                <a:solidFill>
                  <a:schemeClr val="bg1"/>
                </a:solidFill>
                <a:latin typeface="Verdana" panose="020B0604030504040204" pitchFamily="34" charset="0"/>
                <a:ea typeface="Verdana" panose="020B0604030504040204" pitchFamily="34" charset="0"/>
                <a:cs typeface="Verdana" panose="020B0604030504040204" pitchFamily="34" charset="0"/>
              </a:rPr>
              <a:t>The Budapest Convention</a:t>
            </a:r>
          </a:p>
        </p:txBody>
      </p:sp>
      <p:sp>
        <p:nvSpPr>
          <p:cNvPr id="17" name="Content Placeholder 2"/>
          <p:cNvSpPr txBox="1">
            <a:spLocks/>
          </p:cNvSpPr>
          <p:nvPr/>
        </p:nvSpPr>
        <p:spPr>
          <a:xfrm>
            <a:off x="115910" y="1378039"/>
            <a:ext cx="11912958" cy="4893972"/>
          </a:xfrm>
          <a:prstGeom prst="rect">
            <a:avLst/>
          </a:prstGeom>
        </p:spPr>
        <p:txBody>
          <a:bodyPr>
            <a:noAutofit/>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600"/>
              </a:spcBef>
              <a:spcAft>
                <a:spcPts val="600"/>
              </a:spcAft>
              <a:defRPr/>
            </a:pPr>
            <a:r>
              <a:rPr lang="en-US" sz="2000" dirty="0">
                <a:latin typeface="Verdana" panose="020B0604030504040204" pitchFamily="34" charset="0"/>
                <a:ea typeface="Verdana" panose="020B0604030504040204" pitchFamily="34" charset="0"/>
                <a:cs typeface="Verdana" panose="020B0604030504040204" pitchFamily="34" charset="0"/>
              </a:rPr>
              <a:t>Opened for signature November 2001 in Budapest</a:t>
            </a:r>
          </a:p>
          <a:p>
            <a:pPr>
              <a:spcBef>
                <a:spcPts val="600"/>
              </a:spcBef>
              <a:spcAft>
                <a:spcPts val="600"/>
              </a:spcAft>
              <a:defRPr/>
            </a:pPr>
            <a:r>
              <a:rPr lang="en-US" sz="2000" dirty="0">
                <a:latin typeface="Verdana" panose="020B0604030504040204" pitchFamily="34" charset="0"/>
                <a:ea typeface="Verdana" panose="020B0604030504040204" pitchFamily="34" charset="0"/>
                <a:cs typeface="Verdana" panose="020B0604030504040204" pitchFamily="34" charset="0"/>
              </a:rPr>
              <a:t>Followed by Cybercrime Convention Committee (T-CY) </a:t>
            </a:r>
          </a:p>
          <a:p>
            <a:pPr>
              <a:spcBef>
                <a:spcPts val="600"/>
              </a:spcBef>
              <a:spcAft>
                <a:spcPts val="600"/>
              </a:spcAft>
              <a:defRPr/>
            </a:pPr>
            <a:r>
              <a:rPr lang="en-US" sz="2000" dirty="0">
                <a:latin typeface="Verdana" panose="020B0604030504040204" pitchFamily="34" charset="0"/>
                <a:ea typeface="Verdana" panose="020B0604030504040204" pitchFamily="34" charset="0"/>
                <a:cs typeface="Verdana" panose="020B0604030504040204" pitchFamily="34" charset="0"/>
              </a:rPr>
              <a:t>Open for accession by any State</a:t>
            </a:r>
          </a:p>
          <a:p>
            <a:pPr>
              <a:spcBef>
                <a:spcPts val="600"/>
              </a:spcBef>
              <a:spcAft>
                <a:spcPts val="600"/>
              </a:spcAft>
              <a:defRPr/>
            </a:pPr>
            <a:r>
              <a:rPr lang="en-US" sz="2000" dirty="0">
                <a:latin typeface="Verdana" panose="020B0604030504040204" pitchFamily="34" charset="0"/>
                <a:ea typeface="Verdana" panose="020B0604030504040204" pitchFamily="34" charset="0"/>
                <a:cs typeface="Verdana" panose="020B0604030504040204" pitchFamily="34" charset="0"/>
              </a:rPr>
              <a:t>As of today, the </a:t>
            </a:r>
            <a:r>
              <a:rPr lang="en-US" sz="2000" b="1" dirty="0">
                <a:latin typeface="Verdana" panose="020B0604030504040204" pitchFamily="34" charset="0"/>
                <a:ea typeface="Verdana" panose="020B0604030504040204" pitchFamily="34" charset="0"/>
                <a:cs typeface="Verdana" panose="020B0604030504040204" pitchFamily="34" charset="0"/>
              </a:rPr>
              <a:t>only</a:t>
            </a:r>
            <a:r>
              <a:rPr lang="en-US" sz="2000" dirty="0">
                <a:latin typeface="Verdana" panose="020B0604030504040204" pitchFamily="34" charset="0"/>
                <a:ea typeface="Verdana" panose="020B0604030504040204" pitchFamily="34" charset="0"/>
                <a:cs typeface="Verdana" panose="020B0604030504040204" pitchFamily="34" charset="0"/>
              </a:rPr>
              <a:t> </a:t>
            </a:r>
            <a:r>
              <a:rPr lang="en-US" sz="2000" b="1" dirty="0">
                <a:latin typeface="Verdana" panose="020B0604030504040204" pitchFamily="34" charset="0"/>
                <a:ea typeface="Verdana" panose="020B0604030504040204" pitchFamily="34" charset="0"/>
                <a:cs typeface="Verdana" panose="020B0604030504040204" pitchFamily="34" charset="0"/>
              </a:rPr>
              <a:t>international Treaty on cybercrime and electronic evidence</a:t>
            </a:r>
          </a:p>
          <a:p>
            <a:pPr>
              <a:spcBef>
                <a:spcPts val="600"/>
              </a:spcBef>
              <a:spcAft>
                <a:spcPts val="600"/>
              </a:spcAft>
              <a:defRPr/>
            </a:pPr>
            <a:r>
              <a:rPr lang="en-US" sz="2000" dirty="0">
                <a:latin typeface="Verdana" panose="020B0604030504040204" pitchFamily="34" charset="0"/>
                <a:ea typeface="Verdana" panose="020B0604030504040204" pitchFamily="34" charset="0"/>
                <a:cs typeface="Verdana" panose="020B0604030504040204" pitchFamily="34" charset="0"/>
              </a:rPr>
              <a:t>It gives high-level, technology-neutral definitions of cybercrime offences</a:t>
            </a:r>
          </a:p>
          <a:p>
            <a:pPr>
              <a:spcBef>
                <a:spcPts val="600"/>
              </a:spcBef>
              <a:spcAft>
                <a:spcPts val="600"/>
              </a:spcAft>
              <a:defRPr/>
            </a:pPr>
            <a:r>
              <a:rPr lang="en-US" sz="2000" dirty="0">
                <a:latin typeface="Verdana" panose="020B0604030504040204" pitchFamily="34" charset="0"/>
                <a:ea typeface="Verdana" panose="020B0604030504040204" pitchFamily="34" charset="0"/>
                <a:cs typeface="Verdana" panose="020B0604030504040204" pitchFamily="34" charset="0"/>
              </a:rPr>
              <a:t>It sets standard procedures for investigation and prosecution on the national level, and puts relevant obligations on involved parties</a:t>
            </a:r>
          </a:p>
          <a:p>
            <a:pPr>
              <a:spcBef>
                <a:spcPts val="600"/>
              </a:spcBef>
              <a:spcAft>
                <a:spcPts val="600"/>
              </a:spcAft>
              <a:defRPr/>
            </a:pPr>
            <a:r>
              <a:rPr lang="en-US" sz="2000" dirty="0">
                <a:latin typeface="Verdana" panose="020B0604030504040204" pitchFamily="34" charset="0"/>
                <a:ea typeface="Verdana" panose="020B0604030504040204" pitchFamily="34" charset="0"/>
                <a:cs typeface="Verdana" panose="020B0604030504040204" pitchFamily="34" charset="0"/>
              </a:rPr>
              <a:t>It defines procedural provisions for international cooperation, police-to-police and judicial</a:t>
            </a:r>
          </a:p>
          <a:p>
            <a:pPr>
              <a:spcBef>
                <a:spcPts val="600"/>
              </a:spcBef>
              <a:spcAft>
                <a:spcPts val="600"/>
              </a:spcAft>
              <a:defRPr/>
            </a:pPr>
            <a:r>
              <a:rPr lang="en-US" sz="2000" dirty="0">
                <a:latin typeface="Verdana" panose="020B0604030504040204" pitchFamily="34" charset="0"/>
                <a:ea typeface="Verdana" panose="020B0604030504040204" pitchFamily="34" charset="0"/>
                <a:cs typeface="Verdana" panose="020B0604030504040204" pitchFamily="34" charset="0"/>
              </a:rPr>
              <a:t>Guidance notes are published by T-CY to interpret BC provisions in the light of new threats and new technological paradigms</a:t>
            </a:r>
          </a:p>
        </p:txBody>
      </p:sp>
      <p:sp>
        <p:nvSpPr>
          <p:cNvPr id="2" name="Tijdelijke aanduiding voor datum 1"/>
          <p:cNvSpPr>
            <a:spLocks noGrp="1"/>
          </p:cNvSpPr>
          <p:nvPr>
            <p:ph type="dt" sz="half" idx="10"/>
          </p:nvPr>
        </p:nvSpPr>
        <p:spPr/>
        <p:txBody>
          <a:bodyPr/>
          <a:lstStyle/>
          <a:p>
            <a:r>
              <a:rPr lang="en-US"/>
              <a:t>www.coe.int/cybercrime</a:t>
            </a:r>
            <a:endParaRPr lang="en-GB"/>
          </a:p>
        </p:txBody>
      </p:sp>
      <p:sp>
        <p:nvSpPr>
          <p:cNvPr id="3" name="Tijdelijke aanduiding voor dianummer 2"/>
          <p:cNvSpPr>
            <a:spLocks noGrp="1"/>
          </p:cNvSpPr>
          <p:nvPr>
            <p:ph type="sldNum" sz="quarter" idx="12"/>
          </p:nvPr>
        </p:nvSpPr>
        <p:spPr/>
        <p:txBody>
          <a:bodyPr/>
          <a:lstStyle/>
          <a:p>
            <a:fld id="{B1D9BA23-6223-4617-9598-728E7A9462B0}" type="slidenum">
              <a:rPr lang="en-GB" smtClean="0"/>
              <a:t>6</a:t>
            </a:fld>
            <a:endParaRPr lang="en-GB"/>
          </a:p>
        </p:txBody>
      </p:sp>
    </p:spTree>
    <p:extLst>
      <p:ext uri="{BB962C8B-B14F-4D97-AF65-F5344CB8AC3E}">
        <p14:creationId xmlns:p14="http://schemas.microsoft.com/office/powerpoint/2010/main" val="123644158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60</a:t>
            </a:fld>
            <a:endParaRPr lang="en-US"/>
          </a:p>
        </p:txBody>
      </p:sp>
      <p:sp>
        <p:nvSpPr>
          <p:cNvPr id="5" name="Rectangle 3"/>
          <p:cNvSpPr txBox="1">
            <a:spLocks/>
          </p:cNvSpPr>
          <p:nvPr/>
        </p:nvSpPr>
        <p:spPr bwMode="auto">
          <a:xfrm>
            <a:off x="159488" y="1424763"/>
            <a:ext cx="11919097" cy="4912242"/>
          </a:xfrm>
          <a:prstGeom prst="rect">
            <a:avLst/>
          </a:prstGeom>
          <a:noFill/>
          <a:ln w="38100">
            <a:solidFill>
              <a:srgbClr val="2F618F"/>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None/>
              <a:defRPr/>
            </a:pPr>
            <a:r>
              <a:rPr lang="en-GB" altLang="x-none" sz="2800" b="1" i="1" dirty="0">
                <a:latin typeface="Verdana" panose="020B0604030504040204" pitchFamily="34" charset="0"/>
                <a:ea typeface="Verdana" panose="020B0604030504040204" pitchFamily="34" charset="0"/>
                <a:cs typeface="Verdana" panose="020B0604030504040204" pitchFamily="34" charset="0"/>
              </a:rPr>
              <a:t>Interception of Content Data</a:t>
            </a:r>
          </a:p>
          <a:p>
            <a:pPr marL="0" indent="0" algn="ctr" eaLnBrk="1" hangingPunct="1">
              <a:lnSpc>
                <a:spcPct val="80000"/>
              </a:lnSpc>
              <a:spcBef>
                <a:spcPts val="600"/>
              </a:spcBef>
              <a:spcAft>
                <a:spcPts val="1200"/>
              </a:spcAft>
              <a:buNone/>
              <a:defRPr/>
            </a:pPr>
            <a:r>
              <a:rPr lang="en-GB" altLang="x-none" sz="2800" b="1" i="1" dirty="0">
                <a:latin typeface="Verdana" panose="020B0604030504040204" pitchFamily="34" charset="0"/>
                <a:ea typeface="Verdana" panose="020B0604030504040204" pitchFamily="34" charset="0"/>
                <a:cs typeface="Verdana" panose="020B0604030504040204" pitchFamily="34" charset="0"/>
              </a:rPr>
              <a:t>(Article 21 – Budapest Convention)</a:t>
            </a:r>
          </a:p>
          <a:p>
            <a:pPr algn="ctr" eaLnBrk="1" hangingPunct="1">
              <a:lnSpc>
                <a:spcPct val="80000"/>
              </a:lnSpc>
              <a:spcBef>
                <a:spcPts val="600"/>
              </a:spcBef>
              <a:spcAft>
                <a:spcPts val="1200"/>
              </a:spcAft>
              <a:defRPr/>
            </a:pPr>
            <a:endParaRPr lang="en-GB" altLang="x-none" sz="2800" i="1" dirty="0">
              <a:latin typeface="Verdana" panose="020B0604030504040204" pitchFamily="34" charset="0"/>
              <a:ea typeface="Verdana" panose="020B0604030504040204" pitchFamily="34" charset="0"/>
              <a:cs typeface="Verdana" panose="020B0604030504040204" pitchFamily="34" charset="0"/>
            </a:endParaRPr>
          </a:p>
          <a:p>
            <a:pPr algn="ctr" eaLnBrk="1" hangingPunct="1">
              <a:lnSpc>
                <a:spcPct val="80000"/>
              </a:lnSpc>
              <a:spcBef>
                <a:spcPts val="600"/>
              </a:spcBef>
              <a:spcAft>
                <a:spcPts val="1200"/>
              </a:spcAft>
              <a:defRPr/>
            </a:pPr>
            <a:r>
              <a:rPr lang="en-GB" altLang="x-none" sz="2800" i="1" dirty="0">
                <a:latin typeface="Verdana" panose="020B0604030504040204" pitchFamily="34" charset="0"/>
                <a:ea typeface="Verdana" panose="020B0604030504040204" pitchFamily="34" charset="0"/>
                <a:cs typeface="Verdana" panose="020B0604030504040204" pitchFamily="34" charset="0"/>
              </a:rPr>
              <a:t>Very powerful investigative tool, but also very intrusive </a:t>
            </a:r>
          </a:p>
          <a:p>
            <a:pPr algn="ctr" eaLnBrk="1" hangingPunct="1">
              <a:lnSpc>
                <a:spcPct val="80000"/>
              </a:lnSpc>
              <a:spcBef>
                <a:spcPts val="600"/>
              </a:spcBef>
              <a:spcAft>
                <a:spcPts val="1200"/>
              </a:spcAft>
              <a:defRPr/>
            </a:pPr>
            <a:r>
              <a:rPr lang="en-GB" altLang="x-none" sz="2800" i="1" dirty="0">
                <a:latin typeface="Verdana" panose="020B0604030504040204" pitchFamily="34" charset="0"/>
                <a:ea typeface="Verdana" panose="020B0604030504040204" pitchFamily="34" charset="0"/>
                <a:cs typeface="Verdana" panose="020B0604030504040204" pitchFamily="34" charset="0"/>
              </a:rPr>
              <a:t>It is only allowed in relation to a range of serious offences to be determined by national laws</a:t>
            </a:r>
          </a:p>
          <a:p>
            <a:pPr algn="ctr" eaLnBrk="1" hangingPunct="1">
              <a:lnSpc>
                <a:spcPct val="80000"/>
              </a:lnSpc>
              <a:spcBef>
                <a:spcPts val="600"/>
              </a:spcBef>
              <a:spcAft>
                <a:spcPts val="1200"/>
              </a:spcAft>
              <a:defRPr/>
            </a:pPr>
            <a:r>
              <a:rPr lang="en-GB" altLang="x-none" sz="2800" i="1" dirty="0">
                <a:latin typeface="Verdana" panose="020B0604030504040204" pitchFamily="34" charset="0"/>
                <a:ea typeface="Verdana" panose="020B0604030504040204" pitchFamily="34" charset="0"/>
                <a:cs typeface="Verdana" panose="020B0604030504040204" pitchFamily="34" charset="0"/>
              </a:rPr>
              <a:t>Adequate safeguards need to be put in place</a:t>
            </a:r>
          </a:p>
        </p:txBody>
      </p:sp>
      <p:sp>
        <p:nvSpPr>
          <p:cNvPr id="3" name="Tijdelijke aanduiding voor datum 2"/>
          <p:cNvSpPr>
            <a:spLocks noGrp="1"/>
          </p:cNvSpPr>
          <p:nvPr>
            <p:ph type="dt" sz="half" idx="10"/>
          </p:nvPr>
        </p:nvSpPr>
        <p:spPr/>
        <p:txBody>
          <a:bodyPr/>
          <a:lstStyle/>
          <a:p>
            <a:r>
              <a:rPr lang="en-US"/>
              <a:t>www.coe.int/cybercrime</a:t>
            </a:r>
            <a:endParaRPr lang="en-GB"/>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1476153" y="183090"/>
            <a:ext cx="10515600" cy="907290"/>
          </a:xfrm>
        </p:spPr>
        <p:txBody>
          <a:bodyPr rtlCol="0">
            <a:normAutofit fontScale="90000"/>
          </a:bodyPr>
          <a:lstStyle/>
          <a:p>
            <a:pPr>
              <a:defRPr/>
            </a:pPr>
            <a:r>
              <a:rPr lang="en-GB" sz="4000" b="1" dirty="0">
                <a:solidFill>
                  <a:schemeClr val="bg1"/>
                </a:solidFill>
              </a:rPr>
              <a:t>Article 21 - Interception of Content Data</a:t>
            </a:r>
          </a:p>
        </p:txBody>
      </p:sp>
      <p:sp>
        <p:nvSpPr>
          <p:cNvPr id="122883" name="Rectangle 3"/>
          <p:cNvSpPr>
            <a:spLocks noGrp="1" noChangeArrowheads="1"/>
          </p:cNvSpPr>
          <p:nvPr>
            <p:ph type="body" idx="1"/>
          </p:nvPr>
        </p:nvSpPr>
        <p:spPr>
          <a:xfrm>
            <a:off x="170121" y="1403498"/>
            <a:ext cx="11919098" cy="4859079"/>
          </a:xfrm>
        </p:spPr>
        <p:txBody>
          <a:bodyPr rtlCol="0">
            <a:normAutofit/>
          </a:bodyPr>
          <a:lstStyle/>
          <a:p>
            <a:pPr algn="just">
              <a:lnSpc>
                <a:spcPct val="80000"/>
              </a:lnSpc>
              <a:spcBef>
                <a:spcPts val="600"/>
              </a:spcBef>
              <a:spcAft>
                <a:spcPts val="1200"/>
              </a:spcAft>
              <a:buFont typeface="+mj-lt"/>
              <a:buAutoNum type="arabicPeriod"/>
              <a:defRPr/>
            </a:pPr>
            <a:r>
              <a:rPr lang="en-GB" dirty="0"/>
              <a:t>Each Party shall adopt such legislative and other measures as may be necessary, in </a:t>
            </a:r>
            <a:r>
              <a:rPr lang="en-GB" b="1" dirty="0"/>
              <a:t>relation to a range of serious offences </a:t>
            </a:r>
            <a:r>
              <a:rPr lang="en-GB" dirty="0"/>
              <a:t>to be determined by domestic law, to empower its competent authorities to:</a:t>
            </a:r>
          </a:p>
          <a:p>
            <a:pPr marL="857229" lvl="1" indent="-457189" algn="just">
              <a:lnSpc>
                <a:spcPct val="80000"/>
              </a:lnSpc>
              <a:spcBef>
                <a:spcPts val="600"/>
              </a:spcBef>
              <a:spcAft>
                <a:spcPts val="1200"/>
              </a:spcAft>
              <a:buFont typeface="+mj-lt"/>
              <a:buAutoNum type="alphaLcParenR"/>
              <a:defRPr/>
            </a:pPr>
            <a:r>
              <a:rPr lang="en-GB" b="1" dirty="0"/>
              <a:t>collect or record </a:t>
            </a:r>
            <a:r>
              <a:rPr lang="en-GB" dirty="0"/>
              <a:t>through the application of technical means on the territory of that Party, and</a:t>
            </a:r>
          </a:p>
          <a:p>
            <a:pPr marL="857229" lvl="1" indent="-457189" algn="just">
              <a:lnSpc>
                <a:spcPct val="80000"/>
              </a:lnSpc>
              <a:spcBef>
                <a:spcPts val="600"/>
              </a:spcBef>
              <a:spcAft>
                <a:spcPts val="1200"/>
              </a:spcAft>
              <a:buFont typeface="+mj-lt"/>
              <a:buAutoNum type="alphaLcParenR"/>
              <a:defRPr/>
            </a:pPr>
            <a:r>
              <a:rPr lang="en-GB" b="1" dirty="0"/>
              <a:t>compel a service provider</a:t>
            </a:r>
            <a:r>
              <a:rPr lang="en-GB" dirty="0"/>
              <a:t>, within its existing technical capability:</a:t>
            </a:r>
          </a:p>
          <a:p>
            <a:pPr marL="1257269" lvl="2" indent="-457189" algn="just">
              <a:lnSpc>
                <a:spcPct val="80000"/>
              </a:lnSpc>
              <a:spcBef>
                <a:spcPts val="600"/>
              </a:spcBef>
              <a:spcAft>
                <a:spcPts val="1200"/>
              </a:spcAft>
              <a:buFont typeface="+mj-lt"/>
              <a:buAutoNum type="romanLcPeriod"/>
              <a:defRPr/>
            </a:pPr>
            <a:r>
              <a:rPr lang="en-GB" sz="1800" dirty="0"/>
              <a:t>to </a:t>
            </a:r>
            <a:r>
              <a:rPr lang="en-GB" sz="1800" b="1" dirty="0"/>
              <a:t>collect or record </a:t>
            </a:r>
            <a:r>
              <a:rPr lang="en-GB" sz="1800" dirty="0"/>
              <a:t>through the application of technical  means on the territory of that Party, or</a:t>
            </a:r>
          </a:p>
          <a:p>
            <a:pPr marL="1257269" lvl="2" indent="-457189" algn="just">
              <a:lnSpc>
                <a:spcPct val="80000"/>
              </a:lnSpc>
              <a:spcBef>
                <a:spcPts val="600"/>
              </a:spcBef>
              <a:spcAft>
                <a:spcPts val="1200"/>
              </a:spcAft>
              <a:buFont typeface="+mj-lt"/>
              <a:buAutoNum type="romanLcPeriod"/>
              <a:defRPr/>
            </a:pPr>
            <a:r>
              <a:rPr lang="en-GB" sz="1800" dirty="0"/>
              <a:t>to </a:t>
            </a:r>
            <a:r>
              <a:rPr lang="en-GB" sz="1800" b="1" dirty="0"/>
              <a:t>co-operate and assist </a:t>
            </a:r>
            <a:r>
              <a:rPr lang="en-GB" sz="1800" dirty="0"/>
              <a:t>the competent authorities in the collection or recording of,</a:t>
            </a:r>
          </a:p>
          <a:p>
            <a:pPr marL="400041" lvl="1" indent="409564" algn="just">
              <a:lnSpc>
                <a:spcPct val="80000"/>
              </a:lnSpc>
              <a:spcBef>
                <a:spcPts val="600"/>
              </a:spcBef>
              <a:spcAft>
                <a:spcPts val="1200"/>
              </a:spcAft>
              <a:buNone/>
              <a:defRPr/>
            </a:pPr>
            <a:r>
              <a:rPr lang="en-GB" dirty="0"/>
              <a:t>	</a:t>
            </a:r>
            <a:r>
              <a:rPr lang="en-GB" b="1" dirty="0"/>
              <a:t>content data</a:t>
            </a:r>
            <a:r>
              <a:rPr lang="en-GB" dirty="0"/>
              <a:t>, in real-time, of specified communications in its	territory transmitted by means of a computer system.</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61</a:t>
            </a:fld>
            <a:endParaRPr lang="en-US"/>
          </a:p>
        </p:txBody>
      </p:sp>
      <p:sp>
        <p:nvSpPr>
          <p:cNvPr id="3" name="Tijdelijke aanduiding voor datum 2"/>
          <p:cNvSpPr>
            <a:spLocks noGrp="1"/>
          </p:cNvSpPr>
          <p:nvPr>
            <p:ph type="dt" sz="half" idx="10"/>
          </p:nvPr>
        </p:nvSpPr>
        <p:spPr/>
        <p:txBody>
          <a:bodyPr/>
          <a:lstStyle/>
          <a:p>
            <a:r>
              <a:rPr lang="en-US"/>
              <a:t>www.coe.int/cybercrime</a:t>
            </a:r>
            <a:endParaRPr lang="en-GB"/>
          </a:p>
        </p:txBody>
      </p:sp>
    </p:spTree>
    <p:extLst>
      <p:ext uri="{BB962C8B-B14F-4D97-AF65-F5344CB8AC3E}">
        <p14:creationId xmlns:p14="http://schemas.microsoft.com/office/powerpoint/2010/main" val="135026926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3" name="Rectangle 3"/>
          <p:cNvSpPr>
            <a:spLocks noGrp="1" noChangeArrowheads="1"/>
          </p:cNvSpPr>
          <p:nvPr>
            <p:ph type="body" idx="1"/>
          </p:nvPr>
        </p:nvSpPr>
        <p:spPr>
          <a:xfrm>
            <a:off x="100053" y="1434994"/>
            <a:ext cx="11967900" cy="4870113"/>
          </a:xfrm>
        </p:spPr>
        <p:txBody>
          <a:bodyPr rtlCol="0">
            <a:normAutofit/>
          </a:bodyPr>
          <a:lstStyle/>
          <a:p>
            <a:pPr marL="514338" indent="-514338" algn="just">
              <a:buFont typeface="+mj-lt"/>
              <a:buAutoNum type="arabicPeriod" startAt="2"/>
            </a:pPr>
            <a:r>
              <a:rPr lang="en-US" dirty="0"/>
              <a:t>Where a Party, due to the established principles of its domestic legal system, cannot adopt the measures referred to in paragraph 1.a, it may instead adopt legislative and other measures as may be necessary to ensure the real-time collection or recording of </a:t>
            </a:r>
            <a:r>
              <a:rPr lang="en-US" b="1" dirty="0"/>
              <a:t>content data </a:t>
            </a:r>
            <a:r>
              <a:rPr lang="en-US" dirty="0"/>
              <a:t>on </a:t>
            </a:r>
            <a:r>
              <a:rPr lang="en-US" b="1" dirty="0"/>
              <a:t>specified communications</a:t>
            </a:r>
            <a:r>
              <a:rPr lang="en-US" dirty="0"/>
              <a:t> in its territory through the application of technical means on that territory.</a:t>
            </a:r>
            <a:endParaRPr lang="en-GB" dirty="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62</a:t>
            </a:fld>
            <a:endParaRPr lang="en-US"/>
          </a:p>
        </p:txBody>
      </p:sp>
      <p:sp>
        <p:nvSpPr>
          <p:cNvPr id="3" name="Tijdelijke aanduiding voor datum 2"/>
          <p:cNvSpPr>
            <a:spLocks noGrp="1"/>
          </p:cNvSpPr>
          <p:nvPr>
            <p:ph type="dt" sz="half" idx="10"/>
          </p:nvPr>
        </p:nvSpPr>
        <p:spPr/>
        <p:txBody>
          <a:bodyPr/>
          <a:lstStyle/>
          <a:p>
            <a:r>
              <a:rPr lang="en-US"/>
              <a:t>www.coe.int/cybercrime</a:t>
            </a:r>
            <a:endParaRPr lang="en-GB"/>
          </a:p>
        </p:txBody>
      </p:sp>
      <p:sp>
        <p:nvSpPr>
          <p:cNvPr id="6" name="Rectangle 2"/>
          <p:cNvSpPr txBox="1">
            <a:spLocks noChangeArrowheads="1"/>
          </p:cNvSpPr>
          <p:nvPr/>
        </p:nvSpPr>
        <p:spPr>
          <a:xfrm>
            <a:off x="1476153" y="183090"/>
            <a:ext cx="10515600" cy="907290"/>
          </a:xfrm>
          <a:prstGeom prst="rect">
            <a:avLst/>
          </a:prstGeom>
        </p:spPr>
        <p:txBody>
          <a:bodyPr vert="horz" lIns="91440" tIns="45720" rIns="91440" bIns="45720" rtlCol="0" anchor="ctr">
            <a:normAutofit fontScale="90000" lnSpcReduction="20000"/>
          </a:bodyPr>
          <a:lst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a:lstStyle>
          <a:p>
            <a:pPr>
              <a:defRPr/>
            </a:pPr>
            <a:r>
              <a:rPr lang="en-GB" sz="4000" b="1">
                <a:solidFill>
                  <a:schemeClr val="bg1"/>
                </a:solidFill>
              </a:rPr>
              <a:t>Article 21 - Interception of Content Data</a:t>
            </a:r>
            <a:endParaRPr lang="en-GB" sz="4000" b="1" dirty="0">
              <a:solidFill>
                <a:schemeClr val="bg1"/>
              </a:solidFill>
            </a:endParaRPr>
          </a:p>
        </p:txBody>
      </p:sp>
    </p:spTree>
    <p:extLst>
      <p:ext uri="{BB962C8B-B14F-4D97-AF65-F5344CB8AC3E}">
        <p14:creationId xmlns:p14="http://schemas.microsoft.com/office/powerpoint/2010/main" val="162753057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5694" y="1414130"/>
            <a:ext cx="11982892" cy="4890977"/>
          </a:xfrm>
        </p:spPr>
        <p:txBody>
          <a:bodyPr>
            <a:normAutofit/>
          </a:bodyPr>
          <a:lstStyle/>
          <a:p>
            <a:pPr marL="514338" indent="-514338" algn="just">
              <a:buFont typeface="+mj-lt"/>
              <a:buAutoNum type="arabicPeriod" startAt="3"/>
            </a:pPr>
            <a:r>
              <a:rPr lang="en-US" dirty="0"/>
              <a:t>Each Party shall adopt such legislative and other measures as may be necessary to oblige a service provider to keep </a:t>
            </a:r>
            <a:r>
              <a:rPr lang="en-US" b="1" dirty="0"/>
              <a:t>confidential</a:t>
            </a:r>
            <a:r>
              <a:rPr lang="en-US" dirty="0"/>
              <a:t> the fact of the execution of any power provided for in this article and any information relating to it.</a:t>
            </a:r>
          </a:p>
          <a:p>
            <a:pPr marL="514338" indent="-514338" algn="just">
              <a:buFont typeface="+mj-lt"/>
              <a:buAutoNum type="arabicPeriod" startAt="3"/>
            </a:pPr>
            <a:endParaRPr lang="en-US" dirty="0"/>
          </a:p>
          <a:p>
            <a:pPr marL="514338" indent="-514338" algn="just">
              <a:buFont typeface="+mj-lt"/>
              <a:buAutoNum type="arabicPeriod" startAt="3"/>
            </a:pPr>
            <a:r>
              <a:rPr lang="en-US" dirty="0"/>
              <a:t>The powers and procedures referred to in this article shall be subject to Articles 14 and 15.</a:t>
            </a:r>
          </a:p>
        </p:txBody>
      </p:sp>
      <p:sp>
        <p:nvSpPr>
          <p:cNvPr id="4" name="Slide Number Placeholder 3"/>
          <p:cNvSpPr>
            <a:spLocks noGrp="1"/>
          </p:cNvSpPr>
          <p:nvPr>
            <p:ph type="sldNum" sz="quarter" idx="12"/>
          </p:nvPr>
        </p:nvSpPr>
        <p:spPr/>
        <p:txBody>
          <a:bodyPr/>
          <a:lstStyle/>
          <a:p>
            <a:pPr>
              <a:defRPr/>
            </a:pPr>
            <a:fld id="{A966BBF2-DA90-4DEB-8CEB-816DABC85824}" type="slidenum">
              <a:rPr lang="en-US" smtClean="0"/>
              <a:pPr>
                <a:defRPr/>
              </a:pPr>
              <a:t>63</a:t>
            </a:fld>
            <a:endParaRPr lang="en-US"/>
          </a:p>
        </p:txBody>
      </p:sp>
      <p:sp>
        <p:nvSpPr>
          <p:cNvPr id="5" name="Tijdelijke aanduiding voor datum 4"/>
          <p:cNvSpPr>
            <a:spLocks noGrp="1"/>
          </p:cNvSpPr>
          <p:nvPr>
            <p:ph type="dt" sz="half" idx="10"/>
          </p:nvPr>
        </p:nvSpPr>
        <p:spPr/>
        <p:txBody>
          <a:bodyPr/>
          <a:lstStyle/>
          <a:p>
            <a:r>
              <a:rPr lang="en-US"/>
              <a:t>www.coe.int/cybercrime</a:t>
            </a:r>
            <a:endParaRPr lang="en-GB"/>
          </a:p>
        </p:txBody>
      </p:sp>
      <p:sp>
        <p:nvSpPr>
          <p:cNvPr id="6" name="Rectangle 2"/>
          <p:cNvSpPr txBox="1">
            <a:spLocks noChangeArrowheads="1"/>
          </p:cNvSpPr>
          <p:nvPr/>
        </p:nvSpPr>
        <p:spPr>
          <a:xfrm>
            <a:off x="1476153" y="183090"/>
            <a:ext cx="10515600" cy="907290"/>
          </a:xfrm>
          <a:prstGeom prst="rect">
            <a:avLst/>
          </a:prstGeom>
        </p:spPr>
        <p:txBody>
          <a:bodyPr vert="horz" lIns="91440" tIns="45720" rIns="91440" bIns="45720" rtlCol="0" anchor="ctr">
            <a:normAutofit fontScale="90000" lnSpcReduction="20000"/>
          </a:bodyPr>
          <a:lst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a:lstStyle>
          <a:p>
            <a:pPr>
              <a:defRPr/>
            </a:pPr>
            <a:r>
              <a:rPr lang="en-GB" sz="4000" b="1">
                <a:solidFill>
                  <a:schemeClr val="bg1"/>
                </a:solidFill>
              </a:rPr>
              <a:t>Article 21 - Interception of Content Data</a:t>
            </a:r>
            <a:endParaRPr lang="en-GB" sz="4000" b="1" dirty="0">
              <a:solidFill>
                <a:schemeClr val="bg1"/>
              </a:solidFill>
            </a:endParaRPr>
          </a:p>
        </p:txBody>
      </p:sp>
    </p:spTree>
    <p:extLst>
      <p:ext uri="{BB962C8B-B14F-4D97-AF65-F5344CB8AC3E}">
        <p14:creationId xmlns:p14="http://schemas.microsoft.com/office/powerpoint/2010/main" val="228824087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3" name="Rectangle 3"/>
          <p:cNvSpPr>
            <a:spLocks noGrp="1"/>
          </p:cNvSpPr>
          <p:nvPr>
            <p:ph type="body" idx="1"/>
          </p:nvPr>
        </p:nvSpPr>
        <p:spPr>
          <a:xfrm>
            <a:off x="170121" y="1477926"/>
            <a:ext cx="11681946" cy="5073765"/>
          </a:xfrm>
        </p:spPr>
        <p:txBody>
          <a:bodyPr>
            <a:normAutofit/>
          </a:bodyPr>
          <a:lstStyle/>
          <a:p>
            <a:pPr marL="0" indent="0">
              <a:buNone/>
            </a:pPr>
            <a:r>
              <a:rPr lang="en-US" dirty="0"/>
              <a:t>1 Each Party shall adopt such legislative and other measures as may be necessary to establish </a:t>
            </a:r>
            <a:r>
              <a:rPr lang="en-US" b="1" dirty="0"/>
              <a:t>jurisdiction</a:t>
            </a:r>
            <a:r>
              <a:rPr lang="en-US" dirty="0"/>
              <a:t> over any offence established in accordance with Articles 2 through 11 of this Convention, when the offence is committed:</a:t>
            </a:r>
          </a:p>
          <a:p>
            <a:pPr marL="0" indent="0">
              <a:buNone/>
            </a:pPr>
            <a:r>
              <a:rPr lang="en-US" dirty="0"/>
              <a:t>a in </a:t>
            </a:r>
            <a:r>
              <a:rPr lang="en-US" b="1" dirty="0"/>
              <a:t>its territory</a:t>
            </a:r>
            <a:r>
              <a:rPr lang="en-US" dirty="0"/>
              <a:t>; or</a:t>
            </a:r>
          </a:p>
          <a:p>
            <a:pPr marL="0" indent="0">
              <a:buNone/>
            </a:pPr>
            <a:r>
              <a:rPr lang="en-US" dirty="0"/>
              <a:t>b on board a </a:t>
            </a:r>
            <a:r>
              <a:rPr lang="en-US" b="1" dirty="0"/>
              <a:t>ship</a:t>
            </a:r>
            <a:r>
              <a:rPr lang="en-US" dirty="0"/>
              <a:t> flying the flag of that Party; or</a:t>
            </a:r>
          </a:p>
          <a:p>
            <a:pPr marL="0" indent="0">
              <a:buNone/>
            </a:pPr>
            <a:r>
              <a:rPr lang="en-US" dirty="0"/>
              <a:t>c on board an </a:t>
            </a:r>
            <a:r>
              <a:rPr lang="en-US" b="1" dirty="0"/>
              <a:t>aircraft</a:t>
            </a:r>
            <a:r>
              <a:rPr lang="en-US" dirty="0"/>
              <a:t> registered under the laws of that Party; or</a:t>
            </a:r>
          </a:p>
          <a:p>
            <a:pPr marL="0" indent="0">
              <a:buNone/>
            </a:pPr>
            <a:r>
              <a:rPr lang="en-US" dirty="0"/>
              <a:t>d </a:t>
            </a:r>
            <a:r>
              <a:rPr lang="en-US" b="1" dirty="0"/>
              <a:t>by one of its nationals</a:t>
            </a:r>
            <a:r>
              <a:rPr lang="en-US" dirty="0"/>
              <a:t>, if the offence is </a:t>
            </a:r>
            <a:r>
              <a:rPr lang="en-US" b="1" dirty="0"/>
              <a:t>punishable under criminal law where it was committed </a:t>
            </a:r>
            <a:r>
              <a:rPr lang="en-US" dirty="0"/>
              <a:t>or if the offence is committed outside the territorial jurisdiction of any State…</a:t>
            </a:r>
          </a:p>
        </p:txBody>
      </p:sp>
      <p:sp>
        <p:nvSpPr>
          <p:cNvPr id="117763"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32" indent="-285744">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2971" indent="-228594">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160"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349"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537"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726"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8914"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103"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3C5C486E-BD15-4FAC-9175-629C6B200564}" type="slidenum">
              <a:rPr lang="en-US" altLang="en-US" sz="1200">
                <a:solidFill>
                  <a:srgbClr val="898989"/>
                </a:solidFill>
              </a:rPr>
              <a:pPr>
                <a:spcBef>
                  <a:spcPct val="0"/>
                </a:spcBef>
                <a:buFontTx/>
                <a:buNone/>
              </a:pPr>
              <a:t>64</a:t>
            </a:fld>
            <a:endParaRPr lang="en-US" altLang="en-US" sz="1200">
              <a:solidFill>
                <a:srgbClr val="898989"/>
              </a:solidFill>
            </a:endParaRPr>
          </a:p>
        </p:txBody>
      </p:sp>
      <p:sp>
        <p:nvSpPr>
          <p:cNvPr id="4" name="Rectangle 2"/>
          <p:cNvSpPr>
            <a:spLocks noGrp="1"/>
          </p:cNvSpPr>
          <p:nvPr>
            <p:ph type="title"/>
          </p:nvPr>
        </p:nvSpPr>
        <p:spPr>
          <a:xfrm>
            <a:off x="1408176" y="335433"/>
            <a:ext cx="10443891" cy="561545"/>
          </a:xfrm>
        </p:spPr>
        <p:txBody>
          <a:bodyPr>
            <a:noAutofit/>
          </a:bodyPr>
          <a:lstStyle/>
          <a:p>
            <a:pPr algn="l" eaLnBrk="1" hangingPunct="1"/>
            <a:r>
              <a:rPr lang="en-GB" altLang="en-US" sz="2800" b="1" dirty="0">
                <a:solidFill>
                  <a:schemeClr val="bg1"/>
                </a:solidFill>
              </a:rPr>
              <a:t>Article 22 – Jurisdiction</a:t>
            </a:r>
          </a:p>
        </p:txBody>
      </p:sp>
      <p:sp>
        <p:nvSpPr>
          <p:cNvPr id="2" name="Tijdelijke aanduiding voor datum 1"/>
          <p:cNvSpPr>
            <a:spLocks noGrp="1"/>
          </p:cNvSpPr>
          <p:nvPr>
            <p:ph type="dt" sz="half" idx="10"/>
          </p:nvPr>
        </p:nvSpPr>
        <p:spPr/>
        <p:txBody>
          <a:bodyPr/>
          <a:lstStyle/>
          <a:p>
            <a:r>
              <a:rPr lang="en-US"/>
              <a:t>www.coe.int/cybercrime</a:t>
            </a:r>
            <a:endParaRPr lang="en-GB"/>
          </a:p>
        </p:txBody>
      </p:sp>
    </p:spTree>
    <p:extLst>
      <p:ext uri="{BB962C8B-B14F-4D97-AF65-F5344CB8AC3E}">
        <p14:creationId xmlns:p14="http://schemas.microsoft.com/office/powerpoint/2010/main" val="225632446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08337" y="2762251"/>
            <a:ext cx="10753859" cy="1143000"/>
          </a:xfrm>
        </p:spPr>
        <p:txBody>
          <a:bodyPr>
            <a:noAutofit/>
          </a:bodyPr>
          <a:lstStyle/>
          <a:p>
            <a:pPr eaLnBrk="1" hangingPunct="1"/>
            <a:r>
              <a:rPr lang="en-GB" altLang="en-US" sz="4000" b="1" dirty="0"/>
              <a:t>Budapest Convention on Cybercrime</a:t>
            </a:r>
            <a:br>
              <a:rPr lang="en-GB" altLang="en-US" sz="4000" b="1" dirty="0"/>
            </a:br>
            <a:r>
              <a:rPr lang="en-GB" altLang="en-US" sz="4000" b="1" dirty="0"/>
              <a:t>International co-operation</a:t>
            </a:r>
            <a:endParaRPr lang="en-GB" sz="4000" dirty="0"/>
          </a:p>
        </p:txBody>
      </p:sp>
      <p:pic>
        <p:nvPicPr>
          <p:cNvPr id="151555" name="Picture 3"/>
          <p:cNvPicPr>
            <a:picLocks noGrp="1" noChangeAspect="1" noChangeArrowheads="1"/>
          </p:cNvPicPr>
          <p:nvPr>
            <p:ph sz="quarter" idx="4294967295"/>
          </p:nvPr>
        </p:nvPicPr>
        <p:blipFill>
          <a:blip r:embed="rId3"/>
          <a:srcRect/>
          <a:stretch>
            <a:fillRect/>
          </a:stretch>
        </p:blipFill>
        <p:spPr>
          <a:xfrm>
            <a:off x="8310563" y="4643439"/>
            <a:ext cx="1962151" cy="1766887"/>
          </a:xfrm>
        </p:spPr>
      </p:pic>
      <p:sp>
        <p:nvSpPr>
          <p:cNvPr id="3" name="Slide Number Placeholder 2"/>
          <p:cNvSpPr>
            <a:spLocks noGrp="1"/>
          </p:cNvSpPr>
          <p:nvPr>
            <p:ph type="sldNum" sz="quarter" idx="12"/>
          </p:nvPr>
        </p:nvSpPr>
        <p:spPr/>
        <p:txBody>
          <a:bodyPr/>
          <a:lstStyle/>
          <a:p>
            <a:pPr>
              <a:defRPr/>
            </a:pPr>
            <a:fld id="{CE2D7955-86E9-49F5-A72D-587346A0DA53}" type="slidenum">
              <a:rPr lang="en-US" smtClean="0"/>
              <a:pPr>
                <a:defRPr/>
              </a:pPr>
              <a:t>65</a:t>
            </a:fld>
            <a:endParaRPr lang="en-US" dirty="0"/>
          </a:p>
        </p:txBody>
      </p:sp>
      <p:sp>
        <p:nvSpPr>
          <p:cNvPr id="4" name="Tijdelijke aanduiding voor datum 3"/>
          <p:cNvSpPr>
            <a:spLocks noGrp="1"/>
          </p:cNvSpPr>
          <p:nvPr>
            <p:ph type="dt" sz="half" idx="10"/>
          </p:nvPr>
        </p:nvSpPr>
        <p:spPr/>
        <p:txBody>
          <a:bodyPr/>
          <a:lstStyle/>
          <a:p>
            <a:r>
              <a:rPr lang="en-US"/>
              <a:t>www.coe.int/cybercrime</a:t>
            </a:r>
            <a:endParaRPr lang="en-GB"/>
          </a:p>
        </p:txBody>
      </p:sp>
    </p:spTree>
    <p:extLst>
      <p:ext uri="{BB962C8B-B14F-4D97-AF65-F5344CB8AC3E}">
        <p14:creationId xmlns:p14="http://schemas.microsoft.com/office/powerpoint/2010/main" val="279366789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3" name="Rectangle 3"/>
          <p:cNvSpPr>
            <a:spLocks noGrp="1"/>
          </p:cNvSpPr>
          <p:nvPr>
            <p:ph type="body" idx="1"/>
          </p:nvPr>
        </p:nvSpPr>
        <p:spPr>
          <a:xfrm>
            <a:off x="170121" y="1414131"/>
            <a:ext cx="11865935" cy="4795284"/>
          </a:xfrm>
        </p:spPr>
        <p:txBody>
          <a:bodyPr/>
          <a:lstStyle/>
          <a:p>
            <a:pPr>
              <a:buFont typeface="Arial" charset="0"/>
              <a:buChar char="•"/>
              <a:defRPr/>
            </a:pPr>
            <a:endParaRPr lang="en-US" b="1" dirty="0"/>
          </a:p>
          <a:p>
            <a:pPr>
              <a:buFont typeface="Arial" charset="0"/>
              <a:buChar char="•"/>
              <a:defRPr/>
            </a:pPr>
            <a:r>
              <a:rPr lang="en-US" b="1" dirty="0"/>
              <a:t>Article 23 – General principles relating to international co-operation</a:t>
            </a:r>
          </a:p>
          <a:p>
            <a:pPr marL="0" indent="0" eaLnBrk="1" hangingPunct="1">
              <a:lnSpc>
                <a:spcPct val="90000"/>
              </a:lnSpc>
              <a:buNone/>
              <a:defRPr/>
            </a:pPr>
            <a:endParaRPr lang="en-US" b="1" dirty="0"/>
          </a:p>
          <a:p>
            <a:pPr>
              <a:buFont typeface="Arial" charset="0"/>
              <a:buChar char="•"/>
              <a:defRPr/>
            </a:pPr>
            <a:r>
              <a:rPr lang="en-GB" b="1" dirty="0"/>
              <a:t>Article 24 – Extradition</a:t>
            </a:r>
          </a:p>
          <a:p>
            <a:pPr eaLnBrk="1" hangingPunct="1">
              <a:lnSpc>
                <a:spcPct val="90000"/>
              </a:lnSpc>
              <a:buFont typeface="Arial" charset="0"/>
              <a:buChar char="•"/>
              <a:defRPr/>
            </a:pPr>
            <a:endParaRPr lang="en-US" b="1" dirty="0"/>
          </a:p>
          <a:p>
            <a:pPr>
              <a:buFont typeface="Arial" charset="0"/>
              <a:buChar char="•"/>
              <a:defRPr/>
            </a:pPr>
            <a:r>
              <a:rPr lang="en-US" b="1" dirty="0"/>
              <a:t>Article 25 – General principles relating to mutual assistance</a:t>
            </a:r>
            <a:endParaRPr lang="en-GB" dirty="0">
              <a:latin typeface="+mj-lt"/>
              <a:ea typeface="+mn-ea"/>
              <a:cs typeface="+mn-cs"/>
            </a:endParaRPr>
          </a:p>
        </p:txBody>
      </p:sp>
      <p:sp>
        <p:nvSpPr>
          <p:cNvPr id="117763"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32" indent="-285744">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2971" indent="-228594">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160"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349"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537"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726"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8914"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103"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3C5C486E-BD15-4FAC-9175-629C6B200564}" type="slidenum">
              <a:rPr lang="en-US" altLang="en-US" sz="1200">
                <a:solidFill>
                  <a:srgbClr val="898989"/>
                </a:solidFill>
              </a:rPr>
              <a:pPr>
                <a:spcBef>
                  <a:spcPct val="0"/>
                </a:spcBef>
                <a:buFontTx/>
                <a:buNone/>
              </a:pPr>
              <a:t>66</a:t>
            </a:fld>
            <a:endParaRPr lang="en-US" altLang="en-US" sz="1200">
              <a:solidFill>
                <a:srgbClr val="898989"/>
              </a:solidFill>
            </a:endParaRPr>
          </a:p>
        </p:txBody>
      </p:sp>
      <p:sp>
        <p:nvSpPr>
          <p:cNvPr id="4" name="Rectangle 2"/>
          <p:cNvSpPr>
            <a:spLocks noGrp="1"/>
          </p:cNvSpPr>
          <p:nvPr>
            <p:ph type="title"/>
          </p:nvPr>
        </p:nvSpPr>
        <p:spPr>
          <a:xfrm>
            <a:off x="1408176" y="335433"/>
            <a:ext cx="10443891" cy="561545"/>
          </a:xfrm>
        </p:spPr>
        <p:txBody>
          <a:bodyPr>
            <a:noAutofit/>
          </a:bodyPr>
          <a:lstStyle/>
          <a:p>
            <a:pPr algn="l" eaLnBrk="1" hangingPunct="1"/>
            <a:r>
              <a:rPr lang="en-GB" altLang="en-US" sz="2800" b="1" dirty="0">
                <a:solidFill>
                  <a:schemeClr val="bg1"/>
                </a:solidFill>
              </a:rPr>
              <a:t>Articles 23 –&gt; 25 – International co-operation General principles</a:t>
            </a:r>
          </a:p>
        </p:txBody>
      </p:sp>
      <p:sp>
        <p:nvSpPr>
          <p:cNvPr id="2" name="Tijdelijke aanduiding voor datum 1"/>
          <p:cNvSpPr>
            <a:spLocks noGrp="1"/>
          </p:cNvSpPr>
          <p:nvPr>
            <p:ph type="dt" sz="half" idx="10"/>
          </p:nvPr>
        </p:nvSpPr>
        <p:spPr/>
        <p:txBody>
          <a:bodyPr/>
          <a:lstStyle/>
          <a:p>
            <a:r>
              <a:rPr lang="en-US"/>
              <a:t>www.coe.int/cybercrime</a:t>
            </a:r>
            <a:endParaRPr lang="en-GB"/>
          </a:p>
        </p:txBody>
      </p:sp>
    </p:spTree>
    <p:extLst>
      <p:ext uri="{BB962C8B-B14F-4D97-AF65-F5344CB8AC3E}">
        <p14:creationId xmlns:p14="http://schemas.microsoft.com/office/powerpoint/2010/main" val="152644049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67</a:t>
            </a:fld>
            <a:endParaRPr lang="en-US"/>
          </a:p>
        </p:txBody>
      </p:sp>
      <p:sp>
        <p:nvSpPr>
          <p:cNvPr id="5" name="Rectangle 2"/>
          <p:cNvSpPr txBox="1">
            <a:spLocks/>
          </p:cNvSpPr>
          <p:nvPr/>
        </p:nvSpPr>
        <p:spPr bwMode="auto">
          <a:xfrm>
            <a:off x="255181" y="1446029"/>
            <a:ext cx="11780875" cy="4890976"/>
          </a:xfrm>
          <a:prstGeom prst="rect">
            <a:avLst/>
          </a:prstGeom>
          <a:noFill/>
          <a:ln w="38100">
            <a:solidFill>
              <a:srgbClr val="2F618F"/>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eaLnBrk="1" hangingPunct="1">
              <a:lnSpc>
                <a:spcPct val="80000"/>
              </a:lnSpc>
              <a:buFont typeface="Arial" charset="0"/>
              <a:buNone/>
            </a:pPr>
            <a:endParaRPr lang="en-GB" altLang="sr-Latn-RS" b="1" i="1" dirty="0">
              <a:latin typeface="Verdana" panose="020B0604030504040204" pitchFamily="34" charset="0"/>
              <a:ea typeface="Verdana" panose="020B0604030504040204" pitchFamily="34" charset="0"/>
              <a:cs typeface="Verdana" panose="020B0604030504040204" pitchFamily="34" charset="0"/>
            </a:endParaRPr>
          </a:p>
          <a:p>
            <a:pPr algn="ctr" eaLnBrk="1" hangingPunct="1">
              <a:lnSpc>
                <a:spcPct val="80000"/>
              </a:lnSpc>
              <a:buFont typeface="Arial" charset="0"/>
              <a:buNone/>
            </a:pPr>
            <a:r>
              <a:rPr lang="en-GB" altLang="sr-Latn-RS" b="1" i="1" dirty="0">
                <a:latin typeface="Verdana" panose="020B0604030504040204" pitchFamily="34" charset="0"/>
                <a:ea typeface="Verdana" panose="020B0604030504040204" pitchFamily="34" charset="0"/>
                <a:cs typeface="Verdana" panose="020B0604030504040204" pitchFamily="34" charset="0"/>
              </a:rPr>
              <a:t>Spontaneous Information</a:t>
            </a:r>
          </a:p>
          <a:p>
            <a:pPr algn="ctr" eaLnBrk="1" hangingPunct="1">
              <a:lnSpc>
                <a:spcPct val="80000"/>
              </a:lnSpc>
              <a:buFont typeface="Arial" charset="0"/>
              <a:buNone/>
            </a:pPr>
            <a:r>
              <a:rPr lang="en-GB" altLang="sr-Latn-RS" b="1" i="1" dirty="0">
                <a:latin typeface="Verdana" panose="020B0604030504040204" pitchFamily="34" charset="0"/>
                <a:ea typeface="Verdana" panose="020B0604030504040204" pitchFamily="34" charset="0"/>
                <a:cs typeface="Verdana" panose="020B0604030504040204" pitchFamily="34" charset="0"/>
              </a:rPr>
              <a:t>(Article 26 – Budapest Convention)</a:t>
            </a:r>
          </a:p>
          <a:p>
            <a:pPr eaLnBrk="1" hangingPunct="1">
              <a:lnSpc>
                <a:spcPct val="80000"/>
              </a:lnSpc>
              <a:buFont typeface="Arial" charset="0"/>
              <a:buNone/>
            </a:pPr>
            <a:endParaRPr lang="en-GB" altLang="sr-Latn-RS" dirty="0">
              <a:latin typeface="Verdana" panose="020B0604030504040204" pitchFamily="34" charset="0"/>
              <a:ea typeface="Verdana" panose="020B0604030504040204" pitchFamily="34" charset="0"/>
              <a:cs typeface="Verdana" panose="020B0604030504040204" pitchFamily="34" charset="0"/>
            </a:endParaRPr>
          </a:p>
          <a:p>
            <a:pPr eaLnBrk="1" hangingPunct="1">
              <a:lnSpc>
                <a:spcPct val="80000"/>
              </a:lnSpc>
              <a:spcBef>
                <a:spcPts val="600"/>
              </a:spcBef>
              <a:spcAft>
                <a:spcPts val="1200"/>
              </a:spcAft>
            </a:pPr>
            <a:r>
              <a:rPr lang="en-GB" altLang="sr-Latn-RS" sz="2400" dirty="0">
                <a:latin typeface="Verdana" panose="020B0604030504040204" pitchFamily="34" charset="0"/>
                <a:ea typeface="Verdana" panose="020B0604030504040204" pitchFamily="34" charset="0"/>
                <a:cs typeface="Verdana" panose="020B0604030504040204" pitchFamily="34" charset="0"/>
              </a:rPr>
              <a:t>The authorities from a Party, within an internal investigation, discover that some of the information they obtained must be forwarded to the authorities of other Party</a:t>
            </a:r>
          </a:p>
          <a:p>
            <a:pPr eaLnBrk="1" hangingPunct="1">
              <a:lnSpc>
                <a:spcPct val="80000"/>
              </a:lnSpc>
              <a:spcBef>
                <a:spcPts val="600"/>
              </a:spcBef>
              <a:spcAft>
                <a:spcPts val="1200"/>
              </a:spcAft>
            </a:pPr>
            <a:r>
              <a:rPr lang="en-GB" altLang="sr-Latn-RS" sz="2400" dirty="0">
                <a:latin typeface="Verdana" panose="020B0604030504040204" pitchFamily="34" charset="0"/>
                <a:ea typeface="Verdana" panose="020B0604030504040204" pitchFamily="34" charset="0"/>
                <a:cs typeface="Verdana" panose="020B0604030504040204" pitchFamily="34" charset="0"/>
              </a:rPr>
              <a:t>It can be done if the information seems to be useful or necessary to the beginning or the developing of an investigation respecting to a criminal offence in the framework of the Convention </a:t>
            </a:r>
          </a:p>
          <a:p>
            <a:pPr eaLnBrk="1" hangingPunct="1">
              <a:lnSpc>
                <a:spcPct val="80000"/>
              </a:lnSpc>
              <a:spcBef>
                <a:spcPts val="600"/>
              </a:spcBef>
              <a:spcAft>
                <a:spcPts val="1200"/>
              </a:spcAft>
            </a:pPr>
            <a:r>
              <a:rPr lang="en-GB" altLang="sr-Latn-RS" sz="2400" dirty="0">
                <a:latin typeface="Verdana" panose="020B0604030504040204" pitchFamily="34" charset="0"/>
                <a:ea typeface="Verdana" panose="020B0604030504040204" pitchFamily="34" charset="0"/>
                <a:cs typeface="Verdana" panose="020B0604030504040204" pitchFamily="34" charset="0"/>
              </a:rPr>
              <a:t>According to Article 26, 2, this dispatch of information can be submitted to certain conditions, mainly of confidentiality</a:t>
            </a:r>
            <a:endParaRPr lang="en-GB" altLang="sr-Latn-RS" sz="2800" dirty="0">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Marcador de Posição de Conteúdo 2"/>
          <p:cNvSpPr>
            <a:spLocks noGrp="1"/>
          </p:cNvSpPr>
          <p:nvPr>
            <p:ph idx="1"/>
          </p:nvPr>
        </p:nvSpPr>
        <p:spPr>
          <a:xfrm>
            <a:off x="212651" y="1435395"/>
            <a:ext cx="11812771" cy="4795284"/>
          </a:xfrm>
        </p:spPr>
        <p:txBody>
          <a:bodyPr/>
          <a:lstStyle/>
          <a:p>
            <a:pPr marL="514350" indent="-514350" algn="just">
              <a:buFont typeface="+mj-lt"/>
              <a:buAutoNum type="arabicPeriod"/>
            </a:pPr>
            <a:r>
              <a:rPr lang="en-GB" dirty="0">
                <a:ea typeface="ＭＳ Ｐゴシック" pitchFamily="34" charset="-128"/>
              </a:rPr>
              <a:t>A Party may, within the limits of its domestic law and without prior request, </a:t>
            </a:r>
            <a:r>
              <a:rPr lang="en-GB" b="1" dirty="0">
                <a:ea typeface="ＭＳ Ｐゴシック" pitchFamily="34" charset="-128"/>
              </a:rPr>
              <a:t>forward</a:t>
            </a:r>
            <a:r>
              <a:rPr lang="en-GB" dirty="0">
                <a:ea typeface="ＭＳ Ｐゴシック" pitchFamily="34" charset="-128"/>
              </a:rPr>
              <a:t> to another Party </a:t>
            </a:r>
            <a:r>
              <a:rPr lang="en-GB" b="1" dirty="0">
                <a:ea typeface="ＭＳ Ｐゴシック" pitchFamily="34" charset="-128"/>
              </a:rPr>
              <a:t>information</a:t>
            </a:r>
            <a:r>
              <a:rPr lang="en-GB" dirty="0">
                <a:ea typeface="ＭＳ Ｐゴシック" pitchFamily="34" charset="-128"/>
              </a:rPr>
              <a:t> obtained within the framework of its own investigations when it considers that the disclosure of such information might assist the receiving Party in initiating or carrying out investigations or proceedings concerning criminal offences established in accordance with this Convention or might lead to a request for co-operation by that Party under this chapter.</a:t>
            </a:r>
          </a:p>
        </p:txBody>
      </p:sp>
      <p:sp>
        <p:nvSpPr>
          <p:cNvPr id="3" name="Title 1"/>
          <p:cNvSpPr>
            <a:spLocks noGrp="1"/>
          </p:cNvSpPr>
          <p:nvPr>
            <p:ph type="title"/>
          </p:nvPr>
        </p:nvSpPr>
        <p:spPr>
          <a:xfrm>
            <a:off x="1446027" y="148856"/>
            <a:ext cx="10579395" cy="1103682"/>
          </a:xfrm>
        </p:spPr>
        <p:txBody>
          <a:bodyPr>
            <a:normAutofit fontScale="90000"/>
          </a:bodyPr>
          <a:lstStyle/>
          <a:p>
            <a:pPr>
              <a:lnSpc>
                <a:spcPct val="90000"/>
              </a:lnSpc>
              <a:defRPr/>
            </a:pPr>
            <a:r>
              <a:rPr lang="en-GB" sz="4000" b="1" dirty="0">
                <a:solidFill>
                  <a:schemeClr val="bg1"/>
                </a:solidFill>
                <a:ea typeface="ＭＳ Ｐゴシック" charset="0"/>
                <a:cs typeface="ＭＳ Ｐゴシック" charset="0"/>
              </a:rPr>
              <a:t>Article 26 - Spontaneous Information</a:t>
            </a:r>
            <a:endParaRPr lang="en-GB" sz="4000" b="1" dirty="0">
              <a:solidFill>
                <a:schemeClr val="bg1"/>
              </a:solidFill>
              <a:effectLst>
                <a:outerShdw blurRad="38100" dist="38100" dir="2700000" algn="tl">
                  <a:srgbClr val="DDDDDD"/>
                </a:outerShdw>
              </a:effectLst>
              <a:ea typeface="ＭＳ Ｐゴシック" charset="0"/>
              <a:cs typeface="ＭＳ Ｐゴシック" charset="0"/>
            </a:endParaRP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68</a:t>
            </a:fld>
            <a:endParaRPr lang="en-US"/>
          </a:p>
        </p:txBody>
      </p:sp>
    </p:spTree>
    <p:extLst>
      <p:ext uri="{BB962C8B-B14F-4D97-AF65-F5344CB8AC3E}">
        <p14:creationId xmlns:p14="http://schemas.microsoft.com/office/powerpoint/2010/main" val="236749074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Marcador de Posição de Conteúdo 2"/>
          <p:cNvSpPr>
            <a:spLocks noGrp="1"/>
          </p:cNvSpPr>
          <p:nvPr>
            <p:ph idx="1"/>
          </p:nvPr>
        </p:nvSpPr>
        <p:spPr>
          <a:xfrm>
            <a:off x="116958" y="1414130"/>
            <a:ext cx="11908464" cy="4710223"/>
          </a:xfrm>
        </p:spPr>
        <p:txBody>
          <a:bodyPr/>
          <a:lstStyle/>
          <a:p>
            <a:pPr marL="514350" indent="-514350" algn="just">
              <a:buFont typeface="+mj-lt"/>
              <a:buAutoNum type="arabicPeriod" startAt="2"/>
            </a:pPr>
            <a:r>
              <a:rPr lang="en-GB" dirty="0">
                <a:ea typeface="ＭＳ Ｐゴシック" pitchFamily="34" charset="-128"/>
              </a:rPr>
              <a:t>Prior to providing such information, the providing Party may request that it be kept </a:t>
            </a:r>
            <a:r>
              <a:rPr lang="en-GB" b="1" dirty="0">
                <a:ea typeface="ＭＳ Ｐゴシック" pitchFamily="34" charset="-128"/>
              </a:rPr>
              <a:t>confidential</a:t>
            </a:r>
            <a:r>
              <a:rPr lang="en-GB" dirty="0">
                <a:ea typeface="ＭＳ Ｐゴシック" pitchFamily="34" charset="-128"/>
              </a:rPr>
              <a:t> or only used subject to </a:t>
            </a:r>
            <a:r>
              <a:rPr lang="en-GB" b="1" dirty="0">
                <a:ea typeface="ＭＳ Ｐゴシック" pitchFamily="34" charset="-128"/>
              </a:rPr>
              <a:t>conditions</a:t>
            </a:r>
            <a:r>
              <a:rPr lang="en-GB" dirty="0">
                <a:ea typeface="ＭＳ Ｐゴシック" pitchFamily="34" charset="-128"/>
              </a:rPr>
              <a:t>. If the receiving Party cannot comply with such request, it shall notify the providing Party, which shall then determine whether the information should nevertheless be provided. If the receiving Party accepts the information subject to the conditions, it shall be bound by them.</a:t>
            </a:r>
            <a:endParaRPr lang="pt-PT" dirty="0">
              <a:ea typeface="ＭＳ Ｐゴシック" pitchFamily="34" charset="-128"/>
            </a:endParaRPr>
          </a:p>
          <a:p>
            <a:pPr marL="0" indent="0" algn="just">
              <a:buNone/>
            </a:pPr>
            <a:endParaRPr lang="pt-PT" dirty="0">
              <a:ea typeface="ＭＳ Ｐゴシック" pitchFamily="34" charset="-128"/>
            </a:endParaRP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69</a:t>
            </a:fld>
            <a:endParaRPr lang="en-US"/>
          </a:p>
        </p:txBody>
      </p:sp>
      <p:sp>
        <p:nvSpPr>
          <p:cNvPr id="6" name="Title 1"/>
          <p:cNvSpPr>
            <a:spLocks noGrp="1"/>
          </p:cNvSpPr>
          <p:nvPr>
            <p:ph type="title"/>
          </p:nvPr>
        </p:nvSpPr>
        <p:spPr>
          <a:xfrm>
            <a:off x="1446027" y="148856"/>
            <a:ext cx="10579395" cy="1103682"/>
          </a:xfrm>
        </p:spPr>
        <p:txBody>
          <a:bodyPr>
            <a:normAutofit fontScale="90000"/>
          </a:bodyPr>
          <a:lstStyle/>
          <a:p>
            <a:pPr>
              <a:lnSpc>
                <a:spcPct val="90000"/>
              </a:lnSpc>
              <a:defRPr/>
            </a:pPr>
            <a:r>
              <a:rPr lang="en-GB" sz="4000" b="1" dirty="0">
                <a:solidFill>
                  <a:schemeClr val="bg1"/>
                </a:solidFill>
                <a:ea typeface="ＭＳ Ｐゴシック" charset="0"/>
                <a:cs typeface="ＭＳ Ｐゴシック" charset="0"/>
              </a:rPr>
              <a:t>Article 26 - Spontaneous Information</a:t>
            </a:r>
            <a:endParaRPr lang="en-GB" sz="4000" b="1" dirty="0">
              <a:solidFill>
                <a:schemeClr val="bg1"/>
              </a:solidFill>
              <a:effectLst>
                <a:outerShdw blurRad="38100" dist="38100" dir="2700000" algn="tl">
                  <a:srgbClr val="DDDDDD"/>
                </a:outerShdw>
              </a:effectLst>
              <a:ea typeface="ＭＳ Ｐゴシック" charset="0"/>
              <a:cs typeface="ＭＳ Ｐゴシック" charset="0"/>
            </a:endParaRPr>
          </a:p>
        </p:txBody>
      </p:sp>
    </p:spTree>
    <p:extLst>
      <p:ext uri="{BB962C8B-B14F-4D97-AF65-F5344CB8AC3E}">
        <p14:creationId xmlns:p14="http://schemas.microsoft.com/office/powerpoint/2010/main" val="39602853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5" name="TextBox 15"/>
          <p:cNvSpPr txBox="1">
            <a:spLocks noChangeArrowheads="1"/>
          </p:cNvSpPr>
          <p:nvPr/>
        </p:nvSpPr>
        <p:spPr bwMode="auto">
          <a:xfrm>
            <a:off x="1460054" y="189420"/>
            <a:ext cx="10441284"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r>
              <a:rPr lang="en-GB" sz="4800" b="1" dirty="0">
                <a:solidFill>
                  <a:schemeClr val="bg1"/>
                </a:solidFill>
                <a:latin typeface="Verdana" panose="020B0604030504040204" pitchFamily="34" charset="0"/>
                <a:ea typeface="Verdana" panose="020B0604030504040204" pitchFamily="34" charset="0"/>
                <a:cs typeface="Verdana" panose="020B0604030504040204" pitchFamily="34" charset="0"/>
              </a:rPr>
              <a:t>Budapest Convention: scope</a:t>
            </a:r>
          </a:p>
        </p:txBody>
      </p:sp>
      <p:sp>
        <p:nvSpPr>
          <p:cNvPr id="19" name="Textfeld 12"/>
          <p:cNvSpPr txBox="1"/>
          <p:nvPr/>
        </p:nvSpPr>
        <p:spPr>
          <a:xfrm>
            <a:off x="531759" y="1436808"/>
            <a:ext cx="2786063" cy="4401205"/>
          </a:xfrm>
          <a:prstGeom prst="rect">
            <a:avLst/>
          </a:prstGeom>
          <a:noFill/>
          <a:ln>
            <a:solidFill>
              <a:schemeClr val="bg1">
                <a:lumMod val="50000"/>
              </a:schemeClr>
            </a:solidFill>
          </a:ln>
        </p:spPr>
        <p:txBody>
          <a:bodyPr>
            <a:spAutoFit/>
          </a:bodyPr>
          <a:lstStyle/>
          <a:p>
            <a:pPr>
              <a:defRPr/>
            </a:pPr>
            <a:r>
              <a:rPr lang="en-GB" sz="2000" b="1" dirty="0">
                <a:latin typeface="Verdana" panose="020B0604030504040204" pitchFamily="34" charset="0"/>
                <a:ea typeface="Verdana" panose="020B0604030504040204" pitchFamily="34" charset="0"/>
                <a:cs typeface="Verdana" panose="020B0604030504040204" pitchFamily="34" charset="0"/>
              </a:rPr>
              <a:t>Criminalising conduct</a:t>
            </a:r>
          </a:p>
          <a:p>
            <a:pPr marL="342891" indent="-342891">
              <a:buFont typeface="Wingdings" pitchFamily="2" charset="2"/>
              <a:buChar char="§"/>
              <a:defRPr/>
            </a:pPr>
            <a:r>
              <a:rPr lang="en-GB" sz="2000" dirty="0">
                <a:latin typeface="Verdana" panose="020B0604030504040204" pitchFamily="34" charset="0"/>
                <a:ea typeface="Verdana" panose="020B0604030504040204" pitchFamily="34" charset="0"/>
                <a:cs typeface="Verdana" panose="020B0604030504040204" pitchFamily="34" charset="0"/>
              </a:rPr>
              <a:t>Illegal access</a:t>
            </a:r>
          </a:p>
          <a:p>
            <a:pPr marL="342891" indent="-342891">
              <a:buFont typeface="Wingdings" pitchFamily="2" charset="2"/>
              <a:buChar char="§"/>
              <a:defRPr/>
            </a:pPr>
            <a:r>
              <a:rPr lang="en-GB" sz="2000" dirty="0">
                <a:latin typeface="Verdana" panose="020B0604030504040204" pitchFamily="34" charset="0"/>
                <a:ea typeface="Verdana" panose="020B0604030504040204" pitchFamily="34" charset="0"/>
                <a:cs typeface="Verdana" panose="020B0604030504040204" pitchFamily="34" charset="0"/>
              </a:rPr>
              <a:t>Illegal interception</a:t>
            </a:r>
          </a:p>
          <a:p>
            <a:pPr marL="342891" indent="-342891">
              <a:buFont typeface="Wingdings" pitchFamily="2" charset="2"/>
              <a:buChar char="§"/>
              <a:defRPr/>
            </a:pPr>
            <a:r>
              <a:rPr lang="en-GB" sz="2000" dirty="0">
                <a:latin typeface="Verdana" panose="020B0604030504040204" pitchFamily="34" charset="0"/>
                <a:ea typeface="Verdana" panose="020B0604030504040204" pitchFamily="34" charset="0"/>
                <a:cs typeface="Verdana" panose="020B0604030504040204" pitchFamily="34" charset="0"/>
              </a:rPr>
              <a:t>Data interference</a:t>
            </a:r>
          </a:p>
          <a:p>
            <a:pPr marL="342891" indent="-342891">
              <a:buFont typeface="Wingdings" pitchFamily="2" charset="2"/>
              <a:buChar char="§"/>
              <a:defRPr/>
            </a:pPr>
            <a:r>
              <a:rPr lang="en-GB" sz="2000" dirty="0">
                <a:latin typeface="Verdana" panose="020B0604030504040204" pitchFamily="34" charset="0"/>
                <a:ea typeface="Verdana" panose="020B0604030504040204" pitchFamily="34" charset="0"/>
                <a:cs typeface="Verdana" panose="020B0604030504040204" pitchFamily="34" charset="0"/>
              </a:rPr>
              <a:t>System interference</a:t>
            </a:r>
          </a:p>
          <a:p>
            <a:pPr marL="342891" indent="-342891">
              <a:buFont typeface="Wingdings" pitchFamily="2" charset="2"/>
              <a:buChar char="§"/>
              <a:defRPr/>
            </a:pPr>
            <a:r>
              <a:rPr lang="en-GB" sz="2000" dirty="0">
                <a:latin typeface="Verdana" panose="020B0604030504040204" pitchFamily="34" charset="0"/>
                <a:ea typeface="Verdana" panose="020B0604030504040204" pitchFamily="34" charset="0"/>
                <a:cs typeface="Verdana" panose="020B0604030504040204" pitchFamily="34" charset="0"/>
              </a:rPr>
              <a:t>Misuse of devices</a:t>
            </a:r>
          </a:p>
          <a:p>
            <a:pPr marL="342891" indent="-342891">
              <a:buFont typeface="Wingdings" pitchFamily="2" charset="2"/>
              <a:buChar char="§"/>
              <a:defRPr/>
            </a:pPr>
            <a:r>
              <a:rPr lang="en-GB" sz="2000" dirty="0">
                <a:latin typeface="Verdana" panose="020B0604030504040204" pitchFamily="34" charset="0"/>
                <a:ea typeface="Verdana" panose="020B0604030504040204" pitchFamily="34" charset="0"/>
                <a:cs typeface="Verdana" panose="020B0604030504040204" pitchFamily="34" charset="0"/>
              </a:rPr>
              <a:t>Fraud and forgery</a:t>
            </a:r>
          </a:p>
          <a:p>
            <a:pPr marL="342891" indent="-342891">
              <a:buFont typeface="Wingdings" pitchFamily="2" charset="2"/>
              <a:buChar char="§"/>
              <a:defRPr/>
            </a:pPr>
            <a:r>
              <a:rPr lang="en-GB" sz="2000" dirty="0">
                <a:latin typeface="Verdana" panose="020B0604030504040204" pitchFamily="34" charset="0"/>
                <a:ea typeface="Verdana" panose="020B0604030504040204" pitchFamily="34" charset="0"/>
                <a:cs typeface="Verdana" panose="020B0604030504040204" pitchFamily="34" charset="0"/>
              </a:rPr>
              <a:t>Child pornography</a:t>
            </a:r>
          </a:p>
          <a:p>
            <a:pPr marL="342891" indent="-342891">
              <a:buFont typeface="Wingdings" pitchFamily="2" charset="2"/>
              <a:buChar char="§"/>
              <a:defRPr/>
            </a:pPr>
            <a:r>
              <a:rPr lang="en-GB" sz="2000" dirty="0">
                <a:latin typeface="Verdana" panose="020B0604030504040204" pitchFamily="34" charset="0"/>
                <a:ea typeface="Verdana" panose="020B0604030504040204" pitchFamily="34" charset="0"/>
                <a:cs typeface="Verdana" panose="020B0604030504040204" pitchFamily="34" charset="0"/>
              </a:rPr>
              <a:t>IPR-offence</a:t>
            </a:r>
            <a:r>
              <a:rPr lang="de-DE" sz="2000" dirty="0">
                <a:latin typeface="Verdana" panose="020B0604030504040204" pitchFamily="34" charset="0"/>
                <a:ea typeface="Verdana" panose="020B0604030504040204" pitchFamily="34" charset="0"/>
                <a:cs typeface="Verdana" panose="020B0604030504040204" pitchFamily="34" charset="0"/>
              </a:rPr>
              <a:t>s</a:t>
            </a:r>
          </a:p>
        </p:txBody>
      </p:sp>
      <p:sp>
        <p:nvSpPr>
          <p:cNvPr id="21" name="Textfeld 4"/>
          <p:cNvSpPr txBox="1"/>
          <p:nvPr/>
        </p:nvSpPr>
        <p:spPr>
          <a:xfrm>
            <a:off x="8674359" y="1435329"/>
            <a:ext cx="2955441" cy="4401205"/>
          </a:xfrm>
          <a:prstGeom prst="rect">
            <a:avLst/>
          </a:prstGeom>
          <a:noFill/>
          <a:ln>
            <a:solidFill>
              <a:schemeClr val="bg1">
                <a:lumMod val="50000"/>
              </a:schemeClr>
            </a:solidFill>
          </a:ln>
        </p:spPr>
        <p:txBody>
          <a:bodyPr wrap="square">
            <a:spAutoFit/>
          </a:bodyPr>
          <a:lstStyle/>
          <a:p>
            <a:pPr>
              <a:defRPr/>
            </a:pPr>
            <a:r>
              <a:rPr lang="en-GB" sz="2000" b="1" dirty="0">
                <a:latin typeface="Verdana" panose="020B0604030504040204" pitchFamily="34" charset="0"/>
                <a:ea typeface="Verdana" panose="020B0604030504040204" pitchFamily="34" charset="0"/>
                <a:cs typeface="Verdana" panose="020B0604030504040204" pitchFamily="34" charset="0"/>
              </a:rPr>
              <a:t>International cooperation</a:t>
            </a:r>
          </a:p>
          <a:p>
            <a:pPr marL="361942" indent="-361942">
              <a:buFont typeface="Wingdings" pitchFamily="2" charset="2"/>
              <a:buChar char="§"/>
              <a:defRPr/>
            </a:pPr>
            <a:r>
              <a:rPr lang="en-GB" sz="2000" dirty="0">
                <a:latin typeface="Verdana" panose="020B0604030504040204" pitchFamily="34" charset="0"/>
                <a:ea typeface="Verdana" panose="020B0604030504040204" pitchFamily="34" charset="0"/>
                <a:cs typeface="Verdana" panose="020B0604030504040204" pitchFamily="34" charset="0"/>
              </a:rPr>
              <a:t>Extradition</a:t>
            </a:r>
          </a:p>
          <a:p>
            <a:pPr marL="361942" indent="-361942">
              <a:buFont typeface="Wingdings" pitchFamily="2" charset="2"/>
              <a:buChar char="§"/>
              <a:defRPr/>
            </a:pPr>
            <a:r>
              <a:rPr lang="en-GB" sz="2000" dirty="0">
                <a:latin typeface="Verdana" panose="020B0604030504040204" pitchFamily="34" charset="0"/>
                <a:ea typeface="Verdana" panose="020B0604030504040204" pitchFamily="34" charset="0"/>
                <a:cs typeface="Verdana" panose="020B0604030504040204" pitchFamily="34" charset="0"/>
              </a:rPr>
              <a:t>MLA</a:t>
            </a:r>
          </a:p>
          <a:p>
            <a:pPr marL="361942" indent="-361942">
              <a:buFont typeface="Wingdings" pitchFamily="2" charset="2"/>
              <a:buChar char="§"/>
              <a:defRPr/>
            </a:pPr>
            <a:r>
              <a:rPr lang="en-GB" sz="2000" dirty="0">
                <a:latin typeface="Verdana" panose="020B0604030504040204" pitchFamily="34" charset="0"/>
                <a:ea typeface="Verdana" panose="020B0604030504040204" pitchFamily="34" charset="0"/>
                <a:cs typeface="Verdana" panose="020B0604030504040204" pitchFamily="34" charset="0"/>
              </a:rPr>
              <a:t>Spontaneous information</a:t>
            </a:r>
          </a:p>
          <a:p>
            <a:pPr marL="361942" indent="-361942">
              <a:buFont typeface="Wingdings" pitchFamily="2" charset="2"/>
              <a:buChar char="§"/>
              <a:defRPr/>
            </a:pPr>
            <a:r>
              <a:rPr lang="en-GB" sz="2000" dirty="0">
                <a:latin typeface="Verdana" panose="020B0604030504040204" pitchFamily="34" charset="0"/>
                <a:ea typeface="Verdana" panose="020B0604030504040204" pitchFamily="34" charset="0"/>
                <a:cs typeface="Verdana" panose="020B0604030504040204" pitchFamily="34" charset="0"/>
              </a:rPr>
              <a:t>Expedited preservation</a:t>
            </a:r>
          </a:p>
          <a:p>
            <a:pPr marL="361942" indent="-361942">
              <a:buFont typeface="Wingdings" pitchFamily="2" charset="2"/>
              <a:buChar char="§"/>
              <a:defRPr/>
            </a:pPr>
            <a:r>
              <a:rPr lang="en-GB" sz="2000" dirty="0">
                <a:latin typeface="Verdana" panose="020B0604030504040204" pitchFamily="34" charset="0"/>
                <a:ea typeface="Verdana" panose="020B0604030504040204" pitchFamily="34" charset="0"/>
                <a:cs typeface="Verdana" panose="020B0604030504040204" pitchFamily="34" charset="0"/>
              </a:rPr>
              <a:t>MLA for accessing computer data</a:t>
            </a:r>
          </a:p>
          <a:p>
            <a:pPr marL="361942" indent="-361942">
              <a:buFont typeface="Wingdings" pitchFamily="2" charset="2"/>
              <a:buChar char="§"/>
              <a:defRPr/>
            </a:pPr>
            <a:r>
              <a:rPr lang="en-GB" sz="2000" dirty="0">
                <a:latin typeface="Verdana" panose="020B0604030504040204" pitchFamily="34" charset="0"/>
                <a:ea typeface="Verdana" panose="020B0604030504040204" pitchFamily="34" charset="0"/>
                <a:cs typeface="Verdana" panose="020B0604030504040204" pitchFamily="34" charset="0"/>
              </a:rPr>
              <a:t>MLA for interception</a:t>
            </a:r>
          </a:p>
          <a:p>
            <a:pPr marL="361942" indent="-361942">
              <a:buFont typeface="Wingdings" pitchFamily="2" charset="2"/>
              <a:buChar char="§"/>
              <a:defRPr/>
            </a:pPr>
            <a:r>
              <a:rPr lang="en-GB" sz="2000" dirty="0">
                <a:latin typeface="Verdana" panose="020B0604030504040204" pitchFamily="34" charset="0"/>
                <a:ea typeface="Verdana" panose="020B0604030504040204" pitchFamily="34" charset="0"/>
                <a:cs typeface="Verdana" panose="020B0604030504040204" pitchFamily="34" charset="0"/>
              </a:rPr>
              <a:t>24/7 points of contact</a:t>
            </a:r>
          </a:p>
        </p:txBody>
      </p:sp>
      <p:sp>
        <p:nvSpPr>
          <p:cNvPr id="20489" name="Textfeld 16"/>
          <p:cNvSpPr txBox="1">
            <a:spLocks noChangeArrowheads="1"/>
          </p:cNvSpPr>
          <p:nvPr/>
        </p:nvSpPr>
        <p:spPr bwMode="auto">
          <a:xfrm>
            <a:off x="3743794" y="2420801"/>
            <a:ext cx="642937" cy="76944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dirty="0">
                <a:latin typeface="Verdana" charset="0"/>
                <a:cs typeface="Verdana" charset="0"/>
              </a:rPr>
              <a:t>+</a:t>
            </a:r>
          </a:p>
        </p:txBody>
      </p:sp>
      <p:sp>
        <p:nvSpPr>
          <p:cNvPr id="20490" name="Textfeld 17"/>
          <p:cNvSpPr txBox="1">
            <a:spLocks noChangeArrowheads="1"/>
          </p:cNvSpPr>
          <p:nvPr/>
        </p:nvSpPr>
        <p:spPr bwMode="auto">
          <a:xfrm>
            <a:off x="7655845" y="2442052"/>
            <a:ext cx="642939" cy="76944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dirty="0">
                <a:latin typeface="Verdana" charset="0"/>
                <a:cs typeface="Verdana" charset="0"/>
              </a:rPr>
              <a:t>+</a:t>
            </a:r>
          </a:p>
        </p:txBody>
      </p:sp>
      <p:sp>
        <p:nvSpPr>
          <p:cNvPr id="24" name="Textfeld 18"/>
          <p:cNvSpPr txBox="1"/>
          <p:nvPr/>
        </p:nvSpPr>
        <p:spPr>
          <a:xfrm>
            <a:off x="4685716" y="5805289"/>
            <a:ext cx="2641963" cy="400110"/>
          </a:xfrm>
          <a:prstGeom prst="rect">
            <a:avLst/>
          </a:prstGeom>
          <a:noFill/>
        </p:spPr>
        <p:txBody>
          <a:bodyPr wrap="square">
            <a:spAutoFit/>
          </a:bodyPr>
          <a:lstStyle/>
          <a:p>
            <a:pPr algn="ctr">
              <a:defRPr/>
            </a:pPr>
            <a:r>
              <a:rPr lang="en-GB" sz="2000" b="1" dirty="0">
                <a:solidFill>
                  <a:schemeClr val="tx1">
                    <a:lumMod val="65000"/>
                    <a:lumOff val="35000"/>
                  </a:schemeClr>
                </a:solidFill>
                <a:latin typeface="Verdana"/>
                <a:cs typeface="Verdana"/>
              </a:rPr>
              <a:t>Harmonisation </a:t>
            </a:r>
          </a:p>
        </p:txBody>
      </p:sp>
      <p:sp>
        <p:nvSpPr>
          <p:cNvPr id="20" name="Textfeld 3"/>
          <p:cNvSpPr txBox="1"/>
          <p:nvPr/>
        </p:nvSpPr>
        <p:spPr>
          <a:xfrm>
            <a:off x="4781653" y="1435329"/>
            <a:ext cx="2428875" cy="3170099"/>
          </a:xfrm>
          <a:prstGeom prst="rect">
            <a:avLst/>
          </a:prstGeom>
          <a:solidFill>
            <a:srgbClr val="92D050"/>
          </a:solidFill>
          <a:ln>
            <a:solidFill>
              <a:schemeClr val="bg1">
                <a:lumMod val="50000"/>
              </a:schemeClr>
            </a:solidFill>
          </a:ln>
        </p:spPr>
        <p:txBody>
          <a:bodyPr>
            <a:spAutoFit/>
          </a:bodyPr>
          <a:lstStyle/>
          <a:p>
            <a:pPr>
              <a:defRPr/>
            </a:pPr>
            <a:r>
              <a:rPr lang="en-GB" sz="2000" b="1" dirty="0">
                <a:latin typeface="Verdana" panose="020B0604030504040204" pitchFamily="34" charset="0"/>
                <a:ea typeface="Verdana" panose="020B0604030504040204" pitchFamily="34" charset="0"/>
                <a:cs typeface="Verdana" panose="020B0604030504040204" pitchFamily="34" charset="0"/>
              </a:rPr>
              <a:t>Procedural tools</a:t>
            </a:r>
          </a:p>
          <a:p>
            <a:pPr marL="361942" indent="-361942">
              <a:buFont typeface="Wingdings" pitchFamily="2" charset="2"/>
              <a:buChar char="§"/>
              <a:defRPr/>
            </a:pPr>
            <a:r>
              <a:rPr lang="en-GB" sz="2000" dirty="0">
                <a:latin typeface="Verdana" panose="020B0604030504040204" pitchFamily="34" charset="0"/>
                <a:ea typeface="Verdana" panose="020B0604030504040204" pitchFamily="34" charset="0"/>
                <a:cs typeface="Verdana" panose="020B0604030504040204" pitchFamily="34" charset="0"/>
              </a:rPr>
              <a:t>Expedited preservation</a:t>
            </a:r>
          </a:p>
          <a:p>
            <a:pPr marL="361942" indent="-361942">
              <a:buFont typeface="Wingdings" pitchFamily="2" charset="2"/>
              <a:buChar char="§"/>
              <a:defRPr/>
            </a:pPr>
            <a:r>
              <a:rPr lang="en-GB" sz="2000" dirty="0">
                <a:latin typeface="Verdana" panose="020B0604030504040204" pitchFamily="34" charset="0"/>
                <a:ea typeface="Verdana" panose="020B0604030504040204" pitchFamily="34" charset="0"/>
                <a:cs typeface="Verdana" panose="020B0604030504040204" pitchFamily="34" charset="0"/>
              </a:rPr>
              <a:t>Search and seizure</a:t>
            </a:r>
          </a:p>
          <a:p>
            <a:pPr marL="361942" indent="-361942">
              <a:buFont typeface="Wingdings" pitchFamily="2" charset="2"/>
              <a:buChar char="§"/>
              <a:defRPr/>
            </a:pPr>
            <a:r>
              <a:rPr lang="en-GB" sz="2000" dirty="0">
                <a:latin typeface="Verdana" panose="020B0604030504040204" pitchFamily="34" charset="0"/>
                <a:ea typeface="Verdana" panose="020B0604030504040204" pitchFamily="34" charset="0"/>
                <a:cs typeface="Verdana" panose="020B0604030504040204" pitchFamily="34" charset="0"/>
              </a:rPr>
              <a:t>Production order</a:t>
            </a:r>
          </a:p>
          <a:p>
            <a:pPr marL="361942" indent="-361942">
              <a:buFont typeface="Wingdings" pitchFamily="2" charset="2"/>
              <a:buChar char="§"/>
              <a:defRPr/>
            </a:pPr>
            <a:r>
              <a:rPr lang="en-GB" sz="2000" dirty="0">
                <a:latin typeface="Verdana" panose="020B0604030504040204" pitchFamily="34" charset="0"/>
                <a:ea typeface="Verdana" panose="020B0604030504040204" pitchFamily="34" charset="0"/>
                <a:cs typeface="Verdana" panose="020B0604030504040204" pitchFamily="34" charset="0"/>
              </a:rPr>
              <a:t>Interception of computer data</a:t>
            </a:r>
          </a:p>
        </p:txBody>
      </p:sp>
      <p:cxnSp>
        <p:nvCxnSpPr>
          <p:cNvPr id="10" name="Rechte verbindingslijn 9"/>
          <p:cNvCxnSpPr>
            <a:endCxn id="24" idx="0"/>
          </p:cNvCxnSpPr>
          <p:nvPr/>
        </p:nvCxnSpPr>
        <p:spPr>
          <a:xfrm>
            <a:off x="6006697" y="4557741"/>
            <a:ext cx="1" cy="124754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Rechte verbindingslijn met pijl 11"/>
          <p:cNvCxnSpPr/>
          <p:nvPr/>
        </p:nvCxnSpPr>
        <p:spPr>
          <a:xfrm>
            <a:off x="3328428" y="5831752"/>
            <a:ext cx="5356537" cy="95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Tekstvak 13"/>
          <p:cNvSpPr txBox="1"/>
          <p:nvPr/>
        </p:nvSpPr>
        <p:spPr>
          <a:xfrm>
            <a:off x="4457731" y="4833704"/>
            <a:ext cx="3168352" cy="707886"/>
          </a:xfrm>
          <a:prstGeom prst="rect">
            <a:avLst/>
          </a:prstGeom>
          <a:solidFill>
            <a:schemeClr val="accent2">
              <a:lumMod val="40000"/>
              <a:lumOff val="60000"/>
            </a:schemeClr>
          </a:solidFill>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sz="2000" b="1" dirty="0">
                <a:solidFill>
                  <a:srgbClr val="FF0000"/>
                </a:solidFill>
                <a:latin typeface="Verdana" panose="020B0604030504040204" pitchFamily="34" charset="0"/>
                <a:ea typeface="Verdana" panose="020B0604030504040204" pitchFamily="34" charset="0"/>
                <a:cs typeface="Verdana" panose="020B0604030504040204" pitchFamily="34" charset="0"/>
              </a:rPr>
              <a:t>focus of the EE course</a:t>
            </a:r>
            <a:endParaRPr lang="en-GB" sz="2000"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
        <p:nvSpPr>
          <p:cNvPr id="3" name="Tijdelijke aanduiding voor dianummer 2"/>
          <p:cNvSpPr>
            <a:spLocks noGrp="1"/>
          </p:cNvSpPr>
          <p:nvPr>
            <p:ph type="sldNum" sz="quarter" idx="12"/>
          </p:nvPr>
        </p:nvSpPr>
        <p:spPr/>
        <p:txBody>
          <a:bodyPr/>
          <a:lstStyle/>
          <a:p>
            <a:fld id="{B1D9BA23-6223-4617-9598-728E7A9462B0}" type="slidenum">
              <a:rPr lang="en-GB" smtClean="0"/>
              <a:t>7</a:t>
            </a:fld>
            <a:endParaRPr lang="en-GB"/>
          </a:p>
        </p:txBody>
      </p:sp>
    </p:spTree>
    <p:extLst>
      <p:ext uri="{BB962C8B-B14F-4D97-AF65-F5344CB8AC3E}">
        <p14:creationId xmlns:p14="http://schemas.microsoft.com/office/powerpoint/2010/main" val="1389362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3" name="Rectangle 3"/>
          <p:cNvSpPr>
            <a:spLocks noGrp="1"/>
          </p:cNvSpPr>
          <p:nvPr>
            <p:ph type="body" idx="1"/>
          </p:nvPr>
        </p:nvSpPr>
        <p:spPr>
          <a:xfrm>
            <a:off x="170121" y="1414131"/>
            <a:ext cx="11865935" cy="4795284"/>
          </a:xfrm>
        </p:spPr>
        <p:txBody>
          <a:bodyPr/>
          <a:lstStyle/>
          <a:p>
            <a:pPr>
              <a:buFont typeface="Arial" charset="0"/>
              <a:buChar char="•"/>
              <a:defRPr/>
            </a:pPr>
            <a:endParaRPr lang="en-US" b="1" dirty="0"/>
          </a:p>
          <a:p>
            <a:pPr>
              <a:buFont typeface="Arial" charset="0"/>
              <a:buChar char="•"/>
              <a:defRPr/>
            </a:pPr>
            <a:r>
              <a:rPr lang="en-US" b="1" dirty="0"/>
              <a:t>Article 27 – Procedures pertaining to mutual assistance requests in the absence of applicable international agreements</a:t>
            </a:r>
          </a:p>
          <a:p>
            <a:pPr marL="0" indent="0">
              <a:buNone/>
              <a:defRPr/>
            </a:pPr>
            <a:endParaRPr lang="en-US" b="1" dirty="0"/>
          </a:p>
          <a:p>
            <a:pPr>
              <a:buFont typeface="Arial" charset="0"/>
              <a:buChar char="•"/>
              <a:defRPr/>
            </a:pPr>
            <a:r>
              <a:rPr lang="en-GB" b="1" dirty="0"/>
              <a:t>Article 28 – </a:t>
            </a:r>
            <a:r>
              <a:rPr lang="en-US" b="1" dirty="0"/>
              <a:t>Confidentiality and limitation on use</a:t>
            </a:r>
          </a:p>
        </p:txBody>
      </p:sp>
      <p:sp>
        <p:nvSpPr>
          <p:cNvPr id="117763"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32" indent="-285744">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2971" indent="-228594">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160"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349"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537"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726"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8914"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103"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3C5C486E-BD15-4FAC-9175-629C6B200564}" type="slidenum">
              <a:rPr lang="en-US" altLang="en-US" sz="1200">
                <a:solidFill>
                  <a:srgbClr val="898989"/>
                </a:solidFill>
              </a:rPr>
              <a:pPr>
                <a:spcBef>
                  <a:spcPct val="0"/>
                </a:spcBef>
                <a:buFontTx/>
                <a:buNone/>
              </a:pPr>
              <a:t>70</a:t>
            </a:fld>
            <a:endParaRPr lang="en-US" altLang="en-US" sz="1200">
              <a:solidFill>
                <a:srgbClr val="898989"/>
              </a:solidFill>
            </a:endParaRPr>
          </a:p>
        </p:txBody>
      </p:sp>
      <p:sp>
        <p:nvSpPr>
          <p:cNvPr id="4" name="Rectangle 2"/>
          <p:cNvSpPr>
            <a:spLocks noGrp="1"/>
          </p:cNvSpPr>
          <p:nvPr>
            <p:ph type="title"/>
          </p:nvPr>
        </p:nvSpPr>
        <p:spPr>
          <a:xfrm>
            <a:off x="1408176" y="335433"/>
            <a:ext cx="10443891" cy="561545"/>
          </a:xfrm>
        </p:spPr>
        <p:txBody>
          <a:bodyPr>
            <a:noAutofit/>
          </a:bodyPr>
          <a:lstStyle/>
          <a:p>
            <a:r>
              <a:rPr lang="en-GB" altLang="en-US" sz="2400" b="1" dirty="0">
                <a:solidFill>
                  <a:schemeClr val="bg1"/>
                </a:solidFill>
              </a:rPr>
              <a:t>Articles 27 – 28 – </a:t>
            </a:r>
            <a:r>
              <a:rPr lang="en-US" altLang="en-US" sz="2400" b="1" dirty="0">
                <a:solidFill>
                  <a:schemeClr val="bg1"/>
                </a:solidFill>
              </a:rPr>
              <a:t>Procedures pertaining to mutual assistance requests in the absence of applicable international agreements</a:t>
            </a:r>
            <a:endParaRPr lang="en-GB" altLang="en-US" sz="2400" b="1" dirty="0">
              <a:solidFill>
                <a:schemeClr val="bg1"/>
              </a:solidFill>
            </a:endParaRPr>
          </a:p>
        </p:txBody>
      </p:sp>
      <p:sp>
        <p:nvSpPr>
          <p:cNvPr id="2" name="Tijdelijke aanduiding voor datum 1"/>
          <p:cNvSpPr>
            <a:spLocks noGrp="1"/>
          </p:cNvSpPr>
          <p:nvPr>
            <p:ph type="dt" sz="half" idx="10"/>
          </p:nvPr>
        </p:nvSpPr>
        <p:spPr/>
        <p:txBody>
          <a:bodyPr/>
          <a:lstStyle/>
          <a:p>
            <a:r>
              <a:rPr lang="en-US"/>
              <a:t>www.coe.int/cybercrime</a:t>
            </a:r>
            <a:endParaRPr lang="en-GB"/>
          </a:p>
        </p:txBody>
      </p:sp>
    </p:spTree>
    <p:extLst>
      <p:ext uri="{BB962C8B-B14F-4D97-AF65-F5344CB8AC3E}">
        <p14:creationId xmlns:p14="http://schemas.microsoft.com/office/powerpoint/2010/main" val="24010717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1F2CE5-82EE-4D86-A1BA-A62E2F853B8E}" type="slidenum">
              <a:rPr lang="en-US" smtClean="0"/>
              <a:pPr>
                <a:defRPr/>
              </a:pPr>
              <a:t>71</a:t>
            </a:fld>
            <a:endParaRPr lang="en-US"/>
          </a:p>
        </p:txBody>
      </p:sp>
      <p:sp>
        <p:nvSpPr>
          <p:cNvPr id="5" name="Rectangle 2"/>
          <p:cNvSpPr txBox="1">
            <a:spLocks/>
          </p:cNvSpPr>
          <p:nvPr/>
        </p:nvSpPr>
        <p:spPr bwMode="auto">
          <a:xfrm>
            <a:off x="308344" y="1392864"/>
            <a:ext cx="11663916" cy="4890977"/>
          </a:xfrm>
          <a:prstGeom prst="rect">
            <a:avLst/>
          </a:prstGeom>
          <a:noFill/>
          <a:ln w="38100">
            <a:solidFill>
              <a:srgbClr val="2F618F"/>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eaLnBrk="1" hangingPunct="1">
              <a:lnSpc>
                <a:spcPct val="80000"/>
              </a:lnSpc>
              <a:buFont typeface="Arial" charset="0"/>
              <a:buNone/>
            </a:pPr>
            <a:endParaRPr lang="en-GB" altLang="sr-Latn-RS" sz="2800" b="1" i="1" dirty="0">
              <a:latin typeface="Verdana" panose="020B0604030504040204" pitchFamily="34" charset="0"/>
              <a:ea typeface="Verdana" panose="020B0604030504040204" pitchFamily="34" charset="0"/>
              <a:cs typeface="Verdana" panose="020B0604030504040204" pitchFamily="34" charset="0"/>
            </a:endParaRPr>
          </a:p>
          <a:p>
            <a:pPr algn="ctr" eaLnBrk="1" hangingPunct="1">
              <a:lnSpc>
                <a:spcPct val="80000"/>
              </a:lnSpc>
              <a:buFont typeface="Arial" charset="0"/>
              <a:buNone/>
            </a:pPr>
            <a:r>
              <a:rPr lang="en-GB" altLang="sr-Latn-RS" sz="2800" b="1" i="1" dirty="0">
                <a:latin typeface="Verdana" panose="020B0604030504040204" pitchFamily="34" charset="0"/>
                <a:ea typeface="Verdana" panose="020B0604030504040204" pitchFamily="34" charset="0"/>
                <a:cs typeface="Verdana" panose="020B0604030504040204" pitchFamily="34" charset="0"/>
              </a:rPr>
              <a:t>Expedited preservation of data stored in a computer system</a:t>
            </a:r>
          </a:p>
          <a:p>
            <a:pPr algn="ctr" eaLnBrk="1" hangingPunct="1">
              <a:lnSpc>
                <a:spcPct val="80000"/>
              </a:lnSpc>
              <a:buFont typeface="Arial" charset="0"/>
              <a:buNone/>
            </a:pPr>
            <a:r>
              <a:rPr lang="en-GB" altLang="sr-Latn-RS" sz="2800" b="1" i="1" dirty="0">
                <a:latin typeface="Verdana" panose="020B0604030504040204" pitchFamily="34" charset="0"/>
                <a:ea typeface="Verdana" panose="020B0604030504040204" pitchFamily="34" charset="0"/>
                <a:cs typeface="Verdana" panose="020B0604030504040204" pitchFamily="34" charset="0"/>
              </a:rPr>
              <a:t>(Article 29 – Budapest Convention)</a:t>
            </a:r>
          </a:p>
          <a:p>
            <a:pPr algn="ctr" eaLnBrk="1" hangingPunct="1">
              <a:lnSpc>
                <a:spcPct val="80000"/>
              </a:lnSpc>
              <a:buFont typeface="Arial" charset="0"/>
              <a:buNone/>
            </a:pPr>
            <a:endParaRPr lang="en-GB" altLang="sr-Latn-RS" sz="2800" b="1" i="1" dirty="0">
              <a:latin typeface="Verdana" panose="020B0604030504040204" pitchFamily="34" charset="0"/>
              <a:ea typeface="Verdana" panose="020B0604030504040204" pitchFamily="34" charset="0"/>
              <a:cs typeface="Verdana" panose="020B0604030504040204" pitchFamily="34" charset="0"/>
            </a:endParaRPr>
          </a:p>
          <a:p>
            <a:pPr>
              <a:lnSpc>
                <a:spcPct val="90000"/>
              </a:lnSpc>
            </a:pPr>
            <a:r>
              <a:rPr lang="en-GB" sz="1800" b="1" dirty="0">
                <a:latin typeface="Verdana" panose="020B0604030504040204" pitchFamily="34" charset="0"/>
                <a:ea typeface="Verdana" panose="020B0604030504040204" pitchFamily="34" charset="0"/>
                <a:cs typeface="Verdana" panose="020B0604030504040204" pitchFamily="34" charset="0"/>
              </a:rPr>
              <a:t>Parallel framework to the internal provision (Art. 16 BC)</a:t>
            </a:r>
          </a:p>
          <a:p>
            <a:pPr lvl="1">
              <a:lnSpc>
                <a:spcPct val="90000"/>
              </a:lnSpc>
            </a:pPr>
            <a:r>
              <a:rPr lang="en-GB" sz="1600" dirty="0">
                <a:latin typeface="Verdana" panose="020B0604030504040204" pitchFamily="34" charset="0"/>
                <a:ea typeface="Verdana" panose="020B0604030504040204" pitchFamily="34" charset="0"/>
                <a:cs typeface="Verdana" panose="020B0604030504040204" pitchFamily="34" charset="0"/>
              </a:rPr>
              <a:t>allows one contracting Party to require from other Party the expedited preservation of data</a:t>
            </a:r>
          </a:p>
          <a:p>
            <a:pPr lvl="1">
              <a:lnSpc>
                <a:spcPct val="90000"/>
              </a:lnSpc>
            </a:pPr>
            <a:r>
              <a:rPr lang="en-GB" sz="1600" dirty="0">
                <a:latin typeface="Verdana" panose="020B0604030504040204" pitchFamily="34" charset="0"/>
                <a:ea typeface="Verdana" panose="020B0604030504040204" pitchFamily="34" charset="0"/>
                <a:cs typeface="Verdana" panose="020B0604030504040204" pitchFamily="34" charset="0"/>
              </a:rPr>
              <a:t>if at the same time expresses its intention of sending a formal request of assistance for a search, or a seizure, or any similar measure </a:t>
            </a:r>
          </a:p>
          <a:p>
            <a:pPr>
              <a:lnSpc>
                <a:spcPct val="90000"/>
              </a:lnSpc>
            </a:pPr>
            <a:r>
              <a:rPr lang="en-GB" sz="1800" dirty="0">
                <a:latin typeface="Verdana" panose="020B0604030504040204" pitchFamily="34" charset="0"/>
                <a:ea typeface="Verdana" panose="020B0604030504040204" pitchFamily="34" charset="0"/>
                <a:cs typeface="Verdana" panose="020B0604030504040204" pitchFamily="34" charset="0"/>
              </a:rPr>
              <a:t>The requested party must act as necessary, with all the due diligence, to preserve the requested data, according to its own national law</a:t>
            </a:r>
          </a:p>
          <a:p>
            <a:pPr>
              <a:lnSpc>
                <a:spcPct val="90000"/>
              </a:lnSpc>
            </a:pPr>
            <a:r>
              <a:rPr lang="en-GB" sz="1800" b="1" dirty="0">
                <a:latin typeface="Verdana" panose="020B0604030504040204" pitchFamily="34" charset="0"/>
                <a:ea typeface="Verdana" panose="020B0604030504040204" pitchFamily="34" charset="0"/>
                <a:cs typeface="Verdana" panose="020B0604030504040204" pitchFamily="34" charset="0"/>
              </a:rPr>
              <a:t>Dual criminality cannot be required by the requested party</a:t>
            </a:r>
            <a:r>
              <a:rPr lang="en-GB" sz="1800" dirty="0">
                <a:latin typeface="Verdana" panose="020B0604030504040204" pitchFamily="34" charset="0"/>
                <a:ea typeface="Verdana" panose="020B0604030504040204" pitchFamily="34" charset="0"/>
                <a:cs typeface="Verdana" panose="020B0604030504040204" pitchFamily="34" charset="0"/>
              </a:rPr>
              <a:t>, as a condition of preservation of the data</a:t>
            </a:r>
            <a:r>
              <a:rPr lang="en-US" sz="1800" dirty="0">
                <a:latin typeface="Verdana" panose="020B0604030504040204" pitchFamily="34" charset="0"/>
                <a:ea typeface="Verdana" panose="020B0604030504040204" pitchFamily="34" charset="0"/>
                <a:cs typeface="Verdana" panose="020B0604030504040204" pitchFamily="34" charset="0"/>
              </a:rPr>
              <a:t> </a:t>
            </a:r>
            <a:endParaRPr lang="en-US" sz="1800" i="1" dirty="0">
              <a:latin typeface="Verdana" panose="020B0604030504040204" pitchFamily="34" charset="0"/>
              <a:ea typeface="Verdana" panose="020B0604030504040204" pitchFamily="34" charset="0"/>
              <a:cs typeface="Verdana" panose="020B0604030504040204" pitchFamily="34" charset="0"/>
            </a:endParaRPr>
          </a:p>
          <a:p>
            <a:pPr lvl="1">
              <a:lnSpc>
                <a:spcPct val="90000"/>
              </a:lnSpc>
            </a:pPr>
            <a:r>
              <a:rPr lang="en-US" sz="1600" i="1" dirty="0">
                <a:latin typeface="Verdana" panose="020B0604030504040204" pitchFamily="34" charset="0"/>
                <a:ea typeface="Verdana" panose="020B0604030504040204" pitchFamily="34" charset="0"/>
                <a:cs typeface="Verdana" panose="020B0604030504040204" pitchFamily="34" charset="0"/>
              </a:rPr>
              <a:t>except offenses other than Art 2-11 or political, sovereignty, security, public order, or other essential interests</a:t>
            </a:r>
            <a:endParaRPr lang="en-GB" sz="1600" i="1"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17257037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1" name="Rectangle 3" descr="Rectangle: Click to edit Master text styles&#10;Second level&#10;Third level&#10;Fourth level&#10;Fifth level"/>
          <p:cNvSpPr>
            <a:spLocks noGrp="1" noChangeArrowheads="1"/>
          </p:cNvSpPr>
          <p:nvPr>
            <p:ph type="body" idx="1"/>
          </p:nvPr>
        </p:nvSpPr>
        <p:spPr>
          <a:xfrm>
            <a:off x="287079" y="1488559"/>
            <a:ext cx="11653284" cy="4795283"/>
          </a:xfrm>
        </p:spPr>
        <p:txBody>
          <a:bodyPr/>
          <a:lstStyle/>
          <a:p>
            <a:pPr marL="514350" indent="-514350" algn="just">
              <a:buFont typeface="+mj-lt"/>
              <a:buAutoNum type="arabicPeriod"/>
              <a:defRPr/>
            </a:pPr>
            <a:r>
              <a:rPr lang="en-GB" sz="2600" dirty="0">
                <a:cs typeface="Verdana" panose="020B0604030504040204" pitchFamily="34" charset="0"/>
              </a:rPr>
              <a:t>A Party may request another Party to order or otherwise obtain the </a:t>
            </a:r>
            <a:r>
              <a:rPr lang="en-GB" sz="2600" b="1" dirty="0">
                <a:cs typeface="Verdana" panose="020B0604030504040204" pitchFamily="34" charset="0"/>
              </a:rPr>
              <a:t>expeditious preservation of data </a:t>
            </a:r>
            <a:r>
              <a:rPr lang="en-GB" sz="2600" dirty="0">
                <a:cs typeface="Verdana" panose="020B0604030504040204" pitchFamily="34" charset="0"/>
              </a:rPr>
              <a:t>stored by means of a computer system, which is located within the territory of that other Party and in respect of which the requesting Party </a:t>
            </a:r>
            <a:r>
              <a:rPr lang="en-GB" sz="2600" b="1" dirty="0">
                <a:cs typeface="Verdana" panose="020B0604030504040204" pitchFamily="34" charset="0"/>
              </a:rPr>
              <a:t>intends</a:t>
            </a:r>
            <a:r>
              <a:rPr lang="en-GB" sz="2600" dirty="0">
                <a:cs typeface="Verdana" panose="020B0604030504040204" pitchFamily="34" charset="0"/>
              </a:rPr>
              <a:t> to </a:t>
            </a:r>
            <a:r>
              <a:rPr lang="en-GB" sz="2600" b="1" dirty="0">
                <a:cs typeface="Verdana" panose="020B0604030504040204" pitchFamily="34" charset="0"/>
              </a:rPr>
              <a:t>submit a request for mutual assistance </a:t>
            </a:r>
            <a:r>
              <a:rPr lang="en-GB" sz="2600" dirty="0">
                <a:cs typeface="Verdana" panose="020B0604030504040204" pitchFamily="34" charset="0"/>
              </a:rPr>
              <a:t>for the search or similar access, seizure or similar securing, or disclosure of the data.</a:t>
            </a:r>
          </a:p>
        </p:txBody>
      </p:sp>
      <p:sp>
        <p:nvSpPr>
          <p:cNvPr id="3" name="Title 1"/>
          <p:cNvSpPr>
            <a:spLocks noGrp="1"/>
          </p:cNvSpPr>
          <p:nvPr>
            <p:ph type="title"/>
          </p:nvPr>
        </p:nvSpPr>
        <p:spPr>
          <a:xfrm>
            <a:off x="1350335" y="0"/>
            <a:ext cx="10728251" cy="1252538"/>
          </a:xfrm>
        </p:spPr>
        <p:txBody>
          <a:bodyPr>
            <a:normAutofit/>
          </a:bodyPr>
          <a:lstStyle/>
          <a:p>
            <a:pPr>
              <a:lnSpc>
                <a:spcPct val="90000"/>
              </a:lnSpc>
              <a:defRPr/>
            </a:pPr>
            <a:r>
              <a:rPr lang="en-GB" sz="4000" b="1" dirty="0">
                <a:solidFill>
                  <a:schemeClr val="bg1"/>
                </a:solidFill>
                <a:ea typeface="ＭＳ Ｐゴシック" charset="0"/>
                <a:cs typeface="ＭＳ Ｐゴシック" charset="0"/>
              </a:rPr>
              <a:t>Article 29 - </a:t>
            </a:r>
            <a:r>
              <a:rPr lang="en-GB" sz="4000" b="1" dirty="0">
                <a:solidFill>
                  <a:schemeClr val="bg1"/>
                </a:solidFill>
                <a:ea typeface="ＭＳ Ｐゴシック" charset="0"/>
                <a:cs typeface="Times New Roman" charset="0"/>
              </a:rPr>
              <a:t>Expedited Preservation of Stored Computer Data</a:t>
            </a:r>
            <a:endParaRPr lang="en-GB" sz="4000" b="1" dirty="0">
              <a:solidFill>
                <a:schemeClr val="bg1"/>
              </a:solidFill>
              <a:effectLst>
                <a:outerShdw blurRad="38100" dist="38100" dir="2700000" algn="tl">
                  <a:srgbClr val="DDDDDD"/>
                </a:outerShdw>
              </a:effectLst>
              <a:ea typeface="ＭＳ Ｐゴシック" charset="0"/>
              <a:cs typeface="ＭＳ Ｐゴシック" charset="0"/>
            </a:endParaRP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72</a:t>
            </a:fld>
            <a:endParaRPr lang="en-US"/>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1" name="Rectangle 3" descr="Rectangle: Click to edit Master text styles&#10;Second level&#10;Third level&#10;Fourth level&#10;Fifth level"/>
          <p:cNvSpPr>
            <a:spLocks noGrp="1" noChangeArrowheads="1"/>
          </p:cNvSpPr>
          <p:nvPr>
            <p:ph type="body" idx="1"/>
          </p:nvPr>
        </p:nvSpPr>
        <p:spPr>
          <a:xfrm>
            <a:off x="255181" y="1435396"/>
            <a:ext cx="11717079" cy="4869712"/>
          </a:xfrm>
        </p:spPr>
        <p:txBody>
          <a:bodyPr>
            <a:normAutofit/>
          </a:bodyPr>
          <a:lstStyle/>
          <a:p>
            <a:pPr marL="457200" indent="-457200" algn="just">
              <a:buFont typeface="+mj-lt"/>
              <a:buAutoNum type="arabicPeriod" startAt="2"/>
              <a:defRPr/>
            </a:pPr>
            <a:r>
              <a:rPr lang="en-US" dirty="0">
                <a:cs typeface="Verdana" panose="020B0604030504040204" pitchFamily="34" charset="0"/>
              </a:rPr>
              <a:t>A request for preservation made under paragraph 1 shall </a:t>
            </a:r>
            <a:r>
              <a:rPr lang="en-US" b="1" dirty="0">
                <a:cs typeface="Verdana" panose="020B0604030504040204" pitchFamily="34" charset="0"/>
              </a:rPr>
              <a:t>specify</a:t>
            </a:r>
            <a:r>
              <a:rPr lang="en-US" dirty="0">
                <a:cs typeface="Verdana" panose="020B0604030504040204" pitchFamily="34" charset="0"/>
              </a:rPr>
              <a:t>:</a:t>
            </a:r>
          </a:p>
          <a:p>
            <a:pPr marL="857250" lvl="1" indent="-457200" algn="just">
              <a:buFont typeface="+mj-lt"/>
              <a:buAutoNum type="alphaLcParenR"/>
              <a:defRPr/>
            </a:pPr>
            <a:r>
              <a:rPr lang="en-US" dirty="0">
                <a:cs typeface="Verdana" panose="020B0604030504040204" pitchFamily="34" charset="0"/>
              </a:rPr>
              <a:t>the </a:t>
            </a:r>
            <a:r>
              <a:rPr lang="en-US" b="1" dirty="0">
                <a:cs typeface="Verdana" panose="020B0604030504040204" pitchFamily="34" charset="0"/>
              </a:rPr>
              <a:t>authority</a:t>
            </a:r>
            <a:r>
              <a:rPr lang="en-US" dirty="0">
                <a:cs typeface="Verdana" panose="020B0604030504040204" pitchFamily="34" charset="0"/>
              </a:rPr>
              <a:t> seeking the preservation;</a:t>
            </a:r>
          </a:p>
          <a:p>
            <a:pPr marL="857250" lvl="1" indent="-457200" algn="just">
              <a:buFont typeface="+mj-lt"/>
              <a:buAutoNum type="alphaLcParenR"/>
              <a:defRPr/>
            </a:pPr>
            <a:r>
              <a:rPr lang="en-US" dirty="0">
                <a:cs typeface="Verdana" panose="020B0604030504040204" pitchFamily="34" charset="0"/>
              </a:rPr>
              <a:t>the </a:t>
            </a:r>
            <a:r>
              <a:rPr lang="en-US" b="1" dirty="0">
                <a:cs typeface="Verdana" panose="020B0604030504040204" pitchFamily="34" charset="0"/>
              </a:rPr>
              <a:t>offence</a:t>
            </a:r>
            <a:r>
              <a:rPr lang="en-US" dirty="0">
                <a:cs typeface="Verdana" panose="020B0604030504040204" pitchFamily="34" charset="0"/>
              </a:rPr>
              <a:t> that is the subject of a criminal investigation or proceedings and a brief summary of the related facts;</a:t>
            </a:r>
          </a:p>
          <a:p>
            <a:pPr marL="857250" lvl="1" indent="-457200" algn="just">
              <a:buFont typeface="+mj-lt"/>
              <a:buAutoNum type="alphaLcParenR"/>
              <a:defRPr/>
            </a:pPr>
            <a:r>
              <a:rPr lang="en-US" dirty="0">
                <a:cs typeface="Verdana" panose="020B0604030504040204" pitchFamily="34" charset="0"/>
              </a:rPr>
              <a:t>the stored computer </a:t>
            </a:r>
            <a:r>
              <a:rPr lang="en-US" b="1" dirty="0">
                <a:cs typeface="Verdana" panose="020B0604030504040204" pitchFamily="34" charset="0"/>
              </a:rPr>
              <a:t>data</a:t>
            </a:r>
            <a:r>
              <a:rPr lang="en-US" dirty="0">
                <a:cs typeface="Verdana" panose="020B0604030504040204" pitchFamily="34" charset="0"/>
              </a:rPr>
              <a:t> to be preserved and its relationship to the offence;</a:t>
            </a:r>
          </a:p>
          <a:p>
            <a:pPr marL="857250" lvl="1" indent="-457200" algn="just">
              <a:buFont typeface="+mj-lt"/>
              <a:buAutoNum type="alphaLcParenR"/>
              <a:defRPr/>
            </a:pPr>
            <a:r>
              <a:rPr lang="en-US" dirty="0">
                <a:cs typeface="Verdana" panose="020B0604030504040204" pitchFamily="34" charset="0"/>
              </a:rPr>
              <a:t>any available information identifying the custodian of the stored computer data or the </a:t>
            </a:r>
            <a:r>
              <a:rPr lang="en-US" b="1" dirty="0">
                <a:cs typeface="Verdana" panose="020B0604030504040204" pitchFamily="34" charset="0"/>
              </a:rPr>
              <a:t>location</a:t>
            </a:r>
            <a:r>
              <a:rPr lang="en-US" dirty="0">
                <a:cs typeface="Verdana" panose="020B0604030504040204" pitchFamily="34" charset="0"/>
              </a:rPr>
              <a:t> of the computer system;</a:t>
            </a:r>
          </a:p>
          <a:p>
            <a:pPr marL="857250" lvl="1" indent="-457200" algn="just">
              <a:buFont typeface="+mj-lt"/>
              <a:buAutoNum type="alphaLcParenR"/>
              <a:defRPr/>
            </a:pPr>
            <a:r>
              <a:rPr lang="en-US" dirty="0">
                <a:cs typeface="Verdana" panose="020B0604030504040204" pitchFamily="34" charset="0"/>
              </a:rPr>
              <a:t>the </a:t>
            </a:r>
            <a:r>
              <a:rPr lang="en-US" b="1" dirty="0">
                <a:cs typeface="Verdana" panose="020B0604030504040204" pitchFamily="34" charset="0"/>
              </a:rPr>
              <a:t>necessity</a:t>
            </a:r>
            <a:r>
              <a:rPr lang="en-US" dirty="0">
                <a:cs typeface="Verdana" panose="020B0604030504040204" pitchFamily="34" charset="0"/>
              </a:rPr>
              <a:t> of the preservation; and</a:t>
            </a:r>
          </a:p>
          <a:p>
            <a:pPr marL="857250" lvl="1" indent="-457200" algn="just">
              <a:buFont typeface="+mj-lt"/>
              <a:buAutoNum type="alphaLcParenR"/>
              <a:defRPr/>
            </a:pPr>
            <a:r>
              <a:rPr lang="en-US" dirty="0">
                <a:cs typeface="Verdana" panose="020B0604030504040204" pitchFamily="34" charset="0"/>
              </a:rPr>
              <a:t>that the Party </a:t>
            </a:r>
            <a:r>
              <a:rPr lang="en-US" b="1" dirty="0">
                <a:cs typeface="Verdana" panose="020B0604030504040204" pitchFamily="34" charset="0"/>
              </a:rPr>
              <a:t>intends to submit a request for mutual assistance </a:t>
            </a:r>
            <a:r>
              <a:rPr lang="en-US" dirty="0">
                <a:cs typeface="Verdana" panose="020B0604030504040204" pitchFamily="34" charset="0"/>
              </a:rPr>
              <a:t>for the search or similar access, seizure or similar securing, or disclosure of the stored computer data.</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73</a:t>
            </a:fld>
            <a:endParaRPr lang="en-US"/>
          </a:p>
        </p:txBody>
      </p:sp>
      <p:sp>
        <p:nvSpPr>
          <p:cNvPr id="6" name="Title 1"/>
          <p:cNvSpPr>
            <a:spLocks noGrp="1"/>
          </p:cNvSpPr>
          <p:nvPr>
            <p:ph type="title"/>
          </p:nvPr>
        </p:nvSpPr>
        <p:spPr>
          <a:xfrm>
            <a:off x="1350335" y="0"/>
            <a:ext cx="10728251" cy="1252538"/>
          </a:xfrm>
        </p:spPr>
        <p:txBody>
          <a:bodyPr>
            <a:normAutofit/>
          </a:bodyPr>
          <a:lstStyle/>
          <a:p>
            <a:pPr>
              <a:lnSpc>
                <a:spcPct val="90000"/>
              </a:lnSpc>
              <a:defRPr/>
            </a:pPr>
            <a:r>
              <a:rPr lang="en-GB" sz="4000" b="1" dirty="0">
                <a:solidFill>
                  <a:schemeClr val="bg1"/>
                </a:solidFill>
                <a:ea typeface="ＭＳ Ｐゴシック" charset="0"/>
                <a:cs typeface="ＭＳ Ｐゴシック" charset="0"/>
              </a:rPr>
              <a:t>Article 29 - </a:t>
            </a:r>
            <a:r>
              <a:rPr lang="en-GB" sz="4000" b="1" dirty="0">
                <a:solidFill>
                  <a:schemeClr val="bg1"/>
                </a:solidFill>
                <a:ea typeface="ＭＳ Ｐゴシック" charset="0"/>
                <a:cs typeface="Times New Roman" charset="0"/>
              </a:rPr>
              <a:t>Expedited Preservation of Stored Computer Data</a:t>
            </a:r>
            <a:endParaRPr lang="en-GB" sz="4000" b="1" dirty="0">
              <a:solidFill>
                <a:schemeClr val="bg1"/>
              </a:solidFill>
              <a:effectLst>
                <a:outerShdw blurRad="38100" dist="38100" dir="2700000" algn="tl">
                  <a:srgbClr val="DDDDDD"/>
                </a:outerShdw>
              </a:effectLst>
              <a:ea typeface="ＭＳ Ｐゴシック" charset="0"/>
              <a:cs typeface="ＭＳ Ｐゴシック" charset="0"/>
            </a:endParaRPr>
          </a:p>
        </p:txBody>
      </p:sp>
    </p:spTree>
    <p:extLst>
      <p:ext uri="{BB962C8B-B14F-4D97-AF65-F5344CB8AC3E}">
        <p14:creationId xmlns:p14="http://schemas.microsoft.com/office/powerpoint/2010/main" val="34062884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1" name="Rectangle 3" descr="Rectangle: Click to edit Master text styles&#10;Second level&#10;Third level&#10;Fourth level&#10;Fifth level"/>
          <p:cNvSpPr>
            <a:spLocks noGrp="1" noChangeArrowheads="1"/>
          </p:cNvSpPr>
          <p:nvPr>
            <p:ph type="body" idx="1"/>
          </p:nvPr>
        </p:nvSpPr>
        <p:spPr>
          <a:xfrm>
            <a:off x="159488" y="1360968"/>
            <a:ext cx="11919098" cy="4912242"/>
          </a:xfrm>
        </p:spPr>
        <p:txBody>
          <a:bodyPr>
            <a:normAutofit/>
          </a:bodyPr>
          <a:lstStyle/>
          <a:p>
            <a:pPr marL="457200" indent="-457200" algn="just">
              <a:spcBef>
                <a:spcPts val="600"/>
              </a:spcBef>
              <a:spcAft>
                <a:spcPts val="1200"/>
              </a:spcAft>
              <a:buFont typeface="+mj-lt"/>
              <a:buAutoNum type="arabicPeriod" startAt="3"/>
            </a:pPr>
            <a:r>
              <a:rPr lang="en-US" sz="2400" dirty="0"/>
              <a:t>Upon receiving the request from another Party, the requested Party shall take all </a:t>
            </a:r>
            <a:r>
              <a:rPr lang="en-US" sz="2400" b="1" dirty="0"/>
              <a:t>appropriate measures </a:t>
            </a:r>
            <a:r>
              <a:rPr lang="en-US" sz="2400" dirty="0"/>
              <a:t>to preserve expeditiously the specified data in accordance with its domestic law. For the purposes of responding to a request, </a:t>
            </a:r>
            <a:r>
              <a:rPr lang="en-US" sz="2400" b="1" dirty="0"/>
              <a:t>dual criminality shall not be required </a:t>
            </a:r>
            <a:r>
              <a:rPr lang="en-US" sz="2400" dirty="0"/>
              <a:t>as a condition to providing such preservation.</a:t>
            </a:r>
          </a:p>
          <a:p>
            <a:pPr marL="457200" indent="-457200" algn="just">
              <a:spcBef>
                <a:spcPts val="600"/>
              </a:spcBef>
              <a:spcAft>
                <a:spcPts val="1200"/>
              </a:spcAft>
              <a:buFont typeface="+mj-lt"/>
              <a:buAutoNum type="arabicPeriod" startAt="3"/>
            </a:pPr>
            <a:r>
              <a:rPr lang="en-US" sz="2400" dirty="0"/>
              <a:t>A Party that </a:t>
            </a:r>
            <a:r>
              <a:rPr lang="en-US" sz="2400" b="1" dirty="0"/>
              <a:t>requires dual criminality </a:t>
            </a:r>
            <a:r>
              <a:rPr lang="en-US" sz="2400" dirty="0"/>
              <a:t>as a condition for responding to a request for mutual assistance for the search or similar access, seizure or similar securing, or disclosure of stored data may, in respect of offences </a:t>
            </a:r>
            <a:r>
              <a:rPr lang="en-US" sz="2400" b="1" dirty="0"/>
              <a:t>other</a:t>
            </a:r>
            <a:r>
              <a:rPr lang="en-US" sz="2400" dirty="0"/>
              <a:t> </a:t>
            </a:r>
            <a:r>
              <a:rPr lang="en-US" sz="2400" b="1" dirty="0"/>
              <a:t>than</a:t>
            </a:r>
            <a:r>
              <a:rPr lang="en-US" sz="2400" dirty="0"/>
              <a:t> those established in accordance with </a:t>
            </a:r>
            <a:r>
              <a:rPr lang="en-US" sz="2400" b="1" dirty="0"/>
              <a:t>Articles 2 through 11 </a:t>
            </a:r>
            <a:r>
              <a:rPr lang="en-US" sz="2400" dirty="0"/>
              <a:t>of this Convention, reserve the right to refuse the request for preservation under this article in cases where it has reasons to believe that at the time of disclosure the condition of dual criminality cannot be fulfilled.</a:t>
            </a:r>
            <a:endParaRPr lang="en-US" sz="2400" dirty="0">
              <a:latin typeface="+mj-lt"/>
              <a:ea typeface="+mn-ea"/>
              <a:cs typeface="Times New Roman" pitchFamily="18" charset="0"/>
            </a:endParaRP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74</a:t>
            </a:fld>
            <a:endParaRPr lang="en-US"/>
          </a:p>
        </p:txBody>
      </p:sp>
      <p:sp>
        <p:nvSpPr>
          <p:cNvPr id="6" name="Title 1"/>
          <p:cNvSpPr txBox="1">
            <a:spLocks/>
          </p:cNvSpPr>
          <p:nvPr/>
        </p:nvSpPr>
        <p:spPr>
          <a:xfrm>
            <a:off x="1350335" y="0"/>
            <a:ext cx="10728251" cy="1252538"/>
          </a:xfrm>
          <a:prstGeom prst="rect">
            <a:avLst/>
          </a:prstGeom>
        </p:spPr>
        <p:txBody>
          <a:bodyPr vert="horz" lIns="91440" tIns="45720" rIns="91440" bIns="45720" rtlCol="0" anchor="ctr">
            <a:normAutofit/>
          </a:bodyPr>
          <a:lst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a:lstStyle>
          <a:p>
            <a:pPr>
              <a:defRPr/>
            </a:pPr>
            <a:r>
              <a:rPr lang="en-GB" sz="4000" b="1">
                <a:solidFill>
                  <a:schemeClr val="bg1"/>
                </a:solidFill>
                <a:ea typeface="ＭＳ Ｐゴシック" charset="0"/>
                <a:cs typeface="ＭＳ Ｐゴシック" charset="0"/>
              </a:rPr>
              <a:t>Article 29 - </a:t>
            </a:r>
            <a:r>
              <a:rPr lang="en-GB" sz="4000" b="1">
                <a:solidFill>
                  <a:schemeClr val="bg1"/>
                </a:solidFill>
                <a:ea typeface="ＭＳ Ｐゴシック" charset="0"/>
                <a:cs typeface="Times New Roman" charset="0"/>
              </a:rPr>
              <a:t>Expedited Preservation of Stored Computer Data</a:t>
            </a:r>
            <a:endParaRPr lang="en-GB" sz="4000" b="1" dirty="0">
              <a:solidFill>
                <a:schemeClr val="bg1"/>
              </a:solidFill>
              <a:effectLst>
                <a:outerShdw blurRad="38100" dist="38100" dir="2700000" algn="tl">
                  <a:srgbClr val="DDDDDD"/>
                </a:outerShdw>
              </a:effectLst>
              <a:ea typeface="ＭＳ Ｐゴシック" charset="0"/>
              <a:cs typeface="ＭＳ Ｐゴシック" charset="0"/>
            </a:endParaRPr>
          </a:p>
        </p:txBody>
      </p:sp>
    </p:spTree>
    <p:extLst>
      <p:ext uri="{BB962C8B-B14F-4D97-AF65-F5344CB8AC3E}">
        <p14:creationId xmlns:p14="http://schemas.microsoft.com/office/powerpoint/2010/main" val="397219959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1" name="Rectangle 3" descr="Rectangle: Click to edit Master text styles&#10;Second level&#10;Third level&#10;Fourth level&#10;Fifth level"/>
          <p:cNvSpPr>
            <a:spLocks noGrp="1" noChangeArrowheads="1"/>
          </p:cNvSpPr>
          <p:nvPr>
            <p:ph type="body" idx="1"/>
          </p:nvPr>
        </p:nvSpPr>
        <p:spPr>
          <a:xfrm>
            <a:off x="170122" y="1414131"/>
            <a:ext cx="11908464" cy="4848446"/>
          </a:xfrm>
        </p:spPr>
        <p:txBody>
          <a:bodyPr>
            <a:normAutofit fontScale="92500" lnSpcReduction="10000"/>
          </a:bodyPr>
          <a:lstStyle/>
          <a:p>
            <a:pPr marL="457200" indent="-457200" algn="just">
              <a:buFont typeface="+mj-lt"/>
              <a:buAutoNum type="arabicPeriod" startAt="5"/>
            </a:pPr>
            <a:r>
              <a:rPr lang="en-US" sz="2400" dirty="0"/>
              <a:t>In addition, a request for preservation may only be </a:t>
            </a:r>
            <a:r>
              <a:rPr lang="en-US" sz="2400" b="1" dirty="0"/>
              <a:t>refused</a:t>
            </a:r>
            <a:r>
              <a:rPr lang="en-US" sz="2400" dirty="0"/>
              <a:t> if:</a:t>
            </a:r>
          </a:p>
          <a:p>
            <a:pPr marL="857250" lvl="1" indent="-457200" algn="just">
              <a:buFont typeface="+mj-lt"/>
              <a:buAutoNum type="alphaLcParenR"/>
            </a:pPr>
            <a:r>
              <a:rPr lang="en-US" sz="2000" dirty="0"/>
              <a:t>the request concerns an offence which the requested Party considers a </a:t>
            </a:r>
            <a:r>
              <a:rPr lang="en-US" sz="2000" b="1" dirty="0"/>
              <a:t>political offence</a:t>
            </a:r>
            <a:r>
              <a:rPr lang="en-US" sz="2000" dirty="0"/>
              <a:t> or an offence connected with a political offence, or</a:t>
            </a:r>
          </a:p>
          <a:p>
            <a:pPr marL="857250" lvl="1" indent="-457200" algn="just">
              <a:buFont typeface="+mj-lt"/>
              <a:buAutoNum type="alphaLcParenR"/>
            </a:pPr>
            <a:r>
              <a:rPr lang="en-US" sz="2000" dirty="0"/>
              <a:t>the requested Party considers that execution of the request is likely to </a:t>
            </a:r>
            <a:r>
              <a:rPr lang="en-US" sz="2000" b="1" dirty="0"/>
              <a:t>prejudice its sovereignty, security, </a:t>
            </a:r>
            <a:r>
              <a:rPr lang="en-US" sz="2000" b="1" i="1" dirty="0" err="1"/>
              <a:t>ordre</a:t>
            </a:r>
            <a:r>
              <a:rPr lang="en-US" sz="2000" b="1" i="1" dirty="0"/>
              <a:t> public</a:t>
            </a:r>
            <a:r>
              <a:rPr lang="en-US" sz="2000" b="1" dirty="0"/>
              <a:t> or other essential interests</a:t>
            </a:r>
            <a:r>
              <a:rPr lang="en-US" sz="2000" dirty="0"/>
              <a:t>.</a:t>
            </a:r>
          </a:p>
          <a:p>
            <a:pPr marL="457200" indent="-457200" algn="just">
              <a:buFont typeface="+mj-lt"/>
              <a:buAutoNum type="arabicPeriod" startAt="5"/>
            </a:pPr>
            <a:r>
              <a:rPr lang="en-US" sz="2400" dirty="0"/>
              <a:t>Where the requested Party believes that preservation will not ensure the future availability of the data or will threaten the </a:t>
            </a:r>
            <a:r>
              <a:rPr lang="en-US" sz="2400" b="1" dirty="0"/>
              <a:t>confidentiality</a:t>
            </a:r>
            <a:r>
              <a:rPr lang="en-US" sz="2400" dirty="0"/>
              <a:t> of or otherwise prejudice the requesting Party’s investigation, it shall promptly so inform the requesting Party, which shall then determine whether the request should nevertheless be executed.</a:t>
            </a:r>
          </a:p>
          <a:p>
            <a:pPr marL="457200" indent="-457200" algn="just">
              <a:buFont typeface="+mj-lt"/>
              <a:buAutoNum type="arabicPeriod" startAt="5"/>
            </a:pPr>
            <a:r>
              <a:rPr lang="en-US" sz="2400" dirty="0"/>
              <a:t>Any preservation effected in response to the request referred to in paragraph 1 shall be for a period </a:t>
            </a:r>
            <a:r>
              <a:rPr lang="en-US" sz="2400" b="1" dirty="0"/>
              <a:t>not less than sixty days</a:t>
            </a:r>
            <a:r>
              <a:rPr lang="en-US" sz="2400" dirty="0"/>
              <a:t>, in order to enable the requesting Party to submit a request for the search or similar access, seizure or similar securing, or disclosure of the data. Following the receipt of such a request, the data shall continue to be preserved pending a decision on that request.</a:t>
            </a:r>
            <a:endParaRPr lang="en-US" sz="2400" dirty="0">
              <a:cs typeface="Times New Roman" pitchFamily="18" charset="0"/>
            </a:endParaRPr>
          </a:p>
          <a:p>
            <a:pPr marL="457200" indent="-457200" algn="just">
              <a:buFont typeface="+mj-lt"/>
              <a:buAutoNum type="arabicPeriod" startAt="5"/>
            </a:pPr>
            <a:endParaRPr lang="en-US" sz="2400" dirty="0">
              <a:latin typeface="+mj-lt"/>
              <a:ea typeface="+mn-ea"/>
              <a:cs typeface="Times New Roman" pitchFamily="18" charset="0"/>
            </a:endParaRP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75</a:t>
            </a:fld>
            <a:endParaRPr lang="en-US"/>
          </a:p>
        </p:txBody>
      </p:sp>
      <p:sp>
        <p:nvSpPr>
          <p:cNvPr id="6" name="Title 1"/>
          <p:cNvSpPr txBox="1">
            <a:spLocks/>
          </p:cNvSpPr>
          <p:nvPr/>
        </p:nvSpPr>
        <p:spPr>
          <a:xfrm>
            <a:off x="1350335" y="0"/>
            <a:ext cx="10728251" cy="1252538"/>
          </a:xfrm>
          <a:prstGeom prst="rect">
            <a:avLst/>
          </a:prstGeom>
        </p:spPr>
        <p:txBody>
          <a:bodyPr vert="horz" lIns="91440" tIns="45720" rIns="91440" bIns="45720" rtlCol="0" anchor="ctr">
            <a:normAutofit/>
          </a:bodyPr>
          <a:lst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a:lstStyle>
          <a:p>
            <a:pPr>
              <a:defRPr/>
            </a:pPr>
            <a:r>
              <a:rPr lang="en-GB" sz="4000" b="1">
                <a:solidFill>
                  <a:schemeClr val="bg1"/>
                </a:solidFill>
                <a:ea typeface="ＭＳ Ｐゴシック" charset="0"/>
                <a:cs typeface="ＭＳ Ｐゴシック" charset="0"/>
              </a:rPr>
              <a:t>Article 29 - </a:t>
            </a:r>
            <a:r>
              <a:rPr lang="en-GB" sz="4000" b="1">
                <a:solidFill>
                  <a:schemeClr val="bg1"/>
                </a:solidFill>
                <a:ea typeface="ＭＳ Ｐゴシック" charset="0"/>
                <a:cs typeface="Times New Roman" charset="0"/>
              </a:rPr>
              <a:t>Expedited Preservation of Stored Computer Data</a:t>
            </a:r>
            <a:endParaRPr lang="en-GB" sz="4000" b="1" dirty="0">
              <a:solidFill>
                <a:schemeClr val="bg1"/>
              </a:solidFill>
              <a:effectLst>
                <a:outerShdw blurRad="38100" dist="38100" dir="2700000" algn="tl">
                  <a:srgbClr val="DDDDDD"/>
                </a:outerShdw>
              </a:effectLst>
              <a:ea typeface="ＭＳ Ｐゴシック" charset="0"/>
              <a:cs typeface="ＭＳ Ｐゴシック" charset="0"/>
            </a:endParaRPr>
          </a:p>
        </p:txBody>
      </p:sp>
    </p:spTree>
    <p:extLst>
      <p:ext uri="{BB962C8B-B14F-4D97-AF65-F5344CB8AC3E}">
        <p14:creationId xmlns:p14="http://schemas.microsoft.com/office/powerpoint/2010/main" val="2657427352"/>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62E50F-F83A-42AC-8BE7-462956D58F63}" type="slidenum">
              <a:rPr lang="en-US" smtClean="0">
                <a:solidFill>
                  <a:schemeClr val="tx1"/>
                </a:solidFill>
              </a:rPr>
              <a:pPr>
                <a:defRPr/>
              </a:pPr>
              <a:t>76</a:t>
            </a:fld>
            <a:endParaRPr lang="en-US">
              <a:solidFill>
                <a:schemeClr val="tx1"/>
              </a:solidFill>
            </a:endParaRPr>
          </a:p>
        </p:txBody>
      </p:sp>
      <p:sp>
        <p:nvSpPr>
          <p:cNvPr id="5" name="Rectangle 2"/>
          <p:cNvSpPr txBox="1">
            <a:spLocks/>
          </p:cNvSpPr>
          <p:nvPr/>
        </p:nvSpPr>
        <p:spPr bwMode="auto">
          <a:xfrm>
            <a:off x="180753" y="1505550"/>
            <a:ext cx="11855303" cy="4650701"/>
          </a:xfrm>
          <a:prstGeom prst="rect">
            <a:avLst/>
          </a:prstGeom>
          <a:noFill/>
          <a:ln w="38100">
            <a:solidFill>
              <a:srgbClr val="2F618F"/>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eaLnBrk="1" hangingPunct="1">
              <a:lnSpc>
                <a:spcPct val="80000"/>
              </a:lnSpc>
              <a:buFont typeface="Arial" charset="0"/>
              <a:buNone/>
            </a:pPr>
            <a:endParaRPr lang="en-GB" altLang="sr-Latn-RS" b="1" i="1" dirty="0">
              <a:latin typeface="Verdana" panose="020B0604030504040204" pitchFamily="34" charset="0"/>
              <a:ea typeface="Verdana" panose="020B0604030504040204" pitchFamily="34" charset="0"/>
              <a:cs typeface="Verdana" panose="020B0604030504040204" pitchFamily="34" charset="0"/>
            </a:endParaRPr>
          </a:p>
          <a:p>
            <a:pPr algn="ctr" eaLnBrk="1" hangingPunct="1">
              <a:lnSpc>
                <a:spcPct val="80000"/>
              </a:lnSpc>
              <a:buFont typeface="Arial" charset="0"/>
              <a:buNone/>
            </a:pPr>
            <a:r>
              <a:rPr lang="en-GB" altLang="sr-Latn-RS" b="1" i="1" dirty="0">
                <a:latin typeface="Verdana" panose="020B0604030504040204" pitchFamily="34" charset="0"/>
                <a:ea typeface="Verdana" panose="020B0604030504040204" pitchFamily="34" charset="0"/>
                <a:cs typeface="Verdana" panose="020B0604030504040204" pitchFamily="34" charset="0"/>
              </a:rPr>
              <a:t>Expedited disclosure of Preserved Traffic Data</a:t>
            </a:r>
          </a:p>
          <a:p>
            <a:pPr algn="ctr" eaLnBrk="1" hangingPunct="1">
              <a:lnSpc>
                <a:spcPct val="80000"/>
              </a:lnSpc>
              <a:buFont typeface="Arial" charset="0"/>
              <a:buNone/>
            </a:pPr>
            <a:r>
              <a:rPr lang="en-GB" altLang="sr-Latn-RS" b="1" i="1" dirty="0">
                <a:latin typeface="Verdana" panose="020B0604030504040204" pitchFamily="34" charset="0"/>
                <a:ea typeface="Verdana" panose="020B0604030504040204" pitchFamily="34" charset="0"/>
                <a:cs typeface="Verdana" panose="020B0604030504040204" pitchFamily="34" charset="0"/>
              </a:rPr>
              <a:t>(Article 30 – Budapest Convention)</a:t>
            </a:r>
          </a:p>
          <a:p>
            <a:pPr algn="ctr" eaLnBrk="1" hangingPunct="1">
              <a:lnSpc>
                <a:spcPct val="80000"/>
              </a:lnSpc>
              <a:buFont typeface="Arial" charset="0"/>
              <a:buNone/>
            </a:pPr>
            <a:endParaRPr lang="en-GB" altLang="sr-Latn-RS" b="1" i="1" dirty="0">
              <a:latin typeface="Verdana" panose="020B0604030504040204" pitchFamily="34" charset="0"/>
              <a:ea typeface="Verdana" panose="020B0604030504040204" pitchFamily="34" charset="0"/>
              <a:cs typeface="Verdana" panose="020B0604030504040204" pitchFamily="34" charset="0"/>
            </a:endParaRPr>
          </a:p>
          <a:p>
            <a:pPr>
              <a:lnSpc>
                <a:spcPct val="90000"/>
              </a:lnSpc>
            </a:pPr>
            <a:endParaRPr lang="en-GB" sz="2400" b="1" dirty="0">
              <a:latin typeface="Verdana" panose="020B0604030504040204" pitchFamily="34" charset="0"/>
              <a:ea typeface="Verdana" panose="020B0604030504040204" pitchFamily="34" charset="0"/>
              <a:cs typeface="Verdana" panose="020B0604030504040204" pitchFamily="34" charset="0"/>
            </a:endParaRPr>
          </a:p>
          <a:p>
            <a:pPr>
              <a:lnSpc>
                <a:spcPct val="90000"/>
              </a:lnSpc>
            </a:pPr>
            <a:r>
              <a:rPr lang="en-GB" sz="2400" b="1" dirty="0">
                <a:latin typeface="Verdana" panose="020B0604030504040204" pitchFamily="34" charset="0"/>
                <a:ea typeface="Verdana" panose="020B0604030504040204" pitchFamily="34" charset="0"/>
                <a:cs typeface="Verdana" panose="020B0604030504040204" pitchFamily="34" charset="0"/>
              </a:rPr>
              <a:t>Parallel framework to the internal provision (Art. 17 BC)</a:t>
            </a:r>
          </a:p>
          <a:p>
            <a:pPr lvl="1">
              <a:lnSpc>
                <a:spcPct val="90000"/>
              </a:lnSpc>
            </a:pPr>
            <a:r>
              <a:rPr lang="en-GB" sz="2000" dirty="0">
                <a:latin typeface="Verdana" panose="020B0604030504040204" pitchFamily="34" charset="0"/>
                <a:ea typeface="Verdana" panose="020B0604030504040204" pitchFamily="34" charset="0"/>
                <a:cs typeface="Verdana" panose="020B0604030504040204" pitchFamily="34" charset="0"/>
              </a:rPr>
              <a:t>allows one contracting Party to require from other Party the expedited disclosure of preserved traffic data</a:t>
            </a:r>
          </a:p>
        </p:txBody>
      </p:sp>
    </p:spTree>
    <p:extLst>
      <p:ext uri="{BB962C8B-B14F-4D97-AF65-F5344CB8AC3E}">
        <p14:creationId xmlns:p14="http://schemas.microsoft.com/office/powerpoint/2010/main" val="102256979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9" name="Rectangle 3" descr="Rectangle: Click to edit Master text styles&#10;Second level&#10;Third level&#10;Fourth level&#10;Fifth level"/>
          <p:cNvSpPr>
            <a:spLocks noGrp="1" noChangeArrowheads="1"/>
          </p:cNvSpPr>
          <p:nvPr>
            <p:ph type="body" idx="1"/>
          </p:nvPr>
        </p:nvSpPr>
        <p:spPr>
          <a:xfrm>
            <a:off x="159488" y="1446028"/>
            <a:ext cx="11897832" cy="4816549"/>
          </a:xfrm>
        </p:spPr>
        <p:txBody>
          <a:bodyPr>
            <a:normAutofit/>
          </a:bodyPr>
          <a:lstStyle/>
          <a:p>
            <a:pPr marL="514350" indent="-514350" algn="just">
              <a:buFont typeface="Wingdings" charset="0"/>
              <a:buAutoNum type="arabicPeriod"/>
              <a:defRPr/>
            </a:pPr>
            <a:r>
              <a:rPr lang="en-GB" dirty="0">
                <a:ea typeface="ＭＳ Ｐゴシック" charset="0"/>
                <a:cs typeface="Times New Roman" charset="0"/>
              </a:rPr>
              <a:t>Where, in the course of the execution of a request made under Article 29 to preserve traffic data concerning a specific communication, the requested Party discovers that a service provider in another State was involved in the transmission of the communication, the requested Party shall </a:t>
            </a:r>
            <a:r>
              <a:rPr lang="en-GB" b="1" dirty="0">
                <a:ea typeface="ＭＳ Ｐゴシック" charset="0"/>
                <a:cs typeface="Times New Roman" charset="0"/>
              </a:rPr>
              <a:t>expeditiously disclose</a:t>
            </a:r>
            <a:r>
              <a:rPr lang="en-GB" dirty="0">
                <a:ea typeface="ＭＳ Ｐゴシック" charset="0"/>
                <a:cs typeface="Times New Roman" charset="0"/>
              </a:rPr>
              <a:t> to the requesting Party a </a:t>
            </a:r>
            <a:r>
              <a:rPr lang="en-GB" b="1" dirty="0">
                <a:ea typeface="ＭＳ Ｐゴシック" charset="0"/>
                <a:cs typeface="Times New Roman" charset="0"/>
              </a:rPr>
              <a:t>sufficient amount of traffic data</a:t>
            </a:r>
            <a:r>
              <a:rPr lang="en-GB" dirty="0">
                <a:ea typeface="ＭＳ Ｐゴシック" charset="0"/>
                <a:cs typeface="Times New Roman" charset="0"/>
              </a:rPr>
              <a:t> in order to identify that service provider and the path through which the communication was transmitted.</a:t>
            </a:r>
          </a:p>
        </p:txBody>
      </p:sp>
      <p:sp>
        <p:nvSpPr>
          <p:cNvPr id="3" name="Title 1"/>
          <p:cNvSpPr>
            <a:spLocks noGrp="1"/>
          </p:cNvSpPr>
          <p:nvPr>
            <p:ph type="title"/>
          </p:nvPr>
        </p:nvSpPr>
        <p:spPr>
          <a:xfrm>
            <a:off x="1477925" y="147047"/>
            <a:ext cx="10579395" cy="977900"/>
          </a:xfrm>
        </p:spPr>
        <p:txBody>
          <a:bodyPr>
            <a:noAutofit/>
          </a:bodyPr>
          <a:lstStyle/>
          <a:p>
            <a:pPr>
              <a:lnSpc>
                <a:spcPct val="90000"/>
              </a:lnSpc>
              <a:defRPr/>
            </a:pPr>
            <a:r>
              <a:rPr lang="en-GB" sz="3600" b="1" dirty="0">
                <a:solidFill>
                  <a:schemeClr val="bg1"/>
                </a:solidFill>
                <a:ea typeface="ＭＳ Ｐゴシック" charset="0"/>
                <a:cs typeface="ＭＳ Ｐゴシック" charset="0"/>
              </a:rPr>
              <a:t>Article 30 - </a:t>
            </a:r>
            <a:r>
              <a:rPr lang="en-GB" sz="3600" b="1" dirty="0">
                <a:solidFill>
                  <a:schemeClr val="bg1"/>
                </a:solidFill>
                <a:ea typeface="ＭＳ Ｐゴシック" charset="0"/>
                <a:cs typeface="Times New Roman" charset="0"/>
              </a:rPr>
              <a:t>Expedited Disclosure of Preserved Traffic Data</a:t>
            </a:r>
            <a:endParaRPr lang="en-GB" sz="3600" b="1" dirty="0">
              <a:solidFill>
                <a:schemeClr val="bg1"/>
              </a:solidFill>
              <a:effectLst>
                <a:outerShdw blurRad="38100" dist="38100" dir="2700000" algn="tl">
                  <a:srgbClr val="DDDDDD"/>
                </a:outerShdw>
              </a:effectLst>
              <a:ea typeface="ＭＳ Ｐゴシック" charset="0"/>
              <a:cs typeface="ＭＳ Ｐゴシック" charset="0"/>
            </a:endParaRP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solidFill>
                  <a:schemeClr val="tx1"/>
                </a:solidFill>
              </a:rPr>
              <a:pPr>
                <a:defRPr/>
              </a:pPr>
              <a:t>77</a:t>
            </a:fld>
            <a:endParaRPr lang="en-US">
              <a:solidFill>
                <a:schemeClr val="tx1"/>
              </a:solidFill>
            </a:endParaRPr>
          </a:p>
        </p:txBody>
      </p:sp>
    </p:spTree>
    <p:extLst>
      <p:ext uri="{BB962C8B-B14F-4D97-AF65-F5344CB8AC3E}">
        <p14:creationId xmlns:p14="http://schemas.microsoft.com/office/powerpoint/2010/main" val="196590265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3284" y="1435395"/>
            <a:ext cx="11695814" cy="4710224"/>
          </a:xfrm>
        </p:spPr>
        <p:txBody>
          <a:bodyPr/>
          <a:lstStyle/>
          <a:p>
            <a:pPr marL="514350" indent="-514350" algn="just">
              <a:buFont typeface="+mj-lt"/>
              <a:buAutoNum type="arabicPeriod" startAt="2"/>
              <a:defRPr/>
            </a:pPr>
            <a:r>
              <a:rPr lang="en-US" dirty="0"/>
              <a:t>Disclosure of traffic data under paragraph 1 may </a:t>
            </a:r>
            <a:r>
              <a:rPr lang="en-US" b="1" dirty="0"/>
              <a:t>only be withheld</a:t>
            </a:r>
            <a:r>
              <a:rPr lang="en-US" dirty="0"/>
              <a:t> if:</a:t>
            </a:r>
          </a:p>
          <a:p>
            <a:pPr marL="914400" lvl="1" indent="-514350" algn="just">
              <a:buFont typeface="+mj-lt"/>
              <a:buAutoNum type="alphaLcParenR"/>
              <a:defRPr/>
            </a:pPr>
            <a:r>
              <a:rPr lang="en-US" dirty="0"/>
              <a:t>the request concerns an offence which the requested Party considers a </a:t>
            </a:r>
            <a:r>
              <a:rPr lang="en-US" b="1" dirty="0"/>
              <a:t>political offence </a:t>
            </a:r>
            <a:r>
              <a:rPr lang="en-US" dirty="0"/>
              <a:t>or an offence connected with a political offence; or</a:t>
            </a:r>
          </a:p>
          <a:p>
            <a:pPr marL="914400" lvl="1" indent="-514350" algn="just">
              <a:buFont typeface="+mj-lt"/>
              <a:buAutoNum type="alphaLcParenR"/>
              <a:defRPr/>
            </a:pPr>
            <a:r>
              <a:rPr lang="en-US" dirty="0"/>
              <a:t>the requested Party considers that execution of the request is likely to </a:t>
            </a:r>
            <a:r>
              <a:rPr lang="en-US" b="1" dirty="0"/>
              <a:t>prejudice its sovereignty, security, </a:t>
            </a:r>
            <a:r>
              <a:rPr lang="en-US" b="1" i="1" dirty="0" err="1"/>
              <a:t>ordre</a:t>
            </a:r>
            <a:r>
              <a:rPr lang="en-US" b="1" i="1" dirty="0"/>
              <a:t> public</a:t>
            </a:r>
            <a:r>
              <a:rPr lang="en-US" b="1" dirty="0"/>
              <a:t> or other essential interests</a:t>
            </a:r>
            <a:r>
              <a:rPr lang="en-US" dirty="0"/>
              <a:t>.</a:t>
            </a:r>
            <a:endParaRPr lang="en-GB" dirty="0">
              <a:ea typeface="ＭＳ Ｐゴシック" charset="0"/>
              <a:cs typeface="Times New Roman" charset="0"/>
            </a:endParaRPr>
          </a:p>
          <a:p>
            <a:endParaRPr lang="en-US" dirty="0"/>
          </a:p>
        </p:txBody>
      </p:sp>
      <p:sp>
        <p:nvSpPr>
          <p:cNvPr id="4" name="Slide Number Placeholder 3"/>
          <p:cNvSpPr>
            <a:spLocks noGrp="1"/>
          </p:cNvSpPr>
          <p:nvPr>
            <p:ph type="sldNum" sz="quarter" idx="12"/>
          </p:nvPr>
        </p:nvSpPr>
        <p:spPr/>
        <p:txBody>
          <a:bodyPr/>
          <a:lstStyle/>
          <a:p>
            <a:pPr>
              <a:defRPr/>
            </a:pPr>
            <a:fld id="{0E62E50F-F83A-42AC-8BE7-462956D58F63}" type="slidenum">
              <a:rPr lang="en-US" smtClean="0"/>
              <a:pPr>
                <a:defRPr/>
              </a:pPr>
              <a:t>78</a:t>
            </a:fld>
            <a:endParaRPr lang="en-US"/>
          </a:p>
        </p:txBody>
      </p:sp>
      <p:sp>
        <p:nvSpPr>
          <p:cNvPr id="5" name="Title 1"/>
          <p:cNvSpPr txBox="1">
            <a:spLocks/>
          </p:cNvSpPr>
          <p:nvPr/>
        </p:nvSpPr>
        <p:spPr>
          <a:xfrm>
            <a:off x="1477925" y="147047"/>
            <a:ext cx="10579395" cy="977900"/>
          </a:xfrm>
          <a:prstGeom prst="rect">
            <a:avLst/>
          </a:prstGeom>
        </p:spPr>
        <p:txBody>
          <a:bodyPr vert="horz" lIns="91440" tIns="45720" rIns="91440" bIns="45720" rtlCol="0" anchor="ctr">
            <a:noAutofit/>
          </a:bodyPr>
          <a:lst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a:lstStyle>
          <a:p>
            <a:pPr>
              <a:defRPr/>
            </a:pPr>
            <a:r>
              <a:rPr lang="en-GB" sz="3600" b="1">
                <a:solidFill>
                  <a:schemeClr val="bg1"/>
                </a:solidFill>
                <a:ea typeface="ＭＳ Ｐゴシック" charset="0"/>
                <a:cs typeface="ＭＳ Ｐゴシック" charset="0"/>
              </a:rPr>
              <a:t>Article 30 - </a:t>
            </a:r>
            <a:r>
              <a:rPr lang="en-GB" sz="3600" b="1">
                <a:solidFill>
                  <a:schemeClr val="bg1"/>
                </a:solidFill>
                <a:ea typeface="ＭＳ Ｐゴシック" charset="0"/>
                <a:cs typeface="Times New Roman" charset="0"/>
              </a:rPr>
              <a:t>Expedited Disclosure of Preserved Traffic Data</a:t>
            </a:r>
            <a:endParaRPr lang="en-GB" sz="3600" b="1" dirty="0">
              <a:solidFill>
                <a:schemeClr val="bg1"/>
              </a:solidFill>
              <a:effectLst>
                <a:outerShdw blurRad="38100" dist="38100" dir="2700000" algn="tl">
                  <a:srgbClr val="DDDDDD"/>
                </a:outerShdw>
              </a:effectLst>
              <a:ea typeface="ＭＳ Ｐゴシック" charset="0"/>
              <a:cs typeface="ＭＳ Ｐゴシック" charset="0"/>
            </a:endParaRPr>
          </a:p>
        </p:txBody>
      </p:sp>
    </p:spTree>
    <p:extLst>
      <p:ext uri="{BB962C8B-B14F-4D97-AF65-F5344CB8AC3E}">
        <p14:creationId xmlns:p14="http://schemas.microsoft.com/office/powerpoint/2010/main" val="429376895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62E50F-F83A-42AC-8BE7-462956D58F63}" type="slidenum">
              <a:rPr lang="en-US" smtClean="0">
                <a:solidFill>
                  <a:schemeClr val="tx1"/>
                </a:solidFill>
              </a:rPr>
              <a:pPr>
                <a:defRPr/>
              </a:pPr>
              <a:t>79</a:t>
            </a:fld>
            <a:endParaRPr lang="en-US">
              <a:solidFill>
                <a:schemeClr val="tx1"/>
              </a:solidFill>
            </a:endParaRPr>
          </a:p>
        </p:txBody>
      </p:sp>
      <p:sp>
        <p:nvSpPr>
          <p:cNvPr id="5" name="Rectangle 2"/>
          <p:cNvSpPr txBox="1">
            <a:spLocks/>
          </p:cNvSpPr>
          <p:nvPr/>
        </p:nvSpPr>
        <p:spPr bwMode="auto">
          <a:xfrm>
            <a:off x="170122" y="1435395"/>
            <a:ext cx="11738344" cy="4901610"/>
          </a:xfrm>
          <a:prstGeom prst="rect">
            <a:avLst/>
          </a:prstGeom>
          <a:noFill/>
          <a:ln w="38100">
            <a:solidFill>
              <a:srgbClr val="2F618F"/>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eaLnBrk="1" hangingPunct="1">
              <a:lnSpc>
                <a:spcPct val="80000"/>
              </a:lnSpc>
              <a:buFont typeface="Arial" charset="0"/>
              <a:buNone/>
            </a:pPr>
            <a:endParaRPr lang="en-GB" altLang="sr-Latn-RS" b="1" i="1" dirty="0">
              <a:latin typeface="Verdana" panose="020B0604030504040204" pitchFamily="34" charset="0"/>
              <a:ea typeface="Verdana" panose="020B0604030504040204" pitchFamily="34" charset="0"/>
              <a:cs typeface="Verdana" panose="020B0604030504040204" pitchFamily="34" charset="0"/>
            </a:endParaRPr>
          </a:p>
          <a:p>
            <a:pPr algn="ctr" eaLnBrk="1" hangingPunct="1">
              <a:lnSpc>
                <a:spcPct val="80000"/>
              </a:lnSpc>
              <a:buFont typeface="Arial" charset="0"/>
              <a:buNone/>
            </a:pPr>
            <a:r>
              <a:rPr lang="en-GB" altLang="sr-Latn-RS" b="1" i="1" dirty="0">
                <a:latin typeface="Verdana" panose="020B0604030504040204" pitchFamily="34" charset="0"/>
                <a:ea typeface="Verdana" panose="020B0604030504040204" pitchFamily="34" charset="0"/>
                <a:cs typeface="Verdana" panose="020B0604030504040204" pitchFamily="34" charset="0"/>
              </a:rPr>
              <a:t>Mutual assistance regarding accessing of stored computer data</a:t>
            </a:r>
          </a:p>
          <a:p>
            <a:pPr algn="ctr" eaLnBrk="1" hangingPunct="1">
              <a:lnSpc>
                <a:spcPct val="80000"/>
              </a:lnSpc>
              <a:buFont typeface="Arial" charset="0"/>
              <a:buNone/>
            </a:pPr>
            <a:r>
              <a:rPr lang="en-GB" altLang="sr-Latn-RS" b="1" i="1" dirty="0">
                <a:latin typeface="Verdana" panose="020B0604030504040204" pitchFamily="34" charset="0"/>
                <a:ea typeface="Verdana" panose="020B0604030504040204" pitchFamily="34" charset="0"/>
                <a:cs typeface="Verdana" panose="020B0604030504040204" pitchFamily="34" charset="0"/>
              </a:rPr>
              <a:t>(Article 31 – Budapest Convention)</a:t>
            </a:r>
          </a:p>
          <a:p>
            <a:pPr algn="ctr" eaLnBrk="1" hangingPunct="1">
              <a:lnSpc>
                <a:spcPct val="80000"/>
              </a:lnSpc>
              <a:buFont typeface="Arial" charset="0"/>
              <a:buNone/>
            </a:pPr>
            <a:endParaRPr lang="en-GB" altLang="sr-Latn-RS" b="1" i="1" dirty="0">
              <a:latin typeface="Verdana" panose="020B0604030504040204" pitchFamily="34" charset="0"/>
              <a:ea typeface="Verdana" panose="020B0604030504040204" pitchFamily="34" charset="0"/>
              <a:cs typeface="Verdana" panose="020B0604030504040204" pitchFamily="34" charset="0"/>
            </a:endParaRPr>
          </a:p>
          <a:p>
            <a:pPr>
              <a:lnSpc>
                <a:spcPct val="90000"/>
              </a:lnSpc>
            </a:pPr>
            <a:endParaRPr lang="en-GB" sz="2400" b="1" dirty="0">
              <a:latin typeface="Verdana" panose="020B0604030504040204" pitchFamily="34" charset="0"/>
              <a:ea typeface="Verdana" panose="020B0604030504040204" pitchFamily="34" charset="0"/>
              <a:cs typeface="Verdana" panose="020B0604030504040204" pitchFamily="34" charset="0"/>
            </a:endParaRPr>
          </a:p>
          <a:p>
            <a:pPr>
              <a:lnSpc>
                <a:spcPct val="90000"/>
              </a:lnSpc>
              <a:spcBef>
                <a:spcPts val="600"/>
              </a:spcBef>
              <a:spcAft>
                <a:spcPts val="1200"/>
              </a:spcAft>
            </a:pPr>
            <a:r>
              <a:rPr lang="en-GB" sz="2800" i="1" dirty="0">
                <a:latin typeface="Verdana" panose="020B0604030504040204" pitchFamily="34" charset="0"/>
                <a:ea typeface="Verdana" panose="020B0604030504040204" pitchFamily="34" charset="0"/>
                <a:cs typeface="Verdana" panose="020B0604030504040204" pitchFamily="34" charset="0"/>
              </a:rPr>
              <a:t>Request to another State to search or seize (and disclose) data stored by means of a computer system </a:t>
            </a:r>
          </a:p>
          <a:p>
            <a:pPr lvl="1">
              <a:lnSpc>
                <a:spcPct val="90000"/>
              </a:lnSpc>
              <a:spcBef>
                <a:spcPts val="600"/>
              </a:spcBef>
              <a:spcAft>
                <a:spcPts val="1200"/>
              </a:spcAft>
            </a:pPr>
            <a:r>
              <a:rPr lang="en-GB" sz="2400" i="1" dirty="0">
                <a:latin typeface="Verdana" panose="020B0604030504040204" pitchFamily="34" charset="0"/>
                <a:ea typeface="Verdana" panose="020B0604030504040204" pitchFamily="34" charset="0"/>
                <a:cs typeface="Verdana" panose="020B0604030504040204" pitchFamily="34" charset="0"/>
              </a:rPr>
              <a:t>Located within the territory of the requested State</a:t>
            </a:r>
          </a:p>
          <a:p>
            <a:pPr lvl="1">
              <a:lnSpc>
                <a:spcPct val="90000"/>
              </a:lnSpc>
              <a:spcBef>
                <a:spcPts val="600"/>
              </a:spcBef>
              <a:spcAft>
                <a:spcPts val="1200"/>
              </a:spcAft>
            </a:pPr>
            <a:r>
              <a:rPr lang="en-GB" sz="2400" i="1" dirty="0">
                <a:latin typeface="Verdana" panose="020B0604030504040204" pitchFamily="34" charset="0"/>
                <a:ea typeface="Verdana" panose="020B0604030504040204" pitchFamily="34" charset="0"/>
                <a:cs typeface="Verdana" panose="020B0604030504040204" pitchFamily="34" charset="0"/>
              </a:rPr>
              <a:t>Including data that has been preserved pursuant to Art. 29</a:t>
            </a:r>
          </a:p>
        </p:txBody>
      </p:sp>
    </p:spTree>
    <p:extLst>
      <p:ext uri="{BB962C8B-B14F-4D97-AF65-F5344CB8AC3E}">
        <p14:creationId xmlns:p14="http://schemas.microsoft.com/office/powerpoint/2010/main" val="1961042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75520" y="260649"/>
            <a:ext cx="10273141" cy="561545"/>
          </a:xfrm>
        </p:spPr>
        <p:txBody>
          <a:bodyPr>
            <a:normAutofit fontScale="90000"/>
          </a:bodyPr>
          <a:lstStyle/>
          <a:p>
            <a:pPr algn="l"/>
            <a:r>
              <a:rPr lang="nl-BE" b="1" dirty="0" err="1">
                <a:solidFill>
                  <a:schemeClr val="bg1"/>
                </a:solidFill>
              </a:rPr>
              <a:t>Article</a:t>
            </a:r>
            <a:r>
              <a:rPr lang="nl-BE" b="1" dirty="0">
                <a:solidFill>
                  <a:schemeClr val="bg1"/>
                </a:solidFill>
              </a:rPr>
              <a:t> 1 – </a:t>
            </a:r>
            <a:r>
              <a:rPr lang="nl-BE" b="1" dirty="0" err="1">
                <a:solidFill>
                  <a:schemeClr val="bg1"/>
                </a:solidFill>
              </a:rPr>
              <a:t>Definitions</a:t>
            </a:r>
            <a:r>
              <a:rPr lang="nl-BE" b="1" dirty="0">
                <a:solidFill>
                  <a:schemeClr val="bg1"/>
                </a:solidFill>
              </a:rPr>
              <a:t> (1/4)</a:t>
            </a:r>
            <a:endParaRPr lang="en-GB" b="1" dirty="0">
              <a:solidFill>
                <a:schemeClr val="bg1"/>
              </a:solidFill>
            </a:endParaRPr>
          </a:p>
        </p:txBody>
      </p:sp>
      <p:sp>
        <p:nvSpPr>
          <p:cNvPr id="3" name="Tijdelijke aanduiding voor inhoud 2"/>
          <p:cNvSpPr>
            <a:spLocks noGrp="1"/>
          </p:cNvSpPr>
          <p:nvPr>
            <p:ph idx="1"/>
          </p:nvPr>
        </p:nvSpPr>
        <p:spPr>
          <a:xfrm>
            <a:off x="128789" y="1429554"/>
            <a:ext cx="11919872" cy="4829577"/>
          </a:xfrm>
        </p:spPr>
        <p:txBody>
          <a:bodyPr>
            <a:normAutofit/>
          </a:bodyPr>
          <a:lstStyle/>
          <a:p>
            <a:pPr marL="0" indent="0">
              <a:buNone/>
            </a:pPr>
            <a:r>
              <a:rPr lang="en-US" dirty="0"/>
              <a:t>It is necessary to first know what we are exactly speaking about.</a:t>
            </a:r>
          </a:p>
          <a:p>
            <a:pPr marL="0" indent="0">
              <a:buNone/>
            </a:pPr>
            <a:r>
              <a:rPr lang="en-US" u="sng" dirty="0"/>
              <a:t>Definitions:</a:t>
            </a:r>
          </a:p>
          <a:p>
            <a:pPr marL="0" indent="0">
              <a:buNone/>
            </a:pPr>
            <a:endParaRPr lang="en-US" dirty="0"/>
          </a:p>
          <a:p>
            <a:pPr marL="685783" indent="-685783">
              <a:buFont typeface="+mj-lt"/>
              <a:buAutoNum type="alphaLcPeriod"/>
            </a:pPr>
            <a:r>
              <a:rPr lang="nl-BE" i="1" dirty="0"/>
              <a:t>“</a:t>
            </a:r>
            <a:r>
              <a:rPr lang="nl-BE" b="1" i="1" dirty="0"/>
              <a:t>Computer system</a:t>
            </a:r>
            <a:r>
              <a:rPr lang="nl-BE" i="1" dirty="0"/>
              <a:t>”:</a:t>
            </a:r>
          </a:p>
          <a:p>
            <a:pPr marL="0" indent="0">
              <a:buNone/>
            </a:pPr>
            <a:endParaRPr lang="en-US" i="1" dirty="0"/>
          </a:p>
          <a:p>
            <a:pPr marL="0" indent="0">
              <a:buNone/>
            </a:pPr>
            <a:r>
              <a:rPr lang="en-US" i="1" dirty="0"/>
              <a:t>means any device or a group of interconnected or related devices, one or more of which, pursuant to a program, performs automatic processing of data;</a:t>
            </a:r>
            <a:endParaRPr lang="nl-BE" i="1" dirty="0"/>
          </a:p>
        </p:txBody>
      </p:sp>
      <p:sp>
        <p:nvSpPr>
          <p:cNvPr id="4" name="Tijdelijke aanduiding voor datum 3"/>
          <p:cNvSpPr>
            <a:spLocks noGrp="1"/>
          </p:cNvSpPr>
          <p:nvPr>
            <p:ph type="dt" sz="half" idx="10"/>
          </p:nvPr>
        </p:nvSpPr>
        <p:spPr/>
        <p:txBody>
          <a:bodyPr/>
          <a:lstStyle/>
          <a:p>
            <a:r>
              <a:rPr lang="en-US"/>
              <a:t>www.coe.int/cybercrime</a:t>
            </a:r>
            <a:endParaRPr lang="en-GB"/>
          </a:p>
        </p:txBody>
      </p:sp>
      <p:sp>
        <p:nvSpPr>
          <p:cNvPr id="5" name="Tijdelijke aanduiding voor dianummer 4"/>
          <p:cNvSpPr>
            <a:spLocks noGrp="1"/>
          </p:cNvSpPr>
          <p:nvPr>
            <p:ph type="sldNum" sz="quarter" idx="12"/>
          </p:nvPr>
        </p:nvSpPr>
        <p:spPr/>
        <p:txBody>
          <a:bodyPr/>
          <a:lstStyle/>
          <a:p>
            <a:fld id="{B1D9BA23-6223-4617-9598-728E7A9462B0}" type="slidenum">
              <a:rPr lang="en-GB" smtClean="0"/>
              <a:t>8</a:t>
            </a:fld>
            <a:endParaRPr lang="en-GB"/>
          </a:p>
        </p:txBody>
      </p:sp>
    </p:spTree>
    <p:extLst>
      <p:ext uri="{BB962C8B-B14F-4D97-AF65-F5344CB8AC3E}">
        <p14:creationId xmlns:p14="http://schemas.microsoft.com/office/powerpoint/2010/main" val="4009615140"/>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3" descr="Rectangle: Click to edit Master text styles&#10;Second level&#10;Third level&#10;Fourth level&#10;Fifth level"/>
          <p:cNvSpPr>
            <a:spLocks noGrp="1" noChangeArrowheads="1"/>
          </p:cNvSpPr>
          <p:nvPr>
            <p:ph type="body" idx="1"/>
          </p:nvPr>
        </p:nvSpPr>
        <p:spPr>
          <a:xfrm>
            <a:off x="255181" y="1499191"/>
            <a:ext cx="11674549" cy="4710223"/>
          </a:xfrm>
        </p:spPr>
        <p:txBody>
          <a:bodyPr>
            <a:normAutofit/>
          </a:bodyPr>
          <a:lstStyle/>
          <a:p>
            <a:pPr marL="514350" indent="-514350" algn="just">
              <a:spcBef>
                <a:spcPts val="600"/>
              </a:spcBef>
              <a:spcAft>
                <a:spcPts val="1200"/>
              </a:spcAft>
              <a:buFont typeface="+mj-lt"/>
              <a:buAutoNum type="arabicPeriod"/>
            </a:pPr>
            <a:r>
              <a:rPr lang="en-GB" sz="2600" dirty="0">
                <a:ea typeface="ＭＳ Ｐゴシック" pitchFamily="34" charset="-128"/>
              </a:rPr>
              <a:t>A Party may request another Party to </a:t>
            </a:r>
            <a:r>
              <a:rPr lang="en-GB" sz="2600" b="1" dirty="0">
                <a:ea typeface="ＭＳ Ｐゴシック" pitchFamily="34" charset="-128"/>
              </a:rPr>
              <a:t>search</a:t>
            </a:r>
            <a:r>
              <a:rPr lang="en-GB" sz="2600" dirty="0">
                <a:ea typeface="ＭＳ Ｐゴシック" pitchFamily="34" charset="-128"/>
              </a:rPr>
              <a:t> or similarly </a:t>
            </a:r>
            <a:r>
              <a:rPr lang="en-GB" sz="2600" b="1" dirty="0">
                <a:ea typeface="ＭＳ Ｐゴシック" pitchFamily="34" charset="-128"/>
              </a:rPr>
              <a:t>access</a:t>
            </a:r>
            <a:r>
              <a:rPr lang="en-GB" sz="2600" dirty="0">
                <a:ea typeface="ＭＳ Ｐゴシック" pitchFamily="34" charset="-128"/>
              </a:rPr>
              <a:t>, </a:t>
            </a:r>
            <a:r>
              <a:rPr lang="en-GB" sz="2600" b="1" dirty="0">
                <a:ea typeface="ＭＳ Ｐゴシック" pitchFamily="34" charset="-128"/>
              </a:rPr>
              <a:t>seize</a:t>
            </a:r>
            <a:r>
              <a:rPr lang="en-GB" sz="2600" dirty="0">
                <a:ea typeface="ＭＳ Ｐゴシック" pitchFamily="34" charset="-128"/>
              </a:rPr>
              <a:t> or similarly </a:t>
            </a:r>
            <a:r>
              <a:rPr lang="en-GB" sz="2600" b="1" dirty="0">
                <a:ea typeface="ＭＳ Ｐゴシック" pitchFamily="34" charset="-128"/>
              </a:rPr>
              <a:t>secure</a:t>
            </a:r>
            <a:r>
              <a:rPr lang="en-GB" sz="2600" dirty="0">
                <a:ea typeface="ＭＳ Ｐゴシック" pitchFamily="34" charset="-128"/>
              </a:rPr>
              <a:t>, and </a:t>
            </a:r>
            <a:r>
              <a:rPr lang="en-GB" sz="2600" b="1" dirty="0">
                <a:ea typeface="ＭＳ Ｐゴシック" pitchFamily="34" charset="-128"/>
              </a:rPr>
              <a:t>disclose</a:t>
            </a:r>
            <a:r>
              <a:rPr lang="en-GB" sz="2600" dirty="0">
                <a:ea typeface="ＭＳ Ｐゴシック" pitchFamily="34" charset="-128"/>
              </a:rPr>
              <a:t> </a:t>
            </a:r>
            <a:r>
              <a:rPr lang="en-GB" sz="2600" b="1" dirty="0">
                <a:ea typeface="ＭＳ Ｐゴシック" pitchFamily="34" charset="-128"/>
              </a:rPr>
              <a:t>data stored </a:t>
            </a:r>
            <a:r>
              <a:rPr lang="en-GB" sz="2600" dirty="0">
                <a:ea typeface="ＭＳ Ｐゴシック" pitchFamily="34" charset="-128"/>
              </a:rPr>
              <a:t>by means of a computer system located within the territory of the requested Party, including data that has been preserved pursuant to Article 29.</a:t>
            </a:r>
          </a:p>
          <a:p>
            <a:pPr marL="514350" indent="-514350" algn="just">
              <a:spcBef>
                <a:spcPts val="600"/>
              </a:spcBef>
              <a:spcAft>
                <a:spcPts val="1200"/>
              </a:spcAft>
              <a:buFont typeface="+mj-lt"/>
              <a:buAutoNum type="arabicPeriod"/>
            </a:pPr>
            <a:r>
              <a:rPr lang="en-US" sz="2600" dirty="0">
                <a:ea typeface="ＭＳ Ｐゴシック" pitchFamily="34" charset="-128"/>
              </a:rPr>
              <a:t>The requested Party shall respond to the request through the application of international instruments, arrangements and laws referred to in Article 23, and in accordance with other relevant provisions of this chapter.</a:t>
            </a:r>
            <a:endParaRPr lang="en-GB" sz="2600" dirty="0">
              <a:ea typeface="ＭＳ Ｐゴシック" pitchFamily="34" charset="-128"/>
            </a:endParaRPr>
          </a:p>
        </p:txBody>
      </p:sp>
      <p:sp>
        <p:nvSpPr>
          <p:cNvPr id="3" name="Title 1"/>
          <p:cNvSpPr>
            <a:spLocks noGrp="1"/>
          </p:cNvSpPr>
          <p:nvPr>
            <p:ph type="title"/>
          </p:nvPr>
        </p:nvSpPr>
        <p:spPr>
          <a:xfrm>
            <a:off x="1509823" y="194339"/>
            <a:ext cx="10504968" cy="977900"/>
          </a:xfrm>
        </p:spPr>
        <p:txBody>
          <a:bodyPr>
            <a:normAutofit fontScale="90000"/>
          </a:bodyPr>
          <a:lstStyle/>
          <a:p>
            <a:pPr>
              <a:lnSpc>
                <a:spcPct val="90000"/>
              </a:lnSpc>
              <a:defRPr/>
            </a:pPr>
            <a:r>
              <a:rPr lang="en-GB" sz="3600" b="1" dirty="0">
                <a:solidFill>
                  <a:schemeClr val="bg1"/>
                </a:solidFill>
                <a:ea typeface="ＭＳ Ｐゴシック" charset="0"/>
                <a:cs typeface="ＭＳ Ｐゴシック" charset="0"/>
              </a:rPr>
              <a:t>Article 31 - </a:t>
            </a:r>
            <a:r>
              <a:rPr lang="en-GB" sz="3600" b="1" dirty="0">
                <a:solidFill>
                  <a:schemeClr val="bg1"/>
                </a:solidFill>
                <a:ea typeface="ＭＳ Ｐゴシック" charset="0"/>
                <a:cs typeface="Times New Roman" charset="0"/>
              </a:rPr>
              <a:t>Mutual Assistance Regarding Accessing of Stored Computer Data</a:t>
            </a:r>
            <a:endParaRPr lang="en-GB" sz="3600" b="1" dirty="0">
              <a:solidFill>
                <a:schemeClr val="bg1"/>
              </a:solidFill>
              <a:effectLst>
                <a:outerShdw blurRad="38100" dist="38100" dir="2700000" algn="tl">
                  <a:srgbClr val="DDDDDD"/>
                </a:outerShdw>
              </a:effectLst>
              <a:ea typeface="ＭＳ Ｐゴシック" charset="0"/>
              <a:cs typeface="ＭＳ Ｐゴシック" charset="0"/>
            </a:endParaRP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80</a:t>
            </a:fld>
            <a:endParaRPr lang="en-US"/>
          </a:p>
        </p:txBody>
      </p:sp>
    </p:spTree>
    <p:extLst>
      <p:ext uri="{BB962C8B-B14F-4D97-AF65-F5344CB8AC3E}">
        <p14:creationId xmlns:p14="http://schemas.microsoft.com/office/powerpoint/2010/main" val="42735086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3" descr="Rectangle: Click to edit Master text styles&#10;Second level&#10;Third level&#10;Fourth level&#10;Fifth level"/>
          <p:cNvSpPr>
            <a:spLocks noGrp="1" noChangeArrowheads="1"/>
          </p:cNvSpPr>
          <p:nvPr>
            <p:ph type="body" idx="1"/>
          </p:nvPr>
        </p:nvSpPr>
        <p:spPr>
          <a:xfrm>
            <a:off x="202019" y="1414131"/>
            <a:ext cx="11717079" cy="4752754"/>
          </a:xfrm>
        </p:spPr>
        <p:txBody>
          <a:bodyPr/>
          <a:lstStyle/>
          <a:p>
            <a:pPr marL="514350" indent="-514350" algn="just">
              <a:spcBef>
                <a:spcPts val="600"/>
              </a:spcBef>
              <a:spcAft>
                <a:spcPts val="1200"/>
              </a:spcAft>
              <a:buFont typeface="+mj-lt"/>
              <a:buAutoNum type="arabicPeriod" startAt="3"/>
            </a:pPr>
            <a:r>
              <a:rPr lang="en-GB" dirty="0">
                <a:ea typeface="ＭＳ Ｐゴシック" pitchFamily="34" charset="-128"/>
              </a:rPr>
              <a:t>The request shall be responded to on an </a:t>
            </a:r>
            <a:r>
              <a:rPr lang="en-GB" b="1" dirty="0">
                <a:ea typeface="ＭＳ Ｐゴシック" pitchFamily="34" charset="-128"/>
              </a:rPr>
              <a:t>expedited basis </a:t>
            </a:r>
            <a:r>
              <a:rPr lang="en-GB" dirty="0">
                <a:ea typeface="ＭＳ Ｐゴシック" pitchFamily="34" charset="-128"/>
              </a:rPr>
              <a:t>where:</a:t>
            </a:r>
          </a:p>
          <a:p>
            <a:pPr marL="914400" lvl="1" indent="-514350" algn="just">
              <a:spcBef>
                <a:spcPts val="600"/>
              </a:spcBef>
              <a:spcAft>
                <a:spcPts val="1200"/>
              </a:spcAft>
              <a:buFont typeface="+mj-lt"/>
              <a:buAutoNum type="alphaLcParenR"/>
            </a:pPr>
            <a:r>
              <a:rPr lang="en-GB" dirty="0">
                <a:ea typeface="ＭＳ Ｐゴシック" pitchFamily="34" charset="-128"/>
              </a:rPr>
              <a:t>there are grounds to believe that relevant data is particularly </a:t>
            </a:r>
            <a:r>
              <a:rPr lang="en-GB" b="1" dirty="0">
                <a:ea typeface="ＭＳ Ｐゴシック" pitchFamily="34" charset="-128"/>
              </a:rPr>
              <a:t>vulnerable</a:t>
            </a:r>
            <a:r>
              <a:rPr lang="en-GB" dirty="0">
                <a:ea typeface="ＭＳ Ｐゴシック" pitchFamily="34" charset="-128"/>
              </a:rPr>
              <a:t> to loss or modification; or</a:t>
            </a:r>
          </a:p>
          <a:p>
            <a:pPr marL="914400" lvl="1" indent="-514350" algn="just">
              <a:spcBef>
                <a:spcPts val="600"/>
              </a:spcBef>
              <a:spcAft>
                <a:spcPts val="1200"/>
              </a:spcAft>
              <a:buFont typeface="+mj-lt"/>
              <a:buAutoNum type="alphaLcParenR"/>
            </a:pPr>
            <a:r>
              <a:rPr lang="en-GB" dirty="0">
                <a:ea typeface="ＭＳ Ｐゴシック" pitchFamily="34" charset="-128"/>
              </a:rPr>
              <a:t>the instruments, arrangements and laws referred to in paragraph 2 otherwise provide for expedited co-operation.</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solidFill>
                  <a:schemeClr val="tx1"/>
                </a:solidFill>
              </a:rPr>
              <a:pPr>
                <a:defRPr/>
              </a:pPr>
              <a:t>81</a:t>
            </a:fld>
            <a:endParaRPr lang="en-US" dirty="0">
              <a:solidFill>
                <a:schemeClr val="tx1"/>
              </a:solidFill>
            </a:endParaRPr>
          </a:p>
        </p:txBody>
      </p:sp>
      <p:sp>
        <p:nvSpPr>
          <p:cNvPr id="6" name="Title 1"/>
          <p:cNvSpPr>
            <a:spLocks noGrp="1"/>
          </p:cNvSpPr>
          <p:nvPr>
            <p:ph type="title"/>
          </p:nvPr>
        </p:nvSpPr>
        <p:spPr>
          <a:xfrm>
            <a:off x="1509823" y="194339"/>
            <a:ext cx="10504968" cy="977900"/>
          </a:xfrm>
        </p:spPr>
        <p:txBody>
          <a:bodyPr>
            <a:normAutofit fontScale="90000"/>
          </a:bodyPr>
          <a:lstStyle/>
          <a:p>
            <a:pPr>
              <a:lnSpc>
                <a:spcPct val="90000"/>
              </a:lnSpc>
              <a:defRPr/>
            </a:pPr>
            <a:r>
              <a:rPr lang="en-GB" sz="3600" b="1" dirty="0">
                <a:solidFill>
                  <a:schemeClr val="bg1"/>
                </a:solidFill>
                <a:ea typeface="ＭＳ Ｐゴシック" charset="0"/>
                <a:cs typeface="ＭＳ Ｐゴシック" charset="0"/>
              </a:rPr>
              <a:t>Article 31 - </a:t>
            </a:r>
            <a:r>
              <a:rPr lang="en-GB" sz="3600" b="1" dirty="0">
                <a:solidFill>
                  <a:schemeClr val="bg1"/>
                </a:solidFill>
                <a:ea typeface="ＭＳ Ｐゴシック" charset="0"/>
                <a:cs typeface="Times New Roman" charset="0"/>
              </a:rPr>
              <a:t>Mutual Assistance Regarding Accessing of Stored Computer Data</a:t>
            </a:r>
            <a:endParaRPr lang="en-GB" sz="3600" b="1" dirty="0">
              <a:solidFill>
                <a:schemeClr val="bg1"/>
              </a:solidFill>
              <a:effectLst>
                <a:outerShdw blurRad="38100" dist="38100" dir="2700000" algn="tl">
                  <a:srgbClr val="DDDDDD"/>
                </a:outerShdw>
              </a:effectLst>
              <a:ea typeface="ＭＳ Ｐゴシック" charset="0"/>
              <a:cs typeface="ＭＳ Ｐゴシック" charset="0"/>
            </a:endParaRPr>
          </a:p>
        </p:txBody>
      </p:sp>
    </p:spTree>
    <p:extLst>
      <p:ext uri="{BB962C8B-B14F-4D97-AF65-F5344CB8AC3E}">
        <p14:creationId xmlns:p14="http://schemas.microsoft.com/office/powerpoint/2010/main" val="1754026395"/>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1F2CE5-82EE-4D86-A1BA-A62E2F853B8E}" type="slidenum">
              <a:rPr lang="en-US" smtClean="0">
                <a:solidFill>
                  <a:schemeClr val="tx1"/>
                </a:solidFill>
              </a:rPr>
              <a:pPr>
                <a:defRPr/>
              </a:pPr>
              <a:t>82</a:t>
            </a:fld>
            <a:endParaRPr lang="en-US">
              <a:solidFill>
                <a:schemeClr val="tx1"/>
              </a:solidFill>
            </a:endParaRPr>
          </a:p>
        </p:txBody>
      </p:sp>
      <p:sp>
        <p:nvSpPr>
          <p:cNvPr id="5" name="Rectangle 2"/>
          <p:cNvSpPr txBox="1">
            <a:spLocks/>
          </p:cNvSpPr>
          <p:nvPr/>
        </p:nvSpPr>
        <p:spPr bwMode="auto">
          <a:xfrm>
            <a:off x="141766" y="1470934"/>
            <a:ext cx="11851759" cy="4855437"/>
          </a:xfrm>
          <a:prstGeom prst="rect">
            <a:avLst/>
          </a:prstGeom>
          <a:noFill/>
          <a:ln w="38100">
            <a:solidFill>
              <a:srgbClr val="2F618F"/>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eaLnBrk="1" hangingPunct="1">
              <a:lnSpc>
                <a:spcPct val="80000"/>
              </a:lnSpc>
              <a:buFont typeface="Arial" charset="0"/>
              <a:buNone/>
            </a:pPr>
            <a:endParaRPr lang="en-GB" altLang="sr-Latn-RS" sz="2400" b="1" i="1" dirty="0">
              <a:latin typeface="Verdana" panose="020B0604030504040204" pitchFamily="34" charset="0"/>
              <a:ea typeface="Verdana" panose="020B0604030504040204" pitchFamily="34" charset="0"/>
              <a:cs typeface="Verdana" panose="020B0604030504040204" pitchFamily="34" charset="0"/>
            </a:endParaRPr>
          </a:p>
          <a:p>
            <a:pPr algn="ctr" eaLnBrk="1" hangingPunct="1">
              <a:lnSpc>
                <a:spcPct val="80000"/>
              </a:lnSpc>
              <a:buFont typeface="Arial" charset="0"/>
              <a:buNone/>
            </a:pPr>
            <a:r>
              <a:rPr lang="en-GB" altLang="sr-Latn-RS" b="1" i="1" dirty="0">
                <a:latin typeface="Verdana" panose="020B0604030504040204" pitchFamily="34" charset="0"/>
                <a:ea typeface="Verdana" panose="020B0604030504040204" pitchFamily="34" charset="0"/>
                <a:cs typeface="Verdana" panose="020B0604030504040204" pitchFamily="34" charset="0"/>
              </a:rPr>
              <a:t>Trans-border access to stored computer data</a:t>
            </a:r>
          </a:p>
          <a:p>
            <a:pPr algn="ctr" eaLnBrk="1" hangingPunct="1">
              <a:lnSpc>
                <a:spcPct val="80000"/>
              </a:lnSpc>
              <a:buFont typeface="Arial" charset="0"/>
              <a:buNone/>
            </a:pPr>
            <a:r>
              <a:rPr lang="en-GB" altLang="sr-Latn-RS" b="1" i="1" dirty="0">
                <a:latin typeface="Verdana" panose="020B0604030504040204" pitchFamily="34" charset="0"/>
                <a:ea typeface="Verdana" panose="020B0604030504040204" pitchFamily="34" charset="0"/>
                <a:cs typeface="Verdana" panose="020B0604030504040204" pitchFamily="34" charset="0"/>
              </a:rPr>
              <a:t>(Article 32 – Budapest Convention)</a:t>
            </a:r>
          </a:p>
          <a:p>
            <a:pPr algn="ctr" eaLnBrk="1" hangingPunct="1">
              <a:lnSpc>
                <a:spcPct val="80000"/>
              </a:lnSpc>
              <a:buFont typeface="Arial" charset="0"/>
              <a:buNone/>
            </a:pPr>
            <a:endParaRPr lang="en-GB" altLang="sr-Latn-RS" sz="2400" b="1" i="1" dirty="0">
              <a:latin typeface="Verdana" panose="020B0604030504040204" pitchFamily="34" charset="0"/>
              <a:ea typeface="Verdana" panose="020B0604030504040204" pitchFamily="34" charset="0"/>
              <a:cs typeface="Verdana" panose="020B0604030504040204" pitchFamily="34" charset="0"/>
            </a:endParaRPr>
          </a:p>
          <a:p>
            <a:pPr>
              <a:lnSpc>
                <a:spcPct val="90000"/>
              </a:lnSpc>
              <a:spcBef>
                <a:spcPts val="600"/>
              </a:spcBef>
              <a:spcAft>
                <a:spcPts val="1200"/>
              </a:spcAft>
            </a:pPr>
            <a:r>
              <a:rPr lang="en-GB" sz="2400" i="1" dirty="0">
                <a:latin typeface="Verdana" panose="020B0604030504040204" pitchFamily="34" charset="0"/>
                <a:ea typeface="Verdana" panose="020B0604030504040204" pitchFamily="34" charset="0"/>
                <a:cs typeface="Verdana" panose="020B0604030504040204" pitchFamily="34" charset="0"/>
              </a:rPr>
              <a:t>Possibility given to law enforcement from a Party to obtain evidence stored in a computer physically located in other Party’s territory</a:t>
            </a:r>
          </a:p>
          <a:p>
            <a:pPr>
              <a:lnSpc>
                <a:spcPct val="90000"/>
              </a:lnSpc>
              <a:spcBef>
                <a:spcPts val="600"/>
              </a:spcBef>
              <a:spcAft>
                <a:spcPts val="1200"/>
              </a:spcAft>
            </a:pPr>
            <a:r>
              <a:rPr lang="en-GB" sz="2400" i="1" dirty="0">
                <a:latin typeface="Verdana" panose="020B0604030504040204" pitchFamily="34" charset="0"/>
                <a:ea typeface="Verdana" panose="020B0604030504040204" pitchFamily="34" charset="0"/>
                <a:cs typeface="Verdana" panose="020B0604030504040204" pitchFamily="34" charset="0"/>
              </a:rPr>
              <a:t>Without any request of international cooperation if, during a concrete investigation, the officers in charge</a:t>
            </a:r>
          </a:p>
          <a:p>
            <a:pPr lvl="1">
              <a:lnSpc>
                <a:spcPct val="90000"/>
              </a:lnSpc>
              <a:spcBef>
                <a:spcPts val="600"/>
              </a:spcBef>
              <a:spcAft>
                <a:spcPts val="1200"/>
              </a:spcAft>
            </a:pPr>
            <a:r>
              <a:rPr lang="en-GB" sz="2000" i="1" dirty="0">
                <a:latin typeface="Verdana" panose="020B0604030504040204" pitchFamily="34" charset="0"/>
                <a:ea typeface="Verdana" panose="020B0604030504040204" pitchFamily="34" charset="0"/>
                <a:cs typeface="Verdana" panose="020B0604030504040204" pitchFamily="34" charset="0"/>
              </a:rPr>
              <a:t>need to obtain open source information from a computer located in a foreign country; or </a:t>
            </a:r>
          </a:p>
          <a:p>
            <a:pPr lvl="1">
              <a:lnSpc>
                <a:spcPct val="90000"/>
              </a:lnSpc>
              <a:spcBef>
                <a:spcPts val="600"/>
              </a:spcBef>
              <a:spcAft>
                <a:spcPts val="1200"/>
              </a:spcAft>
            </a:pPr>
            <a:r>
              <a:rPr lang="en-GB" sz="2000" i="1" dirty="0">
                <a:latin typeface="Verdana" panose="020B0604030504040204" pitchFamily="34" charset="0"/>
                <a:ea typeface="Verdana" panose="020B0604030504040204" pitchFamily="34" charset="0"/>
                <a:cs typeface="Verdana" panose="020B0604030504040204" pitchFamily="34" charset="0"/>
              </a:rPr>
              <a:t>access data with the lawful and voluntary consent of the lawfully authorised person</a:t>
            </a:r>
          </a:p>
        </p:txBody>
      </p:sp>
    </p:spTree>
    <p:extLst>
      <p:ext uri="{BB962C8B-B14F-4D97-AF65-F5344CB8AC3E}">
        <p14:creationId xmlns:p14="http://schemas.microsoft.com/office/powerpoint/2010/main" val="218352861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Marcador de Posição de Conteúdo 2"/>
          <p:cNvSpPr>
            <a:spLocks noGrp="1"/>
          </p:cNvSpPr>
          <p:nvPr>
            <p:ph idx="1"/>
          </p:nvPr>
        </p:nvSpPr>
        <p:spPr>
          <a:xfrm>
            <a:off x="233916" y="1477927"/>
            <a:ext cx="11695814" cy="4688957"/>
          </a:xfrm>
        </p:spPr>
        <p:txBody>
          <a:bodyPr>
            <a:normAutofit/>
          </a:bodyPr>
          <a:lstStyle/>
          <a:p>
            <a:pPr marL="0" indent="0" algn="just">
              <a:spcBef>
                <a:spcPts val="600"/>
              </a:spcBef>
              <a:spcAft>
                <a:spcPts val="1200"/>
              </a:spcAft>
              <a:buNone/>
            </a:pPr>
            <a:r>
              <a:rPr lang="en-GB" sz="2400" dirty="0">
                <a:ea typeface="ＭＳ Ｐゴシック" pitchFamily="34" charset="-128"/>
              </a:rPr>
              <a:t>A Party may, without the authorisation of another Party:</a:t>
            </a:r>
          </a:p>
          <a:p>
            <a:pPr marL="514350" indent="-514350" algn="just">
              <a:spcBef>
                <a:spcPts val="600"/>
              </a:spcBef>
              <a:spcAft>
                <a:spcPts val="1200"/>
              </a:spcAft>
              <a:buFont typeface="+mj-lt"/>
              <a:buAutoNum type="alphaLcParenR"/>
            </a:pPr>
            <a:r>
              <a:rPr lang="en-GB" sz="2400" dirty="0">
                <a:ea typeface="ＭＳ Ｐゴシック" pitchFamily="34" charset="-128"/>
              </a:rPr>
              <a:t>access </a:t>
            </a:r>
            <a:r>
              <a:rPr lang="en-GB" sz="2400" b="1" dirty="0">
                <a:ea typeface="ＭＳ Ｐゴシック" pitchFamily="34" charset="-128"/>
              </a:rPr>
              <a:t>publicly available </a:t>
            </a:r>
            <a:r>
              <a:rPr lang="en-GB" sz="2400" dirty="0">
                <a:ea typeface="ＭＳ Ｐゴシック" pitchFamily="34" charset="-128"/>
              </a:rPr>
              <a:t>(open source) stored computer data, regardless of where the data is located geographically; or</a:t>
            </a:r>
            <a:endParaRPr lang="pt-PT" sz="2400" dirty="0">
              <a:ea typeface="ＭＳ Ｐゴシック" pitchFamily="34" charset="-128"/>
            </a:endParaRPr>
          </a:p>
          <a:p>
            <a:pPr marL="514350" indent="-514350" algn="just">
              <a:spcBef>
                <a:spcPts val="600"/>
              </a:spcBef>
              <a:spcAft>
                <a:spcPts val="1200"/>
              </a:spcAft>
              <a:buFont typeface="+mj-lt"/>
              <a:buAutoNum type="alphaLcParenR"/>
            </a:pPr>
            <a:r>
              <a:rPr lang="en-GB" sz="2400" dirty="0">
                <a:ea typeface="ＭＳ Ｐゴシック" pitchFamily="34" charset="-128"/>
              </a:rPr>
              <a:t>access or receive, through a computer system in its territory, stored computer data located in another Party, if the Party obtains the </a:t>
            </a:r>
            <a:r>
              <a:rPr lang="en-GB" sz="2400" b="1" dirty="0">
                <a:ea typeface="ＭＳ Ｐゴシック" pitchFamily="34" charset="-128"/>
              </a:rPr>
              <a:t>lawful and voluntary consent</a:t>
            </a:r>
            <a:r>
              <a:rPr lang="en-GB" sz="2400" dirty="0">
                <a:ea typeface="ＭＳ Ｐゴシック" pitchFamily="34" charset="-128"/>
              </a:rPr>
              <a:t> of the person who has the lawful authority to disclose the data to the Party through that computer system.</a:t>
            </a:r>
            <a:endParaRPr lang="pt-PT" sz="2400" dirty="0">
              <a:ea typeface="ＭＳ Ｐゴシック" pitchFamily="34" charset="-128"/>
            </a:endParaRPr>
          </a:p>
        </p:txBody>
      </p:sp>
      <p:sp>
        <p:nvSpPr>
          <p:cNvPr id="3" name="Title 1"/>
          <p:cNvSpPr>
            <a:spLocks noGrp="1"/>
          </p:cNvSpPr>
          <p:nvPr>
            <p:ph type="title"/>
          </p:nvPr>
        </p:nvSpPr>
        <p:spPr>
          <a:xfrm>
            <a:off x="1424763" y="116958"/>
            <a:ext cx="10685721" cy="1041991"/>
          </a:xfrm>
        </p:spPr>
        <p:txBody>
          <a:bodyPr>
            <a:normAutofit/>
          </a:bodyPr>
          <a:lstStyle/>
          <a:p>
            <a:pPr>
              <a:lnSpc>
                <a:spcPct val="90000"/>
              </a:lnSpc>
              <a:defRPr/>
            </a:pPr>
            <a:r>
              <a:rPr lang="en-GB" sz="2800" b="1" dirty="0">
                <a:solidFill>
                  <a:schemeClr val="bg1"/>
                </a:solidFill>
                <a:ea typeface="ＭＳ Ｐゴシック" pitchFamily="34" charset="-128"/>
              </a:rPr>
              <a:t>Article 32 – </a:t>
            </a:r>
            <a:r>
              <a:rPr lang="en-GB" sz="2800" b="1" dirty="0" err="1">
                <a:solidFill>
                  <a:schemeClr val="bg1"/>
                </a:solidFill>
                <a:ea typeface="ＭＳ Ｐゴシック" pitchFamily="34" charset="-128"/>
              </a:rPr>
              <a:t>Transborder</a:t>
            </a:r>
            <a:r>
              <a:rPr lang="en-GB" sz="2800" b="1" dirty="0">
                <a:solidFill>
                  <a:schemeClr val="bg1"/>
                </a:solidFill>
                <a:ea typeface="ＭＳ Ｐゴシック" pitchFamily="34" charset="-128"/>
              </a:rPr>
              <a:t> Access to Stored Computer Data with Consent or Where Publicly Available</a:t>
            </a:r>
            <a:endParaRPr lang="en-GB" sz="2800" b="1" dirty="0">
              <a:solidFill>
                <a:schemeClr val="bg1"/>
              </a:solidFill>
              <a:effectLst>
                <a:outerShdw blurRad="38100" dist="38100" dir="2700000" algn="tl">
                  <a:srgbClr val="C0C0C0"/>
                </a:outerShdw>
              </a:effectLst>
              <a:ea typeface="ＭＳ Ｐゴシック" pitchFamily="34" charset="-128"/>
            </a:endParaRP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solidFill>
                  <a:schemeClr val="tx1"/>
                </a:solidFill>
              </a:rPr>
              <a:pPr>
                <a:defRPr/>
              </a:pPr>
              <a:t>83</a:t>
            </a:fld>
            <a:endParaRPr lang="en-US">
              <a:solidFill>
                <a:schemeClr val="tx1"/>
              </a:solidFill>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84</a:t>
            </a:fld>
            <a:endParaRPr lang="en-US"/>
          </a:p>
        </p:txBody>
      </p:sp>
      <p:sp>
        <p:nvSpPr>
          <p:cNvPr id="5" name="Rectangle 2"/>
          <p:cNvSpPr txBox="1">
            <a:spLocks/>
          </p:cNvSpPr>
          <p:nvPr/>
        </p:nvSpPr>
        <p:spPr bwMode="auto">
          <a:xfrm>
            <a:off x="233916" y="1392864"/>
            <a:ext cx="11844670" cy="4922875"/>
          </a:xfrm>
          <a:prstGeom prst="rect">
            <a:avLst/>
          </a:prstGeom>
          <a:noFill/>
          <a:ln w="38100">
            <a:solidFill>
              <a:srgbClr val="2F618F"/>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eaLnBrk="1" hangingPunct="1">
              <a:lnSpc>
                <a:spcPct val="80000"/>
              </a:lnSpc>
              <a:buFont typeface="Arial" charset="0"/>
              <a:buNone/>
            </a:pPr>
            <a:endParaRPr lang="en-GB" altLang="sr-Latn-RS" sz="2400" b="1" i="1" dirty="0">
              <a:latin typeface="Verdana" panose="020B0604030504040204" pitchFamily="34" charset="0"/>
              <a:ea typeface="Verdana" panose="020B0604030504040204" pitchFamily="34" charset="0"/>
              <a:cs typeface="Verdana" panose="020B0604030504040204" pitchFamily="34" charset="0"/>
            </a:endParaRPr>
          </a:p>
          <a:p>
            <a:pPr algn="ctr" eaLnBrk="1" hangingPunct="1">
              <a:lnSpc>
                <a:spcPct val="80000"/>
              </a:lnSpc>
              <a:buFont typeface="Arial" charset="0"/>
              <a:buNone/>
            </a:pPr>
            <a:r>
              <a:rPr lang="en-GB" altLang="sr-Latn-RS" b="1" i="1" dirty="0">
                <a:latin typeface="Verdana" panose="020B0604030504040204" pitchFamily="34" charset="0"/>
                <a:ea typeface="Verdana" panose="020B0604030504040204" pitchFamily="34" charset="0"/>
                <a:cs typeface="Verdana" panose="020B0604030504040204" pitchFamily="34" charset="0"/>
              </a:rPr>
              <a:t>Mutual assistance in real-time collection of traffic data</a:t>
            </a:r>
          </a:p>
          <a:p>
            <a:pPr algn="ctr" eaLnBrk="1" hangingPunct="1">
              <a:lnSpc>
                <a:spcPct val="80000"/>
              </a:lnSpc>
              <a:buFont typeface="Arial" charset="0"/>
              <a:buNone/>
            </a:pPr>
            <a:r>
              <a:rPr lang="en-GB" altLang="sr-Latn-RS" b="1" i="1" dirty="0">
                <a:latin typeface="Verdana" panose="020B0604030504040204" pitchFamily="34" charset="0"/>
                <a:ea typeface="Verdana" panose="020B0604030504040204" pitchFamily="34" charset="0"/>
                <a:cs typeface="Verdana" panose="020B0604030504040204" pitchFamily="34" charset="0"/>
              </a:rPr>
              <a:t>(Article 33 – Budapest Convention)</a:t>
            </a:r>
          </a:p>
          <a:p>
            <a:pPr algn="ctr" eaLnBrk="1" hangingPunct="1">
              <a:lnSpc>
                <a:spcPct val="80000"/>
              </a:lnSpc>
              <a:buFont typeface="Arial" charset="0"/>
              <a:buNone/>
            </a:pPr>
            <a:endParaRPr lang="en-GB" altLang="sr-Latn-RS" sz="2400" b="1" i="1" dirty="0">
              <a:latin typeface="Verdana" panose="020B0604030504040204" pitchFamily="34" charset="0"/>
              <a:ea typeface="Verdana" panose="020B0604030504040204" pitchFamily="34" charset="0"/>
              <a:cs typeface="Verdana" panose="020B0604030504040204" pitchFamily="34" charset="0"/>
            </a:endParaRPr>
          </a:p>
          <a:p>
            <a:pPr>
              <a:lnSpc>
                <a:spcPct val="90000"/>
              </a:lnSpc>
              <a:spcBef>
                <a:spcPts val="600"/>
              </a:spcBef>
              <a:spcAft>
                <a:spcPts val="1200"/>
              </a:spcAft>
            </a:pPr>
            <a:r>
              <a:rPr lang="en-GB" sz="2400" i="1" dirty="0">
                <a:latin typeface="Verdana" panose="020B0604030504040204" pitchFamily="34" charset="0"/>
                <a:ea typeface="Verdana" panose="020B0604030504040204" pitchFamily="34" charset="0"/>
                <a:cs typeface="Verdana" panose="020B0604030504040204" pitchFamily="34" charset="0"/>
              </a:rPr>
              <a:t>Mutual assistance regarding the real-time collection of traffic data</a:t>
            </a:r>
          </a:p>
          <a:p>
            <a:pPr>
              <a:lnSpc>
                <a:spcPct val="90000"/>
              </a:lnSpc>
              <a:spcBef>
                <a:spcPts val="600"/>
              </a:spcBef>
              <a:spcAft>
                <a:spcPts val="1200"/>
              </a:spcAft>
            </a:pPr>
            <a:r>
              <a:rPr lang="en-GB" sz="2400" i="1" dirty="0">
                <a:latin typeface="Verdana" panose="020B0604030504040204" pitchFamily="34" charset="0"/>
                <a:ea typeface="Verdana" panose="020B0604030504040204" pitchFamily="34" charset="0"/>
                <a:cs typeface="Verdana" panose="020B0604030504040204" pitchFamily="34" charset="0"/>
              </a:rPr>
              <a:t>Assistance shall be governed by the conditions and procedures provided for under domestic law</a:t>
            </a:r>
          </a:p>
          <a:p>
            <a:pPr>
              <a:lnSpc>
                <a:spcPct val="90000"/>
              </a:lnSpc>
              <a:spcBef>
                <a:spcPts val="600"/>
              </a:spcBef>
              <a:spcAft>
                <a:spcPts val="1200"/>
              </a:spcAft>
            </a:pPr>
            <a:r>
              <a:rPr lang="en-GB" sz="2400" i="1" dirty="0">
                <a:latin typeface="Verdana" panose="020B0604030504040204" pitchFamily="34" charset="0"/>
                <a:ea typeface="Verdana" panose="020B0604030504040204" pitchFamily="34" charset="0"/>
                <a:cs typeface="Verdana" panose="020B0604030504040204" pitchFamily="34" charset="0"/>
              </a:rPr>
              <a:t>Each State shall provide assistance at least with respect to criminal offences for which real-time collection of traffic data would be available in a similar domestic case</a:t>
            </a: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1" name="Rectangle 3" descr="Rectangle: Click to edit Master text styles&#10;Second level&#10;Third level&#10;Fourth level&#10;Fifth level"/>
          <p:cNvSpPr>
            <a:spLocks noGrp="1" noChangeArrowheads="1"/>
          </p:cNvSpPr>
          <p:nvPr>
            <p:ph type="body" idx="1"/>
          </p:nvPr>
        </p:nvSpPr>
        <p:spPr>
          <a:xfrm>
            <a:off x="212650" y="1435395"/>
            <a:ext cx="11823405" cy="4848447"/>
          </a:xfrm>
        </p:spPr>
        <p:txBody>
          <a:bodyPr>
            <a:normAutofit/>
          </a:bodyPr>
          <a:lstStyle/>
          <a:p>
            <a:pPr marL="514350" indent="-514350" algn="just">
              <a:spcBef>
                <a:spcPts val="600"/>
              </a:spcBef>
              <a:spcAft>
                <a:spcPts val="1200"/>
              </a:spcAft>
              <a:buFont typeface="+mj-lt"/>
              <a:buAutoNum type="arabicPeriod"/>
              <a:defRPr/>
            </a:pPr>
            <a:r>
              <a:rPr lang="en-GB" sz="2600" dirty="0">
                <a:ea typeface="ＭＳ Ｐゴシック" pitchFamily="34" charset="-128"/>
              </a:rPr>
              <a:t>The Parties shall provide </a:t>
            </a:r>
            <a:r>
              <a:rPr lang="en-GB" sz="2600" b="1" dirty="0">
                <a:ea typeface="ＭＳ Ｐゴシック" pitchFamily="34" charset="-128"/>
              </a:rPr>
              <a:t>mutual assistance </a:t>
            </a:r>
            <a:r>
              <a:rPr lang="en-GB" sz="2600" dirty="0">
                <a:ea typeface="ＭＳ Ｐゴシック" pitchFamily="34" charset="-128"/>
              </a:rPr>
              <a:t>to each other with respect to the </a:t>
            </a:r>
            <a:r>
              <a:rPr lang="en-GB" sz="2600" b="1" dirty="0">
                <a:ea typeface="ＭＳ Ｐゴシック" pitchFamily="34" charset="-128"/>
              </a:rPr>
              <a:t>real-time collection of traffic data </a:t>
            </a:r>
            <a:r>
              <a:rPr lang="en-GB" sz="2600" dirty="0">
                <a:ea typeface="ＭＳ Ｐゴシック" pitchFamily="34" charset="-128"/>
              </a:rPr>
              <a:t>associated with specified communications in its territory transmitted by means of a computer system. Subject to paragraph 2, assistance shall be governed by the conditions and procedures provided for under domestic law.</a:t>
            </a:r>
          </a:p>
          <a:p>
            <a:pPr marL="514350" indent="-514350" algn="just">
              <a:spcBef>
                <a:spcPts val="600"/>
              </a:spcBef>
              <a:spcAft>
                <a:spcPts val="1200"/>
              </a:spcAft>
              <a:buFont typeface="+mj-lt"/>
              <a:buAutoNum type="arabicPeriod"/>
              <a:defRPr/>
            </a:pPr>
            <a:r>
              <a:rPr lang="en-GB" sz="2600" dirty="0">
                <a:ea typeface="ＭＳ Ｐゴシック" pitchFamily="34" charset="-128"/>
              </a:rPr>
              <a:t>Each Party shall provide such assistance at least with respect to criminal offences for which real-time collection of traffic data would be available in a similar domestic case.</a:t>
            </a:r>
          </a:p>
        </p:txBody>
      </p:sp>
      <p:sp>
        <p:nvSpPr>
          <p:cNvPr id="3" name="Title 1"/>
          <p:cNvSpPr>
            <a:spLocks noGrp="1"/>
          </p:cNvSpPr>
          <p:nvPr>
            <p:ph type="title"/>
          </p:nvPr>
        </p:nvSpPr>
        <p:spPr>
          <a:xfrm>
            <a:off x="1499191" y="85060"/>
            <a:ext cx="10536865" cy="1167478"/>
          </a:xfrm>
        </p:spPr>
        <p:txBody>
          <a:bodyPr>
            <a:normAutofit fontScale="90000"/>
          </a:bodyPr>
          <a:lstStyle/>
          <a:p>
            <a:pPr>
              <a:lnSpc>
                <a:spcPct val="90000"/>
              </a:lnSpc>
              <a:defRPr/>
            </a:pPr>
            <a:r>
              <a:rPr lang="en-GB" sz="3600" b="1" dirty="0">
                <a:solidFill>
                  <a:schemeClr val="bg1"/>
                </a:solidFill>
                <a:ea typeface="ＭＳ Ｐゴシック" charset="0"/>
                <a:cs typeface="ＭＳ Ｐゴシック" charset="0"/>
              </a:rPr>
              <a:t>Article 33 - </a:t>
            </a:r>
            <a:r>
              <a:rPr lang="en-GB" sz="3600" b="1" dirty="0">
                <a:solidFill>
                  <a:schemeClr val="bg1"/>
                </a:solidFill>
                <a:ea typeface="ＭＳ Ｐゴシック" charset="0"/>
                <a:cs typeface="Times New Roman" charset="0"/>
              </a:rPr>
              <a:t>Mutual Assistance Regarding Real Time Collection of Traffic Data</a:t>
            </a:r>
            <a:endParaRPr lang="en-GB" sz="3600" b="1" dirty="0">
              <a:solidFill>
                <a:schemeClr val="bg1"/>
              </a:solidFill>
              <a:ea typeface="ＭＳ Ｐゴシック" charset="0"/>
              <a:cs typeface="ＭＳ Ｐゴシック" charset="0"/>
            </a:endParaRP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85</a:t>
            </a:fld>
            <a:endParaRPr lang="en-US"/>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0E62E50F-F83A-42AC-8BE7-462956D58F63}" type="slidenum">
              <a:rPr lang="en-US" smtClean="0"/>
              <a:pPr>
                <a:defRPr/>
              </a:pPr>
              <a:t>86</a:t>
            </a:fld>
            <a:endParaRPr lang="en-US"/>
          </a:p>
        </p:txBody>
      </p:sp>
      <p:sp>
        <p:nvSpPr>
          <p:cNvPr id="6" name="Rectangle 2"/>
          <p:cNvSpPr txBox="1">
            <a:spLocks/>
          </p:cNvSpPr>
          <p:nvPr/>
        </p:nvSpPr>
        <p:spPr bwMode="auto">
          <a:xfrm>
            <a:off x="148856" y="1414130"/>
            <a:ext cx="11876567" cy="4901610"/>
          </a:xfrm>
          <a:prstGeom prst="rect">
            <a:avLst/>
          </a:prstGeom>
          <a:noFill/>
          <a:ln w="38100">
            <a:solidFill>
              <a:srgbClr val="2F618F"/>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eaLnBrk="1" hangingPunct="1">
              <a:lnSpc>
                <a:spcPct val="80000"/>
              </a:lnSpc>
              <a:buFont typeface="Arial" charset="0"/>
              <a:buNone/>
            </a:pPr>
            <a:endParaRPr lang="en-GB" altLang="sr-Latn-RS" sz="2400" b="1" i="1" dirty="0">
              <a:latin typeface="Verdana" panose="020B0604030504040204" pitchFamily="34" charset="0"/>
              <a:ea typeface="Verdana" panose="020B0604030504040204" pitchFamily="34" charset="0"/>
              <a:cs typeface="Verdana" panose="020B0604030504040204" pitchFamily="34" charset="0"/>
            </a:endParaRPr>
          </a:p>
          <a:p>
            <a:pPr algn="ctr" eaLnBrk="1" hangingPunct="1">
              <a:lnSpc>
                <a:spcPct val="80000"/>
              </a:lnSpc>
              <a:buFont typeface="Arial" charset="0"/>
              <a:buNone/>
            </a:pPr>
            <a:r>
              <a:rPr lang="en-GB" altLang="sr-Latn-RS" b="1" i="1" dirty="0">
                <a:latin typeface="Verdana" panose="020B0604030504040204" pitchFamily="34" charset="0"/>
                <a:ea typeface="Verdana" panose="020B0604030504040204" pitchFamily="34" charset="0"/>
                <a:cs typeface="Verdana" panose="020B0604030504040204" pitchFamily="34" charset="0"/>
              </a:rPr>
              <a:t>Mutual assistance regarding the interception of content data</a:t>
            </a:r>
          </a:p>
          <a:p>
            <a:pPr algn="ctr" eaLnBrk="1" hangingPunct="1">
              <a:lnSpc>
                <a:spcPct val="80000"/>
              </a:lnSpc>
              <a:buFont typeface="Arial" charset="0"/>
              <a:buNone/>
            </a:pPr>
            <a:r>
              <a:rPr lang="en-GB" altLang="sr-Latn-RS" b="1" i="1" dirty="0">
                <a:latin typeface="Verdana" panose="020B0604030504040204" pitchFamily="34" charset="0"/>
                <a:ea typeface="Verdana" panose="020B0604030504040204" pitchFamily="34" charset="0"/>
                <a:cs typeface="Verdana" panose="020B0604030504040204" pitchFamily="34" charset="0"/>
              </a:rPr>
              <a:t>(Article 34 – Budapest Convention)</a:t>
            </a:r>
          </a:p>
          <a:p>
            <a:pPr algn="ctr" eaLnBrk="1" hangingPunct="1">
              <a:lnSpc>
                <a:spcPct val="80000"/>
              </a:lnSpc>
              <a:buFont typeface="Arial" charset="0"/>
              <a:buNone/>
            </a:pPr>
            <a:endParaRPr lang="en-GB" altLang="sr-Latn-RS" sz="2400" b="1" i="1" dirty="0">
              <a:latin typeface="Verdana" panose="020B0604030504040204" pitchFamily="34" charset="0"/>
              <a:ea typeface="Verdana" panose="020B0604030504040204" pitchFamily="34" charset="0"/>
              <a:cs typeface="Verdana" panose="020B0604030504040204" pitchFamily="34" charset="0"/>
            </a:endParaRPr>
          </a:p>
          <a:p>
            <a:pPr>
              <a:lnSpc>
                <a:spcPct val="90000"/>
              </a:lnSpc>
            </a:pPr>
            <a:endParaRPr lang="en-GB" sz="2400" b="1" dirty="0">
              <a:latin typeface="Verdana" panose="020B0604030504040204" pitchFamily="34" charset="0"/>
              <a:ea typeface="Verdana" panose="020B0604030504040204" pitchFamily="34" charset="0"/>
              <a:cs typeface="Verdana" panose="020B0604030504040204" pitchFamily="34" charset="0"/>
            </a:endParaRPr>
          </a:p>
          <a:p>
            <a:pPr>
              <a:lnSpc>
                <a:spcPct val="90000"/>
              </a:lnSpc>
              <a:spcBef>
                <a:spcPts val="600"/>
              </a:spcBef>
              <a:spcAft>
                <a:spcPts val="1200"/>
              </a:spcAft>
            </a:pPr>
            <a:r>
              <a:rPr lang="en-GB" sz="2800" i="1" dirty="0">
                <a:latin typeface="Verdana" panose="020B0604030504040204" pitchFamily="34" charset="0"/>
                <a:ea typeface="Verdana" panose="020B0604030504040204" pitchFamily="34" charset="0"/>
                <a:cs typeface="Verdana" panose="020B0604030504040204" pitchFamily="34" charset="0"/>
              </a:rPr>
              <a:t>Mutual assistance in the real-time collection or recording of content data of specified communications transmitted by means of a computer system </a:t>
            </a:r>
          </a:p>
          <a:p>
            <a:pPr>
              <a:lnSpc>
                <a:spcPct val="90000"/>
              </a:lnSpc>
              <a:spcBef>
                <a:spcPts val="600"/>
              </a:spcBef>
              <a:spcAft>
                <a:spcPts val="1200"/>
              </a:spcAft>
            </a:pPr>
            <a:r>
              <a:rPr lang="en-GB" sz="2800" i="1" dirty="0">
                <a:latin typeface="Verdana" panose="020B0604030504040204" pitchFamily="34" charset="0"/>
                <a:ea typeface="Verdana" panose="020B0604030504040204" pitchFamily="34" charset="0"/>
                <a:cs typeface="Verdana" panose="020B0604030504040204" pitchFamily="34" charset="0"/>
              </a:rPr>
              <a:t>To the extent permitted under their applicable treaties and domestic laws.</a:t>
            </a:r>
          </a:p>
        </p:txBody>
      </p:sp>
    </p:spTree>
    <p:extLst>
      <p:ext uri="{BB962C8B-B14F-4D97-AF65-F5344CB8AC3E}">
        <p14:creationId xmlns:p14="http://schemas.microsoft.com/office/powerpoint/2010/main" val="615995572"/>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4888" y="159206"/>
            <a:ext cx="10515600" cy="907290"/>
          </a:xfrm>
        </p:spPr>
        <p:txBody>
          <a:bodyPr>
            <a:normAutofit fontScale="90000"/>
          </a:bodyPr>
          <a:lstStyle/>
          <a:p>
            <a:r>
              <a:rPr lang="en-GB" sz="3600" b="1" dirty="0">
                <a:solidFill>
                  <a:schemeClr val="bg1"/>
                </a:solidFill>
                <a:ea typeface="ＭＳ Ｐゴシック" charset="0"/>
                <a:cs typeface="ＭＳ Ｐゴシック" charset="0"/>
              </a:rPr>
              <a:t>Article 34 - </a:t>
            </a:r>
            <a:r>
              <a:rPr lang="en-GB" sz="3600" b="1" dirty="0">
                <a:solidFill>
                  <a:schemeClr val="bg1"/>
                </a:solidFill>
                <a:ea typeface="ＭＳ Ｐゴシック" charset="0"/>
                <a:cs typeface="Times New Roman" charset="0"/>
              </a:rPr>
              <a:t>Mutual Assistance Regarding Interception of Content Data</a:t>
            </a:r>
            <a:endParaRPr lang="en-US" dirty="0">
              <a:solidFill>
                <a:schemeClr val="bg1"/>
              </a:solidFill>
            </a:endParaRPr>
          </a:p>
        </p:txBody>
      </p:sp>
      <p:sp>
        <p:nvSpPr>
          <p:cNvPr id="3" name="Content Placeholder 2"/>
          <p:cNvSpPr>
            <a:spLocks noGrp="1"/>
          </p:cNvSpPr>
          <p:nvPr>
            <p:ph idx="1"/>
          </p:nvPr>
        </p:nvSpPr>
        <p:spPr>
          <a:xfrm>
            <a:off x="127591" y="1435395"/>
            <a:ext cx="11842897" cy="4848447"/>
          </a:xfrm>
        </p:spPr>
        <p:txBody>
          <a:bodyPr/>
          <a:lstStyle/>
          <a:p>
            <a:pPr marL="0" indent="0" algn="just">
              <a:buNone/>
            </a:pPr>
            <a:endParaRPr lang="en-US" dirty="0"/>
          </a:p>
          <a:p>
            <a:pPr marL="0" indent="0" algn="just">
              <a:buNone/>
            </a:pPr>
            <a:r>
              <a:rPr lang="en-US" dirty="0"/>
              <a:t>The Parties shall provide mutual assistance to each other in the </a:t>
            </a:r>
            <a:r>
              <a:rPr lang="en-US" b="1" dirty="0"/>
              <a:t>real-time collection or recording of content data </a:t>
            </a:r>
            <a:r>
              <a:rPr lang="en-US" dirty="0"/>
              <a:t>of specified communications transmitted by means of a computer system to the extent permitted under their applicable treaties and domestic laws.</a:t>
            </a:r>
          </a:p>
        </p:txBody>
      </p:sp>
      <p:sp>
        <p:nvSpPr>
          <p:cNvPr id="4" name="Slide Number Placeholder 3"/>
          <p:cNvSpPr>
            <a:spLocks noGrp="1"/>
          </p:cNvSpPr>
          <p:nvPr>
            <p:ph type="sldNum" sz="quarter" idx="12"/>
          </p:nvPr>
        </p:nvSpPr>
        <p:spPr/>
        <p:txBody>
          <a:bodyPr/>
          <a:lstStyle/>
          <a:p>
            <a:pPr>
              <a:defRPr/>
            </a:pPr>
            <a:fld id="{0E62E50F-F83A-42AC-8BE7-462956D58F63}" type="slidenum">
              <a:rPr lang="en-US" smtClean="0"/>
              <a:pPr>
                <a:defRPr/>
              </a:pPr>
              <a:t>87</a:t>
            </a:fld>
            <a:endParaRPr lang="en-US"/>
          </a:p>
        </p:txBody>
      </p:sp>
    </p:spTree>
    <p:extLst>
      <p:ext uri="{BB962C8B-B14F-4D97-AF65-F5344CB8AC3E}">
        <p14:creationId xmlns:p14="http://schemas.microsoft.com/office/powerpoint/2010/main" val="3767573821"/>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r>
              <a:rPr lang="en-US" dirty="0">
                <a:solidFill>
                  <a:schemeClr val="tx1"/>
                </a:solidFill>
              </a:rPr>
              <a:t>!</a:t>
            </a:r>
            <a:fld id="{0E62E50F-F83A-42AC-8BE7-462956D58F63}" type="slidenum">
              <a:rPr lang="en-US" smtClean="0">
                <a:solidFill>
                  <a:schemeClr val="tx1"/>
                </a:solidFill>
              </a:rPr>
              <a:pPr>
                <a:defRPr/>
              </a:pPr>
              <a:t>88</a:t>
            </a:fld>
            <a:endParaRPr lang="en-US" dirty="0">
              <a:solidFill>
                <a:schemeClr val="tx1"/>
              </a:solidFill>
            </a:endParaRPr>
          </a:p>
        </p:txBody>
      </p:sp>
      <p:sp>
        <p:nvSpPr>
          <p:cNvPr id="5" name="Rectangle 2"/>
          <p:cNvSpPr txBox="1">
            <a:spLocks/>
          </p:cNvSpPr>
          <p:nvPr/>
        </p:nvSpPr>
        <p:spPr bwMode="auto">
          <a:xfrm>
            <a:off x="127591" y="1371600"/>
            <a:ext cx="11887200" cy="4912242"/>
          </a:xfrm>
          <a:prstGeom prst="rect">
            <a:avLst/>
          </a:prstGeom>
          <a:noFill/>
          <a:ln w="38100">
            <a:solidFill>
              <a:srgbClr val="2F618F"/>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eaLnBrk="1" hangingPunct="1">
              <a:lnSpc>
                <a:spcPct val="80000"/>
              </a:lnSpc>
              <a:buFont typeface="Arial" charset="0"/>
              <a:buNone/>
            </a:pPr>
            <a:endParaRPr lang="en-GB" altLang="sr-Latn-RS" b="1" i="1" dirty="0">
              <a:latin typeface="Verdana" panose="020B0604030504040204" pitchFamily="34" charset="0"/>
              <a:ea typeface="Verdana" panose="020B0604030504040204" pitchFamily="34" charset="0"/>
              <a:cs typeface="Verdana" panose="020B0604030504040204" pitchFamily="34" charset="0"/>
            </a:endParaRPr>
          </a:p>
          <a:p>
            <a:pPr algn="ctr" eaLnBrk="1" hangingPunct="1">
              <a:lnSpc>
                <a:spcPct val="80000"/>
              </a:lnSpc>
              <a:buFont typeface="Arial" charset="0"/>
              <a:buNone/>
            </a:pPr>
            <a:r>
              <a:rPr lang="en-GB" altLang="sr-Latn-RS" b="1" i="1" dirty="0">
                <a:latin typeface="Verdana" panose="020B0604030504040204" pitchFamily="34" charset="0"/>
                <a:ea typeface="Verdana" panose="020B0604030504040204" pitchFamily="34" charset="0"/>
                <a:cs typeface="Verdana" panose="020B0604030504040204" pitchFamily="34" charset="0"/>
              </a:rPr>
              <a:t>24/7 Network</a:t>
            </a:r>
          </a:p>
          <a:p>
            <a:pPr algn="ctr" eaLnBrk="1" hangingPunct="1">
              <a:lnSpc>
                <a:spcPct val="80000"/>
              </a:lnSpc>
              <a:buFont typeface="Arial" charset="0"/>
              <a:buNone/>
            </a:pPr>
            <a:r>
              <a:rPr lang="en-GB" altLang="sr-Latn-RS" b="1" i="1" dirty="0">
                <a:latin typeface="Verdana" panose="020B0604030504040204" pitchFamily="34" charset="0"/>
                <a:ea typeface="Verdana" panose="020B0604030504040204" pitchFamily="34" charset="0"/>
                <a:cs typeface="Verdana" panose="020B0604030504040204" pitchFamily="34" charset="0"/>
              </a:rPr>
              <a:t>(Article 35 – Budapest Convention)</a:t>
            </a:r>
          </a:p>
          <a:p>
            <a:pPr algn="ctr" eaLnBrk="1" hangingPunct="1">
              <a:lnSpc>
                <a:spcPct val="80000"/>
              </a:lnSpc>
              <a:buFont typeface="Arial" charset="0"/>
              <a:buNone/>
            </a:pPr>
            <a:endParaRPr lang="en-GB" altLang="sr-Latn-RS" b="1" i="1" dirty="0">
              <a:latin typeface="Verdana" panose="020B0604030504040204" pitchFamily="34" charset="0"/>
              <a:ea typeface="Verdana" panose="020B0604030504040204" pitchFamily="34" charset="0"/>
              <a:cs typeface="Verdana" panose="020B0604030504040204" pitchFamily="34" charset="0"/>
            </a:endParaRPr>
          </a:p>
          <a:p>
            <a:pPr eaLnBrk="1" hangingPunct="1">
              <a:lnSpc>
                <a:spcPct val="80000"/>
              </a:lnSpc>
              <a:spcBef>
                <a:spcPts val="600"/>
              </a:spcBef>
              <a:spcAft>
                <a:spcPts val="1200"/>
              </a:spcAft>
            </a:pPr>
            <a:r>
              <a:rPr lang="en-GB" altLang="sr-Latn-RS" sz="2400" i="1" dirty="0">
                <a:latin typeface="Verdana" panose="020B0604030504040204" pitchFamily="34" charset="0"/>
                <a:ea typeface="Verdana" panose="020B0604030504040204" pitchFamily="34" charset="0"/>
                <a:cs typeface="Verdana" panose="020B0604030504040204" pitchFamily="34" charset="0"/>
              </a:rPr>
              <a:t>Obligation to create a contact point available 24/7</a:t>
            </a:r>
          </a:p>
          <a:p>
            <a:pPr eaLnBrk="1" hangingPunct="1">
              <a:lnSpc>
                <a:spcPct val="80000"/>
              </a:lnSpc>
              <a:spcBef>
                <a:spcPts val="600"/>
              </a:spcBef>
              <a:spcAft>
                <a:spcPts val="1200"/>
              </a:spcAft>
            </a:pPr>
            <a:r>
              <a:rPr lang="en-GB" altLang="sr-Latn-RS" sz="2400" i="1" dirty="0">
                <a:latin typeface="Verdana" panose="020B0604030504040204" pitchFamily="34" charset="0"/>
                <a:ea typeface="Verdana" panose="020B0604030504040204" pitchFamily="34" charset="0"/>
                <a:cs typeface="Verdana" panose="020B0604030504040204" pitchFamily="34" charset="0"/>
              </a:rPr>
              <a:t>General objectives of these contact points</a:t>
            </a:r>
          </a:p>
          <a:p>
            <a:pPr lvl="1" eaLnBrk="1" hangingPunct="1">
              <a:lnSpc>
                <a:spcPct val="80000"/>
              </a:lnSpc>
              <a:spcBef>
                <a:spcPts val="600"/>
              </a:spcBef>
              <a:spcAft>
                <a:spcPts val="600"/>
              </a:spcAft>
            </a:pPr>
            <a:r>
              <a:rPr lang="en-GB" altLang="sr-Latn-RS" sz="2000" i="1" dirty="0">
                <a:latin typeface="Verdana" panose="020B0604030504040204" pitchFamily="34" charset="0"/>
                <a:ea typeface="Verdana" panose="020B0604030504040204" pitchFamily="34" charset="0"/>
                <a:cs typeface="Verdana" panose="020B0604030504040204" pitchFamily="34" charset="0"/>
              </a:rPr>
              <a:t>to facilitate international co-operation</a:t>
            </a:r>
          </a:p>
          <a:p>
            <a:pPr lvl="1" eaLnBrk="1" hangingPunct="1">
              <a:lnSpc>
                <a:spcPct val="80000"/>
              </a:lnSpc>
              <a:spcBef>
                <a:spcPts val="600"/>
              </a:spcBef>
              <a:spcAft>
                <a:spcPts val="600"/>
              </a:spcAft>
            </a:pPr>
            <a:r>
              <a:rPr lang="en-GB" altLang="sr-Latn-RS" sz="2000" i="1" dirty="0">
                <a:latin typeface="Verdana" panose="020B0604030504040204" pitchFamily="34" charset="0"/>
                <a:ea typeface="Verdana" panose="020B0604030504040204" pitchFamily="34" charset="0"/>
                <a:cs typeface="Verdana" panose="020B0604030504040204" pitchFamily="34" charset="0"/>
              </a:rPr>
              <a:t>giving technical advisory to other contact points</a:t>
            </a:r>
          </a:p>
          <a:p>
            <a:pPr lvl="1" eaLnBrk="1" hangingPunct="1">
              <a:lnSpc>
                <a:spcPct val="80000"/>
              </a:lnSpc>
              <a:spcBef>
                <a:spcPts val="600"/>
              </a:spcBef>
              <a:spcAft>
                <a:spcPts val="600"/>
              </a:spcAft>
            </a:pPr>
            <a:r>
              <a:rPr lang="en-GB" altLang="sr-Latn-RS" sz="2000" i="1" dirty="0">
                <a:latin typeface="Verdana" panose="020B0604030504040204" pitchFamily="34" charset="0"/>
                <a:ea typeface="Verdana" panose="020B0604030504040204" pitchFamily="34" charset="0"/>
                <a:cs typeface="Verdana" panose="020B0604030504040204" pitchFamily="34" charset="0"/>
              </a:rPr>
              <a:t>activating the proper mechanism to expedited preservation of data</a:t>
            </a:r>
          </a:p>
          <a:p>
            <a:pPr lvl="1" eaLnBrk="1" hangingPunct="1">
              <a:lnSpc>
                <a:spcPct val="80000"/>
              </a:lnSpc>
              <a:spcBef>
                <a:spcPts val="600"/>
              </a:spcBef>
              <a:spcAft>
                <a:spcPts val="600"/>
              </a:spcAft>
            </a:pPr>
            <a:r>
              <a:rPr lang="en-GB" altLang="sr-Latn-RS" sz="2000" i="1" dirty="0">
                <a:latin typeface="Verdana" panose="020B0604030504040204" pitchFamily="34" charset="0"/>
                <a:ea typeface="Verdana" panose="020B0604030504040204" pitchFamily="34" charset="0"/>
                <a:cs typeface="Verdana" panose="020B0604030504040204" pitchFamily="34" charset="0"/>
              </a:rPr>
              <a:t>urgently collecting evidence</a:t>
            </a:r>
          </a:p>
          <a:p>
            <a:pPr lvl="1" eaLnBrk="1" hangingPunct="1">
              <a:lnSpc>
                <a:spcPct val="80000"/>
              </a:lnSpc>
              <a:spcBef>
                <a:spcPts val="600"/>
              </a:spcBef>
              <a:spcAft>
                <a:spcPts val="600"/>
              </a:spcAft>
            </a:pPr>
            <a:r>
              <a:rPr lang="en-GB" altLang="sr-Latn-RS" sz="2000" i="1" dirty="0">
                <a:latin typeface="Verdana" panose="020B0604030504040204" pitchFamily="34" charset="0"/>
                <a:ea typeface="Verdana" panose="020B0604030504040204" pitchFamily="34" charset="0"/>
                <a:cs typeface="Verdana" panose="020B0604030504040204" pitchFamily="34" charset="0"/>
              </a:rPr>
              <a:t>identifying and discovering suspects</a:t>
            </a:r>
          </a:p>
          <a:p>
            <a:pPr algn="ctr" eaLnBrk="1" hangingPunct="1">
              <a:lnSpc>
                <a:spcPct val="80000"/>
              </a:lnSpc>
              <a:buFont typeface="Arial" charset="0"/>
              <a:buNone/>
            </a:pPr>
            <a:endParaRPr lang="en-GB" altLang="sr-Latn-RS" b="1" i="1"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55438850"/>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6153" y="180472"/>
            <a:ext cx="10515600" cy="907290"/>
          </a:xfrm>
        </p:spPr>
        <p:txBody>
          <a:bodyPr/>
          <a:lstStyle/>
          <a:p>
            <a:r>
              <a:rPr lang="en-GB" sz="3600" b="1" dirty="0">
                <a:solidFill>
                  <a:schemeClr val="bg1"/>
                </a:solidFill>
                <a:ea typeface="ＭＳ Ｐゴシック" charset="0"/>
                <a:cs typeface="ＭＳ Ｐゴシック" charset="0"/>
              </a:rPr>
              <a:t>Article 35 – </a:t>
            </a:r>
            <a:r>
              <a:rPr lang="en-GB" sz="3600" b="1" dirty="0">
                <a:solidFill>
                  <a:schemeClr val="bg1"/>
                </a:solidFill>
                <a:ea typeface="ＭＳ Ｐゴシック" charset="0"/>
                <a:cs typeface="Times New Roman" charset="0"/>
              </a:rPr>
              <a:t>24/7 Network</a:t>
            </a:r>
            <a:endParaRPr lang="en-US" dirty="0">
              <a:solidFill>
                <a:schemeClr val="bg1"/>
              </a:solidFill>
            </a:endParaRPr>
          </a:p>
        </p:txBody>
      </p:sp>
      <p:sp>
        <p:nvSpPr>
          <p:cNvPr id="3" name="Content Placeholder 2"/>
          <p:cNvSpPr>
            <a:spLocks noGrp="1"/>
          </p:cNvSpPr>
          <p:nvPr>
            <p:ph idx="1"/>
          </p:nvPr>
        </p:nvSpPr>
        <p:spPr>
          <a:xfrm>
            <a:off x="159487" y="1488559"/>
            <a:ext cx="11832265" cy="4710222"/>
          </a:xfrm>
        </p:spPr>
        <p:txBody>
          <a:bodyPr>
            <a:noAutofit/>
          </a:bodyPr>
          <a:lstStyle/>
          <a:p>
            <a:pPr marL="457200" indent="-457200" algn="just">
              <a:spcBef>
                <a:spcPts val="0"/>
              </a:spcBef>
              <a:buFont typeface="+mj-lt"/>
              <a:buAutoNum type="arabicPeriod"/>
            </a:pPr>
            <a:r>
              <a:rPr lang="en-US" dirty="0"/>
              <a:t>Each Party shall designate </a:t>
            </a:r>
            <a:r>
              <a:rPr lang="en-US" b="1" dirty="0"/>
              <a:t>a point of contact available on a twenty-four hour, seven-day-a-week basis</a:t>
            </a:r>
            <a:r>
              <a:rPr lang="en-US" dirty="0"/>
              <a:t>, in order to ensure the provision of </a:t>
            </a:r>
            <a:r>
              <a:rPr lang="en-US" b="1" dirty="0"/>
              <a:t>immediate assistance </a:t>
            </a:r>
            <a:r>
              <a:rPr lang="en-US" dirty="0"/>
              <a:t>for the purpose of investigations or proceedings concerning criminal offences related to computer systems and data, or for the collection of evidence in electronic form of a criminal offence. Such assistance shall include facilitating, or, if permitted by its domestic law and practice, directly carrying out the following measures:</a:t>
            </a:r>
          </a:p>
          <a:p>
            <a:pPr marL="857250" lvl="1" indent="-457200" algn="just">
              <a:spcBef>
                <a:spcPts val="0"/>
              </a:spcBef>
              <a:buFont typeface="+mj-lt"/>
              <a:buAutoNum type="alphaLcPeriod"/>
            </a:pPr>
            <a:r>
              <a:rPr lang="en-US" dirty="0"/>
              <a:t>the provision of technical advice;</a:t>
            </a:r>
          </a:p>
          <a:p>
            <a:pPr marL="857250" lvl="1" indent="-457200" algn="just">
              <a:spcBef>
                <a:spcPts val="0"/>
              </a:spcBef>
              <a:buFont typeface="+mj-lt"/>
              <a:buAutoNum type="alphaLcPeriod"/>
            </a:pPr>
            <a:r>
              <a:rPr lang="en-US" dirty="0"/>
              <a:t>the preservation of data pursuant to Articles 29 and 30;</a:t>
            </a:r>
          </a:p>
          <a:p>
            <a:pPr marL="857250" lvl="1" indent="-457200" algn="just">
              <a:spcBef>
                <a:spcPts val="0"/>
              </a:spcBef>
              <a:buFont typeface="+mj-lt"/>
              <a:buAutoNum type="alphaLcPeriod"/>
            </a:pPr>
            <a:r>
              <a:rPr lang="en-US" dirty="0"/>
              <a:t>the collection of evidence, the provision of legal information, and locating of suspects</a:t>
            </a:r>
          </a:p>
        </p:txBody>
      </p:sp>
      <p:sp>
        <p:nvSpPr>
          <p:cNvPr id="4" name="Slide Number Placeholder 3"/>
          <p:cNvSpPr>
            <a:spLocks noGrp="1"/>
          </p:cNvSpPr>
          <p:nvPr>
            <p:ph type="sldNum" sz="quarter" idx="12"/>
          </p:nvPr>
        </p:nvSpPr>
        <p:spPr/>
        <p:txBody>
          <a:bodyPr/>
          <a:lstStyle/>
          <a:p>
            <a:pPr>
              <a:defRPr/>
            </a:pPr>
            <a:r>
              <a:rPr lang="en-US" dirty="0"/>
              <a:t>!</a:t>
            </a:r>
            <a:fld id="{0E62E50F-F83A-42AC-8BE7-462956D58F63}" type="slidenum">
              <a:rPr lang="en-US" smtClean="0"/>
              <a:pPr>
                <a:defRPr/>
              </a:pPr>
              <a:t>89</a:t>
            </a:fld>
            <a:endParaRPr lang="en-US" dirty="0"/>
          </a:p>
        </p:txBody>
      </p:sp>
    </p:spTree>
    <p:extLst>
      <p:ext uri="{BB962C8B-B14F-4D97-AF65-F5344CB8AC3E}">
        <p14:creationId xmlns:p14="http://schemas.microsoft.com/office/powerpoint/2010/main" val="14164053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75520" y="260649"/>
            <a:ext cx="10273141" cy="561545"/>
          </a:xfrm>
        </p:spPr>
        <p:txBody>
          <a:bodyPr>
            <a:normAutofit fontScale="90000"/>
          </a:bodyPr>
          <a:lstStyle/>
          <a:p>
            <a:pPr algn="l"/>
            <a:r>
              <a:rPr lang="nl-BE" b="1" dirty="0" err="1">
                <a:solidFill>
                  <a:schemeClr val="bg1"/>
                </a:solidFill>
              </a:rPr>
              <a:t>Article</a:t>
            </a:r>
            <a:r>
              <a:rPr lang="nl-BE" b="1" dirty="0">
                <a:solidFill>
                  <a:schemeClr val="bg1"/>
                </a:solidFill>
              </a:rPr>
              <a:t> 1 – </a:t>
            </a:r>
            <a:r>
              <a:rPr lang="nl-BE" b="1" dirty="0" err="1">
                <a:solidFill>
                  <a:schemeClr val="bg1"/>
                </a:solidFill>
              </a:rPr>
              <a:t>Definitions</a:t>
            </a:r>
            <a:r>
              <a:rPr lang="nl-BE" b="1" dirty="0">
                <a:solidFill>
                  <a:schemeClr val="bg1"/>
                </a:solidFill>
              </a:rPr>
              <a:t> (2/4)</a:t>
            </a:r>
            <a:endParaRPr lang="en-GB" b="1" dirty="0">
              <a:solidFill>
                <a:schemeClr val="bg1"/>
              </a:solidFill>
            </a:endParaRPr>
          </a:p>
        </p:txBody>
      </p:sp>
      <p:sp>
        <p:nvSpPr>
          <p:cNvPr id="3" name="Tijdelijke aanduiding voor inhoud 2"/>
          <p:cNvSpPr>
            <a:spLocks noGrp="1"/>
          </p:cNvSpPr>
          <p:nvPr>
            <p:ph idx="1"/>
          </p:nvPr>
        </p:nvSpPr>
        <p:spPr>
          <a:xfrm>
            <a:off x="103031" y="1416676"/>
            <a:ext cx="11945630" cy="4868214"/>
          </a:xfrm>
        </p:spPr>
        <p:txBody>
          <a:bodyPr/>
          <a:lstStyle/>
          <a:p>
            <a:pPr marL="0" indent="0">
              <a:buNone/>
            </a:pPr>
            <a:endParaRPr lang="nl-BE" i="1" dirty="0"/>
          </a:p>
          <a:p>
            <a:pPr marL="0" indent="0">
              <a:buNone/>
            </a:pPr>
            <a:r>
              <a:rPr lang="nl-BE" i="1" dirty="0"/>
              <a:t>b. “</a:t>
            </a:r>
            <a:r>
              <a:rPr lang="nl-BE" b="1" i="1" dirty="0"/>
              <a:t>Computer data</a:t>
            </a:r>
            <a:r>
              <a:rPr lang="nl-BE" i="1" dirty="0"/>
              <a:t>”:</a:t>
            </a:r>
          </a:p>
          <a:p>
            <a:pPr marL="0" indent="0">
              <a:buNone/>
            </a:pPr>
            <a:endParaRPr lang="en-US" i="1" dirty="0"/>
          </a:p>
          <a:p>
            <a:pPr marL="0" indent="0">
              <a:buNone/>
            </a:pPr>
            <a:r>
              <a:rPr lang="en-US" i="1" dirty="0"/>
              <a:t>means any representation of facts, information or concepts in a form suitable for processing in a computer system, including a program suitable to cause a computer system to perform a function;</a:t>
            </a:r>
            <a:endParaRPr lang="nl-BE" i="1" dirty="0"/>
          </a:p>
        </p:txBody>
      </p:sp>
      <p:sp>
        <p:nvSpPr>
          <p:cNvPr id="4" name="Tijdelijke aanduiding voor datum 3"/>
          <p:cNvSpPr>
            <a:spLocks noGrp="1"/>
          </p:cNvSpPr>
          <p:nvPr>
            <p:ph type="dt" sz="half" idx="10"/>
          </p:nvPr>
        </p:nvSpPr>
        <p:spPr/>
        <p:txBody>
          <a:bodyPr/>
          <a:lstStyle/>
          <a:p>
            <a:r>
              <a:rPr lang="en-US"/>
              <a:t>www.coe.int/cybercrime</a:t>
            </a:r>
            <a:endParaRPr lang="en-GB"/>
          </a:p>
        </p:txBody>
      </p:sp>
      <p:sp>
        <p:nvSpPr>
          <p:cNvPr id="5" name="Tijdelijke aanduiding voor dianummer 4"/>
          <p:cNvSpPr>
            <a:spLocks noGrp="1"/>
          </p:cNvSpPr>
          <p:nvPr>
            <p:ph type="sldNum" sz="quarter" idx="12"/>
          </p:nvPr>
        </p:nvSpPr>
        <p:spPr/>
        <p:txBody>
          <a:bodyPr/>
          <a:lstStyle/>
          <a:p>
            <a:fld id="{B1D9BA23-6223-4617-9598-728E7A9462B0}" type="slidenum">
              <a:rPr lang="en-GB" smtClean="0"/>
              <a:t>9</a:t>
            </a:fld>
            <a:endParaRPr lang="en-GB"/>
          </a:p>
        </p:txBody>
      </p:sp>
    </p:spTree>
    <p:extLst>
      <p:ext uri="{BB962C8B-B14F-4D97-AF65-F5344CB8AC3E}">
        <p14:creationId xmlns:p14="http://schemas.microsoft.com/office/powerpoint/2010/main" val="478334861"/>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3283" y="1467293"/>
            <a:ext cx="11768469" cy="4816549"/>
          </a:xfrm>
        </p:spPr>
        <p:txBody>
          <a:bodyPr>
            <a:normAutofit/>
          </a:bodyPr>
          <a:lstStyle/>
          <a:p>
            <a:pPr marL="514350" indent="-514350" algn="just">
              <a:buFont typeface="+mj-lt"/>
              <a:buAutoNum type="arabicPeriod" startAt="2"/>
            </a:pPr>
            <a:r>
              <a:rPr lang="en-US" sz="2400" dirty="0"/>
              <a:t>a. A Party’s point of contact shall have the capacity to carry out communications with the point 	of contact of another Party on an expedited basis.</a:t>
            </a:r>
          </a:p>
          <a:p>
            <a:pPr marL="457189" lvl="1" indent="0" algn="just">
              <a:buNone/>
            </a:pPr>
            <a:r>
              <a:rPr lang="en-US" dirty="0"/>
              <a:t>b. If the point of contact designated by a Party is not part of that Party’s authority or authorities responsible for international mutual assistance or extradition, the point of 	contact shall ensure that it is able to co-ordinate with such authority or authorities on an expedited basis.</a:t>
            </a:r>
          </a:p>
          <a:p>
            <a:pPr marL="514350" indent="-514350" algn="just">
              <a:buFont typeface="+mj-lt"/>
              <a:buAutoNum type="arabicPeriod" startAt="3"/>
            </a:pPr>
            <a:endParaRPr lang="en-US" sz="2400" dirty="0"/>
          </a:p>
          <a:p>
            <a:pPr marL="514350" indent="-514350" algn="just">
              <a:buFont typeface="+mj-lt"/>
              <a:buAutoNum type="arabicPeriod" startAt="3"/>
            </a:pPr>
            <a:r>
              <a:rPr lang="en-US" sz="2400" dirty="0"/>
              <a:t>Each Party shall ensure that trained and equipped personnel are available, in order to facilitate the operation of the network.</a:t>
            </a:r>
          </a:p>
        </p:txBody>
      </p:sp>
      <p:sp>
        <p:nvSpPr>
          <p:cNvPr id="4" name="Slide Number Placeholder 3"/>
          <p:cNvSpPr>
            <a:spLocks noGrp="1"/>
          </p:cNvSpPr>
          <p:nvPr>
            <p:ph type="sldNum" sz="quarter" idx="12"/>
          </p:nvPr>
        </p:nvSpPr>
        <p:spPr/>
        <p:txBody>
          <a:bodyPr/>
          <a:lstStyle/>
          <a:p>
            <a:pPr>
              <a:defRPr/>
            </a:pPr>
            <a:r>
              <a:rPr lang="en-US" dirty="0"/>
              <a:t>!</a:t>
            </a:r>
            <a:fld id="{0E62E50F-F83A-42AC-8BE7-462956D58F63}" type="slidenum">
              <a:rPr lang="en-US" smtClean="0"/>
              <a:pPr>
                <a:defRPr/>
              </a:pPr>
              <a:t>90</a:t>
            </a:fld>
            <a:endParaRPr lang="en-US" dirty="0"/>
          </a:p>
        </p:txBody>
      </p:sp>
      <p:sp>
        <p:nvSpPr>
          <p:cNvPr id="5" name="Title 1"/>
          <p:cNvSpPr txBox="1">
            <a:spLocks/>
          </p:cNvSpPr>
          <p:nvPr/>
        </p:nvSpPr>
        <p:spPr>
          <a:xfrm>
            <a:off x="1476153" y="180472"/>
            <a:ext cx="10515600" cy="907290"/>
          </a:xfrm>
          <a:prstGeom prst="rect">
            <a:avLst/>
          </a:prstGeom>
        </p:spPr>
        <p:txBody>
          <a:bodyPr vert="horz" lIns="91440" tIns="45720" rIns="91440" bIns="45720" rtlCol="0" anchor="ctr">
            <a:normAutofit/>
          </a:bodyPr>
          <a:lst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a:lstStyle>
          <a:p>
            <a:r>
              <a:rPr lang="en-GB" sz="3600" b="1">
                <a:solidFill>
                  <a:schemeClr val="bg1"/>
                </a:solidFill>
                <a:ea typeface="ＭＳ Ｐゴシック" charset="0"/>
                <a:cs typeface="ＭＳ Ｐゴシック" charset="0"/>
              </a:rPr>
              <a:t>Article 35 – </a:t>
            </a:r>
            <a:r>
              <a:rPr lang="en-GB" sz="3600" b="1">
                <a:solidFill>
                  <a:schemeClr val="bg1"/>
                </a:solidFill>
                <a:ea typeface="ＭＳ Ｐゴシック" charset="0"/>
                <a:cs typeface="Times New Roman" charset="0"/>
              </a:rPr>
              <a:t>24/7 Network</a:t>
            </a:r>
            <a:endParaRPr lang="en-US" dirty="0">
              <a:solidFill>
                <a:schemeClr val="bg1"/>
              </a:solidFill>
            </a:endParaRPr>
          </a:p>
        </p:txBody>
      </p:sp>
    </p:spTree>
    <p:extLst>
      <p:ext uri="{BB962C8B-B14F-4D97-AF65-F5344CB8AC3E}">
        <p14:creationId xmlns:p14="http://schemas.microsoft.com/office/powerpoint/2010/main" val="2228903337"/>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3" name="Rectangle 3"/>
          <p:cNvSpPr>
            <a:spLocks noGrp="1"/>
          </p:cNvSpPr>
          <p:nvPr>
            <p:ph type="body" idx="1"/>
          </p:nvPr>
        </p:nvSpPr>
        <p:spPr>
          <a:xfrm>
            <a:off x="170121" y="1541721"/>
            <a:ext cx="11865935" cy="4667694"/>
          </a:xfrm>
        </p:spPr>
        <p:txBody>
          <a:bodyPr>
            <a:normAutofit fontScale="77500" lnSpcReduction="20000"/>
          </a:bodyPr>
          <a:lstStyle/>
          <a:p>
            <a:pPr>
              <a:buFont typeface="Arial" charset="0"/>
              <a:buChar char="•"/>
              <a:defRPr/>
            </a:pPr>
            <a:r>
              <a:rPr lang="en-US" b="1" dirty="0"/>
              <a:t>Article 36 – Signature and entry into force</a:t>
            </a:r>
          </a:p>
          <a:p>
            <a:pPr>
              <a:buFont typeface="Arial" charset="0"/>
              <a:buChar char="•"/>
              <a:defRPr/>
            </a:pPr>
            <a:r>
              <a:rPr lang="en-GB" b="1" dirty="0"/>
              <a:t>Article 37 – Accession to the Convention</a:t>
            </a:r>
            <a:endParaRPr lang="en-US" b="1" dirty="0"/>
          </a:p>
          <a:p>
            <a:pPr>
              <a:buFont typeface="Arial" charset="0"/>
              <a:buChar char="•"/>
              <a:defRPr/>
            </a:pPr>
            <a:r>
              <a:rPr lang="en-US" b="1" dirty="0"/>
              <a:t>Article 38 – </a:t>
            </a:r>
            <a:r>
              <a:rPr lang="en-GB" b="1" dirty="0"/>
              <a:t>Territorial application</a:t>
            </a:r>
          </a:p>
          <a:p>
            <a:pPr>
              <a:buFont typeface="Arial" charset="0"/>
              <a:buChar char="•"/>
              <a:defRPr/>
            </a:pPr>
            <a:r>
              <a:rPr lang="en-US" b="1" dirty="0"/>
              <a:t>Article 39 – </a:t>
            </a:r>
            <a:r>
              <a:rPr lang="en-GB" b="1" dirty="0"/>
              <a:t>Effects of the Convention</a:t>
            </a:r>
          </a:p>
          <a:p>
            <a:pPr>
              <a:buFont typeface="Arial" charset="0"/>
              <a:buChar char="•"/>
              <a:defRPr/>
            </a:pPr>
            <a:r>
              <a:rPr lang="en-US" b="1" dirty="0"/>
              <a:t>Article 40 – </a:t>
            </a:r>
            <a:r>
              <a:rPr lang="en-GB" b="1" dirty="0"/>
              <a:t>Declarations</a:t>
            </a:r>
          </a:p>
          <a:p>
            <a:pPr>
              <a:buFont typeface="Arial" charset="0"/>
              <a:buChar char="•"/>
              <a:defRPr/>
            </a:pPr>
            <a:r>
              <a:rPr lang="en-US" b="1" dirty="0"/>
              <a:t>Article 41 – </a:t>
            </a:r>
            <a:r>
              <a:rPr lang="en-GB" b="1" dirty="0"/>
              <a:t>Federal clause</a:t>
            </a:r>
          </a:p>
          <a:p>
            <a:pPr>
              <a:buFont typeface="Arial" charset="0"/>
              <a:buChar char="•"/>
              <a:defRPr/>
            </a:pPr>
            <a:r>
              <a:rPr lang="en-US" b="1" dirty="0"/>
              <a:t>Article 42 – </a:t>
            </a:r>
            <a:r>
              <a:rPr lang="en-GB" b="1" dirty="0"/>
              <a:t>Reservations</a:t>
            </a:r>
          </a:p>
          <a:p>
            <a:pPr>
              <a:buFont typeface="Arial" charset="0"/>
              <a:buChar char="•"/>
              <a:defRPr/>
            </a:pPr>
            <a:r>
              <a:rPr lang="en-US" b="1" dirty="0"/>
              <a:t>Article 43 – Status and withdrawal of reservations</a:t>
            </a:r>
            <a:endParaRPr lang="en-GB" b="1" dirty="0"/>
          </a:p>
          <a:p>
            <a:pPr>
              <a:buFont typeface="Arial" charset="0"/>
              <a:buChar char="•"/>
              <a:defRPr/>
            </a:pPr>
            <a:r>
              <a:rPr lang="en-US" b="1" dirty="0"/>
              <a:t>Article 44 – </a:t>
            </a:r>
            <a:r>
              <a:rPr lang="en-GB" b="1" dirty="0"/>
              <a:t>Amendments</a:t>
            </a:r>
          </a:p>
          <a:p>
            <a:pPr>
              <a:buFont typeface="Arial" charset="0"/>
              <a:buChar char="•"/>
              <a:defRPr/>
            </a:pPr>
            <a:r>
              <a:rPr lang="en-US" b="1" dirty="0"/>
              <a:t>Article 45 – </a:t>
            </a:r>
            <a:r>
              <a:rPr lang="en-GB" b="1" dirty="0"/>
              <a:t>Settlement of disputes</a:t>
            </a:r>
          </a:p>
          <a:p>
            <a:pPr>
              <a:buFont typeface="Arial" charset="0"/>
              <a:buChar char="•"/>
              <a:defRPr/>
            </a:pPr>
            <a:r>
              <a:rPr lang="en-US" b="1" dirty="0"/>
              <a:t>Article 46 – </a:t>
            </a:r>
            <a:r>
              <a:rPr lang="en-GB" b="1" dirty="0"/>
              <a:t>Consultations of the Parties</a:t>
            </a:r>
          </a:p>
          <a:p>
            <a:pPr>
              <a:buFont typeface="Arial" charset="0"/>
              <a:buChar char="•"/>
              <a:defRPr/>
            </a:pPr>
            <a:r>
              <a:rPr lang="en-US" b="1" dirty="0"/>
              <a:t>Article 47 – </a:t>
            </a:r>
            <a:r>
              <a:rPr lang="en-GB" b="1" dirty="0"/>
              <a:t>Denunciation</a:t>
            </a:r>
          </a:p>
          <a:p>
            <a:pPr>
              <a:buFont typeface="Arial" charset="0"/>
              <a:buChar char="•"/>
              <a:defRPr/>
            </a:pPr>
            <a:r>
              <a:rPr lang="en-US" b="1" dirty="0"/>
              <a:t>Article 48 – </a:t>
            </a:r>
            <a:r>
              <a:rPr lang="en-GB" b="1" dirty="0"/>
              <a:t>Notification</a:t>
            </a:r>
          </a:p>
          <a:p>
            <a:pPr>
              <a:buFont typeface="Arial" charset="0"/>
              <a:buChar char="•"/>
              <a:defRPr/>
            </a:pPr>
            <a:endParaRPr lang="en-GB" b="1" dirty="0"/>
          </a:p>
          <a:p>
            <a:pPr>
              <a:buFont typeface="Arial" charset="0"/>
              <a:buChar char="•"/>
              <a:defRPr/>
            </a:pPr>
            <a:endParaRPr lang="en-GB" b="1" dirty="0"/>
          </a:p>
          <a:p>
            <a:pPr>
              <a:buFont typeface="Arial" charset="0"/>
              <a:buChar char="•"/>
              <a:defRPr/>
            </a:pPr>
            <a:endParaRPr lang="en-GB" b="1" dirty="0"/>
          </a:p>
          <a:p>
            <a:pPr>
              <a:buFont typeface="Arial" charset="0"/>
              <a:buChar char="•"/>
              <a:defRPr/>
            </a:pPr>
            <a:endParaRPr lang="en-GB" b="1" dirty="0"/>
          </a:p>
        </p:txBody>
      </p:sp>
      <p:sp>
        <p:nvSpPr>
          <p:cNvPr id="117763"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32" indent="-285744">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2971" indent="-228594">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160"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349" indent="-228594">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537"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726"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8914"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103" indent="-228594" defTabSz="457189"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3C5C486E-BD15-4FAC-9175-629C6B200564}" type="slidenum">
              <a:rPr lang="en-US" altLang="en-US" sz="1200">
                <a:solidFill>
                  <a:srgbClr val="898989"/>
                </a:solidFill>
              </a:rPr>
              <a:pPr>
                <a:spcBef>
                  <a:spcPct val="0"/>
                </a:spcBef>
                <a:buFontTx/>
                <a:buNone/>
              </a:pPr>
              <a:t>91</a:t>
            </a:fld>
            <a:endParaRPr lang="en-US" altLang="en-US" sz="1200">
              <a:solidFill>
                <a:srgbClr val="898989"/>
              </a:solidFill>
            </a:endParaRPr>
          </a:p>
        </p:txBody>
      </p:sp>
      <p:sp>
        <p:nvSpPr>
          <p:cNvPr id="4" name="Rectangle 2"/>
          <p:cNvSpPr>
            <a:spLocks noGrp="1"/>
          </p:cNvSpPr>
          <p:nvPr>
            <p:ph type="title"/>
          </p:nvPr>
        </p:nvSpPr>
        <p:spPr>
          <a:xfrm>
            <a:off x="1408176" y="335433"/>
            <a:ext cx="10443891" cy="561545"/>
          </a:xfrm>
        </p:spPr>
        <p:txBody>
          <a:bodyPr>
            <a:noAutofit/>
          </a:bodyPr>
          <a:lstStyle/>
          <a:p>
            <a:r>
              <a:rPr lang="en-GB" altLang="en-US" sz="2800" b="1" dirty="0">
                <a:solidFill>
                  <a:schemeClr val="bg1"/>
                </a:solidFill>
              </a:rPr>
              <a:t>Articles 36 –&gt; 48 – Final provisions</a:t>
            </a:r>
          </a:p>
        </p:txBody>
      </p:sp>
      <p:sp>
        <p:nvSpPr>
          <p:cNvPr id="2" name="Tijdelijke aanduiding voor datum 1"/>
          <p:cNvSpPr>
            <a:spLocks noGrp="1"/>
          </p:cNvSpPr>
          <p:nvPr>
            <p:ph type="dt" sz="half" idx="10"/>
          </p:nvPr>
        </p:nvSpPr>
        <p:spPr/>
        <p:txBody>
          <a:bodyPr/>
          <a:lstStyle/>
          <a:p>
            <a:r>
              <a:rPr lang="en-US"/>
              <a:t>www.coe.int/cybercrime</a:t>
            </a:r>
            <a:endParaRPr lang="en-GB"/>
          </a:p>
        </p:txBody>
      </p:sp>
    </p:spTree>
    <p:extLst>
      <p:ext uri="{BB962C8B-B14F-4D97-AF65-F5344CB8AC3E}">
        <p14:creationId xmlns:p14="http://schemas.microsoft.com/office/powerpoint/2010/main" val="3215998884"/>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75520" y="0"/>
            <a:ext cx="3397340" cy="923330"/>
          </a:xfrm>
          <a:prstGeom prst="rect">
            <a:avLst/>
          </a:prstGeom>
          <a:noFill/>
        </p:spPr>
        <p:txBody>
          <a:bodyPr wrap="none" rtlCol="0">
            <a:spAutoFit/>
          </a:bodyPr>
          <a:lstStyle/>
          <a:p>
            <a:r>
              <a:rPr lang="en-GB" sz="5400" b="1" dirty="0">
                <a:solidFill>
                  <a:schemeClr val="bg1"/>
                </a:solidFill>
              </a:rPr>
              <a:t>Questions?</a:t>
            </a:r>
          </a:p>
        </p:txBody>
      </p:sp>
      <p:pic>
        <p:nvPicPr>
          <p:cNvPr id="2" name="Afbeelding 1"/>
          <p:cNvPicPr>
            <a:picLocks noChangeAspect="1"/>
          </p:cNvPicPr>
          <p:nvPr/>
        </p:nvPicPr>
        <p:blipFill>
          <a:blip r:embed="rId3"/>
          <a:stretch>
            <a:fillRect/>
          </a:stretch>
        </p:blipFill>
        <p:spPr>
          <a:xfrm>
            <a:off x="377246" y="1453194"/>
            <a:ext cx="5273493" cy="4733161"/>
          </a:xfrm>
          <a:prstGeom prst="rect">
            <a:avLst/>
          </a:prstGeom>
        </p:spPr>
      </p:pic>
      <p:sp>
        <p:nvSpPr>
          <p:cNvPr id="3" name="Tijdelijke aanduiding voor datum 2"/>
          <p:cNvSpPr>
            <a:spLocks noGrp="1"/>
          </p:cNvSpPr>
          <p:nvPr>
            <p:ph type="dt" sz="half" idx="10"/>
          </p:nvPr>
        </p:nvSpPr>
        <p:spPr/>
        <p:txBody>
          <a:bodyPr/>
          <a:lstStyle/>
          <a:p>
            <a:r>
              <a:rPr lang="en-US"/>
              <a:t>www.coe.int/cybercrime</a:t>
            </a:r>
            <a:endParaRPr lang="en-GB"/>
          </a:p>
        </p:txBody>
      </p:sp>
      <p:sp>
        <p:nvSpPr>
          <p:cNvPr id="5" name="Tijdelijke aanduiding voor dianummer 4"/>
          <p:cNvSpPr>
            <a:spLocks noGrp="1"/>
          </p:cNvSpPr>
          <p:nvPr>
            <p:ph type="sldNum" sz="quarter" idx="12"/>
          </p:nvPr>
        </p:nvSpPr>
        <p:spPr/>
        <p:txBody>
          <a:bodyPr/>
          <a:lstStyle/>
          <a:p>
            <a:fld id="{B1D9BA23-6223-4617-9598-728E7A9462B0}" type="slidenum">
              <a:rPr lang="en-GB" smtClean="0"/>
              <a:t>92</a:t>
            </a:fld>
            <a:endParaRPr lang="en-GB"/>
          </a:p>
        </p:txBody>
      </p:sp>
    </p:spTree>
    <p:extLst>
      <p:ext uri="{BB962C8B-B14F-4D97-AF65-F5344CB8AC3E}">
        <p14:creationId xmlns:p14="http://schemas.microsoft.com/office/powerpoint/2010/main" val="12225773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TotalTime>
  <Words>16643</Words>
  <Application>Microsoft Office PowerPoint</Application>
  <PresentationFormat>Widescreen</PresentationFormat>
  <Paragraphs>1032</Paragraphs>
  <Slides>92</Slides>
  <Notes>85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92</vt:i4>
      </vt:variant>
    </vt:vector>
  </HeadingPairs>
  <TitlesOfParts>
    <vt:vector size="98" baseType="lpstr">
      <vt:lpstr>Arial</vt:lpstr>
      <vt:lpstr>Calibri</vt:lpstr>
      <vt:lpstr>Calibri Light</vt:lpstr>
      <vt:lpstr>Verdana</vt:lpstr>
      <vt:lpstr>Wingdings</vt:lpstr>
      <vt:lpstr>Office Theme</vt:lpstr>
      <vt:lpstr>Specialised Course  Electronic Evidence  for  Judges and Prosecutors </vt:lpstr>
      <vt:lpstr>Session 2  Refresher Course on the Budapest Convention</vt:lpstr>
      <vt:lpstr>Session 2 Objectives</vt:lpstr>
      <vt:lpstr>Agenda of session 2</vt:lpstr>
      <vt:lpstr>PowerPoint Presentation</vt:lpstr>
      <vt:lpstr>PowerPoint Presentation</vt:lpstr>
      <vt:lpstr>PowerPoint Presentation</vt:lpstr>
      <vt:lpstr>Article 1 – Definitions (1/4)</vt:lpstr>
      <vt:lpstr>Article 1 – Definitions (2/4)</vt:lpstr>
      <vt:lpstr>Article 1 – Definitions (3/4)</vt:lpstr>
      <vt:lpstr>Article 1 – Definitions (4/4)</vt:lpstr>
      <vt:lpstr>Budapest Convention on Cybercrime Substantive Criminal Law</vt:lpstr>
      <vt:lpstr>The Substantive Criminal Law Provisions</vt:lpstr>
      <vt:lpstr>PowerPoint Presentation</vt:lpstr>
      <vt:lpstr>Article 2 - Illegal Access</vt:lpstr>
      <vt:lpstr>Article 3 - Illegal Interception</vt:lpstr>
      <vt:lpstr>Article 4 - Data Interference</vt:lpstr>
      <vt:lpstr>Article 5 - System Interference</vt:lpstr>
      <vt:lpstr>Article 6 – Misuse of Devices 1/2</vt:lpstr>
      <vt:lpstr>PowerPoint Presentation</vt:lpstr>
      <vt:lpstr>PowerPoint Presentation</vt:lpstr>
      <vt:lpstr>Article 7 – Computer-related Forgery </vt:lpstr>
      <vt:lpstr>Article 8 – Computer-related Fraud</vt:lpstr>
      <vt:lpstr>PowerPoint Presentation</vt:lpstr>
      <vt:lpstr>Article 9 – Offences Related to Child Pornography (1/2)</vt:lpstr>
      <vt:lpstr>PowerPoint Presentation</vt:lpstr>
      <vt:lpstr>PowerPoint Presentation</vt:lpstr>
      <vt:lpstr>Article 10 – Offences Related to Infringements of Copyright and related Rights 1/3 </vt:lpstr>
      <vt:lpstr>Article 10 – Offences Related to Infringements of Copyright and related Rights 2/3 </vt:lpstr>
      <vt:lpstr>Article 10 – Offences Related to Infringements of Copyright and related Rights 3/3 </vt:lpstr>
      <vt:lpstr>Articles 11-12-13 – Ancillary liability and sanctions</vt:lpstr>
      <vt:lpstr>Budapest Convention on Cybercrime Procedural Law</vt:lpstr>
      <vt:lpstr>PowerPoint Presentation</vt:lpstr>
      <vt:lpstr>Article 14 - Scope of procedural provisions</vt:lpstr>
      <vt:lpstr>Article 15 - Conditions and safeguards 1/3 </vt:lpstr>
      <vt:lpstr>Article 15 - Conditions and safeguards 2/3 </vt:lpstr>
      <vt:lpstr>Article 15 - Conditions and safeguards 3/3 </vt:lpstr>
      <vt:lpstr>PowerPoint Presentation</vt:lpstr>
      <vt:lpstr>PowerPoint Presentation</vt:lpstr>
      <vt:lpstr>Article 16 – Expedited Preservation of Stored Computer Data</vt:lpstr>
      <vt:lpstr>Article 16 – Expedited Preservation of Stored Computer Data</vt:lpstr>
      <vt:lpstr>Article 16 – Expedited Preservation of Stored Computer Data</vt:lpstr>
      <vt:lpstr> Article 17 – Expedited Preservation and Partial Disclosure of Traffic Data </vt:lpstr>
      <vt:lpstr>PowerPoint Presentation</vt:lpstr>
      <vt:lpstr>PowerPoint Presentation</vt:lpstr>
      <vt:lpstr>Article 18 - Production order</vt:lpstr>
      <vt:lpstr>PowerPoint Presentation</vt:lpstr>
      <vt:lpstr>PowerPoint Presentation</vt:lpstr>
      <vt:lpstr>PowerPoint Presentation</vt:lpstr>
      <vt:lpstr>PowerPoint Presentation</vt:lpstr>
      <vt:lpstr>Article 19 - Search and Seizure of Stored Computer Data </vt:lpstr>
      <vt:lpstr>Article 19 - Search and Seizure of Stored Computer Data </vt:lpstr>
      <vt:lpstr>PowerPoint Presentation</vt:lpstr>
      <vt:lpstr>Article 19 - Search and Seizure of Stored Computer Data </vt:lpstr>
      <vt:lpstr>PowerPoint Presentation</vt:lpstr>
      <vt:lpstr>PowerPoint Presentation</vt:lpstr>
      <vt:lpstr>Article 20 - Real-time Collection of Traffic Data</vt:lpstr>
      <vt:lpstr>PowerPoint Presentation</vt:lpstr>
      <vt:lpstr>PowerPoint Presentation</vt:lpstr>
      <vt:lpstr>PowerPoint Presentation</vt:lpstr>
      <vt:lpstr>Article 21 - Interception of Content Data</vt:lpstr>
      <vt:lpstr>PowerPoint Presentation</vt:lpstr>
      <vt:lpstr>PowerPoint Presentation</vt:lpstr>
      <vt:lpstr>Article 22 – Jurisdiction</vt:lpstr>
      <vt:lpstr>Budapest Convention on Cybercrime International co-operation</vt:lpstr>
      <vt:lpstr>Articles 23 –&gt; 25 – International co-operation General principles</vt:lpstr>
      <vt:lpstr>PowerPoint Presentation</vt:lpstr>
      <vt:lpstr>Article 26 - Spontaneous Information</vt:lpstr>
      <vt:lpstr>Article 26 - Spontaneous Information</vt:lpstr>
      <vt:lpstr>Articles 27 – 28 – Procedures pertaining to mutual assistance requests in the absence of applicable international agreements</vt:lpstr>
      <vt:lpstr>PowerPoint Presentation</vt:lpstr>
      <vt:lpstr>Article 29 - Expedited Preservation of Stored Computer Data</vt:lpstr>
      <vt:lpstr>Article 29 - Expedited Preservation of Stored Computer Data</vt:lpstr>
      <vt:lpstr>PowerPoint Presentation</vt:lpstr>
      <vt:lpstr>PowerPoint Presentation</vt:lpstr>
      <vt:lpstr>PowerPoint Presentation</vt:lpstr>
      <vt:lpstr>Article 30 - Expedited Disclosure of Preserved Traffic Data</vt:lpstr>
      <vt:lpstr>PowerPoint Presentation</vt:lpstr>
      <vt:lpstr>PowerPoint Presentation</vt:lpstr>
      <vt:lpstr>Article 31 - Mutual Assistance Regarding Accessing of Stored Computer Data</vt:lpstr>
      <vt:lpstr>Article 31 - Mutual Assistance Regarding Accessing of Stored Computer Data</vt:lpstr>
      <vt:lpstr>PowerPoint Presentation</vt:lpstr>
      <vt:lpstr>Article 32 – Transborder Access to Stored Computer Data with Consent or Where Publicly Available</vt:lpstr>
      <vt:lpstr>PowerPoint Presentation</vt:lpstr>
      <vt:lpstr>Article 33 - Mutual Assistance Regarding Real Time Collection of Traffic Data</vt:lpstr>
      <vt:lpstr>PowerPoint Presentation</vt:lpstr>
      <vt:lpstr>Article 34 - Mutual Assistance Regarding Interception of Content Data</vt:lpstr>
      <vt:lpstr>PowerPoint Presentation</vt:lpstr>
      <vt:lpstr>Article 35 – 24/7 Network</vt:lpstr>
      <vt:lpstr>PowerPoint Presentation</vt:lpstr>
      <vt:lpstr>Articles 36 –&gt; 48 – Final provisions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ELEFTERESCU Ana</dc:creator>
  <cp:lastModifiedBy>CRISTEA Alexandru</cp:lastModifiedBy>
  <cp:revision>53</cp:revision>
  <dcterms:created xsi:type="dcterms:W3CDTF">2019-11-14T14:27:48Z</dcterms:created>
  <dcterms:modified xsi:type="dcterms:W3CDTF">2021-01-11T14:19:13Z</dcterms:modified>
</cp:coreProperties>
</file>