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99" r:id="rId4"/>
    <p:sldId id="297" r:id="rId5"/>
    <p:sldId id="298" r:id="rId6"/>
    <p:sldId id="30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618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62025" autoAdjust="0"/>
  </p:normalViewPr>
  <p:slideViewPr>
    <p:cSldViewPr snapToGrid="0">
      <p:cViewPr varScale="1">
        <p:scale>
          <a:sx n="72" d="100"/>
          <a:sy n="72" d="100"/>
        </p:scale>
        <p:origin x="17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00204-F48F-4689-AF79-DED0031B4B8C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C4C16-745E-490D-ACBE-B1C8B174D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67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C4C16-745E-490D-ACBE-B1C8B174D5A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223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C4C16-745E-490D-ACBE-B1C8B174D5A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728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This slide summarizes the objectives of the session.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The trainer should clearly explain the objectives of this session to the participants.</a:t>
            </a:r>
            <a:endParaRPr lang="hr-HR" altLang="en-US" dirty="0" smtClean="0"/>
          </a:p>
        </p:txBody>
      </p:sp>
      <p:sp>
        <p:nvSpPr>
          <p:cNvPr id="8196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36DE1D7-2F9D-412D-9F97-C7A74BB1AFA8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6127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64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780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C4C16-745E-490D-ACBE-B1C8B174D5A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309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trainer should give participants an opportunity to ask any questions that they may have in relation to the lesson.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694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D1ABF8E-A702-4507-8E8B-4D536A3E2A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15203"/>
            <a:ext cx="9144000" cy="1563034"/>
          </a:xfrm>
        </p:spPr>
        <p:txBody>
          <a:bodyPr anchor="b">
            <a:no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40FD255-D9F1-4B88-BB87-32CADC85E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5988"/>
            <a:ext cx="9144000" cy="1043609"/>
          </a:xfrm>
        </p:spPr>
        <p:txBody>
          <a:bodyPr/>
          <a:lstStyle>
            <a:lvl1pPr marL="0" indent="0" algn="ctr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12D1535-1637-4B36-989D-D52BEC5E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7" y="6470631"/>
            <a:ext cx="2743200" cy="3651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681BB2A-144C-4EA4-8B5F-766A10352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3" y="6470630"/>
            <a:ext cx="2743200" cy="3651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1D9BA23-6223-4617-9598-728E7A9462B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="" xmlns:a16="http://schemas.microsoft.com/office/drawing/2014/main" id="{0E60F65D-B295-4FDB-AD39-C79E278C21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808" y="4942681"/>
            <a:ext cx="7604383" cy="127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47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1C887A0-FF8C-4BA2-B239-1287D46F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59A82B0-300A-44E9-9F5A-878AF7BC7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8BF13A3-ECB4-4B60-B785-FA9CEE2AF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81B403D-24B3-4374-8BBA-1B32CBE69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551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512F1B-BD14-443A-8D0B-F2E860477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302F08A-E1DE-4570-9355-50DC3F5DD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C8B6C54-E857-4688-8BED-6C07EE2DC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DE5DA1A-A5B8-4920-A9CF-39AFCC62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391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7E761A8-7BCE-4578-A52D-3D0AB4AD5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EA9E2AF-983F-4FF5-9D75-A7977C90F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575775"/>
            <a:ext cx="5181600" cy="360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D96853E-678C-44C3-BFE7-3526360D25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5775"/>
            <a:ext cx="5181600" cy="360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C826CB5-DC3F-4C95-A8A8-5914BF46D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33B7A1-BDE6-4E3D-A5AC-55F538D03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99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C709F5-C56C-4F7D-8F29-31C9FE412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878D743-D25B-45A6-ACEC-70E1F3283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FB3A7A0-6868-4B48-895F-D2BB6C091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571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3BE15E5-49F2-4C9B-BEB8-E06A1BA0D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A512758-8157-4415-A225-9F639F064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955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062BF7-9AB1-45A0-99CA-40D83E31A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429559"/>
            <a:ext cx="3932237" cy="103030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1192B6E-BC7F-4266-B9A1-6AA0C4651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429556"/>
            <a:ext cx="6172200" cy="443149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7527B0D-F5CC-419C-938D-CD9FB7376D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459868"/>
            <a:ext cx="3932237" cy="3409123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9486430-719A-422F-876B-43513CDFE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057F7B5-3BC4-4ABA-968D-B7A6A0BC2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528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9C37F18-4598-47BE-A080-E256B96A3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571224"/>
            <a:ext cx="3932237" cy="98147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F2E9E2B2-7150-415E-9FF8-EA65FD8813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71224"/>
            <a:ext cx="6172200" cy="428982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6F216A4-F985-4119-A46A-4F34B3E9B2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52700"/>
            <a:ext cx="3932237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2FBAD67-0A21-4572-A95C-65885B41D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1317742-1C64-4E92-A9CC-B3630CE83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859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EA6623E4-09F6-44A1-8EC3-B0714BDDC971}"/>
              </a:ext>
            </a:extLst>
          </p:cNvPr>
          <p:cNvSpPr/>
          <p:nvPr userDrawn="1"/>
        </p:nvSpPr>
        <p:spPr>
          <a:xfrm>
            <a:off x="0" y="6419919"/>
            <a:ext cx="12191998" cy="438081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1F6F09A-5FB2-4BD4-B0D2-B85F1A6D5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439"/>
            <a:ext cx="10515600" cy="9072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7FA3B5B-7A8A-4CA8-A2E7-30D5A77BC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91685"/>
            <a:ext cx="10515600" cy="3485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813316-9A1D-482B-A304-A853204A63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4687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smtClean="0"/>
              <a:t>www.coe.int/cybercrime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0B60CAE-468A-4E7E-B51B-622445656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3" y="64687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B1D9BA23-6223-4617-9598-728E7A9462B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E66A88AE-FBCF-44BD-A1A0-A72E47EF78AC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54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="" xmlns:a16="http://schemas.microsoft.com/office/drawing/2014/main" id="{45A24BEE-F080-4497-B183-2AA405912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8098" y="2893214"/>
            <a:ext cx="9144000" cy="1563034"/>
          </a:xfrm>
        </p:spPr>
        <p:txBody>
          <a:bodyPr/>
          <a:lstStyle/>
          <a:p>
            <a:r>
              <a:rPr lang="en-GB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Specialised Course </a:t>
            </a:r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Electronic Evidence 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80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Judges and Prosecutors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02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45A24BEE-F080-4497-B183-2AA405912103}"/>
              </a:ext>
            </a:extLst>
          </p:cNvPr>
          <p:cNvSpPr txBox="1">
            <a:spLocks/>
          </p:cNvSpPr>
          <p:nvPr/>
        </p:nvSpPr>
        <p:spPr>
          <a:xfrm>
            <a:off x="569343" y="2379429"/>
            <a:ext cx="10877910" cy="15630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US" altLang="en-US" sz="3600" dirty="0" smtClean="0">
                <a:cs typeface="Verdana" panose="020B0604030504040204" pitchFamily="34" charset="0"/>
              </a:rPr>
              <a:t>Session 14</a:t>
            </a:r>
            <a:br>
              <a:rPr lang="en-US" altLang="en-US" sz="3600" dirty="0" smtClean="0">
                <a:cs typeface="Verdana" panose="020B0604030504040204" pitchFamily="34" charset="0"/>
              </a:rPr>
            </a:br>
            <a:r>
              <a:rPr lang="en-US" altLang="en-US" sz="3600" dirty="0" smtClean="0">
                <a:cs typeface="Verdana" panose="020B0604030504040204" pitchFamily="34" charset="0"/>
              </a:rPr>
              <a:t/>
            </a:r>
            <a:br>
              <a:rPr lang="en-US" altLang="en-US" sz="3600" dirty="0" smtClean="0">
                <a:cs typeface="Verdana" panose="020B0604030504040204" pitchFamily="34" charset="0"/>
              </a:rPr>
            </a:br>
            <a:r>
              <a:rPr lang="en-US" altLang="en-US" sz="3600" dirty="0" smtClean="0">
                <a:cs typeface="Verdana" panose="020B0604030504040204" pitchFamily="34" charset="0"/>
              </a:rPr>
              <a:t>Practical Exercise </a:t>
            </a:r>
          </a:p>
          <a:p>
            <a:r>
              <a:rPr lang="en-US" altLang="en-US" sz="3600" dirty="0" smtClean="0">
                <a:cs typeface="Verdana" panose="020B0604030504040204" pitchFamily="34" charset="0"/>
              </a:rPr>
              <a:t>(</a:t>
            </a:r>
            <a:r>
              <a:rPr lang="en-US" altLang="en-US" sz="3600" dirty="0">
                <a:cs typeface="Verdana" panose="020B0604030504040204" pitchFamily="34" charset="0"/>
              </a:rPr>
              <a:t>Phase 3 - Evidentiary </a:t>
            </a:r>
            <a:r>
              <a:rPr lang="en-US" altLang="en-US" sz="3600" dirty="0" smtClean="0">
                <a:cs typeface="Verdana" panose="020B0604030504040204" pitchFamily="34" charset="0"/>
              </a:rPr>
              <a:t>Hearing)</a:t>
            </a:r>
          </a:p>
          <a:p>
            <a:r>
              <a:rPr lang="en-US" altLang="en-US" sz="3600" dirty="0">
                <a:cs typeface="Verdana" panose="020B0604030504040204" pitchFamily="34" charset="0"/>
              </a:rPr>
              <a:t>(</a:t>
            </a:r>
            <a:r>
              <a:rPr lang="en-US" altLang="en-US" sz="3600" dirty="0" smtClean="0">
                <a:cs typeface="Verdana" panose="020B0604030504040204" pitchFamily="34" charset="0"/>
              </a:rPr>
              <a:t>Phase </a:t>
            </a:r>
            <a:r>
              <a:rPr lang="en-US" altLang="en-US" sz="3600" dirty="0">
                <a:cs typeface="Verdana" panose="020B0604030504040204" pitchFamily="34" charset="0"/>
              </a:rPr>
              <a:t>4 - Judgement</a:t>
            </a:r>
            <a:r>
              <a:rPr lang="en-US" altLang="en-US" sz="3600" dirty="0" smtClean="0">
                <a:cs typeface="Verdana" panose="020B0604030504040204" pitchFamily="34" charset="0"/>
              </a:rPr>
              <a:t>)</a:t>
            </a:r>
            <a:endParaRPr lang="en-US" altLang="en-US" sz="3600" dirty="0"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69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1507524" y="274638"/>
            <a:ext cx="8703276" cy="773112"/>
          </a:xfrm>
        </p:spPr>
        <p:txBody>
          <a:bodyPr/>
          <a:lstStyle/>
          <a:p>
            <a:pPr eaLnBrk="1" hangingPunct="1"/>
            <a:r>
              <a:rPr lang="en-GB" altLang="sr-Latn-RS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Session objectives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17231" y="1425146"/>
            <a:ext cx="11637447" cy="488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en-GB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the end of this session, delegates </a:t>
            </a:r>
            <a:r>
              <a:rPr lang="en-GB" sz="2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will: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endParaRPr lang="en-US" sz="20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have </a:t>
            </a: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experienced at first-hand how a court hearing goes in a case where the digital evidence material is central.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have </a:t>
            </a: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seen the role of the different players: prosecutors, lawyers and judges.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understand </a:t>
            </a: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the different actors within the court play their own role and have developed their own views on the evaluation of digital evidence material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</a:t>
            </a: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triggered to look at a case from a side they are not used to professionally as well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identify </a:t>
            </a: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the court reaches its verdict on the evidential value of the electronic </a:t>
            </a:r>
            <a:r>
              <a:rPr lang="en-US" sz="2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</a:t>
            </a:r>
            <a:endParaRPr lang="en-US" sz="20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n-US" sz="2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able to defend </a:t>
            </a: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electronic evidence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n-US" sz="2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able to attack </a:t>
            </a: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electronic evidence 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n-US" sz="2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able to judge </a:t>
            </a: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electronic evidence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endParaRPr lang="en-GB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90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992" y="241155"/>
            <a:ext cx="10465163" cy="870952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Phase 1: Hearing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838199" y="1429555"/>
            <a:ext cx="11202956" cy="4868213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sz="2400" b="1" dirty="0" smtClean="0">
                <a:solidFill>
                  <a:srgbClr val="2F618F"/>
                </a:solidFill>
                <a:cs typeface="Verdana" panose="020B0604030504040204" pitchFamily="34" charset="0"/>
              </a:rPr>
              <a:t>3 teams</a:t>
            </a:r>
            <a:r>
              <a:rPr lang="en-US" sz="2400" dirty="0" smtClean="0">
                <a:solidFill>
                  <a:srgbClr val="000000"/>
                </a:solidFill>
                <a:cs typeface="Verdana" panose="020B0604030504040204" pitchFamily="34" charset="0"/>
              </a:rPr>
              <a:t>: prosecution, defense, judges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Free to organize within prosecution/defense team: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2/3 team leaders to take the floor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And/or the team can also divide tasks, motions, statements at its own discretion</a:t>
            </a:r>
            <a:endParaRPr lang="en-US" sz="1800" dirty="0"/>
          </a:p>
          <a:p>
            <a:pPr>
              <a:lnSpc>
                <a:spcPct val="120000"/>
              </a:lnSpc>
            </a:pPr>
            <a:r>
              <a:rPr lang="en-US" sz="2400" dirty="0" smtClean="0"/>
              <a:t>Judges’ team: 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One court president has to </a:t>
            </a:r>
            <a:r>
              <a:rPr lang="en-US" sz="1800" dirty="0"/>
              <a:t>be </a:t>
            </a:r>
            <a:r>
              <a:rPr lang="en-US" sz="1800" dirty="0" smtClean="0"/>
              <a:t>assigned and is responsible </a:t>
            </a:r>
            <a:r>
              <a:rPr lang="en-US" sz="1800" dirty="0"/>
              <a:t>for the order in court and the leading of the debates </a:t>
            </a:r>
            <a:endParaRPr lang="en-US" sz="1800" dirty="0" smtClean="0"/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Will </a:t>
            </a:r>
            <a:r>
              <a:rPr lang="en-US" sz="1800" dirty="0"/>
              <a:t>steer very carefully and set out the debate and discussions in court to the point that every participant will end up with the right lessons </a:t>
            </a:r>
            <a:r>
              <a:rPr lang="en-US" sz="1800" dirty="0" smtClean="0"/>
              <a:t>learned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Expert witness can be questioned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Hybrid approach (common law – civil law)</a:t>
            </a:r>
            <a:endParaRPr lang="en-US" sz="2400" dirty="0"/>
          </a:p>
          <a:p>
            <a:pPr lvl="1">
              <a:lnSpc>
                <a:spcPct val="120000"/>
              </a:lnSpc>
            </a:pPr>
            <a:endParaRPr lang="en-US" sz="1600" dirty="0" smtClean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www.coe.int/cybercrime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145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992" y="241155"/>
            <a:ext cx="10465163" cy="870952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Phase 2: Judgement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732181" y="1495816"/>
            <a:ext cx="11202956" cy="48682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rgbClr val="000000"/>
                </a:solidFill>
                <a:cs typeface="Verdana" panose="020B0604030504040204" pitchFamily="34" charset="0"/>
              </a:rPr>
              <a:t>After all parties have been heard, the debates will be closed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rgbClr val="000000"/>
                </a:solidFill>
                <a:cs typeface="Verdana" panose="020B0604030504040204" pitchFamily="34" charset="0"/>
              </a:rPr>
              <a:t>The judges (who already anticipated on the defense/prosecution arguments in session 13</a:t>
            </a:r>
            <a:r>
              <a:rPr lang="en-US" sz="2000" dirty="0">
                <a:solidFill>
                  <a:srgbClr val="000000"/>
                </a:solidFill>
                <a:cs typeface="Verdana" panose="020B0604030504040204" pitchFamily="34" charset="0"/>
              </a:rPr>
              <a:t>) will be given +/- 45 minutes to come to a </a:t>
            </a:r>
            <a:r>
              <a:rPr lang="en-US" sz="2000" dirty="0" smtClean="0">
                <a:solidFill>
                  <a:srgbClr val="000000"/>
                </a:solidFill>
                <a:cs typeface="Verdana" panose="020B0604030504040204" pitchFamily="34" charset="0"/>
              </a:rPr>
              <a:t>judgement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rgbClr val="000000"/>
                </a:solidFill>
                <a:cs typeface="Verdana" panose="020B0604030504040204" pitchFamily="34" charset="0"/>
              </a:rPr>
              <a:t>Prosecution and defense teams debrief meanwhile</a:t>
            </a:r>
          </a:p>
          <a:p>
            <a:pPr>
              <a:lnSpc>
                <a:spcPct val="120000"/>
              </a:lnSpc>
            </a:pPr>
            <a:r>
              <a:rPr lang="en-US" sz="2000" b="1" dirty="0" smtClean="0">
                <a:solidFill>
                  <a:srgbClr val="2F618F"/>
                </a:solidFill>
                <a:cs typeface="Verdana" panose="020B0604030504040204" pitchFamily="34" charset="0"/>
              </a:rPr>
              <a:t>Final judgement in plenary</a:t>
            </a:r>
            <a:r>
              <a:rPr lang="en-US" sz="2000" dirty="0" smtClean="0">
                <a:solidFill>
                  <a:srgbClr val="000000"/>
                </a:solidFill>
                <a:cs typeface="Verdana" panose="020B0604030504040204" pitchFamily="34" charset="0"/>
              </a:rPr>
              <a:t>: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000000"/>
                </a:solidFill>
                <a:cs typeface="Verdana" panose="020B0604030504040204" pitchFamily="34" charset="0"/>
              </a:rPr>
              <a:t>a </a:t>
            </a:r>
            <a:r>
              <a:rPr lang="en-US" sz="1800" dirty="0">
                <a:solidFill>
                  <a:srgbClr val="000000"/>
                </a:solidFill>
                <a:cs typeface="Verdana" panose="020B0604030504040204" pitchFamily="34" charset="0"/>
              </a:rPr>
              <a:t>summary of the motions and issues raised </a:t>
            </a:r>
            <a:endParaRPr lang="en-US" sz="1800" dirty="0" smtClean="0">
              <a:solidFill>
                <a:srgbClr val="000000"/>
              </a:solidFill>
              <a:cs typeface="Verdana" panose="020B0604030504040204" pitchFamily="34" charset="0"/>
            </a:endParaRP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000000"/>
                </a:solidFill>
                <a:cs typeface="Verdana" panose="020B0604030504040204" pitchFamily="34" charset="0"/>
              </a:rPr>
              <a:t>a </a:t>
            </a:r>
            <a:r>
              <a:rPr lang="en-US" sz="1800" dirty="0">
                <a:solidFill>
                  <a:srgbClr val="000000"/>
                </a:solidFill>
                <a:cs typeface="Verdana" panose="020B0604030504040204" pitchFamily="34" charset="0"/>
              </a:rPr>
              <a:t>review of the arguments and legal issues which were brought in the </a:t>
            </a:r>
            <a:r>
              <a:rPr lang="en-US" sz="1800" dirty="0" smtClean="0">
                <a:solidFill>
                  <a:srgbClr val="000000"/>
                </a:solidFill>
                <a:cs typeface="Verdana" panose="020B0604030504040204" pitchFamily="34" charset="0"/>
              </a:rPr>
              <a:t>evidentiary hearing 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000000"/>
                </a:solidFill>
                <a:cs typeface="Verdana" panose="020B0604030504040204" pitchFamily="34" charset="0"/>
              </a:rPr>
              <a:t>possibility </a:t>
            </a:r>
            <a:r>
              <a:rPr lang="en-US" sz="1800" dirty="0">
                <a:solidFill>
                  <a:srgbClr val="000000"/>
                </a:solidFill>
                <a:cs typeface="Verdana" panose="020B0604030504040204" pitchFamily="34" charset="0"/>
              </a:rPr>
              <a:t>is left open for individual judges to explain any dissenting opinions </a:t>
            </a:r>
          </a:p>
          <a:p>
            <a:pPr lvl="1">
              <a:lnSpc>
                <a:spcPct val="120000"/>
              </a:lnSpc>
            </a:pPr>
            <a:r>
              <a:rPr lang="en-US" sz="1800" dirty="0">
                <a:solidFill>
                  <a:srgbClr val="000000"/>
                </a:solidFill>
                <a:cs typeface="Verdana" panose="020B0604030504040204" pitchFamily="34" charset="0"/>
              </a:rPr>
              <a:t>could be in the form of a presentation or even bullet points covering the key issues related to electronic evidence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www.coe.int/cybercrime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059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9700" y="150789"/>
            <a:ext cx="10515600" cy="907290"/>
          </a:xfrm>
        </p:spPr>
        <p:txBody>
          <a:bodyPr/>
          <a:lstStyle/>
          <a:p>
            <a:r>
              <a:rPr lang="nl-BE" b="1" dirty="0" err="1" smtClean="0">
                <a:solidFill>
                  <a:schemeClr val="bg1"/>
                </a:solidFill>
              </a:rPr>
              <a:t>This</a:t>
            </a:r>
            <a:r>
              <a:rPr lang="nl-BE" b="1" dirty="0" smtClean="0">
                <a:solidFill>
                  <a:schemeClr val="bg1"/>
                </a:solidFill>
              </a:rPr>
              <a:t> court is </a:t>
            </a:r>
            <a:r>
              <a:rPr lang="nl-BE" b="1" dirty="0" err="1" smtClean="0">
                <a:solidFill>
                  <a:schemeClr val="bg1"/>
                </a:solidFill>
              </a:rPr>
              <a:t>now</a:t>
            </a:r>
            <a:r>
              <a:rPr lang="nl-BE" b="1" dirty="0" smtClean="0">
                <a:solidFill>
                  <a:schemeClr val="bg1"/>
                </a:solidFill>
              </a:rPr>
              <a:t> in </a:t>
            </a:r>
            <a:r>
              <a:rPr lang="nl-BE" b="1" dirty="0" err="1" smtClean="0">
                <a:solidFill>
                  <a:schemeClr val="bg1"/>
                </a:solidFill>
              </a:rPr>
              <a:t>session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6</a:t>
            </a:fld>
            <a:endParaRPr lang="en-GB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692" y="1307886"/>
            <a:ext cx="5094681" cy="5078761"/>
          </a:xfrm>
        </p:spPr>
      </p:pic>
    </p:spTree>
    <p:extLst>
      <p:ext uri="{BB962C8B-B14F-4D97-AF65-F5344CB8AC3E}">
        <p14:creationId xmlns:p14="http://schemas.microsoft.com/office/powerpoint/2010/main" val="412044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5520" y="0"/>
            <a:ext cx="33973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>
                <a:solidFill>
                  <a:schemeClr val="bg1"/>
                </a:solidFill>
              </a:rPr>
              <a:t>Questions?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246" y="1453194"/>
            <a:ext cx="5273493" cy="4733161"/>
          </a:xfrm>
          <a:prstGeom prst="rect">
            <a:avLst/>
          </a:prstGeom>
        </p:spPr>
      </p:pic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www.coe.int/cybercrime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BA23-6223-4617-9598-728E7A9462B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57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410</Words>
  <Application>Microsoft Office PowerPoint</Application>
  <PresentationFormat>Widescreen</PresentationFormat>
  <Paragraphs>57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MS PGothic</vt:lpstr>
      <vt:lpstr>Arial</vt:lpstr>
      <vt:lpstr>Calibri</vt:lpstr>
      <vt:lpstr>Verdana</vt:lpstr>
      <vt:lpstr>Office Theme</vt:lpstr>
      <vt:lpstr>Specialised Course  Electronic Evidence  for  Judges and Prosecutors </vt:lpstr>
      <vt:lpstr>PowerPoint Presentation</vt:lpstr>
      <vt:lpstr>Session objectives</vt:lpstr>
      <vt:lpstr>Phase 1: Hearing</vt:lpstr>
      <vt:lpstr>Phase 2: Judgement</vt:lpstr>
      <vt:lpstr>This court is now in session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ELEFTERESCU Ana</dc:creator>
  <cp:lastModifiedBy>Kerkhofs Jan</cp:lastModifiedBy>
  <cp:revision>102</cp:revision>
  <dcterms:created xsi:type="dcterms:W3CDTF">2019-11-14T14:27:48Z</dcterms:created>
  <dcterms:modified xsi:type="dcterms:W3CDTF">2020-12-06T23:39:13Z</dcterms:modified>
</cp:coreProperties>
</file>