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sldIdLst>
    <p:sldId id="256" r:id="rId2"/>
    <p:sldId id="260" r:id="rId3"/>
    <p:sldId id="262" r:id="rId4"/>
    <p:sldId id="300" r:id="rId5"/>
    <p:sldId id="263" r:id="rId6"/>
    <p:sldId id="264" r:id="rId7"/>
    <p:sldId id="265" r:id="rId8"/>
    <p:sldId id="266" r:id="rId9"/>
    <p:sldId id="267" r:id="rId10"/>
    <p:sldId id="268"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5" r:id="rId27"/>
    <p:sldId id="286" r:id="rId28"/>
    <p:sldId id="287" r:id="rId29"/>
    <p:sldId id="288" r:id="rId30"/>
    <p:sldId id="289" r:id="rId31"/>
    <p:sldId id="290" r:id="rId32"/>
    <p:sldId id="291" r:id="rId33"/>
    <p:sldId id="292" r:id="rId34"/>
    <p:sldId id="293" r:id="rId35"/>
    <p:sldId id="294" r:id="rId36"/>
    <p:sldId id="295" r:id="rId37"/>
    <p:sldId id="296" r:id="rId38"/>
    <p:sldId id="297" r:id="rId39"/>
    <p:sldId id="298" r:id="rId40"/>
    <p:sldId id="299" r:id="rId41"/>
    <p:sldId id="261" r:id="rId4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618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0" autoAdjust="0"/>
    <p:restoredTop sz="68470" autoAdjust="0"/>
  </p:normalViewPr>
  <p:slideViewPr>
    <p:cSldViewPr snapToGrid="0">
      <p:cViewPr varScale="1">
        <p:scale>
          <a:sx n="43" d="100"/>
          <a:sy n="43" d="100"/>
        </p:scale>
        <p:origin x="1384" y="56"/>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000204-F48F-4689-AF79-DED0031B4B8C}" type="datetimeFigureOut">
              <a:rPr lang="en-GB" smtClean="0"/>
              <a:t>08/11/2020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6C4C16-745E-490D-ACBE-B1C8B174D5AA}" type="slidenum">
              <a:rPr lang="en-GB" smtClean="0"/>
              <a:t>‹#›</a:t>
            </a:fld>
            <a:endParaRPr lang="en-GB"/>
          </a:p>
        </p:txBody>
      </p:sp>
    </p:spTree>
    <p:extLst>
      <p:ext uri="{BB962C8B-B14F-4D97-AF65-F5344CB8AC3E}">
        <p14:creationId xmlns:p14="http://schemas.microsoft.com/office/powerpoint/2010/main" val="27246719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a:p>
        </p:txBody>
      </p:sp>
      <p:sp>
        <p:nvSpPr>
          <p:cNvPr id="4" name="Tijdelijke aanduiding voor dianummer 3"/>
          <p:cNvSpPr>
            <a:spLocks noGrp="1"/>
          </p:cNvSpPr>
          <p:nvPr>
            <p:ph type="sldNum" sz="quarter" idx="10"/>
          </p:nvPr>
        </p:nvSpPr>
        <p:spPr/>
        <p:txBody>
          <a:bodyPr/>
          <a:lstStyle/>
          <a:p>
            <a:fld id="{DE6C4C16-745E-490D-ACBE-B1C8B174D5AA}" type="slidenum">
              <a:rPr lang="en-GB" smtClean="0"/>
              <a:t>1</a:t>
            </a:fld>
            <a:endParaRPr lang="en-GB"/>
          </a:p>
        </p:txBody>
      </p:sp>
    </p:spTree>
    <p:extLst>
      <p:ext uri="{BB962C8B-B14F-4D97-AF65-F5344CB8AC3E}">
        <p14:creationId xmlns:p14="http://schemas.microsoft.com/office/powerpoint/2010/main" val="26916530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altLang="sr-Latn-RS" dirty="0"/>
              <a:t>This part briefly discusses the various documents that may be required to be submitted prior to a hearing on a procedural power.</a:t>
            </a:r>
          </a:p>
          <a:p>
            <a:pPr eaLnBrk="1" hangingPunct="1"/>
            <a:r>
              <a:rPr lang="en-GB" altLang="sr-Latn-RS" dirty="0"/>
              <a:t>It also covers contents of an application for exercise of procedural powers. It includes the various considerations that ought to be included, though the actual requirements may depend on the procedural power that relates to the application, as well as the specific facts of the case at hand.</a:t>
            </a:r>
          </a:p>
          <a:p>
            <a:pPr eaLnBrk="1" hangingPunct="1"/>
            <a:endParaRPr lang="en-GB" altLang="sr-Latn-RS" dirty="0"/>
          </a:p>
        </p:txBody>
      </p:sp>
      <p:sp>
        <p:nvSpPr>
          <p:cNvPr id="22532"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9CCC52B-8DE1-4890-BDCC-F013CA23FF58}" type="slidenum">
              <a:rPr lang="en-US" altLang="en-US" smtClean="0"/>
              <a:pPr>
                <a:spcBef>
                  <a:spcPct val="0"/>
                </a:spcBef>
              </a:pPr>
              <a:t>11</a:t>
            </a:fld>
            <a:endParaRPr lang="en-US" altLang="en-US"/>
          </a:p>
        </p:txBody>
      </p:sp>
    </p:spTree>
    <p:extLst>
      <p:ext uri="{BB962C8B-B14F-4D97-AF65-F5344CB8AC3E}">
        <p14:creationId xmlns:p14="http://schemas.microsoft.com/office/powerpoint/2010/main" val="2117640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The trainer should stress that the requirements provided on this slide are merely examples and they will likely vary depending on jurisdiction.  Most jurisdictions would however require a written application seeking </a:t>
            </a:r>
            <a:r>
              <a:rPr lang="en-US" altLang="en-US" b="1" dirty="0"/>
              <a:t>authorization</a:t>
            </a:r>
            <a:r>
              <a:rPr lang="en-US" altLang="en-US" dirty="0"/>
              <a:t> for exercise of a procedural power. </a:t>
            </a:r>
          </a:p>
          <a:p>
            <a:endParaRPr lang="en-US" altLang="en-US" dirty="0"/>
          </a:p>
          <a:p>
            <a:r>
              <a:rPr lang="en-US" altLang="en-US" dirty="0"/>
              <a:t>Certain jurisdictions also require:</a:t>
            </a:r>
          </a:p>
          <a:p>
            <a:endParaRPr lang="en-US" altLang="en-US" dirty="0"/>
          </a:p>
          <a:p>
            <a:pPr marL="628650" lvl="1" indent="-171450">
              <a:buFontTx/>
              <a:buChar char="•"/>
            </a:pPr>
            <a:r>
              <a:rPr lang="en-US" altLang="en-US" dirty="0"/>
              <a:t>affidavits or sworn statements of the prosecutor/law enforcement official/informant if any. </a:t>
            </a:r>
          </a:p>
          <a:p>
            <a:pPr marL="628650" lvl="1" indent="-171450">
              <a:buFontTx/>
              <a:buChar char="•"/>
            </a:pPr>
            <a:r>
              <a:rPr lang="en-US" altLang="en-US" dirty="0"/>
              <a:t>draft order that explains the scope and duration of the exercise of procedural powers sought</a:t>
            </a:r>
          </a:p>
          <a:p>
            <a:pPr marL="628650" lvl="1" indent="-171450">
              <a:buFontTx/>
              <a:buChar char="•"/>
            </a:pPr>
            <a:r>
              <a:rPr lang="en-US" altLang="en-US" dirty="0"/>
              <a:t>supporting documents that relate to the specific criminal investigation (including any investigative reports or other materials that support the use of procedural powers sought) </a:t>
            </a:r>
          </a:p>
          <a:p>
            <a:pPr marL="628650" lvl="1" indent="-171450">
              <a:buFontTx/>
              <a:buChar char="•"/>
            </a:pPr>
            <a:r>
              <a:rPr lang="en-US" altLang="en-US" dirty="0"/>
              <a:t>mutual assistance requests received from foreign states which forms the basis of the application</a:t>
            </a:r>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F6DFD523-9CE2-463E-AAB0-ACA53E2C3354}" type="slidenum">
              <a:rPr lang="en-US" altLang="en-US" smtClean="0">
                <a:latin typeface="Calibri" panose="020F0502020204030204" pitchFamily="34" charset="0"/>
              </a:rPr>
              <a:pPr/>
              <a:t>12</a:t>
            </a:fld>
            <a:endParaRPr lang="en-US" altLang="en-US">
              <a:latin typeface="Calibri" panose="020F0502020204030204" pitchFamily="34" charset="0"/>
            </a:endParaRPr>
          </a:p>
        </p:txBody>
      </p:sp>
    </p:spTree>
    <p:extLst>
      <p:ext uri="{BB962C8B-B14F-4D97-AF65-F5344CB8AC3E}">
        <p14:creationId xmlns:p14="http://schemas.microsoft.com/office/powerpoint/2010/main" val="12749717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a:t>The slide shows an example of a court </a:t>
            </a:r>
            <a:r>
              <a:rPr lang="en-US" dirty="0" err="1"/>
              <a:t>authorisation</a:t>
            </a:r>
            <a:r>
              <a:rPr lang="en-US" dirty="0"/>
              <a:t> allowing the police, in accordance with Article 19 BC, to very quickly extend the search on a computer to another computer connected to it to carry out a network search.</a:t>
            </a:r>
          </a:p>
          <a:p>
            <a:r>
              <a:rPr lang="en-US" dirty="0"/>
              <a:t>The document is available in pdf format and can be shown to the participants.</a:t>
            </a:r>
          </a:p>
          <a:p>
            <a:r>
              <a:rPr lang="en-US" dirty="0"/>
              <a:t>It is also clickable with a hyperlink.</a:t>
            </a:r>
            <a:endParaRPr lang="en-GB" dirty="0"/>
          </a:p>
        </p:txBody>
      </p:sp>
      <p:sp>
        <p:nvSpPr>
          <p:cNvPr id="4" name="Tijdelijke aanduiding voor dianummer 3"/>
          <p:cNvSpPr>
            <a:spLocks noGrp="1"/>
          </p:cNvSpPr>
          <p:nvPr>
            <p:ph type="sldNum" sz="quarter" idx="10"/>
          </p:nvPr>
        </p:nvSpPr>
        <p:spPr/>
        <p:txBody>
          <a:bodyPr/>
          <a:lstStyle/>
          <a:p>
            <a:fld id="{DE6C4C16-745E-490D-ACBE-B1C8B174D5AA}" type="slidenum">
              <a:rPr lang="en-GB" smtClean="0"/>
              <a:t>13</a:t>
            </a:fld>
            <a:endParaRPr lang="en-GB"/>
          </a:p>
        </p:txBody>
      </p:sp>
    </p:spTree>
    <p:extLst>
      <p:ext uri="{BB962C8B-B14F-4D97-AF65-F5344CB8AC3E}">
        <p14:creationId xmlns:p14="http://schemas.microsoft.com/office/powerpoint/2010/main" val="7485498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The trainer should emphasize that it is entirely possible that supporting documents may not always be available given the preliminary nature of the powers provided for under the Budapest Convention. In such an instance an application may simply state that a particular document is not available with justification, and state that such document will be submitted before the hearing authority as soon as it is available. </a:t>
            </a:r>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0C2E30C2-801B-49B8-9DD6-0B163C096E3D}" type="slidenum">
              <a:rPr lang="en-US" altLang="en-US" smtClean="0">
                <a:latin typeface="Calibri" panose="020F0502020204030204" pitchFamily="34" charset="0"/>
              </a:rPr>
              <a:pPr/>
              <a:t>14</a:t>
            </a:fld>
            <a:endParaRPr lang="en-US" altLang="en-US">
              <a:latin typeface="Calibri" panose="020F0502020204030204" pitchFamily="34" charset="0"/>
            </a:endParaRPr>
          </a:p>
        </p:txBody>
      </p:sp>
    </p:spTree>
    <p:extLst>
      <p:ext uri="{BB962C8B-B14F-4D97-AF65-F5344CB8AC3E}">
        <p14:creationId xmlns:p14="http://schemas.microsoft.com/office/powerpoint/2010/main" val="21135445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The first aspect of drafting an application is to ensure clear and accurate identification of the person making the application.</a:t>
            </a:r>
          </a:p>
          <a:p>
            <a:r>
              <a:rPr lang="en-US" altLang="en-US" dirty="0"/>
              <a:t>This slide provides examples of information that may be required to identify the person making the application (usually a law enforcement, prosecutor).</a:t>
            </a:r>
          </a:p>
          <a:p>
            <a:r>
              <a:rPr lang="en-US" altLang="en-US" dirty="0"/>
              <a:t>It is also important to include contact details (direct phone number, e-mail address etc.) as the judicial officer may find it necessary to contact the applicant on an urgent basis.</a:t>
            </a:r>
          </a:p>
          <a:p>
            <a:r>
              <a:rPr lang="en-US" altLang="en-US" dirty="0"/>
              <a:t>This list is illustrative and not exhaustive. It is possible that other information may be required in different jurisdictions and for different applications.</a:t>
            </a:r>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4B9EEAEA-DD3A-471D-9CA3-BD7EB01F24D9}" type="slidenum">
              <a:rPr lang="en-US" altLang="en-US" smtClean="0">
                <a:latin typeface="Calibri" panose="020F0502020204030204" pitchFamily="34" charset="0"/>
              </a:rPr>
              <a:pPr/>
              <a:t>15</a:t>
            </a:fld>
            <a:endParaRPr lang="en-US" altLang="en-US">
              <a:latin typeface="Calibri" panose="020F0502020204030204" pitchFamily="34" charset="0"/>
            </a:endParaRPr>
          </a:p>
        </p:txBody>
      </p:sp>
    </p:spTree>
    <p:extLst>
      <p:ext uri="{BB962C8B-B14F-4D97-AF65-F5344CB8AC3E}">
        <p14:creationId xmlns:p14="http://schemas.microsoft.com/office/powerpoint/2010/main" val="41643991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The application must provide a brief, clear, concise summary of facts that are relevant to the criminal investigation in relation to which the application is being prepared.</a:t>
            </a:r>
          </a:p>
          <a:p>
            <a:r>
              <a:rPr lang="en-US" altLang="en-US" dirty="0"/>
              <a:t>It is good practice (and may be required in many jurisdictions) to, in addition to including a description of the criminal offence and investigation, to also include a list of offense with corresponding punishments within the summary of facts.</a:t>
            </a:r>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EDB2D69D-EE0A-4DD5-AA26-B5225B6148DD}" type="slidenum">
              <a:rPr lang="en-US" altLang="en-US" smtClean="0">
                <a:latin typeface="Calibri" panose="020F0502020204030204" pitchFamily="34" charset="0"/>
              </a:rPr>
              <a:pPr/>
              <a:t>16</a:t>
            </a:fld>
            <a:endParaRPr lang="en-US" altLang="en-US">
              <a:latin typeface="Calibri" panose="020F0502020204030204" pitchFamily="34" charset="0"/>
            </a:endParaRPr>
          </a:p>
        </p:txBody>
      </p:sp>
    </p:spTree>
    <p:extLst>
      <p:ext uri="{BB962C8B-B14F-4D97-AF65-F5344CB8AC3E}">
        <p14:creationId xmlns:p14="http://schemas.microsoft.com/office/powerpoint/2010/main" val="32222807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It is important to clarify the different types of applications that can be made, i.e. the stages at which applications can be made. </a:t>
            </a:r>
          </a:p>
          <a:p>
            <a:r>
              <a:rPr lang="en-US" altLang="en-US" dirty="0"/>
              <a:t>The application should clearly specify whether it is a pretrial application (and if so, whether it is a new application or an application seeking extension of a previous power), or whether it is being made during trial to obtain further electronic evidence. In case the application is related to an earlier application,  details of the previous application should also be mentioned.</a:t>
            </a:r>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94202405-3D25-4801-B85B-60E3A6CF50B3}" type="slidenum">
              <a:rPr lang="en-US" altLang="en-US" smtClean="0">
                <a:latin typeface="Calibri" panose="020F0502020204030204" pitchFamily="34" charset="0"/>
              </a:rPr>
              <a:pPr/>
              <a:t>17</a:t>
            </a:fld>
            <a:endParaRPr lang="en-US" altLang="en-US">
              <a:latin typeface="Calibri" panose="020F0502020204030204" pitchFamily="34" charset="0"/>
            </a:endParaRPr>
          </a:p>
        </p:txBody>
      </p:sp>
    </p:spTree>
    <p:extLst>
      <p:ext uri="{BB962C8B-B14F-4D97-AF65-F5344CB8AC3E}">
        <p14:creationId xmlns:p14="http://schemas.microsoft.com/office/powerpoint/2010/main" val="23517772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a:defRPr/>
            </a:pPr>
            <a:r>
              <a:rPr lang="en-US" dirty="0"/>
              <a:t>It is useful to identify the subject of the application, i.e. the person/entity that is bound to undertake a certain action as a result of the application being authorized.  The subject of powers under the Budapest Convention may be:</a:t>
            </a:r>
          </a:p>
          <a:p>
            <a:pPr marL="171450" indent="-171450">
              <a:buFont typeface="Arial" panose="020B0604020202020204" pitchFamily="34" charset="0"/>
              <a:buChar char="•"/>
              <a:defRPr/>
            </a:pPr>
            <a:r>
              <a:rPr lang="en-US" dirty="0"/>
              <a:t>Service provider – in case of:</a:t>
            </a:r>
          </a:p>
          <a:p>
            <a:pPr marL="628650" lvl="1" indent="-171450">
              <a:buFont typeface="Arial" panose="020B0604020202020204" pitchFamily="34" charset="0"/>
              <a:buChar char="•"/>
              <a:defRPr/>
            </a:pPr>
            <a:r>
              <a:rPr lang="en-US" dirty="0"/>
              <a:t>Production orders (both for subscriber information and computer data)</a:t>
            </a:r>
          </a:p>
          <a:p>
            <a:pPr marL="628650" lvl="1" indent="-171450">
              <a:buFont typeface="Arial" panose="020B0604020202020204" pitchFamily="34" charset="0"/>
              <a:buChar char="•"/>
              <a:defRPr/>
            </a:pPr>
            <a:r>
              <a:rPr lang="en-US" dirty="0"/>
              <a:t>Search and seizure</a:t>
            </a:r>
          </a:p>
          <a:p>
            <a:pPr marL="628650" lvl="1" indent="-171450">
              <a:buFont typeface="Arial" panose="020B0604020202020204" pitchFamily="34" charset="0"/>
              <a:buChar char="•"/>
              <a:defRPr/>
            </a:pPr>
            <a:r>
              <a:rPr lang="en-US" dirty="0"/>
              <a:t>Real-time collection of traffic data</a:t>
            </a:r>
          </a:p>
          <a:p>
            <a:pPr marL="628650" lvl="1" indent="-171450">
              <a:buFont typeface="Arial" panose="020B0604020202020204" pitchFamily="34" charset="0"/>
              <a:buChar char="•"/>
              <a:defRPr/>
            </a:pPr>
            <a:r>
              <a:rPr lang="en-US" dirty="0"/>
              <a:t>Interception of content data</a:t>
            </a:r>
          </a:p>
          <a:p>
            <a:pPr marL="171450" indent="-171450">
              <a:buFont typeface="Arial" panose="020B0604020202020204" pitchFamily="34" charset="0"/>
              <a:buChar char="•"/>
              <a:defRPr/>
            </a:pPr>
            <a:r>
              <a:rPr lang="en-US" dirty="0"/>
              <a:t>Any person in possession or control of computer data/system – in case of:</a:t>
            </a:r>
          </a:p>
          <a:p>
            <a:pPr marL="628650" lvl="1" indent="-171450">
              <a:buFont typeface="Arial" panose="020B0604020202020204" pitchFamily="34" charset="0"/>
              <a:buChar char="•"/>
              <a:defRPr/>
            </a:pPr>
            <a:r>
              <a:rPr lang="en-US" dirty="0"/>
              <a:t>Production orders</a:t>
            </a:r>
          </a:p>
          <a:p>
            <a:pPr marL="628650" lvl="1" indent="-171450">
              <a:buFont typeface="Arial" panose="020B0604020202020204" pitchFamily="34" charset="0"/>
              <a:buChar char="•"/>
              <a:defRPr/>
            </a:pPr>
            <a:r>
              <a:rPr lang="en-US" dirty="0"/>
              <a:t>Search &amp; seizure</a:t>
            </a:r>
          </a:p>
          <a:p>
            <a:pPr>
              <a:buFont typeface="Arial" panose="020B0604020202020204" pitchFamily="34" charset="0"/>
              <a:buNone/>
              <a:defRPr/>
            </a:pPr>
            <a:endParaRPr lang="en-US" dirty="0"/>
          </a:p>
          <a:p>
            <a:pPr>
              <a:buFont typeface="Arial" panose="020B0604020202020204" pitchFamily="34" charset="0"/>
              <a:buNone/>
              <a:defRPr/>
            </a:pPr>
            <a:r>
              <a:rPr lang="en-US" dirty="0"/>
              <a:t>Clear identification of the subject will enable a clear order obligating the relevant person to enable enforcement of the order.</a:t>
            </a:r>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E4BC3D89-D44B-4D0C-B494-B3204181101B}" type="slidenum">
              <a:rPr lang="en-US" altLang="en-US" smtClean="0">
                <a:latin typeface="Calibri" panose="020F0502020204030204" pitchFamily="34" charset="0"/>
              </a:rPr>
              <a:pPr/>
              <a:t>18</a:t>
            </a:fld>
            <a:endParaRPr lang="en-US" altLang="en-US">
              <a:latin typeface="Calibri" panose="020F0502020204030204" pitchFamily="34" charset="0"/>
            </a:endParaRPr>
          </a:p>
        </p:txBody>
      </p:sp>
    </p:spTree>
    <p:extLst>
      <p:ext uri="{BB962C8B-B14F-4D97-AF65-F5344CB8AC3E}">
        <p14:creationId xmlns:p14="http://schemas.microsoft.com/office/powerpoint/2010/main" val="7780496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Procedural powers under the Budapest Convention are only applicable to </a:t>
            </a:r>
            <a:r>
              <a:rPr lang="en-US" altLang="en-US" b="1" dirty="0"/>
              <a:t>specified</a:t>
            </a:r>
            <a:r>
              <a:rPr lang="en-US" altLang="en-US" dirty="0"/>
              <a:t> computer data or </a:t>
            </a:r>
            <a:r>
              <a:rPr lang="en-US" altLang="en-US" b="1" dirty="0"/>
              <a:t>specified</a:t>
            </a:r>
            <a:r>
              <a:rPr lang="en-US" altLang="en-US" dirty="0"/>
              <a:t> communications and do not extend to indiscriminate or unspecified computer data or communications. </a:t>
            </a:r>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F189B162-60F9-42FD-8E2F-06298A5F9753}" type="slidenum">
              <a:rPr lang="en-US" altLang="en-US" smtClean="0">
                <a:latin typeface="Calibri" panose="020F0502020204030204" pitchFamily="34" charset="0"/>
              </a:rPr>
              <a:pPr/>
              <a:t>19</a:t>
            </a:fld>
            <a:endParaRPr lang="en-US" altLang="en-US">
              <a:latin typeface="Calibri" panose="020F0502020204030204" pitchFamily="34" charset="0"/>
            </a:endParaRPr>
          </a:p>
        </p:txBody>
      </p:sp>
    </p:spTree>
    <p:extLst>
      <p:ext uri="{BB962C8B-B14F-4D97-AF65-F5344CB8AC3E}">
        <p14:creationId xmlns:p14="http://schemas.microsoft.com/office/powerpoint/2010/main" val="5514682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slide provides certain guidelines in regards to appropriately identifying data so as to prevent the application of procedural powers to unspecified data or communications.</a:t>
            </a:r>
          </a:p>
          <a:p>
            <a:endParaRPr lang="en-US" altLang="en-US" dirty="0"/>
          </a:p>
          <a:p>
            <a:r>
              <a:rPr lang="en-US" altLang="en-US" dirty="0"/>
              <a:t>As an example, the application should identify the location and particulars of computer data or the source of transmission of a communication to the extent that this information is known. </a:t>
            </a:r>
          </a:p>
          <a:p>
            <a:endParaRPr lang="en-US" altLang="en-US" dirty="0"/>
          </a:p>
          <a:p>
            <a:r>
              <a:rPr lang="en-US" altLang="en-US" dirty="0"/>
              <a:t>The trainer should clarify that it is possible that such information may not be known with required specificity until the measure is actually initiated. For instance in case of an application for search &amp; seizure, data that is relevant to the criminal investigation may only be identified after completion of the initial search. In such a case absence of clear specificity should not prevent an application from being considered though the lack of specificity should be justified in the application. </a:t>
            </a:r>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098B3DCE-4DF5-40F1-9D83-618483435B70}" type="slidenum">
              <a:rPr lang="en-US" altLang="en-US" smtClean="0">
                <a:latin typeface="Calibri" panose="020F0502020204030204" pitchFamily="34" charset="0"/>
              </a:rPr>
              <a:pPr/>
              <a:t>20</a:t>
            </a:fld>
            <a:endParaRPr lang="en-US" altLang="en-US">
              <a:latin typeface="Calibri" panose="020F0502020204030204" pitchFamily="34" charset="0"/>
            </a:endParaRPr>
          </a:p>
        </p:txBody>
      </p:sp>
    </p:spTree>
    <p:extLst>
      <p:ext uri="{BB962C8B-B14F-4D97-AF65-F5344CB8AC3E}">
        <p14:creationId xmlns:p14="http://schemas.microsoft.com/office/powerpoint/2010/main" val="23977545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slide summarizes the objectives of the session.</a:t>
            </a:r>
          </a:p>
          <a:p>
            <a:endParaRPr lang="en-US" altLang="en-US" dirty="0"/>
          </a:p>
          <a:p>
            <a:r>
              <a:rPr lang="en-US" altLang="en-US" dirty="0"/>
              <a:t>The trainer should clearly explain the objectives of this session to the participants.</a:t>
            </a:r>
            <a:endParaRPr lang="hr-HR" altLang="en-US" dirty="0"/>
          </a:p>
          <a:p>
            <a:endParaRPr lang="hr-HR" altLang="en-US" dirty="0"/>
          </a:p>
        </p:txBody>
      </p:sp>
      <p:sp>
        <p:nvSpPr>
          <p:cNvPr id="819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336DE1D7-2F9D-412D-9F97-C7A74BB1AFA8}" type="slidenum">
              <a:rPr lang="en-US" altLang="en-US" smtClean="0"/>
              <a:pPr>
                <a:spcBef>
                  <a:spcPct val="0"/>
                </a:spcBef>
              </a:pPr>
              <a:t>3</a:t>
            </a:fld>
            <a:endParaRPr lang="en-US" altLang="en-US"/>
          </a:p>
        </p:txBody>
      </p:sp>
    </p:spTree>
    <p:extLst>
      <p:ext uri="{BB962C8B-B14F-4D97-AF65-F5344CB8AC3E}">
        <p14:creationId xmlns:p14="http://schemas.microsoft.com/office/powerpoint/2010/main" val="29687125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The application should also clearly provide information as to how the specified data or communications have been identified and located.</a:t>
            </a:r>
          </a:p>
          <a:p>
            <a:r>
              <a:rPr lang="en-US" altLang="en-US" dirty="0"/>
              <a:t>This information may be required at the time of hearing by the judicial officer hearing the application in order for the officer to determine the basis of the information being provided.</a:t>
            </a:r>
          </a:p>
          <a:p>
            <a:r>
              <a:rPr lang="en-US" altLang="en-US" dirty="0"/>
              <a:t>The application may also state why the information based on which the data has been identified and specified is believed to be reliable, and how such information has been verified by the person making the application.</a:t>
            </a:r>
          </a:p>
        </p:txBody>
      </p:sp>
      <p:sp>
        <p:nvSpPr>
          <p:cNvPr id="419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D67DCA12-11A1-4BDB-9DB4-3A7B898BF2D8}" type="slidenum">
              <a:rPr lang="en-US" altLang="en-US" smtClean="0">
                <a:latin typeface="Calibri" panose="020F0502020204030204" pitchFamily="34" charset="0"/>
              </a:rPr>
              <a:pPr/>
              <a:t>21</a:t>
            </a:fld>
            <a:endParaRPr lang="en-US" altLang="en-US">
              <a:latin typeface="Calibri" panose="020F0502020204030204" pitchFamily="34" charset="0"/>
            </a:endParaRPr>
          </a:p>
        </p:txBody>
      </p:sp>
    </p:spTree>
    <p:extLst>
      <p:ext uri="{BB962C8B-B14F-4D97-AF65-F5344CB8AC3E}">
        <p14:creationId xmlns:p14="http://schemas.microsoft.com/office/powerpoint/2010/main" val="392801357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en-US" altLang="en-US" dirty="0"/>
              <a:t>Teachers should draw the participants' attention to the fact that there are different legal systems. In some, applications are dealt with at a hearing. In others, everything is done by written procedure.</a:t>
            </a:r>
          </a:p>
          <a:p>
            <a:pPr>
              <a:defRPr/>
            </a:pPr>
            <a:endParaRPr lang="en-US" altLang="en-US" dirty="0"/>
          </a:p>
          <a:p>
            <a:pPr>
              <a:defRPr/>
            </a:pPr>
            <a:r>
              <a:rPr lang="en-US" altLang="en-US" dirty="0"/>
              <a:t>The application should specify whether an urgent hearing is required and if so, it should provide grounds. If not, it should specify when the power is intended to be exercised so that a hearing may be appropriately scheduled.</a:t>
            </a:r>
          </a:p>
          <a:p>
            <a:pPr>
              <a:defRPr/>
            </a:pPr>
            <a:endParaRPr lang="en-US" altLang="en-US" dirty="0"/>
          </a:p>
          <a:p>
            <a:pPr>
              <a:defRPr/>
            </a:pPr>
            <a:r>
              <a:rPr lang="en-US" altLang="en-US" dirty="0"/>
              <a:t>In case an urgent hearing is requested additional grounds supporting the urgency should also be stated, Certain jurisdictions may also require the applicant to submit a draft order to facilitate the judge due to time constraints.</a:t>
            </a:r>
          </a:p>
          <a:p>
            <a:pPr>
              <a:defRPr/>
            </a:pPr>
            <a:endParaRPr lang="en-US" altLang="en-US" dirty="0"/>
          </a:p>
          <a:p>
            <a:pPr>
              <a:defRPr/>
            </a:pPr>
            <a:r>
              <a:rPr lang="en-US" altLang="en-US" dirty="0"/>
              <a:t>Grounds for urgency may include (but are not limited to):</a:t>
            </a:r>
          </a:p>
          <a:p>
            <a:pPr marL="171450" indent="-171450">
              <a:buFont typeface="Arial" panose="020B0604020202020204" pitchFamily="34" charset="0"/>
              <a:buChar char="•"/>
              <a:defRPr/>
            </a:pPr>
            <a:r>
              <a:rPr lang="en-US" dirty="0"/>
              <a:t>Threat to life</a:t>
            </a:r>
          </a:p>
          <a:p>
            <a:pPr marL="171450" indent="-171450">
              <a:buFont typeface="Arial" panose="020B0604020202020204" pitchFamily="34" charset="0"/>
              <a:buChar char="•"/>
              <a:defRPr/>
            </a:pPr>
            <a:r>
              <a:rPr lang="en-US" dirty="0"/>
              <a:t>Crime in progress</a:t>
            </a:r>
          </a:p>
          <a:p>
            <a:pPr marL="171450" indent="-171450">
              <a:buFont typeface="Arial" panose="020B0604020202020204" pitchFamily="34" charset="0"/>
              <a:buChar char="•"/>
              <a:defRPr/>
            </a:pPr>
            <a:r>
              <a:rPr lang="en-US" dirty="0"/>
              <a:t>Imminent threat of serious nature to public security </a:t>
            </a:r>
          </a:p>
          <a:p>
            <a:pPr marL="171450" indent="-171450">
              <a:buFont typeface="Arial" panose="020B0604020202020204" pitchFamily="34" charset="0"/>
              <a:buChar char="•"/>
              <a:defRPr/>
            </a:pPr>
            <a:r>
              <a:rPr lang="en-US" dirty="0"/>
              <a:t>Only evidence available</a:t>
            </a:r>
          </a:p>
          <a:p>
            <a:pPr marL="171450" indent="-171450">
              <a:buFont typeface="Arial" panose="020B0604020202020204" pitchFamily="34" charset="0"/>
              <a:buChar char="•"/>
              <a:defRPr/>
            </a:pPr>
            <a:r>
              <a:rPr lang="en-US" dirty="0"/>
              <a:t>Volatility of data</a:t>
            </a:r>
          </a:p>
          <a:p>
            <a:pPr>
              <a:defRPr/>
            </a:pPr>
            <a:endParaRPr lang="en-US" altLang="en-US" dirty="0"/>
          </a:p>
        </p:txBody>
      </p:sp>
      <p:sp>
        <p:nvSpPr>
          <p:cNvPr id="440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457E68A1-B345-421A-A9CC-94B44D86A399}" type="slidenum">
              <a:rPr lang="en-US" altLang="en-US" smtClean="0">
                <a:latin typeface="Calibri" panose="020F0502020204030204" pitchFamily="34" charset="0"/>
              </a:rPr>
              <a:pPr/>
              <a:t>22</a:t>
            </a:fld>
            <a:endParaRPr lang="en-US" altLang="en-US">
              <a:latin typeface="Calibri" panose="020F0502020204030204" pitchFamily="34" charset="0"/>
            </a:endParaRPr>
          </a:p>
        </p:txBody>
      </p:sp>
    </p:spTree>
    <p:extLst>
      <p:ext uri="{BB962C8B-B14F-4D97-AF65-F5344CB8AC3E}">
        <p14:creationId xmlns:p14="http://schemas.microsoft.com/office/powerpoint/2010/main" val="276267486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One of the conditions stated in Article 15 is that the duration of a procedural power should be clearly stated. This should clearly be stated in applications involving the exercise of powers of search and seizure, real-time collection of traffic data and interception of content data in particular because these are the most invasive powers under the Budapest Convention.</a:t>
            </a:r>
          </a:p>
          <a:p>
            <a:endParaRPr lang="en-US" altLang="en-US" dirty="0"/>
          </a:p>
          <a:p>
            <a:r>
              <a:rPr lang="en-US" altLang="en-US" dirty="0"/>
              <a:t>The trainer should clarify that the duration/frequency of the power depends on which power is being exercised and the particular circumstances of the case. For instance an application for real-time recording of traffic data may be granted for a period of 2 hours on a particular day when it is believed a specified communication will take place. It is also possible for an wiretapping measure to be authorized for a longer period such as a month.</a:t>
            </a:r>
          </a:p>
          <a:p>
            <a:r>
              <a:rPr lang="en-US" altLang="en-US" dirty="0"/>
              <a:t>Conversely an application for seizure of computer data should specify the time period for which seized materials should be retained by LEAs, or for how long data is to be rendered inaccessible to the subject person.</a:t>
            </a:r>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9D0C9096-CC0D-4440-A31B-A3BFA6EDD4EB}" type="slidenum">
              <a:rPr lang="en-US" altLang="en-US" smtClean="0">
                <a:latin typeface="Calibri" panose="020F0502020204030204" pitchFamily="34" charset="0"/>
              </a:rPr>
              <a:pPr/>
              <a:t>23</a:t>
            </a:fld>
            <a:endParaRPr lang="en-US" altLang="en-US">
              <a:latin typeface="Calibri" panose="020F0502020204030204" pitchFamily="34" charset="0"/>
            </a:endParaRPr>
          </a:p>
        </p:txBody>
      </p:sp>
    </p:spTree>
    <p:extLst>
      <p:ext uri="{BB962C8B-B14F-4D97-AF65-F5344CB8AC3E}">
        <p14:creationId xmlns:p14="http://schemas.microsoft.com/office/powerpoint/2010/main" val="22036963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Article 15 of the Convention specifically requires that the application of procedural powers should be based on grounds justifying such exercise. This has also been reiterated in the Explanatory Note to the Budapest Convention. The trainer should explain to the delegates the importance of clearly explaining the grounds in an application for exercise of procedural powers.</a:t>
            </a:r>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1BA4656D-DD46-41C5-85F9-4A61F1BDE4FE}" type="slidenum">
              <a:rPr lang="en-US" altLang="en-US" smtClean="0">
                <a:latin typeface="Calibri" panose="020F0502020204030204" pitchFamily="34" charset="0"/>
              </a:rPr>
              <a:pPr/>
              <a:t>24</a:t>
            </a:fld>
            <a:endParaRPr lang="en-US" altLang="en-US">
              <a:latin typeface="Calibri" panose="020F0502020204030204" pitchFamily="34" charset="0"/>
            </a:endParaRPr>
          </a:p>
        </p:txBody>
      </p:sp>
    </p:spTree>
    <p:extLst>
      <p:ext uri="{BB962C8B-B14F-4D97-AF65-F5344CB8AC3E}">
        <p14:creationId xmlns:p14="http://schemas.microsoft.com/office/powerpoint/2010/main" val="336826045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slide covers some general grounds that may form the basis of drafting an application. Typically the grounds for an application would depend on the particular facts and circumstances at hand and should be specific rather than generic.</a:t>
            </a:r>
          </a:p>
          <a:p>
            <a:endParaRPr lang="en-US" altLang="en-US" dirty="0"/>
          </a:p>
          <a:p>
            <a:r>
              <a:rPr lang="en-US" altLang="en-US" dirty="0"/>
              <a:t>Grounds are the basis upon which an application is made. It is important that sufficient grounds are stated within the application to satisfy a judicial officer that the exercise of procedural powers is both necessary and legally required. </a:t>
            </a:r>
          </a:p>
          <a:p>
            <a:endParaRPr lang="en-US" altLang="en-US" dirty="0"/>
          </a:p>
          <a:p>
            <a:r>
              <a:rPr lang="en-US" altLang="en-US" dirty="0"/>
              <a:t>In the absence of clearly stated grounds, the delegates should understand that an application for exercise of procedural powers may not be allowed!</a:t>
            </a:r>
          </a:p>
          <a:p>
            <a:endParaRPr lang="en-US" altLang="en-US" dirty="0"/>
          </a:p>
          <a:p>
            <a:r>
              <a:rPr lang="en-US" altLang="en-US" dirty="0"/>
              <a:t>It is also possible that a foreign country may request mutual assistance to obtain electronic evidence or the exercise of any procedural power. Based on this it is possible that the concerned person may make an application. A corresponding mutual assistance request is a possible ground that may be specified in an application. </a:t>
            </a:r>
          </a:p>
          <a:p>
            <a:endParaRPr lang="en-US" altLang="en-US" dirty="0"/>
          </a:p>
          <a:p>
            <a:r>
              <a:rPr lang="en-US" altLang="en-US" dirty="0"/>
              <a:t>In the event of urgent requests, it may be possible under domestic laws to prepare an application and have a hearing prior to the receipt of a formal request. </a:t>
            </a:r>
          </a:p>
          <a:p>
            <a:endParaRPr lang="en-US" altLang="en-US" dirty="0"/>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24301463-5828-404B-9853-39EE0C469418}" type="slidenum">
              <a:rPr lang="en-US" altLang="en-US" smtClean="0">
                <a:latin typeface="Calibri" panose="020F0502020204030204" pitchFamily="34" charset="0"/>
              </a:rPr>
              <a:pPr/>
              <a:t>25</a:t>
            </a:fld>
            <a:endParaRPr lang="en-US" altLang="en-US">
              <a:latin typeface="Calibri" panose="020F0502020204030204" pitchFamily="34" charset="0"/>
            </a:endParaRPr>
          </a:p>
        </p:txBody>
      </p:sp>
    </p:spTree>
    <p:extLst>
      <p:ext uri="{BB962C8B-B14F-4D97-AF65-F5344CB8AC3E}">
        <p14:creationId xmlns:p14="http://schemas.microsoft.com/office/powerpoint/2010/main" val="2935581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The grounds in relation to the particular data identified should also be explained. For instance, it should be shown that the data is both relevant and of substantial value to the specified criminal investigation.</a:t>
            </a:r>
          </a:p>
          <a:p>
            <a:r>
              <a:rPr lang="en-US" altLang="en-US" dirty="0"/>
              <a:t>Moreover if the data sought is known to be privileged or confidential this should be clearly stated and a justification should be provided.  This slide again provides illustrations, and it is possible that other grounds that relate specifically to the data sought may be included in the application. </a:t>
            </a:r>
          </a:p>
          <a:p>
            <a:endParaRPr lang="en-US" altLang="en-US" dirty="0"/>
          </a:p>
          <a:p>
            <a:r>
              <a:rPr lang="en-US" altLang="en-US" dirty="0"/>
              <a:t>Additional grounds should be provided in case the data sought is privileged or otherwise confidential; as the disclosure of or access to such data may be held at a higher standard in any particular jurisdiction. The delegates should be told that if such data is being sought further information may be required. </a:t>
            </a:r>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475ADF71-1F4F-430A-8502-C1F2B37A798B}" type="slidenum">
              <a:rPr lang="en-US" altLang="en-US" smtClean="0">
                <a:latin typeface="Calibri" panose="020F0502020204030204" pitchFamily="34" charset="0"/>
              </a:rPr>
              <a:pPr/>
              <a:t>26</a:t>
            </a:fld>
            <a:endParaRPr lang="en-US" altLang="en-US">
              <a:latin typeface="Calibri" panose="020F0502020204030204" pitchFamily="34" charset="0"/>
            </a:endParaRPr>
          </a:p>
        </p:txBody>
      </p:sp>
    </p:spTree>
    <p:extLst>
      <p:ext uri="{BB962C8B-B14F-4D97-AF65-F5344CB8AC3E}">
        <p14:creationId xmlns:p14="http://schemas.microsoft.com/office/powerpoint/2010/main" val="21177391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relates to contents of the application relating to execution of the procedural power if the application is allowed. It is good practice to provide details regarding how the order will be implemented and executed. </a:t>
            </a:r>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A1ABC57B-272B-4F60-9DB5-38A07BE95843}" type="slidenum">
              <a:rPr lang="en-US" altLang="en-US" smtClean="0">
                <a:latin typeface="Calibri" panose="020F0502020204030204" pitchFamily="34" charset="0"/>
              </a:rPr>
              <a:pPr/>
              <a:t>27</a:t>
            </a:fld>
            <a:endParaRPr lang="en-US" altLang="en-US">
              <a:latin typeface="Calibri" panose="020F0502020204030204" pitchFamily="34" charset="0"/>
            </a:endParaRPr>
          </a:p>
        </p:txBody>
      </p:sp>
    </p:spTree>
    <p:extLst>
      <p:ext uri="{BB962C8B-B14F-4D97-AF65-F5344CB8AC3E}">
        <p14:creationId xmlns:p14="http://schemas.microsoft.com/office/powerpoint/2010/main" val="24315427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The trainer should explain to the delegates that in many jurisdictions, unless specified in the application, only the applicant is permitted to execute an order authorizing a procedural power. Therefore the application must specify the persons who will be required to accompany the executor.</a:t>
            </a:r>
          </a:p>
          <a:p>
            <a:endParaRPr lang="en-US" altLang="en-US"/>
          </a:p>
          <a:p>
            <a:r>
              <a:rPr lang="en-US" altLang="en-US"/>
              <a:t>The application should clearly explain why the individual named is required and the impact of additional persons, other than the applicant, on privacy and related rights. </a:t>
            </a:r>
          </a:p>
          <a:p>
            <a:endParaRPr lang="en-US" altLang="en-US"/>
          </a:p>
          <a:p>
            <a:r>
              <a:rPr lang="en-US" altLang="en-US"/>
              <a:t>This may include other law enforcement officials for practical assistance, experts (including forensics experts) for technical assistance, and other persons with knowledge about the functioning of computer systems or information regarding access codes.</a:t>
            </a:r>
          </a:p>
          <a:p>
            <a:endParaRPr lang="en-US" altLang="en-US"/>
          </a:p>
          <a:p>
            <a:r>
              <a:rPr lang="en-US" altLang="en-US"/>
              <a:t> </a:t>
            </a:r>
          </a:p>
        </p:txBody>
      </p:sp>
      <p:sp>
        <p:nvSpPr>
          <p:cNvPr id="583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167CAEB6-698E-4174-A7FD-891E7E23E1F5}" type="slidenum">
              <a:rPr lang="en-US" altLang="en-US" smtClean="0">
                <a:latin typeface="Calibri" panose="020F0502020204030204" pitchFamily="34" charset="0"/>
              </a:rPr>
              <a:pPr/>
              <a:t>28</a:t>
            </a:fld>
            <a:endParaRPr lang="en-US" altLang="en-US">
              <a:latin typeface="Calibri" panose="020F0502020204030204" pitchFamily="34" charset="0"/>
            </a:endParaRPr>
          </a:p>
        </p:txBody>
      </p:sp>
    </p:spTree>
    <p:extLst>
      <p:ext uri="{BB962C8B-B14F-4D97-AF65-F5344CB8AC3E}">
        <p14:creationId xmlns:p14="http://schemas.microsoft.com/office/powerpoint/2010/main" val="26946670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Given that the Budapest Convention restricts compelling a service provider to intercept or record data in real-time beyond its existing technical capability, the application should identify the service providers and state their existing technical capability.</a:t>
            </a:r>
          </a:p>
          <a:p>
            <a:r>
              <a:rPr lang="en-US" altLang="en-US" dirty="0"/>
              <a:t>This may be done in the form of an annexed statement provided by the service provider – only if appropriate given confidentiality concerns related to an application. </a:t>
            </a:r>
          </a:p>
          <a:p>
            <a:r>
              <a:rPr lang="en-US" altLang="en-US" dirty="0"/>
              <a:t>The trainer should emphasize that the application should not in its order to a service provider exceed the known technical capability of the service provider as this may pose a challenge at the hearing stage or at the time of execution of the power.</a:t>
            </a:r>
          </a:p>
        </p:txBody>
      </p:sp>
      <p:sp>
        <p:nvSpPr>
          <p:cNvPr id="604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0814537F-9CFB-47F2-A553-3E674570DF54}" type="slidenum">
              <a:rPr lang="en-US" altLang="en-US" smtClean="0">
                <a:latin typeface="Calibri" panose="020F0502020204030204" pitchFamily="34" charset="0"/>
              </a:rPr>
              <a:pPr/>
              <a:t>29</a:t>
            </a:fld>
            <a:endParaRPr lang="en-US" altLang="en-US">
              <a:latin typeface="Calibri" panose="020F0502020204030204" pitchFamily="34" charset="0"/>
            </a:endParaRPr>
          </a:p>
        </p:txBody>
      </p:sp>
    </p:spTree>
    <p:extLst>
      <p:ext uri="{BB962C8B-B14F-4D97-AF65-F5344CB8AC3E}">
        <p14:creationId xmlns:p14="http://schemas.microsoft.com/office/powerpoint/2010/main" val="35862848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It is possible that other measures have been undertaken with respect to the criminal investigation related to the application being drafted or other related criminal investigations. This is because exercise of a particular power may provide information to exercise another power (e.g.  real-time collection of traffic data may help identify the destination of a specified communication, which may require seizure of a computer system where such communication had been transmitted).</a:t>
            </a:r>
          </a:p>
          <a:p>
            <a:endParaRPr lang="en-US" altLang="en-US" dirty="0"/>
          </a:p>
          <a:p>
            <a:r>
              <a:rPr lang="en-US" altLang="en-US" dirty="0"/>
              <a:t>It is important to not only disclose the exercise of such powers but also the result of implementing procedural powers so that the judicial officer is aware of the entire history of exercise of powers in relation to the same or related criminal investigations. </a:t>
            </a:r>
          </a:p>
        </p:txBody>
      </p:sp>
      <p:sp>
        <p:nvSpPr>
          <p:cNvPr id="624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AA2009E8-E257-46CD-A491-68D2C3766C0D}" type="slidenum">
              <a:rPr lang="en-US" altLang="en-US" smtClean="0">
                <a:latin typeface="Calibri" panose="020F0502020204030204" pitchFamily="34" charset="0"/>
              </a:rPr>
              <a:pPr/>
              <a:t>30</a:t>
            </a:fld>
            <a:endParaRPr lang="en-US" altLang="en-US">
              <a:latin typeface="Calibri" panose="020F0502020204030204" pitchFamily="34" charset="0"/>
            </a:endParaRPr>
          </a:p>
        </p:txBody>
      </p:sp>
    </p:spTree>
    <p:extLst>
      <p:ext uri="{BB962C8B-B14F-4D97-AF65-F5344CB8AC3E}">
        <p14:creationId xmlns:p14="http://schemas.microsoft.com/office/powerpoint/2010/main" val="34663161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GB" dirty="0"/>
          </a:p>
        </p:txBody>
      </p:sp>
      <p:sp>
        <p:nvSpPr>
          <p:cNvPr id="4" name="Espace réservé du numéro de diapositive 3"/>
          <p:cNvSpPr>
            <a:spLocks noGrp="1"/>
          </p:cNvSpPr>
          <p:nvPr>
            <p:ph type="sldNum" sz="quarter" idx="10"/>
          </p:nvPr>
        </p:nvSpPr>
        <p:spPr/>
        <p:txBody>
          <a:bodyPr/>
          <a:lstStyle/>
          <a:p>
            <a:fld id="{5827260C-95DC-194B-88B2-0B241DEC43BF}" type="slidenum">
              <a:rPr lang="en-US" smtClean="0"/>
              <a:pPr/>
              <a:t>4</a:t>
            </a:fld>
            <a:endParaRPr lang="en-US"/>
          </a:p>
        </p:txBody>
      </p:sp>
    </p:spTree>
    <p:extLst>
      <p:ext uri="{BB962C8B-B14F-4D97-AF65-F5344CB8AC3E}">
        <p14:creationId xmlns:p14="http://schemas.microsoft.com/office/powerpoint/2010/main" val="141462892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slide explains other specific requests that may be made in the application for exercise of procedural powers.</a:t>
            </a:r>
          </a:p>
          <a:p>
            <a:r>
              <a:rPr lang="en-US" altLang="en-US" dirty="0"/>
              <a:t>This list is non-exhaustive and subject to applicable legislation the application may seek any reasonable request that would enable the effective exercise of the procedural power. </a:t>
            </a:r>
          </a:p>
        </p:txBody>
      </p:sp>
      <p:sp>
        <p:nvSpPr>
          <p:cNvPr id="645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DE0F24CD-F213-4487-9E5F-AF8CA80D8D30}" type="slidenum">
              <a:rPr lang="en-US" altLang="en-US" smtClean="0">
                <a:latin typeface="Calibri" panose="020F0502020204030204" pitchFamily="34" charset="0"/>
              </a:rPr>
              <a:pPr/>
              <a:t>31</a:t>
            </a:fld>
            <a:endParaRPr lang="en-US" altLang="en-US">
              <a:latin typeface="Calibri" panose="020F0502020204030204" pitchFamily="34" charset="0"/>
            </a:endParaRPr>
          </a:p>
        </p:txBody>
      </p:sp>
    </p:spTree>
    <p:extLst>
      <p:ext uri="{BB962C8B-B14F-4D97-AF65-F5344CB8AC3E}">
        <p14:creationId xmlns:p14="http://schemas.microsoft.com/office/powerpoint/2010/main" val="101790674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slide explains other specific requests that may be made in the application for exercise of procedural powers.</a:t>
            </a:r>
          </a:p>
          <a:p>
            <a:r>
              <a:rPr lang="en-US" altLang="en-US" dirty="0"/>
              <a:t>This list is non-exhaustive and subject to applicable legislation the application may seek any reasonable request that would enable the effective exercise of the procedural power. It also includes additional special requests that may be made in regards to the hearing to be conducted. The trainer should explain that often given the urgency in regards to exercise of procedural powers it is possible that there may be additional requests regarding the timeframes and modes of the hearing of the application. </a:t>
            </a:r>
          </a:p>
        </p:txBody>
      </p:sp>
      <p:sp>
        <p:nvSpPr>
          <p:cNvPr id="665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263A09FF-AA56-4C8B-8ED3-9C46E786CDCF}" type="slidenum">
              <a:rPr lang="en-US" altLang="en-US" smtClean="0">
                <a:latin typeface="Calibri" panose="020F0502020204030204" pitchFamily="34" charset="0"/>
              </a:rPr>
              <a:pPr/>
              <a:t>32</a:t>
            </a:fld>
            <a:endParaRPr lang="en-US" altLang="en-US">
              <a:latin typeface="Calibri" panose="020F0502020204030204" pitchFamily="34" charset="0"/>
            </a:endParaRPr>
          </a:p>
        </p:txBody>
      </p:sp>
    </p:spTree>
    <p:extLst>
      <p:ext uri="{BB962C8B-B14F-4D97-AF65-F5344CB8AC3E}">
        <p14:creationId xmlns:p14="http://schemas.microsoft.com/office/powerpoint/2010/main" val="342800893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altLang="sr-Latn-RS"/>
              <a:t>This part lays out further conditions and safeguards that should be included in the application in addition to the above contents. </a:t>
            </a:r>
          </a:p>
          <a:p>
            <a:pPr eaLnBrk="1" hangingPunct="1"/>
            <a:endParaRPr lang="en-GB" altLang="sr-Latn-RS"/>
          </a:p>
        </p:txBody>
      </p:sp>
      <p:sp>
        <p:nvSpPr>
          <p:cNvPr id="68612"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E3DC1A9E-5968-4B41-BD49-7C89F225D6BB}" type="slidenum">
              <a:rPr lang="en-US" altLang="en-US" smtClean="0"/>
              <a:pPr>
                <a:spcBef>
                  <a:spcPct val="0"/>
                </a:spcBef>
              </a:pPr>
              <a:t>33</a:t>
            </a:fld>
            <a:endParaRPr lang="en-US" altLang="en-US"/>
          </a:p>
        </p:txBody>
      </p:sp>
    </p:spTree>
    <p:extLst>
      <p:ext uri="{BB962C8B-B14F-4D97-AF65-F5344CB8AC3E}">
        <p14:creationId xmlns:p14="http://schemas.microsoft.com/office/powerpoint/2010/main" val="194315762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slide lays out the basis for measures for privacy to be included within the application. The trainer should explain that the nature of the procedural powers under the Budapest Convention have an impact on privacy and this should be considered while drafting the application. </a:t>
            </a:r>
          </a:p>
          <a:p>
            <a:endParaRPr lang="en-US" altLang="en-US" dirty="0"/>
          </a:p>
          <a:p>
            <a:r>
              <a:rPr lang="en-US" altLang="en-US" dirty="0"/>
              <a:t>The trainer should also clarify that particular procedures under the Budapest Convention have varying impacts on privacy and thus different safeguards may be adopted.</a:t>
            </a:r>
          </a:p>
          <a:p>
            <a:r>
              <a:rPr lang="en-US" altLang="en-US" dirty="0"/>
              <a:t>For instance in case of real-time interception of content data it may be appropriate to take measures such as limiting retention of intercepted content data and restricting access to intercepted content data to specified persons. Conversely in case of search and seizure, limitations may be requiring destruction of copies of data seized after a specified period of time.  </a:t>
            </a:r>
          </a:p>
        </p:txBody>
      </p:sp>
      <p:sp>
        <p:nvSpPr>
          <p:cNvPr id="706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CB179146-C1C5-4A8B-9EFC-9C222F854BF3}" type="slidenum">
              <a:rPr lang="en-US" altLang="en-US" smtClean="0">
                <a:latin typeface="Calibri" panose="020F0502020204030204" pitchFamily="34" charset="0"/>
              </a:rPr>
              <a:pPr/>
              <a:t>34</a:t>
            </a:fld>
            <a:endParaRPr lang="en-US" altLang="en-US">
              <a:latin typeface="Calibri" panose="020F0502020204030204" pitchFamily="34" charset="0"/>
            </a:endParaRPr>
          </a:p>
        </p:txBody>
      </p:sp>
    </p:spTree>
    <p:extLst>
      <p:ext uri="{BB962C8B-B14F-4D97-AF65-F5344CB8AC3E}">
        <p14:creationId xmlns:p14="http://schemas.microsoft.com/office/powerpoint/2010/main" val="11876155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explains some measures that may be undertaken to reduce the impact on privacy. Though it is ultimately the responsibility of the judicial officer to ensure that privacy is maintained, it is useful for the application to be drafted in a way that takes into account the privacy of persons concerned in a criminal investigation and privacy of third parties.</a:t>
            </a:r>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57969F0B-D594-4C8D-841F-97DFA7C79542}" type="slidenum">
              <a:rPr lang="en-US" altLang="en-US" smtClean="0">
                <a:latin typeface="Calibri" panose="020F0502020204030204" pitchFamily="34" charset="0"/>
              </a:rPr>
              <a:pPr/>
              <a:t>35</a:t>
            </a:fld>
            <a:endParaRPr lang="en-US" altLang="en-US">
              <a:latin typeface="Calibri" panose="020F0502020204030204" pitchFamily="34" charset="0"/>
            </a:endParaRPr>
          </a:p>
        </p:txBody>
      </p:sp>
    </p:spTree>
    <p:extLst>
      <p:ext uri="{BB962C8B-B14F-4D97-AF65-F5344CB8AC3E}">
        <p14:creationId xmlns:p14="http://schemas.microsoft.com/office/powerpoint/2010/main" val="113071920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slide provides a list of measures that may be taken to ensure privacy of persons involved in criminal investigations and third parties.</a:t>
            </a:r>
          </a:p>
          <a:p>
            <a:r>
              <a:rPr lang="en-US" altLang="en-US" dirty="0"/>
              <a:t>This list is notional and the application may state other measures that may be appropriate in any given case.</a:t>
            </a:r>
          </a:p>
        </p:txBody>
      </p:sp>
      <p:sp>
        <p:nvSpPr>
          <p:cNvPr id="747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AF95FCA7-FBE0-4703-A4A3-E01DBEBA2DBA}" type="slidenum">
              <a:rPr lang="en-US" altLang="en-US" smtClean="0">
                <a:latin typeface="Calibri" panose="020F0502020204030204" pitchFamily="34" charset="0"/>
              </a:rPr>
              <a:pPr/>
              <a:t>36</a:t>
            </a:fld>
            <a:endParaRPr lang="en-US" altLang="en-US">
              <a:latin typeface="Calibri" panose="020F0502020204030204" pitchFamily="34" charset="0"/>
            </a:endParaRPr>
          </a:p>
        </p:txBody>
      </p:sp>
    </p:spTree>
    <p:extLst>
      <p:ext uri="{BB962C8B-B14F-4D97-AF65-F5344CB8AC3E}">
        <p14:creationId xmlns:p14="http://schemas.microsoft.com/office/powerpoint/2010/main" val="252828527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In terms of ensuring safeguarding of the right to the privacy of individuals, the trainer should explain that applications may also mention the likelihood of collateral intrusion and what measures will be taken to ensure this form of invasion of privacy. </a:t>
            </a:r>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BC33C5DA-3413-4197-BC74-B6A2CB290E95}" type="slidenum">
              <a:rPr lang="en-US" altLang="en-US" smtClean="0">
                <a:latin typeface="Calibri" panose="020F0502020204030204" pitchFamily="34" charset="0"/>
              </a:rPr>
              <a:pPr/>
              <a:t>37</a:t>
            </a:fld>
            <a:endParaRPr lang="en-US" altLang="en-US">
              <a:latin typeface="Calibri" panose="020F0502020204030204" pitchFamily="34" charset="0"/>
            </a:endParaRPr>
          </a:p>
        </p:txBody>
      </p:sp>
    </p:spTree>
    <p:extLst>
      <p:ext uri="{BB962C8B-B14F-4D97-AF65-F5344CB8AC3E}">
        <p14:creationId xmlns:p14="http://schemas.microsoft.com/office/powerpoint/2010/main" val="360114009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The proportionality test ought to be considered in each application.</a:t>
            </a:r>
          </a:p>
          <a:p>
            <a:r>
              <a:rPr lang="en-US" altLang="en-US" dirty="0"/>
              <a:t>The concept of proportionality is used as a criterion of fairness and justice in statutory interpretation processes as a logical method intended to assist in discerning the correct balance between the effects of allowing the exercise of a procedural power and the benefit to the investigation by exercise of such power. </a:t>
            </a:r>
          </a:p>
        </p:txBody>
      </p:sp>
      <p:sp>
        <p:nvSpPr>
          <p:cNvPr id="788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ABC3DDF3-D7C1-4E53-BCEF-A3B7BD38A527}" type="slidenum">
              <a:rPr lang="en-US" altLang="en-US" smtClean="0">
                <a:latin typeface="Calibri" panose="020F0502020204030204" pitchFamily="34" charset="0"/>
              </a:rPr>
              <a:pPr/>
              <a:t>38</a:t>
            </a:fld>
            <a:endParaRPr lang="en-US" altLang="en-US">
              <a:latin typeface="Calibri" panose="020F0502020204030204" pitchFamily="34" charset="0"/>
            </a:endParaRPr>
          </a:p>
        </p:txBody>
      </p:sp>
    </p:spTree>
    <p:extLst>
      <p:ext uri="{BB962C8B-B14F-4D97-AF65-F5344CB8AC3E}">
        <p14:creationId xmlns:p14="http://schemas.microsoft.com/office/powerpoint/2010/main" val="121852911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The application should also clarify whether the materials sought may affect any religious, medical or journalistic confidentiality or legal privilege; and if so justification or additional grounds for permitting the exercise of the power.</a:t>
            </a:r>
          </a:p>
          <a:p>
            <a:r>
              <a:rPr lang="en-US" altLang="en-US" dirty="0"/>
              <a:t>Trainers should explain that in some cases the data is particularly protected and will never be able to be obtained, even with a court order. </a:t>
            </a:r>
          </a:p>
        </p:txBody>
      </p:sp>
      <p:sp>
        <p:nvSpPr>
          <p:cNvPr id="809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177778B7-2B95-48F6-BA57-737B65E21B49}" type="slidenum">
              <a:rPr lang="en-US" altLang="en-US" smtClean="0">
                <a:latin typeface="Calibri" panose="020F0502020204030204" pitchFamily="34" charset="0"/>
              </a:rPr>
              <a:pPr/>
              <a:t>39</a:t>
            </a:fld>
            <a:endParaRPr lang="en-US" altLang="en-US">
              <a:latin typeface="Calibri" panose="020F0502020204030204" pitchFamily="34" charset="0"/>
            </a:endParaRPr>
          </a:p>
        </p:txBody>
      </p:sp>
    </p:spTree>
    <p:extLst>
      <p:ext uri="{BB962C8B-B14F-4D97-AF65-F5344CB8AC3E}">
        <p14:creationId xmlns:p14="http://schemas.microsoft.com/office/powerpoint/2010/main" val="69284715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slide provides safeguards in relation to the limitation of the powers being sought.</a:t>
            </a:r>
          </a:p>
          <a:p>
            <a:r>
              <a:rPr lang="en-US" altLang="en-US" dirty="0"/>
              <a:t>The application may include a statement stating that the data will only be disclosed, retained and copied to the extent necessary and copies will be destroyed when not needed.</a:t>
            </a:r>
          </a:p>
          <a:p>
            <a:r>
              <a:rPr lang="en-US" altLang="en-US" dirty="0"/>
              <a:t>The slide also lists possible instances where data may be necessary, which may be mentioned in the application if appropriate.</a:t>
            </a:r>
          </a:p>
        </p:txBody>
      </p:sp>
      <p:sp>
        <p:nvSpPr>
          <p:cNvPr id="829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5DC0E152-3610-4941-AA15-96EAE34BD72B}" type="slidenum">
              <a:rPr lang="en-US" altLang="en-US" smtClean="0">
                <a:latin typeface="Calibri" panose="020F0502020204030204" pitchFamily="34" charset="0"/>
              </a:rPr>
              <a:pPr/>
              <a:t>40</a:t>
            </a:fld>
            <a:endParaRPr lang="en-US" altLang="en-US">
              <a:latin typeface="Calibri" panose="020F0502020204030204" pitchFamily="34" charset="0"/>
            </a:endParaRPr>
          </a:p>
        </p:txBody>
      </p:sp>
    </p:spTree>
    <p:extLst>
      <p:ext uri="{BB962C8B-B14F-4D97-AF65-F5344CB8AC3E}">
        <p14:creationId xmlns:p14="http://schemas.microsoft.com/office/powerpoint/2010/main" val="36384465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hr-HR" altLang="en-US" dirty="0"/>
          </a:p>
        </p:txBody>
      </p:sp>
      <p:sp>
        <p:nvSpPr>
          <p:cNvPr id="10244"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0F47B335-0547-4218-945F-99AF2F31992E}" type="slidenum">
              <a:rPr lang="en-US" altLang="en-US" smtClean="0"/>
              <a:pPr>
                <a:spcBef>
                  <a:spcPct val="0"/>
                </a:spcBef>
              </a:pPr>
              <a:t>5</a:t>
            </a:fld>
            <a:endParaRPr lang="en-US" altLang="en-US"/>
          </a:p>
        </p:txBody>
      </p:sp>
    </p:spTree>
    <p:extLst>
      <p:ext uri="{BB962C8B-B14F-4D97-AF65-F5344CB8AC3E}">
        <p14:creationId xmlns:p14="http://schemas.microsoft.com/office/powerpoint/2010/main" val="257358783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The trainer should give participants an opportunity to ask any questions that they may have in relation to the lesson.</a:t>
            </a:r>
          </a:p>
          <a:p>
            <a:endParaRPr lang="en-GB" dirty="0"/>
          </a:p>
        </p:txBody>
      </p:sp>
      <p:sp>
        <p:nvSpPr>
          <p:cNvPr id="4" name="Slide Number Placeholder 3"/>
          <p:cNvSpPr>
            <a:spLocks noGrp="1"/>
          </p:cNvSpPr>
          <p:nvPr>
            <p:ph type="sldNum" sz="quarter" idx="10"/>
          </p:nvPr>
        </p:nvSpPr>
        <p:spPr/>
        <p:txBody>
          <a:bodyPr/>
          <a:lstStyle/>
          <a:p>
            <a:fld id="{D4504A11-3BA0-4461-A1C5-454F02F9540C}" type="slidenum">
              <a:rPr lang="en-GB" smtClean="0"/>
              <a:pPr/>
              <a:t>41</a:t>
            </a:fld>
            <a:endParaRPr lang="en-GB"/>
          </a:p>
        </p:txBody>
      </p:sp>
    </p:spTree>
    <p:extLst>
      <p:ext uri="{BB962C8B-B14F-4D97-AF65-F5344CB8AC3E}">
        <p14:creationId xmlns:p14="http://schemas.microsoft.com/office/powerpoint/2010/main" val="32676941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slide lists each of the procedural powers under Chapter II, Section 2 of the Budapest Convention.</a:t>
            </a:r>
          </a:p>
          <a:p>
            <a:endParaRPr lang="hr-HR" altLang="en-US" dirty="0"/>
          </a:p>
        </p:txBody>
      </p:sp>
      <p:sp>
        <p:nvSpPr>
          <p:cNvPr id="12292"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4AC2C0FF-C972-4249-97C3-3F7C9219B01E}" type="slidenum">
              <a:rPr lang="en-US" altLang="en-US" smtClean="0"/>
              <a:pPr>
                <a:spcBef>
                  <a:spcPct val="0"/>
                </a:spcBef>
              </a:pPr>
              <a:t>6</a:t>
            </a:fld>
            <a:endParaRPr lang="en-US" altLang="en-US"/>
          </a:p>
        </p:txBody>
      </p:sp>
    </p:spTree>
    <p:extLst>
      <p:ext uri="{BB962C8B-B14F-4D97-AF65-F5344CB8AC3E}">
        <p14:creationId xmlns:p14="http://schemas.microsoft.com/office/powerpoint/2010/main" val="25826507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slide provides a brief introduction to applications and provides basis for the rest of this lesson.</a:t>
            </a:r>
          </a:p>
          <a:p>
            <a:r>
              <a:rPr lang="en-US" altLang="en-US" dirty="0"/>
              <a:t>The trainer should explain that many countries in their implementation of the provisions of the Convention require LEAs or prosecutors to make written applications to independent judicial authorities for permission or warrants enabling the exercise of procedural powers.</a:t>
            </a:r>
          </a:p>
          <a:p>
            <a:r>
              <a:rPr lang="en-US" altLang="en-US" dirty="0"/>
              <a:t>It may be useful to also highlight that some legal systems do not require making of applications for exercise of judicial powers.</a:t>
            </a:r>
            <a:endParaRPr lang="hr-HR" altLang="en-US" dirty="0"/>
          </a:p>
        </p:txBody>
      </p:sp>
      <p:sp>
        <p:nvSpPr>
          <p:cNvPr id="14340"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615A7EE4-29D5-4C49-B64C-2B30CDED0415}" type="slidenum">
              <a:rPr lang="en-US" altLang="en-US" smtClean="0"/>
              <a:pPr>
                <a:spcBef>
                  <a:spcPct val="0"/>
                </a:spcBef>
              </a:pPr>
              <a:t>7</a:t>
            </a:fld>
            <a:endParaRPr lang="en-US" altLang="en-US"/>
          </a:p>
        </p:txBody>
      </p:sp>
    </p:spTree>
    <p:extLst>
      <p:ext uri="{BB962C8B-B14F-4D97-AF65-F5344CB8AC3E}">
        <p14:creationId xmlns:p14="http://schemas.microsoft.com/office/powerpoint/2010/main" val="6256993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Rezervirano mjesto bilježaka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en-US" altLang="fr-FR" dirty="0"/>
              <a:t>These slides reproduce the text of Article 15 of the Budapest Convention, which should be considered while drafting an application.</a:t>
            </a:r>
          </a:p>
          <a:p>
            <a:pPr>
              <a:defRPr/>
            </a:pPr>
            <a:r>
              <a:rPr lang="en-US" altLang="fr-FR" dirty="0"/>
              <a:t>Key terms that need to be taken into consideration while drafting applications (as well as subsequently during the hearing process and drafting of the orders) have been highlighted. </a:t>
            </a:r>
          </a:p>
          <a:p>
            <a:pPr>
              <a:defRPr/>
            </a:pPr>
            <a:endParaRPr lang="en-US" altLang="fr-FR" dirty="0"/>
          </a:p>
          <a:p>
            <a:pPr>
              <a:defRPr/>
            </a:pPr>
            <a:r>
              <a:rPr lang="en-US" altLang="fr-FR" dirty="0"/>
              <a:t>These include:</a:t>
            </a:r>
          </a:p>
          <a:p>
            <a:pPr marL="171450" indent="-171450">
              <a:buFontTx/>
              <a:buChar char="-"/>
              <a:defRPr/>
            </a:pPr>
            <a:r>
              <a:rPr lang="en-US" altLang="fr-FR" b="1" dirty="0"/>
              <a:t>Principle of proportionality</a:t>
            </a:r>
          </a:p>
          <a:p>
            <a:pPr marL="171450" indent="-171450">
              <a:buFontTx/>
              <a:buChar char="-"/>
              <a:defRPr/>
            </a:pPr>
            <a:r>
              <a:rPr lang="en-US" altLang="fr-FR" b="1" dirty="0"/>
              <a:t>Judicial other independent supervision</a:t>
            </a:r>
          </a:p>
          <a:p>
            <a:pPr marL="171450" indent="-171450">
              <a:buFontTx/>
              <a:buChar char="-"/>
              <a:defRPr/>
            </a:pPr>
            <a:r>
              <a:rPr lang="en-US" altLang="fr-FR" b="1" dirty="0"/>
              <a:t>Grounds justifying application</a:t>
            </a:r>
          </a:p>
          <a:p>
            <a:pPr marL="171450" indent="-171450">
              <a:buFontTx/>
              <a:buChar char="-"/>
              <a:defRPr/>
            </a:pPr>
            <a:r>
              <a:rPr lang="en-US" altLang="fr-FR" b="1" dirty="0"/>
              <a:t>Limitation of scope</a:t>
            </a:r>
          </a:p>
          <a:p>
            <a:pPr marL="171450" indent="-171450">
              <a:buFontTx/>
              <a:buChar char="-"/>
              <a:defRPr/>
            </a:pPr>
            <a:r>
              <a:rPr lang="en-US" altLang="fr-FR" b="1" dirty="0"/>
              <a:t>Limitation of duration</a:t>
            </a:r>
          </a:p>
          <a:p>
            <a:pPr marL="171450" indent="-171450">
              <a:buFontTx/>
              <a:buChar char="-"/>
              <a:defRPr/>
            </a:pPr>
            <a:r>
              <a:rPr lang="en-US" altLang="fr-FR" b="1" dirty="0"/>
              <a:t>Rights, responsibilities &amp; legitimate interests of third parties</a:t>
            </a:r>
          </a:p>
          <a:p>
            <a:pPr marL="171450" indent="-171450">
              <a:buFontTx/>
              <a:buChar char="-"/>
              <a:defRPr/>
            </a:pPr>
            <a:endParaRPr lang="en-US" altLang="fr-FR" b="1" dirty="0"/>
          </a:p>
          <a:p>
            <a:pPr>
              <a:defRPr/>
            </a:pPr>
            <a:r>
              <a:rPr lang="en-US" altLang="fr-FR" dirty="0"/>
              <a:t>These principles have been covered in more detail later in the presentation.</a:t>
            </a:r>
          </a:p>
        </p:txBody>
      </p:sp>
      <p:sp>
        <p:nvSpPr>
          <p:cNvPr id="16388"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BC94558-CD4D-46F9-84CB-C2109BF4FC20}" type="slidenum">
              <a:rPr lang="en-US" altLang="en-US" smtClean="0"/>
              <a:pPr>
                <a:spcBef>
                  <a:spcPct val="0"/>
                </a:spcBef>
              </a:pPr>
              <a:t>8</a:t>
            </a:fld>
            <a:endParaRPr lang="en-US" altLang="en-US"/>
          </a:p>
        </p:txBody>
      </p:sp>
    </p:spTree>
    <p:extLst>
      <p:ext uri="{BB962C8B-B14F-4D97-AF65-F5344CB8AC3E}">
        <p14:creationId xmlns:p14="http://schemas.microsoft.com/office/powerpoint/2010/main" val="5160452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Rezervirano mjesto bilježaka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altLang="fr-FR" dirty="0"/>
          </a:p>
        </p:txBody>
      </p:sp>
      <p:sp>
        <p:nvSpPr>
          <p:cNvPr id="1843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0BFA11C6-838B-4B32-825C-711A81575163}" type="slidenum">
              <a:rPr lang="en-US" altLang="en-US" smtClean="0"/>
              <a:pPr>
                <a:spcBef>
                  <a:spcPct val="0"/>
                </a:spcBef>
              </a:pPr>
              <a:t>9</a:t>
            </a:fld>
            <a:endParaRPr lang="en-US" altLang="en-US"/>
          </a:p>
        </p:txBody>
      </p:sp>
    </p:spTree>
    <p:extLst>
      <p:ext uri="{BB962C8B-B14F-4D97-AF65-F5344CB8AC3E}">
        <p14:creationId xmlns:p14="http://schemas.microsoft.com/office/powerpoint/2010/main" val="16376009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slide has been included to demonstrate that the extent of the conditions and safeguards discussed is not restricted to drafting applications.</a:t>
            </a:r>
          </a:p>
          <a:p>
            <a:r>
              <a:rPr lang="en-US" altLang="en-US" dirty="0"/>
              <a:t>Rather they must also be considered and implemented during the hearing of the application, drafting of the</a:t>
            </a:r>
            <a:r>
              <a:rPr lang="en-US" altLang="en-US" b="1" dirty="0"/>
              <a:t> order/authorization </a:t>
            </a:r>
            <a:r>
              <a:rPr lang="en-US" altLang="en-US" dirty="0"/>
              <a:t>and exercise of the procedural power itself.</a:t>
            </a:r>
          </a:p>
          <a:p>
            <a:r>
              <a:rPr lang="en-US" altLang="en-US" dirty="0"/>
              <a:t>The trainer should emphasize the importance of the conditions and safeguards at each stage of the process of procedural powers provided under domestic law.</a:t>
            </a:r>
            <a:endParaRPr lang="hr-HR" altLang="en-US" dirty="0"/>
          </a:p>
        </p:txBody>
      </p:sp>
      <p:sp>
        <p:nvSpPr>
          <p:cNvPr id="20484"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F27580F-48E2-41A8-83CA-EE0EEF27E0FA}" type="slidenum">
              <a:rPr lang="en-US" altLang="en-US" smtClean="0"/>
              <a:pPr>
                <a:spcBef>
                  <a:spcPct val="0"/>
                </a:spcBef>
              </a:pPr>
              <a:t>10</a:t>
            </a:fld>
            <a:endParaRPr lang="en-US" altLang="en-US"/>
          </a:p>
        </p:txBody>
      </p:sp>
    </p:spTree>
    <p:extLst>
      <p:ext uri="{BB962C8B-B14F-4D97-AF65-F5344CB8AC3E}">
        <p14:creationId xmlns:p14="http://schemas.microsoft.com/office/powerpoint/2010/main" val="370672510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1ABF8E-A702-4507-8E8B-4D536A3E2AA2}"/>
              </a:ext>
            </a:extLst>
          </p:cNvPr>
          <p:cNvSpPr>
            <a:spLocks noGrp="1"/>
          </p:cNvSpPr>
          <p:nvPr>
            <p:ph type="ctrTitle"/>
          </p:nvPr>
        </p:nvSpPr>
        <p:spPr>
          <a:xfrm>
            <a:off x="1524000" y="1715203"/>
            <a:ext cx="9144000" cy="1563034"/>
          </a:xfrm>
        </p:spPr>
        <p:txBody>
          <a:bodyPr anchor="b">
            <a:noAutofit/>
          </a:bodyPr>
          <a:lstStyle>
            <a:lvl1pPr algn="ctr">
              <a:defRPr sz="5400">
                <a:latin typeface="Verdana" panose="020B0604030504040204" pitchFamily="34" charset="0"/>
                <a:ea typeface="Verdana" panose="020B0604030504040204" pitchFamily="34" charset="0"/>
              </a:defRPr>
            </a:lvl1pPr>
          </a:lstStyle>
          <a:p>
            <a:r>
              <a:rPr lang="en-US"/>
              <a:t>Click to edit Master title style</a:t>
            </a:r>
            <a:endParaRPr lang="en-GB"/>
          </a:p>
        </p:txBody>
      </p:sp>
      <p:sp>
        <p:nvSpPr>
          <p:cNvPr id="3" name="Subtitle 2">
            <a:extLst>
              <a:ext uri="{FF2B5EF4-FFF2-40B4-BE49-F238E27FC236}">
                <a16:creationId xmlns:a16="http://schemas.microsoft.com/office/drawing/2014/main" id="{340FD255-D9F1-4B88-BB87-32CADC85E98F}"/>
              </a:ext>
            </a:extLst>
          </p:cNvPr>
          <p:cNvSpPr>
            <a:spLocks noGrp="1"/>
          </p:cNvSpPr>
          <p:nvPr>
            <p:ph type="subTitle" idx="1"/>
          </p:nvPr>
        </p:nvSpPr>
        <p:spPr>
          <a:xfrm>
            <a:off x="1524000" y="3645988"/>
            <a:ext cx="9144000" cy="1043609"/>
          </a:xfrm>
        </p:spPr>
        <p:txBody>
          <a:bodyPr/>
          <a:lstStyle>
            <a:lvl1pPr marL="0" indent="0" algn="ctr">
              <a:buNone/>
              <a:defRPr sz="2000">
                <a:latin typeface="Verdana" panose="020B0604030504040204" pitchFamily="34" charset="0"/>
                <a:ea typeface="Verdana" panose="020B0604030504040204" pitchFamily="34"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12D1535-1637-4B36-989D-D52BEC5EC866}"/>
              </a:ext>
            </a:extLst>
          </p:cNvPr>
          <p:cNvSpPr>
            <a:spLocks noGrp="1"/>
          </p:cNvSpPr>
          <p:nvPr>
            <p:ph type="dt" sz="half" idx="10"/>
          </p:nvPr>
        </p:nvSpPr>
        <p:spPr>
          <a:xfrm>
            <a:off x="838197" y="6470631"/>
            <a:ext cx="2743200" cy="365125"/>
          </a:xfrm>
        </p:spPr>
        <p:txBody>
          <a:bodyPr/>
          <a:lstStyle>
            <a:lvl1pPr>
              <a:defRPr>
                <a:latin typeface="Verdana" panose="020B0604030504040204" pitchFamily="34" charset="0"/>
                <a:ea typeface="Verdana" panose="020B0604030504040204" pitchFamily="34" charset="0"/>
              </a:defRPr>
            </a:lvl1pPr>
          </a:lstStyle>
          <a:p>
            <a:r>
              <a:rPr lang="en-US"/>
              <a:t>www.coe.int/cybercrime</a:t>
            </a:r>
            <a:endParaRPr lang="en-GB"/>
          </a:p>
        </p:txBody>
      </p:sp>
      <p:sp>
        <p:nvSpPr>
          <p:cNvPr id="6" name="Slide Number Placeholder 5">
            <a:extLst>
              <a:ext uri="{FF2B5EF4-FFF2-40B4-BE49-F238E27FC236}">
                <a16:creationId xmlns:a16="http://schemas.microsoft.com/office/drawing/2014/main" id="{8681BB2A-144C-4EA4-8B5F-766A10352233}"/>
              </a:ext>
            </a:extLst>
          </p:cNvPr>
          <p:cNvSpPr>
            <a:spLocks noGrp="1"/>
          </p:cNvSpPr>
          <p:nvPr>
            <p:ph type="sldNum" sz="quarter" idx="12"/>
          </p:nvPr>
        </p:nvSpPr>
        <p:spPr>
          <a:xfrm>
            <a:off x="8610603" y="6470630"/>
            <a:ext cx="2743200" cy="365125"/>
          </a:xfrm>
        </p:spPr>
        <p:txBody>
          <a:bodyPr/>
          <a:lstStyle>
            <a:lvl1pPr>
              <a:defRPr>
                <a:latin typeface="Verdana" panose="020B0604030504040204" pitchFamily="34" charset="0"/>
                <a:ea typeface="Verdana" panose="020B0604030504040204" pitchFamily="34" charset="0"/>
              </a:defRPr>
            </a:lvl1pPr>
          </a:lstStyle>
          <a:p>
            <a:fld id="{B1D9BA23-6223-4617-9598-728E7A9462B0}" type="slidenum">
              <a:rPr lang="en-GB" smtClean="0"/>
              <a:pPr/>
              <a:t>‹#›</a:t>
            </a:fld>
            <a:endParaRPr lang="en-GB"/>
          </a:p>
        </p:txBody>
      </p:sp>
      <p:pic>
        <p:nvPicPr>
          <p:cNvPr id="7" name="Picture 6" descr="A close up of a logo&#10;&#10;Description automatically generated">
            <a:extLst>
              <a:ext uri="{FF2B5EF4-FFF2-40B4-BE49-F238E27FC236}">
                <a16:creationId xmlns:a16="http://schemas.microsoft.com/office/drawing/2014/main" id="{0E60F65D-B295-4FDB-AD39-C79E278C21C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93808" y="4942681"/>
            <a:ext cx="7604383" cy="1274864"/>
          </a:xfrm>
          <a:prstGeom prst="rect">
            <a:avLst/>
          </a:prstGeom>
        </p:spPr>
      </p:pic>
    </p:spTree>
    <p:extLst>
      <p:ext uri="{BB962C8B-B14F-4D97-AF65-F5344CB8AC3E}">
        <p14:creationId xmlns:p14="http://schemas.microsoft.com/office/powerpoint/2010/main" val="24772479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C887A0-FF8C-4BA2-B239-1287D46F6446}"/>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E59A82B0-300A-44E9-9F5A-878AF7BC774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8BF13A3-ECB4-4B60-B785-FA9CEE2AF22D}"/>
              </a:ext>
            </a:extLst>
          </p:cNvPr>
          <p:cNvSpPr>
            <a:spLocks noGrp="1"/>
          </p:cNvSpPr>
          <p:nvPr>
            <p:ph type="dt" sz="half" idx="10"/>
          </p:nvPr>
        </p:nvSpPr>
        <p:spPr/>
        <p:txBody>
          <a:bodyPr/>
          <a:lstStyle/>
          <a:p>
            <a:r>
              <a:rPr lang="en-US"/>
              <a:t>www.coe.int/cybercrime</a:t>
            </a:r>
            <a:endParaRPr lang="en-GB"/>
          </a:p>
        </p:txBody>
      </p:sp>
      <p:sp>
        <p:nvSpPr>
          <p:cNvPr id="6" name="Slide Number Placeholder 5">
            <a:extLst>
              <a:ext uri="{FF2B5EF4-FFF2-40B4-BE49-F238E27FC236}">
                <a16:creationId xmlns:a16="http://schemas.microsoft.com/office/drawing/2014/main" id="{B81B403D-24B3-4374-8BBA-1B32CBE692F1}"/>
              </a:ext>
            </a:extLst>
          </p:cNvPr>
          <p:cNvSpPr>
            <a:spLocks noGrp="1"/>
          </p:cNvSpPr>
          <p:nvPr>
            <p:ph type="sldNum" sz="quarter" idx="12"/>
          </p:nvPr>
        </p:nvSpPr>
        <p:spPr/>
        <p:txBody>
          <a:bodyPr/>
          <a:lstStyle/>
          <a:p>
            <a:fld id="{B1D9BA23-6223-4617-9598-728E7A9462B0}" type="slidenum">
              <a:rPr lang="en-GB" smtClean="0"/>
              <a:t>‹#›</a:t>
            </a:fld>
            <a:endParaRPr lang="en-GB"/>
          </a:p>
        </p:txBody>
      </p:sp>
    </p:spTree>
    <p:extLst>
      <p:ext uri="{BB962C8B-B14F-4D97-AF65-F5344CB8AC3E}">
        <p14:creationId xmlns:p14="http://schemas.microsoft.com/office/powerpoint/2010/main" val="26455519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12F1B-BD14-443A-8D0B-F2E860477B3A}"/>
              </a:ext>
            </a:extLst>
          </p:cNvPr>
          <p:cNvSpPr>
            <a:spLocks noGrp="1"/>
          </p:cNvSpPr>
          <p:nvPr>
            <p:ph type="title"/>
          </p:nvPr>
        </p:nvSpPr>
        <p:spPr>
          <a:xfrm>
            <a:off x="831851" y="1709742"/>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302F08A-E1DE-4570-9355-50DC3F5DDCCF}"/>
              </a:ext>
            </a:extLst>
          </p:cNvPr>
          <p:cNvSpPr>
            <a:spLocks noGrp="1"/>
          </p:cNvSpPr>
          <p:nvPr>
            <p:ph type="body" idx="1"/>
          </p:nvPr>
        </p:nvSpPr>
        <p:spPr>
          <a:xfrm>
            <a:off x="831851" y="4589467"/>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5C8B6C54-E857-4688-8BED-6C07EE2DCC80}"/>
              </a:ext>
            </a:extLst>
          </p:cNvPr>
          <p:cNvSpPr>
            <a:spLocks noGrp="1"/>
          </p:cNvSpPr>
          <p:nvPr>
            <p:ph type="dt" sz="half" idx="10"/>
          </p:nvPr>
        </p:nvSpPr>
        <p:spPr/>
        <p:txBody>
          <a:bodyPr/>
          <a:lstStyle/>
          <a:p>
            <a:r>
              <a:rPr lang="en-US"/>
              <a:t>www.coe.int/cybercrime</a:t>
            </a:r>
            <a:endParaRPr lang="en-GB"/>
          </a:p>
        </p:txBody>
      </p:sp>
      <p:sp>
        <p:nvSpPr>
          <p:cNvPr id="6" name="Slide Number Placeholder 5">
            <a:extLst>
              <a:ext uri="{FF2B5EF4-FFF2-40B4-BE49-F238E27FC236}">
                <a16:creationId xmlns:a16="http://schemas.microsoft.com/office/drawing/2014/main" id="{1DE5DA1A-A5B8-4920-A9CF-39AFCC6250B6}"/>
              </a:ext>
            </a:extLst>
          </p:cNvPr>
          <p:cNvSpPr>
            <a:spLocks noGrp="1"/>
          </p:cNvSpPr>
          <p:nvPr>
            <p:ph type="sldNum" sz="quarter" idx="12"/>
          </p:nvPr>
        </p:nvSpPr>
        <p:spPr/>
        <p:txBody>
          <a:bodyPr/>
          <a:lstStyle/>
          <a:p>
            <a:fld id="{B1D9BA23-6223-4617-9598-728E7A9462B0}" type="slidenum">
              <a:rPr lang="en-GB" smtClean="0"/>
              <a:t>‹#›</a:t>
            </a:fld>
            <a:endParaRPr lang="en-GB"/>
          </a:p>
        </p:txBody>
      </p:sp>
    </p:spTree>
    <p:extLst>
      <p:ext uri="{BB962C8B-B14F-4D97-AF65-F5344CB8AC3E}">
        <p14:creationId xmlns:p14="http://schemas.microsoft.com/office/powerpoint/2010/main" val="37203912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E761A8-7BCE-4578-A52D-3D0AB4AD54EB}"/>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3EA9E2AF-983F-4FF5-9D75-A7977C90F629}"/>
              </a:ext>
            </a:extLst>
          </p:cNvPr>
          <p:cNvSpPr>
            <a:spLocks noGrp="1"/>
          </p:cNvSpPr>
          <p:nvPr>
            <p:ph sz="half" idx="1"/>
          </p:nvPr>
        </p:nvSpPr>
        <p:spPr>
          <a:xfrm>
            <a:off x="838200" y="2575775"/>
            <a:ext cx="5181600" cy="36011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D96853E-678C-44C3-BFE7-3526360D25FD}"/>
              </a:ext>
            </a:extLst>
          </p:cNvPr>
          <p:cNvSpPr>
            <a:spLocks noGrp="1"/>
          </p:cNvSpPr>
          <p:nvPr>
            <p:ph sz="half" idx="2"/>
          </p:nvPr>
        </p:nvSpPr>
        <p:spPr>
          <a:xfrm>
            <a:off x="6172200" y="2575775"/>
            <a:ext cx="5181600" cy="36011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C826CB5-DC3F-4C95-A8A8-5914BF46D774}"/>
              </a:ext>
            </a:extLst>
          </p:cNvPr>
          <p:cNvSpPr>
            <a:spLocks noGrp="1"/>
          </p:cNvSpPr>
          <p:nvPr>
            <p:ph type="dt" sz="half" idx="10"/>
          </p:nvPr>
        </p:nvSpPr>
        <p:spPr/>
        <p:txBody>
          <a:bodyPr/>
          <a:lstStyle/>
          <a:p>
            <a:r>
              <a:rPr lang="en-US"/>
              <a:t>www.coe.int/cybercrime</a:t>
            </a:r>
            <a:endParaRPr lang="en-GB"/>
          </a:p>
        </p:txBody>
      </p:sp>
      <p:sp>
        <p:nvSpPr>
          <p:cNvPr id="7" name="Slide Number Placeholder 6">
            <a:extLst>
              <a:ext uri="{FF2B5EF4-FFF2-40B4-BE49-F238E27FC236}">
                <a16:creationId xmlns:a16="http://schemas.microsoft.com/office/drawing/2014/main" id="{2033B7A1-BDE6-4E3D-A5AC-55F538D035C7}"/>
              </a:ext>
            </a:extLst>
          </p:cNvPr>
          <p:cNvSpPr>
            <a:spLocks noGrp="1"/>
          </p:cNvSpPr>
          <p:nvPr>
            <p:ph type="sldNum" sz="quarter" idx="12"/>
          </p:nvPr>
        </p:nvSpPr>
        <p:spPr/>
        <p:txBody>
          <a:bodyPr/>
          <a:lstStyle/>
          <a:p>
            <a:fld id="{B1D9BA23-6223-4617-9598-728E7A9462B0}" type="slidenum">
              <a:rPr lang="en-GB" smtClean="0"/>
              <a:t>‹#›</a:t>
            </a:fld>
            <a:endParaRPr lang="en-GB"/>
          </a:p>
        </p:txBody>
      </p:sp>
    </p:spTree>
    <p:extLst>
      <p:ext uri="{BB962C8B-B14F-4D97-AF65-F5344CB8AC3E}">
        <p14:creationId xmlns:p14="http://schemas.microsoft.com/office/powerpoint/2010/main" val="1774994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C709F5-C56C-4F7D-8F29-31C9FE412D3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878D743-D25B-45A6-ACEC-70E1F32831B2}"/>
              </a:ext>
            </a:extLst>
          </p:cNvPr>
          <p:cNvSpPr>
            <a:spLocks noGrp="1"/>
          </p:cNvSpPr>
          <p:nvPr>
            <p:ph type="dt" sz="half" idx="10"/>
          </p:nvPr>
        </p:nvSpPr>
        <p:spPr/>
        <p:txBody>
          <a:bodyPr/>
          <a:lstStyle/>
          <a:p>
            <a:r>
              <a:rPr lang="en-US"/>
              <a:t>www.coe.int/cybercrime</a:t>
            </a:r>
            <a:endParaRPr lang="en-GB"/>
          </a:p>
        </p:txBody>
      </p:sp>
      <p:sp>
        <p:nvSpPr>
          <p:cNvPr id="5" name="Slide Number Placeholder 4">
            <a:extLst>
              <a:ext uri="{FF2B5EF4-FFF2-40B4-BE49-F238E27FC236}">
                <a16:creationId xmlns:a16="http://schemas.microsoft.com/office/drawing/2014/main" id="{EFB3A7A0-6868-4B48-895F-D2BB6C091031}"/>
              </a:ext>
            </a:extLst>
          </p:cNvPr>
          <p:cNvSpPr>
            <a:spLocks noGrp="1"/>
          </p:cNvSpPr>
          <p:nvPr>
            <p:ph type="sldNum" sz="quarter" idx="12"/>
          </p:nvPr>
        </p:nvSpPr>
        <p:spPr/>
        <p:txBody>
          <a:bodyPr/>
          <a:lstStyle/>
          <a:p>
            <a:fld id="{B1D9BA23-6223-4617-9598-728E7A9462B0}" type="slidenum">
              <a:rPr lang="en-GB" smtClean="0"/>
              <a:t>‹#›</a:t>
            </a:fld>
            <a:endParaRPr lang="en-GB"/>
          </a:p>
        </p:txBody>
      </p:sp>
    </p:spTree>
    <p:extLst>
      <p:ext uri="{BB962C8B-B14F-4D97-AF65-F5344CB8AC3E}">
        <p14:creationId xmlns:p14="http://schemas.microsoft.com/office/powerpoint/2010/main" val="18845712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3BE15E5-49F2-4C9B-BEB8-E06A1BA0DC0E}"/>
              </a:ext>
            </a:extLst>
          </p:cNvPr>
          <p:cNvSpPr>
            <a:spLocks noGrp="1"/>
          </p:cNvSpPr>
          <p:nvPr>
            <p:ph type="dt" sz="half" idx="10"/>
          </p:nvPr>
        </p:nvSpPr>
        <p:spPr/>
        <p:txBody>
          <a:bodyPr/>
          <a:lstStyle/>
          <a:p>
            <a:r>
              <a:rPr lang="en-US"/>
              <a:t>www.coe.int/cybercrime</a:t>
            </a:r>
            <a:endParaRPr lang="en-GB"/>
          </a:p>
        </p:txBody>
      </p:sp>
      <p:sp>
        <p:nvSpPr>
          <p:cNvPr id="4" name="Slide Number Placeholder 3">
            <a:extLst>
              <a:ext uri="{FF2B5EF4-FFF2-40B4-BE49-F238E27FC236}">
                <a16:creationId xmlns:a16="http://schemas.microsoft.com/office/drawing/2014/main" id="{9A512758-8157-4415-A225-9F639F06454D}"/>
              </a:ext>
            </a:extLst>
          </p:cNvPr>
          <p:cNvSpPr>
            <a:spLocks noGrp="1"/>
          </p:cNvSpPr>
          <p:nvPr>
            <p:ph type="sldNum" sz="quarter" idx="12"/>
          </p:nvPr>
        </p:nvSpPr>
        <p:spPr/>
        <p:txBody>
          <a:bodyPr/>
          <a:lstStyle/>
          <a:p>
            <a:fld id="{B1D9BA23-6223-4617-9598-728E7A9462B0}" type="slidenum">
              <a:rPr lang="en-GB" smtClean="0"/>
              <a:t>‹#›</a:t>
            </a:fld>
            <a:endParaRPr lang="en-GB"/>
          </a:p>
        </p:txBody>
      </p:sp>
    </p:spTree>
    <p:extLst>
      <p:ext uri="{BB962C8B-B14F-4D97-AF65-F5344CB8AC3E}">
        <p14:creationId xmlns:p14="http://schemas.microsoft.com/office/powerpoint/2010/main" val="27209554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62BF7-9AB1-45A0-99CA-40D83E31A56E}"/>
              </a:ext>
            </a:extLst>
          </p:cNvPr>
          <p:cNvSpPr>
            <a:spLocks noGrp="1"/>
          </p:cNvSpPr>
          <p:nvPr>
            <p:ph type="title"/>
          </p:nvPr>
        </p:nvSpPr>
        <p:spPr>
          <a:xfrm>
            <a:off x="839788" y="1429559"/>
            <a:ext cx="3932237" cy="1030309"/>
          </a:xfrm>
        </p:spPr>
        <p:txBody>
          <a:bodyPr anchor="b"/>
          <a:lstStyle>
            <a:lvl1pPr>
              <a:defRPr sz="3200"/>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D1192B6E-BC7F-4266-B9A1-6AA0C4651271}"/>
              </a:ext>
            </a:extLst>
          </p:cNvPr>
          <p:cNvSpPr>
            <a:spLocks noGrp="1"/>
          </p:cNvSpPr>
          <p:nvPr>
            <p:ph idx="1"/>
          </p:nvPr>
        </p:nvSpPr>
        <p:spPr>
          <a:xfrm>
            <a:off x="5183188" y="1429556"/>
            <a:ext cx="6172200" cy="443149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B7527B0D-F5CC-419C-938D-CD9FB7376D1A}"/>
              </a:ext>
            </a:extLst>
          </p:cNvPr>
          <p:cNvSpPr>
            <a:spLocks noGrp="1"/>
          </p:cNvSpPr>
          <p:nvPr>
            <p:ph type="body" sz="half" idx="2"/>
          </p:nvPr>
        </p:nvSpPr>
        <p:spPr>
          <a:xfrm>
            <a:off x="839788" y="2459868"/>
            <a:ext cx="3932237" cy="3409123"/>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69486430-719A-422F-876B-43513CDFE5E5}"/>
              </a:ext>
            </a:extLst>
          </p:cNvPr>
          <p:cNvSpPr>
            <a:spLocks noGrp="1"/>
          </p:cNvSpPr>
          <p:nvPr>
            <p:ph type="dt" sz="half" idx="10"/>
          </p:nvPr>
        </p:nvSpPr>
        <p:spPr/>
        <p:txBody>
          <a:bodyPr/>
          <a:lstStyle/>
          <a:p>
            <a:r>
              <a:rPr lang="en-US"/>
              <a:t>www.coe.int/cybercrime</a:t>
            </a:r>
            <a:endParaRPr lang="en-GB"/>
          </a:p>
        </p:txBody>
      </p:sp>
      <p:sp>
        <p:nvSpPr>
          <p:cNvPr id="7" name="Slide Number Placeholder 6">
            <a:extLst>
              <a:ext uri="{FF2B5EF4-FFF2-40B4-BE49-F238E27FC236}">
                <a16:creationId xmlns:a16="http://schemas.microsoft.com/office/drawing/2014/main" id="{1057F7B5-3BC4-4ABA-968D-B7A6A0BC2CF0}"/>
              </a:ext>
            </a:extLst>
          </p:cNvPr>
          <p:cNvSpPr>
            <a:spLocks noGrp="1"/>
          </p:cNvSpPr>
          <p:nvPr>
            <p:ph type="sldNum" sz="quarter" idx="12"/>
          </p:nvPr>
        </p:nvSpPr>
        <p:spPr/>
        <p:txBody>
          <a:bodyPr/>
          <a:lstStyle/>
          <a:p>
            <a:fld id="{B1D9BA23-6223-4617-9598-728E7A9462B0}" type="slidenum">
              <a:rPr lang="en-GB" smtClean="0"/>
              <a:t>‹#›</a:t>
            </a:fld>
            <a:endParaRPr lang="en-GB"/>
          </a:p>
        </p:txBody>
      </p:sp>
    </p:spTree>
    <p:extLst>
      <p:ext uri="{BB962C8B-B14F-4D97-AF65-F5344CB8AC3E}">
        <p14:creationId xmlns:p14="http://schemas.microsoft.com/office/powerpoint/2010/main" val="38635284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C37F18-4598-47BE-A080-E256B96A39C8}"/>
              </a:ext>
            </a:extLst>
          </p:cNvPr>
          <p:cNvSpPr>
            <a:spLocks noGrp="1"/>
          </p:cNvSpPr>
          <p:nvPr>
            <p:ph type="title"/>
          </p:nvPr>
        </p:nvSpPr>
        <p:spPr>
          <a:xfrm>
            <a:off x="839788" y="1571224"/>
            <a:ext cx="3932237" cy="981476"/>
          </a:xfrm>
        </p:spPr>
        <p:txBody>
          <a:bodyPr anchor="b"/>
          <a:lstStyle>
            <a:lvl1pPr>
              <a:defRPr sz="3200"/>
            </a:lvl1pPr>
          </a:lstStyle>
          <a:p>
            <a:r>
              <a:rPr lang="en-US" dirty="0"/>
              <a:t>Click to edit Master title style</a:t>
            </a:r>
            <a:endParaRPr lang="en-GB" dirty="0"/>
          </a:p>
        </p:txBody>
      </p:sp>
      <p:sp>
        <p:nvSpPr>
          <p:cNvPr id="3" name="Picture Placeholder 2">
            <a:extLst>
              <a:ext uri="{FF2B5EF4-FFF2-40B4-BE49-F238E27FC236}">
                <a16:creationId xmlns:a16="http://schemas.microsoft.com/office/drawing/2014/main" id="{F2E9E2B2-7150-415E-9FF8-EA65FD8813E9}"/>
              </a:ext>
            </a:extLst>
          </p:cNvPr>
          <p:cNvSpPr>
            <a:spLocks noGrp="1"/>
          </p:cNvSpPr>
          <p:nvPr>
            <p:ph type="pic" idx="1"/>
          </p:nvPr>
        </p:nvSpPr>
        <p:spPr>
          <a:xfrm>
            <a:off x="5183188" y="1571224"/>
            <a:ext cx="6172200" cy="4289827"/>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GB"/>
          </a:p>
        </p:txBody>
      </p:sp>
      <p:sp>
        <p:nvSpPr>
          <p:cNvPr id="4" name="Text Placeholder 3">
            <a:extLst>
              <a:ext uri="{FF2B5EF4-FFF2-40B4-BE49-F238E27FC236}">
                <a16:creationId xmlns:a16="http://schemas.microsoft.com/office/drawing/2014/main" id="{26F216A4-F985-4119-A46A-4F34B3E9B2B5}"/>
              </a:ext>
            </a:extLst>
          </p:cNvPr>
          <p:cNvSpPr>
            <a:spLocks noGrp="1"/>
          </p:cNvSpPr>
          <p:nvPr>
            <p:ph type="body" sz="half" idx="2"/>
          </p:nvPr>
        </p:nvSpPr>
        <p:spPr>
          <a:xfrm>
            <a:off x="839788" y="2552700"/>
            <a:ext cx="3932237" cy="33162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2FBAD67-0A21-4572-A95C-65885B41D158}"/>
              </a:ext>
            </a:extLst>
          </p:cNvPr>
          <p:cNvSpPr>
            <a:spLocks noGrp="1"/>
          </p:cNvSpPr>
          <p:nvPr>
            <p:ph type="dt" sz="half" idx="10"/>
          </p:nvPr>
        </p:nvSpPr>
        <p:spPr/>
        <p:txBody>
          <a:bodyPr/>
          <a:lstStyle/>
          <a:p>
            <a:r>
              <a:rPr lang="en-US"/>
              <a:t>www.coe.int/cybercrime</a:t>
            </a:r>
            <a:endParaRPr lang="en-GB"/>
          </a:p>
        </p:txBody>
      </p:sp>
      <p:sp>
        <p:nvSpPr>
          <p:cNvPr id="7" name="Slide Number Placeholder 6">
            <a:extLst>
              <a:ext uri="{FF2B5EF4-FFF2-40B4-BE49-F238E27FC236}">
                <a16:creationId xmlns:a16="http://schemas.microsoft.com/office/drawing/2014/main" id="{21317742-1C64-4E92-A9CC-B3630CE8347A}"/>
              </a:ext>
            </a:extLst>
          </p:cNvPr>
          <p:cNvSpPr>
            <a:spLocks noGrp="1"/>
          </p:cNvSpPr>
          <p:nvPr>
            <p:ph type="sldNum" sz="quarter" idx="12"/>
          </p:nvPr>
        </p:nvSpPr>
        <p:spPr/>
        <p:txBody>
          <a:bodyPr/>
          <a:lstStyle/>
          <a:p>
            <a:fld id="{B1D9BA23-6223-4617-9598-728E7A9462B0}" type="slidenum">
              <a:rPr lang="en-GB" smtClean="0"/>
              <a:t>‹#›</a:t>
            </a:fld>
            <a:endParaRPr lang="en-GB"/>
          </a:p>
        </p:txBody>
      </p:sp>
    </p:spTree>
    <p:extLst>
      <p:ext uri="{BB962C8B-B14F-4D97-AF65-F5344CB8AC3E}">
        <p14:creationId xmlns:p14="http://schemas.microsoft.com/office/powerpoint/2010/main" val="34788594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A6623E4-09F6-44A1-8EC3-B0714BDDC971}"/>
              </a:ext>
            </a:extLst>
          </p:cNvPr>
          <p:cNvSpPr/>
          <p:nvPr userDrawn="1"/>
        </p:nvSpPr>
        <p:spPr>
          <a:xfrm>
            <a:off x="0" y="6419919"/>
            <a:ext cx="12191998" cy="438081"/>
          </a:xfrm>
          <a:prstGeom prst="rect">
            <a:avLst/>
          </a:prstGeom>
          <a:gradFill flip="none" rotWithShape="1">
            <a:gsLst>
              <a:gs pos="0">
                <a:srgbClr val="2F618F">
                  <a:shade val="30000"/>
                  <a:satMod val="115000"/>
                </a:srgbClr>
              </a:gs>
              <a:gs pos="50000">
                <a:srgbClr val="2F618F">
                  <a:shade val="67500"/>
                  <a:satMod val="115000"/>
                </a:srgbClr>
              </a:gs>
              <a:gs pos="100000">
                <a:srgbClr val="2F618F">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Placeholder 1">
            <a:extLst>
              <a:ext uri="{FF2B5EF4-FFF2-40B4-BE49-F238E27FC236}">
                <a16:creationId xmlns:a16="http://schemas.microsoft.com/office/drawing/2014/main" id="{71F6F09A-5FB2-4BD4-B0D2-B85F1A6D5ECA}"/>
              </a:ext>
            </a:extLst>
          </p:cNvPr>
          <p:cNvSpPr>
            <a:spLocks noGrp="1"/>
          </p:cNvSpPr>
          <p:nvPr>
            <p:ph type="title"/>
          </p:nvPr>
        </p:nvSpPr>
        <p:spPr>
          <a:xfrm>
            <a:off x="838200" y="1541439"/>
            <a:ext cx="10515600" cy="90729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7FA3B5B-7A8A-4CA8-A2E7-30D5A77BCC12}"/>
              </a:ext>
            </a:extLst>
          </p:cNvPr>
          <p:cNvSpPr>
            <a:spLocks noGrp="1"/>
          </p:cNvSpPr>
          <p:nvPr>
            <p:ph type="body" idx="1"/>
          </p:nvPr>
        </p:nvSpPr>
        <p:spPr>
          <a:xfrm>
            <a:off x="838200" y="2691685"/>
            <a:ext cx="10515600" cy="348527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47813316-9A1D-482B-A304-A853204A63D5}"/>
              </a:ext>
            </a:extLst>
          </p:cNvPr>
          <p:cNvSpPr>
            <a:spLocks noGrp="1"/>
          </p:cNvSpPr>
          <p:nvPr>
            <p:ph type="dt" sz="half" idx="2"/>
          </p:nvPr>
        </p:nvSpPr>
        <p:spPr>
          <a:xfrm>
            <a:off x="838199" y="6468708"/>
            <a:ext cx="2743200" cy="365125"/>
          </a:xfrm>
          <a:prstGeom prst="rect">
            <a:avLst/>
          </a:prstGeom>
        </p:spPr>
        <p:txBody>
          <a:bodyPr vert="horz" lIns="91440" tIns="45720" rIns="91440" bIns="45720" rtlCol="0" anchor="ctr"/>
          <a:lstStyle>
            <a:lvl1pPr algn="l">
              <a:defRPr sz="1400" b="1">
                <a:solidFill>
                  <a:schemeClr val="bg1"/>
                </a:solidFill>
                <a:latin typeface="Verdana" panose="020B0604030504040204" pitchFamily="34" charset="0"/>
                <a:ea typeface="Verdana" panose="020B0604030504040204" pitchFamily="34" charset="0"/>
              </a:defRPr>
            </a:lvl1pPr>
          </a:lstStyle>
          <a:p>
            <a:r>
              <a:rPr lang="en-US"/>
              <a:t>www.coe.int/cybercrime</a:t>
            </a:r>
            <a:endParaRPr lang="en-GB" dirty="0"/>
          </a:p>
        </p:txBody>
      </p:sp>
      <p:sp>
        <p:nvSpPr>
          <p:cNvPr id="6" name="Slide Number Placeholder 5">
            <a:extLst>
              <a:ext uri="{FF2B5EF4-FFF2-40B4-BE49-F238E27FC236}">
                <a16:creationId xmlns:a16="http://schemas.microsoft.com/office/drawing/2014/main" id="{20B60CAE-468A-4E7E-B51B-6224456560BA}"/>
              </a:ext>
            </a:extLst>
          </p:cNvPr>
          <p:cNvSpPr>
            <a:spLocks noGrp="1"/>
          </p:cNvSpPr>
          <p:nvPr>
            <p:ph type="sldNum" sz="quarter" idx="4"/>
          </p:nvPr>
        </p:nvSpPr>
        <p:spPr>
          <a:xfrm>
            <a:off x="8610603" y="6468708"/>
            <a:ext cx="2743200" cy="365125"/>
          </a:xfrm>
          <a:prstGeom prst="rect">
            <a:avLst/>
          </a:prstGeom>
        </p:spPr>
        <p:txBody>
          <a:bodyPr vert="horz" lIns="91440" tIns="45720" rIns="91440" bIns="45720" rtlCol="0" anchor="ctr"/>
          <a:lstStyle>
            <a:lvl1pPr algn="r">
              <a:defRPr sz="1400" b="1">
                <a:solidFill>
                  <a:schemeClr val="bg1"/>
                </a:solidFill>
                <a:latin typeface="Verdana" panose="020B0604030504040204" pitchFamily="34" charset="0"/>
                <a:ea typeface="Verdana" panose="020B0604030504040204" pitchFamily="34" charset="0"/>
              </a:defRPr>
            </a:lvl1pPr>
          </a:lstStyle>
          <a:p>
            <a:fld id="{B1D9BA23-6223-4617-9598-728E7A9462B0}" type="slidenum">
              <a:rPr lang="en-GB" smtClean="0"/>
              <a:pPr/>
              <a:t>‹#›</a:t>
            </a:fld>
            <a:endParaRPr lang="en-GB"/>
          </a:p>
        </p:txBody>
      </p:sp>
      <p:pic>
        <p:nvPicPr>
          <p:cNvPr id="8" name="Picture 7">
            <a:extLst>
              <a:ext uri="{FF2B5EF4-FFF2-40B4-BE49-F238E27FC236}">
                <a16:creationId xmlns:a16="http://schemas.microsoft.com/office/drawing/2014/main" id="{E66A88AE-FBCF-44BD-A1A0-A72E47EF78AC}"/>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1" y="0"/>
            <a:ext cx="12191998" cy="1295400"/>
          </a:xfrm>
          <a:prstGeom prst="rect">
            <a:avLst/>
          </a:prstGeom>
        </p:spPr>
      </p:pic>
    </p:spTree>
    <p:extLst>
      <p:ext uri="{BB962C8B-B14F-4D97-AF65-F5344CB8AC3E}">
        <p14:creationId xmlns:p14="http://schemas.microsoft.com/office/powerpoint/2010/main" val="10775434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 id="2147483656" r:id="rId7"/>
    <p:sldLayoutId id="2147483657" r:id="rId8"/>
  </p:sldLayoutIdLst>
  <p:hf hdr="0" ftr="0"/>
  <p:txStyles>
    <p:titleStyle>
      <a:lvl1pPr algn="l" defTabSz="914377"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Verdana" panose="020B0604030504040204" pitchFamily="34" charset="0"/>
          <a:ea typeface="Verdana" panose="020B0604030504040204" pitchFamily="34" charset="0"/>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Verdana" panose="020B0604030504040204" pitchFamily="34" charset="0"/>
          <a:ea typeface="Verdana" panose="020B0604030504040204" pitchFamily="34" charset="0"/>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4.wmf"/><Relationship Id="rId3" Type="http://schemas.openxmlformats.org/officeDocument/2006/relationships/notesSlide" Target="../notesSlides/notesSlide12.xml"/><Relationship Id="rId7" Type="http://schemas.openxmlformats.org/officeDocument/2006/relationships/oleObject" Target="file:///\\SPVFILEMEC001.intra.just.fgov.be\home$\vanlphil005\Documents\Lesgeven\CoE\Call%20for%20consultants\2492_17_iPROCEEDS-2_Call%20for%20offer_EE%20course_materials_LOT5\Lesson%20material\Session%205%20authorisation%20to%20collect%20EE\Network%20search.pdf" TargetMode="Externa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hyperlink" Target="Network%20search.pdf" TargetMode="External"/><Relationship Id="rId5" Type="http://schemas.openxmlformats.org/officeDocument/2006/relationships/image" Target="../media/image6.pn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A24BEE-F080-4497-B183-2AA405912103}"/>
              </a:ext>
            </a:extLst>
          </p:cNvPr>
          <p:cNvSpPr>
            <a:spLocks noGrp="1"/>
          </p:cNvSpPr>
          <p:nvPr>
            <p:ph type="ctrTitle"/>
          </p:nvPr>
        </p:nvSpPr>
        <p:spPr>
          <a:xfrm>
            <a:off x="1458098" y="2893214"/>
            <a:ext cx="9144000" cy="1563034"/>
          </a:xfrm>
        </p:spPr>
        <p:txBody>
          <a:bodyPr/>
          <a:lstStyle/>
          <a:p>
            <a:r>
              <a:rPr lang="en-GB" sz="2800" dirty="0">
                <a:solidFill>
                  <a:schemeClr val="accent1">
                    <a:lumMod val="60000"/>
                    <a:lumOff val="40000"/>
                  </a:schemeClr>
                </a:solidFill>
                <a:latin typeface="Verdana" panose="020B0604030504040204" pitchFamily="34" charset="0"/>
                <a:ea typeface="Verdana" panose="020B0604030504040204" pitchFamily="34" charset="0"/>
                <a:cs typeface="Verdana" panose="020B0604030504040204" pitchFamily="34" charset="0"/>
              </a:rPr>
              <a:t>Specialised Course </a:t>
            </a:r>
            <a:br>
              <a:rPr lang="en-GB" sz="2800" dirty="0">
                <a:latin typeface="Verdana" panose="020B0604030504040204" pitchFamily="34" charset="0"/>
                <a:ea typeface="Verdana" panose="020B0604030504040204" pitchFamily="34" charset="0"/>
                <a:cs typeface="Verdana" panose="020B0604030504040204" pitchFamily="34" charset="0"/>
              </a:rPr>
            </a:br>
            <a:r>
              <a:rPr lang="en-GB"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Electronic Evidence </a:t>
            </a:r>
            <a:br>
              <a:rPr lang="en-GB"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br>
            <a:r>
              <a:rPr lang="en-GB" sz="28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for</a:t>
            </a:r>
            <a:r>
              <a:rPr lang="en-GB"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br>
              <a:rPr lang="en-GB"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br>
            <a:r>
              <a:rPr lang="en-GB"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Judges and Prosecutors </a:t>
            </a:r>
            <a:endParaRPr lang="en-GB" dirty="0">
              <a:latin typeface="Verdana" panose="020B0604030504040204" pitchFamily="34" charset="0"/>
              <a:ea typeface="Verdana" panose="020B0604030504040204" pitchFamily="34" charset="0"/>
              <a:cs typeface="Verdana" panose="020B0604030504040204" pitchFamily="34" charset="0"/>
            </a:endParaRPr>
          </a:p>
        </p:txBody>
      </p:sp>
      <p:sp>
        <p:nvSpPr>
          <p:cNvPr id="4" name="Date Placeholder 3">
            <a:extLst>
              <a:ext uri="{FF2B5EF4-FFF2-40B4-BE49-F238E27FC236}">
                <a16:creationId xmlns:a16="http://schemas.microsoft.com/office/drawing/2014/main" id="{9853E9CF-E1AD-4CAB-A3E8-27D4B78A612A}"/>
              </a:ext>
            </a:extLst>
          </p:cNvPr>
          <p:cNvSpPr>
            <a:spLocks noGrp="1"/>
          </p:cNvSpPr>
          <p:nvPr>
            <p:ph type="dt" sz="half" idx="10"/>
          </p:nvPr>
        </p:nvSpPr>
        <p:spPr/>
        <p:txBody>
          <a:bodyPr/>
          <a:lstStyle/>
          <a:p>
            <a:r>
              <a:rPr lang="en-US"/>
              <a:t>www.coe.int/cybercrime</a:t>
            </a:r>
            <a:endParaRPr lang="en-GB" dirty="0"/>
          </a:p>
        </p:txBody>
      </p:sp>
      <p:sp>
        <p:nvSpPr>
          <p:cNvPr id="5" name="Slide Number Placeholder 4">
            <a:extLst>
              <a:ext uri="{FF2B5EF4-FFF2-40B4-BE49-F238E27FC236}">
                <a16:creationId xmlns:a16="http://schemas.microsoft.com/office/drawing/2014/main" id="{90D77E1A-6E83-4ECF-810B-CE5090C0F97E}"/>
              </a:ext>
            </a:extLst>
          </p:cNvPr>
          <p:cNvSpPr>
            <a:spLocks noGrp="1"/>
          </p:cNvSpPr>
          <p:nvPr>
            <p:ph type="sldNum" sz="quarter" idx="12"/>
          </p:nvPr>
        </p:nvSpPr>
        <p:spPr/>
        <p:txBody>
          <a:bodyPr/>
          <a:lstStyle/>
          <a:p>
            <a:fld id="{B1D9BA23-6223-4617-9598-728E7A9462B0}" type="slidenum">
              <a:rPr lang="en-GB" smtClean="0"/>
              <a:t>1</a:t>
            </a:fld>
            <a:endParaRPr lang="en-GB"/>
          </a:p>
        </p:txBody>
      </p:sp>
    </p:spTree>
    <p:extLst>
      <p:ext uri="{BB962C8B-B14F-4D97-AF65-F5344CB8AC3E}">
        <p14:creationId xmlns:p14="http://schemas.microsoft.com/office/powerpoint/2010/main" val="36980294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txBox="1">
            <a:spLocks/>
          </p:cNvSpPr>
          <p:nvPr/>
        </p:nvSpPr>
        <p:spPr bwMode="auto">
          <a:xfrm>
            <a:off x="182881" y="1375954"/>
            <a:ext cx="11721736" cy="4928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0" indent="0" algn="just" eaLnBrk="1" hangingPunct="1">
              <a:buNone/>
            </a:pPr>
            <a:r>
              <a:rPr lang="en-GB" altLang="sr-Latn-RS" sz="2800" dirty="0"/>
              <a:t>Conditions and safeguards should be considered and ensured while:</a:t>
            </a:r>
          </a:p>
          <a:p>
            <a:pPr marL="0" indent="0" algn="just" eaLnBrk="1" hangingPunct="1">
              <a:buNone/>
            </a:pPr>
            <a:endParaRPr lang="en-GB" altLang="sr-Latn-RS" sz="2800" dirty="0"/>
          </a:p>
          <a:p>
            <a:pPr lvl="1" algn="just" eaLnBrk="1" hangingPunct="1"/>
            <a:r>
              <a:rPr lang="en-GB" altLang="sr-Latn-RS" dirty="0"/>
              <a:t>Drafting the </a:t>
            </a:r>
            <a:r>
              <a:rPr lang="en-GB" altLang="sr-Latn-RS" b="1" dirty="0">
                <a:solidFill>
                  <a:srgbClr val="2F618F"/>
                </a:solidFill>
              </a:rPr>
              <a:t>application</a:t>
            </a:r>
          </a:p>
          <a:p>
            <a:pPr lvl="1" algn="just" eaLnBrk="1" hangingPunct="1"/>
            <a:endParaRPr lang="en-GB" altLang="sr-Latn-RS" dirty="0"/>
          </a:p>
          <a:p>
            <a:pPr lvl="1" algn="just" eaLnBrk="1" hangingPunct="1"/>
            <a:r>
              <a:rPr lang="en-GB" altLang="sr-Latn-RS" dirty="0"/>
              <a:t>During </a:t>
            </a:r>
            <a:r>
              <a:rPr lang="en-GB" altLang="sr-Latn-RS" b="1" dirty="0">
                <a:solidFill>
                  <a:srgbClr val="2F618F"/>
                </a:solidFill>
              </a:rPr>
              <a:t>hearing</a:t>
            </a:r>
            <a:r>
              <a:rPr lang="en-GB" altLang="sr-Latn-RS" dirty="0">
                <a:solidFill>
                  <a:srgbClr val="2F618F"/>
                </a:solidFill>
              </a:rPr>
              <a:t> </a:t>
            </a:r>
            <a:r>
              <a:rPr lang="en-GB" altLang="sr-Latn-RS" dirty="0"/>
              <a:t>of the application</a:t>
            </a:r>
          </a:p>
          <a:p>
            <a:pPr lvl="1" algn="just" eaLnBrk="1" hangingPunct="1"/>
            <a:endParaRPr lang="en-GB" altLang="sr-Latn-RS" dirty="0"/>
          </a:p>
          <a:p>
            <a:pPr lvl="1" algn="just" eaLnBrk="1" hangingPunct="1"/>
            <a:r>
              <a:rPr lang="en-GB" altLang="sr-Latn-RS" dirty="0"/>
              <a:t>Drafting the </a:t>
            </a:r>
            <a:r>
              <a:rPr lang="en-GB" altLang="sr-Latn-RS" b="1" dirty="0">
                <a:solidFill>
                  <a:srgbClr val="2F618F"/>
                </a:solidFill>
              </a:rPr>
              <a:t>order/authorisation</a:t>
            </a:r>
          </a:p>
          <a:p>
            <a:pPr lvl="1" algn="just" eaLnBrk="1" hangingPunct="1"/>
            <a:endParaRPr lang="en-GB" altLang="sr-Latn-RS" dirty="0"/>
          </a:p>
          <a:p>
            <a:pPr lvl="1" algn="just" eaLnBrk="1" hangingPunct="1"/>
            <a:r>
              <a:rPr lang="en-GB" altLang="sr-Latn-RS" b="1" dirty="0">
                <a:solidFill>
                  <a:srgbClr val="2F618F"/>
                </a:solidFill>
              </a:rPr>
              <a:t>Exercising</a:t>
            </a:r>
            <a:r>
              <a:rPr lang="en-GB" altLang="sr-Latn-RS" dirty="0">
                <a:solidFill>
                  <a:srgbClr val="2F618F"/>
                </a:solidFill>
              </a:rPr>
              <a:t> </a:t>
            </a:r>
            <a:r>
              <a:rPr lang="en-GB" altLang="sr-Latn-RS" dirty="0"/>
              <a:t>the procedural powers</a:t>
            </a:r>
          </a:p>
          <a:p>
            <a:pPr algn="just" eaLnBrk="1" hangingPunct="1"/>
            <a:endParaRPr lang="en-GB" altLang="sr-Latn-RS" dirty="0"/>
          </a:p>
          <a:p>
            <a:pPr algn="just" eaLnBrk="1" hangingPunct="1"/>
            <a:endParaRPr lang="en-GB" altLang="sr-Latn-RS" dirty="0"/>
          </a:p>
        </p:txBody>
      </p:sp>
      <p:sp>
        <p:nvSpPr>
          <p:cNvPr id="9" name="Rectangle 2"/>
          <p:cNvSpPr txBox="1">
            <a:spLocks/>
          </p:cNvSpPr>
          <p:nvPr/>
        </p:nvSpPr>
        <p:spPr>
          <a:xfrm>
            <a:off x="1415143" y="88901"/>
            <a:ext cx="10280468" cy="1143000"/>
          </a:xfrm>
          <a:prstGeom prst="rect">
            <a:avLst/>
          </a:prstGeom>
        </p:spPr>
        <p:txBody>
          <a:bodyPr vert="horz" lIns="91440" tIns="45720" rIns="91440" bIns="45720" rtlCol="0" anchor="ctr">
            <a:normAutofit/>
          </a:bodyPr>
          <a:lstStyle>
            <a:lvl1pPr algn="l" defTabSz="914377"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a:lstStyle>
          <a:p>
            <a:r>
              <a:rPr lang="en-GB" altLang="sr-Latn-RS" b="1" dirty="0">
                <a:solidFill>
                  <a:schemeClr val="bg1"/>
                </a:solidFill>
                <a:cs typeface="Verdana" panose="020B0604030504040204" pitchFamily="34" charset="0"/>
              </a:rPr>
              <a:t>Conditions and safeguards</a:t>
            </a:r>
          </a:p>
        </p:txBody>
      </p:sp>
      <p:sp>
        <p:nvSpPr>
          <p:cNvPr id="3" name="Tijdelijke aanduiding voor datum 2"/>
          <p:cNvSpPr>
            <a:spLocks noGrp="1"/>
          </p:cNvSpPr>
          <p:nvPr>
            <p:ph type="dt" sz="half" idx="10"/>
          </p:nvPr>
        </p:nvSpPr>
        <p:spPr/>
        <p:txBody>
          <a:bodyPr/>
          <a:lstStyle/>
          <a:p>
            <a:r>
              <a:rPr lang="en-US"/>
              <a:t>www.coe.int/cybercrime</a:t>
            </a:r>
            <a:endParaRPr lang="en-GB"/>
          </a:p>
        </p:txBody>
      </p:sp>
      <p:sp>
        <p:nvSpPr>
          <p:cNvPr id="4" name="Tijdelijke aanduiding voor dianummer 3"/>
          <p:cNvSpPr>
            <a:spLocks noGrp="1"/>
          </p:cNvSpPr>
          <p:nvPr>
            <p:ph type="sldNum" sz="quarter" idx="12"/>
          </p:nvPr>
        </p:nvSpPr>
        <p:spPr/>
        <p:txBody>
          <a:bodyPr/>
          <a:lstStyle/>
          <a:p>
            <a:fld id="{B1D9BA23-6223-4617-9598-728E7A9462B0}" type="slidenum">
              <a:rPr lang="en-GB" smtClean="0"/>
              <a:t>10</a:t>
            </a:fld>
            <a:endParaRPr lang="en-GB"/>
          </a:p>
        </p:txBody>
      </p:sp>
      <p:sp>
        <p:nvSpPr>
          <p:cNvPr id="5" name="PIJL-OMLAAG 4"/>
          <p:cNvSpPr/>
          <p:nvPr/>
        </p:nvSpPr>
        <p:spPr>
          <a:xfrm>
            <a:off x="7644384" y="2377440"/>
            <a:ext cx="743712" cy="3584448"/>
          </a:xfrm>
          <a:prstGeom prst="downArrow">
            <a:avLst/>
          </a:prstGeom>
          <a:solidFill>
            <a:srgbClr val="2F618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231648" y="2762250"/>
            <a:ext cx="9979152" cy="1143000"/>
          </a:xfrm>
        </p:spPr>
        <p:txBody>
          <a:bodyPr>
            <a:normAutofit fontScale="90000"/>
          </a:bodyPr>
          <a:lstStyle/>
          <a:p>
            <a:r>
              <a:rPr lang="en-GB" altLang="sr-Latn-RS" sz="4000" b="1">
                <a:latin typeface="Verdana" panose="020B0604030504040204" pitchFamily="34" charset="0"/>
                <a:ea typeface="Verdana" panose="020B0604030504040204" pitchFamily="34" charset="0"/>
                <a:cs typeface="Verdana" panose="020B0604030504040204" pitchFamily="34" charset="0"/>
              </a:rPr>
              <a:t>Part Two</a:t>
            </a:r>
            <a:br>
              <a:rPr lang="en-GB" altLang="sr-Latn-RS" sz="4000" b="1">
                <a:latin typeface="Verdana" panose="020B0604030504040204" pitchFamily="34" charset="0"/>
                <a:ea typeface="Verdana" panose="020B0604030504040204" pitchFamily="34" charset="0"/>
                <a:cs typeface="Verdana" panose="020B0604030504040204" pitchFamily="34" charset="0"/>
              </a:rPr>
            </a:br>
            <a:r>
              <a:rPr lang="en-GB" altLang="sr-Latn-RS" sz="4000" b="1">
                <a:latin typeface="Verdana" panose="020B0604030504040204" pitchFamily="34" charset="0"/>
                <a:ea typeface="Verdana" panose="020B0604030504040204" pitchFamily="34" charset="0"/>
                <a:cs typeface="Verdana" panose="020B0604030504040204" pitchFamily="34" charset="0"/>
              </a:rPr>
              <a:t>Contents of Application</a:t>
            </a:r>
            <a:endParaRPr lang="en-GB" altLang="sr-Latn-RS" sz="4000">
              <a:latin typeface="Verdana" panose="020B0604030504040204" pitchFamily="34" charset="0"/>
              <a:ea typeface="Verdana" panose="020B0604030504040204" pitchFamily="34" charset="0"/>
              <a:cs typeface="Verdana" panose="020B0604030504040204" pitchFamily="34" charset="0"/>
            </a:endParaRPr>
          </a:p>
        </p:txBody>
      </p:sp>
      <p:pic>
        <p:nvPicPr>
          <p:cNvPr id="21507" name="Picture 3"/>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8310563" y="4643439"/>
            <a:ext cx="1962150" cy="1766887"/>
          </a:xfrm>
        </p:spPr>
      </p:pic>
      <p:sp>
        <p:nvSpPr>
          <p:cNvPr id="21508"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B450EC27-15A1-4719-A667-0547C07AC460}" type="slidenum">
              <a:rPr lang="en-US" altLang="fr-FR" sz="1200">
                <a:solidFill>
                  <a:srgbClr val="898989"/>
                </a:solidFill>
              </a:rPr>
              <a:pPr>
                <a:spcBef>
                  <a:spcPct val="0"/>
                </a:spcBef>
                <a:buFontTx/>
                <a:buNone/>
              </a:pPr>
              <a:t>11</a:t>
            </a:fld>
            <a:endParaRPr lang="en-US" altLang="fr-FR" sz="1200">
              <a:solidFill>
                <a:srgbClr val="898989"/>
              </a:solidFill>
            </a:endParaRPr>
          </a:p>
        </p:txBody>
      </p:sp>
      <p:sp>
        <p:nvSpPr>
          <p:cNvPr id="2" name="Tijdelijke aanduiding voor datum 1"/>
          <p:cNvSpPr>
            <a:spLocks noGrp="1"/>
          </p:cNvSpPr>
          <p:nvPr>
            <p:ph type="dt" sz="half" idx="10"/>
          </p:nvPr>
        </p:nvSpPr>
        <p:spPr/>
        <p:txBody>
          <a:bodyPr/>
          <a:lstStyle/>
          <a:p>
            <a:r>
              <a:rPr lang="en-US"/>
              <a:t>www.coe.int/cybercrime</a:t>
            </a:r>
            <a:endParaRPr lang="en-GB"/>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1456508" y="139359"/>
            <a:ext cx="10515600" cy="907290"/>
          </a:xfrm>
        </p:spPr>
        <p:txBody>
          <a:bodyPr/>
          <a:lstStyle/>
          <a:p>
            <a:r>
              <a:rPr lang="en-US" altLang="en-US" b="1" dirty="0">
                <a:solidFill>
                  <a:schemeClr val="bg1"/>
                </a:solidFill>
                <a:latin typeface="Verdana" panose="020B0604030504040204" pitchFamily="34" charset="0"/>
                <a:ea typeface="Verdana" panose="020B0604030504040204" pitchFamily="34" charset="0"/>
                <a:cs typeface="Verdana" panose="020B0604030504040204" pitchFamily="34" charset="0"/>
              </a:rPr>
              <a:t>Documents</a:t>
            </a:r>
          </a:p>
        </p:txBody>
      </p:sp>
      <p:sp>
        <p:nvSpPr>
          <p:cNvPr id="23555" name="Content Placeholder 2"/>
          <p:cNvSpPr>
            <a:spLocks noGrp="1"/>
          </p:cNvSpPr>
          <p:nvPr>
            <p:ph idx="1"/>
          </p:nvPr>
        </p:nvSpPr>
        <p:spPr>
          <a:xfrm>
            <a:off x="156754" y="1410789"/>
            <a:ext cx="11815354" cy="4876800"/>
          </a:xfrm>
        </p:spPr>
        <p:txBody>
          <a:bodyPr/>
          <a:lstStyle/>
          <a:p>
            <a:pPr algn="just"/>
            <a:r>
              <a:rPr lang="en-US" altLang="en-US" dirty="0">
                <a:latin typeface="Verdana" panose="020B0604030504040204" pitchFamily="34" charset="0"/>
                <a:ea typeface="Verdana" panose="020B0604030504040204" pitchFamily="34" charset="0"/>
                <a:cs typeface="Verdana" panose="020B0604030504040204" pitchFamily="34" charset="0"/>
              </a:rPr>
              <a:t>Documents required vary depending on jurisdiction!</a:t>
            </a:r>
          </a:p>
          <a:p>
            <a:pPr algn="just"/>
            <a:r>
              <a:rPr lang="en-US" altLang="en-US" dirty="0">
                <a:latin typeface="Verdana" panose="020B0604030504040204" pitchFamily="34" charset="0"/>
                <a:ea typeface="Verdana" panose="020B0604030504040204" pitchFamily="34" charset="0"/>
                <a:cs typeface="Verdana" panose="020B0604030504040204" pitchFamily="34" charset="0"/>
              </a:rPr>
              <a:t>Documents may include:</a:t>
            </a:r>
          </a:p>
          <a:p>
            <a:pPr marL="0" indent="0" algn="just">
              <a:buNone/>
            </a:pPr>
            <a:endParaRPr lang="en-US" altLang="en-US" dirty="0">
              <a:latin typeface="Verdana" panose="020B0604030504040204" pitchFamily="34" charset="0"/>
              <a:ea typeface="Verdana" panose="020B0604030504040204" pitchFamily="34" charset="0"/>
              <a:cs typeface="Verdana" panose="020B0604030504040204" pitchFamily="34" charset="0"/>
            </a:endParaRPr>
          </a:p>
          <a:p>
            <a:pPr lvl="1" algn="just"/>
            <a:r>
              <a:rPr lang="en-US" alt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Application</a:t>
            </a:r>
            <a:r>
              <a:rPr lang="en-US" altLang="en-US" dirty="0">
                <a:solidFill>
                  <a:srgbClr val="2F618F"/>
                </a:solidFill>
                <a:latin typeface="Verdana" panose="020B0604030504040204" pitchFamily="34" charset="0"/>
                <a:ea typeface="Verdana" panose="020B0604030504040204" pitchFamily="34" charset="0"/>
                <a:cs typeface="Verdana" panose="020B0604030504040204" pitchFamily="34" charset="0"/>
              </a:rPr>
              <a:t> </a:t>
            </a:r>
            <a:r>
              <a:rPr lang="en-US" altLang="en-US" b="1" u="sng" dirty="0">
                <a:latin typeface="Verdana" panose="020B0604030504040204" pitchFamily="34" charset="0"/>
                <a:ea typeface="Verdana" panose="020B0604030504040204" pitchFamily="34" charset="0"/>
                <a:cs typeface="Verdana" panose="020B0604030504040204" pitchFamily="34" charset="0"/>
              </a:rPr>
              <a:t>seeking order </a:t>
            </a:r>
            <a:r>
              <a:rPr lang="en-US" altLang="en-US" b="1" u="sng" dirty="0" err="1">
                <a:latin typeface="Verdana" panose="020B0604030504040204" pitchFamily="34" charset="0"/>
                <a:ea typeface="Verdana" panose="020B0604030504040204" pitchFamily="34" charset="0"/>
                <a:cs typeface="Verdana" panose="020B0604030504040204" pitchFamily="34" charset="0"/>
              </a:rPr>
              <a:t>authorising</a:t>
            </a:r>
            <a:r>
              <a:rPr lang="en-US" altLang="en-US" b="1" dirty="0">
                <a:latin typeface="Verdana" panose="020B0604030504040204" pitchFamily="34" charset="0"/>
                <a:ea typeface="Verdana" panose="020B0604030504040204" pitchFamily="34" charset="0"/>
                <a:cs typeface="Verdana" panose="020B0604030504040204" pitchFamily="34" charset="0"/>
              </a:rPr>
              <a:t> </a:t>
            </a:r>
            <a:r>
              <a:rPr lang="en-US" altLang="en-US" dirty="0">
                <a:latin typeface="Verdana" panose="020B0604030504040204" pitchFamily="34" charset="0"/>
                <a:ea typeface="Verdana" panose="020B0604030504040204" pitchFamily="34" charset="0"/>
                <a:cs typeface="Verdana" panose="020B0604030504040204" pitchFamily="34" charset="0"/>
              </a:rPr>
              <a:t>exercise of procedural power</a:t>
            </a:r>
          </a:p>
          <a:p>
            <a:pPr lvl="1" algn="just"/>
            <a:r>
              <a:rPr lang="en-US" alt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Affidavit/sworn statement </a:t>
            </a:r>
            <a:r>
              <a:rPr lang="en-US" altLang="en-US" dirty="0">
                <a:latin typeface="Verdana" panose="020B0604030504040204" pitchFamily="34" charset="0"/>
                <a:ea typeface="Verdana" panose="020B0604030504040204" pitchFamily="34" charset="0"/>
                <a:cs typeface="Verdana" panose="020B0604030504040204" pitchFamily="34" charset="0"/>
              </a:rPr>
              <a:t>of applicant</a:t>
            </a:r>
          </a:p>
          <a:p>
            <a:pPr lvl="1" algn="just"/>
            <a:r>
              <a:rPr lang="en-US" alt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Draft order</a:t>
            </a:r>
            <a:endParaRPr lang="en-US" altLang="en-US" dirty="0">
              <a:solidFill>
                <a:srgbClr val="2F618F"/>
              </a:solidFill>
              <a:latin typeface="Verdana" panose="020B0604030504040204" pitchFamily="34" charset="0"/>
              <a:ea typeface="Verdana" panose="020B0604030504040204" pitchFamily="34" charset="0"/>
              <a:cs typeface="Verdana" panose="020B0604030504040204" pitchFamily="34" charset="0"/>
            </a:endParaRPr>
          </a:p>
          <a:p>
            <a:pPr lvl="1" algn="just"/>
            <a:r>
              <a:rPr lang="en-US" altLang="en-US" dirty="0">
                <a:latin typeface="Verdana" panose="020B0604030504040204" pitchFamily="34" charset="0"/>
                <a:ea typeface="Verdana" panose="020B0604030504040204" pitchFamily="34" charset="0"/>
                <a:cs typeface="Verdana" panose="020B0604030504040204" pitchFamily="34" charset="0"/>
              </a:rPr>
              <a:t>Any </a:t>
            </a:r>
            <a:r>
              <a:rPr lang="en-US" alt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supporting documents </a:t>
            </a:r>
            <a:r>
              <a:rPr lang="en-US" altLang="en-US" dirty="0">
                <a:latin typeface="Verdana" panose="020B0604030504040204" pitchFamily="34" charset="0"/>
                <a:ea typeface="Verdana" panose="020B0604030504040204" pitchFamily="34" charset="0"/>
                <a:cs typeface="Verdana" panose="020B0604030504040204" pitchFamily="34" charset="0"/>
              </a:rPr>
              <a:t>in relation to the relevant specific criminal investigation</a:t>
            </a:r>
          </a:p>
          <a:p>
            <a:pPr lvl="1" algn="just"/>
            <a:r>
              <a:rPr lang="en-US" alt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Mutual assistance request </a:t>
            </a:r>
            <a:r>
              <a:rPr lang="en-US" altLang="en-US" dirty="0">
                <a:latin typeface="Verdana" panose="020B0604030504040204" pitchFamily="34" charset="0"/>
                <a:ea typeface="Verdana" panose="020B0604030504040204" pitchFamily="34" charset="0"/>
                <a:cs typeface="Verdana" panose="020B0604030504040204" pitchFamily="34" charset="0"/>
              </a:rPr>
              <a:t>in regards to exercise of the procedural power</a:t>
            </a:r>
            <a:endParaRPr lang="en-US" altLang="en-US" b="1" dirty="0">
              <a:latin typeface="Verdana" panose="020B0604030504040204" pitchFamily="34" charset="0"/>
              <a:ea typeface="Verdana" panose="020B0604030504040204" pitchFamily="34" charset="0"/>
              <a:cs typeface="Verdana" panose="020B0604030504040204" pitchFamily="34" charset="0"/>
            </a:endParaRPr>
          </a:p>
        </p:txBody>
      </p:sp>
      <p:sp>
        <p:nvSpPr>
          <p:cNvPr id="2355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F4415D28-CD25-4CE8-9ED7-2C12A9B240DB}" type="slidenum">
              <a:rPr lang="en-US" altLang="en-US" sz="1200">
                <a:solidFill>
                  <a:srgbClr val="898989"/>
                </a:solidFill>
              </a:rPr>
              <a:pPr>
                <a:spcBef>
                  <a:spcPct val="0"/>
                </a:spcBef>
                <a:buFontTx/>
                <a:buNone/>
              </a:pPr>
              <a:t>12</a:t>
            </a:fld>
            <a:endParaRPr lang="en-US" altLang="en-US" sz="1200">
              <a:solidFill>
                <a:srgbClr val="898989"/>
              </a:solidFill>
            </a:endParaRPr>
          </a:p>
        </p:txBody>
      </p:sp>
      <p:sp>
        <p:nvSpPr>
          <p:cNvPr id="2" name="Tijdelijke aanduiding voor datum 1"/>
          <p:cNvSpPr>
            <a:spLocks noGrp="1"/>
          </p:cNvSpPr>
          <p:nvPr>
            <p:ph type="dt" sz="half" idx="10"/>
          </p:nvPr>
        </p:nvSpPr>
        <p:spPr/>
        <p:txBody>
          <a:bodyPr/>
          <a:lstStyle/>
          <a:p>
            <a:r>
              <a:rPr lang="en-US"/>
              <a:t>www.coe.int/cybercrime</a:t>
            </a:r>
            <a:endParaRPr lang="en-GB"/>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0DDD24B5-CEAE-436B-8013-BE59107D6537}" type="slidenum">
              <a:rPr lang="en-US" altLang="en-US" sz="1200">
                <a:solidFill>
                  <a:srgbClr val="898989"/>
                </a:solidFill>
              </a:rPr>
              <a:pPr>
                <a:spcBef>
                  <a:spcPct val="0"/>
                </a:spcBef>
                <a:buFontTx/>
                <a:buNone/>
              </a:pPr>
              <a:t>13</a:t>
            </a:fld>
            <a:endParaRPr lang="en-US" altLang="en-US" sz="1200">
              <a:solidFill>
                <a:srgbClr val="898989"/>
              </a:solidFill>
            </a:endParaRPr>
          </a:p>
        </p:txBody>
      </p:sp>
      <p:sp>
        <p:nvSpPr>
          <p:cNvPr id="5" name="Rectangle 2"/>
          <p:cNvSpPr txBox="1">
            <a:spLocks/>
          </p:cNvSpPr>
          <p:nvPr/>
        </p:nvSpPr>
        <p:spPr>
          <a:xfrm>
            <a:off x="1415143" y="88901"/>
            <a:ext cx="10280468" cy="1143000"/>
          </a:xfrm>
          <a:prstGeom prst="rect">
            <a:avLst/>
          </a:prstGeom>
        </p:spPr>
        <p:txBody>
          <a:bodyPr vert="horz" lIns="91440" tIns="45720" rIns="91440" bIns="45720" rtlCol="0" anchor="ctr">
            <a:normAutofit/>
          </a:bodyPr>
          <a:lstStyle>
            <a:lvl1pPr algn="l" defTabSz="914377"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a:lstStyle>
          <a:p>
            <a:r>
              <a:rPr lang="en-GB" altLang="sr-Latn-RS" b="1" dirty="0">
                <a:solidFill>
                  <a:schemeClr val="bg1"/>
                </a:solidFill>
                <a:cs typeface="Verdana" panose="020B0604030504040204" pitchFamily="34" charset="0"/>
              </a:rPr>
              <a:t>Conditions and safeguards</a:t>
            </a:r>
          </a:p>
        </p:txBody>
      </p:sp>
      <p:sp>
        <p:nvSpPr>
          <p:cNvPr id="3" name="Tijdelijke aanduiding voor datum 2"/>
          <p:cNvSpPr>
            <a:spLocks noGrp="1"/>
          </p:cNvSpPr>
          <p:nvPr>
            <p:ph type="dt" sz="half" idx="10"/>
          </p:nvPr>
        </p:nvSpPr>
        <p:spPr/>
        <p:txBody>
          <a:bodyPr/>
          <a:lstStyle/>
          <a:p>
            <a:r>
              <a:rPr lang="en-US"/>
              <a:t>www.coe.int/cybercrime</a:t>
            </a:r>
            <a:endParaRPr lang="en-GB"/>
          </a:p>
        </p:txBody>
      </p:sp>
      <p:pic>
        <p:nvPicPr>
          <p:cNvPr id="4" name="Afbeelding 3"/>
          <p:cNvPicPr>
            <a:picLocks noChangeAspect="1"/>
          </p:cNvPicPr>
          <p:nvPr/>
        </p:nvPicPr>
        <p:blipFill>
          <a:blip r:embed="rId4"/>
          <a:stretch>
            <a:fillRect/>
          </a:stretch>
        </p:blipFill>
        <p:spPr>
          <a:xfrm>
            <a:off x="2209799" y="1320881"/>
            <a:ext cx="3575304" cy="5047488"/>
          </a:xfrm>
          <a:prstGeom prst="rect">
            <a:avLst/>
          </a:prstGeom>
        </p:spPr>
      </p:pic>
      <p:pic>
        <p:nvPicPr>
          <p:cNvPr id="6" name="Afbeelding 5"/>
          <p:cNvPicPr>
            <a:picLocks noChangeAspect="1"/>
          </p:cNvPicPr>
          <p:nvPr/>
        </p:nvPicPr>
        <p:blipFill>
          <a:blip r:embed="rId5"/>
          <a:stretch>
            <a:fillRect/>
          </a:stretch>
        </p:blipFill>
        <p:spPr>
          <a:xfrm>
            <a:off x="6312411" y="1320881"/>
            <a:ext cx="3572256" cy="5058847"/>
          </a:xfrm>
          <a:prstGeom prst="rect">
            <a:avLst/>
          </a:prstGeom>
        </p:spPr>
      </p:pic>
      <p:cxnSp>
        <p:nvCxnSpPr>
          <p:cNvPr id="8" name="Rechte verbindingslijn 7"/>
          <p:cNvCxnSpPr/>
          <p:nvPr/>
        </p:nvCxnSpPr>
        <p:spPr>
          <a:xfrm>
            <a:off x="6120384" y="1320881"/>
            <a:ext cx="48768" cy="5147827"/>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11" name="Object 10">
            <a:hlinkClick r:id="rId6" action="ppaction://hlinkfile"/>
          </p:cNvPr>
          <p:cNvGraphicFramePr>
            <a:graphicFrameLocks noChangeAspect="1"/>
          </p:cNvGraphicFramePr>
          <p:nvPr>
            <p:extLst>
              <p:ext uri="{D42A27DB-BD31-4B8C-83A1-F6EECF244321}">
                <p14:modId xmlns:p14="http://schemas.microsoft.com/office/powerpoint/2010/main" val="4278574814"/>
              </p:ext>
            </p:extLst>
          </p:nvPr>
        </p:nvGraphicFramePr>
        <p:xfrm>
          <a:off x="10738587" y="5302422"/>
          <a:ext cx="1230431" cy="1065947"/>
        </p:xfrm>
        <a:graphic>
          <a:graphicData uri="http://schemas.openxmlformats.org/presentationml/2006/ole">
            <mc:AlternateContent xmlns:mc="http://schemas.openxmlformats.org/markup-compatibility/2006">
              <mc:Choice xmlns:v="urn:schemas-microsoft-com:vml" Requires="v">
                <p:oleObj spid="_x0000_s1031" name="Acrobat Document" showAsIcon="1" r:id="rId7" imgW="914400" imgH="792360" progId="AcroExch.Document.DC">
                  <p:link updateAutomatic="1"/>
                </p:oleObj>
              </mc:Choice>
              <mc:Fallback>
                <p:oleObj name="Acrobat Document" showAsIcon="1" r:id="rId7" imgW="914400" imgH="792360" progId="AcroExch.Document.DC">
                  <p:link updateAutomatic="1"/>
                  <p:pic>
                    <p:nvPicPr>
                      <p:cNvPr id="0" name=""/>
                      <p:cNvPicPr/>
                      <p:nvPr/>
                    </p:nvPicPr>
                    <p:blipFill>
                      <a:blip r:embed="rId8"/>
                      <a:stretch>
                        <a:fillRect/>
                      </a:stretch>
                    </p:blipFill>
                    <p:spPr>
                      <a:xfrm>
                        <a:off x="10738587" y="5302422"/>
                        <a:ext cx="1230431" cy="1065947"/>
                      </a:xfrm>
                      <a:prstGeom prst="rect">
                        <a:avLst/>
                      </a:prstGeom>
                      <a:solidFill>
                        <a:schemeClr val="accent1">
                          <a:lumMod val="40000"/>
                          <a:lumOff val="60000"/>
                        </a:schemeClr>
                      </a:solidFill>
                      <a:ln>
                        <a:solidFill>
                          <a:schemeClr val="tx2"/>
                        </a:solidFill>
                      </a:ln>
                    </p:spPr>
                  </p:pic>
                </p:oleObj>
              </mc:Fallback>
            </mc:AlternateContent>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Content Placeholder 2"/>
          <p:cNvSpPr>
            <a:spLocks noGrp="1"/>
          </p:cNvSpPr>
          <p:nvPr>
            <p:ph idx="1"/>
          </p:nvPr>
        </p:nvSpPr>
        <p:spPr>
          <a:xfrm>
            <a:off x="165463" y="1410789"/>
            <a:ext cx="11869783" cy="4911634"/>
          </a:xfrm>
        </p:spPr>
        <p:txBody>
          <a:bodyPr/>
          <a:lstStyle/>
          <a:p>
            <a:pPr algn="just"/>
            <a:endParaRPr lang="en-US" altLang="en-US" dirty="0">
              <a:latin typeface="Verdana" panose="020B0604030504040204" pitchFamily="34" charset="0"/>
              <a:ea typeface="Verdana" panose="020B0604030504040204" pitchFamily="34" charset="0"/>
              <a:cs typeface="Verdana" panose="020B0604030504040204" pitchFamily="34" charset="0"/>
            </a:endParaRPr>
          </a:p>
          <a:p>
            <a:pPr algn="just"/>
            <a:r>
              <a:rPr lang="en-US" altLang="en-US" dirty="0">
                <a:latin typeface="Verdana" panose="020B0604030504040204" pitchFamily="34" charset="0"/>
                <a:ea typeface="Verdana" panose="020B0604030504040204" pitchFamily="34" charset="0"/>
                <a:cs typeface="Verdana" panose="020B0604030504040204" pitchFamily="34" charset="0"/>
              </a:rPr>
              <a:t>Application may state that limited information is available at initial stage</a:t>
            </a:r>
          </a:p>
          <a:p>
            <a:pPr algn="just"/>
            <a:endParaRPr lang="en-US" altLang="en-US" dirty="0">
              <a:latin typeface="Verdana" panose="020B0604030504040204" pitchFamily="34" charset="0"/>
              <a:ea typeface="Verdana" panose="020B0604030504040204" pitchFamily="34" charset="0"/>
              <a:cs typeface="Verdana" panose="020B0604030504040204" pitchFamily="34" charset="0"/>
            </a:endParaRPr>
          </a:p>
          <a:p>
            <a:pPr algn="just"/>
            <a:r>
              <a:rPr lang="en-US" altLang="en-US" dirty="0">
                <a:latin typeface="Verdana" panose="020B0604030504040204" pitchFamily="34" charset="0"/>
                <a:ea typeface="Verdana" panose="020B0604030504040204" pitchFamily="34" charset="0"/>
                <a:cs typeface="Verdana" panose="020B0604030504040204" pitchFamily="34" charset="0"/>
              </a:rPr>
              <a:t>Application may state that preliminary measures may be temporarily allowed for obtaining further information </a:t>
            </a:r>
          </a:p>
          <a:p>
            <a:pPr algn="just"/>
            <a:endParaRPr lang="en-US" altLang="en-US" dirty="0">
              <a:latin typeface="Verdana" panose="020B0604030504040204" pitchFamily="34" charset="0"/>
              <a:ea typeface="Verdana" panose="020B0604030504040204" pitchFamily="34" charset="0"/>
              <a:cs typeface="Verdana" panose="020B0604030504040204" pitchFamily="34" charset="0"/>
            </a:endParaRPr>
          </a:p>
        </p:txBody>
      </p:sp>
      <p:sp>
        <p:nvSpPr>
          <p:cNvPr id="2662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45A66A4-5D35-4AF8-860A-1DAE89A2A25D}" type="slidenum">
              <a:rPr lang="en-US" altLang="en-US" sz="1200">
                <a:solidFill>
                  <a:srgbClr val="898989"/>
                </a:solidFill>
              </a:rPr>
              <a:pPr>
                <a:spcBef>
                  <a:spcPct val="0"/>
                </a:spcBef>
                <a:buFontTx/>
                <a:buNone/>
              </a:pPr>
              <a:t>14</a:t>
            </a:fld>
            <a:endParaRPr lang="en-US" altLang="en-US" sz="1200">
              <a:solidFill>
                <a:srgbClr val="898989"/>
              </a:solidFill>
            </a:endParaRPr>
          </a:p>
        </p:txBody>
      </p:sp>
      <p:sp>
        <p:nvSpPr>
          <p:cNvPr id="6" name="Rectangle 2"/>
          <p:cNvSpPr txBox="1">
            <a:spLocks/>
          </p:cNvSpPr>
          <p:nvPr/>
        </p:nvSpPr>
        <p:spPr>
          <a:xfrm>
            <a:off x="1415143" y="88901"/>
            <a:ext cx="10280468" cy="1143000"/>
          </a:xfrm>
          <a:prstGeom prst="rect">
            <a:avLst/>
          </a:prstGeom>
        </p:spPr>
        <p:txBody>
          <a:bodyPr vert="horz" lIns="91440" tIns="45720" rIns="91440" bIns="45720" rtlCol="0" anchor="ctr">
            <a:normAutofit/>
          </a:bodyPr>
          <a:lstStyle>
            <a:lvl1pPr algn="l" defTabSz="914377"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a:lstStyle>
          <a:p>
            <a:r>
              <a:rPr lang="en-GB" altLang="sr-Latn-RS" b="1" dirty="0">
                <a:solidFill>
                  <a:schemeClr val="bg1"/>
                </a:solidFill>
                <a:cs typeface="Verdana" panose="020B0604030504040204" pitchFamily="34" charset="0"/>
              </a:rPr>
              <a:t>Conditions and safeguards</a:t>
            </a:r>
          </a:p>
        </p:txBody>
      </p:sp>
      <p:sp>
        <p:nvSpPr>
          <p:cNvPr id="3" name="Tijdelijke aanduiding voor datum 2"/>
          <p:cNvSpPr>
            <a:spLocks noGrp="1"/>
          </p:cNvSpPr>
          <p:nvPr>
            <p:ph type="dt" sz="half" idx="10"/>
          </p:nvPr>
        </p:nvSpPr>
        <p:spPr/>
        <p:txBody>
          <a:bodyPr/>
          <a:lstStyle/>
          <a:p>
            <a:r>
              <a:rPr lang="en-US"/>
              <a:t>www.coe.int/cybercrime</a:t>
            </a:r>
            <a:endParaRPr lang="en-GB"/>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1421675" y="204140"/>
            <a:ext cx="10515600" cy="907290"/>
          </a:xfrm>
        </p:spPr>
        <p:txBody>
          <a:bodyPr/>
          <a:lstStyle/>
          <a:p>
            <a:r>
              <a:rPr lang="en-US" altLang="en-US" b="1" dirty="0">
                <a:solidFill>
                  <a:schemeClr val="bg1"/>
                </a:solidFill>
                <a:latin typeface="Verdana" panose="020B0604030504040204" pitchFamily="34" charset="0"/>
                <a:ea typeface="Verdana" panose="020B0604030504040204" pitchFamily="34" charset="0"/>
                <a:cs typeface="Verdana" panose="020B0604030504040204" pitchFamily="34" charset="0"/>
              </a:rPr>
              <a:t>Identification of applicant </a:t>
            </a:r>
          </a:p>
        </p:txBody>
      </p:sp>
      <p:sp>
        <p:nvSpPr>
          <p:cNvPr id="28675" name="Content Placeholder 2"/>
          <p:cNvSpPr>
            <a:spLocks noGrp="1"/>
          </p:cNvSpPr>
          <p:nvPr>
            <p:ph idx="1"/>
          </p:nvPr>
        </p:nvSpPr>
        <p:spPr>
          <a:xfrm>
            <a:off x="217714" y="1410788"/>
            <a:ext cx="11791406" cy="4841965"/>
          </a:xfrm>
        </p:spPr>
        <p:txBody>
          <a:bodyPr/>
          <a:lstStyle/>
          <a:p>
            <a:pPr algn="just"/>
            <a:endParaRPr lang="en-US" altLang="en-US" dirty="0">
              <a:latin typeface="Verdana" panose="020B0604030504040204" pitchFamily="34" charset="0"/>
              <a:ea typeface="Verdana" panose="020B0604030504040204" pitchFamily="34" charset="0"/>
              <a:cs typeface="Verdana" panose="020B0604030504040204" pitchFamily="34" charset="0"/>
            </a:endParaRPr>
          </a:p>
          <a:p>
            <a:pPr algn="just"/>
            <a:r>
              <a:rPr lang="en-US" altLang="en-US" dirty="0">
                <a:latin typeface="Verdana" panose="020B0604030504040204" pitchFamily="34" charset="0"/>
                <a:ea typeface="Verdana" panose="020B0604030504040204" pitchFamily="34" charset="0"/>
                <a:cs typeface="Verdana" panose="020B0604030504040204" pitchFamily="34" charset="0"/>
              </a:rPr>
              <a:t>Name</a:t>
            </a:r>
          </a:p>
          <a:p>
            <a:pPr algn="just"/>
            <a:r>
              <a:rPr lang="en-US" altLang="en-US" dirty="0">
                <a:latin typeface="Verdana" panose="020B0604030504040204" pitchFamily="34" charset="0"/>
                <a:ea typeface="Verdana" panose="020B0604030504040204" pitchFamily="34" charset="0"/>
                <a:cs typeface="Verdana" panose="020B0604030504040204" pitchFamily="34" charset="0"/>
              </a:rPr>
              <a:t>Designation</a:t>
            </a:r>
          </a:p>
          <a:p>
            <a:pPr algn="just"/>
            <a:r>
              <a:rPr lang="en-US" altLang="en-US" dirty="0">
                <a:latin typeface="Verdana" panose="020B0604030504040204" pitchFamily="34" charset="0"/>
                <a:ea typeface="Verdana" panose="020B0604030504040204" pitchFamily="34" charset="0"/>
                <a:cs typeface="Verdana" panose="020B0604030504040204" pitchFamily="34" charset="0"/>
              </a:rPr>
              <a:t>Agency</a:t>
            </a:r>
          </a:p>
          <a:p>
            <a:pPr algn="just"/>
            <a:r>
              <a:rPr lang="en-US" altLang="en-US" dirty="0">
                <a:latin typeface="Verdana" panose="020B0604030504040204" pitchFamily="34" charset="0"/>
                <a:ea typeface="Verdana" panose="020B0604030504040204" pitchFamily="34" charset="0"/>
                <a:cs typeface="Verdana" panose="020B0604030504040204" pitchFamily="34" charset="0"/>
              </a:rPr>
              <a:t>Source of authorization/power</a:t>
            </a:r>
          </a:p>
          <a:p>
            <a:pPr algn="just"/>
            <a:r>
              <a:rPr lang="en-US" altLang="en-US" dirty="0">
                <a:latin typeface="Verdana" panose="020B0604030504040204" pitchFamily="34" charset="0"/>
                <a:ea typeface="Verdana" panose="020B0604030504040204" pitchFamily="34" charset="0"/>
                <a:cs typeface="Verdana" panose="020B0604030504040204" pitchFamily="34" charset="0"/>
              </a:rPr>
              <a:t>Relation to criminal investigation </a:t>
            </a:r>
          </a:p>
          <a:p>
            <a:pPr lvl="1" algn="just"/>
            <a:r>
              <a:rPr lang="en-US" altLang="en-US" dirty="0">
                <a:latin typeface="Verdana" panose="020B0604030504040204" pitchFamily="34" charset="0"/>
                <a:ea typeface="Verdana" panose="020B0604030504040204" pitchFamily="34" charset="0"/>
                <a:cs typeface="Verdana" panose="020B0604030504040204" pitchFamily="34" charset="0"/>
              </a:rPr>
              <a:t>Investigator</a:t>
            </a:r>
          </a:p>
          <a:p>
            <a:pPr lvl="1" algn="just"/>
            <a:r>
              <a:rPr lang="en-US" altLang="en-US" dirty="0">
                <a:latin typeface="Verdana" panose="020B0604030504040204" pitchFamily="34" charset="0"/>
                <a:ea typeface="Verdana" panose="020B0604030504040204" pitchFamily="34" charset="0"/>
                <a:cs typeface="Verdana" panose="020B0604030504040204" pitchFamily="34" charset="0"/>
              </a:rPr>
              <a:t>Prosecutor</a:t>
            </a:r>
          </a:p>
          <a:p>
            <a:pPr lvl="1" algn="just"/>
            <a:r>
              <a:rPr lang="en-US" altLang="en-US" dirty="0">
                <a:latin typeface="Verdana" panose="020B0604030504040204" pitchFamily="34" charset="0"/>
                <a:ea typeface="Verdana" panose="020B0604030504040204" pitchFamily="34" charset="0"/>
                <a:cs typeface="Verdana" panose="020B0604030504040204" pitchFamily="34" charset="0"/>
              </a:rPr>
              <a:t>Other </a:t>
            </a:r>
          </a:p>
          <a:p>
            <a:pPr algn="just"/>
            <a:r>
              <a:rPr lang="en-US" altLang="en-US" dirty="0">
                <a:latin typeface="Verdana" panose="020B0604030504040204" pitchFamily="34" charset="0"/>
                <a:ea typeface="Verdana" panose="020B0604030504040204" pitchFamily="34" charset="0"/>
                <a:cs typeface="Verdana" panose="020B0604030504040204" pitchFamily="34" charset="0"/>
              </a:rPr>
              <a:t>Contact details</a:t>
            </a:r>
          </a:p>
          <a:p>
            <a:pPr lvl="2" algn="just"/>
            <a:endParaRPr lang="en-US" altLang="en-US" dirty="0">
              <a:latin typeface="Verdana" panose="020B0604030504040204" pitchFamily="34" charset="0"/>
              <a:ea typeface="Verdana" panose="020B0604030504040204" pitchFamily="34" charset="0"/>
              <a:cs typeface="Verdana" panose="020B0604030504040204" pitchFamily="34" charset="0"/>
            </a:endParaRPr>
          </a:p>
        </p:txBody>
      </p:sp>
      <p:sp>
        <p:nvSpPr>
          <p:cNvPr id="2867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BD549B3-4BF2-4ED8-AC2B-9C4953E8F906}" type="slidenum">
              <a:rPr lang="en-US" altLang="en-US" sz="1200">
                <a:solidFill>
                  <a:srgbClr val="898989"/>
                </a:solidFill>
              </a:rPr>
              <a:pPr>
                <a:spcBef>
                  <a:spcPct val="0"/>
                </a:spcBef>
                <a:buFontTx/>
                <a:buNone/>
              </a:pPr>
              <a:t>15</a:t>
            </a:fld>
            <a:endParaRPr lang="en-US" altLang="en-US" sz="1200">
              <a:solidFill>
                <a:srgbClr val="898989"/>
              </a:solidFill>
            </a:endParaRPr>
          </a:p>
        </p:txBody>
      </p:sp>
      <p:sp>
        <p:nvSpPr>
          <p:cNvPr id="2" name="Tijdelijke aanduiding voor datum 1"/>
          <p:cNvSpPr>
            <a:spLocks noGrp="1"/>
          </p:cNvSpPr>
          <p:nvPr>
            <p:ph type="dt" sz="half" idx="10"/>
          </p:nvPr>
        </p:nvSpPr>
        <p:spPr/>
        <p:txBody>
          <a:bodyPr/>
          <a:lstStyle/>
          <a:p>
            <a:r>
              <a:rPr lang="en-US"/>
              <a:t>www.coe.int/cybercrime</a:t>
            </a:r>
            <a:endParaRPr lang="en-GB"/>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1480457" y="98425"/>
            <a:ext cx="8746218" cy="1143000"/>
          </a:xfrm>
        </p:spPr>
        <p:txBody>
          <a:bodyPr/>
          <a:lstStyle/>
          <a:p>
            <a:r>
              <a:rPr lang="en-US" altLang="en-US" b="1" dirty="0">
                <a:solidFill>
                  <a:schemeClr val="bg1"/>
                </a:solidFill>
                <a:latin typeface="Verdana" panose="020B0604030504040204" pitchFamily="34" charset="0"/>
                <a:ea typeface="Verdana" panose="020B0604030504040204" pitchFamily="34" charset="0"/>
                <a:cs typeface="Verdana" panose="020B0604030504040204" pitchFamily="34" charset="0"/>
              </a:rPr>
              <a:t>Brief summary of facts</a:t>
            </a:r>
          </a:p>
        </p:txBody>
      </p:sp>
      <p:sp>
        <p:nvSpPr>
          <p:cNvPr id="30723" name="Content Placeholder 2"/>
          <p:cNvSpPr>
            <a:spLocks noGrp="1"/>
          </p:cNvSpPr>
          <p:nvPr>
            <p:ph idx="1"/>
          </p:nvPr>
        </p:nvSpPr>
        <p:spPr>
          <a:xfrm>
            <a:off x="156754" y="1445622"/>
            <a:ext cx="11878492" cy="4781007"/>
          </a:xfrm>
        </p:spPr>
        <p:txBody>
          <a:bodyPr>
            <a:normAutofit/>
          </a:bodyPr>
          <a:lstStyle/>
          <a:p>
            <a:pPr algn="just"/>
            <a:endParaRPr lang="en-US" altLang="en-US" dirty="0">
              <a:latin typeface="Verdana" panose="020B0604030504040204" pitchFamily="34" charset="0"/>
              <a:ea typeface="Verdana" panose="020B0604030504040204" pitchFamily="34" charset="0"/>
              <a:cs typeface="Verdana" panose="020B0604030504040204" pitchFamily="34" charset="0"/>
            </a:endParaRPr>
          </a:p>
          <a:p>
            <a:pPr algn="just"/>
            <a:r>
              <a:rPr lang="en-US" altLang="en-US" dirty="0">
                <a:latin typeface="Verdana" panose="020B0604030504040204" pitchFamily="34" charset="0"/>
                <a:ea typeface="Verdana" panose="020B0604030504040204" pitchFamily="34" charset="0"/>
                <a:cs typeface="Verdana" panose="020B0604030504040204" pitchFamily="34" charset="0"/>
              </a:rPr>
              <a:t>Brief summary of facts of related criminal investigation</a:t>
            </a:r>
          </a:p>
          <a:p>
            <a:pPr algn="just"/>
            <a:endParaRPr lang="en-US" altLang="en-US" dirty="0">
              <a:latin typeface="Verdana" panose="020B0604030504040204" pitchFamily="34" charset="0"/>
              <a:ea typeface="Verdana" panose="020B0604030504040204" pitchFamily="34" charset="0"/>
              <a:cs typeface="Verdana" panose="020B0604030504040204" pitchFamily="34" charset="0"/>
            </a:endParaRPr>
          </a:p>
          <a:p>
            <a:pPr algn="just"/>
            <a:r>
              <a:rPr lang="en-US" altLang="en-US" dirty="0">
                <a:latin typeface="Verdana" panose="020B0604030504040204" pitchFamily="34" charset="0"/>
                <a:ea typeface="Verdana" panose="020B0604030504040204" pitchFamily="34" charset="0"/>
                <a:cs typeface="Verdana" panose="020B0604030504040204" pitchFamily="34" charset="0"/>
              </a:rPr>
              <a:t>This may include:</a:t>
            </a:r>
          </a:p>
          <a:p>
            <a:pPr lvl="1" algn="just"/>
            <a:r>
              <a:rPr lang="en-US" alt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Description</a:t>
            </a:r>
            <a:r>
              <a:rPr lang="en-US" altLang="en-US" b="1" dirty="0">
                <a:solidFill>
                  <a:srgbClr val="FF0000"/>
                </a:solidFill>
                <a:latin typeface="Verdana" panose="020B0604030504040204" pitchFamily="34" charset="0"/>
                <a:ea typeface="Verdana" panose="020B0604030504040204" pitchFamily="34" charset="0"/>
                <a:cs typeface="Verdana" panose="020B0604030504040204" pitchFamily="34" charset="0"/>
              </a:rPr>
              <a:t> </a:t>
            </a:r>
            <a:r>
              <a:rPr lang="en-US" altLang="en-US" dirty="0">
                <a:latin typeface="Verdana" panose="020B0604030504040204" pitchFamily="34" charset="0"/>
                <a:ea typeface="Verdana" panose="020B0604030504040204" pitchFamily="34" charset="0"/>
                <a:cs typeface="Verdana" panose="020B0604030504040204" pitchFamily="34" charset="0"/>
              </a:rPr>
              <a:t>of criminal investigation</a:t>
            </a:r>
          </a:p>
          <a:p>
            <a:pPr lvl="1" algn="just"/>
            <a:r>
              <a:rPr lang="en-US" altLang="en-US" dirty="0">
                <a:latin typeface="Verdana" panose="020B0604030504040204" pitchFamily="34" charset="0"/>
                <a:ea typeface="Verdana" panose="020B0604030504040204" pitchFamily="34" charset="0"/>
                <a:cs typeface="Verdana" panose="020B0604030504040204" pitchFamily="34" charset="0"/>
              </a:rPr>
              <a:t>List of </a:t>
            </a:r>
            <a:r>
              <a:rPr lang="en-US" alt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offences</a:t>
            </a:r>
          </a:p>
          <a:p>
            <a:pPr lvl="1" algn="just"/>
            <a:r>
              <a:rPr lang="en-US" altLang="en-US" dirty="0">
                <a:latin typeface="Verdana" panose="020B0604030504040204" pitchFamily="34" charset="0"/>
                <a:ea typeface="Verdana" panose="020B0604030504040204" pitchFamily="34" charset="0"/>
                <a:cs typeface="Verdana" panose="020B0604030504040204" pitchFamily="34" charset="0"/>
              </a:rPr>
              <a:t>Corresponding </a:t>
            </a:r>
            <a:r>
              <a:rPr lang="en-US" altLang="en-US" b="1" dirty="0">
                <a:solidFill>
                  <a:srgbClr val="2F618F"/>
                </a:solidFill>
                <a:cs typeface="Verdana" panose="020B0604030504040204" pitchFamily="34" charset="0"/>
              </a:rPr>
              <a:t>punishments </a:t>
            </a:r>
            <a:r>
              <a:rPr lang="en-US" altLang="en-US" dirty="0">
                <a:cs typeface="Verdana" panose="020B0604030504040204" pitchFamily="34" charset="0"/>
              </a:rPr>
              <a:t>(when penalty threshold should apply)</a:t>
            </a:r>
          </a:p>
          <a:p>
            <a:pPr lvl="1" algn="just"/>
            <a:r>
              <a:rPr lang="en-US" altLang="en-US" dirty="0">
                <a:latin typeface="Verdana" panose="020B0604030504040204" pitchFamily="34" charset="0"/>
                <a:ea typeface="Verdana" panose="020B0604030504040204" pitchFamily="34" charset="0"/>
                <a:cs typeface="Verdana" panose="020B0604030504040204" pitchFamily="34" charset="0"/>
              </a:rPr>
              <a:t>Details of </a:t>
            </a:r>
            <a:r>
              <a:rPr lang="en-US" alt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other related investigations </a:t>
            </a:r>
            <a:r>
              <a:rPr lang="en-US" altLang="en-US" dirty="0">
                <a:latin typeface="Verdana" panose="020B0604030504040204" pitchFamily="34" charset="0"/>
                <a:ea typeface="Verdana" panose="020B0604030504040204" pitchFamily="34" charset="0"/>
                <a:cs typeface="Verdana" panose="020B0604030504040204" pitchFamily="34" charset="0"/>
              </a:rPr>
              <a:t>(e.g. in case of investigation against organized crime syndicates)</a:t>
            </a:r>
          </a:p>
          <a:p>
            <a:pPr lvl="1" algn="just"/>
            <a:endParaRPr lang="en-US" altLang="en-US" dirty="0">
              <a:latin typeface="Verdana" panose="020B0604030504040204" pitchFamily="34" charset="0"/>
              <a:ea typeface="Verdana" panose="020B0604030504040204" pitchFamily="34" charset="0"/>
              <a:cs typeface="Verdana" panose="020B0604030504040204" pitchFamily="34" charset="0"/>
            </a:endParaRPr>
          </a:p>
        </p:txBody>
      </p:sp>
      <p:sp>
        <p:nvSpPr>
          <p:cNvPr id="3072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E8A953C5-358E-48DE-9287-BD963076D9ED}" type="slidenum">
              <a:rPr lang="en-US" altLang="en-US" sz="1200">
                <a:solidFill>
                  <a:srgbClr val="898989"/>
                </a:solidFill>
              </a:rPr>
              <a:pPr>
                <a:spcBef>
                  <a:spcPct val="0"/>
                </a:spcBef>
                <a:buFontTx/>
                <a:buNone/>
              </a:pPr>
              <a:t>16</a:t>
            </a:fld>
            <a:endParaRPr lang="en-US" altLang="en-US" sz="1200">
              <a:solidFill>
                <a:srgbClr val="898989"/>
              </a:solidFill>
            </a:endParaRPr>
          </a:p>
        </p:txBody>
      </p:sp>
      <p:sp>
        <p:nvSpPr>
          <p:cNvPr id="2" name="Tijdelijke aanduiding voor datum 1"/>
          <p:cNvSpPr>
            <a:spLocks noGrp="1"/>
          </p:cNvSpPr>
          <p:nvPr>
            <p:ph type="dt" sz="half" idx="10"/>
          </p:nvPr>
        </p:nvSpPr>
        <p:spPr/>
        <p:txBody>
          <a:bodyPr/>
          <a:lstStyle/>
          <a:p>
            <a:r>
              <a:rPr lang="en-US"/>
              <a:t>www.coe.int/cybercrime</a:t>
            </a:r>
            <a:endParaRPr lang="en-GB"/>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1410789" y="98425"/>
            <a:ext cx="8815886" cy="1143000"/>
          </a:xfrm>
        </p:spPr>
        <p:txBody>
          <a:bodyPr/>
          <a:lstStyle/>
          <a:p>
            <a:r>
              <a:rPr lang="en-US" altLang="en-US" b="1" dirty="0">
                <a:solidFill>
                  <a:schemeClr val="bg1"/>
                </a:solidFill>
                <a:latin typeface="Verdana" panose="020B0604030504040204" pitchFamily="34" charset="0"/>
                <a:ea typeface="Verdana" panose="020B0604030504040204" pitchFamily="34" charset="0"/>
                <a:cs typeface="Verdana" panose="020B0604030504040204" pitchFamily="34" charset="0"/>
              </a:rPr>
              <a:t>Type of application </a:t>
            </a:r>
          </a:p>
        </p:txBody>
      </p:sp>
      <p:sp>
        <p:nvSpPr>
          <p:cNvPr id="32771" name="Content Placeholder 2"/>
          <p:cNvSpPr>
            <a:spLocks noGrp="1"/>
          </p:cNvSpPr>
          <p:nvPr>
            <p:ph idx="1"/>
          </p:nvPr>
        </p:nvSpPr>
        <p:spPr>
          <a:xfrm>
            <a:off x="113211" y="1441450"/>
            <a:ext cx="11956869" cy="4846139"/>
          </a:xfrm>
        </p:spPr>
        <p:txBody>
          <a:bodyPr>
            <a:normAutofit/>
          </a:bodyPr>
          <a:lstStyle/>
          <a:p>
            <a:pPr algn="just"/>
            <a:endParaRPr lang="en-US" altLang="en-US" b="1" dirty="0">
              <a:solidFill>
                <a:srgbClr val="2F618F"/>
              </a:solidFill>
              <a:latin typeface="Verdana" panose="020B0604030504040204" pitchFamily="34" charset="0"/>
              <a:ea typeface="Verdana" panose="020B0604030504040204" pitchFamily="34" charset="0"/>
              <a:cs typeface="Verdana" panose="020B0604030504040204" pitchFamily="34" charset="0"/>
            </a:endParaRPr>
          </a:p>
          <a:p>
            <a:pPr algn="just"/>
            <a:r>
              <a:rPr lang="en-US" alt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Application</a:t>
            </a:r>
            <a:r>
              <a:rPr lang="en-US" altLang="en-US" dirty="0">
                <a:latin typeface="Verdana" panose="020B0604030504040204" pitchFamily="34" charset="0"/>
                <a:ea typeface="Verdana" panose="020B0604030504040204" pitchFamily="34" charset="0"/>
                <a:cs typeface="Verdana" panose="020B0604030504040204" pitchFamily="34" charset="0"/>
              </a:rPr>
              <a:t> may be:</a:t>
            </a:r>
          </a:p>
          <a:p>
            <a:pPr marL="0" indent="0" algn="just">
              <a:buNone/>
            </a:pPr>
            <a:endParaRPr lang="en-US" altLang="en-US" dirty="0">
              <a:latin typeface="Verdana" panose="020B0604030504040204" pitchFamily="34" charset="0"/>
              <a:ea typeface="Verdana" panose="020B0604030504040204" pitchFamily="34" charset="0"/>
              <a:cs typeface="Verdana" panose="020B0604030504040204" pitchFamily="34" charset="0"/>
            </a:endParaRPr>
          </a:p>
          <a:p>
            <a:pPr lvl="1" algn="just"/>
            <a:r>
              <a:rPr lang="en-US" altLang="en-US" sz="3200" b="1" dirty="0">
                <a:solidFill>
                  <a:srgbClr val="2F618F"/>
                </a:solidFill>
                <a:latin typeface="Verdana" panose="020B0604030504040204" pitchFamily="34" charset="0"/>
                <a:ea typeface="Verdana" panose="020B0604030504040204" pitchFamily="34" charset="0"/>
                <a:cs typeface="Verdana" panose="020B0604030504040204" pitchFamily="34" charset="0"/>
              </a:rPr>
              <a:t>Pretrial</a:t>
            </a:r>
            <a:r>
              <a:rPr lang="en-US" altLang="en-US" sz="3200" dirty="0">
                <a:solidFill>
                  <a:srgbClr val="2F618F"/>
                </a:solidFill>
                <a:latin typeface="Verdana" panose="020B0604030504040204" pitchFamily="34" charset="0"/>
                <a:ea typeface="Verdana" panose="020B0604030504040204" pitchFamily="34" charset="0"/>
                <a:cs typeface="Verdana" panose="020B0604030504040204" pitchFamily="34" charset="0"/>
              </a:rPr>
              <a:t> </a:t>
            </a:r>
            <a:r>
              <a:rPr lang="en-US" altLang="en-US" sz="3200" dirty="0">
                <a:latin typeface="Verdana" panose="020B0604030504040204" pitchFamily="34" charset="0"/>
                <a:ea typeface="Verdana" panose="020B0604030504040204" pitchFamily="34" charset="0"/>
                <a:cs typeface="Verdana" panose="020B0604030504040204" pitchFamily="34" charset="0"/>
              </a:rPr>
              <a:t>application (</a:t>
            </a:r>
            <a:r>
              <a:rPr lang="en-US" altLang="en-US" sz="3200" b="1" dirty="0">
                <a:solidFill>
                  <a:srgbClr val="2F618F"/>
                </a:solidFill>
                <a:latin typeface="Verdana" panose="020B0604030504040204" pitchFamily="34" charset="0"/>
                <a:ea typeface="Verdana" panose="020B0604030504040204" pitchFamily="34" charset="0"/>
                <a:cs typeface="Verdana" panose="020B0604030504040204" pitchFamily="34" charset="0"/>
              </a:rPr>
              <a:t>First</a:t>
            </a:r>
            <a:r>
              <a:rPr lang="en-US" altLang="en-US" sz="3200" dirty="0">
                <a:solidFill>
                  <a:srgbClr val="2F618F"/>
                </a:solidFill>
                <a:latin typeface="Verdana" panose="020B0604030504040204" pitchFamily="34" charset="0"/>
                <a:ea typeface="Verdana" panose="020B0604030504040204" pitchFamily="34" charset="0"/>
                <a:cs typeface="Verdana" panose="020B0604030504040204" pitchFamily="34" charset="0"/>
              </a:rPr>
              <a:t> </a:t>
            </a:r>
            <a:r>
              <a:rPr lang="en-US" altLang="en-US" sz="3200" b="1" dirty="0">
                <a:solidFill>
                  <a:srgbClr val="2F618F"/>
                </a:solidFill>
                <a:latin typeface="Verdana" panose="020B0604030504040204" pitchFamily="34" charset="0"/>
                <a:ea typeface="Verdana" panose="020B0604030504040204" pitchFamily="34" charset="0"/>
                <a:cs typeface="Verdana" panose="020B0604030504040204" pitchFamily="34" charset="0"/>
              </a:rPr>
              <a:t>Instance</a:t>
            </a:r>
            <a:r>
              <a:rPr lang="en-US" altLang="en-US" sz="3200" dirty="0">
                <a:latin typeface="Verdana" panose="020B0604030504040204" pitchFamily="34" charset="0"/>
                <a:ea typeface="Verdana" panose="020B0604030504040204" pitchFamily="34" charset="0"/>
                <a:cs typeface="Verdana" panose="020B0604030504040204" pitchFamily="34" charset="0"/>
              </a:rPr>
              <a:t>)</a:t>
            </a:r>
          </a:p>
          <a:p>
            <a:pPr lvl="1" algn="just"/>
            <a:r>
              <a:rPr lang="en-US" altLang="en-US" sz="3200" b="1" dirty="0">
                <a:solidFill>
                  <a:srgbClr val="2F618F"/>
                </a:solidFill>
                <a:latin typeface="Verdana" panose="020B0604030504040204" pitchFamily="34" charset="0"/>
                <a:ea typeface="Verdana" panose="020B0604030504040204" pitchFamily="34" charset="0"/>
                <a:cs typeface="Verdana" panose="020B0604030504040204" pitchFamily="34" charset="0"/>
              </a:rPr>
              <a:t>Pretrial</a:t>
            </a:r>
            <a:r>
              <a:rPr lang="en-US" altLang="en-US" sz="3200" dirty="0">
                <a:solidFill>
                  <a:srgbClr val="2F618F"/>
                </a:solidFill>
                <a:cs typeface="Verdana" panose="020B0604030504040204" pitchFamily="34" charset="0"/>
              </a:rPr>
              <a:t> </a:t>
            </a:r>
            <a:r>
              <a:rPr lang="en-US" altLang="en-US" sz="3200" dirty="0">
                <a:latin typeface="Verdana" panose="020B0604030504040204" pitchFamily="34" charset="0"/>
                <a:ea typeface="Verdana" panose="020B0604030504040204" pitchFamily="34" charset="0"/>
                <a:cs typeface="Verdana" panose="020B0604030504040204" pitchFamily="34" charset="0"/>
              </a:rPr>
              <a:t>application (</a:t>
            </a:r>
            <a:r>
              <a:rPr lang="en-US" altLang="en-US" sz="3200" b="1" dirty="0">
                <a:solidFill>
                  <a:srgbClr val="2F618F"/>
                </a:solidFill>
                <a:latin typeface="Verdana" panose="020B0604030504040204" pitchFamily="34" charset="0"/>
                <a:ea typeface="Verdana" panose="020B0604030504040204" pitchFamily="34" charset="0"/>
                <a:cs typeface="Verdana" panose="020B0604030504040204" pitchFamily="34" charset="0"/>
              </a:rPr>
              <a:t>Extension</a:t>
            </a:r>
            <a:r>
              <a:rPr lang="en-US" altLang="en-US" sz="3200" dirty="0">
                <a:latin typeface="Verdana" panose="020B0604030504040204" pitchFamily="34" charset="0"/>
                <a:ea typeface="Verdana" panose="020B0604030504040204" pitchFamily="34" charset="0"/>
                <a:cs typeface="Verdana" panose="020B0604030504040204" pitchFamily="34" charset="0"/>
              </a:rPr>
              <a:t>)</a:t>
            </a:r>
          </a:p>
          <a:p>
            <a:pPr marL="457189" lvl="1" indent="0" algn="just">
              <a:buNone/>
            </a:pPr>
            <a:r>
              <a:rPr lang="en-US" altLang="en-US" sz="3200" dirty="0">
                <a:latin typeface="Verdana" panose="020B0604030504040204" pitchFamily="34" charset="0"/>
                <a:ea typeface="Verdana" panose="020B0604030504040204" pitchFamily="34" charset="0"/>
                <a:cs typeface="Verdana" panose="020B0604030504040204" pitchFamily="34" charset="0"/>
              </a:rPr>
              <a:t>	(for example renewal of a wire tap article 21 BC)</a:t>
            </a:r>
          </a:p>
          <a:p>
            <a:pPr lvl="1" algn="just"/>
            <a:r>
              <a:rPr lang="en-US" altLang="en-US" sz="3200" dirty="0">
                <a:latin typeface="Verdana" panose="020B0604030504040204" pitchFamily="34" charset="0"/>
                <a:ea typeface="Verdana" panose="020B0604030504040204" pitchFamily="34" charset="0"/>
                <a:cs typeface="Verdana" panose="020B0604030504040204" pitchFamily="34" charset="0"/>
              </a:rPr>
              <a:t>Application </a:t>
            </a:r>
            <a:r>
              <a:rPr lang="en-US" altLang="en-US" sz="3200" b="1" dirty="0">
                <a:solidFill>
                  <a:srgbClr val="2F618F"/>
                </a:solidFill>
                <a:latin typeface="Verdana" panose="020B0604030504040204" pitchFamily="34" charset="0"/>
                <a:ea typeface="Verdana" panose="020B0604030504040204" pitchFamily="34" charset="0"/>
                <a:cs typeface="Verdana" panose="020B0604030504040204" pitchFamily="34" charset="0"/>
              </a:rPr>
              <a:t>during Trial </a:t>
            </a:r>
          </a:p>
          <a:p>
            <a:pPr lvl="1" algn="just"/>
            <a:endParaRPr lang="en-US" altLang="en-US" sz="3200" dirty="0">
              <a:latin typeface="Verdana" panose="020B0604030504040204" pitchFamily="34" charset="0"/>
              <a:ea typeface="Verdana" panose="020B0604030504040204" pitchFamily="34" charset="0"/>
              <a:cs typeface="Verdana" panose="020B0604030504040204" pitchFamily="34" charset="0"/>
            </a:endParaRPr>
          </a:p>
          <a:p>
            <a:pPr algn="just"/>
            <a:r>
              <a:rPr lang="en-US" altLang="en-US" dirty="0">
                <a:latin typeface="Verdana" panose="020B0604030504040204" pitchFamily="34" charset="0"/>
                <a:ea typeface="Verdana" panose="020B0604030504040204" pitchFamily="34" charset="0"/>
                <a:cs typeface="Verdana" panose="020B0604030504040204" pitchFamily="34" charset="0"/>
              </a:rPr>
              <a:t>The Application should clearly state which category it falls under</a:t>
            </a:r>
          </a:p>
        </p:txBody>
      </p:sp>
      <p:sp>
        <p:nvSpPr>
          <p:cNvPr id="32772"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86ECCC6-88BA-49F8-8B3A-EE18DE51080F}" type="slidenum">
              <a:rPr lang="en-US" altLang="en-US" sz="1200">
                <a:solidFill>
                  <a:srgbClr val="898989"/>
                </a:solidFill>
              </a:rPr>
              <a:pPr>
                <a:spcBef>
                  <a:spcPct val="0"/>
                </a:spcBef>
                <a:buFontTx/>
                <a:buNone/>
              </a:pPr>
              <a:t>17</a:t>
            </a:fld>
            <a:endParaRPr lang="en-US" altLang="en-US" sz="1200">
              <a:solidFill>
                <a:srgbClr val="898989"/>
              </a:solidFill>
            </a:endParaRPr>
          </a:p>
        </p:txBody>
      </p:sp>
      <p:sp>
        <p:nvSpPr>
          <p:cNvPr id="2" name="Tijdelijke aanduiding voor datum 1"/>
          <p:cNvSpPr>
            <a:spLocks noGrp="1"/>
          </p:cNvSpPr>
          <p:nvPr>
            <p:ph type="dt" sz="half" idx="10"/>
          </p:nvPr>
        </p:nvSpPr>
        <p:spPr/>
        <p:txBody>
          <a:bodyPr/>
          <a:lstStyle/>
          <a:p>
            <a:r>
              <a:rPr lang="en-US"/>
              <a:t>www.coe.int/cybercrime</a:t>
            </a:r>
            <a:endParaRPr lang="en-GB"/>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1378131" y="173420"/>
            <a:ext cx="10515600" cy="907290"/>
          </a:xfrm>
        </p:spPr>
        <p:txBody>
          <a:bodyPr/>
          <a:lstStyle/>
          <a:p>
            <a:r>
              <a:rPr lang="en-US" altLang="en-US" b="1" dirty="0">
                <a:solidFill>
                  <a:schemeClr val="bg1"/>
                </a:solidFill>
                <a:latin typeface="Verdana" panose="020B0604030504040204" pitchFamily="34" charset="0"/>
                <a:ea typeface="Verdana" panose="020B0604030504040204" pitchFamily="34" charset="0"/>
                <a:cs typeface="Verdana" panose="020B0604030504040204" pitchFamily="34" charset="0"/>
              </a:rPr>
              <a:t>Subject of application </a:t>
            </a:r>
          </a:p>
        </p:txBody>
      </p:sp>
      <p:sp>
        <p:nvSpPr>
          <p:cNvPr id="34819" name="Content Placeholder 2"/>
          <p:cNvSpPr>
            <a:spLocks noGrp="1"/>
          </p:cNvSpPr>
          <p:nvPr>
            <p:ph idx="1"/>
          </p:nvPr>
        </p:nvSpPr>
        <p:spPr>
          <a:xfrm>
            <a:off x="104503" y="1384663"/>
            <a:ext cx="11887200" cy="4870087"/>
          </a:xfrm>
        </p:spPr>
        <p:txBody>
          <a:bodyPr/>
          <a:lstStyle/>
          <a:p>
            <a:pPr algn="just"/>
            <a:endParaRPr lang="en-US" altLang="en-US" dirty="0">
              <a:latin typeface="Verdana" panose="020B0604030504040204" pitchFamily="34" charset="0"/>
              <a:ea typeface="Verdana" panose="020B0604030504040204" pitchFamily="34" charset="0"/>
              <a:cs typeface="Verdana" panose="020B0604030504040204" pitchFamily="34" charset="0"/>
            </a:endParaRPr>
          </a:p>
          <a:p>
            <a:pPr algn="just"/>
            <a:r>
              <a:rPr lang="en-US" altLang="en-US" dirty="0">
                <a:latin typeface="Verdana" panose="020B0604030504040204" pitchFamily="34" charset="0"/>
                <a:ea typeface="Verdana" panose="020B0604030504040204" pitchFamily="34" charset="0"/>
                <a:cs typeface="Verdana" panose="020B0604030504040204" pitchFamily="34" charset="0"/>
              </a:rPr>
              <a:t>Subject of the application may be:</a:t>
            </a:r>
          </a:p>
          <a:p>
            <a:pPr lvl="1" algn="just"/>
            <a:r>
              <a:rPr lang="en-US" alt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Service provider </a:t>
            </a:r>
            <a:r>
              <a:rPr lang="en-US" altLang="en-US" dirty="0">
                <a:latin typeface="Verdana" panose="020B0604030504040204" pitchFamily="34" charset="0"/>
                <a:ea typeface="Verdana" panose="020B0604030504040204" pitchFamily="34" charset="0"/>
                <a:cs typeface="Verdana" panose="020B0604030504040204" pitchFamily="34" charset="0"/>
              </a:rPr>
              <a:t>in case of production orders, search &amp; seizure,  real-time collection and interception</a:t>
            </a:r>
          </a:p>
          <a:p>
            <a:pPr lvl="1" algn="just"/>
            <a:r>
              <a:rPr lang="en-US" alt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Any person in possession or control of computer data/system </a:t>
            </a:r>
            <a:r>
              <a:rPr lang="en-US" altLang="en-US" dirty="0">
                <a:latin typeface="Verdana" panose="020B0604030504040204" pitchFamily="34" charset="0"/>
                <a:ea typeface="Verdana" panose="020B0604030504040204" pitchFamily="34" charset="0"/>
                <a:cs typeface="Verdana" panose="020B0604030504040204" pitchFamily="34" charset="0"/>
              </a:rPr>
              <a:t>including service providers  (in case of production orders &amp; search &amp; seizure)</a:t>
            </a:r>
          </a:p>
          <a:p>
            <a:pPr marL="457189" lvl="1" indent="0" algn="just">
              <a:buNone/>
            </a:pPr>
            <a:endParaRPr lang="en-US" altLang="en-US" dirty="0">
              <a:latin typeface="Verdana" panose="020B0604030504040204" pitchFamily="34" charset="0"/>
              <a:ea typeface="Verdana" panose="020B0604030504040204" pitchFamily="34" charset="0"/>
              <a:cs typeface="Verdana" panose="020B0604030504040204" pitchFamily="34" charset="0"/>
            </a:endParaRPr>
          </a:p>
          <a:p>
            <a:pPr algn="just"/>
            <a:r>
              <a:rPr lang="en-US" altLang="en-US" dirty="0">
                <a:latin typeface="Verdana" panose="020B0604030504040204" pitchFamily="34" charset="0"/>
                <a:ea typeface="Verdana" panose="020B0604030504040204" pitchFamily="34" charset="0"/>
                <a:cs typeface="Verdana" panose="020B0604030504040204" pitchFamily="34" charset="0"/>
              </a:rPr>
              <a:t>It is necessary to have </a:t>
            </a:r>
            <a:r>
              <a:rPr lang="en-US" alt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separate applications </a:t>
            </a:r>
            <a:r>
              <a:rPr lang="en-US" altLang="en-US" dirty="0">
                <a:latin typeface="Verdana" panose="020B0604030504040204" pitchFamily="34" charset="0"/>
                <a:ea typeface="Verdana" panose="020B0604030504040204" pitchFamily="34" charset="0"/>
                <a:cs typeface="Verdana" panose="020B0604030504040204" pitchFamily="34" charset="0"/>
              </a:rPr>
              <a:t>for </a:t>
            </a:r>
            <a:r>
              <a:rPr lang="en-US" alt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different subjects </a:t>
            </a:r>
            <a:r>
              <a:rPr lang="en-US" altLang="en-US" dirty="0">
                <a:latin typeface="Verdana" panose="020B0604030504040204" pitchFamily="34" charset="0"/>
                <a:ea typeface="Verdana" panose="020B0604030504040204" pitchFamily="34" charset="0"/>
                <a:cs typeface="Verdana" panose="020B0604030504040204" pitchFamily="34" charset="0"/>
              </a:rPr>
              <a:t>&amp; </a:t>
            </a:r>
            <a:r>
              <a:rPr lang="en-US" alt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data/communications</a:t>
            </a:r>
          </a:p>
        </p:txBody>
      </p:sp>
      <p:sp>
        <p:nvSpPr>
          <p:cNvPr id="34820"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F96FC4D4-02D8-4EE2-82FB-7234AA86C752}" type="slidenum">
              <a:rPr lang="en-US" altLang="en-US" sz="1200">
                <a:solidFill>
                  <a:srgbClr val="898989"/>
                </a:solidFill>
              </a:rPr>
              <a:pPr>
                <a:spcBef>
                  <a:spcPct val="0"/>
                </a:spcBef>
                <a:buFontTx/>
                <a:buNone/>
              </a:pPr>
              <a:t>18</a:t>
            </a:fld>
            <a:endParaRPr lang="en-US" altLang="en-US" sz="1200">
              <a:solidFill>
                <a:srgbClr val="898989"/>
              </a:solidFill>
            </a:endParaRPr>
          </a:p>
        </p:txBody>
      </p:sp>
      <p:sp>
        <p:nvSpPr>
          <p:cNvPr id="2" name="Tijdelijke aanduiding voor datum 1"/>
          <p:cNvSpPr>
            <a:spLocks noGrp="1"/>
          </p:cNvSpPr>
          <p:nvPr>
            <p:ph type="dt" sz="half" idx="10"/>
          </p:nvPr>
        </p:nvSpPr>
        <p:spPr/>
        <p:txBody>
          <a:bodyPr/>
          <a:lstStyle/>
          <a:p>
            <a:r>
              <a:rPr lang="en-US"/>
              <a:t>www.coe.int/cybercrime</a:t>
            </a:r>
            <a:endParaRPr lang="en-GB"/>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1441268" y="112713"/>
            <a:ext cx="8229600" cy="1143001"/>
          </a:xfrm>
        </p:spPr>
        <p:txBody>
          <a:bodyPr>
            <a:normAutofit fontScale="90000"/>
          </a:bodyPr>
          <a:lstStyle/>
          <a:p>
            <a:r>
              <a:rPr lang="en-US" altLang="en-US" b="1" dirty="0">
                <a:solidFill>
                  <a:schemeClr val="bg1"/>
                </a:solidFill>
                <a:latin typeface="Verdana" panose="020B0604030504040204" pitchFamily="34" charset="0"/>
                <a:ea typeface="Verdana" panose="020B0604030504040204" pitchFamily="34" charset="0"/>
                <a:cs typeface="Verdana" panose="020B0604030504040204" pitchFamily="34" charset="0"/>
              </a:rPr>
              <a:t>Clear identification of data</a:t>
            </a:r>
          </a:p>
        </p:txBody>
      </p:sp>
      <p:pic>
        <p:nvPicPr>
          <p:cNvPr id="36869" name="Picture 9"/>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3822" y="1374017"/>
            <a:ext cx="11329832" cy="1019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70" name="Picture 10"/>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04579" y="2577085"/>
            <a:ext cx="9999104" cy="1432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71" name="Picture 11"/>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43910" y="4193824"/>
            <a:ext cx="10754183" cy="2106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jdelijke aanduiding voor datum 1"/>
          <p:cNvSpPr>
            <a:spLocks noGrp="1"/>
          </p:cNvSpPr>
          <p:nvPr>
            <p:ph type="dt" sz="half" idx="10"/>
          </p:nvPr>
        </p:nvSpPr>
        <p:spPr/>
        <p:txBody>
          <a:bodyPr/>
          <a:lstStyle/>
          <a:p>
            <a:r>
              <a:rPr lang="en-US"/>
              <a:t>www.coe.int/cybercrime</a:t>
            </a:r>
            <a:endParaRPr lang="en-GB"/>
          </a:p>
        </p:txBody>
      </p:sp>
      <p:sp>
        <p:nvSpPr>
          <p:cNvPr id="3" name="Tijdelijke aanduiding voor dianummer 2"/>
          <p:cNvSpPr>
            <a:spLocks noGrp="1"/>
          </p:cNvSpPr>
          <p:nvPr>
            <p:ph type="sldNum" sz="quarter" idx="12"/>
          </p:nvPr>
        </p:nvSpPr>
        <p:spPr/>
        <p:txBody>
          <a:bodyPr/>
          <a:lstStyle/>
          <a:p>
            <a:fld id="{B1D9BA23-6223-4617-9598-728E7A9462B0}" type="slidenum">
              <a:rPr lang="en-GB" smtClean="0"/>
              <a:t>19</a:t>
            </a:fld>
            <a:endParaRPr lang="en-GB"/>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9853E9CF-E1AD-4CAB-A3E8-27D4B78A612A}"/>
              </a:ext>
            </a:extLst>
          </p:cNvPr>
          <p:cNvSpPr>
            <a:spLocks noGrp="1"/>
          </p:cNvSpPr>
          <p:nvPr>
            <p:ph type="dt" sz="half" idx="10"/>
          </p:nvPr>
        </p:nvSpPr>
        <p:spPr/>
        <p:txBody>
          <a:bodyPr/>
          <a:lstStyle/>
          <a:p>
            <a:r>
              <a:rPr lang="en-US"/>
              <a:t>www.coe.int/cybercrime</a:t>
            </a:r>
            <a:endParaRPr lang="en-GB" dirty="0"/>
          </a:p>
        </p:txBody>
      </p:sp>
      <p:sp>
        <p:nvSpPr>
          <p:cNvPr id="5" name="Slide Number Placeholder 4">
            <a:extLst>
              <a:ext uri="{FF2B5EF4-FFF2-40B4-BE49-F238E27FC236}">
                <a16:creationId xmlns:a16="http://schemas.microsoft.com/office/drawing/2014/main" id="{90D77E1A-6E83-4ECF-810B-CE5090C0F97E}"/>
              </a:ext>
            </a:extLst>
          </p:cNvPr>
          <p:cNvSpPr>
            <a:spLocks noGrp="1"/>
          </p:cNvSpPr>
          <p:nvPr>
            <p:ph type="sldNum" sz="quarter" idx="12"/>
          </p:nvPr>
        </p:nvSpPr>
        <p:spPr/>
        <p:txBody>
          <a:bodyPr/>
          <a:lstStyle/>
          <a:p>
            <a:fld id="{B1D9BA23-6223-4617-9598-728E7A9462B0}" type="slidenum">
              <a:rPr lang="en-GB" smtClean="0"/>
              <a:t>2</a:t>
            </a:fld>
            <a:endParaRPr lang="en-GB"/>
          </a:p>
        </p:txBody>
      </p:sp>
      <p:sp>
        <p:nvSpPr>
          <p:cNvPr id="6" name="Title 1">
            <a:extLst>
              <a:ext uri="{FF2B5EF4-FFF2-40B4-BE49-F238E27FC236}">
                <a16:creationId xmlns:a16="http://schemas.microsoft.com/office/drawing/2014/main" id="{45A24BEE-F080-4497-B183-2AA405912103}"/>
              </a:ext>
            </a:extLst>
          </p:cNvPr>
          <p:cNvSpPr>
            <a:spLocks noGrp="1"/>
          </p:cNvSpPr>
          <p:nvPr>
            <p:ph type="ctrTitle"/>
          </p:nvPr>
        </p:nvSpPr>
        <p:spPr>
          <a:xfrm>
            <a:off x="569343" y="2379429"/>
            <a:ext cx="10877910" cy="1563034"/>
          </a:xfrm>
        </p:spPr>
        <p:txBody>
          <a:bodyPr/>
          <a:lstStyle/>
          <a:p>
            <a:r>
              <a:rPr lang="en-US" altLang="en-US" sz="3600" dirty="0">
                <a:latin typeface="Verdana" panose="020B0604030504040204" pitchFamily="34" charset="0"/>
                <a:ea typeface="Verdana" panose="020B0604030504040204" pitchFamily="34" charset="0"/>
                <a:cs typeface="Verdana" panose="020B0604030504040204" pitchFamily="34" charset="0"/>
              </a:rPr>
              <a:t>Session 5</a:t>
            </a:r>
            <a:br>
              <a:rPr lang="en-US" altLang="en-US" sz="3600" dirty="0">
                <a:latin typeface="Verdana" panose="020B0604030504040204" pitchFamily="34" charset="0"/>
                <a:ea typeface="Verdana" panose="020B0604030504040204" pitchFamily="34" charset="0"/>
                <a:cs typeface="Verdana" panose="020B0604030504040204" pitchFamily="34" charset="0"/>
              </a:rPr>
            </a:br>
            <a:br>
              <a:rPr lang="en-US" altLang="en-US" sz="3600" dirty="0">
                <a:latin typeface="Verdana" panose="020B0604030504040204" pitchFamily="34" charset="0"/>
                <a:ea typeface="Verdana" panose="020B0604030504040204" pitchFamily="34" charset="0"/>
                <a:cs typeface="Verdana" panose="020B0604030504040204" pitchFamily="34" charset="0"/>
              </a:rPr>
            </a:br>
            <a:r>
              <a:rPr lang="en-US" altLang="en-US" sz="3600" dirty="0" err="1">
                <a:latin typeface="Verdana" panose="020B0604030504040204" pitchFamily="34" charset="0"/>
                <a:ea typeface="Verdana" panose="020B0604030504040204" pitchFamily="34" charset="0"/>
                <a:cs typeface="Verdana" panose="020B0604030504040204" pitchFamily="34" charset="0"/>
              </a:rPr>
              <a:t>Authorisation</a:t>
            </a:r>
            <a:r>
              <a:rPr lang="en-US" altLang="en-US" sz="3600" dirty="0">
                <a:latin typeface="Verdana" panose="020B0604030504040204" pitchFamily="34" charset="0"/>
                <a:ea typeface="Verdana" panose="020B0604030504040204" pitchFamily="34" charset="0"/>
                <a:cs typeface="Verdana" panose="020B0604030504040204" pitchFamily="34" charset="0"/>
              </a:rPr>
              <a:t> to collect electronic evidence</a:t>
            </a:r>
            <a:endParaRPr lang="en-GB" sz="36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9131022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Content Placeholder 2"/>
          <p:cNvSpPr>
            <a:spLocks noGrp="1"/>
          </p:cNvSpPr>
          <p:nvPr>
            <p:ph idx="1"/>
          </p:nvPr>
        </p:nvSpPr>
        <p:spPr>
          <a:xfrm>
            <a:off x="87085" y="1358537"/>
            <a:ext cx="11965577" cy="4972594"/>
          </a:xfrm>
        </p:spPr>
        <p:txBody>
          <a:bodyPr>
            <a:normAutofit/>
          </a:bodyPr>
          <a:lstStyle/>
          <a:p>
            <a:pPr algn="just"/>
            <a:endParaRPr lang="en-US" altLang="en-US" dirty="0">
              <a:latin typeface="Verdana" panose="020B0604030504040204" pitchFamily="34" charset="0"/>
              <a:ea typeface="Verdana" panose="020B0604030504040204" pitchFamily="34" charset="0"/>
              <a:cs typeface="Verdana" panose="020B0604030504040204" pitchFamily="34" charset="0"/>
            </a:endParaRPr>
          </a:p>
          <a:p>
            <a:pPr algn="just"/>
            <a:r>
              <a:rPr lang="en-US" altLang="en-US" dirty="0">
                <a:latin typeface="Verdana" panose="020B0604030504040204" pitchFamily="34" charset="0"/>
                <a:ea typeface="Verdana" panose="020B0604030504040204" pitchFamily="34" charset="0"/>
                <a:cs typeface="Verdana" panose="020B0604030504040204" pitchFamily="34" charset="0"/>
              </a:rPr>
              <a:t>Budapest Convention does not allow exercise of procedural powers with regards </a:t>
            </a:r>
            <a:r>
              <a:rPr lang="en-US" altLang="en-US" dirty="0">
                <a:solidFill>
                  <a:srgbClr val="2F618F"/>
                </a:solidFill>
                <a:latin typeface="Verdana" panose="020B0604030504040204" pitchFamily="34" charset="0"/>
                <a:ea typeface="Verdana" panose="020B0604030504040204" pitchFamily="34" charset="0"/>
                <a:cs typeface="Verdana" panose="020B0604030504040204" pitchFamily="34" charset="0"/>
              </a:rPr>
              <a:t>to </a:t>
            </a:r>
            <a:r>
              <a:rPr lang="en-US" alt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indiscriminate</a:t>
            </a:r>
            <a:r>
              <a:rPr lang="en-US" altLang="en-US" dirty="0">
                <a:solidFill>
                  <a:srgbClr val="2F618F"/>
                </a:solidFill>
                <a:latin typeface="Verdana" panose="020B0604030504040204" pitchFamily="34" charset="0"/>
                <a:ea typeface="Verdana" panose="020B0604030504040204" pitchFamily="34" charset="0"/>
                <a:cs typeface="Verdana" panose="020B0604030504040204" pitchFamily="34" charset="0"/>
              </a:rPr>
              <a:t>, </a:t>
            </a:r>
            <a:r>
              <a:rPr lang="en-US" alt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non-specified data or communications</a:t>
            </a:r>
          </a:p>
          <a:p>
            <a:pPr algn="just"/>
            <a:r>
              <a:rPr lang="en-US" altLang="en-US" dirty="0">
                <a:latin typeface="Verdana" panose="020B0604030504040204" pitchFamily="34" charset="0"/>
                <a:ea typeface="Verdana" panose="020B0604030504040204" pitchFamily="34" charset="0"/>
                <a:cs typeface="Verdana" panose="020B0604030504040204" pitchFamily="34" charset="0"/>
              </a:rPr>
              <a:t>Application should identify </a:t>
            </a:r>
            <a:r>
              <a:rPr lang="en-US" altLang="en-US" b="1" u="sng" dirty="0">
                <a:solidFill>
                  <a:srgbClr val="2F618F"/>
                </a:solidFill>
                <a:latin typeface="Verdana" panose="020B0604030504040204" pitchFamily="34" charset="0"/>
                <a:ea typeface="Verdana" panose="020B0604030504040204" pitchFamily="34" charset="0"/>
                <a:cs typeface="Verdana" panose="020B0604030504040204" pitchFamily="34" charset="0"/>
              </a:rPr>
              <a:t>so far as it is practicable</a:t>
            </a:r>
            <a:r>
              <a:rPr lang="en-US" altLang="en-US" dirty="0">
                <a:latin typeface="Verdana" panose="020B0604030504040204" pitchFamily="34" charset="0"/>
                <a:ea typeface="Verdana" panose="020B0604030504040204" pitchFamily="34" charset="0"/>
                <a:cs typeface="Verdana" panose="020B0604030504040204" pitchFamily="34" charset="0"/>
              </a:rPr>
              <a:t>:</a:t>
            </a:r>
          </a:p>
          <a:p>
            <a:pPr marL="0" indent="0" algn="just">
              <a:buNone/>
            </a:pPr>
            <a:endParaRPr lang="en-US" altLang="en-US" dirty="0">
              <a:latin typeface="Verdana" panose="020B0604030504040204" pitchFamily="34" charset="0"/>
              <a:ea typeface="Verdana" panose="020B0604030504040204" pitchFamily="34" charset="0"/>
              <a:cs typeface="Verdana" panose="020B0604030504040204" pitchFamily="34" charset="0"/>
            </a:endParaRPr>
          </a:p>
          <a:p>
            <a:pPr lvl="1" algn="just"/>
            <a:r>
              <a:rPr lang="en-US" alt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Location and particulars of subject data/computer system </a:t>
            </a:r>
            <a:r>
              <a:rPr lang="en-US" altLang="en-US" dirty="0">
                <a:latin typeface="Verdana" panose="020B0604030504040204" pitchFamily="34" charset="0"/>
                <a:ea typeface="Verdana" panose="020B0604030504040204" pitchFamily="34" charset="0"/>
                <a:cs typeface="Verdana" panose="020B0604030504040204" pitchFamily="34" charset="0"/>
              </a:rPr>
              <a:t>(for search &amp; seizure, production order applications)</a:t>
            </a:r>
          </a:p>
          <a:p>
            <a:pPr lvl="1" algn="just"/>
            <a:r>
              <a:rPr lang="en-US" alt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Source of transmission of computer data </a:t>
            </a:r>
            <a:r>
              <a:rPr lang="en-US" altLang="en-US" dirty="0">
                <a:latin typeface="Verdana" panose="020B0604030504040204" pitchFamily="34" charset="0"/>
                <a:ea typeface="Verdana" panose="020B0604030504040204" pitchFamily="34" charset="0"/>
                <a:cs typeface="Verdana" panose="020B0604030504040204" pitchFamily="34" charset="0"/>
              </a:rPr>
              <a:t>(for RT collection of traffic data, interception of content data applications)</a:t>
            </a:r>
          </a:p>
        </p:txBody>
      </p:sp>
      <p:sp>
        <p:nvSpPr>
          <p:cNvPr id="3891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07383E30-F74C-4523-9770-35ECD6F12E47}" type="slidenum">
              <a:rPr lang="en-US" altLang="en-US" sz="1200">
                <a:solidFill>
                  <a:srgbClr val="898989"/>
                </a:solidFill>
              </a:rPr>
              <a:pPr>
                <a:spcBef>
                  <a:spcPct val="0"/>
                </a:spcBef>
                <a:buFontTx/>
                <a:buNone/>
              </a:pPr>
              <a:t>20</a:t>
            </a:fld>
            <a:endParaRPr lang="en-US" altLang="en-US" sz="1200">
              <a:solidFill>
                <a:srgbClr val="898989"/>
              </a:solidFill>
            </a:endParaRPr>
          </a:p>
        </p:txBody>
      </p:sp>
      <p:sp>
        <p:nvSpPr>
          <p:cNvPr id="2" name="Tijdelijke aanduiding voor datum 1"/>
          <p:cNvSpPr>
            <a:spLocks noGrp="1"/>
          </p:cNvSpPr>
          <p:nvPr>
            <p:ph type="dt" sz="half" idx="10"/>
          </p:nvPr>
        </p:nvSpPr>
        <p:spPr/>
        <p:txBody>
          <a:bodyPr/>
          <a:lstStyle/>
          <a:p>
            <a:r>
              <a:rPr lang="en-US"/>
              <a:t>www.coe.int/cybercrime</a:t>
            </a:r>
            <a:endParaRPr lang="en-GB"/>
          </a:p>
        </p:txBody>
      </p:sp>
      <p:sp>
        <p:nvSpPr>
          <p:cNvPr id="8" name="Title 1"/>
          <p:cNvSpPr>
            <a:spLocks noGrp="1"/>
          </p:cNvSpPr>
          <p:nvPr>
            <p:ph type="title"/>
          </p:nvPr>
        </p:nvSpPr>
        <p:spPr>
          <a:xfrm>
            <a:off x="1441268" y="112713"/>
            <a:ext cx="8229600" cy="1143001"/>
          </a:xfrm>
        </p:spPr>
        <p:txBody>
          <a:bodyPr>
            <a:normAutofit fontScale="90000"/>
          </a:bodyPr>
          <a:lstStyle/>
          <a:p>
            <a:r>
              <a:rPr lang="en-US" altLang="en-US" b="1" dirty="0">
                <a:solidFill>
                  <a:schemeClr val="bg1"/>
                </a:solidFill>
                <a:latin typeface="Verdana" panose="020B0604030504040204" pitchFamily="34" charset="0"/>
                <a:ea typeface="Verdana" panose="020B0604030504040204" pitchFamily="34" charset="0"/>
                <a:cs typeface="Verdana" panose="020B0604030504040204" pitchFamily="34" charset="0"/>
              </a:rPr>
              <a:t>Clear identification of data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Content Placeholder 2"/>
          <p:cNvSpPr>
            <a:spLocks noGrp="1"/>
          </p:cNvSpPr>
          <p:nvPr>
            <p:ph idx="1"/>
          </p:nvPr>
        </p:nvSpPr>
        <p:spPr>
          <a:xfrm>
            <a:off x="130629" y="1367245"/>
            <a:ext cx="11913325" cy="4894217"/>
          </a:xfrm>
        </p:spPr>
        <p:txBody>
          <a:bodyPr>
            <a:normAutofit/>
          </a:bodyPr>
          <a:lstStyle/>
          <a:p>
            <a:pPr algn="just"/>
            <a:endParaRPr lang="en-US" altLang="en-US" sz="2600" dirty="0">
              <a:latin typeface="Verdana" panose="020B0604030504040204" pitchFamily="34" charset="0"/>
              <a:ea typeface="Verdana" panose="020B0604030504040204" pitchFamily="34" charset="0"/>
              <a:cs typeface="Verdana" panose="020B0604030504040204" pitchFamily="34" charset="0"/>
            </a:endParaRPr>
          </a:p>
          <a:p>
            <a:pPr algn="just"/>
            <a:r>
              <a:rPr lang="en-US" altLang="en-US" sz="2600" dirty="0">
                <a:latin typeface="Verdana" panose="020B0604030504040204" pitchFamily="34" charset="0"/>
                <a:ea typeface="Verdana" panose="020B0604030504040204" pitchFamily="34" charset="0"/>
                <a:cs typeface="Verdana" panose="020B0604030504040204" pitchFamily="34" charset="0"/>
              </a:rPr>
              <a:t>Application should so </a:t>
            </a:r>
            <a:r>
              <a:rPr lang="en-US" altLang="en-US" sz="2600" b="1" u="sng" dirty="0">
                <a:solidFill>
                  <a:srgbClr val="2F618F"/>
                </a:solidFill>
                <a:latin typeface="Verdana" panose="020B0604030504040204" pitchFamily="34" charset="0"/>
                <a:ea typeface="Verdana" panose="020B0604030504040204" pitchFamily="34" charset="0"/>
                <a:cs typeface="Verdana" panose="020B0604030504040204" pitchFamily="34" charset="0"/>
              </a:rPr>
              <a:t>far as it is practicable</a:t>
            </a:r>
            <a:r>
              <a:rPr lang="en-US" altLang="en-US" sz="2600" b="1" dirty="0">
                <a:solidFill>
                  <a:srgbClr val="2F618F"/>
                </a:solidFill>
                <a:latin typeface="Verdana" panose="020B0604030504040204" pitchFamily="34" charset="0"/>
                <a:ea typeface="Verdana" panose="020B0604030504040204" pitchFamily="34" charset="0"/>
                <a:cs typeface="Verdana" panose="020B0604030504040204" pitchFamily="34" charset="0"/>
              </a:rPr>
              <a:t> </a:t>
            </a:r>
            <a:r>
              <a:rPr lang="en-US" altLang="en-US" sz="2600" dirty="0">
                <a:latin typeface="Verdana" panose="020B0604030504040204" pitchFamily="34" charset="0"/>
                <a:ea typeface="Verdana" panose="020B0604030504040204" pitchFamily="34" charset="0"/>
                <a:cs typeface="Verdana" panose="020B0604030504040204" pitchFamily="34" charset="0"/>
              </a:rPr>
              <a:t>clearly state how specified data has been identified to be:</a:t>
            </a:r>
          </a:p>
          <a:p>
            <a:pPr lvl="1" algn="just"/>
            <a:r>
              <a:rPr lang="en-US" altLang="en-US" sz="2600" dirty="0">
                <a:latin typeface="Verdana" panose="020B0604030504040204" pitchFamily="34" charset="0"/>
                <a:ea typeface="Verdana" panose="020B0604030504040204" pitchFamily="34" charset="0"/>
                <a:cs typeface="Verdana" panose="020B0604030504040204" pitchFamily="34" charset="0"/>
              </a:rPr>
              <a:t>in </a:t>
            </a:r>
            <a:r>
              <a:rPr lang="en-US" altLang="en-US" sz="2600" b="1" dirty="0">
                <a:solidFill>
                  <a:srgbClr val="2F618F"/>
                </a:solidFill>
                <a:latin typeface="Verdana" panose="020B0604030504040204" pitchFamily="34" charset="0"/>
                <a:ea typeface="Verdana" panose="020B0604030504040204" pitchFamily="34" charset="0"/>
                <a:cs typeface="Verdana" panose="020B0604030504040204" pitchFamily="34" charset="0"/>
              </a:rPr>
              <a:t>control/possession</a:t>
            </a:r>
            <a:r>
              <a:rPr lang="en-US" altLang="en-US" sz="2600" dirty="0">
                <a:latin typeface="Verdana" panose="020B0604030504040204" pitchFamily="34" charset="0"/>
                <a:ea typeface="Verdana" panose="020B0604030504040204" pitchFamily="34" charset="0"/>
                <a:cs typeface="Verdana" panose="020B0604030504040204" pitchFamily="34" charset="0"/>
              </a:rPr>
              <a:t> of </a:t>
            </a:r>
            <a:r>
              <a:rPr lang="en-US" altLang="en-US" sz="2600" b="1" dirty="0">
                <a:solidFill>
                  <a:srgbClr val="2F618F"/>
                </a:solidFill>
                <a:latin typeface="Verdana" panose="020B0604030504040204" pitchFamily="34" charset="0"/>
                <a:ea typeface="Verdana" panose="020B0604030504040204" pitchFamily="34" charset="0"/>
                <a:cs typeface="Verdana" panose="020B0604030504040204" pitchFamily="34" charset="0"/>
              </a:rPr>
              <a:t>person identified</a:t>
            </a:r>
            <a:r>
              <a:rPr lang="en-US" altLang="en-US" sz="2600" dirty="0">
                <a:latin typeface="Verdana" panose="020B0604030504040204" pitchFamily="34" charset="0"/>
                <a:ea typeface="Verdana" panose="020B0604030504040204" pitchFamily="34" charset="0"/>
                <a:cs typeface="Verdana" panose="020B0604030504040204" pitchFamily="34" charset="0"/>
              </a:rPr>
              <a:t>; or</a:t>
            </a:r>
          </a:p>
          <a:p>
            <a:pPr lvl="1" algn="just"/>
            <a:r>
              <a:rPr lang="en-US" altLang="en-US" sz="2600" dirty="0">
                <a:latin typeface="Verdana" panose="020B0604030504040204" pitchFamily="34" charset="0"/>
                <a:ea typeface="Verdana" panose="020B0604030504040204" pitchFamily="34" charset="0"/>
                <a:cs typeface="Verdana" panose="020B0604030504040204" pitchFamily="34" charset="0"/>
              </a:rPr>
              <a:t>in </a:t>
            </a:r>
            <a:r>
              <a:rPr lang="en-US" altLang="en-US" sz="2600" b="1" dirty="0">
                <a:solidFill>
                  <a:srgbClr val="2F618F"/>
                </a:solidFill>
                <a:latin typeface="Verdana" panose="020B0604030504040204" pitchFamily="34" charset="0"/>
                <a:ea typeface="Verdana" panose="020B0604030504040204" pitchFamily="34" charset="0"/>
                <a:cs typeface="Verdana" panose="020B0604030504040204" pitchFamily="34" charset="0"/>
              </a:rPr>
              <a:t>computer system identified</a:t>
            </a:r>
            <a:endParaRPr lang="en-US" altLang="en-US" sz="2600" dirty="0">
              <a:solidFill>
                <a:srgbClr val="2F618F"/>
              </a:solidFill>
              <a:latin typeface="Verdana" panose="020B0604030504040204" pitchFamily="34" charset="0"/>
              <a:ea typeface="Verdana" panose="020B0604030504040204" pitchFamily="34" charset="0"/>
              <a:cs typeface="Verdana" panose="020B0604030504040204" pitchFamily="34" charset="0"/>
            </a:endParaRPr>
          </a:p>
          <a:p>
            <a:pPr algn="just"/>
            <a:r>
              <a:rPr lang="en-US" altLang="en-US" sz="2600" dirty="0">
                <a:latin typeface="Verdana" panose="020B0604030504040204" pitchFamily="34" charset="0"/>
                <a:ea typeface="Verdana" panose="020B0604030504040204" pitchFamily="34" charset="0"/>
                <a:cs typeface="Verdana" panose="020B0604030504040204" pitchFamily="34" charset="0"/>
              </a:rPr>
              <a:t>If data was identified based on findings of </a:t>
            </a:r>
            <a:r>
              <a:rPr lang="en-US" altLang="en-US" sz="2600" b="1" dirty="0">
                <a:solidFill>
                  <a:srgbClr val="2F618F"/>
                </a:solidFill>
                <a:latin typeface="Verdana" panose="020B0604030504040204" pitchFamily="34" charset="0"/>
                <a:ea typeface="Verdana" panose="020B0604030504040204" pitchFamily="34" charset="0"/>
                <a:cs typeface="Verdana" panose="020B0604030504040204" pitchFamily="34" charset="0"/>
              </a:rPr>
              <a:t>informant</a:t>
            </a:r>
            <a:r>
              <a:rPr lang="en-US" altLang="en-US" sz="2600" dirty="0">
                <a:latin typeface="Verdana" panose="020B0604030504040204" pitchFamily="34" charset="0"/>
                <a:ea typeface="Verdana" panose="020B0604030504040204" pitchFamily="34" charset="0"/>
                <a:cs typeface="Verdana" panose="020B0604030504040204" pitchFamily="34" charset="0"/>
              </a:rPr>
              <a:t>, include details of such informant (</a:t>
            </a:r>
            <a:r>
              <a:rPr lang="en-US" altLang="en-US" sz="2600" b="1" dirty="0">
                <a:solidFill>
                  <a:srgbClr val="2F618F"/>
                </a:solidFill>
                <a:latin typeface="Verdana" panose="020B0604030504040204" pitchFamily="34" charset="0"/>
                <a:ea typeface="Verdana" panose="020B0604030504040204" pitchFamily="34" charset="0"/>
                <a:cs typeface="Verdana" panose="020B0604030504040204" pitchFamily="34" charset="0"/>
              </a:rPr>
              <a:t>unless confidential</a:t>
            </a:r>
            <a:r>
              <a:rPr lang="en-US" altLang="en-US" sz="2600" dirty="0">
                <a:latin typeface="Verdana" panose="020B0604030504040204" pitchFamily="34" charset="0"/>
                <a:ea typeface="Verdana" panose="020B0604030504040204" pitchFamily="34" charset="0"/>
                <a:cs typeface="Verdana" panose="020B0604030504040204" pitchFamily="34" charset="0"/>
              </a:rPr>
              <a:t>)</a:t>
            </a:r>
          </a:p>
          <a:p>
            <a:pPr algn="just"/>
            <a:r>
              <a:rPr lang="en-US" altLang="en-US" sz="2600" dirty="0">
                <a:latin typeface="Verdana" panose="020B0604030504040204" pitchFamily="34" charset="0"/>
                <a:ea typeface="Verdana" panose="020B0604030504040204" pitchFamily="34" charset="0"/>
                <a:cs typeface="Verdana" panose="020B0604030504040204" pitchFamily="34" charset="0"/>
              </a:rPr>
              <a:t>If data was identified based on other information, include explanation of </a:t>
            </a:r>
            <a:r>
              <a:rPr lang="en-US" altLang="en-US" sz="2600" b="1" dirty="0">
                <a:solidFill>
                  <a:srgbClr val="2F618F"/>
                </a:solidFill>
                <a:latin typeface="Verdana" panose="020B0604030504040204" pitchFamily="34" charset="0"/>
                <a:ea typeface="Verdana" panose="020B0604030504040204" pitchFamily="34" charset="0"/>
                <a:cs typeface="Verdana" panose="020B0604030504040204" pitchFamily="34" charset="0"/>
              </a:rPr>
              <a:t>reliability of information</a:t>
            </a:r>
          </a:p>
          <a:p>
            <a:pPr algn="just"/>
            <a:r>
              <a:rPr lang="en-US" altLang="en-US" sz="2600" dirty="0">
                <a:latin typeface="Verdana" panose="020B0604030504040204" pitchFamily="34" charset="0"/>
                <a:ea typeface="Verdana" panose="020B0604030504040204" pitchFamily="34" charset="0"/>
                <a:cs typeface="Verdana" panose="020B0604030504040204" pitchFamily="34" charset="0"/>
              </a:rPr>
              <a:t>Application should state how </a:t>
            </a:r>
            <a:r>
              <a:rPr lang="en-US" altLang="en-US" sz="2600" b="1" dirty="0">
                <a:solidFill>
                  <a:srgbClr val="2F618F"/>
                </a:solidFill>
                <a:latin typeface="Verdana" panose="020B0604030504040204" pitchFamily="34" charset="0"/>
                <a:ea typeface="Verdana" panose="020B0604030504040204" pitchFamily="34" charset="0"/>
                <a:cs typeface="Verdana" panose="020B0604030504040204" pitchFamily="34" charset="0"/>
              </a:rPr>
              <a:t>applicant verified information</a:t>
            </a:r>
            <a:r>
              <a:rPr lang="en-US" altLang="en-US" sz="2600" dirty="0">
                <a:solidFill>
                  <a:srgbClr val="2F618F"/>
                </a:solidFill>
                <a:latin typeface="Verdana" panose="020B0604030504040204" pitchFamily="34" charset="0"/>
                <a:ea typeface="Verdana" panose="020B0604030504040204" pitchFamily="34" charset="0"/>
                <a:cs typeface="Verdana" panose="020B0604030504040204" pitchFamily="34" charset="0"/>
              </a:rPr>
              <a:t> </a:t>
            </a:r>
            <a:r>
              <a:rPr lang="en-US" altLang="en-US" sz="2600" dirty="0">
                <a:latin typeface="Verdana" panose="020B0604030504040204" pitchFamily="34" charset="0"/>
                <a:ea typeface="Verdana" panose="020B0604030504040204" pitchFamily="34" charset="0"/>
                <a:cs typeface="Verdana" panose="020B0604030504040204" pitchFamily="34" charset="0"/>
              </a:rPr>
              <a:t>based on which data was identified</a:t>
            </a:r>
          </a:p>
          <a:p>
            <a:pPr algn="just"/>
            <a:endParaRPr lang="en-US" altLang="en-US" sz="2600" dirty="0">
              <a:latin typeface="Verdana" panose="020B0604030504040204" pitchFamily="34" charset="0"/>
              <a:ea typeface="Verdana" panose="020B0604030504040204" pitchFamily="34" charset="0"/>
              <a:cs typeface="Verdana" panose="020B0604030504040204" pitchFamily="34" charset="0"/>
            </a:endParaRPr>
          </a:p>
        </p:txBody>
      </p:sp>
      <p:sp>
        <p:nvSpPr>
          <p:cNvPr id="4096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575B8F12-6B3E-4565-998F-A68DFC87DD3A}" type="slidenum">
              <a:rPr lang="en-US" altLang="en-US" sz="1200">
                <a:solidFill>
                  <a:srgbClr val="898989"/>
                </a:solidFill>
              </a:rPr>
              <a:pPr>
                <a:spcBef>
                  <a:spcPct val="0"/>
                </a:spcBef>
                <a:buFontTx/>
                <a:buNone/>
              </a:pPr>
              <a:t>21</a:t>
            </a:fld>
            <a:endParaRPr lang="en-US" altLang="en-US" sz="1200">
              <a:solidFill>
                <a:srgbClr val="898989"/>
              </a:solidFill>
            </a:endParaRPr>
          </a:p>
        </p:txBody>
      </p:sp>
      <p:sp>
        <p:nvSpPr>
          <p:cNvPr id="2" name="Tijdelijke aanduiding voor datum 1"/>
          <p:cNvSpPr>
            <a:spLocks noGrp="1"/>
          </p:cNvSpPr>
          <p:nvPr>
            <p:ph type="dt" sz="half" idx="10"/>
          </p:nvPr>
        </p:nvSpPr>
        <p:spPr/>
        <p:txBody>
          <a:bodyPr/>
          <a:lstStyle/>
          <a:p>
            <a:r>
              <a:rPr lang="en-US"/>
              <a:t>www.coe.int/cybercrime</a:t>
            </a:r>
            <a:endParaRPr lang="en-GB"/>
          </a:p>
        </p:txBody>
      </p:sp>
      <p:sp>
        <p:nvSpPr>
          <p:cNvPr id="11" name="Title 1"/>
          <p:cNvSpPr txBox="1">
            <a:spLocks/>
          </p:cNvSpPr>
          <p:nvPr/>
        </p:nvSpPr>
        <p:spPr>
          <a:xfrm>
            <a:off x="1441267" y="112713"/>
            <a:ext cx="10341429" cy="1143001"/>
          </a:xfrm>
          <a:prstGeom prst="rect">
            <a:avLst/>
          </a:prstGeom>
        </p:spPr>
        <p:txBody>
          <a:bodyPr vert="horz" lIns="91440" tIns="45720" rIns="91440" bIns="45720" rtlCol="0" anchor="ctr">
            <a:normAutofit fontScale="97500"/>
          </a:bodyPr>
          <a:lstStyle>
            <a:lvl1pPr algn="l" defTabSz="914377"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a:lstStyle>
          <a:p>
            <a:r>
              <a:rPr lang="en-US" altLang="en-US" b="1" dirty="0">
                <a:solidFill>
                  <a:schemeClr val="bg1"/>
                </a:solidFill>
                <a:cs typeface="Verdana" panose="020B0604030504040204" pitchFamily="34" charset="0"/>
              </a:rPr>
              <a:t>Clear identification of data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1430382" y="139359"/>
            <a:ext cx="10515600" cy="907290"/>
          </a:xfrm>
        </p:spPr>
        <p:txBody>
          <a:bodyPr>
            <a:normAutofit/>
          </a:bodyPr>
          <a:lstStyle/>
          <a:p>
            <a:r>
              <a:rPr lang="en-US" altLang="en-US" sz="4800" b="1" dirty="0">
                <a:solidFill>
                  <a:schemeClr val="bg1"/>
                </a:solidFill>
                <a:cs typeface="Verdana" panose="020B0604030504040204" pitchFamily="34" charset="0"/>
              </a:rPr>
              <a:t>Time of hear</a:t>
            </a:r>
            <a:r>
              <a:rPr lang="en-US" altLang="en-US" b="1" dirty="0">
                <a:solidFill>
                  <a:schemeClr val="bg1"/>
                </a:solidFill>
                <a:cs typeface="Verdana" panose="020B0604030504040204" pitchFamily="34" charset="0"/>
              </a:rPr>
              <a:t>ing </a:t>
            </a:r>
            <a:r>
              <a:rPr lang="en-US" altLang="en-US" sz="2000" b="1" dirty="0">
                <a:solidFill>
                  <a:schemeClr val="bg1"/>
                </a:solidFill>
                <a:cs typeface="Verdana" panose="020B0604030504040204" pitchFamily="34" charset="0"/>
              </a:rPr>
              <a:t>(where applicable)</a:t>
            </a:r>
            <a:endParaRPr lang="en-US" altLang="en-US"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43011" name="Content Placeholder 2"/>
          <p:cNvSpPr>
            <a:spLocks noGrp="1"/>
          </p:cNvSpPr>
          <p:nvPr>
            <p:ph idx="1"/>
          </p:nvPr>
        </p:nvSpPr>
        <p:spPr>
          <a:xfrm>
            <a:off x="148046" y="1428206"/>
            <a:ext cx="11922034" cy="4841965"/>
          </a:xfrm>
        </p:spPr>
        <p:txBody>
          <a:bodyPr>
            <a:normAutofit/>
          </a:bodyPr>
          <a:lstStyle/>
          <a:p>
            <a:pPr algn="just">
              <a:defRPr/>
            </a:pPr>
            <a:endParaRPr lang="en-US" sz="3200" dirty="0">
              <a:latin typeface="Verdana" panose="020B0604030504040204" pitchFamily="34" charset="0"/>
              <a:ea typeface="Verdana" panose="020B0604030504040204" pitchFamily="34" charset="0"/>
              <a:cs typeface="Verdana" panose="020B0604030504040204" pitchFamily="34" charset="0"/>
            </a:endParaRPr>
          </a:p>
          <a:p>
            <a:pPr algn="just">
              <a:defRPr/>
            </a:pPr>
            <a:r>
              <a:rPr lang="en-US" sz="3200" dirty="0">
                <a:latin typeface="Verdana" panose="020B0604030504040204" pitchFamily="34" charset="0"/>
                <a:ea typeface="Verdana" panose="020B0604030504040204" pitchFamily="34" charset="0"/>
                <a:cs typeface="Verdana" panose="020B0604030504040204" pitchFamily="34" charset="0"/>
              </a:rPr>
              <a:t>Clearly state the </a:t>
            </a:r>
            <a:r>
              <a:rPr lang="en-US" sz="3200" b="1" dirty="0">
                <a:solidFill>
                  <a:srgbClr val="2F618F"/>
                </a:solidFill>
                <a:latin typeface="Verdana" panose="020B0604030504040204" pitchFamily="34" charset="0"/>
                <a:ea typeface="Verdana" panose="020B0604030504040204" pitchFamily="34" charset="0"/>
                <a:cs typeface="Verdana" panose="020B0604030504040204" pitchFamily="34" charset="0"/>
              </a:rPr>
              <a:t>date</a:t>
            </a:r>
            <a:r>
              <a:rPr lang="en-US" sz="3200" dirty="0">
                <a:latin typeface="Verdana" panose="020B0604030504040204" pitchFamily="34" charset="0"/>
                <a:ea typeface="Verdana" panose="020B0604030504040204" pitchFamily="34" charset="0"/>
                <a:cs typeface="Verdana" panose="020B0604030504040204" pitchFamily="34" charset="0"/>
              </a:rPr>
              <a:t>, </a:t>
            </a:r>
            <a:r>
              <a:rPr lang="en-US" sz="3200" b="1" dirty="0">
                <a:solidFill>
                  <a:srgbClr val="2F618F"/>
                </a:solidFill>
                <a:latin typeface="Verdana" panose="020B0604030504040204" pitchFamily="34" charset="0"/>
                <a:ea typeface="Verdana" panose="020B0604030504040204" pitchFamily="34" charset="0"/>
                <a:cs typeface="Verdana" panose="020B0604030504040204" pitchFamily="34" charset="0"/>
              </a:rPr>
              <a:t>time</a:t>
            </a:r>
            <a:r>
              <a:rPr lang="en-US" sz="3200" dirty="0">
                <a:solidFill>
                  <a:srgbClr val="2F618F"/>
                </a:solidFill>
                <a:latin typeface="Verdana" panose="020B0604030504040204" pitchFamily="34" charset="0"/>
                <a:ea typeface="Verdana" panose="020B0604030504040204" pitchFamily="34" charset="0"/>
                <a:cs typeface="Verdana" panose="020B0604030504040204" pitchFamily="34" charset="0"/>
              </a:rPr>
              <a:t> </a:t>
            </a:r>
            <a:r>
              <a:rPr lang="en-US" sz="3200" dirty="0">
                <a:latin typeface="Verdana" panose="020B0604030504040204" pitchFamily="34" charset="0"/>
                <a:ea typeface="Verdana" panose="020B0604030504040204" pitchFamily="34" charset="0"/>
                <a:cs typeface="Verdana" panose="020B0604030504040204" pitchFamily="34" charset="0"/>
              </a:rPr>
              <a:t>&amp; </a:t>
            </a:r>
            <a:r>
              <a:rPr lang="en-US" sz="3200" b="1" dirty="0">
                <a:solidFill>
                  <a:srgbClr val="2F618F"/>
                </a:solidFill>
                <a:latin typeface="Verdana" panose="020B0604030504040204" pitchFamily="34" charset="0"/>
                <a:ea typeface="Verdana" panose="020B0604030504040204" pitchFamily="34" charset="0"/>
                <a:cs typeface="Verdana" panose="020B0604030504040204" pitchFamily="34" charset="0"/>
              </a:rPr>
              <a:t>place</a:t>
            </a:r>
            <a:r>
              <a:rPr lang="en-US" sz="3200" dirty="0">
                <a:solidFill>
                  <a:srgbClr val="2F618F"/>
                </a:solidFill>
                <a:latin typeface="Verdana" panose="020B0604030504040204" pitchFamily="34" charset="0"/>
                <a:ea typeface="Verdana" panose="020B0604030504040204" pitchFamily="34" charset="0"/>
                <a:cs typeface="Verdana" panose="020B0604030504040204" pitchFamily="34" charset="0"/>
              </a:rPr>
              <a:t> </a:t>
            </a:r>
            <a:r>
              <a:rPr lang="en-US" sz="3200" dirty="0">
                <a:latin typeface="Verdana" panose="020B0604030504040204" pitchFamily="34" charset="0"/>
                <a:ea typeface="Verdana" panose="020B0604030504040204" pitchFamily="34" charset="0"/>
                <a:cs typeface="Verdana" panose="020B0604030504040204" pitchFamily="34" charset="0"/>
              </a:rPr>
              <a:t>when the power will be executed</a:t>
            </a:r>
          </a:p>
          <a:p>
            <a:pPr algn="just">
              <a:defRPr/>
            </a:pPr>
            <a:r>
              <a:rPr lang="en-US" sz="3200" dirty="0">
                <a:latin typeface="Verdana" panose="020B0604030504040204" pitchFamily="34" charset="0"/>
                <a:ea typeface="Verdana" panose="020B0604030504040204" pitchFamily="34" charset="0"/>
                <a:cs typeface="Verdana" panose="020B0604030504040204" pitchFamily="34" charset="0"/>
              </a:rPr>
              <a:t>This will enable the judicial officer to be prepared:</a:t>
            </a:r>
          </a:p>
          <a:p>
            <a:pPr lvl="1" algn="just">
              <a:defRPr/>
            </a:pPr>
            <a:r>
              <a:rPr lang="en-US" sz="2800" b="1" dirty="0">
                <a:solidFill>
                  <a:srgbClr val="2F618F"/>
                </a:solidFill>
                <a:latin typeface="Verdana" panose="020B0604030504040204" pitchFamily="34" charset="0"/>
                <a:ea typeface="Verdana" panose="020B0604030504040204" pitchFamily="34" charset="0"/>
                <a:cs typeface="Verdana" panose="020B0604030504040204" pitchFamily="34" charset="0"/>
              </a:rPr>
              <a:t>schedule hearing </a:t>
            </a:r>
          </a:p>
          <a:p>
            <a:pPr lvl="1" algn="just">
              <a:defRPr/>
            </a:pPr>
            <a:r>
              <a:rPr lang="en-US" sz="2800" b="1" dirty="0">
                <a:solidFill>
                  <a:srgbClr val="2F618F"/>
                </a:solidFill>
                <a:latin typeface="Verdana" panose="020B0604030504040204" pitchFamily="34" charset="0"/>
                <a:ea typeface="Verdana" panose="020B0604030504040204" pitchFamily="34" charset="0"/>
                <a:cs typeface="Verdana" panose="020B0604030504040204" pitchFamily="34" charset="0"/>
              </a:rPr>
              <a:t>issue short/final order</a:t>
            </a:r>
          </a:p>
          <a:p>
            <a:pPr marL="457200" lvl="1" indent="0" algn="just">
              <a:buNone/>
              <a:defRPr/>
            </a:pPr>
            <a:r>
              <a:rPr lang="en-US" sz="2800" dirty="0">
                <a:latin typeface="Verdana" panose="020B0604030504040204" pitchFamily="34" charset="0"/>
                <a:ea typeface="Verdana" panose="020B0604030504040204" pitchFamily="34" charset="0"/>
                <a:cs typeface="Verdana" panose="020B0604030504040204" pitchFamily="34" charset="0"/>
              </a:rPr>
              <a:t>prior to said date where possible!</a:t>
            </a:r>
          </a:p>
          <a:p>
            <a:pPr algn="just">
              <a:defRPr/>
            </a:pPr>
            <a:r>
              <a:rPr lang="en-US" sz="3200" dirty="0">
                <a:latin typeface="Verdana" panose="020B0604030504040204" pitchFamily="34" charset="0"/>
                <a:ea typeface="Verdana" panose="020B0604030504040204" pitchFamily="34" charset="0"/>
                <a:cs typeface="Verdana" panose="020B0604030504040204" pitchFamily="34" charset="0"/>
              </a:rPr>
              <a:t>Request </a:t>
            </a:r>
            <a:r>
              <a:rPr lang="en-US" sz="3200" b="1" dirty="0">
                <a:solidFill>
                  <a:srgbClr val="2F618F"/>
                </a:solidFill>
                <a:latin typeface="Verdana" panose="020B0604030504040204" pitchFamily="34" charset="0"/>
                <a:ea typeface="Verdana" panose="020B0604030504040204" pitchFamily="34" charset="0"/>
                <a:cs typeface="Verdana" panose="020B0604030504040204" pitchFamily="34" charset="0"/>
              </a:rPr>
              <a:t>urgent hearing</a:t>
            </a:r>
            <a:r>
              <a:rPr lang="en-US" sz="3200" dirty="0">
                <a:solidFill>
                  <a:srgbClr val="2F618F"/>
                </a:solidFill>
                <a:latin typeface="Verdana" panose="020B0604030504040204" pitchFamily="34" charset="0"/>
                <a:ea typeface="Verdana" panose="020B0604030504040204" pitchFamily="34" charset="0"/>
                <a:cs typeface="Verdana" panose="020B0604030504040204" pitchFamily="34" charset="0"/>
              </a:rPr>
              <a:t> </a:t>
            </a:r>
            <a:r>
              <a:rPr lang="en-US" sz="3200" dirty="0">
                <a:latin typeface="Verdana" panose="020B0604030504040204" pitchFamily="34" charset="0"/>
                <a:ea typeface="Verdana" panose="020B0604030504040204" pitchFamily="34" charset="0"/>
                <a:cs typeface="Verdana" panose="020B0604030504040204" pitchFamily="34" charset="0"/>
              </a:rPr>
              <a:t>if required but also provide </a:t>
            </a:r>
            <a:r>
              <a:rPr lang="en-US" sz="3200" b="1" dirty="0">
                <a:solidFill>
                  <a:srgbClr val="2F618F"/>
                </a:solidFill>
                <a:latin typeface="Verdana" panose="020B0604030504040204" pitchFamily="34" charset="0"/>
                <a:ea typeface="Verdana" panose="020B0604030504040204" pitchFamily="34" charset="0"/>
                <a:cs typeface="Verdana" panose="020B0604030504040204" pitchFamily="34" charset="0"/>
              </a:rPr>
              <a:t>grounds</a:t>
            </a:r>
            <a:r>
              <a:rPr lang="en-US" sz="3200" dirty="0">
                <a:solidFill>
                  <a:srgbClr val="2F618F"/>
                </a:solidFill>
                <a:latin typeface="Verdana" panose="020B0604030504040204" pitchFamily="34" charset="0"/>
                <a:ea typeface="Verdana" panose="020B0604030504040204" pitchFamily="34" charset="0"/>
                <a:cs typeface="Verdana" panose="020B0604030504040204" pitchFamily="34" charset="0"/>
              </a:rPr>
              <a:t> </a:t>
            </a:r>
            <a:r>
              <a:rPr lang="en-US" sz="3200" dirty="0">
                <a:latin typeface="Verdana" panose="020B0604030504040204" pitchFamily="34" charset="0"/>
                <a:ea typeface="Verdana" panose="020B0604030504040204" pitchFamily="34" charset="0"/>
                <a:cs typeface="Verdana" panose="020B0604030504040204" pitchFamily="34" charset="0"/>
              </a:rPr>
              <a:t>supporting request &amp; possibly </a:t>
            </a:r>
            <a:r>
              <a:rPr lang="en-US" sz="3200" b="1" dirty="0">
                <a:solidFill>
                  <a:srgbClr val="2F618F"/>
                </a:solidFill>
                <a:latin typeface="Verdana" panose="020B0604030504040204" pitchFamily="34" charset="0"/>
                <a:ea typeface="Verdana" panose="020B0604030504040204" pitchFamily="34" charset="0"/>
                <a:cs typeface="Verdana" panose="020B0604030504040204" pitchFamily="34" charset="0"/>
              </a:rPr>
              <a:t>draft order</a:t>
            </a:r>
          </a:p>
        </p:txBody>
      </p:sp>
      <p:sp>
        <p:nvSpPr>
          <p:cNvPr id="43012"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0A0449D4-B84D-4833-A50A-6060151977DD}" type="slidenum">
              <a:rPr lang="en-US" altLang="en-US" sz="1200">
                <a:solidFill>
                  <a:srgbClr val="898989"/>
                </a:solidFill>
              </a:rPr>
              <a:pPr>
                <a:spcBef>
                  <a:spcPct val="0"/>
                </a:spcBef>
                <a:buFontTx/>
                <a:buNone/>
              </a:pPr>
              <a:t>22</a:t>
            </a:fld>
            <a:endParaRPr lang="en-US" altLang="en-US" sz="1200">
              <a:solidFill>
                <a:srgbClr val="898989"/>
              </a:solidFill>
            </a:endParaRPr>
          </a:p>
        </p:txBody>
      </p:sp>
      <p:sp>
        <p:nvSpPr>
          <p:cNvPr id="2" name="Tijdelijke aanduiding voor datum 1"/>
          <p:cNvSpPr>
            <a:spLocks noGrp="1"/>
          </p:cNvSpPr>
          <p:nvPr>
            <p:ph type="dt" sz="half" idx="10"/>
          </p:nvPr>
        </p:nvSpPr>
        <p:spPr/>
        <p:txBody>
          <a:bodyPr/>
          <a:lstStyle/>
          <a:p>
            <a:r>
              <a:rPr lang="en-US"/>
              <a:t>www.coe.int/cybercrime</a:t>
            </a:r>
            <a:endParaRPr lang="en-GB"/>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a:xfrm>
            <a:off x="1386840" y="126529"/>
            <a:ext cx="10515600" cy="907290"/>
          </a:xfrm>
        </p:spPr>
        <p:txBody>
          <a:bodyPr/>
          <a:lstStyle/>
          <a:p>
            <a:r>
              <a:rPr lang="en-US" altLang="en-US" b="1" dirty="0">
                <a:solidFill>
                  <a:schemeClr val="bg1"/>
                </a:solidFill>
                <a:latin typeface="Verdana" panose="020B0604030504040204" pitchFamily="34" charset="0"/>
                <a:ea typeface="Verdana" panose="020B0604030504040204" pitchFamily="34" charset="0"/>
                <a:cs typeface="Verdana" panose="020B0604030504040204" pitchFamily="34" charset="0"/>
              </a:rPr>
              <a:t>Duration/frequency of power</a:t>
            </a:r>
          </a:p>
        </p:txBody>
      </p:sp>
      <p:sp>
        <p:nvSpPr>
          <p:cNvPr id="45059" name="Content Placeholder 2"/>
          <p:cNvSpPr>
            <a:spLocks noGrp="1"/>
          </p:cNvSpPr>
          <p:nvPr>
            <p:ph idx="1"/>
          </p:nvPr>
        </p:nvSpPr>
        <p:spPr>
          <a:xfrm>
            <a:off x="226423" y="1454331"/>
            <a:ext cx="11747863" cy="4711338"/>
          </a:xfrm>
        </p:spPr>
        <p:txBody>
          <a:bodyPr>
            <a:normAutofit lnSpcReduction="10000"/>
          </a:bodyPr>
          <a:lstStyle/>
          <a:p>
            <a:pPr algn="just"/>
            <a:endParaRPr lang="en-US" altLang="en-US" sz="2900" dirty="0">
              <a:latin typeface="Verdana" panose="020B0604030504040204" pitchFamily="34" charset="0"/>
              <a:ea typeface="Verdana" panose="020B0604030504040204" pitchFamily="34" charset="0"/>
              <a:cs typeface="Verdana" panose="020B0604030504040204" pitchFamily="34" charset="0"/>
            </a:endParaRPr>
          </a:p>
          <a:p>
            <a:pPr algn="just"/>
            <a:r>
              <a:rPr lang="en-US" altLang="en-US" sz="2900" dirty="0">
                <a:latin typeface="Verdana" panose="020B0604030504040204" pitchFamily="34" charset="0"/>
                <a:ea typeface="Verdana" panose="020B0604030504040204" pitchFamily="34" charset="0"/>
                <a:cs typeface="Verdana" panose="020B0604030504040204" pitchFamily="34" charset="0"/>
              </a:rPr>
              <a:t>Clearly state:</a:t>
            </a:r>
          </a:p>
          <a:p>
            <a:pPr lvl="1" algn="just"/>
            <a:r>
              <a:rPr lang="en-US" altLang="en-US" sz="2900" dirty="0">
                <a:latin typeface="Verdana" panose="020B0604030504040204" pitchFamily="34" charset="0"/>
                <a:ea typeface="Verdana" panose="020B0604030504040204" pitchFamily="34" charset="0"/>
                <a:cs typeface="Verdana" panose="020B0604030504040204" pitchFamily="34" charset="0"/>
              </a:rPr>
              <a:t>How </a:t>
            </a:r>
            <a:r>
              <a:rPr lang="en-US" altLang="en-US" sz="2900" b="1" dirty="0">
                <a:solidFill>
                  <a:srgbClr val="2F618F"/>
                </a:solidFill>
                <a:latin typeface="Verdana" panose="020B0604030504040204" pitchFamily="34" charset="0"/>
                <a:ea typeface="Verdana" panose="020B0604030504040204" pitchFamily="34" charset="0"/>
                <a:cs typeface="Verdana" panose="020B0604030504040204" pitchFamily="34" charset="0"/>
              </a:rPr>
              <a:t>long</a:t>
            </a:r>
            <a:r>
              <a:rPr lang="en-US" altLang="en-US" sz="2900" dirty="0">
                <a:solidFill>
                  <a:srgbClr val="2F618F"/>
                </a:solidFill>
                <a:latin typeface="Verdana" panose="020B0604030504040204" pitchFamily="34" charset="0"/>
                <a:ea typeface="Verdana" panose="020B0604030504040204" pitchFamily="34" charset="0"/>
                <a:cs typeface="Verdana" panose="020B0604030504040204" pitchFamily="34" charset="0"/>
              </a:rPr>
              <a:t> </a:t>
            </a:r>
            <a:r>
              <a:rPr lang="en-US" altLang="en-US" sz="2900" dirty="0">
                <a:latin typeface="Verdana" panose="020B0604030504040204" pitchFamily="34" charset="0"/>
                <a:ea typeface="Verdana" panose="020B0604030504040204" pitchFamily="34" charset="0"/>
                <a:cs typeface="Verdana" panose="020B0604030504040204" pitchFamily="34" charset="0"/>
              </a:rPr>
              <a:t>can computer data be </a:t>
            </a:r>
            <a:r>
              <a:rPr lang="en-US" altLang="en-US" sz="2900" b="1" dirty="0">
                <a:solidFill>
                  <a:srgbClr val="2F618F"/>
                </a:solidFill>
                <a:latin typeface="Verdana" panose="020B0604030504040204" pitchFamily="34" charset="0"/>
                <a:ea typeface="Verdana" panose="020B0604030504040204" pitchFamily="34" charset="0"/>
                <a:cs typeface="Verdana" panose="020B0604030504040204" pitchFamily="34" charset="0"/>
              </a:rPr>
              <a:t>seized</a:t>
            </a:r>
            <a:r>
              <a:rPr lang="en-US" altLang="en-US" sz="2900" dirty="0">
                <a:solidFill>
                  <a:srgbClr val="2F618F"/>
                </a:solidFill>
                <a:latin typeface="Verdana" panose="020B0604030504040204" pitchFamily="34" charset="0"/>
                <a:ea typeface="Verdana" panose="020B0604030504040204" pitchFamily="34" charset="0"/>
                <a:cs typeface="Verdana" panose="020B0604030504040204" pitchFamily="34" charset="0"/>
              </a:rPr>
              <a:t> </a:t>
            </a:r>
            <a:r>
              <a:rPr lang="en-US" altLang="en-US" sz="2900" dirty="0">
                <a:latin typeface="Verdana" panose="020B0604030504040204" pitchFamily="34" charset="0"/>
                <a:ea typeface="Verdana" panose="020B0604030504040204" pitchFamily="34" charset="0"/>
                <a:cs typeface="Verdana" panose="020B0604030504040204" pitchFamily="34" charset="0"/>
              </a:rPr>
              <a:t>or </a:t>
            </a:r>
            <a:r>
              <a:rPr lang="en-US" altLang="en-US" sz="2900" b="1" dirty="0">
                <a:solidFill>
                  <a:srgbClr val="2F618F"/>
                </a:solidFill>
                <a:latin typeface="Verdana" panose="020B0604030504040204" pitchFamily="34" charset="0"/>
                <a:ea typeface="Verdana" panose="020B0604030504040204" pitchFamily="34" charset="0"/>
                <a:cs typeface="Verdana" panose="020B0604030504040204" pitchFamily="34" charset="0"/>
              </a:rPr>
              <a:t>rendered</a:t>
            </a:r>
            <a:r>
              <a:rPr lang="en-US" altLang="en-US" sz="2900" b="1" dirty="0">
                <a:solidFill>
                  <a:srgbClr val="FF0000"/>
                </a:solidFill>
                <a:latin typeface="Verdana" panose="020B0604030504040204" pitchFamily="34" charset="0"/>
                <a:ea typeface="Verdana" panose="020B0604030504040204" pitchFamily="34" charset="0"/>
                <a:cs typeface="Verdana" panose="020B0604030504040204" pitchFamily="34" charset="0"/>
              </a:rPr>
              <a:t> </a:t>
            </a:r>
            <a:r>
              <a:rPr lang="en-US" altLang="en-US" sz="2900" b="1" dirty="0">
                <a:solidFill>
                  <a:srgbClr val="2F618F"/>
                </a:solidFill>
                <a:latin typeface="Verdana" panose="020B0604030504040204" pitchFamily="34" charset="0"/>
                <a:ea typeface="Verdana" panose="020B0604030504040204" pitchFamily="34" charset="0"/>
                <a:cs typeface="Verdana" panose="020B0604030504040204" pitchFamily="34" charset="0"/>
              </a:rPr>
              <a:t>inaccessible</a:t>
            </a:r>
            <a:endParaRPr lang="en-US" altLang="en-US" sz="2900" dirty="0">
              <a:solidFill>
                <a:srgbClr val="2F618F"/>
              </a:solidFill>
              <a:latin typeface="Verdana" panose="020B0604030504040204" pitchFamily="34" charset="0"/>
              <a:ea typeface="Verdana" panose="020B0604030504040204" pitchFamily="34" charset="0"/>
              <a:cs typeface="Verdana" panose="020B0604030504040204" pitchFamily="34" charset="0"/>
            </a:endParaRPr>
          </a:p>
          <a:p>
            <a:pPr lvl="1" algn="just"/>
            <a:r>
              <a:rPr lang="en-US" altLang="en-US" sz="2900" dirty="0">
                <a:latin typeface="Verdana" panose="020B0604030504040204" pitchFamily="34" charset="0"/>
                <a:ea typeface="Verdana" panose="020B0604030504040204" pitchFamily="34" charset="0"/>
                <a:cs typeface="Verdana" panose="020B0604030504040204" pitchFamily="34" charset="0"/>
              </a:rPr>
              <a:t>What </a:t>
            </a:r>
            <a:r>
              <a:rPr lang="en-US" altLang="en-US" sz="2900" b="1" dirty="0">
                <a:solidFill>
                  <a:srgbClr val="2F618F"/>
                </a:solidFill>
                <a:latin typeface="Verdana" panose="020B0604030504040204" pitchFamily="34" charset="0"/>
                <a:ea typeface="Verdana" panose="020B0604030504040204" pitchFamily="34" charset="0"/>
                <a:cs typeface="Verdana" panose="020B0604030504040204" pitchFamily="34" charset="0"/>
              </a:rPr>
              <a:t>time period </a:t>
            </a:r>
            <a:r>
              <a:rPr lang="en-US" altLang="en-US" sz="2900" dirty="0">
                <a:latin typeface="Verdana" panose="020B0604030504040204" pitchFamily="34" charset="0"/>
                <a:ea typeface="Verdana" panose="020B0604030504040204" pitchFamily="34" charset="0"/>
                <a:cs typeface="Verdana" panose="020B0604030504040204" pitchFamily="34" charset="0"/>
              </a:rPr>
              <a:t>must </a:t>
            </a:r>
            <a:r>
              <a:rPr lang="en-US" altLang="en-US" sz="2900" b="1" dirty="0">
                <a:solidFill>
                  <a:srgbClr val="2F618F"/>
                </a:solidFill>
                <a:latin typeface="Verdana" panose="020B0604030504040204" pitchFamily="34" charset="0"/>
                <a:ea typeface="Verdana" panose="020B0604030504040204" pitchFamily="34" charset="0"/>
                <a:cs typeface="Verdana" panose="020B0604030504040204" pitchFamily="34" charset="0"/>
              </a:rPr>
              <a:t>interception</a:t>
            </a:r>
            <a:r>
              <a:rPr lang="en-US" altLang="en-US" sz="2900" dirty="0">
                <a:solidFill>
                  <a:srgbClr val="2F618F"/>
                </a:solidFill>
                <a:latin typeface="Verdana" panose="020B0604030504040204" pitchFamily="34" charset="0"/>
                <a:ea typeface="Verdana" panose="020B0604030504040204" pitchFamily="34" charset="0"/>
                <a:cs typeface="Verdana" panose="020B0604030504040204" pitchFamily="34" charset="0"/>
              </a:rPr>
              <a:t> </a:t>
            </a:r>
            <a:r>
              <a:rPr lang="en-US" altLang="en-US" sz="2900" dirty="0">
                <a:latin typeface="Verdana" panose="020B0604030504040204" pitchFamily="34" charset="0"/>
                <a:ea typeface="Verdana" panose="020B0604030504040204" pitchFamily="34" charset="0"/>
                <a:cs typeface="Verdana" panose="020B0604030504040204" pitchFamily="34" charset="0"/>
              </a:rPr>
              <a:t>take place during</a:t>
            </a:r>
          </a:p>
          <a:p>
            <a:pPr lvl="1" algn="just"/>
            <a:r>
              <a:rPr lang="en-US" altLang="en-US" sz="2900" dirty="0">
                <a:latin typeface="Verdana" panose="020B0604030504040204" pitchFamily="34" charset="0"/>
                <a:ea typeface="Verdana" panose="020B0604030504040204" pitchFamily="34" charset="0"/>
                <a:cs typeface="Verdana" panose="020B0604030504040204" pitchFamily="34" charset="0"/>
              </a:rPr>
              <a:t>What </a:t>
            </a:r>
            <a:r>
              <a:rPr lang="en-US" altLang="en-US" sz="2900" b="1" dirty="0">
                <a:solidFill>
                  <a:srgbClr val="2F618F"/>
                </a:solidFill>
                <a:latin typeface="Verdana" panose="020B0604030504040204" pitchFamily="34" charset="0"/>
                <a:ea typeface="Verdana" panose="020B0604030504040204" pitchFamily="34" charset="0"/>
                <a:cs typeface="Verdana" panose="020B0604030504040204" pitchFamily="34" charset="0"/>
              </a:rPr>
              <a:t>time period </a:t>
            </a:r>
            <a:r>
              <a:rPr lang="en-US" altLang="en-US" sz="2900" dirty="0">
                <a:latin typeface="Verdana" panose="020B0604030504040204" pitchFamily="34" charset="0"/>
                <a:ea typeface="Verdana" panose="020B0604030504040204" pitchFamily="34" charset="0"/>
                <a:cs typeface="Verdana" panose="020B0604030504040204" pitchFamily="34" charset="0"/>
              </a:rPr>
              <a:t>must </a:t>
            </a:r>
            <a:r>
              <a:rPr lang="en-US" altLang="en-US" sz="2900" b="1" dirty="0">
                <a:solidFill>
                  <a:srgbClr val="2F618F"/>
                </a:solidFill>
                <a:latin typeface="Verdana" panose="020B0604030504040204" pitchFamily="34" charset="0"/>
                <a:ea typeface="Verdana" panose="020B0604030504040204" pitchFamily="34" charset="0"/>
                <a:cs typeface="Verdana" panose="020B0604030504040204" pitchFamily="34" charset="0"/>
              </a:rPr>
              <a:t>real-time collection</a:t>
            </a:r>
            <a:r>
              <a:rPr lang="en-US" altLang="en-US" sz="2900" dirty="0">
                <a:solidFill>
                  <a:srgbClr val="2F618F"/>
                </a:solidFill>
                <a:latin typeface="Verdana" panose="020B0604030504040204" pitchFamily="34" charset="0"/>
                <a:ea typeface="Verdana" panose="020B0604030504040204" pitchFamily="34" charset="0"/>
                <a:cs typeface="Verdana" panose="020B0604030504040204" pitchFamily="34" charset="0"/>
              </a:rPr>
              <a:t> </a:t>
            </a:r>
            <a:r>
              <a:rPr lang="en-US" altLang="en-US" sz="2900" dirty="0">
                <a:latin typeface="Verdana" panose="020B0604030504040204" pitchFamily="34" charset="0"/>
                <a:ea typeface="Verdana" panose="020B0604030504040204" pitchFamily="34" charset="0"/>
                <a:cs typeface="Verdana" panose="020B0604030504040204" pitchFamily="34" charset="0"/>
              </a:rPr>
              <a:t>take place during</a:t>
            </a:r>
          </a:p>
          <a:p>
            <a:pPr lvl="1" algn="just"/>
            <a:r>
              <a:rPr lang="en-US" altLang="en-US" sz="2900" b="1" dirty="0">
                <a:solidFill>
                  <a:srgbClr val="2F618F"/>
                </a:solidFill>
                <a:latin typeface="Verdana" panose="020B0604030504040204" pitchFamily="34" charset="0"/>
                <a:ea typeface="Verdana" panose="020B0604030504040204" pitchFamily="34" charset="0"/>
                <a:cs typeface="Verdana" panose="020B0604030504040204" pitchFamily="34" charset="0"/>
              </a:rPr>
              <a:t>How many times</a:t>
            </a:r>
            <a:r>
              <a:rPr lang="en-US" altLang="en-US" sz="2900" dirty="0">
                <a:solidFill>
                  <a:srgbClr val="2F618F"/>
                </a:solidFill>
                <a:latin typeface="Verdana" panose="020B0604030504040204" pitchFamily="34" charset="0"/>
                <a:ea typeface="Verdana" panose="020B0604030504040204" pitchFamily="34" charset="0"/>
                <a:cs typeface="Verdana" panose="020B0604030504040204" pitchFamily="34" charset="0"/>
              </a:rPr>
              <a:t>/</a:t>
            </a:r>
            <a:r>
              <a:rPr lang="en-US" altLang="en-US" sz="2900" b="1" dirty="0">
                <a:solidFill>
                  <a:srgbClr val="2F618F"/>
                </a:solidFill>
                <a:latin typeface="Verdana" panose="020B0604030504040204" pitchFamily="34" charset="0"/>
                <a:ea typeface="Verdana" panose="020B0604030504040204" pitchFamily="34" charset="0"/>
                <a:cs typeface="Verdana" panose="020B0604030504040204" pitchFamily="34" charset="0"/>
              </a:rPr>
              <a:t>how often</a:t>
            </a:r>
            <a:r>
              <a:rPr lang="en-US" altLang="en-US" sz="2900" dirty="0">
                <a:solidFill>
                  <a:srgbClr val="2F618F"/>
                </a:solidFill>
                <a:latin typeface="Verdana" panose="020B0604030504040204" pitchFamily="34" charset="0"/>
                <a:ea typeface="Verdana" panose="020B0604030504040204" pitchFamily="34" charset="0"/>
                <a:cs typeface="Verdana" panose="020B0604030504040204" pitchFamily="34" charset="0"/>
              </a:rPr>
              <a:t>/</a:t>
            </a:r>
            <a:r>
              <a:rPr lang="en-US" altLang="en-US" sz="2900" b="1" dirty="0">
                <a:solidFill>
                  <a:srgbClr val="2F618F"/>
                </a:solidFill>
                <a:latin typeface="Verdana" panose="020B0604030504040204" pitchFamily="34" charset="0"/>
                <a:ea typeface="Verdana" panose="020B0604030504040204" pitchFamily="34" charset="0"/>
                <a:cs typeface="Verdana" panose="020B0604030504040204" pitchFamily="34" charset="0"/>
              </a:rPr>
              <a:t>when</a:t>
            </a:r>
            <a:r>
              <a:rPr lang="en-US" altLang="en-US" sz="2900" dirty="0">
                <a:latin typeface="Verdana" panose="020B0604030504040204" pitchFamily="34" charset="0"/>
                <a:ea typeface="Verdana" panose="020B0604030504040204" pitchFamily="34" charset="0"/>
                <a:cs typeface="Verdana" panose="020B0604030504040204" pitchFamily="34" charset="0"/>
              </a:rPr>
              <a:t> is the procedural power going to be exercised?</a:t>
            </a:r>
          </a:p>
          <a:p>
            <a:pPr algn="just"/>
            <a:r>
              <a:rPr lang="en-US" altLang="en-US" sz="2900" dirty="0">
                <a:latin typeface="Verdana" panose="020B0604030504040204" pitchFamily="34" charset="0"/>
                <a:ea typeface="Verdana" panose="020B0604030504040204" pitchFamily="34" charset="0"/>
                <a:cs typeface="Verdana" panose="020B0604030504040204" pitchFamily="34" charset="0"/>
              </a:rPr>
              <a:t>Explain </a:t>
            </a:r>
            <a:r>
              <a:rPr lang="en-US" altLang="en-US" sz="2900" b="1" dirty="0">
                <a:solidFill>
                  <a:srgbClr val="2F618F"/>
                </a:solidFill>
                <a:latin typeface="Verdana" panose="020B0604030504040204" pitchFamily="34" charset="0"/>
                <a:ea typeface="Verdana" panose="020B0604030504040204" pitchFamily="34" charset="0"/>
                <a:cs typeface="Verdana" panose="020B0604030504040204" pitchFamily="34" charset="0"/>
              </a:rPr>
              <a:t>reasoning &amp; rationale </a:t>
            </a:r>
            <a:r>
              <a:rPr lang="en-US" altLang="en-US" sz="2900" dirty="0">
                <a:latin typeface="Verdana" panose="020B0604030504040204" pitchFamily="34" charset="0"/>
                <a:ea typeface="Verdana" panose="020B0604030504040204" pitchFamily="34" charset="0"/>
                <a:cs typeface="Verdana" panose="020B0604030504040204" pitchFamily="34" charset="0"/>
              </a:rPr>
              <a:t>behind duration &amp; frequency requested</a:t>
            </a:r>
          </a:p>
        </p:txBody>
      </p:sp>
      <p:sp>
        <p:nvSpPr>
          <p:cNvPr id="45060"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3E8E75B4-F99B-456B-A2AC-C238C513B6EF}" type="slidenum">
              <a:rPr lang="en-US" altLang="en-US" sz="1200">
                <a:solidFill>
                  <a:srgbClr val="898989"/>
                </a:solidFill>
              </a:rPr>
              <a:pPr>
                <a:spcBef>
                  <a:spcPct val="0"/>
                </a:spcBef>
                <a:buFontTx/>
                <a:buNone/>
              </a:pPr>
              <a:t>23</a:t>
            </a:fld>
            <a:endParaRPr lang="en-US" altLang="en-US" sz="1200">
              <a:solidFill>
                <a:srgbClr val="898989"/>
              </a:solidFill>
            </a:endParaRPr>
          </a:p>
        </p:txBody>
      </p:sp>
      <p:sp>
        <p:nvSpPr>
          <p:cNvPr id="2" name="Tijdelijke aanduiding voor datum 1"/>
          <p:cNvSpPr>
            <a:spLocks noGrp="1"/>
          </p:cNvSpPr>
          <p:nvPr>
            <p:ph type="dt" sz="half" idx="10"/>
          </p:nvPr>
        </p:nvSpPr>
        <p:spPr/>
        <p:txBody>
          <a:bodyPr/>
          <a:lstStyle/>
          <a:p>
            <a:r>
              <a:rPr lang="en-US"/>
              <a:t>www.coe.int/cybercrime</a:t>
            </a:r>
            <a:endParaRPr lang="en-GB"/>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xfrm>
            <a:off x="1430383" y="139359"/>
            <a:ext cx="10515600" cy="907290"/>
          </a:xfrm>
        </p:spPr>
        <p:txBody>
          <a:bodyPr/>
          <a:lstStyle/>
          <a:p>
            <a:r>
              <a:rPr lang="en-US" altLang="en-US" b="1" dirty="0">
                <a:solidFill>
                  <a:schemeClr val="bg1"/>
                </a:solidFill>
                <a:latin typeface="Verdana" panose="020B0604030504040204" pitchFamily="34" charset="0"/>
                <a:ea typeface="Verdana" panose="020B0604030504040204" pitchFamily="34" charset="0"/>
                <a:cs typeface="Verdana" panose="020B0604030504040204" pitchFamily="34" charset="0"/>
              </a:rPr>
              <a:t>Grounds for application</a:t>
            </a:r>
          </a:p>
        </p:txBody>
      </p:sp>
      <p:sp>
        <p:nvSpPr>
          <p:cNvPr id="47107" name="Content Placeholder 2"/>
          <p:cNvSpPr>
            <a:spLocks noGrp="1"/>
          </p:cNvSpPr>
          <p:nvPr>
            <p:ph idx="1"/>
          </p:nvPr>
        </p:nvSpPr>
        <p:spPr>
          <a:xfrm>
            <a:off x="130629" y="1384663"/>
            <a:ext cx="11904617" cy="4972594"/>
          </a:xfrm>
        </p:spPr>
        <p:txBody>
          <a:bodyPr/>
          <a:lstStyle/>
          <a:p>
            <a:pPr algn="just"/>
            <a:endParaRPr lang="en-US" altLang="en-US" dirty="0">
              <a:latin typeface="Verdana" panose="020B0604030504040204" pitchFamily="34" charset="0"/>
              <a:ea typeface="Verdana" panose="020B0604030504040204" pitchFamily="34" charset="0"/>
              <a:cs typeface="Verdana" panose="020B0604030504040204" pitchFamily="34" charset="0"/>
            </a:endParaRPr>
          </a:p>
          <a:p>
            <a:pPr algn="just"/>
            <a:r>
              <a:rPr lang="en-US" altLang="en-US" dirty="0">
                <a:latin typeface="Verdana" panose="020B0604030504040204" pitchFamily="34" charset="0"/>
                <a:ea typeface="Verdana" panose="020B0604030504040204" pitchFamily="34" charset="0"/>
                <a:cs typeface="Verdana" panose="020B0604030504040204" pitchFamily="34" charset="0"/>
              </a:rPr>
              <a:t>Article 15 requires that any application for exercise of procedural powers be </a:t>
            </a:r>
            <a:r>
              <a:rPr lang="en-US" alt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based upon grounds </a:t>
            </a:r>
            <a:r>
              <a:rPr lang="en-US" altLang="en-US" dirty="0">
                <a:latin typeface="Verdana" panose="020B0604030504040204" pitchFamily="34" charset="0"/>
                <a:ea typeface="Verdana" panose="020B0604030504040204" pitchFamily="34" charset="0"/>
                <a:cs typeface="Verdana" panose="020B0604030504040204" pitchFamily="34" charset="0"/>
              </a:rPr>
              <a:t>that justify the application of such power </a:t>
            </a:r>
          </a:p>
          <a:p>
            <a:pPr algn="just"/>
            <a:endParaRPr lang="en-US" altLang="en-US" dirty="0">
              <a:latin typeface="Verdana" panose="020B0604030504040204" pitchFamily="34" charset="0"/>
              <a:ea typeface="Verdana" panose="020B0604030504040204" pitchFamily="34" charset="0"/>
              <a:cs typeface="Verdana" panose="020B0604030504040204" pitchFamily="34" charset="0"/>
            </a:endParaRPr>
          </a:p>
          <a:p>
            <a:pPr algn="just"/>
            <a:r>
              <a:rPr lang="en-US" alt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Explanatory Note</a:t>
            </a:r>
            <a:r>
              <a:rPr lang="en-US" altLang="en-US" dirty="0">
                <a:solidFill>
                  <a:srgbClr val="2F618F"/>
                </a:solidFill>
                <a:latin typeface="Verdana" panose="020B0604030504040204" pitchFamily="34" charset="0"/>
                <a:ea typeface="Verdana" panose="020B0604030504040204" pitchFamily="34" charset="0"/>
                <a:cs typeface="Verdana" panose="020B0604030504040204" pitchFamily="34" charset="0"/>
              </a:rPr>
              <a:t> </a:t>
            </a:r>
            <a:r>
              <a:rPr lang="en-US" altLang="en-US" dirty="0">
                <a:latin typeface="Verdana" panose="020B0604030504040204" pitchFamily="34" charset="0"/>
                <a:ea typeface="Verdana" panose="020B0604030504040204" pitchFamily="34" charset="0"/>
                <a:cs typeface="Verdana" panose="020B0604030504040204" pitchFamily="34" charset="0"/>
              </a:rPr>
              <a:t>to Budapest Convention: </a:t>
            </a:r>
            <a:r>
              <a:rPr lang="en-US" altLang="en-US" i="1" dirty="0">
                <a:latin typeface="Verdana" panose="020B0604030504040204" pitchFamily="34" charset="0"/>
                <a:ea typeface="Verdana" panose="020B0604030504040204" pitchFamily="34" charset="0"/>
                <a:cs typeface="Verdana" panose="020B0604030504040204" pitchFamily="34" charset="0"/>
              </a:rPr>
              <a:t>“the Convention requires specifically that such conditions and safeguards include… </a:t>
            </a:r>
            <a:r>
              <a:rPr lang="en-US" altLang="en-US" b="1" i="1" dirty="0">
                <a:solidFill>
                  <a:srgbClr val="2F618F"/>
                </a:solidFill>
                <a:latin typeface="Verdana" panose="020B0604030504040204" pitchFamily="34" charset="0"/>
                <a:ea typeface="Verdana" panose="020B0604030504040204" pitchFamily="34" charset="0"/>
                <a:cs typeface="Verdana" panose="020B0604030504040204" pitchFamily="34" charset="0"/>
              </a:rPr>
              <a:t>grounds justifying the application of power or procedure</a:t>
            </a:r>
            <a:r>
              <a:rPr lang="en-US" altLang="en-US" i="1" dirty="0">
                <a:latin typeface="Verdana" panose="020B0604030504040204" pitchFamily="34" charset="0"/>
                <a:ea typeface="Verdana" panose="020B0604030504040204" pitchFamily="34" charset="0"/>
                <a:cs typeface="Verdana" panose="020B0604030504040204" pitchFamily="34" charset="0"/>
              </a:rPr>
              <a:t>”</a:t>
            </a:r>
          </a:p>
        </p:txBody>
      </p:sp>
      <p:sp>
        <p:nvSpPr>
          <p:cNvPr id="4710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A160387A-F7B1-45DF-BEF8-1EFC718A342E}" type="slidenum">
              <a:rPr lang="en-US" altLang="en-US" sz="1200">
                <a:solidFill>
                  <a:srgbClr val="898989"/>
                </a:solidFill>
              </a:rPr>
              <a:pPr>
                <a:spcBef>
                  <a:spcPct val="0"/>
                </a:spcBef>
                <a:buFontTx/>
                <a:buNone/>
              </a:pPr>
              <a:t>24</a:t>
            </a:fld>
            <a:endParaRPr lang="en-US" altLang="en-US" sz="1200">
              <a:solidFill>
                <a:srgbClr val="898989"/>
              </a:solidFill>
            </a:endParaRPr>
          </a:p>
        </p:txBody>
      </p:sp>
      <p:sp>
        <p:nvSpPr>
          <p:cNvPr id="2" name="Tijdelijke aanduiding voor datum 1"/>
          <p:cNvSpPr>
            <a:spLocks noGrp="1"/>
          </p:cNvSpPr>
          <p:nvPr>
            <p:ph type="dt" sz="half" idx="10"/>
          </p:nvPr>
        </p:nvSpPr>
        <p:spPr/>
        <p:txBody>
          <a:bodyPr/>
          <a:lstStyle/>
          <a:p>
            <a:r>
              <a:rPr lang="en-US"/>
              <a:t>www.coe.int/cybercrime</a:t>
            </a:r>
            <a:endParaRPr lang="en-GB"/>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Content Placeholder 2"/>
          <p:cNvSpPr>
            <a:spLocks noGrp="1"/>
          </p:cNvSpPr>
          <p:nvPr>
            <p:ph idx="1"/>
          </p:nvPr>
        </p:nvSpPr>
        <p:spPr>
          <a:xfrm>
            <a:off x="174171" y="1428206"/>
            <a:ext cx="11771812" cy="4711337"/>
          </a:xfrm>
        </p:spPr>
        <p:txBody>
          <a:bodyPr>
            <a:normAutofit/>
          </a:bodyPr>
          <a:lstStyle/>
          <a:p>
            <a:pPr algn="just"/>
            <a:r>
              <a:rPr lang="en-US" altLang="en-US" dirty="0">
                <a:latin typeface="Verdana" panose="020B0604030504040204" pitchFamily="34" charset="0"/>
                <a:ea typeface="Verdana" panose="020B0604030504040204" pitchFamily="34" charset="0"/>
                <a:cs typeface="Verdana" panose="020B0604030504040204" pitchFamily="34" charset="0"/>
              </a:rPr>
              <a:t>Grounds for applications may include:</a:t>
            </a:r>
          </a:p>
          <a:p>
            <a:pPr lvl="1" algn="just"/>
            <a:r>
              <a:rPr lang="en-US" altLang="en-US" sz="2800" b="1" dirty="0">
                <a:solidFill>
                  <a:srgbClr val="2F618F"/>
                </a:solidFill>
                <a:latin typeface="Verdana" panose="020B0604030504040204" pitchFamily="34" charset="0"/>
                <a:ea typeface="Verdana" panose="020B0604030504040204" pitchFamily="34" charset="0"/>
                <a:cs typeface="Verdana" panose="020B0604030504040204" pitchFamily="34" charset="0"/>
              </a:rPr>
              <a:t>Computer system/computer data acquired</a:t>
            </a:r>
            <a:r>
              <a:rPr lang="en-US" altLang="en-US" sz="2800" dirty="0">
                <a:latin typeface="Verdana" panose="020B0604030504040204" pitchFamily="34" charset="0"/>
                <a:ea typeface="Verdana" panose="020B0604030504040204" pitchFamily="34" charset="0"/>
                <a:cs typeface="Verdana" panose="020B0604030504040204" pitchFamily="34" charset="0"/>
              </a:rPr>
              <a:t> as a result of commission of an </a:t>
            </a:r>
            <a:r>
              <a:rPr lang="en-US" altLang="en-US" sz="2800" b="1" dirty="0">
                <a:solidFill>
                  <a:srgbClr val="2F618F"/>
                </a:solidFill>
                <a:latin typeface="Verdana" panose="020B0604030504040204" pitchFamily="34" charset="0"/>
                <a:ea typeface="Verdana" panose="020B0604030504040204" pitchFamily="34" charset="0"/>
                <a:cs typeface="Verdana" panose="020B0604030504040204" pitchFamily="34" charset="0"/>
              </a:rPr>
              <a:t>offence</a:t>
            </a:r>
          </a:p>
          <a:p>
            <a:pPr lvl="1" algn="just"/>
            <a:r>
              <a:rPr lang="en-US" altLang="en-US" sz="2800" b="1" dirty="0">
                <a:solidFill>
                  <a:srgbClr val="2F618F"/>
                </a:solidFill>
                <a:latin typeface="Verdana" panose="020B0604030504040204" pitchFamily="34" charset="0"/>
                <a:ea typeface="Verdana" panose="020B0604030504040204" pitchFamily="34" charset="0"/>
                <a:cs typeface="Verdana" panose="020B0604030504040204" pitchFamily="34" charset="0"/>
              </a:rPr>
              <a:t>Investigation</a:t>
            </a:r>
            <a:r>
              <a:rPr lang="en-US" altLang="en-US" sz="2800" dirty="0">
                <a:solidFill>
                  <a:srgbClr val="2F618F"/>
                </a:solidFill>
                <a:latin typeface="Verdana" panose="020B0604030504040204" pitchFamily="34" charset="0"/>
                <a:ea typeface="Verdana" panose="020B0604030504040204" pitchFamily="34" charset="0"/>
                <a:cs typeface="Verdana" panose="020B0604030504040204" pitchFamily="34" charset="0"/>
              </a:rPr>
              <a:t> </a:t>
            </a:r>
            <a:r>
              <a:rPr lang="en-US" altLang="en-US" sz="2800" dirty="0">
                <a:latin typeface="Verdana" panose="020B0604030504040204" pitchFamily="34" charset="0"/>
                <a:ea typeface="Verdana" panose="020B0604030504040204" pitchFamily="34" charset="0"/>
                <a:cs typeface="Verdana" panose="020B0604030504040204" pitchFamily="34" charset="0"/>
              </a:rPr>
              <a:t>may be </a:t>
            </a:r>
            <a:r>
              <a:rPr lang="en-US" altLang="en-US" sz="2800" b="1" dirty="0">
                <a:solidFill>
                  <a:srgbClr val="2F618F"/>
                </a:solidFill>
                <a:latin typeface="Verdana" panose="020B0604030504040204" pitchFamily="34" charset="0"/>
                <a:ea typeface="Verdana" panose="020B0604030504040204" pitchFamily="34" charset="0"/>
                <a:cs typeface="Verdana" panose="020B0604030504040204" pitchFamily="34" charset="0"/>
              </a:rPr>
              <a:t>frustrated/seriously prejudiced</a:t>
            </a:r>
            <a:r>
              <a:rPr lang="en-US" altLang="en-US" sz="2800" dirty="0">
                <a:solidFill>
                  <a:srgbClr val="2F618F"/>
                </a:solidFill>
                <a:latin typeface="Verdana" panose="020B0604030504040204" pitchFamily="34" charset="0"/>
                <a:ea typeface="Verdana" panose="020B0604030504040204" pitchFamily="34" charset="0"/>
                <a:cs typeface="Verdana" panose="020B0604030504040204" pitchFamily="34" charset="0"/>
              </a:rPr>
              <a:t> </a:t>
            </a:r>
            <a:r>
              <a:rPr lang="en-US" altLang="en-US" sz="2800" dirty="0">
                <a:latin typeface="Verdana" panose="020B0604030504040204" pitchFamily="34" charset="0"/>
                <a:ea typeface="Verdana" panose="020B0604030504040204" pitchFamily="34" charset="0"/>
                <a:cs typeface="Verdana" panose="020B0604030504040204" pitchFamily="34" charset="0"/>
              </a:rPr>
              <a:t>unless measure is allowed</a:t>
            </a:r>
          </a:p>
          <a:p>
            <a:pPr lvl="1" algn="just"/>
            <a:r>
              <a:rPr lang="en-US" altLang="en-US" sz="2800" dirty="0">
                <a:latin typeface="Verdana" panose="020B0604030504040204" pitchFamily="34" charset="0"/>
                <a:ea typeface="Verdana" panose="020B0604030504040204" pitchFamily="34" charset="0"/>
                <a:cs typeface="Verdana" panose="020B0604030504040204" pitchFamily="34" charset="0"/>
              </a:rPr>
              <a:t>Measures sought are </a:t>
            </a:r>
            <a:r>
              <a:rPr lang="en-US" altLang="en-US" sz="2800" b="1" dirty="0">
                <a:solidFill>
                  <a:srgbClr val="2F618F"/>
                </a:solidFill>
                <a:latin typeface="Verdana" panose="020B0604030504040204" pitchFamily="34" charset="0"/>
                <a:ea typeface="Verdana" panose="020B0604030504040204" pitchFamily="34" charset="0"/>
                <a:cs typeface="Verdana" panose="020B0604030504040204" pitchFamily="34" charset="0"/>
              </a:rPr>
              <a:t>necessary</a:t>
            </a:r>
            <a:r>
              <a:rPr lang="en-US" altLang="en-US" sz="2800" dirty="0">
                <a:solidFill>
                  <a:srgbClr val="2F618F"/>
                </a:solidFill>
                <a:latin typeface="Verdana" panose="020B0604030504040204" pitchFamily="34" charset="0"/>
                <a:ea typeface="Verdana" panose="020B0604030504040204" pitchFamily="34" charset="0"/>
                <a:cs typeface="Verdana" panose="020B0604030504040204" pitchFamily="34" charset="0"/>
              </a:rPr>
              <a:t> </a:t>
            </a:r>
            <a:r>
              <a:rPr lang="en-US" altLang="en-US" sz="2800" b="1" dirty="0">
                <a:solidFill>
                  <a:srgbClr val="2F618F"/>
                </a:solidFill>
                <a:latin typeface="Verdana" panose="020B0604030504040204" pitchFamily="34" charset="0"/>
                <a:ea typeface="Verdana" panose="020B0604030504040204" pitchFamily="34" charset="0"/>
                <a:cs typeface="Verdana" panose="020B0604030504040204" pitchFamily="34" charset="0"/>
              </a:rPr>
              <a:t>for</a:t>
            </a:r>
            <a:r>
              <a:rPr lang="en-US" altLang="en-US" sz="2800" dirty="0">
                <a:solidFill>
                  <a:srgbClr val="2F618F"/>
                </a:solidFill>
                <a:latin typeface="Verdana" panose="020B0604030504040204" pitchFamily="34" charset="0"/>
                <a:ea typeface="Verdana" panose="020B0604030504040204" pitchFamily="34" charset="0"/>
                <a:cs typeface="Verdana" panose="020B0604030504040204" pitchFamily="34" charset="0"/>
              </a:rPr>
              <a:t> </a:t>
            </a:r>
            <a:r>
              <a:rPr lang="en-US" altLang="en-US" sz="2800" dirty="0">
                <a:latin typeface="Verdana" panose="020B0604030504040204" pitchFamily="34" charset="0"/>
                <a:ea typeface="Verdana" panose="020B0604030504040204" pitchFamily="34" charset="0"/>
                <a:cs typeface="Verdana" panose="020B0604030504040204" pitchFamily="34" charset="0"/>
              </a:rPr>
              <a:t>the purposes of the </a:t>
            </a:r>
            <a:r>
              <a:rPr lang="en-US" altLang="en-US" sz="2800" b="1" dirty="0">
                <a:solidFill>
                  <a:srgbClr val="2F618F"/>
                </a:solidFill>
                <a:latin typeface="Verdana" panose="020B0604030504040204" pitchFamily="34" charset="0"/>
                <a:ea typeface="Verdana" panose="020B0604030504040204" pitchFamily="34" charset="0"/>
                <a:cs typeface="Verdana" panose="020B0604030504040204" pitchFamily="34" charset="0"/>
              </a:rPr>
              <a:t>investigation</a:t>
            </a:r>
          </a:p>
          <a:p>
            <a:pPr lvl="1" algn="just"/>
            <a:r>
              <a:rPr lang="en-US" altLang="en-US" sz="2800" dirty="0">
                <a:cs typeface="Verdana" panose="020B0604030504040204" pitchFamily="34" charset="0"/>
              </a:rPr>
              <a:t>Application is result of </a:t>
            </a:r>
            <a:r>
              <a:rPr lang="en-US" altLang="en-US" sz="2800" b="1" dirty="0">
                <a:solidFill>
                  <a:srgbClr val="2F618F"/>
                </a:solidFill>
                <a:cs typeface="Verdana" panose="020B0604030504040204" pitchFamily="34" charset="0"/>
              </a:rPr>
              <a:t>mutual assistance request already made </a:t>
            </a:r>
            <a:r>
              <a:rPr lang="en-US" altLang="en-US" sz="2800" dirty="0">
                <a:cs typeface="Verdana" panose="020B0604030504040204" pitchFamily="34" charset="0"/>
              </a:rPr>
              <a:t>by foreign country</a:t>
            </a:r>
          </a:p>
          <a:p>
            <a:pPr lvl="1" algn="just"/>
            <a:r>
              <a:rPr lang="en-US" altLang="en-US" sz="2800" dirty="0">
                <a:cs typeface="Verdana" panose="020B0604030504040204" pitchFamily="34" charset="0"/>
              </a:rPr>
              <a:t>Application is result of </a:t>
            </a:r>
            <a:r>
              <a:rPr lang="en-US" altLang="en-US" sz="2800" b="1" dirty="0">
                <a:solidFill>
                  <a:srgbClr val="2F618F"/>
                </a:solidFill>
                <a:cs typeface="Verdana" panose="020B0604030504040204" pitchFamily="34" charset="0"/>
              </a:rPr>
              <a:t>urgent mutual assistance request to be made </a:t>
            </a:r>
            <a:r>
              <a:rPr lang="en-US" altLang="en-US" sz="2800" dirty="0">
                <a:cs typeface="Verdana" panose="020B0604030504040204" pitchFamily="34" charset="0"/>
              </a:rPr>
              <a:t>by foreign country</a:t>
            </a:r>
          </a:p>
          <a:p>
            <a:pPr lvl="1" algn="just"/>
            <a:endParaRPr lang="en-US" altLang="en-US" sz="2800" b="1" dirty="0">
              <a:solidFill>
                <a:srgbClr val="2F618F"/>
              </a:solidFill>
              <a:latin typeface="Verdana" panose="020B0604030504040204" pitchFamily="34" charset="0"/>
              <a:ea typeface="Verdana" panose="020B0604030504040204" pitchFamily="34" charset="0"/>
              <a:cs typeface="Verdana" panose="020B0604030504040204" pitchFamily="34" charset="0"/>
            </a:endParaRPr>
          </a:p>
        </p:txBody>
      </p:sp>
      <p:sp>
        <p:nvSpPr>
          <p:cNvPr id="4915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B3793958-A726-4A90-952A-5487BEFD0CF4}" type="slidenum">
              <a:rPr lang="en-US" altLang="en-US" sz="1200">
                <a:solidFill>
                  <a:srgbClr val="898989"/>
                </a:solidFill>
              </a:rPr>
              <a:pPr>
                <a:spcBef>
                  <a:spcPct val="0"/>
                </a:spcBef>
                <a:buFontTx/>
                <a:buNone/>
              </a:pPr>
              <a:t>25</a:t>
            </a:fld>
            <a:endParaRPr lang="en-US" altLang="en-US" sz="1200">
              <a:solidFill>
                <a:srgbClr val="898989"/>
              </a:solidFill>
            </a:endParaRPr>
          </a:p>
        </p:txBody>
      </p:sp>
      <p:sp>
        <p:nvSpPr>
          <p:cNvPr id="2" name="Tijdelijke aanduiding voor datum 1"/>
          <p:cNvSpPr>
            <a:spLocks noGrp="1"/>
          </p:cNvSpPr>
          <p:nvPr>
            <p:ph type="dt" sz="half" idx="10"/>
          </p:nvPr>
        </p:nvSpPr>
        <p:spPr/>
        <p:txBody>
          <a:bodyPr/>
          <a:lstStyle/>
          <a:p>
            <a:r>
              <a:rPr lang="en-US"/>
              <a:t>www.coe.int/cybercrime</a:t>
            </a:r>
            <a:endParaRPr lang="en-GB"/>
          </a:p>
        </p:txBody>
      </p:sp>
      <p:sp>
        <p:nvSpPr>
          <p:cNvPr id="10" name="Title 1"/>
          <p:cNvSpPr>
            <a:spLocks noGrp="1"/>
          </p:cNvSpPr>
          <p:nvPr>
            <p:ph type="title"/>
          </p:nvPr>
        </p:nvSpPr>
        <p:spPr>
          <a:xfrm>
            <a:off x="1430383" y="139359"/>
            <a:ext cx="10515600" cy="907290"/>
          </a:xfrm>
        </p:spPr>
        <p:txBody>
          <a:bodyPr/>
          <a:lstStyle/>
          <a:p>
            <a:r>
              <a:rPr lang="en-US" altLang="en-US" b="1" dirty="0">
                <a:solidFill>
                  <a:schemeClr val="bg1"/>
                </a:solidFill>
                <a:latin typeface="Verdana" panose="020B0604030504040204" pitchFamily="34" charset="0"/>
                <a:ea typeface="Verdana" panose="020B0604030504040204" pitchFamily="34" charset="0"/>
                <a:cs typeface="Verdana" panose="020B0604030504040204" pitchFamily="34" charset="0"/>
              </a:rPr>
              <a:t>Grounds for application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Content Placeholder 2"/>
          <p:cNvSpPr>
            <a:spLocks noGrp="1"/>
          </p:cNvSpPr>
          <p:nvPr>
            <p:ph idx="1"/>
          </p:nvPr>
        </p:nvSpPr>
        <p:spPr>
          <a:xfrm>
            <a:off x="226423" y="1463040"/>
            <a:ext cx="11791406" cy="4781006"/>
          </a:xfrm>
        </p:spPr>
        <p:txBody>
          <a:bodyPr>
            <a:normAutofit fontScale="92500" lnSpcReduction="10000"/>
          </a:bodyPr>
          <a:lstStyle/>
          <a:p>
            <a:pPr algn="just"/>
            <a:endParaRPr lang="en-US" altLang="en-US" b="1" dirty="0">
              <a:solidFill>
                <a:srgbClr val="FF0000"/>
              </a:solidFill>
              <a:latin typeface="Verdana" panose="020B0604030504040204" pitchFamily="34" charset="0"/>
              <a:ea typeface="Verdana" panose="020B0604030504040204" pitchFamily="34" charset="0"/>
              <a:cs typeface="Verdana" panose="020B0604030504040204" pitchFamily="34" charset="0"/>
            </a:endParaRPr>
          </a:p>
          <a:p>
            <a:pPr algn="just"/>
            <a:r>
              <a:rPr lang="en-US" altLang="en-US" sz="3600" b="1" dirty="0">
                <a:solidFill>
                  <a:srgbClr val="2F618F"/>
                </a:solidFill>
                <a:latin typeface="Verdana" panose="020B0604030504040204" pitchFamily="34" charset="0"/>
                <a:ea typeface="Verdana" panose="020B0604030504040204" pitchFamily="34" charset="0"/>
                <a:cs typeface="Verdana" panose="020B0604030504040204" pitchFamily="34" charset="0"/>
              </a:rPr>
              <a:t>Describe</a:t>
            </a:r>
            <a:r>
              <a:rPr lang="en-US" altLang="en-US" sz="3600" dirty="0">
                <a:solidFill>
                  <a:srgbClr val="2F618F"/>
                </a:solidFill>
                <a:latin typeface="Verdana" panose="020B0604030504040204" pitchFamily="34" charset="0"/>
                <a:ea typeface="Verdana" panose="020B0604030504040204" pitchFamily="34" charset="0"/>
                <a:cs typeface="Verdana" panose="020B0604030504040204" pitchFamily="34" charset="0"/>
              </a:rPr>
              <a:t> </a:t>
            </a:r>
            <a:r>
              <a:rPr lang="en-US" altLang="en-US" sz="3600" dirty="0">
                <a:latin typeface="Verdana" panose="020B0604030504040204" pitchFamily="34" charset="0"/>
                <a:ea typeface="Verdana" panose="020B0604030504040204" pitchFamily="34" charset="0"/>
                <a:cs typeface="Verdana" panose="020B0604030504040204" pitchFamily="34" charset="0"/>
              </a:rPr>
              <a:t>the </a:t>
            </a:r>
            <a:r>
              <a:rPr lang="en-US" altLang="en-US" sz="3600" b="1" dirty="0">
                <a:solidFill>
                  <a:srgbClr val="2F618F"/>
                </a:solidFill>
                <a:latin typeface="Verdana" panose="020B0604030504040204" pitchFamily="34" charset="0"/>
                <a:ea typeface="Verdana" panose="020B0604030504040204" pitchFamily="34" charset="0"/>
                <a:cs typeface="Verdana" panose="020B0604030504040204" pitchFamily="34" charset="0"/>
              </a:rPr>
              <a:t>information</a:t>
            </a:r>
            <a:r>
              <a:rPr lang="en-US" altLang="en-US" sz="3600" dirty="0">
                <a:solidFill>
                  <a:srgbClr val="2F618F"/>
                </a:solidFill>
                <a:latin typeface="Verdana" panose="020B0604030504040204" pitchFamily="34" charset="0"/>
                <a:ea typeface="Verdana" panose="020B0604030504040204" pitchFamily="34" charset="0"/>
                <a:cs typeface="Verdana" panose="020B0604030504040204" pitchFamily="34" charset="0"/>
              </a:rPr>
              <a:t>, </a:t>
            </a:r>
            <a:r>
              <a:rPr lang="en-US" altLang="en-US" sz="3600" b="1" dirty="0">
                <a:solidFill>
                  <a:srgbClr val="2F618F"/>
                </a:solidFill>
                <a:latin typeface="Verdana" panose="020B0604030504040204" pitchFamily="34" charset="0"/>
                <a:ea typeface="Verdana" panose="020B0604030504040204" pitchFamily="34" charset="0"/>
                <a:cs typeface="Verdana" panose="020B0604030504040204" pitchFamily="34" charset="0"/>
              </a:rPr>
              <a:t>data </a:t>
            </a:r>
            <a:r>
              <a:rPr lang="en-US" altLang="en-US" sz="3600" b="1" dirty="0">
                <a:solidFill>
                  <a:srgbClr val="FF0000"/>
                </a:solidFill>
                <a:latin typeface="Verdana" panose="020B0604030504040204" pitchFamily="34" charset="0"/>
                <a:ea typeface="Verdana" panose="020B0604030504040204" pitchFamily="34" charset="0"/>
                <a:cs typeface="Verdana" panose="020B0604030504040204" pitchFamily="34" charset="0"/>
              </a:rPr>
              <a:t> </a:t>
            </a:r>
            <a:r>
              <a:rPr lang="en-US" altLang="en-US" sz="3600" dirty="0">
                <a:latin typeface="Verdana" panose="020B0604030504040204" pitchFamily="34" charset="0"/>
                <a:ea typeface="Verdana" panose="020B0604030504040204" pitchFamily="34" charset="0"/>
                <a:cs typeface="Verdana" panose="020B0604030504040204" pitchFamily="34" charset="0"/>
              </a:rPr>
              <a:t>or</a:t>
            </a:r>
            <a:r>
              <a:rPr lang="en-US" altLang="en-US" sz="3600" b="1" dirty="0">
                <a:solidFill>
                  <a:srgbClr val="FF0000"/>
                </a:solidFill>
                <a:latin typeface="Verdana" panose="020B0604030504040204" pitchFamily="34" charset="0"/>
                <a:ea typeface="Verdana" panose="020B0604030504040204" pitchFamily="34" charset="0"/>
                <a:cs typeface="Verdana" panose="020B0604030504040204" pitchFamily="34" charset="0"/>
              </a:rPr>
              <a:t> </a:t>
            </a:r>
            <a:r>
              <a:rPr lang="en-US" altLang="en-US" sz="3600" b="1" dirty="0">
                <a:solidFill>
                  <a:srgbClr val="2F618F"/>
                </a:solidFill>
                <a:latin typeface="Verdana" panose="020B0604030504040204" pitchFamily="34" charset="0"/>
                <a:ea typeface="Verdana" panose="020B0604030504040204" pitchFamily="34" charset="0"/>
                <a:cs typeface="Verdana" panose="020B0604030504040204" pitchFamily="34" charset="0"/>
              </a:rPr>
              <a:t>computer</a:t>
            </a:r>
            <a:r>
              <a:rPr lang="en-US" altLang="en-US" sz="3600" dirty="0">
                <a:solidFill>
                  <a:srgbClr val="2F618F"/>
                </a:solidFill>
                <a:latin typeface="Verdana" panose="020B0604030504040204" pitchFamily="34" charset="0"/>
                <a:ea typeface="Verdana" panose="020B0604030504040204" pitchFamily="34" charset="0"/>
                <a:cs typeface="Verdana" panose="020B0604030504040204" pitchFamily="34" charset="0"/>
              </a:rPr>
              <a:t> </a:t>
            </a:r>
            <a:r>
              <a:rPr lang="en-US" altLang="en-US" sz="3600" dirty="0">
                <a:latin typeface="Verdana" panose="020B0604030504040204" pitchFamily="34" charset="0"/>
                <a:ea typeface="Verdana" panose="020B0604030504040204" pitchFamily="34" charset="0"/>
                <a:cs typeface="Verdana" panose="020B0604030504040204" pitchFamily="34" charset="0"/>
              </a:rPr>
              <a:t>sought particularly to show:</a:t>
            </a:r>
          </a:p>
          <a:p>
            <a:pPr lvl="1" algn="just"/>
            <a:r>
              <a:rPr lang="en-US" altLang="en-US" sz="3200" b="1" dirty="0">
                <a:solidFill>
                  <a:srgbClr val="2F618F"/>
                </a:solidFill>
                <a:latin typeface="Verdana" panose="020B0604030504040204" pitchFamily="34" charset="0"/>
                <a:ea typeface="Verdana" panose="020B0604030504040204" pitchFamily="34" charset="0"/>
                <a:cs typeface="Verdana" panose="020B0604030504040204" pitchFamily="34" charset="0"/>
              </a:rPr>
              <a:t>Relevance</a:t>
            </a:r>
            <a:r>
              <a:rPr lang="en-US" altLang="en-US" sz="3200" b="1" dirty="0">
                <a:solidFill>
                  <a:srgbClr val="FF0000"/>
                </a:solidFill>
                <a:latin typeface="Verdana" panose="020B0604030504040204" pitchFamily="34" charset="0"/>
                <a:ea typeface="Verdana" panose="020B0604030504040204" pitchFamily="34" charset="0"/>
                <a:cs typeface="Verdana" panose="020B0604030504040204" pitchFamily="34" charset="0"/>
              </a:rPr>
              <a:t> </a:t>
            </a:r>
            <a:r>
              <a:rPr lang="en-US" altLang="en-US" sz="3200" dirty="0">
                <a:latin typeface="Verdana" panose="020B0604030504040204" pitchFamily="34" charset="0"/>
                <a:ea typeface="Verdana" panose="020B0604030504040204" pitchFamily="34" charset="0"/>
                <a:cs typeface="Verdana" panose="020B0604030504040204" pitchFamily="34" charset="0"/>
              </a:rPr>
              <a:t>to procedural power being applied for</a:t>
            </a:r>
          </a:p>
          <a:p>
            <a:pPr lvl="1" algn="just"/>
            <a:r>
              <a:rPr lang="en-US" altLang="en-US" sz="3200" b="1" dirty="0">
                <a:solidFill>
                  <a:srgbClr val="2F618F"/>
                </a:solidFill>
                <a:latin typeface="Verdana" panose="020B0604030504040204" pitchFamily="34" charset="0"/>
                <a:ea typeface="Verdana" panose="020B0604030504040204" pitchFamily="34" charset="0"/>
                <a:cs typeface="Verdana" panose="020B0604030504040204" pitchFamily="34" charset="0"/>
              </a:rPr>
              <a:t>Substantial value </a:t>
            </a:r>
            <a:r>
              <a:rPr lang="en-US" altLang="en-US" sz="3200" dirty="0">
                <a:latin typeface="Verdana" panose="020B0604030504040204" pitchFamily="34" charset="0"/>
                <a:ea typeface="Verdana" panose="020B0604030504040204" pitchFamily="34" charset="0"/>
                <a:cs typeface="Verdana" panose="020B0604030504040204" pitchFamily="34" charset="0"/>
              </a:rPr>
              <a:t>to the specified criminal investigation</a:t>
            </a:r>
          </a:p>
          <a:p>
            <a:pPr marL="457189" lvl="1" indent="0" algn="just">
              <a:buNone/>
            </a:pPr>
            <a:endParaRPr lang="en-US" altLang="en-US" sz="3200" b="1" dirty="0">
              <a:solidFill>
                <a:srgbClr val="FF0000"/>
              </a:solidFill>
              <a:latin typeface="Verdana" panose="020B0604030504040204" pitchFamily="34" charset="0"/>
              <a:ea typeface="Verdana" panose="020B0604030504040204" pitchFamily="34" charset="0"/>
              <a:cs typeface="Verdana" panose="020B0604030504040204" pitchFamily="34" charset="0"/>
            </a:endParaRPr>
          </a:p>
          <a:p>
            <a:pPr algn="just"/>
            <a:r>
              <a:rPr lang="en-US" altLang="en-US" sz="3600" dirty="0">
                <a:latin typeface="Verdana" panose="020B0604030504040204" pitchFamily="34" charset="0"/>
                <a:ea typeface="Verdana" panose="020B0604030504040204" pitchFamily="34" charset="0"/>
                <a:cs typeface="Verdana" panose="020B0604030504040204" pitchFamily="34" charset="0"/>
              </a:rPr>
              <a:t>Explain whether or not the data is </a:t>
            </a:r>
            <a:r>
              <a:rPr lang="en-US" altLang="en-US" sz="3600" b="1" dirty="0">
                <a:solidFill>
                  <a:srgbClr val="2F618F"/>
                </a:solidFill>
                <a:latin typeface="Verdana" panose="020B0604030504040204" pitchFamily="34" charset="0"/>
                <a:ea typeface="Verdana" panose="020B0604030504040204" pitchFamily="34" charset="0"/>
                <a:cs typeface="Verdana" panose="020B0604030504040204" pitchFamily="34" charset="0"/>
              </a:rPr>
              <a:t>privileged</a:t>
            </a:r>
            <a:r>
              <a:rPr lang="en-US" altLang="en-US" sz="3600" dirty="0">
                <a:solidFill>
                  <a:srgbClr val="2F618F"/>
                </a:solidFill>
                <a:latin typeface="Verdana" panose="020B0604030504040204" pitchFamily="34" charset="0"/>
                <a:ea typeface="Verdana" panose="020B0604030504040204" pitchFamily="34" charset="0"/>
                <a:cs typeface="Verdana" panose="020B0604030504040204" pitchFamily="34" charset="0"/>
              </a:rPr>
              <a:t> </a:t>
            </a:r>
            <a:r>
              <a:rPr lang="en-US" altLang="en-US" sz="3600" dirty="0">
                <a:latin typeface="Verdana" panose="020B0604030504040204" pitchFamily="34" charset="0"/>
                <a:ea typeface="Verdana" panose="020B0604030504040204" pitchFamily="34" charset="0"/>
                <a:cs typeface="Verdana" panose="020B0604030504040204" pitchFamily="34" charset="0"/>
              </a:rPr>
              <a:t>or otherwise </a:t>
            </a:r>
            <a:r>
              <a:rPr lang="en-US" altLang="en-US" sz="3600" b="1" dirty="0">
                <a:solidFill>
                  <a:srgbClr val="2F618F"/>
                </a:solidFill>
                <a:latin typeface="Verdana" panose="020B0604030504040204" pitchFamily="34" charset="0"/>
                <a:ea typeface="Verdana" panose="020B0604030504040204" pitchFamily="34" charset="0"/>
                <a:cs typeface="Verdana" panose="020B0604030504040204" pitchFamily="34" charset="0"/>
              </a:rPr>
              <a:t>confidential</a:t>
            </a:r>
            <a:r>
              <a:rPr lang="en-US" altLang="en-US" sz="3600" b="1" dirty="0">
                <a:solidFill>
                  <a:srgbClr val="FF0000"/>
                </a:solidFill>
                <a:latin typeface="Verdana" panose="020B0604030504040204" pitchFamily="34" charset="0"/>
                <a:ea typeface="Verdana" panose="020B0604030504040204" pitchFamily="34" charset="0"/>
                <a:cs typeface="Verdana" panose="020B0604030504040204" pitchFamily="34" charset="0"/>
              </a:rPr>
              <a:t> </a:t>
            </a:r>
            <a:r>
              <a:rPr lang="en-US" altLang="en-US" sz="3600" dirty="0">
                <a:latin typeface="Verdana" panose="020B0604030504040204" pitchFamily="34" charset="0"/>
                <a:ea typeface="Verdana" panose="020B0604030504040204" pitchFamily="34" charset="0"/>
                <a:cs typeface="Verdana" panose="020B0604030504040204" pitchFamily="34" charset="0"/>
              </a:rPr>
              <a:t>and if so justification</a:t>
            </a:r>
            <a:r>
              <a:rPr lang="en-US" altLang="en-US" sz="3600" b="1" dirty="0">
                <a:latin typeface="Verdana" panose="020B0604030504040204" pitchFamily="34" charset="0"/>
                <a:ea typeface="Verdana" panose="020B0604030504040204" pitchFamily="34" charset="0"/>
                <a:cs typeface="Verdana" panose="020B0604030504040204" pitchFamily="34" charset="0"/>
              </a:rPr>
              <a:t> </a:t>
            </a:r>
            <a:r>
              <a:rPr lang="en-US" altLang="en-US" sz="3600" dirty="0">
                <a:latin typeface="Verdana" panose="020B0604030504040204" pitchFamily="34" charset="0"/>
                <a:ea typeface="Verdana" panose="020B0604030504040204" pitchFamily="34" charset="0"/>
                <a:cs typeface="Verdana" panose="020B0604030504040204" pitchFamily="34" charset="0"/>
              </a:rPr>
              <a:t>for exercise of procedural power in relation to such data</a:t>
            </a:r>
          </a:p>
        </p:txBody>
      </p:sp>
      <p:sp>
        <p:nvSpPr>
          <p:cNvPr id="53252"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F1939499-E775-497D-881D-0FDDEE61FAF3}" type="slidenum">
              <a:rPr lang="en-US" altLang="en-US" sz="1200">
                <a:solidFill>
                  <a:srgbClr val="898989"/>
                </a:solidFill>
              </a:rPr>
              <a:pPr>
                <a:spcBef>
                  <a:spcPct val="0"/>
                </a:spcBef>
                <a:buFontTx/>
                <a:buNone/>
              </a:pPr>
              <a:t>26</a:t>
            </a:fld>
            <a:endParaRPr lang="en-US" altLang="en-US" sz="1200">
              <a:solidFill>
                <a:srgbClr val="898989"/>
              </a:solidFill>
            </a:endParaRPr>
          </a:p>
        </p:txBody>
      </p:sp>
      <p:sp>
        <p:nvSpPr>
          <p:cNvPr id="2" name="Tijdelijke aanduiding voor datum 1"/>
          <p:cNvSpPr>
            <a:spLocks noGrp="1"/>
          </p:cNvSpPr>
          <p:nvPr>
            <p:ph type="dt" sz="half" idx="10"/>
          </p:nvPr>
        </p:nvSpPr>
        <p:spPr/>
        <p:txBody>
          <a:bodyPr/>
          <a:lstStyle/>
          <a:p>
            <a:r>
              <a:rPr lang="en-US"/>
              <a:t>www.coe.int/cybercrime</a:t>
            </a:r>
            <a:endParaRPr lang="en-GB"/>
          </a:p>
        </p:txBody>
      </p:sp>
      <p:sp>
        <p:nvSpPr>
          <p:cNvPr id="7" name="Title 1"/>
          <p:cNvSpPr>
            <a:spLocks noGrp="1"/>
          </p:cNvSpPr>
          <p:nvPr>
            <p:ph type="title"/>
          </p:nvPr>
        </p:nvSpPr>
        <p:spPr>
          <a:xfrm>
            <a:off x="1430383" y="139359"/>
            <a:ext cx="10515600" cy="907290"/>
          </a:xfrm>
        </p:spPr>
        <p:txBody>
          <a:bodyPr/>
          <a:lstStyle/>
          <a:p>
            <a:r>
              <a:rPr lang="en-US" altLang="en-US" b="1" dirty="0">
                <a:solidFill>
                  <a:schemeClr val="bg1"/>
                </a:solidFill>
                <a:latin typeface="Verdana" panose="020B0604030504040204" pitchFamily="34" charset="0"/>
                <a:ea typeface="Verdana" panose="020B0604030504040204" pitchFamily="34" charset="0"/>
                <a:cs typeface="Verdana" panose="020B0604030504040204" pitchFamily="34" charset="0"/>
              </a:rPr>
              <a:t>Grounds for application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a:xfrm>
            <a:off x="1391444" y="69669"/>
            <a:ext cx="8229600" cy="1143000"/>
          </a:xfrm>
        </p:spPr>
        <p:txBody>
          <a:bodyPr/>
          <a:lstStyle/>
          <a:p>
            <a:r>
              <a:rPr lang="en-US" altLang="en-US" b="1" dirty="0">
                <a:solidFill>
                  <a:schemeClr val="bg1"/>
                </a:solidFill>
                <a:latin typeface="Verdana" panose="020B0604030504040204" pitchFamily="34" charset="0"/>
                <a:ea typeface="Verdana" panose="020B0604030504040204" pitchFamily="34" charset="0"/>
                <a:cs typeface="Verdana" panose="020B0604030504040204" pitchFamily="34" charset="0"/>
              </a:rPr>
              <a:t>Execution of power</a:t>
            </a:r>
          </a:p>
        </p:txBody>
      </p:sp>
      <p:sp>
        <p:nvSpPr>
          <p:cNvPr id="55299" name="Content Placeholder 2"/>
          <p:cNvSpPr>
            <a:spLocks noGrp="1"/>
          </p:cNvSpPr>
          <p:nvPr>
            <p:ph idx="1"/>
          </p:nvPr>
        </p:nvSpPr>
        <p:spPr>
          <a:xfrm>
            <a:off x="139337" y="1384663"/>
            <a:ext cx="11869783" cy="4937760"/>
          </a:xfrm>
        </p:spPr>
        <p:txBody>
          <a:bodyPr>
            <a:normAutofit/>
          </a:bodyPr>
          <a:lstStyle/>
          <a:p>
            <a:pPr algn="just"/>
            <a:endParaRPr lang="en-US" altLang="en-US" dirty="0">
              <a:latin typeface="Verdana" panose="020B0604030504040204" pitchFamily="34" charset="0"/>
              <a:ea typeface="Verdana" panose="020B0604030504040204" pitchFamily="34" charset="0"/>
              <a:cs typeface="Verdana" panose="020B0604030504040204" pitchFamily="34" charset="0"/>
            </a:endParaRPr>
          </a:p>
          <a:p>
            <a:pPr algn="just"/>
            <a:r>
              <a:rPr lang="en-US" altLang="en-US" sz="3200" dirty="0">
                <a:latin typeface="Verdana" panose="020B0604030504040204" pitchFamily="34" charset="0"/>
                <a:ea typeface="Verdana" panose="020B0604030504040204" pitchFamily="34" charset="0"/>
                <a:cs typeface="Verdana" panose="020B0604030504040204" pitchFamily="34" charset="0"/>
              </a:rPr>
              <a:t>State how order if granted will be </a:t>
            </a:r>
            <a:r>
              <a:rPr lang="en-US" altLang="en-US" sz="3200" b="1" dirty="0">
                <a:solidFill>
                  <a:srgbClr val="2F618F"/>
                </a:solidFill>
                <a:latin typeface="Verdana" panose="020B0604030504040204" pitchFamily="34" charset="0"/>
                <a:ea typeface="Verdana" panose="020B0604030504040204" pitchFamily="34" charset="0"/>
                <a:cs typeface="Verdana" panose="020B0604030504040204" pitchFamily="34" charset="0"/>
              </a:rPr>
              <a:t>implemented / executed</a:t>
            </a:r>
          </a:p>
          <a:p>
            <a:pPr algn="just"/>
            <a:r>
              <a:rPr lang="en-US" altLang="en-US" sz="3200" dirty="0">
                <a:latin typeface="Verdana" panose="020B0604030504040204" pitchFamily="34" charset="0"/>
                <a:ea typeface="Verdana" panose="020B0604030504040204" pitchFamily="34" charset="0"/>
                <a:cs typeface="Verdana" panose="020B0604030504040204" pitchFamily="34" charset="0"/>
              </a:rPr>
              <a:t>Means of execution vary  depending on procedural power:</a:t>
            </a:r>
          </a:p>
          <a:p>
            <a:pPr lvl="1" algn="just"/>
            <a:r>
              <a:rPr lang="en-US" altLang="en-US" dirty="0">
                <a:latin typeface="Verdana" panose="020B0604030504040204" pitchFamily="34" charset="0"/>
                <a:ea typeface="Verdana" panose="020B0604030504040204" pitchFamily="34" charset="0"/>
                <a:cs typeface="Verdana" panose="020B0604030504040204" pitchFamily="34" charset="0"/>
              </a:rPr>
              <a:t>E.g. </a:t>
            </a:r>
            <a:r>
              <a:rPr lang="en-US" alt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description of nature and location of facilities/premises</a:t>
            </a:r>
            <a:r>
              <a:rPr lang="en-US" altLang="en-US" b="1" dirty="0">
                <a:solidFill>
                  <a:srgbClr val="FF0000"/>
                </a:solidFill>
                <a:latin typeface="Verdana" panose="020B0604030504040204" pitchFamily="34" charset="0"/>
                <a:ea typeface="Verdana" panose="020B0604030504040204" pitchFamily="34" charset="0"/>
                <a:cs typeface="Verdana" panose="020B0604030504040204" pitchFamily="34" charset="0"/>
              </a:rPr>
              <a:t> </a:t>
            </a:r>
            <a:r>
              <a:rPr lang="en-US" altLang="en-US" dirty="0">
                <a:latin typeface="Verdana" panose="020B0604030504040204" pitchFamily="34" charset="0"/>
                <a:ea typeface="Verdana" panose="020B0604030504040204" pitchFamily="34" charset="0"/>
                <a:cs typeface="Verdana" panose="020B0604030504040204" pitchFamily="34" charset="0"/>
              </a:rPr>
              <a:t>at which interception will be conducted</a:t>
            </a:r>
          </a:p>
          <a:p>
            <a:pPr lvl="1" algn="just"/>
            <a:r>
              <a:rPr lang="en-US" altLang="en-US" dirty="0">
                <a:latin typeface="Verdana" panose="020B0604030504040204" pitchFamily="34" charset="0"/>
                <a:ea typeface="Verdana" panose="020B0604030504040204" pitchFamily="34" charset="0"/>
                <a:cs typeface="Verdana" panose="020B0604030504040204" pitchFamily="34" charset="0"/>
              </a:rPr>
              <a:t>E.g. </a:t>
            </a:r>
            <a:r>
              <a:rPr lang="en-US" alt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mechanisms to execute power to seize computer data (making/retaining copies, physical seizure, rendering inaccessible)</a:t>
            </a:r>
          </a:p>
          <a:p>
            <a:pPr lvl="2" algn="just"/>
            <a:endParaRPr lang="en-US" altLang="en-US" dirty="0">
              <a:latin typeface="Verdana" panose="020B0604030504040204" pitchFamily="34" charset="0"/>
              <a:ea typeface="Verdana" panose="020B0604030504040204" pitchFamily="34" charset="0"/>
              <a:cs typeface="Verdana" panose="020B0604030504040204" pitchFamily="34" charset="0"/>
            </a:endParaRPr>
          </a:p>
          <a:p>
            <a:pPr lvl="2" algn="just"/>
            <a:endParaRPr lang="en-US" altLang="en-US" dirty="0">
              <a:latin typeface="Verdana" panose="020B0604030504040204" pitchFamily="34" charset="0"/>
              <a:ea typeface="Verdana" panose="020B0604030504040204" pitchFamily="34" charset="0"/>
              <a:cs typeface="Verdana" panose="020B0604030504040204" pitchFamily="34" charset="0"/>
            </a:endParaRPr>
          </a:p>
          <a:p>
            <a:pPr lvl="2" algn="just"/>
            <a:endParaRPr lang="en-US" altLang="en-US" dirty="0">
              <a:latin typeface="Verdana" panose="020B0604030504040204" pitchFamily="34" charset="0"/>
              <a:ea typeface="Verdana" panose="020B0604030504040204" pitchFamily="34" charset="0"/>
              <a:cs typeface="Verdana" panose="020B0604030504040204" pitchFamily="34" charset="0"/>
            </a:endParaRPr>
          </a:p>
        </p:txBody>
      </p:sp>
      <p:sp>
        <p:nvSpPr>
          <p:cNvPr id="55300"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F0590934-49B5-42CD-978C-3476ED316B9A}" type="slidenum">
              <a:rPr lang="en-US" altLang="en-US" sz="1200">
                <a:solidFill>
                  <a:srgbClr val="898989"/>
                </a:solidFill>
              </a:rPr>
              <a:pPr>
                <a:spcBef>
                  <a:spcPct val="0"/>
                </a:spcBef>
                <a:buFontTx/>
                <a:buNone/>
              </a:pPr>
              <a:t>27</a:t>
            </a:fld>
            <a:endParaRPr lang="en-US" altLang="en-US" sz="1200">
              <a:solidFill>
                <a:srgbClr val="898989"/>
              </a:solidFill>
            </a:endParaRPr>
          </a:p>
        </p:txBody>
      </p:sp>
      <p:sp>
        <p:nvSpPr>
          <p:cNvPr id="2" name="Tijdelijke aanduiding voor datum 1"/>
          <p:cNvSpPr>
            <a:spLocks noGrp="1"/>
          </p:cNvSpPr>
          <p:nvPr>
            <p:ph type="dt" sz="half" idx="10"/>
          </p:nvPr>
        </p:nvSpPr>
        <p:spPr/>
        <p:txBody>
          <a:bodyPr/>
          <a:lstStyle/>
          <a:p>
            <a:r>
              <a:rPr lang="en-US"/>
              <a:t>www.coe.int/cybercrime</a:t>
            </a:r>
            <a:endParaRPr lang="en-GB"/>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a:xfrm>
            <a:off x="1412966" y="200319"/>
            <a:ext cx="10515600" cy="907290"/>
          </a:xfrm>
        </p:spPr>
        <p:txBody>
          <a:bodyPr>
            <a:noAutofit/>
          </a:bodyPr>
          <a:lstStyle/>
          <a:p>
            <a:r>
              <a:rPr lang="en-US" altLang="en-US" sz="3200" b="1" dirty="0">
                <a:solidFill>
                  <a:schemeClr val="bg1"/>
                </a:solidFill>
                <a:latin typeface="Verdana" panose="020B0604030504040204" pitchFamily="34" charset="0"/>
                <a:ea typeface="Verdana" panose="020B0604030504040204" pitchFamily="34" charset="0"/>
                <a:cs typeface="Verdana" panose="020B0604030504040204" pitchFamily="34" charset="0"/>
              </a:rPr>
              <a:t>Persons to accompany executor of power </a:t>
            </a:r>
          </a:p>
        </p:txBody>
      </p:sp>
      <p:sp>
        <p:nvSpPr>
          <p:cNvPr id="57347" name="Content Placeholder 2"/>
          <p:cNvSpPr>
            <a:spLocks noGrp="1"/>
          </p:cNvSpPr>
          <p:nvPr>
            <p:ph idx="1"/>
          </p:nvPr>
        </p:nvSpPr>
        <p:spPr>
          <a:xfrm>
            <a:off x="174171" y="1454331"/>
            <a:ext cx="11852366" cy="4833258"/>
          </a:xfrm>
        </p:spPr>
        <p:txBody>
          <a:bodyPr>
            <a:normAutofit/>
          </a:bodyPr>
          <a:lstStyle/>
          <a:p>
            <a:pPr algn="just"/>
            <a:endParaRPr lang="en-US" altLang="en-US" sz="3000" dirty="0">
              <a:latin typeface="Verdana" panose="020B0604030504040204" pitchFamily="34" charset="0"/>
              <a:ea typeface="Verdana" panose="020B0604030504040204" pitchFamily="34" charset="0"/>
              <a:cs typeface="Verdana" panose="020B0604030504040204" pitchFamily="34" charset="0"/>
            </a:endParaRPr>
          </a:p>
          <a:p>
            <a:pPr algn="just"/>
            <a:r>
              <a:rPr lang="en-US" altLang="en-US" sz="3000" dirty="0">
                <a:latin typeface="Verdana" panose="020B0604030504040204" pitchFamily="34" charset="0"/>
                <a:ea typeface="Verdana" panose="020B0604030504040204" pitchFamily="34" charset="0"/>
                <a:cs typeface="Verdana" panose="020B0604030504040204" pitchFamily="34" charset="0"/>
              </a:rPr>
              <a:t>List </a:t>
            </a:r>
            <a:r>
              <a:rPr lang="en-US" altLang="en-US" sz="3000" b="1" dirty="0">
                <a:solidFill>
                  <a:srgbClr val="2F618F"/>
                </a:solidFill>
                <a:latin typeface="Verdana" panose="020B0604030504040204" pitchFamily="34" charset="0"/>
                <a:ea typeface="Verdana" panose="020B0604030504040204" pitchFamily="34" charset="0"/>
                <a:cs typeface="Verdana" panose="020B0604030504040204" pitchFamily="34" charset="0"/>
              </a:rPr>
              <a:t>persons to accompany </a:t>
            </a:r>
            <a:r>
              <a:rPr lang="en-US" altLang="en-US" sz="3000" dirty="0">
                <a:latin typeface="Verdana" panose="020B0604030504040204" pitchFamily="34" charset="0"/>
                <a:ea typeface="Verdana" panose="020B0604030504040204" pitchFamily="34" charset="0"/>
                <a:cs typeface="Verdana" panose="020B0604030504040204" pitchFamily="34" charset="0"/>
              </a:rPr>
              <a:t>the executor</a:t>
            </a:r>
          </a:p>
          <a:p>
            <a:pPr algn="just"/>
            <a:r>
              <a:rPr lang="en-US" altLang="en-US" sz="3000" dirty="0">
                <a:latin typeface="Verdana" panose="020B0604030504040204" pitchFamily="34" charset="0"/>
                <a:ea typeface="Verdana" panose="020B0604030504040204" pitchFamily="34" charset="0"/>
                <a:cs typeface="Verdana" panose="020B0604030504040204" pitchFamily="34" charset="0"/>
              </a:rPr>
              <a:t>Persons may include:</a:t>
            </a:r>
          </a:p>
          <a:p>
            <a:pPr lvl="1" algn="just"/>
            <a:r>
              <a:rPr lang="en-US" altLang="en-US" sz="2600" dirty="0">
                <a:latin typeface="Verdana" panose="020B0604030504040204" pitchFamily="34" charset="0"/>
                <a:ea typeface="Verdana" panose="020B0604030504040204" pitchFamily="34" charset="0"/>
                <a:cs typeface="Verdana" panose="020B0604030504040204" pitchFamily="34" charset="0"/>
              </a:rPr>
              <a:t>Law enforcement officials for </a:t>
            </a:r>
            <a:r>
              <a:rPr lang="en-US" altLang="en-US" sz="2600" b="1" dirty="0">
                <a:solidFill>
                  <a:srgbClr val="2F618F"/>
                </a:solidFill>
                <a:latin typeface="Verdana" panose="020B0604030504040204" pitchFamily="34" charset="0"/>
                <a:ea typeface="Verdana" panose="020B0604030504040204" pitchFamily="34" charset="0"/>
                <a:cs typeface="Verdana" panose="020B0604030504040204" pitchFamily="34" charset="0"/>
              </a:rPr>
              <a:t>practical assistance</a:t>
            </a:r>
          </a:p>
          <a:p>
            <a:pPr lvl="1" algn="just"/>
            <a:r>
              <a:rPr lang="en-US" altLang="en-US" sz="2600" b="1" dirty="0">
                <a:solidFill>
                  <a:srgbClr val="2F618F"/>
                </a:solidFill>
                <a:latin typeface="Verdana" panose="020B0604030504040204" pitchFamily="34" charset="0"/>
                <a:ea typeface="Verdana" panose="020B0604030504040204" pitchFamily="34" charset="0"/>
                <a:cs typeface="Verdana" panose="020B0604030504040204" pitchFamily="34" charset="0"/>
              </a:rPr>
              <a:t>Experts</a:t>
            </a:r>
            <a:r>
              <a:rPr lang="en-US" altLang="en-US" sz="2600" b="1" dirty="0">
                <a:solidFill>
                  <a:srgbClr val="FF0000"/>
                </a:solidFill>
                <a:latin typeface="Verdana" panose="020B0604030504040204" pitchFamily="34" charset="0"/>
                <a:ea typeface="Verdana" panose="020B0604030504040204" pitchFamily="34" charset="0"/>
                <a:cs typeface="Verdana" panose="020B0604030504040204" pitchFamily="34" charset="0"/>
              </a:rPr>
              <a:t> </a:t>
            </a:r>
            <a:r>
              <a:rPr lang="en-US" altLang="en-US" sz="2600" dirty="0">
                <a:latin typeface="Verdana" panose="020B0604030504040204" pitchFamily="34" charset="0"/>
                <a:ea typeface="Verdana" panose="020B0604030504040204" pitchFamily="34" charset="0"/>
                <a:cs typeface="Verdana" panose="020B0604030504040204" pitchFamily="34" charset="0"/>
              </a:rPr>
              <a:t>for </a:t>
            </a:r>
            <a:r>
              <a:rPr lang="en-US" altLang="en-US" sz="2600" b="1" dirty="0">
                <a:solidFill>
                  <a:srgbClr val="2F618F"/>
                </a:solidFill>
                <a:latin typeface="Verdana" panose="020B0604030504040204" pitchFamily="34" charset="0"/>
                <a:ea typeface="Verdana" panose="020B0604030504040204" pitchFamily="34" charset="0"/>
                <a:cs typeface="Verdana" panose="020B0604030504040204" pitchFamily="34" charset="0"/>
              </a:rPr>
              <a:t>technical assistance </a:t>
            </a:r>
          </a:p>
          <a:p>
            <a:pPr lvl="1" algn="just"/>
            <a:r>
              <a:rPr lang="en-US" altLang="en-US" sz="2600" b="1" dirty="0">
                <a:solidFill>
                  <a:srgbClr val="2F618F"/>
                </a:solidFill>
                <a:latin typeface="Verdana" panose="020B0604030504040204" pitchFamily="34" charset="0"/>
                <a:ea typeface="Verdana" panose="020B0604030504040204" pitchFamily="34" charset="0"/>
                <a:cs typeface="Verdana" panose="020B0604030504040204" pitchFamily="34" charset="0"/>
              </a:rPr>
              <a:t>Persons with knowledge about functioning of computer</a:t>
            </a:r>
            <a:endParaRPr lang="en-US" altLang="en-US" sz="3000" b="1" dirty="0">
              <a:solidFill>
                <a:srgbClr val="2F618F"/>
              </a:solidFill>
              <a:latin typeface="Verdana" panose="020B0604030504040204" pitchFamily="34" charset="0"/>
              <a:ea typeface="Verdana" panose="020B0604030504040204" pitchFamily="34" charset="0"/>
              <a:cs typeface="Verdana" panose="020B0604030504040204" pitchFamily="34" charset="0"/>
            </a:endParaRPr>
          </a:p>
          <a:p>
            <a:pPr algn="just"/>
            <a:r>
              <a:rPr lang="en-US" altLang="en-US" sz="3000" b="1" dirty="0">
                <a:solidFill>
                  <a:srgbClr val="2F618F"/>
                </a:solidFill>
                <a:latin typeface="Verdana" panose="020B0604030504040204" pitchFamily="34" charset="0"/>
                <a:ea typeface="Verdana" panose="020B0604030504040204" pitchFamily="34" charset="0"/>
                <a:cs typeface="Verdana" panose="020B0604030504040204" pitchFamily="34" charset="0"/>
              </a:rPr>
              <a:t>Explain</a:t>
            </a:r>
            <a:r>
              <a:rPr lang="en-US" altLang="en-US" sz="3000" b="1" dirty="0">
                <a:solidFill>
                  <a:srgbClr val="FF0000"/>
                </a:solidFill>
                <a:latin typeface="Verdana" panose="020B0604030504040204" pitchFamily="34" charset="0"/>
                <a:ea typeface="Verdana" panose="020B0604030504040204" pitchFamily="34" charset="0"/>
                <a:cs typeface="Verdana" panose="020B0604030504040204" pitchFamily="34" charset="0"/>
              </a:rPr>
              <a:t> </a:t>
            </a:r>
            <a:r>
              <a:rPr lang="en-US" altLang="en-US" sz="3000" dirty="0">
                <a:latin typeface="Verdana" panose="020B0604030504040204" pitchFamily="34" charset="0"/>
                <a:ea typeface="Verdana" panose="020B0604030504040204" pitchFamily="34" charset="0"/>
                <a:cs typeface="Verdana" panose="020B0604030504040204" pitchFamily="34" charset="0"/>
              </a:rPr>
              <a:t>why their presence is required</a:t>
            </a:r>
          </a:p>
          <a:p>
            <a:pPr algn="just"/>
            <a:r>
              <a:rPr lang="en-US" altLang="en-US" sz="3000" b="1" dirty="0">
                <a:solidFill>
                  <a:srgbClr val="2F618F"/>
                </a:solidFill>
                <a:latin typeface="Verdana" panose="020B0604030504040204" pitchFamily="34" charset="0"/>
                <a:ea typeface="Verdana" panose="020B0604030504040204" pitchFamily="34" charset="0"/>
                <a:cs typeface="Verdana" panose="020B0604030504040204" pitchFamily="34" charset="0"/>
              </a:rPr>
              <a:t>Explain</a:t>
            </a:r>
            <a:r>
              <a:rPr lang="en-US" altLang="en-US" sz="3000" dirty="0">
                <a:solidFill>
                  <a:srgbClr val="2F618F"/>
                </a:solidFill>
                <a:latin typeface="Verdana" panose="020B0604030504040204" pitchFamily="34" charset="0"/>
                <a:ea typeface="Verdana" panose="020B0604030504040204" pitchFamily="34" charset="0"/>
                <a:cs typeface="Verdana" panose="020B0604030504040204" pitchFamily="34" charset="0"/>
              </a:rPr>
              <a:t> </a:t>
            </a:r>
            <a:r>
              <a:rPr lang="en-US" altLang="en-US" sz="3000" dirty="0">
                <a:latin typeface="Verdana" panose="020B0604030504040204" pitchFamily="34" charset="0"/>
                <a:ea typeface="Verdana" panose="020B0604030504040204" pitchFamily="34" charset="0"/>
                <a:cs typeface="Verdana" panose="020B0604030504040204" pitchFamily="34" charset="0"/>
              </a:rPr>
              <a:t>the </a:t>
            </a:r>
            <a:r>
              <a:rPr lang="en-US" altLang="en-US" sz="3000" b="1" dirty="0">
                <a:solidFill>
                  <a:srgbClr val="2F618F"/>
                </a:solidFill>
                <a:latin typeface="Verdana" panose="020B0604030504040204" pitchFamily="34" charset="0"/>
                <a:ea typeface="Verdana" panose="020B0604030504040204" pitchFamily="34" charset="0"/>
                <a:cs typeface="Verdana" panose="020B0604030504040204" pitchFamily="34" charset="0"/>
              </a:rPr>
              <a:t>impact</a:t>
            </a:r>
            <a:r>
              <a:rPr lang="en-US" altLang="en-US" sz="3000" b="1" dirty="0">
                <a:solidFill>
                  <a:srgbClr val="FF0000"/>
                </a:solidFill>
                <a:latin typeface="Verdana" panose="020B0604030504040204" pitchFamily="34" charset="0"/>
                <a:ea typeface="Verdana" panose="020B0604030504040204" pitchFamily="34" charset="0"/>
                <a:cs typeface="Verdana" panose="020B0604030504040204" pitchFamily="34" charset="0"/>
              </a:rPr>
              <a:t> </a:t>
            </a:r>
            <a:r>
              <a:rPr lang="en-US" altLang="en-US" sz="3000" dirty="0">
                <a:latin typeface="Verdana" panose="020B0604030504040204" pitchFamily="34" charset="0"/>
                <a:ea typeface="Verdana" panose="020B0604030504040204" pitchFamily="34" charset="0"/>
                <a:cs typeface="Verdana" panose="020B0604030504040204" pitchFamily="34" charset="0"/>
              </a:rPr>
              <a:t>of their presence </a:t>
            </a:r>
            <a:r>
              <a:rPr lang="en-US" altLang="en-US" sz="3000" b="1" dirty="0">
                <a:solidFill>
                  <a:srgbClr val="2F618F"/>
                </a:solidFill>
                <a:latin typeface="Verdana" panose="020B0604030504040204" pitchFamily="34" charset="0"/>
                <a:ea typeface="Verdana" panose="020B0604030504040204" pitchFamily="34" charset="0"/>
                <a:cs typeface="Verdana" panose="020B0604030504040204" pitchFamily="34" charset="0"/>
              </a:rPr>
              <a:t>on right to privacy </a:t>
            </a:r>
            <a:r>
              <a:rPr lang="en-US" altLang="en-US" sz="3000" dirty="0">
                <a:latin typeface="Verdana" panose="020B0604030504040204" pitchFamily="34" charset="0"/>
                <a:ea typeface="Verdana" panose="020B0604030504040204" pitchFamily="34" charset="0"/>
                <a:cs typeface="Verdana" panose="020B0604030504040204" pitchFamily="34" charset="0"/>
              </a:rPr>
              <a:t>of subject person</a:t>
            </a:r>
          </a:p>
        </p:txBody>
      </p:sp>
      <p:sp>
        <p:nvSpPr>
          <p:cNvPr id="5734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0FC5ECC-BB4E-4B86-8568-DE37B42B596A}" type="slidenum">
              <a:rPr lang="en-US" altLang="en-US" sz="1200">
                <a:solidFill>
                  <a:srgbClr val="898989"/>
                </a:solidFill>
              </a:rPr>
              <a:pPr>
                <a:spcBef>
                  <a:spcPct val="0"/>
                </a:spcBef>
                <a:buFontTx/>
                <a:buNone/>
              </a:pPr>
              <a:t>28</a:t>
            </a:fld>
            <a:endParaRPr lang="en-US" altLang="en-US" sz="1200">
              <a:solidFill>
                <a:srgbClr val="898989"/>
              </a:solidFill>
            </a:endParaRPr>
          </a:p>
        </p:txBody>
      </p:sp>
      <p:sp>
        <p:nvSpPr>
          <p:cNvPr id="2" name="Tijdelijke aanduiding voor datum 1"/>
          <p:cNvSpPr>
            <a:spLocks noGrp="1"/>
          </p:cNvSpPr>
          <p:nvPr>
            <p:ph type="dt" sz="half" idx="10"/>
          </p:nvPr>
        </p:nvSpPr>
        <p:spPr/>
        <p:txBody>
          <a:bodyPr/>
          <a:lstStyle/>
          <a:p>
            <a:r>
              <a:rPr lang="en-US"/>
              <a:t>www.coe.int/cybercrime</a:t>
            </a:r>
            <a:endParaRPr lang="en-GB"/>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a:xfrm>
            <a:off x="1354183" y="69194"/>
            <a:ext cx="8229600" cy="1143001"/>
          </a:xfrm>
        </p:spPr>
        <p:txBody>
          <a:bodyPr/>
          <a:lstStyle/>
          <a:p>
            <a:r>
              <a:rPr lang="en-US" altLang="en-US" b="1" dirty="0">
                <a:solidFill>
                  <a:schemeClr val="bg1"/>
                </a:solidFill>
                <a:latin typeface="Verdana" panose="020B0604030504040204" pitchFamily="34" charset="0"/>
                <a:ea typeface="Verdana" panose="020B0604030504040204" pitchFamily="34" charset="0"/>
                <a:cs typeface="Verdana" panose="020B0604030504040204" pitchFamily="34" charset="0"/>
              </a:rPr>
              <a:t>Technical capability</a:t>
            </a:r>
          </a:p>
        </p:txBody>
      </p:sp>
      <p:sp>
        <p:nvSpPr>
          <p:cNvPr id="59395" name="Content Placeholder 2"/>
          <p:cNvSpPr>
            <a:spLocks noGrp="1"/>
          </p:cNvSpPr>
          <p:nvPr>
            <p:ph idx="1"/>
          </p:nvPr>
        </p:nvSpPr>
        <p:spPr>
          <a:xfrm>
            <a:off x="104503" y="1375953"/>
            <a:ext cx="11991703" cy="3979817"/>
          </a:xfrm>
        </p:spPr>
        <p:txBody>
          <a:bodyPr/>
          <a:lstStyle/>
          <a:p>
            <a:pPr algn="just"/>
            <a:r>
              <a:rPr lang="en-US" altLang="en-US" sz="2600" dirty="0">
                <a:latin typeface="Verdana" panose="020B0604030504040204" pitchFamily="34" charset="0"/>
                <a:ea typeface="Verdana" panose="020B0604030504040204" pitchFamily="34" charset="0"/>
                <a:cs typeface="Verdana" panose="020B0604030504040204" pitchFamily="34" charset="0"/>
              </a:rPr>
              <a:t>Some procedural powers are limited to </a:t>
            </a:r>
            <a:r>
              <a:rPr lang="en-US" altLang="en-US" sz="2600" b="1" dirty="0">
                <a:solidFill>
                  <a:srgbClr val="2F618F"/>
                </a:solidFill>
                <a:latin typeface="Verdana" panose="020B0604030504040204" pitchFamily="34" charset="0"/>
                <a:ea typeface="Verdana" panose="020B0604030504040204" pitchFamily="34" charset="0"/>
                <a:cs typeface="Verdana" panose="020B0604030504040204" pitchFamily="34" charset="0"/>
              </a:rPr>
              <a:t>existing technical capability</a:t>
            </a:r>
            <a:r>
              <a:rPr lang="en-US" altLang="en-US" sz="2600" dirty="0">
                <a:solidFill>
                  <a:srgbClr val="2F618F"/>
                </a:solidFill>
                <a:latin typeface="Verdana" panose="020B0604030504040204" pitchFamily="34" charset="0"/>
                <a:ea typeface="Verdana" panose="020B0604030504040204" pitchFamily="34" charset="0"/>
                <a:cs typeface="Verdana" panose="020B0604030504040204" pitchFamily="34" charset="0"/>
              </a:rPr>
              <a:t> </a:t>
            </a:r>
            <a:r>
              <a:rPr lang="en-US" altLang="en-US" sz="2600" dirty="0">
                <a:latin typeface="Verdana" panose="020B0604030504040204" pitchFamily="34" charset="0"/>
                <a:ea typeface="Verdana" panose="020B0604030504040204" pitchFamily="34" charset="0"/>
                <a:cs typeface="Verdana" panose="020B0604030504040204" pitchFamily="34" charset="0"/>
              </a:rPr>
              <a:t>of service providers </a:t>
            </a:r>
          </a:p>
          <a:p>
            <a:pPr algn="just"/>
            <a:r>
              <a:rPr lang="en-US" altLang="en-US" sz="2600" dirty="0">
                <a:latin typeface="Verdana" panose="020B0604030504040204" pitchFamily="34" charset="0"/>
                <a:ea typeface="Verdana" panose="020B0604030504040204" pitchFamily="34" charset="0"/>
                <a:cs typeface="Verdana" panose="020B0604030504040204" pitchFamily="34" charset="0"/>
              </a:rPr>
              <a:t>Details of service providers including </a:t>
            </a:r>
            <a:r>
              <a:rPr lang="en-US" altLang="en-US" sz="2600" b="1" dirty="0">
                <a:solidFill>
                  <a:srgbClr val="2F618F"/>
                </a:solidFill>
                <a:latin typeface="Verdana" panose="020B0604030504040204" pitchFamily="34" charset="0"/>
                <a:ea typeface="Verdana" panose="020B0604030504040204" pitchFamily="34" charset="0"/>
                <a:cs typeface="Verdana" panose="020B0604030504040204" pitchFamily="34" charset="0"/>
              </a:rPr>
              <a:t>feasibility of request </a:t>
            </a:r>
            <a:r>
              <a:rPr lang="en-US" altLang="en-US" sz="2600" dirty="0">
                <a:latin typeface="Verdana" panose="020B0604030504040204" pitchFamily="34" charset="0"/>
                <a:ea typeface="Verdana" panose="020B0604030504040204" pitchFamily="34" charset="0"/>
                <a:cs typeface="Verdana" panose="020B0604030504040204" pitchFamily="34" charset="0"/>
              </a:rPr>
              <a:t>involved should be included (possibly through statements of service providers where appropriate)</a:t>
            </a:r>
          </a:p>
        </p:txBody>
      </p:sp>
      <p:sp>
        <p:nvSpPr>
          <p:cNvPr id="5939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82C4C10E-976D-436C-9EE9-E206C586C639}" type="slidenum">
              <a:rPr lang="en-US" altLang="en-US" sz="1200">
                <a:solidFill>
                  <a:srgbClr val="898989"/>
                </a:solidFill>
              </a:rPr>
              <a:pPr>
                <a:spcBef>
                  <a:spcPct val="0"/>
                </a:spcBef>
                <a:buFontTx/>
                <a:buNone/>
              </a:pPr>
              <a:t>29</a:t>
            </a:fld>
            <a:endParaRPr lang="en-US" altLang="en-US" sz="1200">
              <a:solidFill>
                <a:srgbClr val="898989"/>
              </a:solidFill>
            </a:endParaRPr>
          </a:p>
        </p:txBody>
      </p:sp>
      <p:pic>
        <p:nvPicPr>
          <p:cNvPr id="59397"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4503" y="3315238"/>
            <a:ext cx="9144000" cy="192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8" name="Picture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952206" y="4431349"/>
            <a:ext cx="9144000" cy="196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jdelijke aanduiding voor datum 1"/>
          <p:cNvSpPr>
            <a:spLocks noGrp="1"/>
          </p:cNvSpPr>
          <p:nvPr>
            <p:ph type="dt" sz="half" idx="10"/>
          </p:nvPr>
        </p:nvSpPr>
        <p:spPr/>
        <p:txBody>
          <a:bodyPr/>
          <a:lstStyle/>
          <a:p>
            <a:r>
              <a:rPr lang="en-US"/>
              <a:t>www.coe.int/cybercrime</a:t>
            </a:r>
            <a:endParaRPr lang="en-GB"/>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idx="4294967295"/>
          </p:nvPr>
        </p:nvSpPr>
        <p:spPr>
          <a:xfrm>
            <a:off x="1507524" y="274638"/>
            <a:ext cx="8703276" cy="773112"/>
          </a:xfrm>
        </p:spPr>
        <p:txBody>
          <a:bodyPr/>
          <a:lstStyle/>
          <a:p>
            <a:pPr eaLnBrk="1" hangingPunct="1"/>
            <a:r>
              <a:rPr lang="en-GB" altLang="sr-Latn-RS" b="1" dirty="0">
                <a:solidFill>
                  <a:schemeClr val="bg1"/>
                </a:solidFill>
                <a:latin typeface="Verdana" panose="020B0604030504040204" pitchFamily="34" charset="0"/>
                <a:ea typeface="Verdana" panose="020B0604030504040204" pitchFamily="34" charset="0"/>
                <a:cs typeface="Verdana" panose="020B0604030504040204" pitchFamily="34" charset="0"/>
              </a:rPr>
              <a:t>Session objectives</a:t>
            </a:r>
          </a:p>
        </p:txBody>
      </p:sp>
      <p:sp>
        <p:nvSpPr>
          <p:cNvPr id="4" name="Content Placeholder 2"/>
          <p:cNvSpPr txBox="1">
            <a:spLocks/>
          </p:cNvSpPr>
          <p:nvPr/>
        </p:nvSpPr>
        <p:spPr bwMode="auto">
          <a:xfrm>
            <a:off x="156519" y="1425146"/>
            <a:ext cx="11936627" cy="4885038"/>
          </a:xfrm>
          <a:prstGeom prst="rect">
            <a:avLst/>
          </a:prstGeom>
          <a:noFill/>
          <a:ln w="9525">
            <a:noFill/>
            <a:miter lim="800000"/>
            <a:headEnd/>
            <a:tailEnd/>
          </a:ln>
        </p:spPr>
        <p:txBody>
          <a:bodyPr/>
          <a:lstStyle>
            <a:lvl1pPr marL="342900" indent="-342900"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a:spcBef>
                <a:spcPct val="20000"/>
              </a:spcBef>
              <a:buFont typeface="Arial" charset="0"/>
              <a:buNone/>
              <a:defRPr/>
            </a:pPr>
            <a:r>
              <a:rPr lang="en-GB" dirty="0">
                <a:solidFill>
                  <a:srgbClr val="000000"/>
                </a:solidFill>
                <a:latin typeface="Verdana" panose="020B0604030504040204" pitchFamily="34" charset="0"/>
                <a:ea typeface="Verdana" panose="020B0604030504040204" pitchFamily="34" charset="0"/>
                <a:cs typeface="Verdana" panose="020B0604030504040204" pitchFamily="34" charset="0"/>
              </a:rPr>
              <a:t>At the end of this session, delegates will be able to:</a:t>
            </a:r>
          </a:p>
          <a:p>
            <a:pPr algn="just">
              <a:spcBef>
                <a:spcPct val="20000"/>
              </a:spcBef>
              <a:buFont typeface="Arial" charset="0"/>
              <a:buChar char="•"/>
              <a:defRPr/>
            </a:pPr>
            <a:endParaRPr lang="en-GB" dirty="0">
              <a:solidFill>
                <a:srgbClr val="000000"/>
              </a:solidFill>
              <a:latin typeface="Verdana" panose="020B0604030504040204" pitchFamily="34" charset="0"/>
              <a:ea typeface="Verdana" panose="020B0604030504040204" pitchFamily="34" charset="0"/>
              <a:cs typeface="Verdana" panose="020B0604030504040204" pitchFamily="34" charset="0"/>
            </a:endParaRPr>
          </a:p>
          <a:p>
            <a:pPr algn="just">
              <a:spcBef>
                <a:spcPct val="20000"/>
              </a:spcBef>
              <a:buFont typeface="Arial" charset="0"/>
              <a:buChar char="•"/>
              <a:defRPr/>
            </a:pPr>
            <a:r>
              <a:rPr lang="en-GB" dirty="0">
                <a:solidFill>
                  <a:srgbClr val="000000"/>
                </a:solidFill>
                <a:latin typeface="Verdana" panose="020B0604030504040204" pitchFamily="34" charset="0"/>
                <a:ea typeface="Verdana" panose="020B0604030504040204" pitchFamily="34" charset="0"/>
                <a:cs typeface="Verdana" panose="020B0604030504040204" pitchFamily="34" charset="0"/>
              </a:rPr>
              <a:t>Recognise particular considerations relating to the </a:t>
            </a:r>
            <a:r>
              <a:rPr lang="en-GB" b="1" dirty="0">
                <a:solidFill>
                  <a:srgbClr val="000000"/>
                </a:solidFill>
                <a:latin typeface="Verdana" panose="020B0604030504040204" pitchFamily="34" charset="0"/>
                <a:ea typeface="Verdana" panose="020B0604030504040204" pitchFamily="34" charset="0"/>
                <a:cs typeface="Verdana" panose="020B0604030504040204" pitchFamily="34" charset="0"/>
              </a:rPr>
              <a:t>drafting of applications </a:t>
            </a:r>
            <a:r>
              <a:rPr lang="en-GB" dirty="0">
                <a:solidFill>
                  <a:srgbClr val="000000"/>
                </a:solidFill>
                <a:latin typeface="Verdana" panose="020B0604030504040204" pitchFamily="34" charset="0"/>
                <a:ea typeface="Verdana" panose="020B0604030504040204" pitchFamily="34" charset="0"/>
                <a:cs typeface="Verdana" panose="020B0604030504040204" pitchFamily="34" charset="0"/>
              </a:rPr>
              <a:t>for exercise of electronic evidence procedural powers and the seeking of </a:t>
            </a:r>
            <a:r>
              <a:rPr lang="en-GB" b="1" u="sng" dirty="0">
                <a:solidFill>
                  <a:srgbClr val="2F618F"/>
                </a:solidFill>
                <a:latin typeface="Verdana" panose="020B0604030504040204" pitchFamily="34" charset="0"/>
                <a:ea typeface="Verdana" panose="020B0604030504040204" pitchFamily="34" charset="0"/>
                <a:cs typeface="Verdana" panose="020B0604030504040204" pitchFamily="34" charset="0"/>
              </a:rPr>
              <a:t>prior authorisation</a:t>
            </a:r>
          </a:p>
          <a:p>
            <a:pPr algn="just">
              <a:spcBef>
                <a:spcPct val="20000"/>
              </a:spcBef>
              <a:buFont typeface="Arial" charset="0"/>
              <a:buChar char="•"/>
              <a:defRPr/>
            </a:pPr>
            <a:r>
              <a:rPr lang="en-GB" dirty="0">
                <a:solidFill>
                  <a:srgbClr val="000000"/>
                </a:solidFill>
                <a:latin typeface="Verdana" panose="020B0604030504040204" pitchFamily="34" charset="0"/>
                <a:ea typeface="Verdana" panose="020B0604030504040204" pitchFamily="34" charset="0"/>
                <a:cs typeface="Verdana" panose="020B0604030504040204" pitchFamily="34" charset="0"/>
              </a:rPr>
              <a:t>Realize the </a:t>
            </a:r>
            <a:r>
              <a:rPr lang="en-GB" b="1" dirty="0">
                <a:solidFill>
                  <a:srgbClr val="000000"/>
                </a:solidFill>
                <a:latin typeface="Verdana" panose="020B0604030504040204" pitchFamily="34" charset="0"/>
                <a:ea typeface="Verdana" panose="020B0604030504040204" pitchFamily="34" charset="0"/>
                <a:cs typeface="Verdana" panose="020B0604030504040204" pitchFamily="34" charset="0"/>
              </a:rPr>
              <a:t>contents</a:t>
            </a:r>
            <a:r>
              <a:rPr lang="en-GB" dirty="0">
                <a:solidFill>
                  <a:srgbClr val="000000"/>
                </a:solidFill>
                <a:latin typeface="Verdana" panose="020B0604030504040204" pitchFamily="34" charset="0"/>
                <a:ea typeface="Verdana" panose="020B0604030504040204" pitchFamily="34" charset="0"/>
                <a:cs typeface="Verdana" panose="020B0604030504040204" pitchFamily="34" charset="0"/>
              </a:rPr>
              <a:t> of a typical application including scope &amp; duration and other requests</a:t>
            </a:r>
          </a:p>
          <a:p>
            <a:pPr algn="just">
              <a:spcBef>
                <a:spcPct val="20000"/>
              </a:spcBef>
              <a:buFont typeface="Arial" charset="0"/>
              <a:buChar char="•"/>
              <a:defRPr/>
            </a:pPr>
            <a:r>
              <a:rPr lang="en-GB" dirty="0">
                <a:solidFill>
                  <a:srgbClr val="000000"/>
                </a:solidFill>
                <a:latin typeface="Verdana" panose="020B0604030504040204" pitchFamily="34" charset="0"/>
                <a:ea typeface="Verdana" panose="020B0604030504040204" pitchFamily="34" charset="0"/>
                <a:cs typeface="Verdana" panose="020B0604030504040204" pitchFamily="34" charset="0"/>
              </a:rPr>
              <a:t>Understand </a:t>
            </a:r>
            <a:r>
              <a:rPr lang="en-GB" b="1" dirty="0">
                <a:solidFill>
                  <a:srgbClr val="000000"/>
                </a:solidFill>
                <a:latin typeface="Verdana" panose="020B0604030504040204" pitchFamily="34" charset="0"/>
                <a:ea typeface="Verdana" panose="020B0604030504040204" pitchFamily="34" charset="0"/>
                <a:cs typeface="Verdana" panose="020B0604030504040204" pitchFamily="34" charset="0"/>
              </a:rPr>
              <a:t>what to look for </a:t>
            </a:r>
            <a:r>
              <a:rPr lang="en-GB" dirty="0">
                <a:solidFill>
                  <a:srgbClr val="000000"/>
                </a:solidFill>
                <a:latin typeface="Verdana" panose="020B0604030504040204" pitchFamily="34" charset="0"/>
                <a:ea typeface="Verdana" panose="020B0604030504040204" pitchFamily="34" charset="0"/>
                <a:cs typeface="Verdana" panose="020B0604030504040204" pitchFamily="34" charset="0"/>
              </a:rPr>
              <a:t>in an application seeking exercise of electronic evidence procedural powers and seeking authorisation</a:t>
            </a:r>
          </a:p>
          <a:p>
            <a:pPr algn="just">
              <a:spcBef>
                <a:spcPct val="20000"/>
              </a:spcBef>
              <a:buFont typeface="Arial" charset="0"/>
              <a:buChar char="•"/>
              <a:defRPr/>
            </a:pPr>
            <a:r>
              <a:rPr lang="en-GB" dirty="0">
                <a:solidFill>
                  <a:srgbClr val="000000"/>
                </a:solidFill>
                <a:latin typeface="Verdana" panose="020B0604030504040204" pitchFamily="34" charset="0"/>
                <a:ea typeface="Verdana" panose="020B0604030504040204" pitchFamily="34" charset="0"/>
                <a:cs typeface="Verdana" panose="020B0604030504040204" pitchFamily="34" charset="0"/>
              </a:rPr>
              <a:t>Understand some of the </a:t>
            </a:r>
            <a:r>
              <a:rPr lang="en-GB" b="1" dirty="0">
                <a:solidFill>
                  <a:srgbClr val="000000"/>
                </a:solidFill>
                <a:latin typeface="Verdana" panose="020B0604030504040204" pitchFamily="34" charset="0"/>
                <a:ea typeface="Verdana" panose="020B0604030504040204" pitchFamily="34" charset="0"/>
                <a:cs typeface="Verdana" panose="020B0604030504040204" pitchFamily="34" charset="0"/>
              </a:rPr>
              <a:t>considerations and safeguards </a:t>
            </a:r>
            <a:r>
              <a:rPr lang="en-GB" dirty="0">
                <a:solidFill>
                  <a:srgbClr val="000000"/>
                </a:solidFill>
                <a:latin typeface="Verdana" panose="020B0604030504040204" pitchFamily="34" charset="0"/>
                <a:ea typeface="Verdana" panose="020B0604030504040204" pitchFamily="34" charset="0"/>
                <a:cs typeface="Verdana" panose="020B0604030504040204" pitchFamily="34" charset="0"/>
              </a:rPr>
              <a:t>that should be kept in mind when drafting and looking at applications for exercise of electronic evidence procedural powers and seeking authorisation</a:t>
            </a:r>
          </a:p>
          <a:p>
            <a:pPr algn="just">
              <a:spcBef>
                <a:spcPct val="20000"/>
              </a:spcBef>
              <a:buFont typeface="Arial" charset="0"/>
              <a:buChar char="•"/>
              <a:defRPr/>
            </a:pPr>
            <a:endParaRPr lang="en-GB" dirty="0">
              <a:solidFill>
                <a:srgbClr val="000000"/>
              </a:solidFill>
              <a:latin typeface="Verdana" panose="020B0604030504040204" pitchFamily="34" charset="0"/>
              <a:ea typeface="Verdana" panose="020B0604030504040204" pitchFamily="34" charset="0"/>
              <a:cs typeface="Verdana" panose="020B0604030504040204" pitchFamily="34" charset="0"/>
            </a:endParaRPr>
          </a:p>
          <a:p>
            <a:pPr algn="just">
              <a:spcBef>
                <a:spcPct val="20000"/>
              </a:spcBef>
              <a:buFont typeface="Arial" charset="0"/>
              <a:buChar char="•"/>
              <a:defRPr/>
            </a:pPr>
            <a:endParaRPr lang="en-GB" dirty="0">
              <a:solidFill>
                <a:srgbClr val="000000"/>
              </a:solidFill>
              <a:latin typeface="Verdana" panose="020B0604030504040204" pitchFamily="34" charset="0"/>
              <a:ea typeface="Verdana" panose="020B0604030504040204" pitchFamily="34" charset="0"/>
              <a:cs typeface="Verdana" panose="020B0604030504040204" pitchFamily="34" charset="0"/>
            </a:endParaRPr>
          </a:p>
          <a:p>
            <a:pPr marL="0" indent="0">
              <a:spcBef>
                <a:spcPct val="20000"/>
              </a:spcBef>
              <a:defRPr/>
            </a:pPr>
            <a:endParaRPr lang="en-US"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717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fr-FR" sz="1200">
                <a:solidFill>
                  <a:srgbClr val="898989"/>
                </a:solidFill>
              </a:rPr>
              <a:t>!</a:t>
            </a:r>
            <a:fld id="{03C8B0D4-37B6-481B-A386-2B3FDBA3373B}" type="slidenum">
              <a:rPr lang="en-US" altLang="fr-FR" sz="1200">
                <a:solidFill>
                  <a:srgbClr val="898989"/>
                </a:solidFill>
              </a:rPr>
              <a:pPr>
                <a:spcBef>
                  <a:spcPct val="0"/>
                </a:spcBef>
                <a:buFontTx/>
                <a:buNone/>
              </a:pPr>
              <a:t>3</a:t>
            </a:fld>
            <a:endParaRPr lang="en-US" altLang="fr-FR" sz="1200">
              <a:solidFill>
                <a:srgbClr val="898989"/>
              </a:solidFill>
            </a:endParaRPr>
          </a:p>
        </p:txBody>
      </p:sp>
      <p:sp>
        <p:nvSpPr>
          <p:cNvPr id="2" name="Tijdelijke aanduiding voor datum 1"/>
          <p:cNvSpPr>
            <a:spLocks noGrp="1"/>
          </p:cNvSpPr>
          <p:nvPr>
            <p:ph type="dt" sz="half" idx="10"/>
          </p:nvPr>
        </p:nvSpPr>
        <p:spPr/>
        <p:txBody>
          <a:bodyPr/>
          <a:lstStyle/>
          <a:p>
            <a:r>
              <a:rPr lang="en-US"/>
              <a:t>www.coe.int/cybercrime</a:t>
            </a:r>
            <a:endParaRPr lang="en-GB"/>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a:xfrm>
            <a:off x="1395549" y="174193"/>
            <a:ext cx="10515600" cy="907290"/>
          </a:xfrm>
        </p:spPr>
        <p:txBody>
          <a:bodyPr/>
          <a:lstStyle/>
          <a:p>
            <a:r>
              <a:rPr lang="en-US" altLang="en-US" b="1" dirty="0">
                <a:solidFill>
                  <a:schemeClr val="bg1"/>
                </a:solidFill>
                <a:latin typeface="Verdana" panose="020B0604030504040204" pitchFamily="34" charset="0"/>
                <a:ea typeface="Verdana" panose="020B0604030504040204" pitchFamily="34" charset="0"/>
                <a:cs typeface="Verdana" panose="020B0604030504040204" pitchFamily="34" charset="0"/>
              </a:rPr>
              <a:t>Other measures undertaken</a:t>
            </a:r>
          </a:p>
        </p:txBody>
      </p:sp>
      <p:sp>
        <p:nvSpPr>
          <p:cNvPr id="61443" name="Content Placeholder 2"/>
          <p:cNvSpPr>
            <a:spLocks noGrp="1"/>
          </p:cNvSpPr>
          <p:nvPr>
            <p:ph idx="1"/>
          </p:nvPr>
        </p:nvSpPr>
        <p:spPr>
          <a:xfrm>
            <a:off x="156753" y="1428206"/>
            <a:ext cx="11922035" cy="4841965"/>
          </a:xfrm>
        </p:spPr>
        <p:txBody>
          <a:bodyPr>
            <a:normAutofit lnSpcReduction="10000"/>
          </a:bodyPr>
          <a:lstStyle/>
          <a:p>
            <a:pPr algn="just"/>
            <a:endParaRPr lang="en-US" altLang="en-US" sz="3000" dirty="0">
              <a:latin typeface="Verdana" panose="020B0604030504040204" pitchFamily="34" charset="0"/>
              <a:ea typeface="Verdana" panose="020B0604030504040204" pitchFamily="34" charset="0"/>
              <a:cs typeface="Verdana" panose="020B0604030504040204" pitchFamily="34" charset="0"/>
            </a:endParaRPr>
          </a:p>
          <a:p>
            <a:pPr algn="just"/>
            <a:r>
              <a:rPr lang="en-US" altLang="en-US" sz="3000" dirty="0">
                <a:latin typeface="Verdana" panose="020B0604030504040204" pitchFamily="34" charset="0"/>
                <a:ea typeface="Verdana" panose="020B0604030504040204" pitchFamily="34" charset="0"/>
                <a:cs typeface="Verdana" panose="020B0604030504040204" pitchFamily="34" charset="0"/>
              </a:rPr>
              <a:t>Application may fully disclose:</a:t>
            </a:r>
          </a:p>
          <a:p>
            <a:pPr marL="0" indent="0" algn="just">
              <a:buNone/>
            </a:pPr>
            <a:endParaRPr lang="en-US" altLang="en-US" sz="3000" dirty="0">
              <a:latin typeface="Verdana" panose="020B0604030504040204" pitchFamily="34" charset="0"/>
              <a:ea typeface="Verdana" panose="020B0604030504040204" pitchFamily="34" charset="0"/>
              <a:cs typeface="Verdana" panose="020B0604030504040204" pitchFamily="34" charset="0"/>
            </a:endParaRPr>
          </a:p>
          <a:p>
            <a:pPr lvl="1" algn="just"/>
            <a:r>
              <a:rPr lang="en-US" altLang="en-US" sz="3000" b="1" dirty="0">
                <a:solidFill>
                  <a:srgbClr val="2F618F"/>
                </a:solidFill>
                <a:latin typeface="Verdana" panose="020B0604030504040204" pitchFamily="34" charset="0"/>
                <a:ea typeface="Verdana" panose="020B0604030504040204" pitchFamily="34" charset="0"/>
                <a:cs typeface="Verdana" panose="020B0604030504040204" pitchFamily="34" charset="0"/>
              </a:rPr>
              <a:t>Other procedural measures </a:t>
            </a:r>
            <a:r>
              <a:rPr lang="en-US" altLang="en-US" sz="3000" dirty="0">
                <a:latin typeface="Verdana" panose="020B0604030504040204" pitchFamily="34" charset="0"/>
                <a:ea typeface="Verdana" panose="020B0604030504040204" pitchFamily="34" charset="0"/>
                <a:cs typeface="Verdana" panose="020B0604030504040204" pitchFamily="34" charset="0"/>
              </a:rPr>
              <a:t>undertaken with respect to </a:t>
            </a:r>
            <a:r>
              <a:rPr lang="en-US" altLang="en-US" sz="3000" b="1" dirty="0">
                <a:solidFill>
                  <a:srgbClr val="2F618F"/>
                </a:solidFill>
                <a:latin typeface="Verdana" panose="020B0604030504040204" pitchFamily="34" charset="0"/>
                <a:ea typeface="Verdana" panose="020B0604030504040204" pitchFamily="34" charset="0"/>
                <a:cs typeface="Verdana" panose="020B0604030504040204" pitchFamily="34" charset="0"/>
              </a:rPr>
              <a:t>same criminal investigation</a:t>
            </a:r>
          </a:p>
          <a:p>
            <a:pPr lvl="1" algn="just"/>
            <a:endParaRPr lang="en-US" altLang="en-US" sz="3000" dirty="0">
              <a:latin typeface="Verdana" panose="020B0604030504040204" pitchFamily="34" charset="0"/>
              <a:ea typeface="Verdana" panose="020B0604030504040204" pitchFamily="34" charset="0"/>
              <a:cs typeface="Verdana" panose="020B0604030504040204" pitchFamily="34" charset="0"/>
            </a:endParaRPr>
          </a:p>
          <a:p>
            <a:pPr lvl="1" algn="just"/>
            <a:r>
              <a:rPr lang="en-US" altLang="en-US" sz="3000" b="1" dirty="0">
                <a:solidFill>
                  <a:srgbClr val="2F618F"/>
                </a:solidFill>
                <a:latin typeface="Verdana" panose="020B0604030504040204" pitchFamily="34" charset="0"/>
                <a:ea typeface="Verdana" panose="020B0604030504040204" pitchFamily="34" charset="0"/>
                <a:cs typeface="Verdana" panose="020B0604030504040204" pitchFamily="34" charset="0"/>
              </a:rPr>
              <a:t>Other procedural measures </a:t>
            </a:r>
            <a:r>
              <a:rPr lang="en-US" altLang="en-US" sz="3000" dirty="0">
                <a:latin typeface="Verdana" panose="020B0604030504040204" pitchFamily="34" charset="0"/>
                <a:ea typeface="Verdana" panose="020B0604030504040204" pitchFamily="34" charset="0"/>
                <a:cs typeface="Verdana" panose="020B0604030504040204" pitchFamily="34" charset="0"/>
              </a:rPr>
              <a:t>undertaken with respect to </a:t>
            </a:r>
            <a:r>
              <a:rPr lang="en-US" altLang="en-US" sz="3000" b="1" dirty="0">
                <a:solidFill>
                  <a:srgbClr val="2F618F"/>
                </a:solidFill>
                <a:latin typeface="Verdana" panose="020B0604030504040204" pitchFamily="34" charset="0"/>
                <a:ea typeface="Verdana" panose="020B0604030504040204" pitchFamily="34" charset="0"/>
                <a:cs typeface="Verdana" panose="020B0604030504040204" pitchFamily="34" charset="0"/>
              </a:rPr>
              <a:t>related criminal investigations</a:t>
            </a:r>
          </a:p>
          <a:p>
            <a:pPr lvl="1" algn="just"/>
            <a:endParaRPr lang="en-US" altLang="en-US" sz="3000" dirty="0">
              <a:latin typeface="Verdana" panose="020B0604030504040204" pitchFamily="34" charset="0"/>
              <a:ea typeface="Verdana" panose="020B0604030504040204" pitchFamily="34" charset="0"/>
              <a:cs typeface="Verdana" panose="020B0604030504040204" pitchFamily="34" charset="0"/>
            </a:endParaRPr>
          </a:p>
          <a:p>
            <a:pPr lvl="1" algn="just"/>
            <a:r>
              <a:rPr lang="en-US" altLang="en-US" sz="3000" b="1" dirty="0">
                <a:solidFill>
                  <a:srgbClr val="2F618F"/>
                </a:solidFill>
                <a:latin typeface="Verdana" panose="020B0604030504040204" pitchFamily="34" charset="0"/>
                <a:ea typeface="Verdana" panose="020B0604030504040204" pitchFamily="34" charset="0"/>
                <a:cs typeface="Verdana" panose="020B0604030504040204" pitchFamily="34" charset="0"/>
              </a:rPr>
              <a:t>Result</a:t>
            </a:r>
            <a:r>
              <a:rPr lang="en-US" altLang="en-US" sz="3000" dirty="0">
                <a:solidFill>
                  <a:srgbClr val="2F618F"/>
                </a:solidFill>
                <a:latin typeface="Verdana" panose="020B0604030504040204" pitchFamily="34" charset="0"/>
                <a:ea typeface="Verdana" panose="020B0604030504040204" pitchFamily="34" charset="0"/>
                <a:cs typeface="Verdana" panose="020B0604030504040204" pitchFamily="34" charset="0"/>
              </a:rPr>
              <a:t> </a:t>
            </a:r>
            <a:r>
              <a:rPr lang="en-US" altLang="en-US" sz="3000" dirty="0">
                <a:latin typeface="Verdana" panose="020B0604030504040204" pitchFamily="34" charset="0"/>
                <a:ea typeface="Verdana" panose="020B0604030504040204" pitchFamily="34" charset="0"/>
                <a:cs typeface="Verdana" panose="020B0604030504040204" pitchFamily="34" charset="0"/>
              </a:rPr>
              <a:t>of such procedural measures and data/computer systems obtained therefrom</a:t>
            </a:r>
          </a:p>
        </p:txBody>
      </p:sp>
      <p:sp>
        <p:nvSpPr>
          <p:cNvPr id="6144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119BBAA-70FE-4122-A65B-852E9C50AA95}" type="slidenum">
              <a:rPr lang="en-US" altLang="en-US" sz="1200">
                <a:solidFill>
                  <a:srgbClr val="898989"/>
                </a:solidFill>
              </a:rPr>
              <a:pPr>
                <a:spcBef>
                  <a:spcPct val="0"/>
                </a:spcBef>
                <a:buFontTx/>
                <a:buNone/>
              </a:pPr>
              <a:t>30</a:t>
            </a:fld>
            <a:endParaRPr lang="en-US" altLang="en-US" sz="1200">
              <a:solidFill>
                <a:srgbClr val="898989"/>
              </a:solidFill>
            </a:endParaRPr>
          </a:p>
        </p:txBody>
      </p:sp>
      <p:sp>
        <p:nvSpPr>
          <p:cNvPr id="2" name="Tijdelijke aanduiding voor datum 1"/>
          <p:cNvSpPr>
            <a:spLocks noGrp="1"/>
          </p:cNvSpPr>
          <p:nvPr>
            <p:ph type="dt" sz="half" idx="10"/>
          </p:nvPr>
        </p:nvSpPr>
        <p:spPr/>
        <p:txBody>
          <a:bodyPr/>
          <a:lstStyle/>
          <a:p>
            <a:r>
              <a:rPr lang="en-US"/>
              <a:t>www.coe.int/cybercrime</a:t>
            </a:r>
            <a:endParaRPr lang="en-GB"/>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a:xfrm>
            <a:off x="1362892" y="95376"/>
            <a:ext cx="8229600" cy="1143001"/>
          </a:xfrm>
        </p:spPr>
        <p:txBody>
          <a:bodyPr/>
          <a:lstStyle/>
          <a:p>
            <a:r>
              <a:rPr lang="en-US" altLang="en-US" b="1" dirty="0">
                <a:solidFill>
                  <a:schemeClr val="bg1"/>
                </a:solidFill>
                <a:latin typeface="Verdana" panose="020B0604030504040204" pitchFamily="34" charset="0"/>
                <a:ea typeface="Verdana" panose="020B0604030504040204" pitchFamily="34" charset="0"/>
                <a:cs typeface="Verdana" panose="020B0604030504040204" pitchFamily="34" charset="0"/>
              </a:rPr>
              <a:t>Other contents</a:t>
            </a:r>
          </a:p>
        </p:txBody>
      </p:sp>
      <p:sp>
        <p:nvSpPr>
          <p:cNvPr id="45059" name="Content Placeholder 2"/>
          <p:cNvSpPr>
            <a:spLocks noGrp="1"/>
          </p:cNvSpPr>
          <p:nvPr>
            <p:ph idx="1"/>
          </p:nvPr>
        </p:nvSpPr>
        <p:spPr>
          <a:xfrm>
            <a:off x="78377" y="1410788"/>
            <a:ext cx="11991703" cy="4885509"/>
          </a:xfrm>
        </p:spPr>
        <p:txBody>
          <a:bodyPr>
            <a:normAutofit/>
          </a:bodyPr>
          <a:lstStyle/>
          <a:p>
            <a:pPr algn="just">
              <a:defRPr/>
            </a:pPr>
            <a:endParaRPr lang="en-US" dirty="0">
              <a:latin typeface="Verdana" panose="020B0604030504040204" pitchFamily="34" charset="0"/>
              <a:ea typeface="Verdana" panose="020B0604030504040204" pitchFamily="34" charset="0"/>
              <a:cs typeface="Verdana" panose="020B0604030504040204" pitchFamily="34" charset="0"/>
            </a:endParaRPr>
          </a:p>
          <a:p>
            <a:pPr algn="just">
              <a:defRPr/>
            </a:pPr>
            <a:r>
              <a:rPr lang="en-US" dirty="0">
                <a:latin typeface="Verdana" panose="020B0604030504040204" pitchFamily="34" charset="0"/>
                <a:ea typeface="Verdana" panose="020B0604030504040204" pitchFamily="34" charset="0"/>
                <a:cs typeface="Verdana" panose="020B0604030504040204" pitchFamily="34" charset="0"/>
              </a:rPr>
              <a:t>Whether the application, order and exercise of powers should be kept </a:t>
            </a:r>
            <a:r>
              <a:rPr 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confidential (under seal)</a:t>
            </a:r>
          </a:p>
          <a:p>
            <a:pPr lvl="1" algn="just">
              <a:defRPr/>
            </a:pPr>
            <a:r>
              <a:rPr lang="en-US" dirty="0">
                <a:latin typeface="Verdana" panose="020B0604030504040204" pitchFamily="34" charset="0"/>
                <a:ea typeface="Verdana" panose="020B0604030504040204" pitchFamily="34" charset="0"/>
                <a:cs typeface="Verdana" panose="020B0604030504040204" pitchFamily="34" charset="0"/>
              </a:rPr>
              <a:t>If yes, </a:t>
            </a:r>
            <a:r>
              <a:rPr 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grounds</a:t>
            </a:r>
            <a:r>
              <a:rPr lang="en-US" dirty="0">
                <a:cs typeface="Verdana" panose="020B0604030504040204" pitchFamily="34" charset="0"/>
              </a:rPr>
              <a:t>?</a:t>
            </a:r>
          </a:p>
          <a:p>
            <a:pPr algn="just">
              <a:defRPr/>
            </a:pPr>
            <a:r>
              <a:rPr lang="en-US" dirty="0">
                <a:latin typeface="Verdana" panose="020B0604030504040204" pitchFamily="34" charset="0"/>
                <a:ea typeface="Verdana" panose="020B0604030504040204" pitchFamily="34" charset="0"/>
                <a:cs typeface="Verdana" panose="020B0604030504040204" pitchFamily="34" charset="0"/>
              </a:rPr>
              <a:t>Whether the </a:t>
            </a:r>
            <a:r>
              <a:rPr 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hearing</a:t>
            </a:r>
            <a:r>
              <a:rPr lang="en-US" dirty="0">
                <a:solidFill>
                  <a:srgbClr val="2F618F"/>
                </a:solidFill>
                <a:latin typeface="Verdana" panose="020B0604030504040204" pitchFamily="34" charset="0"/>
                <a:ea typeface="Verdana" panose="020B0604030504040204" pitchFamily="34" charset="0"/>
                <a:cs typeface="Verdana" panose="020B0604030504040204" pitchFamily="34" charset="0"/>
              </a:rPr>
              <a:t> </a:t>
            </a:r>
            <a:r>
              <a:rPr lang="en-US" dirty="0">
                <a:latin typeface="Verdana" panose="020B0604030504040204" pitchFamily="34" charset="0"/>
                <a:ea typeface="Verdana" panose="020B0604030504040204" pitchFamily="34" charset="0"/>
                <a:cs typeface="Verdana" panose="020B0604030504040204" pitchFamily="34" charset="0"/>
              </a:rPr>
              <a:t>should be </a:t>
            </a:r>
            <a:r>
              <a:rPr 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ex parte</a:t>
            </a:r>
            <a:r>
              <a:rPr lang="en-US" dirty="0">
                <a:latin typeface="Verdana" panose="020B0604030504040204" pitchFamily="34" charset="0"/>
                <a:ea typeface="Verdana" panose="020B0604030504040204" pitchFamily="34" charset="0"/>
                <a:cs typeface="Verdana" panose="020B0604030504040204" pitchFamily="34" charset="0"/>
              </a:rPr>
              <a:t>?</a:t>
            </a:r>
          </a:p>
          <a:p>
            <a:pPr lvl="1" algn="just">
              <a:defRPr/>
            </a:pPr>
            <a:r>
              <a:rPr lang="en-US" dirty="0">
                <a:latin typeface="Verdana" panose="020B0604030504040204" pitchFamily="34" charset="0"/>
                <a:ea typeface="Verdana" panose="020B0604030504040204" pitchFamily="34" charset="0"/>
                <a:cs typeface="Verdana" panose="020B0604030504040204" pitchFamily="34" charset="0"/>
              </a:rPr>
              <a:t>If yes, </a:t>
            </a:r>
            <a:r>
              <a:rPr 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grounds</a:t>
            </a:r>
            <a:r>
              <a:rPr lang="en-US" dirty="0">
                <a:latin typeface="Verdana" panose="020B0604030504040204" pitchFamily="34" charset="0"/>
                <a:ea typeface="Verdana" panose="020B0604030504040204" pitchFamily="34" charset="0"/>
                <a:cs typeface="Verdana" panose="020B0604030504040204" pitchFamily="34" charset="0"/>
              </a:rPr>
              <a:t>?</a:t>
            </a:r>
          </a:p>
          <a:p>
            <a:pPr algn="just">
              <a:defRPr/>
            </a:pPr>
            <a:r>
              <a:rPr lang="en-US" dirty="0">
                <a:latin typeface="Verdana" panose="020B0604030504040204" pitchFamily="34" charset="0"/>
                <a:ea typeface="Verdana" panose="020B0604030504040204" pitchFamily="34" charset="0"/>
                <a:cs typeface="Verdana" panose="020B0604030504040204" pitchFamily="34" charset="0"/>
              </a:rPr>
              <a:t>Whether there are any </a:t>
            </a:r>
            <a:r>
              <a:rPr 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specific requests</a:t>
            </a:r>
            <a:r>
              <a:rPr lang="en-US" dirty="0">
                <a:latin typeface="Verdana" panose="020B0604030504040204" pitchFamily="34" charset="0"/>
                <a:ea typeface="Verdana" panose="020B0604030504040204" pitchFamily="34" charset="0"/>
                <a:cs typeface="Verdana" panose="020B0604030504040204" pitchFamily="34" charset="0"/>
              </a:rPr>
              <a:t>?</a:t>
            </a:r>
          </a:p>
          <a:p>
            <a:pPr lvl="1" algn="just">
              <a:defRPr/>
            </a:pPr>
            <a:r>
              <a:rPr lang="en-US" dirty="0">
                <a:cs typeface="Verdana" panose="020B0604030504040204" pitchFamily="34" charset="0"/>
              </a:rPr>
              <a:t>If yes, </a:t>
            </a:r>
            <a:r>
              <a:rPr lang="en-US" b="1" dirty="0">
                <a:solidFill>
                  <a:srgbClr val="2F618F"/>
                </a:solidFill>
                <a:cs typeface="Verdana" panose="020B0604030504040204" pitchFamily="34" charset="0"/>
              </a:rPr>
              <a:t>grounds</a:t>
            </a:r>
            <a:r>
              <a:rPr lang="en-US" dirty="0">
                <a:cs typeface="Verdana" panose="020B0604030504040204" pitchFamily="34" charset="0"/>
              </a:rPr>
              <a:t>?</a:t>
            </a:r>
          </a:p>
          <a:p>
            <a:pPr algn="just">
              <a:defRPr/>
            </a:pPr>
            <a:endParaRPr lang="en-US" dirty="0">
              <a:latin typeface="Verdana" panose="020B0604030504040204" pitchFamily="34" charset="0"/>
              <a:ea typeface="Verdana" panose="020B0604030504040204" pitchFamily="34" charset="0"/>
              <a:cs typeface="Verdana" panose="020B0604030504040204" pitchFamily="34" charset="0"/>
            </a:endParaRPr>
          </a:p>
        </p:txBody>
      </p:sp>
      <p:sp>
        <p:nvSpPr>
          <p:cNvPr id="63492"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B39BA06B-72D1-4A15-916C-316AF4407F5E}" type="slidenum">
              <a:rPr lang="en-US" altLang="en-US" sz="1200">
                <a:solidFill>
                  <a:srgbClr val="898989"/>
                </a:solidFill>
              </a:rPr>
              <a:pPr>
                <a:spcBef>
                  <a:spcPct val="0"/>
                </a:spcBef>
                <a:buFontTx/>
                <a:buNone/>
              </a:pPr>
              <a:t>31</a:t>
            </a:fld>
            <a:endParaRPr lang="en-US" altLang="en-US" sz="1200">
              <a:solidFill>
                <a:srgbClr val="898989"/>
              </a:solidFill>
            </a:endParaRPr>
          </a:p>
        </p:txBody>
      </p:sp>
      <p:sp>
        <p:nvSpPr>
          <p:cNvPr id="2" name="Tijdelijke aanduiding voor datum 1"/>
          <p:cNvSpPr>
            <a:spLocks noGrp="1"/>
          </p:cNvSpPr>
          <p:nvPr>
            <p:ph type="dt" sz="half" idx="10"/>
          </p:nvPr>
        </p:nvSpPr>
        <p:spPr/>
        <p:txBody>
          <a:bodyPr/>
          <a:lstStyle/>
          <a:p>
            <a:r>
              <a:rPr lang="en-US"/>
              <a:t>www.coe.int/cybercrime</a:t>
            </a:r>
            <a:endParaRPr lang="en-GB"/>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Content Placeholder 2"/>
          <p:cNvSpPr>
            <a:spLocks noGrp="1"/>
          </p:cNvSpPr>
          <p:nvPr>
            <p:ph idx="1"/>
          </p:nvPr>
        </p:nvSpPr>
        <p:spPr>
          <a:xfrm>
            <a:off x="200297" y="1419496"/>
            <a:ext cx="11852366" cy="4868093"/>
          </a:xfrm>
        </p:spPr>
        <p:txBody>
          <a:bodyPr>
            <a:normAutofit/>
          </a:bodyPr>
          <a:lstStyle/>
          <a:p>
            <a:pPr algn="just"/>
            <a:r>
              <a:rPr lang="en-US" altLang="en-US" sz="3000" b="1" dirty="0">
                <a:solidFill>
                  <a:srgbClr val="2F618F"/>
                </a:solidFill>
                <a:latin typeface="Verdana" panose="020B0604030504040204" pitchFamily="34" charset="0"/>
                <a:ea typeface="Verdana" panose="020B0604030504040204" pitchFamily="34" charset="0"/>
                <a:cs typeface="Verdana" panose="020B0604030504040204" pitchFamily="34" charset="0"/>
              </a:rPr>
              <a:t>Special requests </a:t>
            </a:r>
            <a:r>
              <a:rPr lang="en-US" altLang="en-US" sz="3000" dirty="0">
                <a:latin typeface="Verdana" panose="020B0604030504040204" pitchFamily="34" charset="0"/>
                <a:ea typeface="Verdana" panose="020B0604030504040204" pitchFamily="34" charset="0"/>
                <a:cs typeface="Verdana" panose="020B0604030504040204" pitchFamily="34" charset="0"/>
              </a:rPr>
              <a:t>for </a:t>
            </a:r>
            <a:r>
              <a:rPr lang="en-US" altLang="en-US" sz="3000" b="1" dirty="0">
                <a:solidFill>
                  <a:srgbClr val="2F618F"/>
                </a:solidFill>
                <a:latin typeface="Verdana" panose="020B0604030504040204" pitchFamily="34" charset="0"/>
                <a:ea typeface="Verdana" panose="020B0604030504040204" pitchFamily="34" charset="0"/>
                <a:cs typeface="Verdana" panose="020B0604030504040204" pitchFamily="34" charset="0"/>
              </a:rPr>
              <a:t>hearing</a:t>
            </a:r>
            <a:r>
              <a:rPr lang="en-US" altLang="en-US" sz="3000" dirty="0">
                <a:latin typeface="Verdana" panose="020B0604030504040204" pitchFamily="34" charset="0"/>
                <a:ea typeface="Verdana" panose="020B0604030504040204" pitchFamily="34" charset="0"/>
                <a:cs typeface="Verdana" panose="020B0604030504040204" pitchFamily="34" charset="0"/>
              </a:rPr>
              <a:t>:</a:t>
            </a:r>
          </a:p>
          <a:p>
            <a:pPr lvl="1" algn="just"/>
            <a:r>
              <a:rPr lang="en-US" altLang="en-US" dirty="0">
                <a:latin typeface="Verdana" panose="020B0604030504040204" pitchFamily="34" charset="0"/>
                <a:ea typeface="Verdana" panose="020B0604030504040204" pitchFamily="34" charset="0"/>
                <a:cs typeface="Verdana" panose="020B0604030504040204" pitchFamily="34" charset="0"/>
              </a:rPr>
              <a:t>By </a:t>
            </a:r>
            <a:r>
              <a:rPr lang="en-US" alt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live link</a:t>
            </a:r>
          </a:p>
          <a:p>
            <a:pPr lvl="1" algn="just"/>
            <a:r>
              <a:rPr lang="en-US" altLang="en-US" dirty="0">
                <a:latin typeface="Verdana" panose="020B0604030504040204" pitchFamily="34" charset="0"/>
                <a:ea typeface="Verdana" panose="020B0604030504040204" pitchFamily="34" charset="0"/>
                <a:cs typeface="Verdana" panose="020B0604030504040204" pitchFamily="34" charset="0"/>
              </a:rPr>
              <a:t>By </a:t>
            </a:r>
            <a:r>
              <a:rPr lang="en-US" alt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telephone</a:t>
            </a:r>
          </a:p>
          <a:p>
            <a:pPr lvl="1" algn="just"/>
            <a:r>
              <a:rPr lang="en-US" alt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Time period </a:t>
            </a:r>
            <a:r>
              <a:rPr lang="en-US" altLang="en-US" dirty="0">
                <a:latin typeface="Verdana" panose="020B0604030504040204" pitchFamily="34" charset="0"/>
                <a:ea typeface="Verdana" panose="020B0604030504040204" pitchFamily="34" charset="0"/>
                <a:cs typeface="Verdana" panose="020B0604030504040204" pitchFamily="34" charset="0"/>
              </a:rPr>
              <a:t>for </a:t>
            </a:r>
            <a:r>
              <a:rPr lang="en-US" alt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presenting application</a:t>
            </a:r>
          </a:p>
          <a:p>
            <a:pPr lvl="1" algn="just"/>
            <a:r>
              <a:rPr lang="en-US" alt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Time period</a:t>
            </a:r>
            <a:r>
              <a:rPr lang="en-US" altLang="en-US" dirty="0">
                <a:solidFill>
                  <a:srgbClr val="2F618F"/>
                </a:solidFill>
                <a:latin typeface="Verdana" panose="020B0604030504040204" pitchFamily="34" charset="0"/>
                <a:ea typeface="Verdana" panose="020B0604030504040204" pitchFamily="34" charset="0"/>
                <a:cs typeface="Verdana" panose="020B0604030504040204" pitchFamily="34" charset="0"/>
              </a:rPr>
              <a:t> </a:t>
            </a:r>
            <a:r>
              <a:rPr lang="en-US" altLang="en-US" dirty="0">
                <a:latin typeface="Verdana" panose="020B0604030504040204" pitchFamily="34" charset="0"/>
                <a:ea typeface="Verdana" panose="020B0604030504040204" pitchFamily="34" charset="0"/>
                <a:cs typeface="Verdana" panose="020B0604030504040204" pitchFamily="34" charset="0"/>
              </a:rPr>
              <a:t>for </a:t>
            </a:r>
            <a:r>
              <a:rPr lang="en-US" alt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hearing</a:t>
            </a:r>
          </a:p>
          <a:p>
            <a:pPr algn="just"/>
            <a:r>
              <a:rPr lang="en-US" altLang="en-US" sz="3000" dirty="0">
                <a:latin typeface="Verdana" panose="020B0604030504040204" pitchFamily="34" charset="0"/>
                <a:ea typeface="Verdana" panose="020B0604030504040204" pitchFamily="34" charset="0"/>
                <a:cs typeface="Verdana" panose="020B0604030504040204" pitchFamily="34" charset="0"/>
              </a:rPr>
              <a:t>Disclosure </a:t>
            </a:r>
          </a:p>
          <a:p>
            <a:pPr lvl="1" algn="just"/>
            <a:r>
              <a:rPr lang="en-US" altLang="en-US" dirty="0">
                <a:latin typeface="Verdana" panose="020B0604030504040204" pitchFamily="34" charset="0"/>
                <a:ea typeface="Verdana" panose="020B0604030504040204" pitchFamily="34" charset="0"/>
                <a:cs typeface="Verdana" panose="020B0604030504040204" pitchFamily="34" charset="0"/>
              </a:rPr>
              <a:t>Provide </a:t>
            </a:r>
            <a:r>
              <a:rPr lang="en-US" alt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full disclosure </a:t>
            </a:r>
            <a:r>
              <a:rPr lang="en-US" altLang="en-US" dirty="0">
                <a:latin typeface="Verdana" panose="020B0604030504040204" pitchFamily="34" charset="0"/>
                <a:ea typeface="Verdana" panose="020B0604030504040204" pitchFamily="34" charset="0"/>
                <a:cs typeface="Verdana" panose="020B0604030504040204" pitchFamily="34" charset="0"/>
              </a:rPr>
              <a:t>about anything that may reasonably be considered capable of undermining the grounds of the application </a:t>
            </a:r>
          </a:p>
          <a:p>
            <a:pPr algn="just"/>
            <a:r>
              <a:rPr lang="en-US" altLang="en-US" sz="3000" dirty="0">
                <a:latin typeface="Verdana" panose="020B0604030504040204" pitchFamily="34" charset="0"/>
                <a:ea typeface="Verdana" panose="020B0604030504040204" pitchFamily="34" charset="0"/>
                <a:cs typeface="Verdana" panose="020B0604030504040204" pitchFamily="34" charset="0"/>
              </a:rPr>
              <a:t>In case of </a:t>
            </a:r>
            <a:r>
              <a:rPr lang="en-US" altLang="en-US" sz="3000" b="1" dirty="0">
                <a:solidFill>
                  <a:srgbClr val="2F618F"/>
                </a:solidFill>
                <a:latin typeface="Verdana" panose="020B0604030504040204" pitchFamily="34" charset="0"/>
                <a:ea typeface="Verdana" panose="020B0604030504040204" pitchFamily="34" charset="0"/>
                <a:cs typeface="Verdana" panose="020B0604030504040204" pitchFamily="34" charset="0"/>
              </a:rPr>
              <a:t>limited supporting information </a:t>
            </a:r>
            <a:r>
              <a:rPr lang="en-US" altLang="en-US" sz="3000" dirty="0">
                <a:latin typeface="Verdana" panose="020B0604030504040204" pitchFamily="34" charset="0"/>
                <a:ea typeface="Verdana" panose="020B0604030504040204" pitchFamily="34" charset="0"/>
                <a:cs typeface="Verdana" panose="020B0604030504040204" pitchFamily="34" charset="0"/>
              </a:rPr>
              <a:t>explain how exercise of power may enable law enforcement to later submit information </a:t>
            </a:r>
          </a:p>
        </p:txBody>
      </p:sp>
      <p:sp>
        <p:nvSpPr>
          <p:cNvPr id="65540"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27887DC1-F071-4A37-BF18-8EF3B4123989}" type="slidenum">
              <a:rPr lang="en-US" altLang="en-US" sz="1200">
                <a:solidFill>
                  <a:srgbClr val="898989"/>
                </a:solidFill>
              </a:rPr>
              <a:pPr>
                <a:spcBef>
                  <a:spcPct val="0"/>
                </a:spcBef>
                <a:buFontTx/>
                <a:buNone/>
              </a:pPr>
              <a:t>32</a:t>
            </a:fld>
            <a:endParaRPr lang="en-US" altLang="en-US" sz="1200">
              <a:solidFill>
                <a:srgbClr val="898989"/>
              </a:solidFill>
            </a:endParaRPr>
          </a:p>
        </p:txBody>
      </p:sp>
      <p:sp>
        <p:nvSpPr>
          <p:cNvPr id="2" name="Tijdelijke aanduiding voor datum 1"/>
          <p:cNvSpPr>
            <a:spLocks noGrp="1"/>
          </p:cNvSpPr>
          <p:nvPr>
            <p:ph type="dt" sz="half" idx="10"/>
          </p:nvPr>
        </p:nvSpPr>
        <p:spPr/>
        <p:txBody>
          <a:bodyPr/>
          <a:lstStyle/>
          <a:p>
            <a:r>
              <a:rPr lang="en-US"/>
              <a:t>www.coe.int/cybercrime</a:t>
            </a:r>
            <a:endParaRPr lang="en-GB"/>
          </a:p>
        </p:txBody>
      </p:sp>
      <p:sp>
        <p:nvSpPr>
          <p:cNvPr id="7" name="Title 1"/>
          <p:cNvSpPr txBox="1">
            <a:spLocks/>
          </p:cNvSpPr>
          <p:nvPr/>
        </p:nvSpPr>
        <p:spPr>
          <a:xfrm>
            <a:off x="1362892" y="95376"/>
            <a:ext cx="8229600" cy="1143001"/>
          </a:xfrm>
          <a:prstGeom prst="rect">
            <a:avLst/>
          </a:prstGeom>
        </p:spPr>
        <p:txBody>
          <a:bodyPr vert="horz" lIns="91440" tIns="45720" rIns="91440" bIns="45720" rtlCol="0" anchor="ctr">
            <a:normAutofit/>
          </a:bodyPr>
          <a:lstStyle>
            <a:lvl1pPr algn="l" defTabSz="914377"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a:lstStyle>
          <a:p>
            <a:r>
              <a:rPr lang="en-US" altLang="en-US" b="1">
                <a:solidFill>
                  <a:schemeClr val="bg1"/>
                </a:solidFill>
                <a:cs typeface="Verdana" panose="020B0604030504040204" pitchFamily="34" charset="0"/>
              </a:rPr>
              <a:t>Other contents</a:t>
            </a:r>
            <a:endParaRPr lang="en-US" altLang="en-US" b="1" dirty="0">
              <a:solidFill>
                <a:schemeClr val="bg1"/>
              </a:solidFill>
              <a:cs typeface="Verdana" panose="020B0604030504040204" pitchFamily="34"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p:cNvSpPr>
            <a:spLocks noGrp="1"/>
          </p:cNvSpPr>
          <p:nvPr>
            <p:ph type="title"/>
          </p:nvPr>
        </p:nvSpPr>
        <p:spPr>
          <a:xfrm>
            <a:off x="231648" y="2762250"/>
            <a:ext cx="11606784" cy="1143000"/>
          </a:xfrm>
        </p:spPr>
        <p:txBody>
          <a:bodyPr>
            <a:normAutofit fontScale="90000"/>
          </a:bodyPr>
          <a:lstStyle/>
          <a:p>
            <a:r>
              <a:rPr lang="en-GB" altLang="sr-Latn-RS" sz="4000" b="1" dirty="0">
                <a:latin typeface="Verdana" panose="020B0604030504040204" pitchFamily="34" charset="0"/>
                <a:ea typeface="Verdana" panose="020B0604030504040204" pitchFamily="34" charset="0"/>
                <a:cs typeface="Verdana" panose="020B0604030504040204" pitchFamily="34" charset="0"/>
              </a:rPr>
              <a:t>Part Three</a:t>
            </a:r>
            <a:br>
              <a:rPr lang="en-GB" altLang="sr-Latn-RS" sz="4000" b="1" dirty="0">
                <a:latin typeface="Verdana" panose="020B0604030504040204" pitchFamily="34" charset="0"/>
                <a:ea typeface="Verdana" panose="020B0604030504040204" pitchFamily="34" charset="0"/>
                <a:cs typeface="Verdana" panose="020B0604030504040204" pitchFamily="34" charset="0"/>
              </a:rPr>
            </a:br>
            <a:r>
              <a:rPr lang="en-GB" altLang="sr-Latn-RS" sz="4000" b="1" dirty="0">
                <a:latin typeface="Verdana" panose="020B0604030504040204" pitchFamily="34" charset="0"/>
                <a:ea typeface="Verdana" panose="020B0604030504040204" pitchFamily="34" charset="0"/>
                <a:cs typeface="Verdana" panose="020B0604030504040204" pitchFamily="34" charset="0"/>
              </a:rPr>
              <a:t>Conditions &amp; Safeguards in the Application</a:t>
            </a:r>
            <a:endParaRPr lang="en-GB" altLang="sr-Latn-RS" sz="4000" dirty="0">
              <a:latin typeface="Verdana" panose="020B0604030504040204" pitchFamily="34" charset="0"/>
              <a:ea typeface="Verdana" panose="020B0604030504040204" pitchFamily="34" charset="0"/>
              <a:cs typeface="Verdana" panose="020B0604030504040204" pitchFamily="34" charset="0"/>
            </a:endParaRPr>
          </a:p>
        </p:txBody>
      </p:sp>
      <p:pic>
        <p:nvPicPr>
          <p:cNvPr id="67587" name="Picture 3"/>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8310563" y="4643439"/>
            <a:ext cx="1962150" cy="1766887"/>
          </a:xfrm>
        </p:spPr>
      </p:pic>
      <p:sp>
        <p:nvSpPr>
          <p:cNvPr id="67588"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50F2FA6F-DBE4-4377-B18E-CA3B44414118}" type="slidenum">
              <a:rPr lang="en-US" altLang="fr-FR" sz="1200">
                <a:solidFill>
                  <a:srgbClr val="898989"/>
                </a:solidFill>
              </a:rPr>
              <a:pPr>
                <a:spcBef>
                  <a:spcPct val="0"/>
                </a:spcBef>
                <a:buFontTx/>
                <a:buNone/>
              </a:pPr>
              <a:t>33</a:t>
            </a:fld>
            <a:endParaRPr lang="en-US" altLang="fr-FR" sz="1200">
              <a:solidFill>
                <a:srgbClr val="898989"/>
              </a:solidFill>
            </a:endParaRPr>
          </a:p>
        </p:txBody>
      </p:sp>
      <p:sp>
        <p:nvSpPr>
          <p:cNvPr id="2" name="Tijdelijke aanduiding voor datum 1"/>
          <p:cNvSpPr>
            <a:spLocks noGrp="1"/>
          </p:cNvSpPr>
          <p:nvPr>
            <p:ph type="dt" sz="half" idx="10"/>
          </p:nvPr>
        </p:nvSpPr>
        <p:spPr/>
        <p:txBody>
          <a:bodyPr/>
          <a:lstStyle/>
          <a:p>
            <a:r>
              <a:rPr lang="en-US"/>
              <a:t>www.coe.int/cybercrime</a:t>
            </a:r>
            <a:endParaRPr lang="en-GB"/>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1"/>
          <p:cNvSpPr>
            <a:spLocks noGrp="1"/>
          </p:cNvSpPr>
          <p:nvPr>
            <p:ph type="title"/>
          </p:nvPr>
        </p:nvSpPr>
        <p:spPr>
          <a:xfrm>
            <a:off x="1352006" y="164452"/>
            <a:ext cx="10515600" cy="907290"/>
          </a:xfrm>
        </p:spPr>
        <p:txBody>
          <a:bodyPr/>
          <a:lstStyle/>
          <a:p>
            <a:r>
              <a:rPr lang="en-US" altLang="en-US" b="1" dirty="0">
                <a:solidFill>
                  <a:schemeClr val="bg1"/>
                </a:solidFill>
                <a:latin typeface="Verdana" panose="020B0604030504040204" pitchFamily="34" charset="0"/>
                <a:ea typeface="Verdana" panose="020B0604030504040204" pitchFamily="34" charset="0"/>
                <a:cs typeface="Verdana" panose="020B0604030504040204" pitchFamily="34" charset="0"/>
              </a:rPr>
              <a:t>Measures for privacy</a:t>
            </a:r>
          </a:p>
        </p:txBody>
      </p:sp>
      <p:sp>
        <p:nvSpPr>
          <p:cNvPr id="69635" name="Content Placeholder 2"/>
          <p:cNvSpPr>
            <a:spLocks noGrp="1"/>
          </p:cNvSpPr>
          <p:nvPr>
            <p:ph idx="1"/>
          </p:nvPr>
        </p:nvSpPr>
        <p:spPr>
          <a:xfrm>
            <a:off x="235131" y="1436914"/>
            <a:ext cx="11632475" cy="4824549"/>
          </a:xfrm>
        </p:spPr>
        <p:txBody>
          <a:bodyPr>
            <a:normAutofit/>
          </a:bodyPr>
          <a:lstStyle/>
          <a:p>
            <a:pPr algn="just"/>
            <a:endParaRPr lang="en-US" altLang="en-US" dirty="0">
              <a:latin typeface="Verdana" panose="020B0604030504040204" pitchFamily="34" charset="0"/>
              <a:ea typeface="Verdana" panose="020B0604030504040204" pitchFamily="34" charset="0"/>
              <a:cs typeface="Verdana" panose="020B0604030504040204" pitchFamily="34" charset="0"/>
            </a:endParaRPr>
          </a:p>
          <a:p>
            <a:pPr algn="just"/>
            <a:r>
              <a:rPr lang="en-US" altLang="en-US" dirty="0">
                <a:latin typeface="Verdana" panose="020B0604030504040204" pitchFamily="34" charset="0"/>
                <a:ea typeface="Verdana" panose="020B0604030504040204" pitchFamily="34" charset="0"/>
                <a:cs typeface="Verdana" panose="020B0604030504040204" pitchFamily="34" charset="0"/>
              </a:rPr>
              <a:t>Some </a:t>
            </a:r>
            <a:r>
              <a:rPr lang="en-US" alt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procedural powers </a:t>
            </a:r>
            <a:r>
              <a:rPr lang="en-US" altLang="en-US" dirty="0">
                <a:latin typeface="Verdana" panose="020B0604030504040204" pitchFamily="34" charset="0"/>
                <a:ea typeface="Verdana" panose="020B0604030504040204" pitchFamily="34" charset="0"/>
                <a:cs typeface="Verdana" panose="020B0604030504040204" pitchFamily="34" charset="0"/>
              </a:rPr>
              <a:t>under the Budapest Convention are </a:t>
            </a:r>
            <a:r>
              <a:rPr lang="en-US" alt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intrusive</a:t>
            </a:r>
            <a:r>
              <a:rPr lang="en-US" altLang="en-US" b="1" dirty="0">
                <a:solidFill>
                  <a:srgbClr val="FF0000"/>
                </a:solidFill>
                <a:latin typeface="Verdana" panose="020B0604030504040204" pitchFamily="34" charset="0"/>
                <a:ea typeface="Verdana" panose="020B0604030504040204" pitchFamily="34" charset="0"/>
                <a:cs typeface="Verdana" panose="020B0604030504040204" pitchFamily="34" charset="0"/>
              </a:rPr>
              <a:t> </a:t>
            </a:r>
            <a:r>
              <a:rPr lang="en-US" altLang="en-US" dirty="0">
                <a:latin typeface="Verdana" panose="020B0604030504040204" pitchFamily="34" charset="0"/>
                <a:ea typeface="Verdana" panose="020B0604030504040204" pitchFamily="34" charset="0"/>
                <a:cs typeface="Verdana" panose="020B0604030504040204" pitchFamily="34" charset="0"/>
              </a:rPr>
              <a:t>in terms of privacy</a:t>
            </a:r>
          </a:p>
          <a:p>
            <a:pPr algn="just"/>
            <a:endParaRPr lang="en-US" altLang="en-US" dirty="0">
              <a:latin typeface="Verdana" panose="020B0604030504040204" pitchFamily="34" charset="0"/>
              <a:ea typeface="Verdana" panose="020B0604030504040204" pitchFamily="34" charset="0"/>
              <a:cs typeface="Verdana" panose="020B0604030504040204" pitchFamily="34" charset="0"/>
            </a:endParaRPr>
          </a:p>
          <a:p>
            <a:pPr algn="just"/>
            <a:r>
              <a:rPr lang="en-US" altLang="en-US" dirty="0">
                <a:latin typeface="Verdana" panose="020B0604030504040204" pitchFamily="34" charset="0"/>
                <a:ea typeface="Verdana" panose="020B0604030504040204" pitchFamily="34" charset="0"/>
                <a:cs typeface="Verdana" panose="020B0604030504040204" pitchFamily="34" charset="0"/>
              </a:rPr>
              <a:t>Budapest Convention however recognizes a </a:t>
            </a:r>
            <a:r>
              <a:rPr lang="en-US" altLang="en-US" b="1" u="sng" dirty="0">
                <a:solidFill>
                  <a:srgbClr val="2F618F"/>
                </a:solidFill>
                <a:latin typeface="Verdana" panose="020B0604030504040204" pitchFamily="34" charset="0"/>
                <a:ea typeface="Verdana" panose="020B0604030504040204" pitchFamily="34" charset="0"/>
                <a:cs typeface="Verdana" panose="020B0604030504040204" pitchFamily="34" charset="0"/>
              </a:rPr>
              <a:t>balance</a:t>
            </a:r>
            <a:r>
              <a:rPr lang="en-US" altLang="en-US" b="1" dirty="0">
                <a:solidFill>
                  <a:srgbClr val="FF0000"/>
                </a:solidFill>
                <a:latin typeface="Verdana" panose="020B0604030504040204" pitchFamily="34" charset="0"/>
                <a:ea typeface="Verdana" panose="020B0604030504040204" pitchFamily="34" charset="0"/>
                <a:cs typeface="Verdana" panose="020B0604030504040204" pitchFamily="34" charset="0"/>
              </a:rPr>
              <a:t> </a:t>
            </a:r>
            <a:r>
              <a:rPr lang="en-US" altLang="en-US" dirty="0">
                <a:latin typeface="Verdana" panose="020B0604030504040204" pitchFamily="34" charset="0"/>
                <a:ea typeface="Verdana" panose="020B0604030504040204" pitchFamily="34" charset="0"/>
                <a:cs typeface="Verdana" panose="020B0604030504040204" pitchFamily="34" charset="0"/>
              </a:rPr>
              <a:t>between </a:t>
            </a:r>
            <a:r>
              <a:rPr lang="en-US" alt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interests of law enforcement </a:t>
            </a:r>
            <a:r>
              <a:rPr lang="en-US" altLang="en-US" dirty="0">
                <a:latin typeface="Verdana" panose="020B0604030504040204" pitchFamily="34" charset="0"/>
                <a:ea typeface="Verdana" panose="020B0604030504040204" pitchFamily="34" charset="0"/>
                <a:cs typeface="Verdana" panose="020B0604030504040204" pitchFamily="34" charset="0"/>
              </a:rPr>
              <a:t>and </a:t>
            </a:r>
            <a:r>
              <a:rPr lang="en-US" alt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right concerning respect for privacy</a:t>
            </a:r>
            <a:r>
              <a:rPr lang="en-US" altLang="en-US" dirty="0">
                <a:latin typeface="Verdana" panose="020B0604030504040204" pitchFamily="34" charset="0"/>
                <a:ea typeface="Verdana" panose="020B0604030504040204" pitchFamily="34" charset="0"/>
                <a:cs typeface="Verdana" panose="020B0604030504040204" pitchFamily="34" charset="0"/>
              </a:rPr>
              <a:t> need to be ensured</a:t>
            </a:r>
          </a:p>
          <a:p>
            <a:pPr algn="just"/>
            <a:endParaRPr lang="en-US" altLang="en-US" dirty="0">
              <a:latin typeface="Verdana" panose="020B0604030504040204" pitchFamily="34" charset="0"/>
              <a:ea typeface="Verdana" panose="020B0604030504040204" pitchFamily="34" charset="0"/>
              <a:cs typeface="Verdana" panose="020B0604030504040204" pitchFamily="34" charset="0"/>
            </a:endParaRPr>
          </a:p>
        </p:txBody>
      </p:sp>
      <p:sp>
        <p:nvSpPr>
          <p:cNvPr id="6963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4693232-7062-4346-B64D-3F4ECC7CABF4}" type="slidenum">
              <a:rPr lang="en-US" altLang="en-US" sz="1200">
                <a:solidFill>
                  <a:srgbClr val="898989"/>
                </a:solidFill>
              </a:rPr>
              <a:pPr>
                <a:spcBef>
                  <a:spcPct val="0"/>
                </a:spcBef>
                <a:buFontTx/>
                <a:buNone/>
              </a:pPr>
              <a:t>34</a:t>
            </a:fld>
            <a:endParaRPr lang="en-US" altLang="en-US" sz="1200">
              <a:solidFill>
                <a:srgbClr val="898989"/>
              </a:solidFill>
            </a:endParaRPr>
          </a:p>
        </p:txBody>
      </p:sp>
      <p:sp>
        <p:nvSpPr>
          <p:cNvPr id="2" name="Tijdelijke aanduiding voor datum 1"/>
          <p:cNvSpPr>
            <a:spLocks noGrp="1"/>
          </p:cNvSpPr>
          <p:nvPr>
            <p:ph type="dt" sz="half" idx="10"/>
          </p:nvPr>
        </p:nvSpPr>
        <p:spPr/>
        <p:txBody>
          <a:bodyPr/>
          <a:lstStyle/>
          <a:p>
            <a:r>
              <a:rPr lang="en-US"/>
              <a:t>www.coe.int/cybercrime</a:t>
            </a:r>
            <a:endParaRPr lang="en-GB"/>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3" name="Content Placeholder 2"/>
          <p:cNvSpPr>
            <a:spLocks noGrp="1"/>
          </p:cNvSpPr>
          <p:nvPr>
            <p:ph idx="1"/>
          </p:nvPr>
        </p:nvSpPr>
        <p:spPr>
          <a:xfrm>
            <a:off x="156754" y="1375953"/>
            <a:ext cx="11878491" cy="4920343"/>
          </a:xfrm>
        </p:spPr>
        <p:txBody>
          <a:bodyPr/>
          <a:lstStyle/>
          <a:p>
            <a:pPr algn="just"/>
            <a:endParaRPr lang="en-US" altLang="en-US" dirty="0">
              <a:latin typeface="Verdana" panose="020B0604030504040204" pitchFamily="34" charset="0"/>
              <a:ea typeface="Verdana" panose="020B0604030504040204" pitchFamily="34" charset="0"/>
              <a:cs typeface="Verdana" panose="020B0604030504040204" pitchFamily="34" charset="0"/>
            </a:endParaRPr>
          </a:p>
          <a:p>
            <a:pPr algn="just"/>
            <a:r>
              <a:rPr lang="en-US" altLang="en-US" dirty="0">
                <a:latin typeface="Verdana" panose="020B0604030504040204" pitchFamily="34" charset="0"/>
                <a:ea typeface="Verdana" panose="020B0604030504040204" pitchFamily="34" charset="0"/>
                <a:cs typeface="Verdana" panose="020B0604030504040204" pitchFamily="34" charset="0"/>
              </a:rPr>
              <a:t>Application should clarify measures with respect to:</a:t>
            </a:r>
          </a:p>
          <a:p>
            <a:pPr lvl="1" algn="just"/>
            <a:r>
              <a:rPr lang="en-US" altLang="en-US" dirty="0">
                <a:latin typeface="Verdana" panose="020B0604030504040204" pitchFamily="34" charset="0"/>
                <a:ea typeface="Verdana" panose="020B0604030504040204" pitchFamily="34" charset="0"/>
                <a:cs typeface="Verdana" panose="020B0604030504040204" pitchFamily="34" charset="0"/>
              </a:rPr>
              <a:t>Persons who are </a:t>
            </a:r>
            <a:r>
              <a:rPr lang="en-US" alt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subject of concerned criminal investigation</a:t>
            </a:r>
            <a:r>
              <a:rPr lang="en-US" altLang="en-US" dirty="0">
                <a:latin typeface="Verdana" panose="020B0604030504040204" pitchFamily="34" charset="0"/>
                <a:ea typeface="Verdana" panose="020B0604030504040204" pitchFamily="34" charset="0"/>
                <a:cs typeface="Verdana" panose="020B0604030504040204" pitchFamily="34" charset="0"/>
              </a:rPr>
              <a:t>;</a:t>
            </a:r>
          </a:p>
          <a:p>
            <a:pPr lvl="1" algn="just"/>
            <a:r>
              <a:rPr lang="en-US" alt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Third parties</a:t>
            </a:r>
          </a:p>
          <a:p>
            <a:pPr marL="457189" lvl="1" indent="0" algn="just">
              <a:buNone/>
            </a:pPr>
            <a:endParaRPr lang="en-US" altLang="en-US" dirty="0">
              <a:latin typeface="Verdana" panose="020B0604030504040204" pitchFamily="34" charset="0"/>
              <a:ea typeface="Verdana" panose="020B0604030504040204" pitchFamily="34" charset="0"/>
              <a:cs typeface="Verdana" panose="020B0604030504040204" pitchFamily="34" charset="0"/>
            </a:endParaRPr>
          </a:p>
          <a:p>
            <a:pPr marL="457189" lvl="1" indent="0" algn="just">
              <a:buNone/>
            </a:pPr>
            <a:endParaRPr lang="en-US" altLang="en-US" dirty="0">
              <a:cs typeface="Verdana" panose="020B0604030504040204" pitchFamily="34" charset="0"/>
            </a:endParaRPr>
          </a:p>
          <a:p>
            <a:pPr marL="457189" lvl="1" indent="0" algn="just">
              <a:buNone/>
            </a:pPr>
            <a:endParaRPr lang="en-US" altLang="en-US" dirty="0">
              <a:latin typeface="Verdana" panose="020B0604030504040204" pitchFamily="34" charset="0"/>
              <a:ea typeface="Verdana" panose="020B0604030504040204" pitchFamily="34" charset="0"/>
              <a:cs typeface="Verdana" panose="020B0604030504040204" pitchFamily="34" charset="0"/>
            </a:endParaRPr>
          </a:p>
          <a:p>
            <a:pPr marL="457189" lvl="1" indent="0" algn="just">
              <a:buNone/>
            </a:pPr>
            <a:endParaRPr lang="en-US" altLang="en-US" dirty="0">
              <a:latin typeface="Verdana" panose="020B0604030504040204" pitchFamily="34" charset="0"/>
              <a:ea typeface="Verdana" panose="020B0604030504040204" pitchFamily="34" charset="0"/>
              <a:cs typeface="Verdana" panose="020B0604030504040204" pitchFamily="34" charset="0"/>
            </a:endParaRPr>
          </a:p>
          <a:p>
            <a:pPr algn="just"/>
            <a:r>
              <a:rPr lang="en-US" altLang="en-US" dirty="0">
                <a:latin typeface="Verdana" panose="020B0604030504040204" pitchFamily="34" charset="0"/>
                <a:ea typeface="Verdana" panose="020B0604030504040204" pitchFamily="34" charset="0"/>
                <a:cs typeface="Verdana" panose="020B0604030504040204" pitchFamily="34" charset="0"/>
              </a:rPr>
              <a:t>It is possible the application may specify </a:t>
            </a:r>
            <a:r>
              <a:rPr lang="en-US" alt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different measures </a:t>
            </a:r>
            <a:r>
              <a:rPr lang="en-US" altLang="en-US" dirty="0">
                <a:latin typeface="Verdana" panose="020B0604030504040204" pitchFamily="34" charset="0"/>
                <a:ea typeface="Verdana" panose="020B0604030504040204" pitchFamily="34" charset="0"/>
                <a:cs typeface="Verdana" panose="020B0604030504040204" pitchFamily="34" charset="0"/>
              </a:rPr>
              <a:t>for concerned persons and third parties</a:t>
            </a:r>
          </a:p>
        </p:txBody>
      </p:sp>
      <p:sp>
        <p:nvSpPr>
          <p:cNvPr id="7168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CF55BEFA-45B1-4B26-BBF6-84DD673809C3}" type="slidenum">
              <a:rPr lang="en-US" altLang="en-US" sz="1200">
                <a:solidFill>
                  <a:srgbClr val="898989"/>
                </a:solidFill>
              </a:rPr>
              <a:pPr>
                <a:spcBef>
                  <a:spcPct val="0"/>
                </a:spcBef>
                <a:buFontTx/>
                <a:buNone/>
              </a:pPr>
              <a:t>35</a:t>
            </a:fld>
            <a:endParaRPr lang="en-US" altLang="en-US" sz="1200">
              <a:solidFill>
                <a:srgbClr val="898989"/>
              </a:solidFill>
            </a:endParaRPr>
          </a:p>
        </p:txBody>
      </p:sp>
      <p:sp>
        <p:nvSpPr>
          <p:cNvPr id="2" name="Tijdelijke aanduiding voor datum 1"/>
          <p:cNvSpPr>
            <a:spLocks noGrp="1"/>
          </p:cNvSpPr>
          <p:nvPr>
            <p:ph type="dt" sz="half" idx="10"/>
          </p:nvPr>
        </p:nvSpPr>
        <p:spPr/>
        <p:txBody>
          <a:bodyPr/>
          <a:lstStyle/>
          <a:p>
            <a:r>
              <a:rPr lang="en-US"/>
              <a:t>www.coe.int/cybercrime</a:t>
            </a:r>
            <a:endParaRPr lang="en-GB"/>
          </a:p>
        </p:txBody>
      </p:sp>
      <p:sp>
        <p:nvSpPr>
          <p:cNvPr id="7" name="Title 1"/>
          <p:cNvSpPr txBox="1">
            <a:spLocks/>
          </p:cNvSpPr>
          <p:nvPr/>
        </p:nvSpPr>
        <p:spPr>
          <a:xfrm>
            <a:off x="1352006" y="164452"/>
            <a:ext cx="10515600" cy="907290"/>
          </a:xfrm>
          <a:prstGeom prst="rect">
            <a:avLst/>
          </a:prstGeom>
        </p:spPr>
        <p:txBody>
          <a:bodyPr vert="horz" lIns="91440" tIns="45720" rIns="91440" bIns="45720" rtlCol="0" anchor="ctr">
            <a:normAutofit/>
          </a:bodyPr>
          <a:lstStyle>
            <a:lvl1pPr algn="l" defTabSz="914377"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a:lstStyle>
          <a:p>
            <a:r>
              <a:rPr lang="en-US" altLang="en-US" b="1">
                <a:solidFill>
                  <a:schemeClr val="bg1"/>
                </a:solidFill>
                <a:cs typeface="Verdana" panose="020B0604030504040204" pitchFamily="34" charset="0"/>
              </a:rPr>
              <a:t>Measures for privacy</a:t>
            </a:r>
            <a:endParaRPr lang="en-US" altLang="en-US" b="1" dirty="0">
              <a:solidFill>
                <a:schemeClr val="bg1"/>
              </a:solidFill>
              <a:cs typeface="Verdana" panose="020B0604030504040204" pitchFamily="34" charset="0"/>
            </a:endParaRPr>
          </a:p>
        </p:txBody>
      </p:sp>
      <p:sp>
        <p:nvSpPr>
          <p:cNvPr id="3" name="PIJL-OMLAAG 2"/>
          <p:cNvSpPr/>
          <p:nvPr/>
        </p:nvSpPr>
        <p:spPr>
          <a:xfrm>
            <a:off x="5279923" y="3069208"/>
            <a:ext cx="668594" cy="1533832"/>
          </a:xfrm>
          <a:prstGeom prst="downArrow">
            <a:avLst/>
          </a:prstGeom>
          <a:solidFill>
            <a:srgbClr val="2F618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1" name="Content Placeholder 2"/>
          <p:cNvSpPr>
            <a:spLocks noGrp="1"/>
          </p:cNvSpPr>
          <p:nvPr>
            <p:ph idx="1"/>
          </p:nvPr>
        </p:nvSpPr>
        <p:spPr>
          <a:xfrm>
            <a:off x="130629" y="1410788"/>
            <a:ext cx="11895908" cy="4798423"/>
          </a:xfrm>
        </p:spPr>
        <p:txBody>
          <a:bodyPr>
            <a:normAutofit/>
          </a:bodyPr>
          <a:lstStyle/>
          <a:p>
            <a:pPr algn="just"/>
            <a:endParaRPr lang="en-US" altLang="en-US" dirty="0">
              <a:latin typeface="Verdana" panose="020B0604030504040204" pitchFamily="34" charset="0"/>
              <a:ea typeface="Verdana" panose="020B0604030504040204" pitchFamily="34" charset="0"/>
              <a:cs typeface="Verdana" panose="020B0604030504040204" pitchFamily="34" charset="0"/>
            </a:endParaRPr>
          </a:p>
          <a:p>
            <a:pPr algn="just"/>
            <a:r>
              <a:rPr lang="en-US" altLang="en-US" dirty="0">
                <a:latin typeface="Verdana" panose="020B0604030504040204" pitchFamily="34" charset="0"/>
                <a:ea typeface="Verdana" panose="020B0604030504040204" pitchFamily="34" charset="0"/>
                <a:cs typeface="Verdana" panose="020B0604030504040204" pitchFamily="34" charset="0"/>
              </a:rPr>
              <a:t>Measures may include:</a:t>
            </a:r>
          </a:p>
          <a:p>
            <a:pPr marL="0" indent="0" algn="just">
              <a:buNone/>
            </a:pPr>
            <a:endParaRPr lang="en-US" altLang="en-US" dirty="0">
              <a:latin typeface="Verdana" panose="020B0604030504040204" pitchFamily="34" charset="0"/>
              <a:ea typeface="Verdana" panose="020B0604030504040204" pitchFamily="34" charset="0"/>
              <a:cs typeface="Verdana" panose="020B0604030504040204" pitchFamily="34" charset="0"/>
            </a:endParaRPr>
          </a:p>
          <a:p>
            <a:pPr lvl="1" algn="just"/>
            <a:r>
              <a:rPr lang="en-US" altLang="en-US" sz="3200" b="1" dirty="0">
                <a:solidFill>
                  <a:srgbClr val="2F618F"/>
                </a:solidFill>
                <a:latin typeface="Verdana" panose="020B0604030504040204" pitchFamily="34" charset="0"/>
                <a:ea typeface="Verdana" panose="020B0604030504040204" pitchFamily="34" charset="0"/>
                <a:cs typeface="Verdana" panose="020B0604030504040204" pitchFamily="34" charset="0"/>
              </a:rPr>
              <a:t>Limiting access</a:t>
            </a:r>
            <a:r>
              <a:rPr lang="en-US" altLang="en-US" sz="3200" dirty="0">
                <a:solidFill>
                  <a:srgbClr val="2F618F"/>
                </a:solidFill>
                <a:latin typeface="Verdana" panose="020B0604030504040204" pitchFamily="34" charset="0"/>
                <a:ea typeface="Verdana" panose="020B0604030504040204" pitchFamily="34" charset="0"/>
                <a:cs typeface="Verdana" panose="020B0604030504040204" pitchFamily="34" charset="0"/>
              </a:rPr>
              <a:t> </a:t>
            </a:r>
            <a:r>
              <a:rPr lang="en-US" altLang="en-US" sz="3200" dirty="0">
                <a:latin typeface="Verdana" panose="020B0604030504040204" pitchFamily="34" charset="0"/>
                <a:ea typeface="Verdana" panose="020B0604030504040204" pitchFamily="34" charset="0"/>
                <a:cs typeface="Verdana" panose="020B0604030504040204" pitchFamily="34" charset="0"/>
              </a:rPr>
              <a:t>to electronic evidence obtained to </a:t>
            </a:r>
            <a:r>
              <a:rPr lang="en-US" altLang="en-US" sz="3200" b="1" dirty="0">
                <a:solidFill>
                  <a:srgbClr val="2F618F"/>
                </a:solidFill>
                <a:latin typeface="Verdana" panose="020B0604030504040204" pitchFamily="34" charset="0"/>
                <a:ea typeface="Verdana" panose="020B0604030504040204" pitchFamily="34" charset="0"/>
                <a:cs typeface="Verdana" panose="020B0604030504040204" pitchFamily="34" charset="0"/>
              </a:rPr>
              <a:t>specified persons, data or communications</a:t>
            </a:r>
          </a:p>
          <a:p>
            <a:pPr lvl="1" algn="just"/>
            <a:r>
              <a:rPr lang="en-US" altLang="en-US" sz="3200" b="1" dirty="0">
                <a:solidFill>
                  <a:srgbClr val="2F618F"/>
                </a:solidFill>
                <a:latin typeface="Verdana" panose="020B0604030504040204" pitchFamily="34" charset="0"/>
                <a:ea typeface="Verdana" panose="020B0604030504040204" pitchFamily="34" charset="0"/>
                <a:cs typeface="Verdana" panose="020B0604030504040204" pitchFamily="34" charset="0"/>
              </a:rPr>
              <a:t>Returning/destroying copies</a:t>
            </a:r>
            <a:r>
              <a:rPr lang="en-US" altLang="en-US" sz="3200" dirty="0">
                <a:solidFill>
                  <a:srgbClr val="2F618F"/>
                </a:solidFill>
                <a:latin typeface="Verdana" panose="020B0604030504040204" pitchFamily="34" charset="0"/>
                <a:ea typeface="Verdana" panose="020B0604030504040204" pitchFamily="34" charset="0"/>
                <a:cs typeface="Verdana" panose="020B0604030504040204" pitchFamily="34" charset="0"/>
              </a:rPr>
              <a:t> </a:t>
            </a:r>
            <a:r>
              <a:rPr lang="en-US" altLang="en-US" sz="3200" dirty="0">
                <a:latin typeface="Verdana" panose="020B0604030504040204" pitchFamily="34" charset="0"/>
                <a:ea typeface="Verdana" panose="020B0604030504040204" pitchFamily="34" charset="0"/>
                <a:cs typeface="Verdana" panose="020B0604030504040204" pitchFamily="34" charset="0"/>
              </a:rPr>
              <a:t>of electronic evidence that after being obtained are discovered to be irrelevant to the investigation</a:t>
            </a:r>
          </a:p>
          <a:p>
            <a:pPr lvl="1" algn="just"/>
            <a:r>
              <a:rPr lang="en-US" altLang="en-US" sz="3200" b="1" dirty="0">
                <a:solidFill>
                  <a:srgbClr val="2F618F"/>
                </a:solidFill>
                <a:latin typeface="Verdana" panose="020B0604030504040204" pitchFamily="34" charset="0"/>
                <a:ea typeface="Verdana" panose="020B0604030504040204" pitchFamily="34" charset="0"/>
                <a:cs typeface="Verdana" panose="020B0604030504040204" pitchFamily="34" charset="0"/>
              </a:rPr>
              <a:t>Notice to third parties</a:t>
            </a:r>
            <a:r>
              <a:rPr lang="en-US" altLang="en-US" sz="3200" dirty="0">
                <a:solidFill>
                  <a:srgbClr val="2F618F"/>
                </a:solidFill>
                <a:latin typeface="Verdana" panose="020B0604030504040204" pitchFamily="34" charset="0"/>
                <a:ea typeface="Verdana" panose="020B0604030504040204" pitchFamily="34" charset="0"/>
                <a:cs typeface="Verdana" panose="020B0604030504040204" pitchFamily="34" charset="0"/>
              </a:rPr>
              <a:t> </a:t>
            </a:r>
            <a:r>
              <a:rPr lang="en-US" altLang="en-US" sz="3200" dirty="0">
                <a:latin typeface="Verdana" panose="020B0604030504040204" pitchFamily="34" charset="0"/>
                <a:ea typeface="Verdana" panose="020B0604030504040204" pitchFamily="34" charset="0"/>
                <a:cs typeface="Verdana" panose="020B0604030504040204" pitchFamily="34" charset="0"/>
              </a:rPr>
              <a:t>(only where appropriate)</a:t>
            </a:r>
          </a:p>
        </p:txBody>
      </p:sp>
      <p:sp>
        <p:nvSpPr>
          <p:cNvPr id="73732"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A9D6F466-C497-48C1-8E05-2FA0672B4190}" type="slidenum">
              <a:rPr lang="en-US" altLang="en-US" sz="1200">
                <a:solidFill>
                  <a:srgbClr val="898989"/>
                </a:solidFill>
              </a:rPr>
              <a:pPr>
                <a:spcBef>
                  <a:spcPct val="0"/>
                </a:spcBef>
                <a:buFontTx/>
                <a:buNone/>
              </a:pPr>
              <a:t>36</a:t>
            </a:fld>
            <a:endParaRPr lang="en-US" altLang="en-US" sz="1200">
              <a:solidFill>
                <a:srgbClr val="898989"/>
              </a:solidFill>
            </a:endParaRPr>
          </a:p>
        </p:txBody>
      </p:sp>
      <p:sp>
        <p:nvSpPr>
          <p:cNvPr id="2" name="Tijdelijke aanduiding voor datum 1"/>
          <p:cNvSpPr>
            <a:spLocks noGrp="1"/>
          </p:cNvSpPr>
          <p:nvPr>
            <p:ph type="dt" sz="half" idx="10"/>
          </p:nvPr>
        </p:nvSpPr>
        <p:spPr/>
        <p:txBody>
          <a:bodyPr/>
          <a:lstStyle/>
          <a:p>
            <a:r>
              <a:rPr lang="en-US"/>
              <a:t>www.coe.int/cybercrime</a:t>
            </a:r>
            <a:endParaRPr lang="en-GB"/>
          </a:p>
        </p:txBody>
      </p:sp>
      <p:sp>
        <p:nvSpPr>
          <p:cNvPr id="8" name="Title 1"/>
          <p:cNvSpPr txBox="1">
            <a:spLocks/>
          </p:cNvSpPr>
          <p:nvPr/>
        </p:nvSpPr>
        <p:spPr>
          <a:xfrm>
            <a:off x="1352006" y="164452"/>
            <a:ext cx="10515600" cy="907290"/>
          </a:xfrm>
          <a:prstGeom prst="rect">
            <a:avLst/>
          </a:prstGeom>
        </p:spPr>
        <p:txBody>
          <a:bodyPr vert="horz" lIns="91440" tIns="45720" rIns="91440" bIns="45720" rtlCol="0" anchor="ctr">
            <a:normAutofit/>
          </a:bodyPr>
          <a:lstStyle>
            <a:lvl1pPr algn="l" defTabSz="914377"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a:lstStyle>
          <a:p>
            <a:r>
              <a:rPr lang="en-US" altLang="en-US" b="1">
                <a:solidFill>
                  <a:schemeClr val="bg1"/>
                </a:solidFill>
                <a:cs typeface="Verdana" panose="020B0604030504040204" pitchFamily="34" charset="0"/>
              </a:rPr>
              <a:t>Measures for privacy</a:t>
            </a:r>
            <a:endParaRPr lang="en-US" altLang="en-US" b="1" dirty="0">
              <a:solidFill>
                <a:schemeClr val="bg1"/>
              </a:solidFill>
              <a:cs typeface="Verdana" panose="020B0604030504040204" pitchFamily="34"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le 1"/>
          <p:cNvSpPr>
            <a:spLocks noGrp="1"/>
          </p:cNvSpPr>
          <p:nvPr>
            <p:ph type="title"/>
          </p:nvPr>
        </p:nvSpPr>
        <p:spPr>
          <a:xfrm>
            <a:off x="1360714" y="217736"/>
            <a:ext cx="10515600" cy="907290"/>
          </a:xfrm>
        </p:spPr>
        <p:txBody>
          <a:bodyPr/>
          <a:lstStyle/>
          <a:p>
            <a:r>
              <a:rPr lang="en-US" altLang="en-US" b="1" dirty="0">
                <a:solidFill>
                  <a:schemeClr val="bg1"/>
                </a:solidFill>
                <a:latin typeface="Verdana" panose="020B0604030504040204" pitchFamily="34" charset="0"/>
                <a:ea typeface="Verdana" panose="020B0604030504040204" pitchFamily="34" charset="0"/>
                <a:cs typeface="Verdana" panose="020B0604030504040204" pitchFamily="34" charset="0"/>
              </a:rPr>
              <a:t>Collateral Intrusion/Invasion </a:t>
            </a:r>
          </a:p>
        </p:txBody>
      </p:sp>
      <p:sp>
        <p:nvSpPr>
          <p:cNvPr id="75779" name="Content Placeholder 2"/>
          <p:cNvSpPr>
            <a:spLocks noGrp="1"/>
          </p:cNvSpPr>
          <p:nvPr>
            <p:ph idx="1"/>
          </p:nvPr>
        </p:nvSpPr>
        <p:spPr>
          <a:xfrm>
            <a:off x="156755" y="1384662"/>
            <a:ext cx="11904616" cy="4894218"/>
          </a:xfrm>
        </p:spPr>
        <p:txBody>
          <a:bodyPr/>
          <a:lstStyle/>
          <a:p>
            <a:pPr algn="just"/>
            <a:endParaRPr lang="en-US" altLang="en-US" dirty="0">
              <a:latin typeface="Verdana" panose="020B0604030504040204" pitchFamily="34" charset="0"/>
              <a:ea typeface="Verdana" panose="020B0604030504040204" pitchFamily="34" charset="0"/>
              <a:cs typeface="Verdana" panose="020B0604030504040204" pitchFamily="34" charset="0"/>
            </a:endParaRPr>
          </a:p>
          <a:p>
            <a:pPr algn="just"/>
            <a:r>
              <a:rPr lang="en-US" altLang="en-US" dirty="0">
                <a:latin typeface="Verdana" panose="020B0604030504040204" pitchFamily="34" charset="0"/>
                <a:ea typeface="Verdana" panose="020B0604030504040204" pitchFamily="34" charset="0"/>
                <a:cs typeface="Verdana" panose="020B0604030504040204" pitchFamily="34" charset="0"/>
              </a:rPr>
              <a:t>Application should state </a:t>
            </a:r>
            <a:r>
              <a:rPr lang="en-US" alt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likelihood of collateral intrusion</a:t>
            </a:r>
            <a:r>
              <a:rPr lang="en-US" altLang="en-US" dirty="0">
                <a:solidFill>
                  <a:srgbClr val="2F618F"/>
                </a:solidFill>
                <a:latin typeface="Verdana" panose="020B0604030504040204" pitchFamily="34" charset="0"/>
                <a:ea typeface="Verdana" panose="020B0604030504040204" pitchFamily="34" charset="0"/>
                <a:cs typeface="Verdana" panose="020B0604030504040204" pitchFamily="34" charset="0"/>
              </a:rPr>
              <a:t> </a:t>
            </a:r>
            <a:r>
              <a:rPr lang="en-US" altLang="en-US" dirty="0">
                <a:latin typeface="Verdana" panose="020B0604030504040204" pitchFamily="34" charset="0"/>
                <a:ea typeface="Verdana" panose="020B0604030504040204" pitchFamily="34" charset="0"/>
                <a:cs typeface="Verdana" panose="020B0604030504040204" pitchFamily="34" charset="0"/>
              </a:rPr>
              <a:t>or invasion of privacy</a:t>
            </a:r>
          </a:p>
          <a:p>
            <a:pPr marL="0" indent="0" algn="just">
              <a:buNone/>
            </a:pPr>
            <a:endParaRPr lang="en-US" altLang="en-US" dirty="0">
              <a:latin typeface="Verdana" panose="020B0604030504040204" pitchFamily="34" charset="0"/>
              <a:ea typeface="Verdana" panose="020B0604030504040204" pitchFamily="34" charset="0"/>
              <a:cs typeface="Verdana" panose="020B0604030504040204" pitchFamily="34" charset="0"/>
            </a:endParaRPr>
          </a:p>
          <a:p>
            <a:pPr marL="0" indent="0" algn="just">
              <a:buNone/>
            </a:pPr>
            <a:endParaRPr lang="en-US" altLang="en-US" dirty="0">
              <a:cs typeface="Verdana" panose="020B0604030504040204" pitchFamily="34" charset="0"/>
            </a:endParaRPr>
          </a:p>
          <a:p>
            <a:pPr marL="0" indent="0" algn="just">
              <a:buNone/>
            </a:pPr>
            <a:endParaRPr lang="en-US" altLang="en-US" dirty="0">
              <a:latin typeface="Verdana" panose="020B0604030504040204" pitchFamily="34" charset="0"/>
              <a:ea typeface="Verdana" panose="020B0604030504040204" pitchFamily="34" charset="0"/>
              <a:cs typeface="Verdana" panose="020B0604030504040204" pitchFamily="34" charset="0"/>
            </a:endParaRPr>
          </a:p>
          <a:p>
            <a:pPr marL="0" indent="0" algn="just">
              <a:buNone/>
            </a:pPr>
            <a:endParaRPr lang="en-US" altLang="en-US" dirty="0">
              <a:latin typeface="Verdana" panose="020B0604030504040204" pitchFamily="34" charset="0"/>
              <a:ea typeface="Verdana" panose="020B0604030504040204" pitchFamily="34" charset="0"/>
              <a:cs typeface="Verdana" panose="020B0604030504040204" pitchFamily="34" charset="0"/>
            </a:endParaRPr>
          </a:p>
          <a:p>
            <a:pPr algn="just"/>
            <a:r>
              <a:rPr lang="en-US" altLang="en-US" dirty="0">
                <a:latin typeface="Verdana" panose="020B0604030504040204" pitchFamily="34" charset="0"/>
                <a:ea typeface="Verdana" panose="020B0604030504040204" pitchFamily="34" charset="0"/>
                <a:cs typeface="Verdana" panose="020B0604030504040204" pitchFamily="34" charset="0"/>
              </a:rPr>
              <a:t>Specify </a:t>
            </a:r>
            <a:r>
              <a:rPr lang="en-US" alt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measures</a:t>
            </a:r>
            <a:r>
              <a:rPr lang="en-US" altLang="en-US" b="1" dirty="0">
                <a:solidFill>
                  <a:srgbClr val="FF0000"/>
                </a:solidFill>
                <a:latin typeface="Verdana" panose="020B0604030504040204" pitchFamily="34" charset="0"/>
                <a:ea typeface="Verdana" panose="020B0604030504040204" pitchFamily="34" charset="0"/>
                <a:cs typeface="Verdana" panose="020B0604030504040204" pitchFamily="34" charset="0"/>
              </a:rPr>
              <a:t> </a:t>
            </a:r>
            <a:r>
              <a:rPr lang="en-US" altLang="en-US" dirty="0">
                <a:latin typeface="Verdana" panose="020B0604030504040204" pitchFamily="34" charset="0"/>
                <a:ea typeface="Verdana" panose="020B0604030504040204" pitchFamily="34" charset="0"/>
                <a:cs typeface="Verdana" panose="020B0604030504040204" pitchFamily="34" charset="0"/>
              </a:rPr>
              <a:t>that will be used </a:t>
            </a:r>
            <a:r>
              <a:rPr lang="en-US" alt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to reduce collateral intrusion</a:t>
            </a:r>
            <a:r>
              <a:rPr lang="en-US" altLang="en-US" dirty="0">
                <a:latin typeface="Verdana" panose="020B0604030504040204" pitchFamily="34" charset="0"/>
                <a:ea typeface="Verdana" panose="020B0604030504040204" pitchFamily="34" charset="0"/>
                <a:cs typeface="Verdana" panose="020B0604030504040204" pitchFamily="34" charset="0"/>
              </a:rPr>
              <a:t>/privacy such as </a:t>
            </a:r>
            <a:r>
              <a:rPr lang="en-US" alt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automated systems</a:t>
            </a:r>
          </a:p>
        </p:txBody>
      </p:sp>
      <p:sp>
        <p:nvSpPr>
          <p:cNvPr id="75780"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E9CFF7EF-9274-4ED3-ADCC-B3B902477BA5}" type="slidenum">
              <a:rPr lang="en-US" altLang="en-US" sz="1200">
                <a:solidFill>
                  <a:srgbClr val="898989"/>
                </a:solidFill>
              </a:rPr>
              <a:pPr>
                <a:spcBef>
                  <a:spcPct val="0"/>
                </a:spcBef>
                <a:buFontTx/>
                <a:buNone/>
              </a:pPr>
              <a:t>37</a:t>
            </a:fld>
            <a:endParaRPr lang="en-US" altLang="en-US" sz="1200">
              <a:solidFill>
                <a:srgbClr val="898989"/>
              </a:solidFill>
            </a:endParaRPr>
          </a:p>
        </p:txBody>
      </p:sp>
      <p:sp>
        <p:nvSpPr>
          <p:cNvPr id="2" name="Tijdelijke aanduiding voor datum 1"/>
          <p:cNvSpPr>
            <a:spLocks noGrp="1"/>
          </p:cNvSpPr>
          <p:nvPr>
            <p:ph type="dt" sz="half" idx="10"/>
          </p:nvPr>
        </p:nvSpPr>
        <p:spPr/>
        <p:txBody>
          <a:bodyPr/>
          <a:lstStyle/>
          <a:p>
            <a:r>
              <a:rPr lang="en-US"/>
              <a:t>www.coe.int/cybercrime</a:t>
            </a:r>
            <a:endParaRPr lang="en-GB"/>
          </a:p>
        </p:txBody>
      </p:sp>
      <p:sp>
        <p:nvSpPr>
          <p:cNvPr id="3" name="PIJL-OMLAAG 2"/>
          <p:cNvSpPr/>
          <p:nvPr/>
        </p:nvSpPr>
        <p:spPr>
          <a:xfrm rot="10800000">
            <a:off x="5322482" y="2867156"/>
            <a:ext cx="786581" cy="1929229"/>
          </a:xfrm>
          <a:prstGeom prst="downArrow">
            <a:avLst/>
          </a:prstGeom>
          <a:solidFill>
            <a:srgbClr val="2F618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le 1"/>
          <p:cNvSpPr>
            <a:spLocks noGrp="1"/>
          </p:cNvSpPr>
          <p:nvPr>
            <p:ph type="title"/>
          </p:nvPr>
        </p:nvSpPr>
        <p:spPr>
          <a:xfrm>
            <a:off x="1343297" y="209028"/>
            <a:ext cx="10515600" cy="907290"/>
          </a:xfrm>
        </p:spPr>
        <p:txBody>
          <a:bodyPr/>
          <a:lstStyle/>
          <a:p>
            <a:r>
              <a:rPr lang="en-US" altLang="en-US" b="1" dirty="0">
                <a:solidFill>
                  <a:schemeClr val="bg1"/>
                </a:solidFill>
                <a:latin typeface="Verdana" panose="020B0604030504040204" pitchFamily="34" charset="0"/>
                <a:ea typeface="Verdana" panose="020B0604030504040204" pitchFamily="34" charset="0"/>
                <a:cs typeface="Verdana" panose="020B0604030504040204" pitchFamily="34" charset="0"/>
              </a:rPr>
              <a:t>Proportionality Test</a:t>
            </a:r>
          </a:p>
        </p:txBody>
      </p:sp>
      <p:sp>
        <p:nvSpPr>
          <p:cNvPr id="77827" name="Content Placeholder 2"/>
          <p:cNvSpPr>
            <a:spLocks noGrp="1"/>
          </p:cNvSpPr>
          <p:nvPr>
            <p:ph idx="1"/>
          </p:nvPr>
        </p:nvSpPr>
        <p:spPr>
          <a:xfrm>
            <a:off x="156754" y="1419496"/>
            <a:ext cx="11878491" cy="4781007"/>
          </a:xfrm>
        </p:spPr>
        <p:txBody>
          <a:bodyPr/>
          <a:lstStyle/>
          <a:p>
            <a:pPr algn="just"/>
            <a:endParaRPr lang="en-US" altLang="en-US" dirty="0">
              <a:latin typeface="Verdana" panose="020B0604030504040204" pitchFamily="34" charset="0"/>
              <a:ea typeface="Verdana" panose="020B0604030504040204" pitchFamily="34" charset="0"/>
              <a:cs typeface="Verdana" panose="020B0604030504040204" pitchFamily="34" charset="0"/>
            </a:endParaRPr>
          </a:p>
          <a:p>
            <a:pPr algn="just"/>
            <a:r>
              <a:rPr lang="en-US" altLang="en-US" dirty="0">
                <a:latin typeface="Verdana" panose="020B0604030504040204" pitchFamily="34" charset="0"/>
                <a:ea typeface="Verdana" panose="020B0604030504040204" pitchFamily="34" charset="0"/>
                <a:cs typeface="Verdana" panose="020B0604030504040204" pitchFamily="34" charset="0"/>
              </a:rPr>
              <a:t>Application should include explanation regarding </a:t>
            </a:r>
            <a:r>
              <a:rPr lang="en-US" alt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proportionality</a:t>
            </a:r>
          </a:p>
          <a:p>
            <a:pPr algn="just"/>
            <a:endParaRPr lang="en-US" altLang="en-US" dirty="0">
              <a:latin typeface="Verdana" panose="020B0604030504040204" pitchFamily="34" charset="0"/>
              <a:ea typeface="Verdana" panose="020B0604030504040204" pitchFamily="34" charset="0"/>
              <a:cs typeface="Verdana" panose="020B0604030504040204" pitchFamily="34" charset="0"/>
            </a:endParaRPr>
          </a:p>
          <a:p>
            <a:pPr algn="just"/>
            <a:r>
              <a:rPr lang="en-US" altLang="en-US" dirty="0">
                <a:latin typeface="Verdana" panose="020B0604030504040204" pitchFamily="34" charset="0"/>
                <a:ea typeface="Verdana" panose="020B0604030504040204" pitchFamily="34" charset="0"/>
                <a:cs typeface="Verdana" panose="020B0604030504040204" pitchFamily="34" charset="0"/>
              </a:rPr>
              <a:t>i.e. explanation that the </a:t>
            </a:r>
            <a:r>
              <a:rPr lang="en-US" alt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conduct to be authorized by the order is proportionate to what is sought to be achieved by that conduct </a:t>
            </a:r>
          </a:p>
        </p:txBody>
      </p:sp>
      <p:sp>
        <p:nvSpPr>
          <p:cNvPr id="7782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7242085-86D0-4F0C-8C9D-AADE91F5612A}" type="slidenum">
              <a:rPr lang="en-US" altLang="en-US" sz="1200">
                <a:solidFill>
                  <a:srgbClr val="898989"/>
                </a:solidFill>
              </a:rPr>
              <a:pPr>
                <a:spcBef>
                  <a:spcPct val="0"/>
                </a:spcBef>
                <a:buFontTx/>
                <a:buNone/>
              </a:pPr>
              <a:t>38</a:t>
            </a:fld>
            <a:endParaRPr lang="en-US" altLang="en-US" sz="1200">
              <a:solidFill>
                <a:srgbClr val="898989"/>
              </a:solidFill>
            </a:endParaRPr>
          </a:p>
        </p:txBody>
      </p:sp>
      <p:sp>
        <p:nvSpPr>
          <p:cNvPr id="2" name="Tijdelijke aanduiding voor datum 1"/>
          <p:cNvSpPr>
            <a:spLocks noGrp="1"/>
          </p:cNvSpPr>
          <p:nvPr>
            <p:ph type="dt" sz="half" idx="10"/>
          </p:nvPr>
        </p:nvSpPr>
        <p:spPr/>
        <p:txBody>
          <a:bodyPr/>
          <a:lstStyle/>
          <a:p>
            <a:r>
              <a:rPr lang="en-US"/>
              <a:t>www.coe.int/cybercrime</a:t>
            </a:r>
            <a:endParaRPr lang="en-GB"/>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itle 1"/>
          <p:cNvSpPr>
            <a:spLocks noGrp="1"/>
          </p:cNvSpPr>
          <p:nvPr>
            <p:ph type="title"/>
          </p:nvPr>
        </p:nvSpPr>
        <p:spPr>
          <a:xfrm>
            <a:off x="1395549" y="200319"/>
            <a:ext cx="10515600" cy="907290"/>
          </a:xfrm>
        </p:spPr>
        <p:txBody>
          <a:bodyPr/>
          <a:lstStyle/>
          <a:p>
            <a:r>
              <a:rPr lang="en-US" altLang="en-US" b="1" dirty="0">
                <a:solidFill>
                  <a:schemeClr val="bg1"/>
                </a:solidFill>
                <a:latin typeface="Verdana" panose="020B0604030504040204" pitchFamily="34" charset="0"/>
                <a:ea typeface="Verdana" panose="020B0604030504040204" pitchFamily="34" charset="0"/>
                <a:cs typeface="Verdana" panose="020B0604030504040204" pitchFamily="34" charset="0"/>
              </a:rPr>
              <a:t>Other Considerations</a:t>
            </a:r>
          </a:p>
        </p:txBody>
      </p:sp>
      <p:sp>
        <p:nvSpPr>
          <p:cNvPr id="79875" name="Content Placeholder 2"/>
          <p:cNvSpPr>
            <a:spLocks noGrp="1"/>
          </p:cNvSpPr>
          <p:nvPr>
            <p:ph idx="1"/>
          </p:nvPr>
        </p:nvSpPr>
        <p:spPr>
          <a:xfrm>
            <a:off x="78377" y="1375954"/>
            <a:ext cx="11991703" cy="4937760"/>
          </a:xfrm>
        </p:spPr>
        <p:txBody>
          <a:bodyPr/>
          <a:lstStyle/>
          <a:p>
            <a:pPr algn="just"/>
            <a:endParaRPr lang="en-US" altLang="en-US" dirty="0">
              <a:latin typeface="Verdana" panose="020B0604030504040204" pitchFamily="34" charset="0"/>
              <a:ea typeface="Verdana" panose="020B0604030504040204" pitchFamily="34" charset="0"/>
              <a:cs typeface="Verdana" panose="020B0604030504040204" pitchFamily="34" charset="0"/>
            </a:endParaRPr>
          </a:p>
          <a:p>
            <a:pPr marL="0" indent="0" algn="just">
              <a:buNone/>
            </a:pPr>
            <a:r>
              <a:rPr lang="en-US" altLang="en-US" b="1" dirty="0">
                <a:solidFill>
                  <a:srgbClr val="FF0000"/>
                </a:solidFill>
                <a:cs typeface="Verdana" panose="020B0604030504040204" pitchFamily="34" charset="0"/>
              </a:rPr>
              <a:t>Attention!</a:t>
            </a:r>
          </a:p>
          <a:p>
            <a:pPr marL="0" indent="0" algn="just">
              <a:buNone/>
            </a:pPr>
            <a:endParaRPr lang="en-US" altLang="en-US" b="1" dirty="0">
              <a:cs typeface="Verdana" panose="020B0604030504040204" pitchFamily="34" charset="0"/>
            </a:endParaRPr>
          </a:p>
          <a:p>
            <a:pPr marL="0" indent="0" algn="just">
              <a:buNone/>
            </a:pPr>
            <a:r>
              <a:rPr lang="en-US" altLang="en-US" dirty="0">
                <a:latin typeface="Verdana" panose="020B0604030504040204" pitchFamily="34" charset="0"/>
                <a:ea typeface="Verdana" panose="020B0604030504040204" pitchFamily="34" charset="0"/>
                <a:cs typeface="Verdana" panose="020B0604030504040204" pitchFamily="34" charset="0"/>
              </a:rPr>
              <a:t>If the computer data sought might affect any </a:t>
            </a:r>
            <a:r>
              <a:rPr lang="en-US" alt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religious</a:t>
            </a:r>
            <a:r>
              <a:rPr lang="en-US" altLang="en-US" dirty="0">
                <a:solidFill>
                  <a:srgbClr val="2F618F"/>
                </a:solidFill>
                <a:latin typeface="Verdana" panose="020B0604030504040204" pitchFamily="34" charset="0"/>
                <a:ea typeface="Verdana" panose="020B0604030504040204" pitchFamily="34" charset="0"/>
                <a:cs typeface="Verdana" panose="020B0604030504040204" pitchFamily="34" charset="0"/>
              </a:rPr>
              <a:t>, </a:t>
            </a:r>
            <a:r>
              <a:rPr lang="en-US" alt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medical</a:t>
            </a:r>
            <a:r>
              <a:rPr lang="en-US" altLang="en-US" dirty="0">
                <a:solidFill>
                  <a:srgbClr val="FF0000"/>
                </a:solidFill>
                <a:latin typeface="Verdana" panose="020B0604030504040204" pitchFamily="34" charset="0"/>
                <a:ea typeface="Verdana" panose="020B0604030504040204" pitchFamily="34" charset="0"/>
                <a:cs typeface="Verdana" panose="020B0604030504040204" pitchFamily="34" charset="0"/>
              </a:rPr>
              <a:t> </a:t>
            </a:r>
            <a:r>
              <a:rPr lang="en-US" altLang="en-US" dirty="0">
                <a:latin typeface="Verdana" panose="020B0604030504040204" pitchFamily="34" charset="0"/>
                <a:ea typeface="Verdana" panose="020B0604030504040204" pitchFamily="34" charset="0"/>
                <a:cs typeface="Verdana" panose="020B0604030504040204" pitchFamily="34" charset="0"/>
              </a:rPr>
              <a:t>or </a:t>
            </a:r>
            <a:r>
              <a:rPr lang="en-US" alt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journalistic</a:t>
            </a:r>
            <a:r>
              <a:rPr lang="en-US" altLang="en-US" dirty="0">
                <a:solidFill>
                  <a:srgbClr val="2F618F"/>
                </a:solidFill>
                <a:latin typeface="Verdana" panose="020B0604030504040204" pitchFamily="34" charset="0"/>
                <a:ea typeface="Verdana" panose="020B0604030504040204" pitchFamily="34" charset="0"/>
                <a:cs typeface="Verdana" panose="020B0604030504040204" pitchFamily="34" charset="0"/>
              </a:rPr>
              <a:t> </a:t>
            </a:r>
            <a:r>
              <a:rPr lang="en-US" alt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confidentiality</a:t>
            </a:r>
            <a:r>
              <a:rPr lang="en-US" altLang="en-US" dirty="0">
                <a:solidFill>
                  <a:srgbClr val="2F618F"/>
                </a:solidFill>
                <a:latin typeface="Verdana" panose="020B0604030504040204" pitchFamily="34" charset="0"/>
                <a:ea typeface="Verdana" panose="020B0604030504040204" pitchFamily="34" charset="0"/>
                <a:cs typeface="Verdana" panose="020B0604030504040204" pitchFamily="34" charset="0"/>
              </a:rPr>
              <a:t> </a:t>
            </a:r>
            <a:r>
              <a:rPr lang="en-US" altLang="en-US" dirty="0">
                <a:latin typeface="Verdana" panose="020B0604030504040204" pitchFamily="34" charset="0"/>
                <a:ea typeface="Verdana" panose="020B0604030504040204" pitchFamily="34" charset="0"/>
                <a:cs typeface="Verdana" panose="020B0604030504040204" pitchFamily="34" charset="0"/>
              </a:rPr>
              <a:t>or </a:t>
            </a:r>
            <a:r>
              <a:rPr lang="en-US" alt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legal privilege</a:t>
            </a:r>
            <a:r>
              <a:rPr lang="en-US" altLang="en-US" dirty="0">
                <a:latin typeface="Verdana" panose="020B0604030504040204" pitchFamily="34" charset="0"/>
                <a:ea typeface="Verdana" panose="020B0604030504040204" pitchFamily="34" charset="0"/>
                <a:cs typeface="Verdana" panose="020B0604030504040204" pitchFamily="34" charset="0"/>
              </a:rPr>
              <a:t>,  further explanation regarding meeting test of </a:t>
            </a:r>
            <a:r>
              <a:rPr lang="en-US" alt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proportionality.</a:t>
            </a:r>
          </a:p>
        </p:txBody>
      </p:sp>
      <p:sp>
        <p:nvSpPr>
          <p:cNvPr id="7987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78D9C62-FBD4-4E7C-8418-2F99740D4009}" type="slidenum">
              <a:rPr lang="en-US" altLang="en-US" sz="1200">
                <a:solidFill>
                  <a:srgbClr val="898989"/>
                </a:solidFill>
              </a:rPr>
              <a:pPr>
                <a:spcBef>
                  <a:spcPct val="0"/>
                </a:spcBef>
                <a:buFontTx/>
                <a:buNone/>
              </a:pPr>
              <a:t>39</a:t>
            </a:fld>
            <a:endParaRPr lang="en-US" altLang="en-US" sz="1200">
              <a:solidFill>
                <a:srgbClr val="898989"/>
              </a:solidFill>
            </a:endParaRPr>
          </a:p>
        </p:txBody>
      </p:sp>
      <p:sp>
        <p:nvSpPr>
          <p:cNvPr id="2" name="Tijdelijke aanduiding voor datum 1"/>
          <p:cNvSpPr>
            <a:spLocks noGrp="1"/>
          </p:cNvSpPr>
          <p:nvPr>
            <p:ph type="dt" sz="half" idx="10"/>
          </p:nvPr>
        </p:nvSpPr>
        <p:spPr/>
        <p:txBody>
          <a:bodyPr/>
          <a:lstStyle/>
          <a:p>
            <a:r>
              <a:rPr lang="en-US"/>
              <a:t>www.coe.int/cybercrime</a:t>
            </a:r>
            <a:endParaRPr lang="en-GB"/>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5992" y="241155"/>
            <a:ext cx="10465163" cy="870952"/>
          </a:xfrm>
        </p:spPr>
        <p:txBody>
          <a:bodyPr/>
          <a:lstStyle/>
          <a:p>
            <a:pPr algn="l"/>
            <a:r>
              <a:rPr lang="en-US" b="1" dirty="0">
                <a:solidFill>
                  <a:schemeClr val="bg1"/>
                </a:solidFill>
              </a:rPr>
              <a:t>Agenda of session 5</a:t>
            </a:r>
          </a:p>
        </p:txBody>
      </p:sp>
      <p:sp>
        <p:nvSpPr>
          <p:cNvPr id="4" name="Rectangle 3"/>
          <p:cNvSpPr>
            <a:spLocks noGrp="1" noChangeArrowheads="1"/>
          </p:cNvSpPr>
          <p:nvPr>
            <p:ph idx="1"/>
          </p:nvPr>
        </p:nvSpPr>
        <p:spPr>
          <a:xfrm>
            <a:off x="103031" y="1429555"/>
            <a:ext cx="11938124" cy="4868213"/>
          </a:xfrm>
        </p:spPr>
        <p:txBody>
          <a:bodyPr>
            <a:normAutofit fontScale="70000" lnSpcReduction="20000"/>
          </a:bodyPr>
          <a:lstStyle/>
          <a:p>
            <a:pPr marL="0" indent="0">
              <a:lnSpc>
                <a:spcPct val="120000"/>
              </a:lnSpc>
              <a:spcBef>
                <a:spcPts val="0"/>
              </a:spcBef>
              <a:buNone/>
            </a:pPr>
            <a:r>
              <a:rPr lang="en-US" sz="6000" b="1" dirty="0"/>
              <a:t>Obtaining </a:t>
            </a:r>
            <a:r>
              <a:rPr lang="en-US" sz="6000" b="1" dirty="0" err="1"/>
              <a:t>authorisation</a:t>
            </a:r>
            <a:r>
              <a:rPr lang="en-US" sz="6000" b="1" dirty="0"/>
              <a:t> to collect EE:</a:t>
            </a:r>
          </a:p>
          <a:p>
            <a:pPr marL="0" indent="0">
              <a:lnSpc>
                <a:spcPct val="120000"/>
              </a:lnSpc>
              <a:buNone/>
            </a:pPr>
            <a:endParaRPr lang="en-US" sz="6000" dirty="0"/>
          </a:p>
          <a:p>
            <a:pPr>
              <a:lnSpc>
                <a:spcPct val="120000"/>
              </a:lnSpc>
            </a:pPr>
            <a:r>
              <a:rPr lang="en-US" sz="6000" dirty="0"/>
              <a:t>Introduction</a:t>
            </a:r>
          </a:p>
          <a:p>
            <a:pPr>
              <a:lnSpc>
                <a:spcPct val="120000"/>
              </a:lnSpc>
            </a:pPr>
            <a:r>
              <a:rPr lang="en-US" sz="6000" dirty="0"/>
              <a:t>Contents of application</a:t>
            </a:r>
          </a:p>
          <a:p>
            <a:pPr>
              <a:lnSpc>
                <a:spcPct val="120000"/>
              </a:lnSpc>
            </a:pPr>
            <a:r>
              <a:rPr lang="en-US" sz="6000" dirty="0"/>
              <a:t>Conditions &amp; Safeguards in the Application</a:t>
            </a:r>
            <a:endParaRPr lang="en-US" dirty="0"/>
          </a:p>
        </p:txBody>
      </p:sp>
      <p:sp>
        <p:nvSpPr>
          <p:cNvPr id="3" name="Tijdelijke aanduiding voor datum 2"/>
          <p:cNvSpPr>
            <a:spLocks noGrp="1"/>
          </p:cNvSpPr>
          <p:nvPr>
            <p:ph type="dt" sz="half" idx="10"/>
          </p:nvPr>
        </p:nvSpPr>
        <p:spPr/>
        <p:txBody>
          <a:bodyPr/>
          <a:lstStyle/>
          <a:p>
            <a:r>
              <a:rPr lang="en-US"/>
              <a:t>www.coe.int/cybercrime</a:t>
            </a:r>
            <a:endParaRPr lang="en-GB"/>
          </a:p>
        </p:txBody>
      </p:sp>
      <p:sp>
        <p:nvSpPr>
          <p:cNvPr id="5" name="Tijdelijke aanduiding voor dianummer 4"/>
          <p:cNvSpPr>
            <a:spLocks noGrp="1"/>
          </p:cNvSpPr>
          <p:nvPr>
            <p:ph type="sldNum" sz="quarter" idx="12"/>
          </p:nvPr>
        </p:nvSpPr>
        <p:spPr/>
        <p:txBody>
          <a:bodyPr/>
          <a:lstStyle/>
          <a:p>
            <a:fld id="{B1D9BA23-6223-4617-9598-728E7A9462B0}" type="slidenum">
              <a:rPr lang="en-GB" smtClean="0"/>
              <a:t>4</a:t>
            </a:fld>
            <a:endParaRPr lang="en-GB"/>
          </a:p>
        </p:txBody>
      </p:sp>
    </p:spTree>
    <p:extLst>
      <p:ext uri="{BB962C8B-B14F-4D97-AF65-F5344CB8AC3E}">
        <p14:creationId xmlns:p14="http://schemas.microsoft.com/office/powerpoint/2010/main" val="122254059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itle 1"/>
          <p:cNvSpPr>
            <a:spLocks noGrp="1"/>
          </p:cNvSpPr>
          <p:nvPr>
            <p:ph type="title"/>
          </p:nvPr>
        </p:nvSpPr>
        <p:spPr>
          <a:xfrm>
            <a:off x="1360714" y="182901"/>
            <a:ext cx="10515600" cy="907290"/>
          </a:xfrm>
        </p:spPr>
        <p:txBody>
          <a:bodyPr/>
          <a:lstStyle/>
          <a:p>
            <a:r>
              <a:rPr lang="en-US" altLang="en-US" b="1" dirty="0">
                <a:solidFill>
                  <a:schemeClr val="bg1"/>
                </a:solidFill>
                <a:latin typeface="Verdana" panose="020B0604030504040204" pitchFamily="34" charset="0"/>
                <a:ea typeface="Verdana" panose="020B0604030504040204" pitchFamily="34" charset="0"/>
                <a:cs typeface="Verdana" panose="020B0604030504040204" pitchFamily="34" charset="0"/>
              </a:rPr>
              <a:t>Limited Powers</a:t>
            </a:r>
          </a:p>
        </p:txBody>
      </p:sp>
      <p:sp>
        <p:nvSpPr>
          <p:cNvPr id="81923" name="Content Placeholder 2"/>
          <p:cNvSpPr>
            <a:spLocks noGrp="1"/>
          </p:cNvSpPr>
          <p:nvPr>
            <p:ph idx="1"/>
          </p:nvPr>
        </p:nvSpPr>
        <p:spPr>
          <a:xfrm>
            <a:off x="165463" y="1375954"/>
            <a:ext cx="11887200" cy="4972595"/>
          </a:xfrm>
        </p:spPr>
        <p:txBody>
          <a:bodyPr>
            <a:normAutofit/>
          </a:bodyPr>
          <a:lstStyle/>
          <a:p>
            <a:pPr algn="just"/>
            <a:endParaRPr lang="en-US" altLang="en-US" dirty="0">
              <a:latin typeface="Verdana" panose="020B0604030504040204" pitchFamily="34" charset="0"/>
              <a:ea typeface="Verdana" panose="020B0604030504040204" pitchFamily="34" charset="0"/>
              <a:cs typeface="Verdana" panose="020B0604030504040204" pitchFamily="34" charset="0"/>
            </a:endParaRPr>
          </a:p>
          <a:p>
            <a:pPr algn="just"/>
            <a:r>
              <a:rPr lang="en-US" altLang="en-US" dirty="0">
                <a:latin typeface="Verdana" panose="020B0604030504040204" pitchFamily="34" charset="0"/>
                <a:ea typeface="Verdana" panose="020B0604030504040204" pitchFamily="34" charset="0"/>
                <a:cs typeface="Verdana" panose="020B0604030504040204" pitchFamily="34" charset="0"/>
              </a:rPr>
              <a:t>Statement that </a:t>
            </a:r>
            <a:r>
              <a:rPr lang="en-US" altLang="en-US" b="1" dirty="0">
                <a:latin typeface="Verdana" panose="020B0604030504040204" pitchFamily="34" charset="0"/>
                <a:ea typeface="Verdana" panose="020B0604030504040204" pitchFamily="34" charset="0"/>
                <a:cs typeface="Verdana" panose="020B0604030504040204" pitchFamily="34" charset="0"/>
              </a:rPr>
              <a:t>disclosure</a:t>
            </a:r>
            <a:r>
              <a:rPr lang="en-US" altLang="en-US" dirty="0">
                <a:latin typeface="Verdana" panose="020B0604030504040204" pitchFamily="34" charset="0"/>
                <a:ea typeface="Verdana" panose="020B0604030504040204" pitchFamily="34" charset="0"/>
                <a:cs typeface="Verdana" panose="020B0604030504040204" pitchFamily="34" charset="0"/>
              </a:rPr>
              <a:t>, </a:t>
            </a:r>
            <a:r>
              <a:rPr lang="en-US" altLang="en-US" b="1" dirty="0">
                <a:latin typeface="Verdana" panose="020B0604030504040204" pitchFamily="34" charset="0"/>
                <a:ea typeface="Verdana" panose="020B0604030504040204" pitchFamily="34" charset="0"/>
                <a:cs typeface="Verdana" panose="020B0604030504040204" pitchFamily="34" charset="0"/>
              </a:rPr>
              <a:t>copying </a:t>
            </a:r>
            <a:r>
              <a:rPr lang="en-US" altLang="en-US" dirty="0">
                <a:latin typeface="Verdana" panose="020B0604030504040204" pitchFamily="34" charset="0"/>
                <a:ea typeface="Verdana" panose="020B0604030504040204" pitchFamily="34" charset="0"/>
                <a:cs typeface="Verdana" panose="020B0604030504040204" pitchFamily="34" charset="0"/>
              </a:rPr>
              <a:t>and </a:t>
            </a:r>
            <a:r>
              <a:rPr lang="en-US" altLang="en-US" b="1" dirty="0">
                <a:latin typeface="Verdana" panose="020B0604030504040204" pitchFamily="34" charset="0"/>
                <a:ea typeface="Verdana" panose="020B0604030504040204" pitchFamily="34" charset="0"/>
                <a:cs typeface="Verdana" panose="020B0604030504040204" pitchFamily="34" charset="0"/>
              </a:rPr>
              <a:t>retention </a:t>
            </a:r>
            <a:r>
              <a:rPr lang="en-US" altLang="en-US" dirty="0">
                <a:latin typeface="Verdana" panose="020B0604030504040204" pitchFamily="34" charset="0"/>
                <a:ea typeface="Verdana" panose="020B0604030504040204" pitchFamily="34" charset="0"/>
                <a:cs typeface="Verdana" panose="020B0604030504040204" pitchFamily="34" charset="0"/>
              </a:rPr>
              <a:t>of data will be limited to the </a:t>
            </a:r>
            <a:r>
              <a:rPr lang="en-US" altLang="en-US" b="1" dirty="0">
                <a:latin typeface="Verdana" panose="020B0604030504040204" pitchFamily="34" charset="0"/>
                <a:ea typeface="Verdana" panose="020B0604030504040204" pitchFamily="34" charset="0"/>
                <a:cs typeface="Verdana" panose="020B0604030504040204" pitchFamily="34" charset="0"/>
              </a:rPr>
              <a:t>minimum necessary</a:t>
            </a:r>
          </a:p>
          <a:p>
            <a:pPr algn="just"/>
            <a:r>
              <a:rPr lang="en-US" altLang="en-US" dirty="0">
                <a:latin typeface="Verdana" panose="020B0604030504040204" pitchFamily="34" charset="0"/>
                <a:ea typeface="Verdana" panose="020B0604030504040204" pitchFamily="34" charset="0"/>
                <a:cs typeface="Verdana" panose="020B0604030504040204" pitchFamily="34" charset="0"/>
              </a:rPr>
              <a:t>Necessary if:</a:t>
            </a:r>
          </a:p>
          <a:p>
            <a:pPr lvl="1" algn="just"/>
            <a:r>
              <a:rPr lang="en-US" altLang="en-US" dirty="0">
                <a:latin typeface="Verdana" panose="020B0604030504040204" pitchFamily="34" charset="0"/>
                <a:ea typeface="Verdana" panose="020B0604030504040204" pitchFamily="34" charset="0"/>
                <a:cs typeface="Verdana" panose="020B0604030504040204" pitchFamily="34" charset="0"/>
              </a:rPr>
              <a:t>In the interest of </a:t>
            </a:r>
            <a:r>
              <a:rPr lang="en-US" alt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national security</a:t>
            </a:r>
          </a:p>
          <a:p>
            <a:pPr lvl="1" algn="just"/>
            <a:r>
              <a:rPr lang="en-US" altLang="en-US" dirty="0">
                <a:latin typeface="Verdana" panose="020B0604030504040204" pitchFamily="34" charset="0"/>
                <a:ea typeface="Verdana" panose="020B0604030504040204" pitchFamily="34" charset="0"/>
                <a:cs typeface="Verdana" panose="020B0604030504040204" pitchFamily="34" charset="0"/>
              </a:rPr>
              <a:t>Purpose of </a:t>
            </a:r>
            <a:r>
              <a:rPr lang="en-US" alt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detecting/preventing serious crime</a:t>
            </a:r>
          </a:p>
          <a:p>
            <a:pPr lvl="1" algn="just"/>
            <a:r>
              <a:rPr lang="en-US" altLang="en-US" dirty="0">
                <a:latin typeface="Verdana" panose="020B0604030504040204" pitchFamily="34" charset="0"/>
                <a:ea typeface="Verdana" panose="020B0604030504040204" pitchFamily="34" charset="0"/>
                <a:cs typeface="Verdana" panose="020B0604030504040204" pitchFamily="34" charset="0"/>
              </a:rPr>
              <a:t>Required for </a:t>
            </a:r>
            <a:r>
              <a:rPr lang="en-US" alt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prosecution of offence</a:t>
            </a:r>
          </a:p>
          <a:p>
            <a:pPr lvl="1" algn="just"/>
            <a:r>
              <a:rPr lang="en-US" altLang="en-US" dirty="0">
                <a:latin typeface="Verdana" panose="020B0604030504040204" pitchFamily="34" charset="0"/>
                <a:ea typeface="Verdana" panose="020B0604030504040204" pitchFamily="34" charset="0"/>
                <a:cs typeface="Verdana" panose="020B0604030504040204" pitchFamily="34" charset="0"/>
              </a:rPr>
              <a:t>Required by </a:t>
            </a:r>
            <a:r>
              <a:rPr lang="en-US" alt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domestic legislation</a:t>
            </a:r>
          </a:p>
          <a:p>
            <a:pPr lvl="1" algn="just"/>
            <a:r>
              <a:rPr lang="en-US" altLang="en-US" dirty="0">
                <a:latin typeface="Verdana" panose="020B0604030504040204" pitchFamily="34" charset="0"/>
                <a:ea typeface="Verdana" panose="020B0604030504040204" pitchFamily="34" charset="0"/>
                <a:cs typeface="Verdana" panose="020B0604030504040204" pitchFamily="34" charset="0"/>
              </a:rPr>
              <a:t>Required in pursuance to </a:t>
            </a:r>
            <a:r>
              <a:rPr lang="en-US" alt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mutual assistance request </a:t>
            </a:r>
          </a:p>
          <a:p>
            <a:pPr algn="just"/>
            <a:r>
              <a:rPr lang="en-US" altLang="en-US" b="1" dirty="0">
                <a:solidFill>
                  <a:srgbClr val="2F618F"/>
                </a:solidFill>
                <a:latin typeface="Verdana" panose="020B0604030504040204" pitchFamily="34" charset="0"/>
                <a:ea typeface="Verdana" panose="020B0604030504040204" pitchFamily="34" charset="0"/>
                <a:cs typeface="Verdana" panose="020B0604030504040204" pitchFamily="34" charset="0"/>
              </a:rPr>
              <a:t>Destruction</a:t>
            </a:r>
            <a:r>
              <a:rPr lang="en-US" altLang="en-US" dirty="0">
                <a:solidFill>
                  <a:srgbClr val="FF0000"/>
                </a:solidFill>
                <a:latin typeface="Verdana" panose="020B0604030504040204" pitchFamily="34" charset="0"/>
                <a:ea typeface="Verdana" panose="020B0604030504040204" pitchFamily="34" charset="0"/>
                <a:cs typeface="Verdana" panose="020B0604030504040204" pitchFamily="34" charset="0"/>
              </a:rPr>
              <a:t> </a:t>
            </a:r>
            <a:r>
              <a:rPr lang="en-US" altLang="en-US" dirty="0">
                <a:latin typeface="Verdana" panose="020B0604030504040204" pitchFamily="34" charset="0"/>
                <a:ea typeface="Verdana" panose="020B0604030504040204" pitchFamily="34" charset="0"/>
                <a:cs typeface="Verdana" panose="020B0604030504040204" pitchFamily="34" charset="0"/>
              </a:rPr>
              <a:t>where copies of data obtained are not needed</a:t>
            </a:r>
          </a:p>
        </p:txBody>
      </p:sp>
      <p:sp>
        <p:nvSpPr>
          <p:cNvPr id="8192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3E2E88D-50C7-46AC-8706-64E9F6B5F08B}" type="slidenum">
              <a:rPr lang="en-US" altLang="en-US" sz="1200">
                <a:solidFill>
                  <a:srgbClr val="898989"/>
                </a:solidFill>
              </a:rPr>
              <a:pPr>
                <a:spcBef>
                  <a:spcPct val="0"/>
                </a:spcBef>
                <a:buFontTx/>
                <a:buNone/>
              </a:pPr>
              <a:t>40</a:t>
            </a:fld>
            <a:endParaRPr lang="en-US" altLang="en-US" sz="1200">
              <a:solidFill>
                <a:srgbClr val="898989"/>
              </a:solidFill>
            </a:endParaRPr>
          </a:p>
        </p:txBody>
      </p:sp>
      <p:sp>
        <p:nvSpPr>
          <p:cNvPr id="2" name="Tijdelijke aanduiding voor datum 1"/>
          <p:cNvSpPr>
            <a:spLocks noGrp="1"/>
          </p:cNvSpPr>
          <p:nvPr>
            <p:ph type="dt" sz="half" idx="10"/>
          </p:nvPr>
        </p:nvSpPr>
        <p:spPr/>
        <p:txBody>
          <a:bodyPr/>
          <a:lstStyle/>
          <a:p>
            <a:r>
              <a:rPr lang="en-US"/>
              <a:t>www.coe.int/cybercrime</a:t>
            </a:r>
            <a:endParaRPr lang="en-GB"/>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75520" y="0"/>
            <a:ext cx="3397340" cy="923330"/>
          </a:xfrm>
          <a:prstGeom prst="rect">
            <a:avLst/>
          </a:prstGeom>
          <a:noFill/>
        </p:spPr>
        <p:txBody>
          <a:bodyPr wrap="none" rtlCol="0">
            <a:spAutoFit/>
          </a:bodyPr>
          <a:lstStyle/>
          <a:p>
            <a:r>
              <a:rPr lang="en-GB" sz="5400" b="1" dirty="0">
                <a:solidFill>
                  <a:schemeClr val="bg1"/>
                </a:solidFill>
              </a:rPr>
              <a:t>Questions?</a:t>
            </a:r>
          </a:p>
        </p:txBody>
      </p:sp>
      <p:pic>
        <p:nvPicPr>
          <p:cNvPr id="2" name="Afbeelding 1"/>
          <p:cNvPicPr>
            <a:picLocks noChangeAspect="1"/>
          </p:cNvPicPr>
          <p:nvPr/>
        </p:nvPicPr>
        <p:blipFill>
          <a:blip r:embed="rId3"/>
          <a:stretch>
            <a:fillRect/>
          </a:stretch>
        </p:blipFill>
        <p:spPr>
          <a:xfrm>
            <a:off x="377246" y="1453194"/>
            <a:ext cx="5273493" cy="4733161"/>
          </a:xfrm>
          <a:prstGeom prst="rect">
            <a:avLst/>
          </a:prstGeom>
        </p:spPr>
      </p:pic>
      <p:sp>
        <p:nvSpPr>
          <p:cNvPr id="3" name="Tijdelijke aanduiding voor datum 2"/>
          <p:cNvSpPr>
            <a:spLocks noGrp="1"/>
          </p:cNvSpPr>
          <p:nvPr>
            <p:ph type="dt" sz="half" idx="10"/>
          </p:nvPr>
        </p:nvSpPr>
        <p:spPr/>
        <p:txBody>
          <a:bodyPr/>
          <a:lstStyle/>
          <a:p>
            <a:r>
              <a:rPr lang="en-US"/>
              <a:t>www.coe.int/cybercrime</a:t>
            </a:r>
            <a:endParaRPr lang="en-GB"/>
          </a:p>
        </p:txBody>
      </p:sp>
      <p:sp>
        <p:nvSpPr>
          <p:cNvPr id="5" name="Tijdelijke aanduiding voor dianummer 4"/>
          <p:cNvSpPr>
            <a:spLocks noGrp="1"/>
          </p:cNvSpPr>
          <p:nvPr>
            <p:ph type="sldNum" sz="quarter" idx="12"/>
          </p:nvPr>
        </p:nvSpPr>
        <p:spPr/>
        <p:txBody>
          <a:bodyPr/>
          <a:lstStyle/>
          <a:p>
            <a:fld id="{B1D9BA23-6223-4617-9598-728E7A9462B0}" type="slidenum">
              <a:rPr lang="en-GB" smtClean="0"/>
              <a:t>41</a:t>
            </a:fld>
            <a:endParaRPr lang="en-GB"/>
          </a:p>
        </p:txBody>
      </p:sp>
    </p:spTree>
    <p:extLst>
      <p:ext uri="{BB962C8B-B14F-4D97-AF65-F5344CB8AC3E}">
        <p14:creationId xmlns:p14="http://schemas.microsoft.com/office/powerpoint/2010/main" val="12225773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219456" y="2762250"/>
            <a:ext cx="9991344" cy="1143000"/>
          </a:xfrm>
        </p:spPr>
        <p:txBody>
          <a:bodyPr>
            <a:normAutofit fontScale="90000"/>
          </a:bodyPr>
          <a:lstStyle/>
          <a:p>
            <a:r>
              <a:rPr lang="en-GB" altLang="sr-Latn-RS" sz="4000" b="1" dirty="0">
                <a:latin typeface="Verdana" panose="020B0604030504040204" pitchFamily="34" charset="0"/>
                <a:ea typeface="Verdana" panose="020B0604030504040204" pitchFamily="34" charset="0"/>
                <a:cs typeface="Verdana" panose="020B0604030504040204" pitchFamily="34" charset="0"/>
              </a:rPr>
              <a:t>Part One</a:t>
            </a:r>
            <a:br>
              <a:rPr lang="en-GB" altLang="sr-Latn-RS" sz="4000" b="1" dirty="0">
                <a:latin typeface="Verdana" panose="020B0604030504040204" pitchFamily="34" charset="0"/>
                <a:ea typeface="Verdana" panose="020B0604030504040204" pitchFamily="34" charset="0"/>
                <a:cs typeface="Verdana" panose="020B0604030504040204" pitchFamily="34" charset="0"/>
              </a:rPr>
            </a:br>
            <a:r>
              <a:rPr lang="en-GB" altLang="sr-Latn-RS" sz="4000" b="1" dirty="0">
                <a:latin typeface="Verdana" panose="020B0604030504040204" pitchFamily="34" charset="0"/>
                <a:ea typeface="Verdana" panose="020B0604030504040204" pitchFamily="34" charset="0"/>
                <a:cs typeface="Verdana" panose="020B0604030504040204" pitchFamily="34" charset="0"/>
              </a:rPr>
              <a:t>Introduction</a:t>
            </a:r>
            <a:endParaRPr lang="en-GB" altLang="sr-Latn-RS" sz="4000" dirty="0">
              <a:latin typeface="Verdana" panose="020B0604030504040204" pitchFamily="34" charset="0"/>
              <a:ea typeface="Verdana" panose="020B0604030504040204" pitchFamily="34" charset="0"/>
              <a:cs typeface="Verdana" panose="020B0604030504040204" pitchFamily="34" charset="0"/>
            </a:endParaRPr>
          </a:p>
        </p:txBody>
      </p:sp>
      <p:pic>
        <p:nvPicPr>
          <p:cNvPr id="9219" name="Picture 3"/>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8310563" y="4643439"/>
            <a:ext cx="1962150" cy="1766887"/>
          </a:xfrm>
        </p:spPr>
      </p:pic>
      <p:sp>
        <p:nvSpPr>
          <p:cNvPr id="9220"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82728A03-E3DA-4CC3-B45B-080E4FE0AD66}" type="slidenum">
              <a:rPr lang="en-US" altLang="fr-FR" sz="1200">
                <a:solidFill>
                  <a:srgbClr val="898989"/>
                </a:solidFill>
              </a:rPr>
              <a:pPr>
                <a:spcBef>
                  <a:spcPct val="0"/>
                </a:spcBef>
                <a:buFontTx/>
                <a:buNone/>
              </a:pPr>
              <a:t>5</a:t>
            </a:fld>
            <a:endParaRPr lang="en-US" altLang="fr-FR" sz="1200">
              <a:solidFill>
                <a:srgbClr val="898989"/>
              </a:solidFill>
            </a:endParaRPr>
          </a:p>
        </p:txBody>
      </p:sp>
      <p:sp>
        <p:nvSpPr>
          <p:cNvPr id="2" name="Tijdelijke aanduiding voor datum 1"/>
          <p:cNvSpPr>
            <a:spLocks noGrp="1"/>
          </p:cNvSpPr>
          <p:nvPr>
            <p:ph type="dt" sz="half" idx="10"/>
          </p:nvPr>
        </p:nvSpPr>
        <p:spPr/>
        <p:txBody>
          <a:bodyPr/>
          <a:lstStyle/>
          <a:p>
            <a:r>
              <a:rPr lang="en-US"/>
              <a:t>www.coe.int/cybercrime</a:t>
            </a:r>
            <a:endParaRPr lang="en-GB"/>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p:cNvSpPr>
          <p:nvPr>
            <p:ph type="title"/>
          </p:nvPr>
        </p:nvSpPr>
        <p:spPr>
          <a:xfrm>
            <a:off x="1429995" y="78603"/>
            <a:ext cx="8229600" cy="1143000"/>
          </a:xfrm>
        </p:spPr>
        <p:txBody>
          <a:bodyPr/>
          <a:lstStyle/>
          <a:p>
            <a:pPr eaLnBrk="1" hangingPunct="1"/>
            <a:r>
              <a:rPr lang="en-GB" altLang="sr-Latn-RS" b="1" dirty="0">
                <a:solidFill>
                  <a:schemeClr val="bg1"/>
                </a:solidFill>
                <a:latin typeface="Verdana" panose="020B0604030504040204" pitchFamily="34" charset="0"/>
                <a:ea typeface="Verdana" panose="020B0604030504040204" pitchFamily="34" charset="0"/>
                <a:cs typeface="Verdana" panose="020B0604030504040204" pitchFamily="34" charset="0"/>
              </a:rPr>
              <a:t>Procedural powers</a:t>
            </a:r>
          </a:p>
        </p:txBody>
      </p:sp>
      <p:sp>
        <p:nvSpPr>
          <p:cNvPr id="11267" name="Rectangle 3"/>
          <p:cNvSpPr txBox="1">
            <a:spLocks/>
          </p:cNvSpPr>
          <p:nvPr/>
        </p:nvSpPr>
        <p:spPr bwMode="auto">
          <a:xfrm>
            <a:off x="172995" y="1408670"/>
            <a:ext cx="11895437" cy="4868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r>
              <a:rPr lang="en-GB" altLang="sr-Latn-RS" sz="2800" dirty="0">
                <a:latin typeface="Verdana" panose="020B0604030504040204" pitchFamily="34" charset="0"/>
                <a:ea typeface="Verdana" panose="020B0604030504040204" pitchFamily="34" charset="0"/>
                <a:cs typeface="Verdana" panose="020B0604030504040204" pitchFamily="34" charset="0"/>
              </a:rPr>
              <a:t>Procedural powers to collect electronic evidence (EE) under the Budapest Convention:</a:t>
            </a:r>
          </a:p>
          <a:p>
            <a:pPr marL="0" indent="0" eaLnBrk="1" hangingPunct="1">
              <a:buNone/>
            </a:pPr>
            <a:endParaRPr lang="en-GB" altLang="sr-Latn-RS" sz="2800" dirty="0">
              <a:latin typeface="Verdana" panose="020B0604030504040204" pitchFamily="34" charset="0"/>
              <a:ea typeface="Verdana" panose="020B0604030504040204" pitchFamily="34" charset="0"/>
              <a:cs typeface="Verdana" panose="020B0604030504040204" pitchFamily="34" charset="0"/>
            </a:endParaRPr>
          </a:p>
          <a:p>
            <a:pPr lvl="1" algn="just" eaLnBrk="1" hangingPunct="1">
              <a:buFont typeface="Arial" panose="020B0604020202020204" pitchFamily="34" charset="0"/>
              <a:buChar char="•"/>
            </a:pPr>
            <a:r>
              <a:rPr lang="en-GB" altLang="sr-Latn-RS" b="1" dirty="0">
                <a:latin typeface="Verdana" panose="020B0604030504040204" pitchFamily="34" charset="0"/>
                <a:ea typeface="Verdana" panose="020B0604030504040204" pitchFamily="34" charset="0"/>
                <a:cs typeface="Verdana" panose="020B0604030504040204" pitchFamily="34" charset="0"/>
              </a:rPr>
              <a:t>Expeditious preservation of stored computer data</a:t>
            </a:r>
          </a:p>
          <a:p>
            <a:pPr lvl="1" algn="just" eaLnBrk="1" hangingPunct="1">
              <a:buFont typeface="Arial" panose="020B0604020202020204" pitchFamily="34" charset="0"/>
              <a:buChar char="•"/>
            </a:pPr>
            <a:r>
              <a:rPr lang="en-GB" altLang="sr-Latn-RS" b="1" dirty="0">
                <a:latin typeface="Verdana" panose="020B0604030504040204" pitchFamily="34" charset="0"/>
                <a:ea typeface="Verdana" panose="020B0604030504040204" pitchFamily="34" charset="0"/>
                <a:cs typeface="Verdana" panose="020B0604030504040204" pitchFamily="34" charset="0"/>
              </a:rPr>
              <a:t>Partial disclosure of preserved traffic data</a:t>
            </a:r>
          </a:p>
          <a:p>
            <a:pPr lvl="1" algn="just" eaLnBrk="1" hangingPunct="1">
              <a:buFont typeface="Arial" panose="020B0604020202020204" pitchFamily="34" charset="0"/>
              <a:buChar char="•"/>
            </a:pPr>
            <a:r>
              <a:rPr lang="en-GB" altLang="sr-Latn-RS" b="1" dirty="0">
                <a:latin typeface="Verdana" panose="020B0604030504040204" pitchFamily="34" charset="0"/>
                <a:ea typeface="Verdana" panose="020B0604030504040204" pitchFamily="34" charset="0"/>
                <a:cs typeface="Verdana" panose="020B0604030504040204" pitchFamily="34" charset="0"/>
              </a:rPr>
              <a:t>Production order</a:t>
            </a:r>
          </a:p>
          <a:p>
            <a:pPr lvl="1" algn="just" eaLnBrk="1" hangingPunct="1">
              <a:buFont typeface="Arial" panose="020B0604020202020204" pitchFamily="34" charset="0"/>
              <a:buChar char="•"/>
            </a:pPr>
            <a:r>
              <a:rPr lang="en-GB" altLang="sr-Latn-RS" b="1" dirty="0">
                <a:latin typeface="Verdana" panose="020B0604030504040204" pitchFamily="34" charset="0"/>
                <a:ea typeface="Verdana" panose="020B0604030504040204" pitchFamily="34" charset="0"/>
                <a:cs typeface="Verdana" panose="020B0604030504040204" pitchFamily="34" charset="0"/>
              </a:rPr>
              <a:t>Search &amp; seizure</a:t>
            </a:r>
          </a:p>
          <a:p>
            <a:pPr lvl="1" algn="just" eaLnBrk="1" hangingPunct="1">
              <a:buFont typeface="Arial" panose="020B0604020202020204" pitchFamily="34" charset="0"/>
              <a:buChar char="•"/>
            </a:pPr>
            <a:r>
              <a:rPr lang="en-GB" altLang="sr-Latn-RS" b="1" dirty="0">
                <a:latin typeface="Verdana" panose="020B0604030504040204" pitchFamily="34" charset="0"/>
                <a:ea typeface="Verdana" panose="020B0604030504040204" pitchFamily="34" charset="0"/>
                <a:cs typeface="Verdana" panose="020B0604030504040204" pitchFamily="34" charset="0"/>
              </a:rPr>
              <a:t>Real-time collection of traffic data</a:t>
            </a:r>
          </a:p>
          <a:p>
            <a:pPr lvl="1" algn="just" eaLnBrk="1" hangingPunct="1">
              <a:buFont typeface="Arial" panose="020B0604020202020204" pitchFamily="34" charset="0"/>
              <a:buChar char="•"/>
            </a:pPr>
            <a:r>
              <a:rPr lang="en-GB" altLang="sr-Latn-RS" b="1" dirty="0">
                <a:latin typeface="Verdana" panose="020B0604030504040204" pitchFamily="34" charset="0"/>
                <a:ea typeface="Verdana" panose="020B0604030504040204" pitchFamily="34" charset="0"/>
                <a:cs typeface="Verdana" panose="020B0604030504040204" pitchFamily="34" charset="0"/>
              </a:rPr>
              <a:t>Interception of content data</a:t>
            </a:r>
          </a:p>
          <a:p>
            <a:pPr lvl="1" eaLnBrk="1" hangingPunct="1">
              <a:buFont typeface="Arial" panose="020B0604020202020204" pitchFamily="34" charset="0"/>
              <a:buChar char="•"/>
            </a:pPr>
            <a:endParaRPr lang="en-GB" altLang="sr-Latn-RS" sz="2400" b="1" dirty="0">
              <a:solidFill>
                <a:srgbClr val="FF0000"/>
              </a:solidFill>
              <a:latin typeface="Verdana" panose="020B0604030504040204" pitchFamily="34" charset="0"/>
              <a:ea typeface="Verdana" panose="020B0604030504040204" pitchFamily="34" charset="0"/>
              <a:cs typeface="Verdana" panose="020B0604030504040204" pitchFamily="34" charset="0"/>
            </a:endParaRPr>
          </a:p>
        </p:txBody>
      </p:sp>
      <p:sp>
        <p:nvSpPr>
          <p:cNvPr id="2" name="Tijdelijke aanduiding voor datum 1"/>
          <p:cNvSpPr>
            <a:spLocks noGrp="1"/>
          </p:cNvSpPr>
          <p:nvPr>
            <p:ph type="dt" sz="half" idx="10"/>
          </p:nvPr>
        </p:nvSpPr>
        <p:spPr/>
        <p:txBody>
          <a:bodyPr/>
          <a:lstStyle/>
          <a:p>
            <a:r>
              <a:rPr lang="en-US"/>
              <a:t>www.coe.int/cybercrime</a:t>
            </a:r>
            <a:endParaRPr lang="en-GB"/>
          </a:p>
        </p:txBody>
      </p:sp>
      <p:sp>
        <p:nvSpPr>
          <p:cNvPr id="3" name="Tijdelijke aanduiding voor dianummer 2"/>
          <p:cNvSpPr>
            <a:spLocks noGrp="1"/>
          </p:cNvSpPr>
          <p:nvPr>
            <p:ph type="sldNum" sz="quarter" idx="12"/>
          </p:nvPr>
        </p:nvSpPr>
        <p:spPr/>
        <p:txBody>
          <a:bodyPr/>
          <a:lstStyle/>
          <a:p>
            <a:fld id="{B1D9BA23-6223-4617-9598-728E7A9462B0}" type="slidenum">
              <a:rPr lang="en-GB" smtClean="0"/>
              <a:t>6</a:t>
            </a:fld>
            <a:endParaRPr lang="en-GB"/>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p:cNvSpPr>
          <p:nvPr>
            <p:ph type="title"/>
          </p:nvPr>
        </p:nvSpPr>
        <p:spPr>
          <a:xfrm>
            <a:off x="1465263" y="34133"/>
            <a:ext cx="8229600" cy="1143000"/>
          </a:xfrm>
        </p:spPr>
        <p:txBody>
          <a:bodyPr/>
          <a:lstStyle/>
          <a:p>
            <a:pPr eaLnBrk="1" hangingPunct="1"/>
            <a:r>
              <a:rPr lang="en-GB" altLang="sr-Latn-RS" b="1" dirty="0">
                <a:solidFill>
                  <a:schemeClr val="bg1"/>
                </a:solidFill>
                <a:latin typeface="Verdana" panose="020B0604030504040204" pitchFamily="34" charset="0"/>
                <a:ea typeface="Verdana" panose="020B0604030504040204" pitchFamily="34" charset="0"/>
                <a:cs typeface="Verdana" panose="020B0604030504040204" pitchFamily="34" charset="0"/>
              </a:rPr>
              <a:t>Applications</a:t>
            </a:r>
          </a:p>
        </p:txBody>
      </p:sp>
      <p:sp>
        <p:nvSpPr>
          <p:cNvPr id="13315" name="Rectangle 3"/>
          <p:cNvSpPr txBox="1">
            <a:spLocks/>
          </p:cNvSpPr>
          <p:nvPr/>
        </p:nvSpPr>
        <p:spPr bwMode="auto">
          <a:xfrm>
            <a:off x="131805" y="1392194"/>
            <a:ext cx="11920152" cy="4885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sz="2800" dirty="0">
              <a:latin typeface="Verdana" panose="020B0604030504040204" pitchFamily="34" charset="0"/>
              <a:ea typeface="Verdana" panose="020B0604030504040204" pitchFamily="34" charset="0"/>
              <a:cs typeface="Verdana" panose="020B0604030504040204" pitchFamily="34" charset="0"/>
            </a:endParaRPr>
          </a:p>
          <a:p>
            <a:pPr algn="just" eaLnBrk="1" hangingPunct="1"/>
            <a:r>
              <a:rPr lang="en-GB" altLang="sr-Latn-RS" sz="2800" dirty="0">
                <a:latin typeface="Verdana" panose="020B0604030504040204" pitchFamily="34" charset="0"/>
                <a:ea typeface="Verdana" panose="020B0604030504040204" pitchFamily="34" charset="0"/>
                <a:cs typeface="Verdana" panose="020B0604030504040204" pitchFamily="34" charset="0"/>
              </a:rPr>
              <a:t>Many jurisdictions require a competent authority looking to exercise certain procedural powers to obtain </a:t>
            </a:r>
            <a:r>
              <a:rPr lang="en-GB" altLang="sr-Latn-RS" sz="2800" b="1" dirty="0">
                <a:solidFill>
                  <a:srgbClr val="2F618F"/>
                </a:solidFill>
                <a:latin typeface="Verdana" panose="020B0604030504040204" pitchFamily="34" charset="0"/>
                <a:ea typeface="Verdana" panose="020B0604030504040204" pitchFamily="34" charset="0"/>
                <a:cs typeface="Verdana" panose="020B0604030504040204" pitchFamily="34" charset="0"/>
              </a:rPr>
              <a:t>independent judicial authorisation</a:t>
            </a:r>
          </a:p>
          <a:p>
            <a:pPr algn="just" eaLnBrk="1" hangingPunct="1"/>
            <a:endParaRPr lang="en-GB" altLang="sr-Latn-RS" sz="2800" dirty="0">
              <a:latin typeface="Verdana" panose="020B0604030504040204" pitchFamily="34" charset="0"/>
              <a:ea typeface="Verdana" panose="020B0604030504040204" pitchFamily="34" charset="0"/>
              <a:cs typeface="Verdana" panose="020B0604030504040204" pitchFamily="34" charset="0"/>
            </a:endParaRPr>
          </a:p>
          <a:p>
            <a:pPr algn="just" eaLnBrk="1" hangingPunct="1"/>
            <a:r>
              <a:rPr lang="en-GB" altLang="sr-Latn-RS" sz="2800" dirty="0">
                <a:latin typeface="Verdana" panose="020B0604030504040204" pitchFamily="34" charset="0"/>
                <a:ea typeface="Verdana" panose="020B0604030504040204" pitchFamily="34" charset="0"/>
                <a:cs typeface="Verdana" panose="020B0604030504040204" pitchFamily="34" charset="0"/>
              </a:rPr>
              <a:t>This may involve making a </a:t>
            </a:r>
            <a:r>
              <a:rPr lang="en-GB" altLang="sr-Latn-RS" sz="2800" b="1" dirty="0">
                <a:solidFill>
                  <a:srgbClr val="2F618F"/>
                </a:solidFill>
                <a:latin typeface="Verdana" panose="020B0604030504040204" pitchFamily="34" charset="0"/>
                <a:ea typeface="Verdana" panose="020B0604030504040204" pitchFamily="34" charset="0"/>
                <a:cs typeface="Verdana" panose="020B0604030504040204" pitchFamily="34" charset="0"/>
              </a:rPr>
              <a:t>formal application </a:t>
            </a:r>
            <a:r>
              <a:rPr lang="en-GB" altLang="sr-Latn-RS" sz="2800" dirty="0">
                <a:latin typeface="Verdana" panose="020B0604030504040204" pitchFamily="34" charset="0"/>
                <a:ea typeface="Verdana" panose="020B0604030504040204" pitchFamily="34" charset="0"/>
                <a:cs typeface="Verdana" panose="020B0604030504040204" pitchFamily="34" charset="0"/>
              </a:rPr>
              <a:t>before a judge</a:t>
            </a:r>
          </a:p>
          <a:p>
            <a:pPr algn="just" eaLnBrk="1" hangingPunct="1"/>
            <a:endParaRPr lang="en-GB" altLang="sr-Latn-RS" sz="2800" dirty="0">
              <a:latin typeface="Verdana" panose="020B0604030504040204" pitchFamily="34" charset="0"/>
              <a:ea typeface="Verdana" panose="020B0604030504040204" pitchFamily="34" charset="0"/>
              <a:cs typeface="Verdana" panose="020B0604030504040204" pitchFamily="34" charset="0"/>
            </a:endParaRPr>
          </a:p>
          <a:p>
            <a:pPr algn="just" eaLnBrk="1" hangingPunct="1"/>
            <a:r>
              <a:rPr lang="en-GB" altLang="sr-Latn-RS" sz="2800" dirty="0">
                <a:latin typeface="Verdana" panose="020B0604030504040204" pitchFamily="34" charset="0"/>
                <a:ea typeface="Verdana" panose="020B0604030504040204" pitchFamily="34" charset="0"/>
                <a:cs typeface="Verdana" panose="020B0604030504040204" pitchFamily="34" charset="0"/>
              </a:rPr>
              <a:t>Applications are </a:t>
            </a:r>
            <a:r>
              <a:rPr lang="en-GB" altLang="sr-Latn-RS" sz="2800" b="1" dirty="0">
                <a:solidFill>
                  <a:srgbClr val="2F618F"/>
                </a:solidFill>
                <a:latin typeface="Verdana" panose="020B0604030504040204" pitchFamily="34" charset="0"/>
                <a:ea typeface="Verdana" panose="020B0604030504040204" pitchFamily="34" charset="0"/>
                <a:cs typeface="Verdana" panose="020B0604030504040204" pitchFamily="34" charset="0"/>
              </a:rPr>
              <a:t>subject to conditions and safeguards</a:t>
            </a:r>
            <a:r>
              <a:rPr lang="en-GB" altLang="sr-Latn-RS" sz="2800" dirty="0">
                <a:solidFill>
                  <a:srgbClr val="2F618F"/>
                </a:solidFill>
                <a:latin typeface="Verdana" panose="020B0604030504040204" pitchFamily="34" charset="0"/>
                <a:ea typeface="Verdana" panose="020B0604030504040204" pitchFamily="34" charset="0"/>
                <a:cs typeface="Verdana" panose="020B0604030504040204" pitchFamily="34" charset="0"/>
              </a:rPr>
              <a:t> </a:t>
            </a:r>
            <a:r>
              <a:rPr lang="en-GB" altLang="sr-Latn-RS" sz="2800" dirty="0">
                <a:latin typeface="Verdana" panose="020B0604030504040204" pitchFamily="34" charset="0"/>
                <a:ea typeface="Verdana" panose="020B0604030504040204" pitchFamily="34" charset="0"/>
                <a:cs typeface="Verdana" panose="020B0604030504040204" pitchFamily="34" charset="0"/>
              </a:rPr>
              <a:t>as per Article 15 of Budapest Convention</a:t>
            </a:r>
          </a:p>
        </p:txBody>
      </p:sp>
      <p:sp>
        <p:nvSpPr>
          <p:cNvPr id="2" name="Tijdelijke aanduiding voor datum 1"/>
          <p:cNvSpPr>
            <a:spLocks noGrp="1"/>
          </p:cNvSpPr>
          <p:nvPr>
            <p:ph type="dt" sz="half" idx="10"/>
          </p:nvPr>
        </p:nvSpPr>
        <p:spPr/>
        <p:txBody>
          <a:bodyPr/>
          <a:lstStyle/>
          <a:p>
            <a:r>
              <a:rPr lang="en-US"/>
              <a:t>www.coe.int/cybercrime</a:t>
            </a:r>
            <a:endParaRPr lang="en-GB"/>
          </a:p>
        </p:txBody>
      </p:sp>
      <p:sp>
        <p:nvSpPr>
          <p:cNvPr id="3" name="Tijdelijke aanduiding voor dianummer 2"/>
          <p:cNvSpPr>
            <a:spLocks noGrp="1"/>
          </p:cNvSpPr>
          <p:nvPr>
            <p:ph type="sldNum" sz="quarter" idx="12"/>
          </p:nvPr>
        </p:nvSpPr>
        <p:spPr/>
        <p:txBody>
          <a:bodyPr/>
          <a:lstStyle/>
          <a:p>
            <a:fld id="{B1D9BA23-6223-4617-9598-728E7A9462B0}" type="slidenum">
              <a:rPr lang="en-GB" smtClean="0"/>
              <a:t>7</a:t>
            </a:fld>
            <a:endParaRPr lang="en-GB"/>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Grp="1"/>
          </p:cNvSpPr>
          <p:nvPr>
            <p:ph type="body" idx="1"/>
          </p:nvPr>
        </p:nvSpPr>
        <p:spPr>
          <a:xfrm>
            <a:off x="130629" y="1410789"/>
            <a:ext cx="11913325" cy="4876800"/>
          </a:xfrm>
        </p:spPr>
        <p:txBody>
          <a:bodyPr>
            <a:normAutofit/>
          </a:bodyPr>
          <a:lstStyle/>
          <a:p>
            <a:pPr marL="514350" indent="-514350" algn="just">
              <a:buFont typeface="Calibri" panose="020F0502020204030204" pitchFamily="34" charset="0"/>
              <a:buAutoNum type="arabicPeriod"/>
            </a:pPr>
            <a:r>
              <a:rPr lang="en-US" altLang="en-US" sz="2600" dirty="0">
                <a:latin typeface="Verdana" panose="020B0604030504040204" pitchFamily="34" charset="0"/>
                <a:ea typeface="Verdana" panose="020B0604030504040204" pitchFamily="34" charset="0"/>
                <a:cs typeface="Verdana" panose="020B0604030504040204" pitchFamily="34" charset="0"/>
              </a:rPr>
              <a:t>Each Party shall ensure that the establishment, implementation and application of the </a:t>
            </a:r>
            <a:r>
              <a:rPr lang="en-US" altLang="en-US" sz="2600" b="1" dirty="0">
                <a:latin typeface="Verdana" panose="020B0604030504040204" pitchFamily="34" charset="0"/>
                <a:ea typeface="Verdana" panose="020B0604030504040204" pitchFamily="34" charset="0"/>
                <a:cs typeface="Verdana" panose="020B0604030504040204" pitchFamily="34" charset="0"/>
              </a:rPr>
              <a:t>powers and procedures</a:t>
            </a:r>
            <a:r>
              <a:rPr lang="en-US" altLang="en-US" sz="2600" dirty="0">
                <a:latin typeface="Verdana" panose="020B0604030504040204" pitchFamily="34" charset="0"/>
                <a:ea typeface="Verdana" panose="020B0604030504040204" pitchFamily="34" charset="0"/>
                <a:cs typeface="Verdana" panose="020B0604030504040204" pitchFamily="34" charset="0"/>
              </a:rPr>
              <a:t> provided for in this Section are </a:t>
            </a:r>
            <a:r>
              <a:rPr lang="en-US" altLang="en-US" sz="2600" b="1" dirty="0">
                <a:latin typeface="Verdana" panose="020B0604030504040204" pitchFamily="34" charset="0"/>
                <a:ea typeface="Verdana" panose="020B0604030504040204" pitchFamily="34" charset="0"/>
                <a:cs typeface="Verdana" panose="020B0604030504040204" pitchFamily="34" charset="0"/>
              </a:rPr>
              <a:t>subject to conditions and safeguards</a:t>
            </a:r>
            <a:r>
              <a:rPr lang="en-US" altLang="en-US" sz="2600" dirty="0">
                <a:latin typeface="Verdana" panose="020B0604030504040204" pitchFamily="34" charset="0"/>
                <a:ea typeface="Verdana" panose="020B0604030504040204" pitchFamily="34" charset="0"/>
                <a:cs typeface="Verdana" panose="020B0604030504040204" pitchFamily="34" charset="0"/>
              </a:rPr>
              <a:t> provided for under its domestic law, which shall provide for the </a:t>
            </a:r>
            <a:r>
              <a:rPr lang="en-US" altLang="en-US" sz="2600" b="1" dirty="0">
                <a:latin typeface="Verdana" panose="020B0604030504040204" pitchFamily="34" charset="0"/>
                <a:ea typeface="Verdana" panose="020B0604030504040204" pitchFamily="34" charset="0"/>
                <a:cs typeface="Verdana" panose="020B0604030504040204" pitchFamily="34" charset="0"/>
              </a:rPr>
              <a:t>adequate protection of human rights and liberties</a:t>
            </a:r>
            <a:r>
              <a:rPr lang="en-US" altLang="en-US" sz="2600" dirty="0">
                <a:latin typeface="Verdana" panose="020B0604030504040204" pitchFamily="34" charset="0"/>
                <a:ea typeface="Verdana" panose="020B0604030504040204" pitchFamily="34" charset="0"/>
                <a:cs typeface="Verdana" panose="020B0604030504040204" pitchFamily="34" charset="0"/>
              </a:rPr>
              <a:t>, including rights arising pursuant to obligations it has undertaken under the 1950 Council of Europe Convention for the Protection of Human Rights and Fundamental Freedoms, the 1966 United Nations International Covenant on Civil and Political Rights, and other applicable international human rights instruments, and which shall incorporate the </a:t>
            </a:r>
            <a:r>
              <a:rPr lang="en-US" altLang="en-US" sz="2600" b="1" dirty="0">
                <a:latin typeface="Verdana" panose="020B0604030504040204" pitchFamily="34" charset="0"/>
                <a:ea typeface="Verdana" panose="020B0604030504040204" pitchFamily="34" charset="0"/>
                <a:cs typeface="Verdana" panose="020B0604030504040204" pitchFamily="34" charset="0"/>
              </a:rPr>
              <a:t>principle of proportionality</a:t>
            </a:r>
            <a:r>
              <a:rPr lang="en-US" altLang="en-US" sz="2600" dirty="0">
                <a:latin typeface="Verdana" panose="020B0604030504040204" pitchFamily="34" charset="0"/>
                <a:ea typeface="Verdana" panose="020B0604030504040204" pitchFamily="34" charset="0"/>
                <a:cs typeface="Verdana" panose="020B0604030504040204" pitchFamily="34" charset="0"/>
              </a:rPr>
              <a:t>.</a:t>
            </a:r>
            <a:endParaRPr lang="en-GB" altLang="en-US" sz="2600" dirty="0">
              <a:latin typeface="Verdana" panose="020B0604030504040204" pitchFamily="34" charset="0"/>
              <a:ea typeface="Verdana" panose="020B0604030504040204" pitchFamily="34" charset="0"/>
              <a:cs typeface="Verdana" panose="020B0604030504040204" pitchFamily="34" charset="0"/>
            </a:endParaRPr>
          </a:p>
        </p:txBody>
      </p:sp>
      <p:sp>
        <p:nvSpPr>
          <p:cNvPr id="15363" name="Rectangle 2"/>
          <p:cNvSpPr>
            <a:spLocks noGrp="1"/>
          </p:cNvSpPr>
          <p:nvPr>
            <p:ph type="title"/>
          </p:nvPr>
        </p:nvSpPr>
        <p:spPr>
          <a:xfrm>
            <a:off x="1415143" y="88901"/>
            <a:ext cx="10280468" cy="1143000"/>
          </a:xfrm>
        </p:spPr>
        <p:txBody>
          <a:bodyPr>
            <a:normAutofit/>
          </a:bodyPr>
          <a:lstStyle/>
          <a:p>
            <a:pPr eaLnBrk="1" hangingPunct="1"/>
            <a:r>
              <a:rPr lang="en-GB" altLang="sr-Latn-RS" b="1" dirty="0">
                <a:solidFill>
                  <a:schemeClr val="bg1"/>
                </a:solidFill>
                <a:latin typeface="Verdana" panose="020B0604030504040204" pitchFamily="34" charset="0"/>
                <a:ea typeface="Verdana" panose="020B0604030504040204" pitchFamily="34" charset="0"/>
                <a:cs typeface="Verdana" panose="020B0604030504040204" pitchFamily="34" charset="0"/>
              </a:rPr>
              <a:t>Conditions and safeguards</a:t>
            </a:r>
          </a:p>
        </p:txBody>
      </p:sp>
      <p:sp>
        <p:nvSpPr>
          <p:cNvPr id="1536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9E6AEABA-127A-4011-9270-11451BD8986C}" type="slidenum">
              <a:rPr lang="en-US" altLang="fr-FR" sz="1200">
                <a:solidFill>
                  <a:srgbClr val="898989"/>
                </a:solidFill>
              </a:rPr>
              <a:pPr>
                <a:spcBef>
                  <a:spcPct val="0"/>
                </a:spcBef>
                <a:buFontTx/>
                <a:buNone/>
              </a:pPr>
              <a:t>8</a:t>
            </a:fld>
            <a:endParaRPr lang="en-US" altLang="fr-FR" sz="1200">
              <a:solidFill>
                <a:srgbClr val="898989"/>
              </a:solidFill>
            </a:endParaRPr>
          </a:p>
        </p:txBody>
      </p:sp>
      <p:sp>
        <p:nvSpPr>
          <p:cNvPr id="2" name="Tijdelijke aanduiding voor datum 1"/>
          <p:cNvSpPr>
            <a:spLocks noGrp="1"/>
          </p:cNvSpPr>
          <p:nvPr>
            <p:ph type="dt" sz="half" idx="10"/>
          </p:nvPr>
        </p:nvSpPr>
        <p:spPr/>
        <p:txBody>
          <a:bodyPr/>
          <a:lstStyle/>
          <a:p>
            <a:r>
              <a:rPr lang="en-US"/>
              <a:t>www.coe.int/cybercrime</a:t>
            </a:r>
            <a:endParaRPr lang="en-GB"/>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Grp="1"/>
          </p:cNvSpPr>
          <p:nvPr>
            <p:ph type="body" idx="1"/>
          </p:nvPr>
        </p:nvSpPr>
        <p:spPr>
          <a:xfrm>
            <a:off x="130629" y="1384663"/>
            <a:ext cx="11852365" cy="4868091"/>
          </a:xfrm>
        </p:spPr>
        <p:txBody>
          <a:bodyPr>
            <a:normAutofit/>
          </a:bodyPr>
          <a:lstStyle/>
          <a:p>
            <a:pPr marL="514350" indent="-514350" algn="just">
              <a:buFont typeface="Calibri" panose="020F0502020204030204" pitchFamily="34" charset="0"/>
              <a:buAutoNum type="arabicPeriod" startAt="2"/>
            </a:pPr>
            <a:r>
              <a:rPr lang="en-US" altLang="en-US" sz="2700" dirty="0">
                <a:latin typeface="Verdana" panose="020B0604030504040204" pitchFamily="34" charset="0"/>
                <a:ea typeface="Verdana" panose="020B0604030504040204" pitchFamily="34" charset="0"/>
                <a:cs typeface="Verdana" panose="020B0604030504040204" pitchFamily="34" charset="0"/>
              </a:rPr>
              <a:t>Such conditions and safeguards shall, as appropriate in view of the nature of the procedure or power concerned, inter alia, </a:t>
            </a:r>
            <a:r>
              <a:rPr lang="en-US" altLang="en-US" sz="2700" b="1" dirty="0">
                <a:latin typeface="Verdana" panose="020B0604030504040204" pitchFamily="34" charset="0"/>
                <a:ea typeface="Verdana" panose="020B0604030504040204" pitchFamily="34" charset="0"/>
                <a:cs typeface="Verdana" panose="020B0604030504040204" pitchFamily="34" charset="0"/>
              </a:rPr>
              <a:t>include judicial</a:t>
            </a:r>
            <a:r>
              <a:rPr lang="en-US" altLang="en-US" sz="2700" dirty="0">
                <a:latin typeface="Verdana" panose="020B0604030504040204" pitchFamily="34" charset="0"/>
                <a:ea typeface="Verdana" panose="020B0604030504040204" pitchFamily="34" charset="0"/>
                <a:cs typeface="Verdana" panose="020B0604030504040204" pitchFamily="34" charset="0"/>
              </a:rPr>
              <a:t> or other </a:t>
            </a:r>
            <a:r>
              <a:rPr lang="en-US" altLang="en-US" sz="2700" b="1" dirty="0">
                <a:latin typeface="Verdana" panose="020B0604030504040204" pitchFamily="34" charset="0"/>
                <a:ea typeface="Verdana" panose="020B0604030504040204" pitchFamily="34" charset="0"/>
                <a:cs typeface="Verdana" panose="020B0604030504040204" pitchFamily="34" charset="0"/>
              </a:rPr>
              <a:t>independent supervision</a:t>
            </a:r>
            <a:r>
              <a:rPr lang="en-US" altLang="en-US" sz="2700" dirty="0">
                <a:latin typeface="Verdana" panose="020B0604030504040204" pitchFamily="34" charset="0"/>
                <a:ea typeface="Verdana" panose="020B0604030504040204" pitchFamily="34" charset="0"/>
                <a:cs typeface="Verdana" panose="020B0604030504040204" pitchFamily="34" charset="0"/>
              </a:rPr>
              <a:t>, </a:t>
            </a:r>
            <a:r>
              <a:rPr lang="en-US" altLang="en-US" sz="2700" b="1" dirty="0">
                <a:latin typeface="Verdana" panose="020B0604030504040204" pitchFamily="34" charset="0"/>
                <a:ea typeface="Verdana" panose="020B0604030504040204" pitchFamily="34" charset="0"/>
                <a:cs typeface="Verdana" panose="020B0604030504040204" pitchFamily="34" charset="0"/>
              </a:rPr>
              <a:t>grounds justifying application</a:t>
            </a:r>
            <a:r>
              <a:rPr lang="en-US" altLang="en-US" sz="2700" dirty="0">
                <a:latin typeface="Verdana" panose="020B0604030504040204" pitchFamily="34" charset="0"/>
                <a:ea typeface="Verdana" panose="020B0604030504040204" pitchFamily="34" charset="0"/>
                <a:cs typeface="Verdana" panose="020B0604030504040204" pitchFamily="34" charset="0"/>
              </a:rPr>
              <a:t>, and </a:t>
            </a:r>
            <a:r>
              <a:rPr lang="en-US" altLang="en-US" sz="2700" b="1" dirty="0">
                <a:latin typeface="Verdana" panose="020B0604030504040204" pitchFamily="34" charset="0"/>
                <a:ea typeface="Verdana" panose="020B0604030504040204" pitchFamily="34" charset="0"/>
                <a:cs typeface="Verdana" panose="020B0604030504040204" pitchFamily="34" charset="0"/>
              </a:rPr>
              <a:t>limitation of the scope and the duration of such power or procedure</a:t>
            </a:r>
            <a:r>
              <a:rPr lang="en-US" altLang="en-US" sz="2700" dirty="0">
                <a:latin typeface="Verdana" panose="020B0604030504040204" pitchFamily="34" charset="0"/>
                <a:ea typeface="Verdana" panose="020B0604030504040204" pitchFamily="34" charset="0"/>
                <a:cs typeface="Verdana" panose="020B0604030504040204" pitchFamily="34" charset="0"/>
              </a:rPr>
              <a:t>.</a:t>
            </a:r>
          </a:p>
          <a:p>
            <a:pPr marL="514350" indent="-514350" algn="just">
              <a:buFont typeface="Calibri" panose="020F0502020204030204" pitchFamily="34" charset="0"/>
              <a:buAutoNum type="arabicPeriod" startAt="2"/>
            </a:pPr>
            <a:endParaRPr lang="en-US" altLang="en-US" sz="2700" dirty="0">
              <a:latin typeface="Verdana" panose="020B0604030504040204" pitchFamily="34" charset="0"/>
              <a:ea typeface="Verdana" panose="020B0604030504040204" pitchFamily="34" charset="0"/>
              <a:cs typeface="Verdana" panose="020B0604030504040204" pitchFamily="34" charset="0"/>
            </a:endParaRPr>
          </a:p>
          <a:p>
            <a:pPr marL="514350" indent="-514350" algn="just">
              <a:buFont typeface="Calibri" panose="020F0502020204030204" pitchFamily="34" charset="0"/>
              <a:buAutoNum type="arabicPeriod" startAt="2"/>
            </a:pPr>
            <a:r>
              <a:rPr lang="en-US" altLang="en-US" sz="2700" dirty="0">
                <a:latin typeface="Verdana" panose="020B0604030504040204" pitchFamily="34" charset="0"/>
                <a:ea typeface="Verdana" panose="020B0604030504040204" pitchFamily="34" charset="0"/>
                <a:cs typeface="Verdana" panose="020B0604030504040204" pitchFamily="34" charset="0"/>
              </a:rPr>
              <a:t>To the extent that it is consistent with the public interest, in particular the sound administration of justice, each Party shall consider the impact of the powers and procedures in this section upon the </a:t>
            </a:r>
            <a:r>
              <a:rPr lang="en-US" altLang="en-US" sz="2700" b="1" dirty="0">
                <a:latin typeface="Verdana" panose="020B0604030504040204" pitchFamily="34" charset="0"/>
                <a:ea typeface="Verdana" panose="020B0604030504040204" pitchFamily="34" charset="0"/>
                <a:cs typeface="Verdana" panose="020B0604030504040204" pitchFamily="34" charset="0"/>
              </a:rPr>
              <a:t>rights, responsibilities and legitimate interests of third parties</a:t>
            </a:r>
            <a:r>
              <a:rPr lang="en-US" altLang="en-US" sz="2700" dirty="0">
                <a:latin typeface="Verdana" panose="020B0604030504040204" pitchFamily="34" charset="0"/>
                <a:ea typeface="Verdana" panose="020B0604030504040204" pitchFamily="34" charset="0"/>
                <a:cs typeface="Verdana" panose="020B0604030504040204" pitchFamily="34" charset="0"/>
              </a:rPr>
              <a:t>.</a:t>
            </a:r>
            <a:endParaRPr lang="en-GB" altLang="en-US" sz="2700" dirty="0">
              <a:latin typeface="Verdana" panose="020B0604030504040204" pitchFamily="34" charset="0"/>
              <a:ea typeface="Verdana" panose="020B0604030504040204" pitchFamily="34" charset="0"/>
              <a:cs typeface="Verdana" panose="020B0604030504040204" pitchFamily="34" charset="0"/>
            </a:endParaRPr>
          </a:p>
        </p:txBody>
      </p:sp>
      <p:sp>
        <p:nvSpPr>
          <p:cNvPr id="1741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0CBA2818-3847-4E6E-8358-272E7502705F}" type="slidenum">
              <a:rPr lang="en-US" altLang="fr-FR" sz="1200">
                <a:solidFill>
                  <a:srgbClr val="898989"/>
                </a:solidFill>
              </a:rPr>
              <a:pPr>
                <a:spcBef>
                  <a:spcPct val="0"/>
                </a:spcBef>
                <a:buFontTx/>
                <a:buNone/>
              </a:pPr>
              <a:t>9</a:t>
            </a:fld>
            <a:endParaRPr lang="en-US" altLang="fr-FR" sz="1200">
              <a:solidFill>
                <a:srgbClr val="898989"/>
              </a:solidFill>
            </a:endParaRPr>
          </a:p>
        </p:txBody>
      </p:sp>
      <p:sp>
        <p:nvSpPr>
          <p:cNvPr id="7" name="Rectangle 2"/>
          <p:cNvSpPr>
            <a:spLocks noGrp="1"/>
          </p:cNvSpPr>
          <p:nvPr>
            <p:ph type="title"/>
          </p:nvPr>
        </p:nvSpPr>
        <p:spPr>
          <a:xfrm>
            <a:off x="1415143" y="88901"/>
            <a:ext cx="10280468" cy="1143000"/>
          </a:xfrm>
        </p:spPr>
        <p:txBody>
          <a:bodyPr>
            <a:normAutofit/>
          </a:bodyPr>
          <a:lstStyle/>
          <a:p>
            <a:pPr eaLnBrk="1" hangingPunct="1"/>
            <a:r>
              <a:rPr lang="en-GB" altLang="sr-Latn-RS" b="1" dirty="0">
                <a:solidFill>
                  <a:schemeClr val="bg1"/>
                </a:solidFill>
                <a:latin typeface="Verdana" panose="020B0604030504040204" pitchFamily="34" charset="0"/>
                <a:ea typeface="Verdana" panose="020B0604030504040204" pitchFamily="34" charset="0"/>
                <a:cs typeface="Verdana" panose="020B0604030504040204" pitchFamily="34" charset="0"/>
              </a:rPr>
              <a:t>Conditions and safeguards</a:t>
            </a:r>
          </a:p>
        </p:txBody>
      </p:sp>
      <p:sp>
        <p:nvSpPr>
          <p:cNvPr id="3" name="Tijdelijke aanduiding voor datum 2"/>
          <p:cNvSpPr>
            <a:spLocks noGrp="1"/>
          </p:cNvSpPr>
          <p:nvPr>
            <p:ph type="dt" sz="half" idx="10"/>
          </p:nvPr>
        </p:nvSpPr>
        <p:spPr/>
        <p:txBody>
          <a:bodyPr/>
          <a:lstStyle/>
          <a:p>
            <a:r>
              <a:rPr lang="en-US"/>
              <a:t>www.coe.int/cybercrime</a:t>
            </a:r>
            <a:endParaRPr lang="en-GB"/>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TotalTime>
  <Words>5191</Words>
  <Application>Microsoft Office PowerPoint</Application>
  <PresentationFormat>Widescreen</PresentationFormat>
  <Paragraphs>501</Paragraphs>
  <Slides>41</Slides>
  <Notes>40</Notes>
  <HiddenSlides>0</HiddenSlides>
  <MMClips>0</MMClips>
  <ScaleCrop>false</ScaleCrop>
  <HeadingPairs>
    <vt:vector size="8" baseType="variant">
      <vt:variant>
        <vt:lpstr>Fonts Used</vt:lpstr>
      </vt:variant>
      <vt:variant>
        <vt:i4>3</vt:i4>
      </vt:variant>
      <vt:variant>
        <vt:lpstr>Theme</vt:lpstr>
      </vt:variant>
      <vt:variant>
        <vt:i4>1</vt:i4>
      </vt:variant>
      <vt:variant>
        <vt:lpstr>Links</vt:lpstr>
      </vt:variant>
      <vt:variant>
        <vt:i4>1</vt:i4>
      </vt:variant>
      <vt:variant>
        <vt:lpstr>Slide Titles</vt:lpstr>
      </vt:variant>
      <vt:variant>
        <vt:i4>41</vt:i4>
      </vt:variant>
    </vt:vector>
  </HeadingPairs>
  <TitlesOfParts>
    <vt:vector size="46" baseType="lpstr">
      <vt:lpstr>Arial</vt:lpstr>
      <vt:lpstr>Calibri</vt:lpstr>
      <vt:lpstr>Verdana</vt:lpstr>
      <vt:lpstr>Office Theme</vt:lpstr>
      <vt:lpstr>file:///\\SPVFILEMEC001.intra.just.fgov.be\home$\vanlphil005\Documents\Lesgeven\CoE\Call%20for%20consultants\2492_17_iPROCEEDS-2_Call%20for%20offer_EE%20course_materials_LOT5\Lesson%20material\Session%205%20authorisation%20to%20collect%20EE\Network%20search.pdf</vt:lpstr>
      <vt:lpstr>Specialised Course  Electronic Evidence  for  Judges and Prosecutors </vt:lpstr>
      <vt:lpstr>Session 5  Authorisation to collect electronic evidence</vt:lpstr>
      <vt:lpstr>Session objectives</vt:lpstr>
      <vt:lpstr>Agenda of session 5</vt:lpstr>
      <vt:lpstr>Part One Introduction</vt:lpstr>
      <vt:lpstr>Procedural powers</vt:lpstr>
      <vt:lpstr>Applications</vt:lpstr>
      <vt:lpstr>Conditions and safeguards</vt:lpstr>
      <vt:lpstr>Conditions and safeguards</vt:lpstr>
      <vt:lpstr>PowerPoint Presentation</vt:lpstr>
      <vt:lpstr>Part Two Contents of Application</vt:lpstr>
      <vt:lpstr>Documents</vt:lpstr>
      <vt:lpstr>PowerPoint Presentation</vt:lpstr>
      <vt:lpstr>PowerPoint Presentation</vt:lpstr>
      <vt:lpstr>Identification of applicant </vt:lpstr>
      <vt:lpstr>Brief summary of facts</vt:lpstr>
      <vt:lpstr>Type of application </vt:lpstr>
      <vt:lpstr>Subject of application </vt:lpstr>
      <vt:lpstr>Clear identification of data</vt:lpstr>
      <vt:lpstr>Clear identification of data</vt:lpstr>
      <vt:lpstr>PowerPoint Presentation</vt:lpstr>
      <vt:lpstr>Time of hearing (where applicable)</vt:lpstr>
      <vt:lpstr>Duration/frequency of power</vt:lpstr>
      <vt:lpstr>Grounds for application</vt:lpstr>
      <vt:lpstr>Grounds for application</vt:lpstr>
      <vt:lpstr>Grounds for application</vt:lpstr>
      <vt:lpstr>Execution of power</vt:lpstr>
      <vt:lpstr>Persons to accompany executor of power </vt:lpstr>
      <vt:lpstr>Technical capability</vt:lpstr>
      <vt:lpstr>Other measures undertaken</vt:lpstr>
      <vt:lpstr>Other contents</vt:lpstr>
      <vt:lpstr>PowerPoint Presentation</vt:lpstr>
      <vt:lpstr>Part Three Conditions &amp; Safeguards in the Application</vt:lpstr>
      <vt:lpstr>Measures for privacy</vt:lpstr>
      <vt:lpstr>PowerPoint Presentation</vt:lpstr>
      <vt:lpstr>PowerPoint Presentation</vt:lpstr>
      <vt:lpstr>Collateral Intrusion/Invasion </vt:lpstr>
      <vt:lpstr>Proportionality Test</vt:lpstr>
      <vt:lpstr>Other Considerations</vt:lpstr>
      <vt:lpstr>Limited Powers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ELEFTERESCU Ana</dc:creator>
  <cp:lastModifiedBy>Andrea Bradley</cp:lastModifiedBy>
  <cp:revision>28</cp:revision>
  <dcterms:created xsi:type="dcterms:W3CDTF">2019-11-14T14:27:48Z</dcterms:created>
  <dcterms:modified xsi:type="dcterms:W3CDTF">2020-11-08T12:52:25Z</dcterms:modified>
</cp:coreProperties>
</file>