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60" r:id="rId3"/>
    <p:sldId id="262" r:id="rId4"/>
    <p:sldId id="297" r:id="rId5"/>
    <p:sldId id="298" r:id="rId6"/>
    <p:sldId id="299"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62025" autoAdjust="0"/>
  </p:normalViewPr>
  <p:slideViewPr>
    <p:cSldViewPr snapToGrid="0">
      <p:cViewPr varScale="1">
        <p:scale>
          <a:sx n="72" d="100"/>
          <a:sy n="72" d="100"/>
        </p:scale>
        <p:origin x="17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06/12/2020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a:t>
            </a:fld>
            <a:endParaRPr lang="en-GB"/>
          </a:p>
        </p:txBody>
      </p:sp>
    </p:spTree>
    <p:extLst>
      <p:ext uri="{BB962C8B-B14F-4D97-AF65-F5344CB8AC3E}">
        <p14:creationId xmlns:p14="http://schemas.microsoft.com/office/powerpoint/2010/main" val="1247223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2</a:t>
            </a:fld>
            <a:endParaRPr lang="en-GB"/>
          </a:p>
        </p:txBody>
      </p:sp>
    </p:spTree>
    <p:extLst>
      <p:ext uri="{BB962C8B-B14F-4D97-AF65-F5344CB8AC3E}">
        <p14:creationId xmlns:p14="http://schemas.microsoft.com/office/powerpoint/2010/main" val="2996728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summarizes the objectives of the session.</a:t>
            </a:r>
          </a:p>
          <a:p>
            <a:endParaRPr lang="en-US" altLang="en-US" dirty="0" smtClean="0"/>
          </a:p>
          <a:p>
            <a:r>
              <a:rPr lang="en-US" altLang="en-US" dirty="0" smtClean="0"/>
              <a:t>The trainer should clearly explain the objectives of this session to the participants.</a:t>
            </a:r>
            <a:endParaRPr lang="hr-HR" altLang="en-US" dirty="0"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2968712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2212064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Option 1 (see</a:t>
            </a:r>
            <a:r>
              <a:rPr lang="en-GB" baseline="0" dirty="0" smtClean="0"/>
              <a:t> lesson plan): choice to be made</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1213780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Option 2 (see lesson plan): choice to be made</a:t>
            </a: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6</a:t>
            </a:fld>
            <a:endParaRPr lang="en-US"/>
          </a:p>
        </p:txBody>
      </p:sp>
    </p:spTree>
    <p:extLst>
      <p:ext uri="{BB962C8B-B14F-4D97-AF65-F5344CB8AC3E}">
        <p14:creationId xmlns:p14="http://schemas.microsoft.com/office/powerpoint/2010/main" val="1780157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7</a:t>
            </a:fld>
            <a:endParaRPr lang="en-GB"/>
          </a:p>
        </p:txBody>
      </p:sp>
    </p:spTree>
    <p:extLst>
      <p:ext uri="{BB962C8B-B14F-4D97-AF65-F5344CB8AC3E}">
        <p14:creationId xmlns:p14="http://schemas.microsoft.com/office/powerpoint/2010/main" val="3267694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xmlns=""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smtClean="0"/>
              <a:t>www.coe.int/cybercrime</a:t>
            </a:r>
            <a:endParaRPr lang="en-GB"/>
          </a:p>
        </p:txBody>
      </p:sp>
      <p:sp>
        <p:nvSpPr>
          <p:cNvPr id="6" name="Slide Number Placeholder 5">
            <a:extLst>
              <a:ext uri="{FF2B5EF4-FFF2-40B4-BE49-F238E27FC236}">
                <a16:creationId xmlns:a16="http://schemas.microsoft.com/office/drawing/2014/main" xmlns=""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7" name="Picture 6" descr="A close up of a logo&#10;&#10;Description automatically generated">
            <a:extLst>
              <a:ext uri="{FF2B5EF4-FFF2-40B4-BE49-F238E27FC236}">
                <a16:creationId xmlns:a16="http://schemas.microsoft.com/office/drawing/2014/main" xmlns=""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xmlns=""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68BF13A3-ECB4-4B60-B785-FA9CEE2AF22D}"/>
              </a:ext>
            </a:extLst>
          </p:cNvPr>
          <p:cNvSpPr>
            <a:spLocks noGrp="1"/>
          </p:cNvSpPr>
          <p:nvPr>
            <p:ph type="dt" sz="half" idx="10"/>
          </p:nvPr>
        </p:nvSpPr>
        <p:spPr/>
        <p:txBody>
          <a:bodyPr/>
          <a:lstStyle/>
          <a:p>
            <a:r>
              <a:rPr lang="en-US" smtClean="0"/>
              <a:t>www.coe.int/cybercrime</a:t>
            </a:r>
            <a:endParaRPr lang="en-GB"/>
          </a:p>
        </p:txBody>
      </p:sp>
      <p:sp>
        <p:nvSpPr>
          <p:cNvPr id="6" name="Slide Number Placeholder 5">
            <a:extLst>
              <a:ext uri="{FF2B5EF4-FFF2-40B4-BE49-F238E27FC236}">
                <a16:creationId xmlns:a16="http://schemas.microsoft.com/office/drawing/2014/main" xmlns="" id="{B81B403D-24B3-4374-8BBA-1B32CBE692F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6455519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xmlns="" id="{5C8B6C54-E857-4688-8BED-6C07EE2DCC80}"/>
              </a:ext>
            </a:extLst>
          </p:cNvPr>
          <p:cNvSpPr>
            <a:spLocks noGrp="1"/>
          </p:cNvSpPr>
          <p:nvPr>
            <p:ph type="dt" sz="half" idx="10"/>
          </p:nvPr>
        </p:nvSpPr>
        <p:spPr/>
        <p:txBody>
          <a:bodyPr/>
          <a:lstStyle/>
          <a:p>
            <a:r>
              <a:rPr lang="en-US" smtClean="0"/>
              <a:t>www.coe.int/cybercrime</a:t>
            </a:r>
            <a:endParaRPr lang="en-GB"/>
          </a:p>
        </p:txBody>
      </p:sp>
      <p:sp>
        <p:nvSpPr>
          <p:cNvPr id="6" name="Slide Number Placeholder 5">
            <a:extLst>
              <a:ext uri="{FF2B5EF4-FFF2-40B4-BE49-F238E27FC236}">
                <a16:creationId xmlns:a16="http://schemas.microsoft.com/office/drawing/2014/main" xmlns="" id="{1DE5DA1A-A5B8-4920-A9CF-39AFCC6250B6}"/>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203912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xmlns=""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EC826CB5-DC3F-4C95-A8A8-5914BF46D774}"/>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a16="http://schemas.microsoft.com/office/drawing/2014/main" xmlns="" id="{2033B7A1-BDE6-4E3D-A5AC-55F538D035C7}"/>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7749940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C878D743-D25B-45A6-ACEC-70E1F32831B2}"/>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a16="http://schemas.microsoft.com/office/drawing/2014/main" xmlns="" id="{EFB3A7A0-6868-4B48-895F-D2BB6C09103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8845712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73BE15E5-49F2-4C9B-BEB8-E06A1BA0DC0E}"/>
              </a:ext>
            </a:extLst>
          </p:cNvPr>
          <p:cNvSpPr>
            <a:spLocks noGrp="1"/>
          </p:cNvSpPr>
          <p:nvPr>
            <p:ph type="dt" sz="half" idx="10"/>
          </p:nvPr>
        </p:nvSpPr>
        <p:spPr/>
        <p:txBody>
          <a:bodyPr/>
          <a:lstStyle/>
          <a:p>
            <a:r>
              <a:rPr lang="en-US" smtClean="0"/>
              <a:t>www.coe.int/cybercrime</a:t>
            </a:r>
            <a:endParaRPr lang="en-GB"/>
          </a:p>
        </p:txBody>
      </p:sp>
      <p:sp>
        <p:nvSpPr>
          <p:cNvPr id="4" name="Slide Number Placeholder 3">
            <a:extLst>
              <a:ext uri="{FF2B5EF4-FFF2-40B4-BE49-F238E27FC236}">
                <a16:creationId xmlns:a16="http://schemas.microsoft.com/office/drawing/2014/main" xmlns="" id="{9A512758-8157-4415-A225-9F639F06454D}"/>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7209554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xmlns=""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xmlns="" id="{69486430-719A-422F-876B-43513CDFE5E5}"/>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a16="http://schemas.microsoft.com/office/drawing/2014/main" xmlns="" id="{1057F7B5-3BC4-4ABA-968D-B7A6A0BC2CF0}"/>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86352845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xmlns=""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xmlns=""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2FBAD67-0A21-4572-A95C-65885B41D158}"/>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a16="http://schemas.microsoft.com/office/drawing/2014/main" xmlns="" id="{21317742-1C64-4E92-A9CC-B3630CE8347A}"/>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4788594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a:extLst>
              <a:ext uri="{FF2B5EF4-FFF2-40B4-BE49-F238E27FC236}">
                <a16:creationId xmlns:a16="http://schemas.microsoft.com/office/drawing/2014/main" xmlns=""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xmlns=""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smtClean="0"/>
              <a:t>www.coe.int/cybercrime</a:t>
            </a:r>
            <a:endParaRPr lang="en-GB" dirty="0"/>
          </a:p>
        </p:txBody>
      </p:sp>
      <p:sp>
        <p:nvSpPr>
          <p:cNvPr id="6" name="Slide Number Placeholder 5">
            <a:extLst>
              <a:ext uri="{FF2B5EF4-FFF2-40B4-BE49-F238E27FC236}">
                <a16:creationId xmlns:a16="http://schemas.microsoft.com/office/drawing/2014/main" xmlns=""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8" name="Picture 7">
            <a:extLst>
              <a:ext uri="{FF2B5EF4-FFF2-40B4-BE49-F238E27FC236}">
                <a16:creationId xmlns:a16="http://schemas.microsoft.com/office/drawing/2014/main" xmlns=""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timing>
    <p:tnLst>
      <p:par>
        <p:cTn id="1" dur="indefinite" restart="never" nodeType="tmRoot"/>
      </p:par>
    </p:tnLst>
  </p:timing>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45A24BEE-F080-4497-B183-2AA405912103}"/>
              </a:ext>
            </a:extLst>
          </p:cNvPr>
          <p:cNvSpPr>
            <a:spLocks noGrp="1"/>
          </p:cNvSpPr>
          <p:nvPr>
            <p:ph type="ctrTitle"/>
          </p:nvPr>
        </p:nvSpPr>
        <p:spPr>
          <a:xfrm>
            <a:off x="1458098" y="2893214"/>
            <a:ext cx="9144000" cy="1563034"/>
          </a:xfrm>
        </p:spPr>
        <p:txBody>
          <a:bodyPr/>
          <a:lstStyle/>
          <a:p>
            <a:r>
              <a:rPr lang="en-GB" sz="2800" dirty="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Specialised Course </a:t>
            </a:r>
            <a:r>
              <a:rPr lang="en-GB" sz="2800" dirty="0">
                <a:latin typeface="Verdana" panose="020B0604030504040204" pitchFamily="34" charset="0"/>
                <a:ea typeface="Verdana" panose="020B0604030504040204" pitchFamily="34" charset="0"/>
                <a:cs typeface="Verdana" panose="020B0604030504040204" pitchFamily="34" charset="0"/>
              </a:rPr>
              <a:t/>
            </a:r>
            <a:br>
              <a:rPr lang="en-GB" sz="2800" dirty="0">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Electronic Evidence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for</a:t>
            </a: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Judges and Prosecutors </a:t>
            </a:r>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98029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45A24BEE-F080-4497-B183-2AA405912103}"/>
              </a:ext>
            </a:extLst>
          </p:cNvPr>
          <p:cNvSpPr txBox="1">
            <a:spLocks/>
          </p:cNvSpPr>
          <p:nvPr/>
        </p:nvSpPr>
        <p:spPr>
          <a:xfrm>
            <a:off x="569343" y="2379429"/>
            <a:ext cx="10877910" cy="1563034"/>
          </a:xfrm>
          <a:prstGeom prst="rect">
            <a:avLst/>
          </a:prstGeom>
        </p:spPr>
        <p:txBody>
          <a:bodyPr vert="horz" lIns="91440" tIns="45720" rIns="91440" bIns="45720" rtlCol="0" anchor="b">
            <a:noAutofit/>
          </a:bodyPr>
          <a:lstStyle>
            <a:lvl1pPr algn="ctr" defTabSz="914377" rtl="0" eaLnBrk="1" latinLnBrk="0" hangingPunct="1">
              <a:lnSpc>
                <a:spcPct val="90000"/>
              </a:lnSpc>
              <a:spcBef>
                <a:spcPct val="0"/>
              </a:spcBef>
              <a:buNone/>
              <a:defRPr sz="5400" kern="1200">
                <a:solidFill>
                  <a:schemeClr val="tx1"/>
                </a:solidFill>
                <a:latin typeface="Verdana" panose="020B0604030504040204" pitchFamily="34" charset="0"/>
                <a:ea typeface="Verdana" panose="020B0604030504040204" pitchFamily="34" charset="0"/>
                <a:cs typeface="+mj-cs"/>
              </a:defRPr>
            </a:lvl1pPr>
          </a:lstStyle>
          <a:p>
            <a:r>
              <a:rPr lang="en-US" altLang="en-US" sz="3600" dirty="0" smtClean="0">
                <a:cs typeface="Verdana" panose="020B0604030504040204" pitchFamily="34" charset="0"/>
              </a:rPr>
              <a:t>Session </a:t>
            </a:r>
            <a:r>
              <a:rPr lang="en-US" altLang="en-US" sz="3600" dirty="0" smtClean="0">
                <a:cs typeface="Verdana" panose="020B0604030504040204" pitchFamily="34" charset="0"/>
              </a:rPr>
              <a:t>13</a:t>
            </a:r>
            <a:r>
              <a:rPr lang="en-US" altLang="en-US" sz="3600" dirty="0" smtClean="0">
                <a:cs typeface="Verdana" panose="020B0604030504040204" pitchFamily="34" charset="0"/>
              </a:rPr>
              <a:t/>
            </a:r>
            <a:br>
              <a:rPr lang="en-US" altLang="en-US" sz="3600" dirty="0" smtClean="0">
                <a:cs typeface="Verdana" panose="020B0604030504040204" pitchFamily="34" charset="0"/>
              </a:rPr>
            </a:br>
            <a:r>
              <a:rPr lang="en-US" altLang="en-US" sz="3600" dirty="0" smtClean="0">
                <a:cs typeface="Verdana" panose="020B0604030504040204" pitchFamily="34" charset="0"/>
              </a:rPr>
              <a:t/>
            </a:r>
            <a:br>
              <a:rPr lang="en-US" altLang="en-US" sz="3600" dirty="0" smtClean="0">
                <a:cs typeface="Verdana" panose="020B0604030504040204" pitchFamily="34" charset="0"/>
              </a:rPr>
            </a:br>
            <a:r>
              <a:rPr lang="en-US" altLang="en-US" sz="3600" dirty="0" smtClean="0">
                <a:cs typeface="Verdana" panose="020B0604030504040204" pitchFamily="34" charset="0"/>
              </a:rPr>
              <a:t>Preparation for Evidentiary Hearing</a:t>
            </a:r>
            <a:endParaRPr lang="en-GB" sz="3600" dirty="0">
              <a:cs typeface="Verdana" panose="020B0604030504040204" pitchFamily="34" charset="0"/>
            </a:endParaRPr>
          </a:p>
        </p:txBody>
      </p:sp>
    </p:spTree>
    <p:extLst>
      <p:ext uri="{BB962C8B-B14F-4D97-AF65-F5344CB8AC3E}">
        <p14:creationId xmlns:p14="http://schemas.microsoft.com/office/powerpoint/2010/main" val="1270691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pPr eaLnBrk="1" hangingPunct="1"/>
            <a:r>
              <a:rPr lang="en-GB" altLang="sr-Latn-RS"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Session objectives</a:t>
            </a:r>
          </a:p>
        </p:txBody>
      </p:sp>
      <p:sp>
        <p:nvSpPr>
          <p:cNvPr id="4" name="Content Placeholder 2"/>
          <p:cNvSpPr txBox="1">
            <a:spLocks/>
          </p:cNvSpPr>
          <p:nvPr/>
        </p:nvSpPr>
        <p:spPr bwMode="auto">
          <a:xfrm>
            <a:off x="667658" y="1425146"/>
            <a:ext cx="10943772"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US" sz="28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t>
            </a:r>
            <a:r>
              <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rPr>
              <a:t>the end of this session, delegates will be able to</a:t>
            </a:r>
            <a:r>
              <a:rPr lang="en-US" sz="28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a:spcBef>
                <a:spcPct val="20000"/>
              </a:spcBef>
              <a:buFont typeface="Arial" charset="0"/>
              <a:buNone/>
              <a:defRPr/>
            </a:pPr>
            <a:endPar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spcBef>
                <a:spcPct val="20000"/>
              </a:spcBef>
              <a:buFont typeface="Arial" charset="0"/>
              <a:buNone/>
              <a:defRPr/>
            </a:pPr>
            <a:r>
              <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rPr>
              <a:t>•	(Further) assess the gathered electronic evidence </a:t>
            </a:r>
          </a:p>
          <a:p>
            <a:pPr>
              <a:spcBef>
                <a:spcPct val="20000"/>
              </a:spcBef>
              <a:buFont typeface="Arial" charset="0"/>
              <a:buNone/>
              <a:defRPr/>
            </a:pPr>
            <a:r>
              <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rPr>
              <a:t>•	Identify the arguments and potential problems that can be raised with regard to electronic evidence</a:t>
            </a:r>
          </a:p>
          <a:p>
            <a:pPr>
              <a:spcBef>
                <a:spcPct val="20000"/>
              </a:spcBef>
              <a:buFont typeface="Arial" charset="0"/>
              <a:buNone/>
              <a:defRPr/>
            </a:pPr>
            <a:r>
              <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rPr>
              <a:t>•	Develop arguments to attack the electronic evidence, as well as arguments to defend the electronic evidence</a:t>
            </a:r>
          </a:p>
          <a:p>
            <a:pPr>
              <a:spcBef>
                <a:spcPct val="20000"/>
              </a:spcBef>
              <a:buFont typeface="Arial" charset="0"/>
              <a:buNone/>
              <a:defRPr/>
            </a:pPr>
            <a:r>
              <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rPr>
              <a:t>•	Prepare for the evidentiary hearing in court and the presentation in court of the arguments</a:t>
            </a:r>
          </a:p>
          <a:p>
            <a:pPr marL="0" indent="0" algn="just">
              <a:spcBef>
                <a:spcPct val="20000"/>
              </a:spcBef>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smtClean="0">
                <a:solidFill>
                  <a:schemeClr val="bg1"/>
                </a:solidFill>
              </a:rPr>
              <a:t>Aim of the session </a:t>
            </a:r>
            <a:endParaRPr lang="en-US" b="1" dirty="0">
              <a:solidFill>
                <a:schemeClr val="bg1"/>
              </a:solidFill>
            </a:endParaRPr>
          </a:p>
        </p:txBody>
      </p:sp>
      <p:sp>
        <p:nvSpPr>
          <p:cNvPr id="4" name="Rectangle 3"/>
          <p:cNvSpPr>
            <a:spLocks noGrp="1" noChangeArrowheads="1"/>
          </p:cNvSpPr>
          <p:nvPr>
            <p:ph idx="1"/>
          </p:nvPr>
        </p:nvSpPr>
        <p:spPr>
          <a:xfrm>
            <a:off x="838199" y="1429555"/>
            <a:ext cx="11202956" cy="4868213"/>
          </a:xfrm>
        </p:spPr>
        <p:txBody>
          <a:bodyPr>
            <a:normAutofit lnSpcReduction="10000"/>
          </a:bodyPr>
          <a:lstStyle/>
          <a:p>
            <a:pPr>
              <a:lnSpc>
                <a:spcPct val="120000"/>
              </a:lnSpc>
            </a:pPr>
            <a:r>
              <a:rPr lang="en-US" sz="2000" dirty="0" smtClean="0"/>
              <a:t>Practical session </a:t>
            </a:r>
          </a:p>
          <a:p>
            <a:pPr>
              <a:lnSpc>
                <a:spcPct val="120000"/>
              </a:lnSpc>
            </a:pPr>
            <a:r>
              <a:rPr lang="en-US" sz="2000" dirty="0" smtClean="0"/>
              <a:t>The </a:t>
            </a:r>
            <a:r>
              <a:rPr lang="en-US" sz="2000" b="1" dirty="0" smtClean="0">
                <a:solidFill>
                  <a:srgbClr val="2F618F"/>
                </a:solidFill>
              </a:rPr>
              <a:t>groups will be shuffled/rotated</a:t>
            </a:r>
            <a:r>
              <a:rPr lang="en-US" sz="2000" dirty="0" smtClean="0"/>
              <a:t>: you will have to adapt your mind-set</a:t>
            </a:r>
          </a:p>
          <a:p>
            <a:pPr>
              <a:lnSpc>
                <a:spcPct val="120000"/>
              </a:lnSpc>
            </a:pPr>
            <a:r>
              <a:rPr lang="en-US" sz="2000" dirty="0" smtClean="0"/>
              <a:t>The prosecution will have to prepare to present their case: which evidence they will use, witnesses, … </a:t>
            </a:r>
          </a:p>
          <a:p>
            <a:pPr>
              <a:lnSpc>
                <a:spcPct val="120000"/>
              </a:lnSpc>
            </a:pPr>
            <a:r>
              <a:rPr lang="en-US" sz="2000" dirty="0" smtClean="0"/>
              <a:t>The defense prepares the defense arguments, motions to exclude or admit evidence, to hear witnesses, to dismiss the entirety of the prosecution’s case…</a:t>
            </a:r>
          </a:p>
          <a:p>
            <a:pPr>
              <a:lnSpc>
                <a:spcPct val="120000"/>
              </a:lnSpc>
            </a:pPr>
            <a:r>
              <a:rPr lang="en-US" sz="2000" dirty="0" smtClean="0"/>
              <a:t>The judges’ team starts to </a:t>
            </a:r>
            <a:r>
              <a:rPr lang="en-US" sz="2000" b="1" dirty="0">
                <a:solidFill>
                  <a:srgbClr val="2F618F"/>
                </a:solidFill>
              </a:rPr>
              <a:t>anticipate</a:t>
            </a:r>
            <a:r>
              <a:rPr lang="en-US" sz="2000" dirty="0">
                <a:solidFill>
                  <a:srgbClr val="2F618F"/>
                </a:solidFill>
              </a:rPr>
              <a:t> </a:t>
            </a:r>
            <a:r>
              <a:rPr lang="en-US" sz="2000" dirty="0"/>
              <a:t>on potential </a:t>
            </a:r>
            <a:r>
              <a:rPr lang="en-US" sz="2000" dirty="0" err="1"/>
              <a:t>defence</a:t>
            </a:r>
            <a:r>
              <a:rPr lang="en-US" sz="2000" dirty="0"/>
              <a:t> arguments, electronic evidence assessment, the trial preparation, the hearing of </a:t>
            </a:r>
            <a:r>
              <a:rPr lang="en-US" sz="2000" dirty="0" smtClean="0"/>
              <a:t>witnesses</a:t>
            </a:r>
          </a:p>
          <a:p>
            <a:pPr>
              <a:lnSpc>
                <a:spcPct val="120000"/>
              </a:lnSpc>
            </a:pPr>
            <a:r>
              <a:rPr lang="en-US" sz="2000" dirty="0" smtClean="0"/>
              <a:t>The </a:t>
            </a:r>
            <a:r>
              <a:rPr lang="en-US" sz="2000" dirty="0"/>
              <a:t>judges will establish some </a:t>
            </a:r>
            <a:r>
              <a:rPr lang="en-US" sz="2000" b="1" dirty="0">
                <a:solidFill>
                  <a:srgbClr val="2F618F"/>
                </a:solidFill>
              </a:rPr>
              <a:t>basic </a:t>
            </a:r>
            <a:r>
              <a:rPr lang="en-US" sz="2000" b="1" dirty="0" smtClean="0">
                <a:solidFill>
                  <a:srgbClr val="2F618F"/>
                </a:solidFill>
              </a:rPr>
              <a:t>rules</a:t>
            </a:r>
            <a:r>
              <a:rPr lang="en-US" sz="2000" dirty="0" smtClean="0"/>
              <a:t>, which they will share with parties</a:t>
            </a:r>
          </a:p>
          <a:p>
            <a:pPr>
              <a:lnSpc>
                <a:spcPct val="120000"/>
              </a:lnSpc>
            </a:pPr>
            <a:r>
              <a:rPr lang="en-US" sz="2000" dirty="0" smtClean="0"/>
              <a:t>Motions of parties shall be shared </a:t>
            </a:r>
            <a:r>
              <a:rPr lang="en-US" sz="2000" b="1" dirty="0" smtClean="0">
                <a:solidFill>
                  <a:srgbClr val="2F618F"/>
                </a:solidFill>
              </a:rPr>
              <a:t>in real time</a:t>
            </a:r>
            <a:r>
              <a:rPr lang="en-US" sz="2000" dirty="0" smtClean="0">
                <a:solidFill>
                  <a:srgbClr val="2F618F"/>
                </a:solidFill>
              </a:rPr>
              <a:t> </a:t>
            </a:r>
            <a:r>
              <a:rPr lang="en-US" sz="2000" dirty="0" smtClean="0"/>
              <a:t>(also with the judges)</a:t>
            </a:r>
            <a:endParaRPr lang="en-US" sz="2000" b="1" dirty="0" smtClean="0"/>
          </a:p>
          <a:p>
            <a:pPr>
              <a:lnSpc>
                <a:spcPct val="120000"/>
              </a:lnSpc>
            </a:pPr>
            <a:r>
              <a:rPr lang="en-US" sz="2000" dirty="0" smtClean="0"/>
              <a:t>Use power point presentations, </a:t>
            </a:r>
            <a:r>
              <a:rPr lang="en-US" sz="2000" dirty="0" err="1" smtClean="0"/>
              <a:t>prezi</a:t>
            </a:r>
            <a:r>
              <a:rPr lang="en-US" sz="2000" dirty="0" smtClean="0"/>
              <a:t>, outlines…</a:t>
            </a:r>
          </a:p>
          <a:p>
            <a:pPr>
              <a:lnSpc>
                <a:spcPct val="120000"/>
              </a:lnSpc>
            </a:pPr>
            <a:endParaRPr lang="en-US" sz="2000" dirty="0" smtClean="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440145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smtClean="0">
                <a:solidFill>
                  <a:schemeClr val="bg1"/>
                </a:solidFill>
              </a:rPr>
              <a:t>3 teams</a:t>
            </a:r>
            <a:endParaRPr lang="en-US" b="1" dirty="0">
              <a:solidFill>
                <a:schemeClr val="bg1"/>
              </a:solidFill>
            </a:endParaRPr>
          </a:p>
        </p:txBody>
      </p:sp>
      <p:sp>
        <p:nvSpPr>
          <p:cNvPr id="4" name="Rectangle 3"/>
          <p:cNvSpPr>
            <a:spLocks noGrp="1" noChangeArrowheads="1"/>
          </p:cNvSpPr>
          <p:nvPr>
            <p:ph idx="1"/>
          </p:nvPr>
        </p:nvSpPr>
        <p:spPr>
          <a:xfrm>
            <a:off x="838199" y="1429555"/>
            <a:ext cx="11202956" cy="4868213"/>
          </a:xfrm>
        </p:spPr>
        <p:txBody>
          <a:bodyPr>
            <a:normAutofit/>
          </a:bodyPr>
          <a:lstStyle/>
          <a:p>
            <a:r>
              <a:rPr lang="en-US" dirty="0" smtClean="0"/>
              <a:t>The </a:t>
            </a:r>
            <a:r>
              <a:rPr lang="en-US" dirty="0"/>
              <a:t>participants will be shuffled and divided in </a:t>
            </a:r>
            <a:r>
              <a:rPr lang="en-US" b="1" dirty="0" smtClean="0">
                <a:solidFill>
                  <a:srgbClr val="2F618F"/>
                </a:solidFill>
              </a:rPr>
              <a:t>3 new </a:t>
            </a:r>
            <a:r>
              <a:rPr lang="en-US" b="1" dirty="0">
                <a:solidFill>
                  <a:srgbClr val="2F618F"/>
                </a:solidFill>
              </a:rPr>
              <a:t>groups</a:t>
            </a:r>
            <a:r>
              <a:rPr lang="en-US" dirty="0"/>
              <a:t>: </a:t>
            </a:r>
            <a:endParaRPr lang="en-US" dirty="0" smtClean="0"/>
          </a:p>
          <a:p>
            <a:endParaRPr lang="en-US" b="1" dirty="0">
              <a:solidFill>
                <a:srgbClr val="2F618F"/>
              </a:solidFill>
            </a:endParaRPr>
          </a:p>
          <a:p>
            <a:endParaRPr lang="en-US" b="1" dirty="0" smtClean="0">
              <a:solidFill>
                <a:srgbClr val="2F618F"/>
              </a:solidFill>
            </a:endParaRPr>
          </a:p>
          <a:p>
            <a:endParaRPr lang="en-US" b="1" dirty="0">
              <a:solidFill>
                <a:srgbClr val="2F618F"/>
              </a:solidFill>
            </a:endParaRPr>
          </a:p>
          <a:p>
            <a:endParaRPr lang="en-US" b="1" dirty="0" smtClean="0">
              <a:solidFill>
                <a:srgbClr val="2F618F"/>
              </a:solidFill>
            </a:endParaRPr>
          </a:p>
          <a:p>
            <a:r>
              <a:rPr lang="en-GB" b="1" dirty="0">
                <a:solidFill>
                  <a:srgbClr val="2F618F"/>
                </a:solidFill>
              </a:rPr>
              <a:t>Letting the participants rotate</a:t>
            </a:r>
            <a:r>
              <a:rPr lang="en-GB" dirty="0"/>
              <a:t>, will challenge the </a:t>
            </a:r>
            <a:r>
              <a:rPr lang="en-GB" dirty="0" smtClean="0"/>
              <a:t>mind-set </a:t>
            </a:r>
            <a:r>
              <a:rPr lang="en-GB" dirty="0"/>
              <a:t>of the participants towards the electronic evidence they assessed in the previous phase. </a:t>
            </a:r>
            <a:endParaRPr lang="nl-BE" dirty="0"/>
          </a:p>
          <a:p>
            <a:endParaRPr lang="nl-BE" b="1" dirty="0">
              <a:solidFill>
                <a:srgbClr val="2F618F"/>
              </a:solidFill>
            </a:endParaRPr>
          </a:p>
          <a:p>
            <a:pPr>
              <a:lnSpc>
                <a:spcPct val="120000"/>
              </a:lnSpc>
            </a:pPr>
            <a:endParaRPr lang="en-US" sz="2400" dirty="0" smtClean="0">
              <a:solidFill>
                <a:srgbClr val="000000"/>
              </a:solidFill>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119615723"/>
              </p:ext>
            </p:extLst>
          </p:nvPr>
        </p:nvGraphicFramePr>
        <p:xfrm>
          <a:off x="2347250" y="2385391"/>
          <a:ext cx="6929272" cy="1793358"/>
        </p:xfrm>
        <a:graphic>
          <a:graphicData uri="http://schemas.openxmlformats.org/drawingml/2006/table">
            <a:tbl>
              <a:tblPr firstRow="1" firstCol="1" bandRow="1"/>
              <a:tblGrid>
                <a:gridCol w="3540108"/>
                <a:gridCol w="1694039"/>
                <a:gridCol w="1695125"/>
              </a:tblGrid>
              <a:tr h="597786">
                <a:tc>
                  <a:txBody>
                    <a:bodyPr/>
                    <a:lstStyle/>
                    <a:p>
                      <a:pPr algn="just">
                        <a:lnSpc>
                          <a:spcPts val="1300"/>
                        </a:lnSpc>
                      </a:pPr>
                      <a:endParaRPr lang="en-GB" sz="2000" b="1" dirty="0" smtClean="0">
                        <a:effectLst/>
                        <a:latin typeface="Verdana" panose="020B0604030504040204" pitchFamily="34" charset="0"/>
                        <a:ea typeface="Times New Roman" panose="02020603050405020304" pitchFamily="18" charset="0"/>
                      </a:endParaRPr>
                    </a:p>
                    <a:p>
                      <a:pPr algn="just">
                        <a:lnSpc>
                          <a:spcPts val="1300"/>
                        </a:lnSpc>
                      </a:pPr>
                      <a:r>
                        <a:rPr lang="en-GB" sz="2000" b="1" dirty="0" smtClean="0">
                          <a:effectLst/>
                          <a:latin typeface="Verdana" panose="020B0604030504040204" pitchFamily="34" charset="0"/>
                          <a:ea typeface="Times New Roman" panose="02020603050405020304" pitchFamily="18" charset="0"/>
                        </a:rPr>
                        <a:t>Prosecutors</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1.A</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2.A</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7786">
                <a:tc>
                  <a:txBody>
                    <a:bodyPr/>
                    <a:lstStyle/>
                    <a:p>
                      <a:pPr algn="just">
                        <a:lnSpc>
                          <a:spcPts val="1300"/>
                        </a:lnSpc>
                      </a:pPr>
                      <a:endParaRPr lang="en-GB" sz="2000" b="1" dirty="0" smtClean="0">
                        <a:effectLst/>
                        <a:latin typeface="Verdana" panose="020B0604030504040204" pitchFamily="34" charset="0"/>
                        <a:ea typeface="Times New Roman" panose="02020603050405020304" pitchFamily="18" charset="0"/>
                      </a:endParaRPr>
                    </a:p>
                    <a:p>
                      <a:pPr algn="just">
                        <a:lnSpc>
                          <a:spcPts val="1300"/>
                        </a:lnSpc>
                      </a:pPr>
                      <a:r>
                        <a:rPr lang="en-GB" sz="2000" b="1" dirty="0" smtClean="0">
                          <a:effectLst/>
                          <a:latin typeface="Verdana" panose="020B0604030504040204" pitchFamily="34" charset="0"/>
                          <a:ea typeface="Times New Roman" panose="02020603050405020304" pitchFamily="18" charset="0"/>
                        </a:rPr>
                        <a:t>Defence </a:t>
                      </a:r>
                      <a:r>
                        <a:rPr lang="en-GB" sz="2000" b="1" dirty="0">
                          <a:effectLst/>
                          <a:latin typeface="Verdana" panose="020B0604030504040204" pitchFamily="34" charset="0"/>
                          <a:ea typeface="Times New Roman" panose="02020603050405020304" pitchFamily="18" charset="0"/>
                        </a:rPr>
                        <a:t>lawyers</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1.B</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3.B</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7786">
                <a:tc>
                  <a:txBody>
                    <a:bodyPr/>
                    <a:lstStyle/>
                    <a:p>
                      <a:pPr algn="just">
                        <a:lnSpc>
                          <a:spcPts val="1300"/>
                        </a:lnSpc>
                      </a:pPr>
                      <a:endParaRPr lang="en-GB" sz="2000" b="1" dirty="0" smtClean="0">
                        <a:effectLst/>
                        <a:latin typeface="Verdana" panose="020B0604030504040204" pitchFamily="34" charset="0"/>
                        <a:ea typeface="Times New Roman" panose="02020603050405020304" pitchFamily="18" charset="0"/>
                      </a:endParaRPr>
                    </a:p>
                    <a:p>
                      <a:pPr algn="just">
                        <a:lnSpc>
                          <a:spcPts val="1300"/>
                        </a:lnSpc>
                      </a:pPr>
                      <a:r>
                        <a:rPr lang="en-GB" sz="2000" b="1" dirty="0" smtClean="0">
                          <a:effectLst/>
                          <a:latin typeface="Verdana" panose="020B0604030504040204" pitchFamily="34" charset="0"/>
                          <a:ea typeface="Times New Roman" panose="02020603050405020304" pitchFamily="18" charset="0"/>
                        </a:rPr>
                        <a:t>Judges</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3.A</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2000" dirty="0" smtClean="0">
                        <a:effectLst/>
                        <a:latin typeface="Verdana" panose="020B0604030504040204" pitchFamily="34" charset="0"/>
                        <a:ea typeface="Times New Roman" panose="02020603050405020304" pitchFamily="18" charset="0"/>
                      </a:endParaRPr>
                    </a:p>
                    <a:p>
                      <a:pPr algn="just">
                        <a:lnSpc>
                          <a:spcPts val="1300"/>
                        </a:lnSpc>
                      </a:pPr>
                      <a:r>
                        <a:rPr lang="en-GB" sz="2000" dirty="0" smtClean="0">
                          <a:effectLst/>
                          <a:latin typeface="Verdana" panose="020B0604030504040204" pitchFamily="34" charset="0"/>
                          <a:ea typeface="Times New Roman" panose="02020603050405020304" pitchFamily="18" charset="0"/>
                        </a:rPr>
                        <a:t>Group </a:t>
                      </a:r>
                      <a:r>
                        <a:rPr lang="en-GB" sz="2000" dirty="0">
                          <a:effectLst/>
                          <a:latin typeface="Verdana" panose="020B0604030504040204" pitchFamily="34" charset="0"/>
                          <a:ea typeface="Times New Roman" panose="02020603050405020304" pitchFamily="18" charset="0"/>
                        </a:rPr>
                        <a:t>2.B</a:t>
                      </a:r>
                      <a:endParaRPr lang="nl-BE" sz="20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8059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smtClean="0">
                <a:solidFill>
                  <a:schemeClr val="bg1"/>
                </a:solidFill>
              </a:rPr>
              <a:t>Groups</a:t>
            </a:r>
            <a:endParaRPr lang="en-US" b="1" dirty="0">
              <a:solidFill>
                <a:schemeClr val="bg1"/>
              </a:solidFill>
            </a:endParaRPr>
          </a:p>
        </p:txBody>
      </p:sp>
      <p:sp>
        <p:nvSpPr>
          <p:cNvPr id="4" name="Rectangle 3"/>
          <p:cNvSpPr>
            <a:spLocks noGrp="1" noChangeArrowheads="1"/>
          </p:cNvSpPr>
          <p:nvPr>
            <p:ph idx="1"/>
          </p:nvPr>
        </p:nvSpPr>
        <p:spPr>
          <a:xfrm>
            <a:off x="838199" y="1429555"/>
            <a:ext cx="11202956" cy="4868213"/>
          </a:xfrm>
        </p:spPr>
        <p:txBody>
          <a:bodyPr>
            <a:normAutofit/>
          </a:bodyPr>
          <a:lstStyle/>
          <a:p>
            <a:pPr>
              <a:lnSpc>
                <a:spcPct val="120000"/>
              </a:lnSpc>
            </a:pPr>
            <a:r>
              <a:rPr lang="en-US" sz="2000" dirty="0"/>
              <a:t>Participants will be divided into two rooms, each with one expert trainer. Assuming there are 32 participants, each room will have 16 participants. These will be subdivided into four groups of four participants each (a judge, prosecutor, forensic expert/police officer/expert witness, and possibly depending on the legal system a defense counsel). The possibility of two judges in a group may also be </a:t>
            </a:r>
            <a:r>
              <a:rPr lang="en-US" sz="2000" dirty="0" smtClean="0"/>
              <a:t>explored:</a:t>
            </a:r>
            <a:endParaRPr lang="nl-BE" sz="2000" b="1" dirty="0">
              <a:solidFill>
                <a:srgbClr val="2F618F"/>
              </a:solidFill>
            </a:endParaRPr>
          </a:p>
          <a:p>
            <a:pPr>
              <a:lnSpc>
                <a:spcPct val="120000"/>
              </a:lnSpc>
            </a:pPr>
            <a:endParaRPr lang="en-US" sz="2400" dirty="0" smtClean="0">
              <a:solidFill>
                <a:srgbClr val="000000"/>
              </a:solidFill>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6</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048031634"/>
              </p:ext>
            </p:extLst>
          </p:nvPr>
        </p:nvGraphicFramePr>
        <p:xfrm>
          <a:off x="2813701" y="3617843"/>
          <a:ext cx="5796902" cy="1855305"/>
        </p:xfrm>
        <a:graphic>
          <a:graphicData uri="http://schemas.openxmlformats.org/drawingml/2006/table">
            <a:tbl>
              <a:tblPr firstRow="1" firstCol="1" bandRow="1"/>
              <a:tblGrid>
                <a:gridCol w="2910332"/>
                <a:gridCol w="2886570"/>
              </a:tblGrid>
              <a:tr h="260185">
                <a:tc>
                  <a:txBody>
                    <a:bodyPr/>
                    <a:lstStyle/>
                    <a:p>
                      <a:pPr algn="just">
                        <a:lnSpc>
                          <a:spcPts val="1300"/>
                        </a:lnSpc>
                      </a:pPr>
                      <a:endParaRPr lang="en-GB" sz="1400" b="1" dirty="0" smtClean="0">
                        <a:effectLst/>
                        <a:latin typeface="Verdana" panose="020B0604030504040204" pitchFamily="34" charset="0"/>
                        <a:ea typeface="Times New Roman" panose="02020603050405020304" pitchFamily="18" charset="0"/>
                      </a:endParaRPr>
                    </a:p>
                    <a:p>
                      <a:pPr algn="just">
                        <a:lnSpc>
                          <a:spcPts val="1300"/>
                        </a:lnSpc>
                      </a:pPr>
                      <a:r>
                        <a:rPr lang="en-GB" sz="1400" b="1" dirty="0" smtClean="0">
                          <a:effectLst/>
                          <a:latin typeface="Verdana" panose="020B0604030504040204" pitchFamily="34" charset="0"/>
                          <a:ea typeface="Times New Roman" panose="02020603050405020304" pitchFamily="18" charset="0"/>
                        </a:rPr>
                        <a:t>Room 1</a:t>
                      </a:r>
                    </a:p>
                    <a:p>
                      <a:pPr algn="just">
                        <a:lnSpc>
                          <a:spcPts val="1300"/>
                        </a:lnSpc>
                      </a:pPr>
                      <a:endParaRPr lang="nl-BE" sz="16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1400" b="1" dirty="0" smtClean="0">
                        <a:effectLst/>
                        <a:latin typeface="Verdana" panose="020B0604030504040204" pitchFamily="34" charset="0"/>
                        <a:ea typeface="Times New Roman" panose="02020603050405020304" pitchFamily="18" charset="0"/>
                      </a:endParaRPr>
                    </a:p>
                    <a:p>
                      <a:pPr algn="just">
                        <a:lnSpc>
                          <a:spcPts val="1300"/>
                        </a:lnSpc>
                      </a:pPr>
                      <a:r>
                        <a:rPr lang="en-GB" sz="1400" b="1" dirty="0" smtClean="0">
                          <a:effectLst/>
                          <a:latin typeface="Verdana" panose="020B0604030504040204" pitchFamily="34" charset="0"/>
                          <a:ea typeface="Times New Roman" panose="02020603050405020304" pitchFamily="18" charset="0"/>
                        </a:rPr>
                        <a:t>Room </a:t>
                      </a:r>
                      <a:r>
                        <a:rPr lang="en-GB" sz="1400" b="1" dirty="0">
                          <a:effectLst/>
                          <a:latin typeface="Verdana" panose="020B0604030504040204" pitchFamily="34" charset="0"/>
                          <a:ea typeface="Times New Roman" panose="02020603050405020304" pitchFamily="18" charset="0"/>
                        </a:rPr>
                        <a:t>2</a:t>
                      </a:r>
                      <a:endParaRPr lang="nl-BE" sz="16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5052">
                <a:tc>
                  <a:txBody>
                    <a:bodyPr/>
                    <a:lstStyle/>
                    <a:p>
                      <a:pPr algn="just">
                        <a:lnSpc>
                          <a:spcPts val="1300"/>
                        </a:lnSpc>
                      </a:pPr>
                      <a:endParaRPr lang="en-GB" sz="1400" dirty="0" smtClean="0">
                        <a:effectLst/>
                        <a:latin typeface="Verdana" panose="020B0604030504040204" pitchFamily="34" charset="0"/>
                        <a:ea typeface="Times New Roman" panose="02020603050405020304" pitchFamily="18" charset="0"/>
                      </a:endParaRPr>
                    </a:p>
                    <a:p>
                      <a:pPr algn="just">
                        <a:lnSpc>
                          <a:spcPts val="1300"/>
                        </a:lnSpc>
                      </a:pPr>
                      <a:r>
                        <a:rPr lang="en-GB" sz="1400" dirty="0" smtClean="0">
                          <a:effectLst/>
                          <a:latin typeface="Verdana" panose="020B0604030504040204" pitchFamily="34" charset="0"/>
                          <a:ea typeface="Times New Roman" panose="02020603050405020304" pitchFamily="18" charset="0"/>
                        </a:rPr>
                        <a:t>4 </a:t>
                      </a:r>
                      <a:r>
                        <a:rPr lang="en-GB" sz="1400" dirty="0">
                          <a:effectLst/>
                          <a:latin typeface="Verdana" panose="020B0604030504040204" pitchFamily="34" charset="0"/>
                          <a:ea typeface="Times New Roman" panose="02020603050405020304" pitchFamily="18" charset="0"/>
                        </a:rPr>
                        <a:t>groups, each consisting of:</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judge</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prosecutor</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forensic expert / police officer / expert witness</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defence counsel</a:t>
                      </a:r>
                      <a:endParaRPr lang="nl-BE" sz="16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300"/>
                        </a:lnSpc>
                      </a:pPr>
                      <a:endParaRPr lang="en-GB" sz="1400" dirty="0" smtClean="0">
                        <a:effectLst/>
                        <a:latin typeface="Verdana" panose="020B0604030504040204" pitchFamily="34" charset="0"/>
                        <a:ea typeface="Times New Roman" panose="02020603050405020304" pitchFamily="18" charset="0"/>
                      </a:endParaRPr>
                    </a:p>
                    <a:p>
                      <a:pPr algn="just">
                        <a:lnSpc>
                          <a:spcPts val="1300"/>
                        </a:lnSpc>
                      </a:pPr>
                      <a:r>
                        <a:rPr lang="en-GB" sz="1400" dirty="0" smtClean="0">
                          <a:effectLst/>
                          <a:latin typeface="Verdana" panose="020B0604030504040204" pitchFamily="34" charset="0"/>
                          <a:ea typeface="Times New Roman" panose="02020603050405020304" pitchFamily="18" charset="0"/>
                        </a:rPr>
                        <a:t>4 </a:t>
                      </a:r>
                      <a:r>
                        <a:rPr lang="en-GB" sz="1400" dirty="0">
                          <a:effectLst/>
                          <a:latin typeface="Verdana" panose="020B0604030504040204" pitchFamily="34" charset="0"/>
                          <a:ea typeface="Times New Roman" panose="02020603050405020304" pitchFamily="18" charset="0"/>
                        </a:rPr>
                        <a:t>groups, each consisting of:</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judge</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prosecutor</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forensic expert / police officer / expert witness</a:t>
                      </a:r>
                      <a:endParaRPr lang="nl-BE" sz="1600" dirty="0">
                        <a:effectLst/>
                        <a:latin typeface="Cambria" panose="02040503050406030204" pitchFamily="18" charset="0"/>
                        <a:ea typeface="Times New Roman" panose="02020603050405020304" pitchFamily="18" charset="0"/>
                      </a:endParaRPr>
                    </a:p>
                    <a:p>
                      <a:pPr marL="342900" lvl="0" indent="-342900" algn="just">
                        <a:lnSpc>
                          <a:spcPts val="1300"/>
                        </a:lnSpc>
                        <a:buFont typeface="Symbol" panose="05050102010706020507" pitchFamily="18" charset="2"/>
                        <a:buChar char=""/>
                      </a:pPr>
                      <a:r>
                        <a:rPr lang="en-GB" sz="1400" dirty="0">
                          <a:effectLst/>
                          <a:latin typeface="Verdana" panose="020B0604030504040204" pitchFamily="34" charset="0"/>
                          <a:ea typeface="Times New Roman" panose="02020603050405020304" pitchFamily="18" charset="0"/>
                        </a:rPr>
                        <a:t>1 defence counsel</a:t>
                      </a:r>
                      <a:endParaRPr lang="nl-BE" sz="1600" dirty="0">
                        <a:effectLst/>
                        <a:latin typeface="Cambria" panose="020405030504060302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0578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7</a:t>
            </a:fld>
            <a:endParaRPr lang="en-GB"/>
          </a:p>
        </p:txBody>
      </p:sp>
    </p:spTree>
    <p:extLst>
      <p:ext uri="{BB962C8B-B14F-4D97-AF65-F5344CB8AC3E}">
        <p14:creationId xmlns:p14="http://schemas.microsoft.com/office/powerpoint/2010/main" val="1222577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410</Words>
  <Application>Microsoft Office PowerPoint</Application>
  <PresentationFormat>Widescreen</PresentationFormat>
  <Paragraphs>85</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MS PGothic</vt:lpstr>
      <vt:lpstr>Arial</vt:lpstr>
      <vt:lpstr>Calibri</vt:lpstr>
      <vt:lpstr>Cambria</vt:lpstr>
      <vt:lpstr>Symbol</vt:lpstr>
      <vt:lpstr>Times New Roman</vt:lpstr>
      <vt:lpstr>Verdana</vt:lpstr>
      <vt:lpstr>Office Theme</vt:lpstr>
      <vt:lpstr>Specialised Course  Electronic Evidence  for  Judges and Prosecutors </vt:lpstr>
      <vt:lpstr>PowerPoint Presentation</vt:lpstr>
      <vt:lpstr>Session objectives</vt:lpstr>
      <vt:lpstr>Aim of the session </vt:lpstr>
      <vt:lpstr>3 teams</vt:lpstr>
      <vt:lpstr>Groups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Kerkhofs Jan</cp:lastModifiedBy>
  <cp:revision>101</cp:revision>
  <dcterms:created xsi:type="dcterms:W3CDTF">2019-11-14T14:27:48Z</dcterms:created>
  <dcterms:modified xsi:type="dcterms:W3CDTF">2020-12-06T22:49:29Z</dcterms:modified>
</cp:coreProperties>
</file>