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60" r:id="rId3"/>
    <p:sldId id="262" r:id="rId4"/>
    <p:sldId id="300" r:id="rId5"/>
    <p:sldId id="297" r:id="rId6"/>
    <p:sldId id="299" r:id="rId7"/>
    <p:sldId id="298" r:id="rId8"/>
    <p:sldId id="303" r:id="rId9"/>
    <p:sldId id="302" r:id="rId10"/>
    <p:sldId id="301" r:id="rId11"/>
    <p:sldId id="304" r:id="rId12"/>
    <p:sldId id="305" r:id="rId13"/>
    <p:sldId id="307" r:id="rId14"/>
    <p:sldId id="308" r:id="rId15"/>
    <p:sldId id="26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62025" autoAdjust="0"/>
  </p:normalViewPr>
  <p:slideViewPr>
    <p:cSldViewPr snapToGrid="0">
      <p:cViewPr varScale="1">
        <p:scale>
          <a:sx n="41" d="100"/>
          <a:sy n="41" d="100"/>
        </p:scale>
        <p:origin x="143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14/03/2022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n-GB"/>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1</a:t>
            </a:fld>
            <a:endParaRPr lang="en-GB"/>
          </a:p>
        </p:txBody>
      </p:sp>
    </p:spTree>
    <p:extLst>
      <p:ext uri="{BB962C8B-B14F-4D97-AF65-F5344CB8AC3E}">
        <p14:creationId xmlns:p14="http://schemas.microsoft.com/office/powerpoint/2010/main" val="1247223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30000"/>
              </a:lnSpc>
              <a:spcBef>
                <a:spcPct val="0"/>
              </a:spcBef>
            </a:pPr>
            <a:r>
              <a:rPr lang="en-GB" altLang="fr-FR" sz="1400" b="1" u="sng" dirty="0">
                <a:solidFill>
                  <a:srgbClr val="122031"/>
                </a:solidFill>
              </a:rPr>
              <a:t>How to present evidence to a court?</a:t>
            </a:r>
            <a:endParaRPr lang="en-GB" altLang="fr-FR" sz="1400" u="sng" dirty="0">
              <a:solidFill>
                <a:schemeClr val="tx2"/>
              </a:solidFill>
            </a:endParaRPr>
          </a:p>
          <a:p>
            <a:pPr eaLnBrk="1" hangingPunct="1">
              <a:lnSpc>
                <a:spcPct val="130000"/>
              </a:lnSpc>
              <a:spcBef>
                <a:spcPct val="0"/>
              </a:spcBef>
            </a:pPr>
            <a:endParaRPr lang="en-GB" altLang="fr-FR" sz="1400" dirty="0">
              <a:solidFill>
                <a:schemeClr val="tx2"/>
              </a:solidFill>
            </a:endParaRPr>
          </a:p>
          <a:p>
            <a:pPr eaLnBrk="1" hangingPunct="1">
              <a:lnSpc>
                <a:spcPct val="130000"/>
              </a:lnSpc>
              <a:spcBef>
                <a:spcPct val="0"/>
              </a:spcBef>
            </a:pPr>
            <a:r>
              <a:rPr lang="en-GB" altLang="fr-FR" sz="1400" dirty="0">
                <a:solidFill>
                  <a:schemeClr val="tx2"/>
                </a:solidFill>
              </a:rPr>
              <a:t>Even when you follow the basics of trial strategy, you still have to keep in mind that </a:t>
            </a:r>
            <a:r>
              <a:rPr lang="en-GB" altLang="fr-FR" sz="1400" b="1" dirty="0">
                <a:solidFill>
                  <a:schemeClr val="tx2"/>
                </a:solidFill>
              </a:rPr>
              <a:t>not everybody in the courtroom shares the same level of technological expertise</a:t>
            </a:r>
            <a:r>
              <a:rPr lang="en-GB" altLang="fr-FR" sz="1400" dirty="0">
                <a:solidFill>
                  <a:schemeClr val="tx2"/>
                </a:solidFill>
              </a:rPr>
              <a:t>.</a:t>
            </a:r>
          </a:p>
          <a:p>
            <a:pPr eaLnBrk="1" hangingPunct="1">
              <a:lnSpc>
                <a:spcPct val="130000"/>
              </a:lnSpc>
              <a:spcBef>
                <a:spcPct val="0"/>
              </a:spcBef>
            </a:pPr>
            <a:endParaRPr lang="en-GB" altLang="fr-FR" sz="1400" dirty="0">
              <a:solidFill>
                <a:schemeClr val="tx2"/>
              </a:solidFill>
            </a:endParaRPr>
          </a:p>
          <a:p>
            <a:pPr eaLnBrk="1" hangingPunct="1">
              <a:lnSpc>
                <a:spcPct val="130000"/>
              </a:lnSpc>
              <a:spcBef>
                <a:spcPct val="0"/>
              </a:spcBef>
            </a:pPr>
            <a:r>
              <a:rPr lang="en-GB" altLang="fr-FR" sz="1400" dirty="0">
                <a:solidFill>
                  <a:schemeClr val="tx2"/>
                </a:solidFill>
              </a:rPr>
              <a:t>When you start presenting your case, you should build your evidence: make sure that you document every step and show the logic of events before you show the evidence to the judge or the jury. Consider calling up expert-witnesses who are able to translate forensics in common language. </a:t>
            </a:r>
            <a:r>
              <a:rPr lang="en-GB" altLang="fr-FR" sz="1400" dirty="0"/>
              <a:t>First explain the basics (maybe use a PowerPoint presentation, or a lexicon) and then go in to the difficult forensic stuff (it has no use whatsoever to try to convince a judge about high-tech evidence, when the judge doesn’t know what an IP-address means). </a:t>
            </a:r>
          </a:p>
          <a:p>
            <a:pPr eaLnBrk="1" hangingPunct="1">
              <a:lnSpc>
                <a:spcPct val="150000"/>
              </a:lnSpc>
              <a:spcBef>
                <a:spcPct val="0"/>
              </a:spcBef>
            </a:pPr>
            <a:endParaRPr lang="en-US" altLang="fr-FR" sz="800" b="1" dirty="0"/>
          </a:p>
          <a:p>
            <a:pPr>
              <a:lnSpc>
                <a:spcPct val="80000"/>
              </a:lnSpc>
            </a:pPr>
            <a:endParaRPr lang="en-US" altLang="fr-FR" sz="800" dirty="0"/>
          </a:p>
          <a:p>
            <a:pPr eaLnBrk="1" hangingPunct="1">
              <a:lnSpc>
                <a:spcPct val="130000"/>
              </a:lnSpc>
              <a:spcBef>
                <a:spcPct val="0"/>
              </a:spcBef>
            </a:pPr>
            <a:endParaRPr lang="en-US" altLang="fr-FR" sz="700" dirty="0"/>
          </a:p>
        </p:txBody>
      </p:sp>
      <p:sp>
        <p:nvSpPr>
          <p:cNvPr id="4" name="Tijdelijke aanduiding voor dianummer 3"/>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1CC7921-E9EB-45A9-B7F2-71B700D6A308}" type="slidenum">
              <a:rPr lang="en-US" altLang="nl-BE">
                <a:latin typeface="Calibri" panose="020F0502020204030204" pitchFamily="34" charset="0"/>
              </a:rPr>
              <a:pPr eaLnBrk="1" hangingPunct="1"/>
              <a:t>11</a:t>
            </a:fld>
            <a:endParaRPr lang="en-US" altLang="nl-BE">
              <a:latin typeface="Calibri" panose="020F0502020204030204" pitchFamily="34" charset="0"/>
            </a:endParaRPr>
          </a:p>
        </p:txBody>
      </p:sp>
    </p:spTree>
    <p:extLst>
      <p:ext uri="{BB962C8B-B14F-4D97-AF65-F5344CB8AC3E}">
        <p14:creationId xmlns:p14="http://schemas.microsoft.com/office/powerpoint/2010/main" val="2626961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Tijdelijke aanduiding voor notiti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eaLnBrk="1" hangingPunct="1">
              <a:lnSpc>
                <a:spcPct val="130000"/>
              </a:lnSpc>
              <a:spcBef>
                <a:spcPct val="0"/>
              </a:spcBef>
              <a:defRPr/>
            </a:pPr>
            <a:r>
              <a:rPr lang="fr-BE" altLang="fr-FR" sz="2000" b="1" u="sng" dirty="0" err="1">
                <a:solidFill>
                  <a:schemeClr val="tx2"/>
                </a:solidFill>
              </a:rPr>
              <a:t>Think</a:t>
            </a:r>
            <a:r>
              <a:rPr lang="fr-BE" altLang="fr-FR" sz="2000" b="1" u="sng" dirty="0">
                <a:solidFill>
                  <a:schemeClr val="tx2"/>
                </a:solidFill>
              </a:rPr>
              <a:t> about </a:t>
            </a:r>
            <a:r>
              <a:rPr lang="fr-BE" altLang="fr-FR" sz="2000" b="1" u="sng" dirty="0" err="1">
                <a:solidFill>
                  <a:schemeClr val="tx2"/>
                </a:solidFill>
              </a:rPr>
              <a:t>presentation</a:t>
            </a:r>
            <a:r>
              <a:rPr lang="fr-BE" altLang="fr-FR" sz="2000" b="1" u="sng" dirty="0">
                <a:solidFill>
                  <a:schemeClr val="tx2"/>
                </a:solidFill>
              </a:rPr>
              <a:t> </a:t>
            </a:r>
            <a:r>
              <a:rPr lang="fr-BE" altLang="fr-FR" sz="2000" b="1" u="sng" dirty="0" err="1">
                <a:solidFill>
                  <a:schemeClr val="tx2"/>
                </a:solidFill>
              </a:rPr>
              <a:t>methods</a:t>
            </a:r>
            <a:endParaRPr lang="fr-BE" altLang="fr-FR" sz="2000" b="1" u="sng" dirty="0">
              <a:solidFill>
                <a:schemeClr val="tx2"/>
              </a:solidFill>
            </a:endParaRPr>
          </a:p>
          <a:p>
            <a:pPr eaLnBrk="1" hangingPunct="1">
              <a:lnSpc>
                <a:spcPct val="130000"/>
              </a:lnSpc>
              <a:spcBef>
                <a:spcPct val="0"/>
              </a:spcBef>
              <a:defRPr/>
            </a:pPr>
            <a:endParaRPr lang="fr-BE" altLang="fr-FR" sz="1700" dirty="0"/>
          </a:p>
          <a:p>
            <a:pPr eaLnBrk="1" hangingPunct="1">
              <a:lnSpc>
                <a:spcPct val="130000"/>
              </a:lnSpc>
              <a:spcBef>
                <a:spcPct val="0"/>
              </a:spcBef>
              <a:defRPr/>
            </a:pPr>
            <a:r>
              <a:rPr lang="en-US" altLang="fr-FR" sz="1700" dirty="0"/>
              <a:t>As a cybercrime public prosecutor or investigator, don’t forget to use the beautiful tools that ICT brought us. Always keep in mind that judges and juries might not be technical experts and build your cases up slowly to take this in account, focusing on the general summary and then dealing with more technical details. </a:t>
            </a:r>
          </a:p>
          <a:p>
            <a:pPr eaLnBrk="1" hangingPunct="1">
              <a:lnSpc>
                <a:spcPct val="130000"/>
              </a:lnSpc>
              <a:spcBef>
                <a:spcPct val="0"/>
              </a:spcBef>
              <a:defRPr/>
            </a:pPr>
            <a:endParaRPr lang="en-US" altLang="fr-FR" sz="1700" dirty="0"/>
          </a:p>
          <a:p>
            <a:pPr eaLnBrk="1" hangingPunct="1">
              <a:lnSpc>
                <a:spcPct val="130000"/>
              </a:lnSpc>
              <a:spcBef>
                <a:spcPct val="0"/>
              </a:spcBef>
              <a:defRPr/>
            </a:pPr>
            <a:r>
              <a:rPr lang="en-US" altLang="fr-FR" sz="1700" dirty="0"/>
              <a:t>Consider a </a:t>
            </a:r>
            <a:r>
              <a:rPr lang="en-US" altLang="fr-FR" sz="1700" dirty="0" err="1"/>
              <a:t>powerpoint</a:t>
            </a:r>
            <a:r>
              <a:rPr lang="en-US" altLang="fr-FR" sz="1700" dirty="0"/>
              <a:t> presentation to make the case “ready-to-eat”, offer a lexicon in which all technical and specific terms are defined, offer a summary of the case to make the story readable and finally show the evidence. Also, c</a:t>
            </a:r>
            <a:r>
              <a:rPr lang="en-GB" altLang="fr-FR" dirty="0" err="1"/>
              <a:t>onsider</a:t>
            </a:r>
            <a:r>
              <a:rPr lang="en-GB" altLang="fr-FR" dirty="0"/>
              <a:t> a short explanation on electronic evidence/technology relevant to the case, to set a base standard for all those in the court.</a:t>
            </a:r>
            <a:endParaRPr lang="en-US" altLang="fr-FR" sz="1700" dirty="0"/>
          </a:p>
          <a:p>
            <a:pPr>
              <a:lnSpc>
                <a:spcPct val="80000"/>
              </a:lnSpc>
              <a:defRPr/>
            </a:pPr>
            <a:endParaRPr lang="en-US" altLang="fr-FR" sz="1000" dirty="0"/>
          </a:p>
          <a:p>
            <a:pPr>
              <a:lnSpc>
                <a:spcPct val="80000"/>
              </a:lnSpc>
              <a:defRPr/>
            </a:pPr>
            <a:r>
              <a:rPr lang="en-US" altLang="fr-FR" sz="1000" dirty="0"/>
              <a:t>Many of these presentation tools may seem like a huge investment in time at first but will be able to be utilized again in different trials. For example, a lexicon will be able to serve in many cybercriminal cases and trials. In will also always be useful to have a </a:t>
            </a:r>
            <a:r>
              <a:rPr lang="en-US" altLang="fr-FR" sz="1000" dirty="0" err="1"/>
              <a:t>powerpoint</a:t>
            </a:r>
            <a:r>
              <a:rPr lang="en-US" altLang="fr-FR" sz="1000" dirty="0"/>
              <a:t> demonstration or a prepared electronic evidence explanation on the most common aspects of cybercrime offences, such as phishing, </a:t>
            </a:r>
            <a:r>
              <a:rPr lang="en-US" altLang="fr-FR" sz="1000" dirty="0" err="1"/>
              <a:t>keyloggers</a:t>
            </a:r>
            <a:r>
              <a:rPr lang="en-US" altLang="fr-FR" sz="1000" dirty="0"/>
              <a:t> or botnets.</a:t>
            </a:r>
          </a:p>
          <a:p>
            <a:pPr>
              <a:lnSpc>
                <a:spcPct val="80000"/>
              </a:lnSpc>
              <a:defRPr/>
            </a:pPr>
            <a:endParaRPr lang="en-US" altLang="fr-FR" sz="1000" dirty="0"/>
          </a:p>
          <a:p>
            <a:pPr>
              <a:lnSpc>
                <a:spcPct val="80000"/>
              </a:lnSpc>
              <a:defRPr/>
            </a:pPr>
            <a:r>
              <a:rPr lang="en-US" altLang="fr-FR" sz="1000" dirty="0"/>
              <a:t>Visual demonstrations on how electronic evidence is seized and analyzed should also prove useful in a variety of situations. It is important to understand the </a:t>
            </a:r>
            <a:r>
              <a:rPr lang="en-US" altLang="fr-FR" sz="1000" b="1" dirty="0"/>
              <a:t>long term investment</a:t>
            </a:r>
            <a:r>
              <a:rPr lang="en-US" altLang="fr-FR" sz="1000" dirty="0"/>
              <a:t> that developing such presentation techniques represents…</a:t>
            </a:r>
          </a:p>
          <a:p>
            <a:pPr>
              <a:lnSpc>
                <a:spcPct val="80000"/>
              </a:lnSpc>
              <a:defRPr/>
            </a:pPr>
            <a:r>
              <a:rPr lang="en-US" altLang="fr-FR" sz="1000" dirty="0"/>
              <a:t> </a:t>
            </a:r>
          </a:p>
        </p:txBody>
      </p:sp>
      <p:sp>
        <p:nvSpPr>
          <p:cNvPr id="4" name="Tijdelijke aanduiding voor dianummer 3"/>
          <p:cNvSpPr txBox="1">
            <a:spLocks noGrp="1"/>
          </p:cNvSpPr>
          <p:nvPr/>
        </p:nvSpPr>
        <p:spPr>
          <a:xfrm>
            <a:off x="3849688" y="9428163"/>
            <a:ext cx="2946400" cy="496887"/>
          </a:xfrm>
          <a:prstGeom prst="rect">
            <a:avLst/>
          </a:prstGeom>
          <a:noFill/>
        </p:spPr>
        <p:txBody>
          <a:bodyPr anchor="b"/>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5046C6AD-2617-475B-B30B-0ED42705BD0A}" type="slidenum">
              <a:rPr lang="en-US" altLang="nl-BE" sz="1200">
                <a:latin typeface="Calibri" panose="020F0502020204030204" pitchFamily="34" charset="0"/>
              </a:rPr>
              <a:pPr algn="r" eaLnBrk="1" hangingPunct="1"/>
              <a:t>12</a:t>
            </a:fld>
            <a:endParaRPr lang="en-US" altLang="nl-BE" sz="1200">
              <a:latin typeface="Calibri" panose="020F0502020204030204" pitchFamily="34" charset="0"/>
            </a:endParaRPr>
          </a:p>
        </p:txBody>
      </p:sp>
    </p:spTree>
    <p:extLst>
      <p:ext uri="{BB962C8B-B14F-4D97-AF65-F5344CB8AC3E}">
        <p14:creationId xmlns:p14="http://schemas.microsoft.com/office/powerpoint/2010/main" val="2729914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Tijdelijke aanduiding voor notiti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a:buFontTx/>
              <a:buChar char="•"/>
              <a:defRPr/>
            </a:pPr>
            <a:r>
              <a:rPr lang="en-US" altLang="fr-FR" b="1" dirty="0"/>
              <a:t>Digital forensics specialist witnesses </a:t>
            </a:r>
            <a:endParaRPr lang="en-US" altLang="fr-FR" dirty="0"/>
          </a:p>
          <a:p>
            <a:pPr>
              <a:defRPr/>
            </a:pPr>
            <a:endParaRPr lang="en-US" altLang="fr-FR" dirty="0"/>
          </a:p>
          <a:p>
            <a:pPr>
              <a:defRPr/>
            </a:pPr>
            <a:r>
              <a:rPr lang="en-US" altLang="fr-FR" dirty="0"/>
              <a:t>The investigator or the prosecutor may need to retain a forensic specialist during an investigation. This may be necessary because a specific type of expertise is required, for example knowledge of a particular operating system or Internet application. </a:t>
            </a:r>
          </a:p>
          <a:p>
            <a:pPr>
              <a:defRPr/>
            </a:pPr>
            <a:r>
              <a:rPr lang="en-US" altLang="fr-FR" dirty="0"/>
              <a:t>Some form of accreditation can be helpful, because it enhances the credibility of forensic witnesses called by both the prosecution and the </a:t>
            </a:r>
            <a:r>
              <a:rPr lang="en-US" altLang="fr-FR" dirty="0" err="1"/>
              <a:t>defence</a:t>
            </a:r>
            <a:r>
              <a:rPr lang="en-US" altLang="fr-FR" dirty="0"/>
              <a:t>, as well as providing an objective and independent assessment of the credentials of the experts that the court will rely on. </a:t>
            </a:r>
          </a:p>
          <a:p>
            <a:pPr>
              <a:defRPr/>
            </a:pPr>
            <a:r>
              <a:rPr lang="en-US" altLang="fr-FR" dirty="0"/>
              <a:t>Early consultation between the investigating officers, the forensic witness and the prosecutor is essential for a successful investigation and prosecution. Police and prosecutors should ensure that the forensic examiner is given clear instructions and has an idea of what to expect in court.</a:t>
            </a:r>
          </a:p>
          <a:p>
            <a:pPr>
              <a:defRPr/>
            </a:pPr>
            <a:r>
              <a:rPr lang="en-US" altLang="fr-FR" dirty="0"/>
              <a:t>The selection of external consulting witnesses, particularly in the more unusual or highly technical areas, can be a problem for the investigator. The process of selection should not be haphazard, but active and structured from the start. Computer crime units may be able to offer more advice on the criteria for selection. </a:t>
            </a:r>
          </a:p>
          <a:p>
            <a:pPr>
              <a:defRPr/>
            </a:pPr>
            <a:r>
              <a:rPr lang="en-US" altLang="fr-FR" dirty="0"/>
              <a:t>The following guidelines should be applied when making a selection and the following areas are considered to be the foundation of independent consulting witness skills. </a:t>
            </a:r>
          </a:p>
          <a:p>
            <a:pPr>
              <a:defRPr/>
            </a:pPr>
            <a:endParaRPr lang="en-US" altLang="fr-FR" b="1" dirty="0"/>
          </a:p>
          <a:p>
            <a:pPr>
              <a:defRPr/>
            </a:pPr>
            <a:r>
              <a:rPr lang="en-US" altLang="fr-FR" b="1" dirty="0"/>
              <a:t>Specialist expertise </a:t>
            </a:r>
            <a:endParaRPr lang="en-US" altLang="fr-FR" dirty="0"/>
          </a:p>
          <a:p>
            <a:pPr>
              <a:defRPr/>
            </a:pPr>
            <a:r>
              <a:rPr lang="en-US" altLang="fr-FR" dirty="0"/>
              <a:t>This is the skill or competence to do a particular job, including such skills as: </a:t>
            </a:r>
          </a:p>
          <a:p>
            <a:pPr>
              <a:defRPr/>
            </a:pPr>
            <a:r>
              <a:rPr lang="en-US" altLang="fr-FR" dirty="0"/>
              <a:t>a. The individual’s relevant qualifications. </a:t>
            </a:r>
          </a:p>
          <a:p>
            <a:pPr>
              <a:defRPr/>
            </a:pPr>
            <a:r>
              <a:rPr lang="en-US" altLang="fr-FR" dirty="0"/>
              <a:t>b. The skill of the person at this particular job. </a:t>
            </a:r>
          </a:p>
          <a:p>
            <a:pPr>
              <a:defRPr/>
            </a:pPr>
            <a:r>
              <a:rPr lang="en-US" altLang="fr-FR" dirty="0"/>
              <a:t>c. The specific skills that he or she has. </a:t>
            </a:r>
          </a:p>
          <a:p>
            <a:pPr>
              <a:defRPr/>
            </a:pPr>
            <a:r>
              <a:rPr lang="en-US" altLang="fr-FR" dirty="0"/>
              <a:t>d. Whether the skill is based on technical qualifications or length of experience, or both. </a:t>
            </a:r>
          </a:p>
          <a:p>
            <a:pPr>
              <a:defRPr/>
            </a:pPr>
            <a:endParaRPr lang="en-US" altLang="fr-FR" dirty="0"/>
          </a:p>
          <a:p>
            <a:pPr>
              <a:defRPr/>
            </a:pPr>
            <a:r>
              <a:rPr lang="en-US" altLang="fr-FR" b="1" dirty="0"/>
              <a:t>Specialist experience </a:t>
            </a:r>
            <a:endParaRPr lang="en-US" altLang="fr-FR" dirty="0"/>
          </a:p>
          <a:p>
            <a:pPr>
              <a:defRPr/>
            </a:pPr>
            <a:r>
              <a:rPr lang="en-US" altLang="fr-FR" dirty="0"/>
              <a:t>a. The nature of the experience of this type of work the individual has. </a:t>
            </a:r>
          </a:p>
          <a:p>
            <a:pPr>
              <a:defRPr/>
            </a:pPr>
            <a:r>
              <a:rPr lang="en-US" altLang="fr-FR" dirty="0"/>
              <a:t>b. The number of cases he or she has been involved with. </a:t>
            </a:r>
          </a:p>
          <a:p>
            <a:pPr>
              <a:defRPr/>
            </a:pPr>
            <a:r>
              <a:rPr lang="en-US" altLang="fr-FR" dirty="0"/>
              <a:t>c. The type of cases the individual was involved with. </a:t>
            </a:r>
          </a:p>
          <a:p>
            <a:pPr>
              <a:defRPr/>
            </a:pPr>
            <a:r>
              <a:rPr lang="en-US" altLang="fr-FR" dirty="0"/>
              <a:t>d. The length of time the individual has been working in this area. </a:t>
            </a:r>
          </a:p>
          <a:p>
            <a:pPr>
              <a:defRPr/>
            </a:pPr>
            <a:r>
              <a:rPr lang="en-US" altLang="fr-FR" dirty="0"/>
              <a:t>e. Evidence to prove their experience. </a:t>
            </a:r>
          </a:p>
          <a:p>
            <a:pPr>
              <a:defRPr/>
            </a:pPr>
            <a:endParaRPr lang="en-US" altLang="fr-FR" dirty="0"/>
          </a:p>
          <a:p>
            <a:pPr>
              <a:defRPr/>
            </a:pPr>
            <a:r>
              <a:rPr lang="en-US" altLang="fr-FR" b="1" dirty="0"/>
              <a:t>Investigative knowledge </a:t>
            </a:r>
            <a:endParaRPr lang="en-US" altLang="fr-FR" dirty="0"/>
          </a:p>
          <a:p>
            <a:pPr>
              <a:defRPr/>
            </a:pPr>
            <a:r>
              <a:rPr lang="en-US" altLang="fr-FR" dirty="0"/>
              <a:t>Understanding the nature of investigations in terms of confidentiality, relevance and the distinction between: </a:t>
            </a:r>
          </a:p>
          <a:p>
            <a:pPr>
              <a:defRPr/>
            </a:pPr>
            <a:r>
              <a:rPr lang="en-US" altLang="fr-FR" dirty="0"/>
              <a:t>a. Information. </a:t>
            </a:r>
          </a:p>
          <a:p>
            <a:pPr>
              <a:defRPr/>
            </a:pPr>
            <a:r>
              <a:rPr lang="en-US" altLang="fr-FR" dirty="0"/>
              <a:t>b. Intelligence. </a:t>
            </a:r>
          </a:p>
          <a:p>
            <a:pPr>
              <a:defRPr/>
            </a:pPr>
            <a:r>
              <a:rPr lang="en-US" altLang="fr-FR" dirty="0"/>
              <a:t>c. Evidence. </a:t>
            </a:r>
          </a:p>
          <a:p>
            <a:pPr>
              <a:defRPr/>
            </a:pPr>
            <a:endParaRPr lang="en-US" altLang="fr-FR" dirty="0"/>
          </a:p>
          <a:p>
            <a:pPr>
              <a:defRPr/>
            </a:pPr>
            <a:r>
              <a:rPr lang="en-US" altLang="fr-FR" b="1" dirty="0"/>
              <a:t>Contextual knowledge </a:t>
            </a:r>
            <a:endParaRPr lang="en-US" altLang="fr-FR" dirty="0"/>
          </a:p>
          <a:p>
            <a:pPr>
              <a:defRPr/>
            </a:pPr>
            <a:r>
              <a:rPr lang="en-US" altLang="fr-FR" dirty="0"/>
              <a:t>Understanding the different approaches, practices and roles of the police, the law, and the technical aspects of Information Technology is essential to guarantee the viability of electronic evidence at Court. Fundamental to this is the understanding of probability in its broadest sense and differences between scientific proof and legal proof. </a:t>
            </a:r>
          </a:p>
          <a:p>
            <a:pPr>
              <a:defRPr/>
            </a:pPr>
            <a:endParaRPr lang="en-US" altLang="fr-FR" b="1" dirty="0"/>
          </a:p>
          <a:p>
            <a:pPr>
              <a:defRPr/>
            </a:pPr>
            <a:r>
              <a:rPr lang="en-US" altLang="fr-FR" b="1" dirty="0"/>
              <a:t>Legal knowledge </a:t>
            </a:r>
            <a:endParaRPr lang="en-US" altLang="fr-FR" dirty="0"/>
          </a:p>
          <a:p>
            <a:pPr>
              <a:defRPr/>
            </a:pPr>
            <a:r>
              <a:rPr lang="en-US" altLang="fr-FR" dirty="0"/>
              <a:t>Understanding of relevant aspects of law such as legal concepts and procedures in relation to: </a:t>
            </a:r>
          </a:p>
          <a:p>
            <a:pPr>
              <a:defRPr/>
            </a:pPr>
            <a:r>
              <a:rPr lang="en-US" altLang="fr-FR" dirty="0"/>
              <a:t>a. Statements. </a:t>
            </a:r>
          </a:p>
          <a:p>
            <a:pPr>
              <a:defRPr/>
            </a:pPr>
            <a:r>
              <a:rPr lang="en-US" altLang="fr-FR" dirty="0"/>
              <a:t>b. Continuity. </a:t>
            </a:r>
          </a:p>
          <a:p>
            <a:pPr>
              <a:defRPr/>
            </a:pPr>
            <a:r>
              <a:rPr lang="en-US" altLang="fr-FR" dirty="0"/>
              <a:t>c. Court procedures. </a:t>
            </a:r>
          </a:p>
          <a:p>
            <a:pPr>
              <a:defRPr/>
            </a:pPr>
            <a:r>
              <a:rPr lang="en-US" altLang="fr-FR" dirty="0"/>
              <a:t>d. A clear understanding of the roles and responsibilities of the expert witness is essential. </a:t>
            </a:r>
          </a:p>
          <a:p>
            <a:pPr>
              <a:defRPr/>
            </a:pPr>
            <a:endParaRPr lang="en-US" altLang="fr-FR" dirty="0"/>
          </a:p>
          <a:p>
            <a:pPr>
              <a:defRPr/>
            </a:pPr>
            <a:r>
              <a:rPr lang="en-US" altLang="fr-FR" b="1" dirty="0"/>
              <a:t>Communication skills </a:t>
            </a:r>
            <a:endParaRPr lang="en-US" altLang="fr-FR" dirty="0"/>
          </a:p>
          <a:p>
            <a:pPr>
              <a:defRPr/>
            </a:pPr>
            <a:r>
              <a:rPr lang="en-US" altLang="fr-FR" dirty="0"/>
              <a:t>The ability to express and explain in ordinary language, both verbally and in writing: </a:t>
            </a:r>
          </a:p>
          <a:p>
            <a:pPr>
              <a:defRPr/>
            </a:pPr>
            <a:r>
              <a:rPr lang="en-US" altLang="fr-FR" dirty="0"/>
              <a:t>a. Nature of specialism. </a:t>
            </a:r>
          </a:p>
          <a:p>
            <a:pPr>
              <a:defRPr/>
            </a:pPr>
            <a:r>
              <a:rPr lang="en-US" altLang="fr-FR" dirty="0"/>
              <a:t>b. Techniques and equipment used. </a:t>
            </a:r>
          </a:p>
          <a:p>
            <a:pPr>
              <a:defRPr/>
            </a:pPr>
            <a:r>
              <a:rPr lang="en-US" altLang="fr-FR" dirty="0"/>
              <a:t>c. Methods of interpretation. </a:t>
            </a:r>
          </a:p>
          <a:p>
            <a:pPr>
              <a:defRPr/>
            </a:pPr>
            <a:r>
              <a:rPr lang="en-US" altLang="fr-FR" dirty="0"/>
              <a:t>d. Strengths and weaknesses of evidence. </a:t>
            </a:r>
          </a:p>
          <a:p>
            <a:pPr>
              <a:defRPr/>
            </a:pPr>
            <a:r>
              <a:rPr lang="en-US" altLang="fr-FR" dirty="0"/>
              <a:t>e. Alternative explanations. </a:t>
            </a:r>
          </a:p>
          <a:p>
            <a:pPr>
              <a:defRPr/>
            </a:pPr>
            <a:endParaRPr lang="en-US" altLang="fr-FR" dirty="0"/>
          </a:p>
          <a:p>
            <a:pPr>
              <a:defRPr/>
            </a:pPr>
            <a:r>
              <a:rPr lang="en-US" altLang="fr-FR" b="1" dirty="0"/>
              <a:t>General </a:t>
            </a:r>
            <a:endParaRPr lang="en-US" altLang="fr-FR" dirty="0"/>
          </a:p>
          <a:p>
            <a:pPr>
              <a:defRPr/>
            </a:pPr>
            <a:r>
              <a:rPr lang="en-US" altLang="fr-FR" dirty="0"/>
              <a:t>a. Cleared to appropriate security level to handle the evidential material. </a:t>
            </a:r>
          </a:p>
          <a:p>
            <a:pPr>
              <a:defRPr/>
            </a:pPr>
            <a:r>
              <a:rPr lang="en-US" altLang="fr-FR" dirty="0"/>
              <a:t>b. Made aware of any relevant </a:t>
            </a:r>
            <a:r>
              <a:rPr lang="en-US" altLang="fr-FR" dirty="0" err="1"/>
              <a:t>paedophilic</a:t>
            </a:r>
            <a:r>
              <a:rPr lang="en-US" altLang="fr-FR" dirty="0"/>
              <a:t> material guidelines. </a:t>
            </a:r>
          </a:p>
          <a:p>
            <a:pPr>
              <a:defRPr/>
            </a:pPr>
            <a:r>
              <a:rPr lang="en-US" altLang="fr-FR" dirty="0"/>
              <a:t>c. Made aware of the effect on members of staff of such material and assess risk appropriately. </a:t>
            </a:r>
          </a:p>
          <a:p>
            <a:pPr eaLnBrk="1" hangingPunct="1">
              <a:lnSpc>
                <a:spcPct val="130000"/>
              </a:lnSpc>
              <a:spcBef>
                <a:spcPct val="0"/>
              </a:spcBef>
              <a:defRPr/>
            </a:pPr>
            <a:endParaRPr lang="en-US" altLang="fr-FR" sz="700" dirty="0"/>
          </a:p>
        </p:txBody>
      </p:sp>
      <p:sp>
        <p:nvSpPr>
          <p:cNvPr id="4" name="Tijdelijke aanduiding voor dianummer 3"/>
          <p:cNvSpPr txBox="1">
            <a:spLocks noGrp="1"/>
          </p:cNvSpPr>
          <p:nvPr/>
        </p:nvSpPr>
        <p:spPr>
          <a:xfrm>
            <a:off x="3849688" y="9428163"/>
            <a:ext cx="2946400" cy="496887"/>
          </a:xfrm>
          <a:prstGeom prst="rect">
            <a:avLst/>
          </a:prstGeom>
          <a:noFill/>
        </p:spPr>
        <p:txBody>
          <a:bodyPr anchor="b"/>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D33F04E6-6F64-4A52-89AA-62BE9B2EB2C9}" type="slidenum">
              <a:rPr lang="en-US" altLang="nl-BE" sz="1200">
                <a:latin typeface="Calibri" panose="020F0502020204030204" pitchFamily="34" charset="0"/>
              </a:rPr>
              <a:pPr algn="r" eaLnBrk="1" hangingPunct="1"/>
              <a:t>13</a:t>
            </a:fld>
            <a:endParaRPr lang="en-US" altLang="nl-BE" sz="1200">
              <a:latin typeface="Calibri" panose="020F0502020204030204" pitchFamily="34" charset="0"/>
            </a:endParaRPr>
          </a:p>
        </p:txBody>
      </p:sp>
    </p:spTree>
    <p:extLst>
      <p:ext uri="{BB962C8B-B14F-4D97-AF65-F5344CB8AC3E}">
        <p14:creationId xmlns:p14="http://schemas.microsoft.com/office/powerpoint/2010/main" val="4291746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Tijdelijke aanduiding voor notiti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a:defRPr/>
            </a:pPr>
            <a:r>
              <a:rPr lang="en-US" altLang="fr-FR" b="1" dirty="0"/>
              <a:t>The role of the expert </a:t>
            </a:r>
            <a:endParaRPr lang="en-US" altLang="fr-FR" dirty="0"/>
          </a:p>
          <a:p>
            <a:pPr>
              <a:defRPr/>
            </a:pPr>
            <a:endParaRPr lang="en-US" altLang="fr-FR" dirty="0"/>
          </a:p>
          <a:p>
            <a:pPr>
              <a:defRPr/>
            </a:pPr>
            <a:r>
              <a:rPr lang="en-US" altLang="fr-FR" dirty="0"/>
              <a:t>See chapter 9.3.2 of the </a:t>
            </a:r>
            <a:r>
              <a:rPr lang="en-US" altLang="fr-FR" dirty="0" err="1"/>
              <a:t>CoE</a:t>
            </a:r>
            <a:r>
              <a:rPr lang="en-US" altLang="fr-FR" dirty="0"/>
              <a:t> Electronic Evidence Guide.</a:t>
            </a:r>
          </a:p>
          <a:p>
            <a:pPr>
              <a:defRPr/>
            </a:pPr>
            <a:endParaRPr lang="en-US" altLang="fr-FR" dirty="0"/>
          </a:p>
          <a:p>
            <a:pPr>
              <a:defRPr/>
            </a:pPr>
            <a:r>
              <a:rPr lang="en-US" altLang="fr-FR" dirty="0"/>
              <a:t>In criminal trials, it is possible to allow the opinion of an expert where the issues that the court is required to determine are far removed from the experience and knowledge of the adjudicator. Where a matter does call for such evidence, only a suitably qualified expert can give it. </a:t>
            </a:r>
          </a:p>
          <a:p>
            <a:pPr>
              <a:defRPr/>
            </a:pPr>
            <a:r>
              <a:rPr lang="en-US" altLang="fr-FR" dirty="0"/>
              <a:t>There is no specific requirement for expert witnesses to have qualifications. What is required is that the expert can, because of experience, study or a combination of both, provide valuable opinion on an issue that the court cannot by itself resolve. </a:t>
            </a:r>
          </a:p>
          <a:p>
            <a:pPr>
              <a:defRPr/>
            </a:pPr>
            <a:endParaRPr lang="en-US" altLang="fr-FR" dirty="0"/>
          </a:p>
          <a:p>
            <a:pPr>
              <a:defRPr/>
            </a:pPr>
            <a:r>
              <a:rPr lang="en-US" altLang="fr-FR" dirty="0"/>
              <a:t>An expert witness must also be independent and impartial. An expert witness has a duty towards the court, not the client. He or she should identify and bring attention to any weakness or limitation of the evidence that is provided. The prosecutor needs to be aware of any alternative explanations, not just the best, or the one that the prosecutor was hoping to hear. Statements of experts should be as simple as possible with pictures and visual demonstrations. </a:t>
            </a:r>
          </a:p>
          <a:p>
            <a:pPr>
              <a:defRPr/>
            </a:pPr>
            <a:endParaRPr lang="en-US" altLang="fr-FR" dirty="0"/>
          </a:p>
          <a:p>
            <a:pPr>
              <a:defRPr/>
            </a:pPr>
            <a:r>
              <a:rPr lang="en-US" altLang="fr-FR" dirty="0"/>
              <a:t>The forensic witness is an expert witness if deemed so by the judge after hearing evidence of the qualifications and or experience of the witnesses. Irrespective of which party to the proceedings has instructed him, the forensic witness is </a:t>
            </a:r>
            <a:r>
              <a:rPr lang="en-US" altLang="fr-FR" b="1" dirty="0"/>
              <a:t>a servant of the court</a:t>
            </a:r>
            <a:r>
              <a:rPr lang="en-US" altLang="fr-FR" dirty="0"/>
              <a:t> and is there to help the court to understand the complex evidence, which is outside the normal experience of the court. </a:t>
            </a:r>
          </a:p>
          <a:p>
            <a:pPr>
              <a:defRPr/>
            </a:pPr>
            <a:endParaRPr lang="en-US" altLang="fr-FR" dirty="0"/>
          </a:p>
          <a:p>
            <a:pPr>
              <a:defRPr/>
            </a:pPr>
            <a:r>
              <a:rPr lang="en-US" altLang="fr-FR" dirty="0"/>
              <a:t>Where both the prosecution and the </a:t>
            </a:r>
            <a:r>
              <a:rPr lang="en-US" altLang="fr-FR" dirty="0" err="1"/>
              <a:t>defence</a:t>
            </a:r>
            <a:r>
              <a:rPr lang="en-US" altLang="fr-FR" dirty="0"/>
              <a:t> have a forensic witness, the witnesses will normally be allowed to give opinion evidence on the facts of the case. This is in contrast to all other witnesses who usually can only give evidence of what they have personally observed. Expert witnesses will normally be paid by the party calling them and will have been expected to have exchanged reports, agree on any issues that are not in dispute, as well as on a glossary of terms. </a:t>
            </a:r>
          </a:p>
          <a:p>
            <a:pPr>
              <a:defRPr/>
            </a:pPr>
            <a:endParaRPr lang="en-US" altLang="fr-FR" b="1" dirty="0"/>
          </a:p>
          <a:p>
            <a:pPr>
              <a:defRPr/>
            </a:pPr>
            <a:r>
              <a:rPr lang="en-US" altLang="fr-FR" b="1" dirty="0"/>
              <a:t>There are an increasing number of cases involving electronic evidence stored on computer systems or other devices. Judges (like prosecutors and investigators) must be prepared to deal with cybercrime and electronic evidence. In most cases, judges (like prosecutors and investigators) encounter difficulties in coping with the new realities of the cyber world and need to be trained in the knowledge and understanding of cybercrime and electronic evidence. They should also be expected to continue their professional development independently. For this reason, judges and prosecutors must be encouraged to contribute to the enhancement of their knowledge and experience through networking both domestically and internationally with other judges and prosecutors. </a:t>
            </a:r>
          </a:p>
        </p:txBody>
      </p:sp>
      <p:sp>
        <p:nvSpPr>
          <p:cNvPr id="4" name="Tijdelijke aanduiding voor dianummer 3"/>
          <p:cNvSpPr txBox="1">
            <a:spLocks noGrp="1"/>
          </p:cNvSpPr>
          <p:nvPr/>
        </p:nvSpPr>
        <p:spPr>
          <a:xfrm>
            <a:off x="3849688" y="9428163"/>
            <a:ext cx="2946400" cy="496887"/>
          </a:xfrm>
          <a:prstGeom prst="rect">
            <a:avLst/>
          </a:prstGeom>
          <a:noFill/>
        </p:spPr>
        <p:txBody>
          <a:bodyPr anchor="b"/>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E0AF34C3-3C01-4C87-8878-169A6472D1AC}" type="slidenum">
              <a:rPr lang="en-US" altLang="nl-BE" sz="1200">
                <a:latin typeface="Calibri" panose="020F0502020204030204" pitchFamily="34" charset="0"/>
              </a:rPr>
              <a:pPr algn="r" eaLnBrk="1" hangingPunct="1"/>
              <a:t>14</a:t>
            </a:fld>
            <a:endParaRPr lang="en-US" altLang="nl-BE" sz="1200">
              <a:latin typeface="Calibri" panose="020F0502020204030204" pitchFamily="34" charset="0"/>
            </a:endParaRPr>
          </a:p>
        </p:txBody>
      </p:sp>
    </p:spTree>
    <p:extLst>
      <p:ext uri="{BB962C8B-B14F-4D97-AF65-F5344CB8AC3E}">
        <p14:creationId xmlns:p14="http://schemas.microsoft.com/office/powerpoint/2010/main" val="1263665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15</a:t>
            </a:fld>
            <a:endParaRPr lang="en-GB"/>
          </a:p>
        </p:txBody>
      </p:sp>
    </p:spTree>
    <p:extLst>
      <p:ext uri="{BB962C8B-B14F-4D97-AF65-F5344CB8AC3E}">
        <p14:creationId xmlns:p14="http://schemas.microsoft.com/office/powerpoint/2010/main" val="3267694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DE6C4C16-745E-490D-ACBE-B1C8B174D5AA}" type="slidenum">
              <a:rPr lang="en-GB" smtClean="0"/>
              <a:t>2</a:t>
            </a:fld>
            <a:endParaRPr lang="en-GB"/>
          </a:p>
        </p:txBody>
      </p:sp>
    </p:spTree>
    <p:extLst>
      <p:ext uri="{BB962C8B-B14F-4D97-AF65-F5344CB8AC3E}">
        <p14:creationId xmlns:p14="http://schemas.microsoft.com/office/powerpoint/2010/main" val="2996728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summarizes the objectives of the session.</a:t>
            </a:r>
          </a:p>
          <a:p>
            <a:endParaRPr lang="en-US" altLang="en-US" dirty="0"/>
          </a:p>
          <a:p>
            <a:r>
              <a:rPr lang="en-US" altLang="en-US" dirty="0"/>
              <a:t>The trainer should clearly explain the objectives of this session to the participants.</a:t>
            </a:r>
            <a:endParaRPr lang="hr-HR" altLang="en-US" dirty="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6DE1D7-2F9D-412D-9F97-C7A74BB1AFA8}" type="slidenum">
              <a:rPr lang="en-US" altLang="en-US" smtClean="0"/>
              <a:pPr>
                <a:spcBef>
                  <a:spcPct val="0"/>
                </a:spcBef>
              </a:pPr>
              <a:t>3</a:t>
            </a:fld>
            <a:endParaRPr lang="en-US" altLang="en-US"/>
          </a:p>
        </p:txBody>
      </p:sp>
    </p:spTree>
    <p:extLst>
      <p:ext uri="{BB962C8B-B14F-4D97-AF65-F5344CB8AC3E}">
        <p14:creationId xmlns:p14="http://schemas.microsoft.com/office/powerpoint/2010/main" val="2968712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3416338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fr-FR" sz="700" b="1" i="0" u="sng" strike="noStrike" kern="1200" cap="none" spc="0" normalizeH="0" baseline="0" noProof="0" dirty="0">
                <a:ln>
                  <a:noFill/>
                </a:ln>
                <a:solidFill>
                  <a:srgbClr val="1F497D"/>
                </a:solidFill>
                <a:effectLst/>
                <a:uLnTx/>
                <a:uFillTx/>
                <a:latin typeface="+mn-lt"/>
                <a:ea typeface="+mn-ea"/>
                <a:cs typeface="+mn-cs"/>
              </a:rPr>
              <a:t>Adversarial and inquisitorial approach</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The procedural laws applicable to cybercriminal investigations will vary according to whether the judicial system of the requested State is: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	- </a:t>
            </a:r>
            <a:r>
              <a:rPr kumimoji="0" lang="en-US" altLang="en-US" sz="800" b="1" i="0" u="none" strike="noStrike" kern="1200" cap="none" spc="0" normalizeH="0" baseline="0" noProof="0" dirty="0">
                <a:ln>
                  <a:noFill/>
                </a:ln>
                <a:solidFill>
                  <a:prstClr val="black"/>
                </a:solidFill>
                <a:effectLst/>
                <a:uLnTx/>
                <a:uFillTx/>
                <a:latin typeface="+mn-lt"/>
                <a:ea typeface="+mn-ea"/>
                <a:cs typeface="+mn-cs"/>
              </a:rPr>
              <a:t>inquisitorial</a:t>
            </a:r>
            <a:r>
              <a:rPr kumimoji="0" lang="en-US" altLang="en-US" sz="800" b="0" i="0" u="none" strike="noStrike" kern="1200" cap="none" spc="0" normalizeH="0" baseline="0" noProof="0" dirty="0">
                <a:ln>
                  <a:noFill/>
                </a:ln>
                <a:solidFill>
                  <a:prstClr val="black"/>
                </a:solidFill>
                <a:effectLst/>
                <a:uLnTx/>
                <a:uFillTx/>
                <a:latin typeface="+mn-lt"/>
                <a:ea typeface="+mn-ea"/>
                <a:cs typeface="+mn-cs"/>
              </a:rPr>
              <a:t>, in which the heart of the search for the truth is situated in the investigation phase,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	- or </a:t>
            </a:r>
            <a:r>
              <a:rPr kumimoji="0" lang="en-US" altLang="en-US" sz="800" b="1" i="0" u="none" strike="noStrike" kern="1200" cap="none" spc="0" normalizeH="0" baseline="0" noProof="0" dirty="0">
                <a:ln>
                  <a:noFill/>
                </a:ln>
                <a:solidFill>
                  <a:prstClr val="black"/>
                </a:solidFill>
                <a:effectLst/>
                <a:uLnTx/>
                <a:uFillTx/>
                <a:latin typeface="+mn-lt"/>
                <a:ea typeface="+mn-ea"/>
                <a:cs typeface="+mn-cs"/>
              </a:rPr>
              <a:t>adversarial</a:t>
            </a:r>
            <a:r>
              <a:rPr kumimoji="0" lang="en-US" altLang="en-US" sz="800" b="0" i="0" u="none" strike="noStrike" kern="1200" cap="none" spc="0" normalizeH="0" baseline="0" noProof="0" dirty="0">
                <a:ln>
                  <a:noFill/>
                </a:ln>
                <a:solidFill>
                  <a:prstClr val="black"/>
                </a:solidFill>
                <a:effectLst/>
                <a:uLnTx/>
                <a:uFillTx/>
                <a:latin typeface="+mn-lt"/>
                <a:ea typeface="+mn-ea"/>
                <a:cs typeface="+mn-cs"/>
              </a:rPr>
              <a:t>, in which two parties assume opposite positions in debating the guilt or innocence of an individual in court.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These different approaches might prove relevant to how evidence is obtained and produced in court.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In common law countries, certain specific procedural laws may apply, such as:</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	- demonstrating probable cause;</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	- dealing with witnesses and expert witnesses;</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	- disclosing evidence to the </a:t>
            </a:r>
            <a:r>
              <a:rPr kumimoji="0" lang="en-US" altLang="en-US" sz="800" b="0" i="0" u="none" strike="noStrike" kern="1200" cap="none" spc="0" normalizeH="0" baseline="0" noProof="0" dirty="0" err="1">
                <a:ln>
                  <a:noFill/>
                </a:ln>
                <a:solidFill>
                  <a:prstClr val="black"/>
                </a:solidFill>
                <a:effectLst/>
                <a:uLnTx/>
                <a:uFillTx/>
                <a:latin typeface="+mn-lt"/>
                <a:ea typeface="+mn-ea"/>
                <a:cs typeface="+mn-cs"/>
              </a:rPr>
              <a:t>defence</a:t>
            </a:r>
            <a:r>
              <a:rPr kumimoji="0" lang="en-US" alt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	- taking into account the particularities of a jury trial. </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800" b="0" i="0" u="none" strike="noStrike" kern="1200" cap="none" spc="0" normalizeH="0" baseline="0" noProof="0" dirty="0">
                <a:ln>
                  <a:noFill/>
                </a:ln>
                <a:solidFill>
                  <a:prstClr val="black"/>
                </a:solidFill>
                <a:effectLst/>
                <a:uLnTx/>
                <a:uFillTx/>
                <a:latin typeface="+mn-lt"/>
                <a:ea typeface="+mn-ea"/>
                <a:cs typeface="+mn-cs"/>
              </a:rPr>
              <a:t>As cybercrime is one of the most transnational forms of crime, it may sometimes be important to keep both of these approaches in mind during investigations and trial. </a:t>
            </a:r>
          </a:p>
          <a:p>
            <a:pPr marL="0" marR="0" lvl="0" indent="0" algn="l" defTabSz="457200" rtl="0" eaLnBrk="1" fontAlgn="base" latinLnBrk="0" hangingPunct="1">
              <a:lnSpc>
                <a:spcPct val="80000"/>
              </a:lnSpc>
              <a:spcBef>
                <a:spcPct val="30000"/>
              </a:spcBef>
              <a:spcAft>
                <a:spcPct val="0"/>
              </a:spcAft>
              <a:buClrTx/>
              <a:buSzTx/>
              <a:buFontTx/>
              <a:buNone/>
              <a:tabLst/>
              <a:defRPr/>
            </a:pPr>
            <a:endParaRPr kumimoji="0" lang="en-GB" altLang="fr-FR" sz="700" b="1" i="0" u="none" strike="noStrike" kern="1200" cap="none" spc="0" normalizeH="0" baseline="0" noProof="0" dirty="0">
              <a:ln>
                <a:noFill/>
              </a:ln>
              <a:solidFill>
                <a:srgbClr val="1F497D"/>
              </a:solidFill>
              <a:effectLst/>
              <a:uLnTx/>
              <a:uFillTx/>
              <a:latin typeface="+mn-lt"/>
              <a:ea typeface="+mn-ea"/>
              <a:cs typeface="+mn-cs"/>
            </a:endParaRPr>
          </a:p>
          <a:p>
            <a:pPr marL="0" marR="0" lvl="0" indent="0" algn="l" defTabSz="457200" rtl="0" eaLnBrk="1" fontAlgn="base" latinLnBrk="0" hangingPunct="1">
              <a:lnSpc>
                <a:spcPct val="80000"/>
              </a:lnSpc>
              <a:spcBef>
                <a:spcPct val="30000"/>
              </a:spcBef>
              <a:spcAft>
                <a:spcPct val="0"/>
              </a:spcAft>
              <a:buClrTx/>
              <a:buSzTx/>
              <a:buFontTx/>
              <a:buNone/>
              <a:tabLst/>
              <a:defRPr/>
            </a:pPr>
            <a:r>
              <a:rPr kumimoji="0" lang="en-US" altLang="fr-FR" sz="700" b="1" i="0" u="none" strike="noStrike" kern="1200" cap="none" spc="0" normalizeH="0" baseline="0" noProof="0" dirty="0">
                <a:ln>
                  <a:noFill/>
                </a:ln>
                <a:solidFill>
                  <a:srgbClr val="1F497D"/>
                </a:solidFill>
                <a:effectLst/>
                <a:uLnTx/>
                <a:uFillTx/>
                <a:latin typeface="+mn-lt"/>
                <a:ea typeface="+mn-ea"/>
                <a:cs typeface="+mn-cs"/>
              </a:rPr>
              <a:t>The specificity of this court session is that it is a pre-trial hearing: the debate is limited to a debate about the electronic evidence. There are no discussions about guilt or innocence.</a:t>
            </a:r>
            <a:endParaRPr kumimoji="0" lang="en-GB" altLang="fr-FR" sz="700" b="1" i="0" u="none" strike="noStrike" kern="1200" cap="none" spc="0" normalizeH="0" baseline="0" noProof="0" dirty="0">
              <a:ln>
                <a:noFill/>
              </a:ln>
              <a:solidFill>
                <a:srgbClr val="1F497D"/>
              </a:solidFill>
              <a:effectLst/>
              <a:uLnTx/>
              <a:uFillTx/>
              <a:latin typeface="+mn-lt"/>
              <a:ea typeface="+mn-ea"/>
              <a:cs typeface="+mn-cs"/>
            </a:endParaRPr>
          </a:p>
          <a:p>
            <a:pPr marL="0" marR="0" lvl="0" indent="0" algn="l" defTabSz="457200" rtl="0" eaLnBrk="1" fontAlgn="base" latinLnBrk="0" hangingPunct="1">
              <a:lnSpc>
                <a:spcPct val="80000"/>
              </a:lnSpc>
              <a:spcBef>
                <a:spcPct val="30000"/>
              </a:spcBef>
              <a:spcAft>
                <a:spcPct val="0"/>
              </a:spcAft>
              <a:buClrTx/>
              <a:buSzTx/>
              <a:buFontTx/>
              <a:buNone/>
              <a:tabLst/>
              <a:defRPr/>
            </a:pPr>
            <a:endParaRPr kumimoji="0" lang="en-GB" altLang="fr-FR" sz="700" b="0" i="0" u="sng" strike="noStrike" kern="1200" cap="none" spc="0" normalizeH="0" baseline="0" noProof="0" dirty="0">
              <a:ln>
                <a:noFill/>
              </a:ln>
              <a:solidFill>
                <a:srgbClr val="1F497D"/>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fr-BE" altLang="fr-FR" sz="700" b="1" i="0" u="sng" strike="noStrike" kern="1200" cap="none" spc="0" normalizeH="0" baseline="0" noProof="0" dirty="0">
                <a:ln>
                  <a:noFill/>
                </a:ln>
                <a:solidFill>
                  <a:prstClr val="black"/>
                </a:solidFill>
                <a:effectLst/>
                <a:uLnTx/>
                <a:uFillTx/>
                <a:latin typeface="+mn-lt"/>
                <a:ea typeface="+mn-ea"/>
                <a:cs typeface="+mn-cs"/>
              </a:rPr>
              <a:t>Manage the </a:t>
            </a:r>
            <a:r>
              <a:rPr kumimoji="0" lang="fr-BE" altLang="fr-FR" sz="700" b="1" i="0" u="sng" strike="noStrike" kern="1200" cap="none" spc="0" normalizeH="0" baseline="0" noProof="0" dirty="0" err="1">
                <a:ln>
                  <a:noFill/>
                </a:ln>
                <a:solidFill>
                  <a:prstClr val="black"/>
                </a:solidFill>
                <a:effectLst/>
                <a:uLnTx/>
                <a:uFillTx/>
                <a:latin typeface="+mn-lt"/>
                <a:ea typeface="+mn-ea"/>
                <a:cs typeface="+mn-cs"/>
              </a:rPr>
              <a:t>prosecution</a:t>
            </a:r>
            <a:endParaRPr kumimoji="0" lang="fr-BE" altLang="fr-FR" sz="700" b="1" i="0" u="sng"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mn-lt"/>
                <a:ea typeface="+mn-ea"/>
                <a:cs typeface="+mn-cs"/>
              </a:rPr>
              <a:t>The right to a fair trial is sacrosanct, and the responsibility of the prosecution team in terms of gathering, preserving and presenting electronic evidence to a court remain uppermost. Each member of the prosecution team will have a clearly identified role to play. There should be regular case conferences by the prosecutor with the police and other relevant personnel throughout the life of the case. Following prosecution, there should be formal de-briefing sessions involving all participants to help both identify and disseminate any lessons to be learnt.</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mn-lt"/>
                <a:ea typeface="+mn-ea"/>
                <a:cs typeface="+mn-cs"/>
              </a:rPr>
              <a:t>Prosecutors should provide guidance and advice to investigators throughout the investigative and prosecuting process. This may include lines of inquiry, evidential requirements and assistance in any pre-charge procedures.</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mn-lt"/>
                <a:ea typeface="+mn-ea"/>
                <a:cs typeface="+mn-cs"/>
              </a:rPr>
              <a:t>Prosecutors will be proactive in identifying, and where possible, rectifying electronic evidential deficiencies and to bring an early conclusion to those cases that cannot be strengthened by further investigation. It is important to have in mind that each case is unique and must be considered on its own facts and merits to be able to determine accurately what measures are needed to ensure the result of the investigation.</a:t>
            </a: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fr-BE" altLang="fr-FR" sz="700" b="0" i="0" u="none" strike="noStrike" kern="1200" cap="none" spc="0" normalizeH="0" baseline="0" noProof="0" dirty="0">
                <a:ln>
                  <a:noFill/>
                </a:ln>
                <a:solidFill>
                  <a:prstClr val="black"/>
                </a:solidFill>
                <a:effectLst/>
                <a:uLnTx/>
                <a:uFillTx/>
                <a:latin typeface="+mn-lt"/>
                <a:ea typeface="+mn-ea"/>
                <a:cs typeface="+mn-cs"/>
              </a:rPr>
              <a:t>It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crucial to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evaluate</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and the </a:t>
            </a:r>
            <a:r>
              <a:rPr kumimoji="0" lang="fr-BE" altLang="fr-FR" sz="700" b="1" i="0" u="none" strike="noStrike" kern="1200" cap="none" spc="0" normalizeH="0" baseline="0" noProof="0" dirty="0" err="1">
                <a:ln>
                  <a:noFill/>
                </a:ln>
                <a:solidFill>
                  <a:prstClr val="black"/>
                </a:solidFill>
                <a:effectLst/>
                <a:uLnTx/>
                <a:uFillTx/>
                <a:latin typeface="+mn-lt"/>
                <a:ea typeface="+mn-ea"/>
                <a:cs typeface="+mn-cs"/>
              </a:rPr>
              <a:t>quantity</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of crimes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have been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discovered</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during</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the investigation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from</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the angle of an effective and efficient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prosecution</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fr-BE" altLang="fr-FR" sz="700" b="0" i="0" u="none" strike="noStrike" kern="1200" cap="none" spc="0" normalizeH="0" baseline="0" noProof="0" dirty="0">
                <a:ln>
                  <a:noFill/>
                </a:ln>
                <a:solidFill>
                  <a:prstClr val="black"/>
                </a:solidFill>
                <a:effectLst/>
                <a:uLnTx/>
                <a:uFillTx/>
                <a:latin typeface="+mn-lt"/>
                <a:ea typeface="+mn-ea"/>
                <a:cs typeface="+mn-cs"/>
              </a:rPr>
              <a:t>One of the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biggest</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mistakes</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prosecutor</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can</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make</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to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overload</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prosecution</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with</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details</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and minor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facts</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Try</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to value the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well-known</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saying</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 </a:t>
            </a:r>
            <a:r>
              <a:rPr kumimoji="0" lang="fr-BE" altLang="fr-FR" sz="700" b="0" i="1" u="none" strike="noStrike" kern="1200" cap="none" spc="0" normalizeH="0" baseline="0" noProof="0" dirty="0">
                <a:ln>
                  <a:noFill/>
                </a:ln>
                <a:solidFill>
                  <a:prstClr val="black"/>
                </a:solidFill>
                <a:effectLst/>
                <a:uLnTx/>
                <a:uFillTx/>
                <a:latin typeface="+mn-lt"/>
                <a:ea typeface="+mn-ea"/>
                <a:cs typeface="+mn-cs"/>
              </a:rPr>
              <a:t>De </a:t>
            </a:r>
            <a:r>
              <a:rPr kumimoji="0" lang="fr-BE" altLang="fr-FR" sz="700" b="0" i="1" u="none" strike="noStrike" kern="1200" cap="none" spc="0" normalizeH="0" baseline="0" noProof="0" dirty="0" err="1">
                <a:ln>
                  <a:noFill/>
                </a:ln>
                <a:solidFill>
                  <a:prstClr val="black"/>
                </a:solidFill>
                <a:effectLst/>
                <a:uLnTx/>
                <a:uFillTx/>
                <a:latin typeface="+mn-lt"/>
                <a:ea typeface="+mn-ea"/>
                <a:cs typeface="+mn-cs"/>
              </a:rPr>
              <a:t>minimis</a:t>
            </a:r>
            <a:r>
              <a:rPr kumimoji="0" lang="fr-BE" altLang="fr-FR" sz="700" b="0" i="1" u="none" strike="noStrike" kern="1200" cap="none" spc="0" normalizeH="0" baseline="0" noProof="0" dirty="0">
                <a:ln>
                  <a:noFill/>
                </a:ln>
                <a:solidFill>
                  <a:prstClr val="black"/>
                </a:solidFill>
                <a:effectLst/>
                <a:uLnTx/>
                <a:uFillTx/>
                <a:latin typeface="+mn-lt"/>
                <a:ea typeface="+mn-ea"/>
                <a:cs typeface="+mn-cs"/>
              </a:rPr>
              <a:t> non </a:t>
            </a:r>
            <a:r>
              <a:rPr kumimoji="0" lang="fr-BE" altLang="fr-FR" sz="700" b="0" i="1" u="none" strike="noStrike" kern="1200" cap="none" spc="0" normalizeH="0" baseline="0" noProof="0" dirty="0" err="1">
                <a:ln>
                  <a:noFill/>
                </a:ln>
                <a:solidFill>
                  <a:prstClr val="black"/>
                </a:solidFill>
                <a:effectLst/>
                <a:uLnTx/>
                <a:uFillTx/>
                <a:latin typeface="+mn-lt"/>
                <a:ea typeface="+mn-ea"/>
                <a:cs typeface="+mn-cs"/>
              </a:rPr>
              <a:t>curat</a:t>
            </a:r>
            <a:r>
              <a:rPr kumimoji="0" lang="fr-BE" altLang="fr-FR" sz="700" b="0" i="1"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1" u="none" strike="noStrike" kern="1200" cap="none" spc="0" normalizeH="0" baseline="0" noProof="0" dirty="0" err="1">
                <a:ln>
                  <a:noFill/>
                </a:ln>
                <a:solidFill>
                  <a:prstClr val="black"/>
                </a:solidFill>
                <a:effectLst/>
                <a:uLnTx/>
                <a:uFillTx/>
                <a:latin typeface="+mn-lt"/>
                <a:ea typeface="+mn-ea"/>
                <a:cs typeface="+mn-cs"/>
              </a:rPr>
              <a:t>praetor</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 </a:t>
            </a: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Managing</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prosecution</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also</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means</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you</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have to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evaluate</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not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only</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quantity</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of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and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findings</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but </a:t>
            </a:r>
            <a:r>
              <a:rPr kumimoji="0" lang="fr-BE" altLang="fr-FR" sz="700" b="0" i="0" u="none" strike="noStrike" kern="1200" cap="none" spc="0" normalizeH="0" baseline="0" noProof="0" dirty="0" err="1">
                <a:ln>
                  <a:noFill/>
                </a:ln>
                <a:solidFill>
                  <a:prstClr val="black"/>
                </a:solidFill>
                <a:effectLst/>
                <a:uLnTx/>
                <a:uFillTx/>
                <a:latin typeface="+mn-lt"/>
                <a:ea typeface="+mn-ea"/>
                <a:cs typeface="+mn-cs"/>
              </a:rPr>
              <a:t>also</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700" b="1" i="0" u="none" strike="noStrike" kern="1200" cap="none" spc="0" normalizeH="0" baseline="0" noProof="0" dirty="0" err="1">
                <a:ln>
                  <a:noFill/>
                </a:ln>
                <a:solidFill>
                  <a:prstClr val="black"/>
                </a:solidFill>
                <a:effectLst/>
                <a:uLnTx/>
                <a:uFillTx/>
                <a:latin typeface="+mn-lt"/>
                <a:ea typeface="+mn-ea"/>
                <a:cs typeface="+mn-cs"/>
              </a:rPr>
              <a:t>quality</a:t>
            </a:r>
            <a:r>
              <a:rPr kumimoji="0" lang="fr-BE" altLang="fr-FR" sz="7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US" altLang="fr-FR" sz="700" b="0" i="0" u="none" strike="noStrike" kern="1200" cap="none" spc="0" normalizeH="0" baseline="0" noProof="0" dirty="0">
                <a:ln>
                  <a:noFill/>
                </a:ln>
                <a:solidFill>
                  <a:prstClr val="black"/>
                </a:solidFill>
                <a:effectLst/>
                <a:uLnTx/>
                <a:uFillTx/>
                <a:latin typeface="+mn-lt"/>
                <a:ea typeface="+mn-ea"/>
                <a:cs typeface="+mn-cs"/>
              </a:rPr>
              <a:t>The defense will also have to choose which arguments they select and how they will present them in the pre-trial hearing. </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US" altLang="fr-FR" sz="700" b="0" i="0" u="none" strike="noStrike" kern="1200" cap="none" spc="0" normalizeH="0" baseline="0" noProof="0" dirty="0">
                <a:ln>
                  <a:noFill/>
                </a:ln>
                <a:solidFill>
                  <a:prstClr val="black"/>
                </a:solidFill>
                <a:effectLst/>
                <a:uLnTx/>
                <a:uFillTx/>
                <a:latin typeface="+mn-lt"/>
                <a:ea typeface="+mn-ea"/>
                <a:cs typeface="+mn-cs"/>
              </a:rPr>
              <a:t>Classically, the defense has it a little easier: the defense can often afford to launch an attack against any facet of evidence. T</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US" altLang="fr-FR" sz="700" b="0" i="0" u="none" strike="noStrike" kern="1200" cap="none" spc="0" normalizeH="0" baseline="0" noProof="0" dirty="0">
                <a:ln>
                  <a:noFill/>
                </a:ln>
                <a:solidFill>
                  <a:prstClr val="black"/>
                </a:solidFill>
                <a:effectLst/>
                <a:uLnTx/>
                <a:uFillTx/>
                <a:latin typeface="+mn-lt"/>
                <a:ea typeface="+mn-ea"/>
                <a:cs typeface="+mn-cs"/>
              </a:rPr>
              <a:t>he defense has to sow doubt and can and may go very far in doing so. In other words, the defense sometimes has the luxury of being </a:t>
            </a:r>
            <a:r>
              <a:rPr kumimoji="0" lang="en-US" altLang="fr-FR" sz="700" b="1" i="0" u="none" strike="noStrike" kern="1200" cap="none" spc="0" normalizeH="0" baseline="0" noProof="0" dirty="0">
                <a:ln>
                  <a:noFill/>
                </a:ln>
                <a:solidFill>
                  <a:prstClr val="black"/>
                </a:solidFill>
                <a:effectLst/>
                <a:uLnTx/>
                <a:uFillTx/>
                <a:latin typeface="+mn-lt"/>
                <a:ea typeface="+mn-ea"/>
                <a:cs typeface="+mn-cs"/>
              </a:rPr>
              <a:t>destructive</a:t>
            </a:r>
            <a:r>
              <a:rPr kumimoji="0" lang="en-US" altLang="fr-FR" sz="7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US" altLang="fr-FR" sz="700" b="0" i="0" u="none" strike="noStrike" kern="1200" cap="none" spc="0" normalizeH="0" baseline="0" noProof="0" dirty="0">
                <a:ln>
                  <a:noFill/>
                </a:ln>
                <a:solidFill>
                  <a:prstClr val="black"/>
                </a:solidFill>
                <a:effectLst/>
                <a:uLnTx/>
                <a:uFillTx/>
                <a:latin typeface="+mn-lt"/>
                <a:ea typeface="+mn-ea"/>
                <a:cs typeface="+mn-cs"/>
              </a:rPr>
              <a:t>The public prosecutor, on the other hand, always has the task of </a:t>
            </a:r>
            <a:r>
              <a:rPr kumimoji="0" lang="en-US" altLang="fr-FR" sz="700" b="1" i="0" u="none" strike="noStrike" kern="1200" cap="none" spc="0" normalizeH="0" baseline="0" noProof="0" dirty="0">
                <a:ln>
                  <a:noFill/>
                </a:ln>
                <a:solidFill>
                  <a:prstClr val="black"/>
                </a:solidFill>
                <a:effectLst/>
                <a:uLnTx/>
                <a:uFillTx/>
                <a:latin typeface="+mn-lt"/>
                <a:ea typeface="+mn-ea"/>
                <a:cs typeface="+mn-cs"/>
              </a:rPr>
              <a:t>constructively</a:t>
            </a:r>
            <a:r>
              <a:rPr kumimoji="0" lang="en-US" altLang="fr-FR" sz="700" b="0" i="0" u="none" strike="noStrike" kern="1200" cap="none" spc="0" normalizeH="0" baseline="0" noProof="0" dirty="0">
                <a:ln>
                  <a:noFill/>
                </a:ln>
                <a:solidFill>
                  <a:prstClr val="black"/>
                </a:solidFill>
                <a:effectLst/>
                <a:uLnTx/>
                <a:uFillTx/>
                <a:latin typeface="+mn-lt"/>
                <a:ea typeface="+mn-ea"/>
                <a:cs typeface="+mn-cs"/>
              </a:rPr>
              <a:t> building up the evidence.</a:t>
            </a: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2212064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600" marR="0" lvl="0" indent="-228600" algn="l" defTabSz="457200" rtl="0" eaLnBrk="1" fontAlgn="base" latinLnBrk="0" hangingPunct="1">
              <a:lnSpc>
                <a:spcPct val="150000"/>
              </a:lnSpc>
              <a:spcBef>
                <a:spcPct val="0"/>
              </a:spcBef>
              <a:spcAft>
                <a:spcPct val="0"/>
              </a:spcAft>
              <a:buClrTx/>
              <a:buSzTx/>
              <a:buFontTx/>
              <a:buChar char="•"/>
              <a:tabLst/>
              <a:defRPr/>
            </a:pPr>
            <a:r>
              <a:rPr kumimoji="0" lang="en-US" altLang="fr-FR" sz="700" b="1" i="0" u="sng" strike="noStrike" kern="1200" cap="none" spc="0" normalizeH="0" baseline="0" noProof="0" dirty="0">
                <a:ln>
                  <a:noFill/>
                </a:ln>
                <a:solidFill>
                  <a:srgbClr val="1F497D"/>
                </a:solidFill>
                <a:effectLst/>
                <a:uLnTx/>
                <a:uFillTx/>
                <a:latin typeface="+mn-lt"/>
                <a:ea typeface="+mn-ea"/>
                <a:cs typeface="+mn-cs"/>
              </a:rPr>
              <a:t>Triple A</a:t>
            </a:r>
            <a:r>
              <a:rPr kumimoji="0" lang="en-US" altLang="fr-FR" sz="700" b="1" i="0" u="sng" strike="noStrike" kern="1200" cap="none" spc="0" normalizeH="0" baseline="0" noProof="0" dirty="0">
                <a:ln>
                  <a:noFill/>
                </a:ln>
                <a:solidFill>
                  <a:prstClr val="black"/>
                </a:solidFill>
                <a:effectLst/>
                <a:uLnTx/>
                <a:uFillTx/>
                <a:latin typeface="+mn-lt"/>
                <a:ea typeface="+mn-ea"/>
                <a:cs typeface="+mn-cs"/>
              </a:rPr>
              <a:t> quality is mandatory</a:t>
            </a:r>
          </a:p>
          <a:p>
            <a:pPr marL="1143000" marR="0" lvl="2" indent="-228600" algn="l" defTabSz="457200" rtl="0" eaLnBrk="1" fontAlgn="base" latinLnBrk="0" hangingPunct="1">
              <a:lnSpc>
                <a:spcPct val="150000"/>
              </a:lnSpc>
              <a:spcBef>
                <a:spcPct val="0"/>
              </a:spcBef>
              <a:spcAft>
                <a:spcPct val="0"/>
              </a:spcAft>
              <a:buClrTx/>
              <a:buSzTx/>
              <a:buFontTx/>
              <a:buNone/>
              <a:tabLst/>
              <a:defRPr/>
            </a:pPr>
            <a:endParaRPr kumimoji="0" lang="en-US" altLang="fr-FR" sz="800" b="0" i="0" u="none" strike="noStrike" kern="1200" cap="none" spc="0" normalizeH="0" baseline="0" noProof="0" dirty="0">
              <a:ln>
                <a:noFill/>
              </a:ln>
              <a:solidFill>
                <a:prstClr val="black"/>
              </a:solidFill>
              <a:effectLst/>
              <a:uLnTx/>
              <a:uFillTx/>
              <a:latin typeface="+mn-lt"/>
              <a:ea typeface="+mn-ea"/>
              <a:cs typeface="+mn-cs"/>
            </a:endParaRPr>
          </a:p>
          <a:p>
            <a:pPr marL="1143000" marR="0" lvl="2" indent="-228600" algn="l" defTabSz="457200" rtl="0" eaLnBrk="1" fontAlgn="base" latinLnBrk="0" hangingPunct="1">
              <a:lnSpc>
                <a:spcPct val="150000"/>
              </a:lnSpc>
              <a:spcBef>
                <a:spcPct val="0"/>
              </a:spcBef>
              <a:spcAft>
                <a:spcPct val="0"/>
              </a:spcAft>
              <a:buClrTx/>
              <a:buSzTx/>
              <a:buFontTx/>
              <a:buChar char="•"/>
              <a:tabLst/>
              <a:defRPr/>
            </a:pPr>
            <a:r>
              <a:rPr kumimoji="0" lang="en-US" altLang="fr-FR" sz="800" b="1" i="0" u="none" strike="noStrike" kern="1200" cap="none" spc="0" normalizeH="0" baseline="0" noProof="0" dirty="0">
                <a:ln>
                  <a:noFill/>
                </a:ln>
                <a:solidFill>
                  <a:prstClr val="black"/>
                </a:solidFill>
                <a:effectLst/>
                <a:uLnTx/>
                <a:uFillTx/>
                <a:latin typeface="+mn-lt"/>
                <a:ea typeface="+mn-ea"/>
                <a:cs typeface="+mn-cs"/>
              </a:rPr>
              <a:t>Admissibility</a:t>
            </a:r>
          </a:p>
          <a:p>
            <a:pPr marL="228600" marR="0" lvl="0" indent="-228600" algn="l" defTabSz="457200" rtl="0" eaLnBrk="1" fontAlgn="base" latinLnBrk="0" hangingPunct="1">
              <a:lnSpc>
                <a:spcPct val="150000"/>
              </a:lnSpc>
              <a:spcBef>
                <a:spcPct val="0"/>
              </a:spcBef>
              <a:spcAft>
                <a:spcPct val="0"/>
              </a:spcAft>
              <a:buClrTx/>
              <a:buSzTx/>
              <a:buFontTx/>
              <a:buNone/>
              <a:tabLst/>
              <a:defRPr/>
            </a:pPr>
            <a:endParaRPr kumimoji="0" lang="en-US" altLang="fr-FR" sz="8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457200" rtl="0" eaLnBrk="1" fontAlgn="base" latinLnBrk="0" hangingPunct="1">
              <a:lnSpc>
                <a:spcPct val="150000"/>
              </a:lnSpc>
              <a:spcBef>
                <a:spcPct val="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Computer Evidence is admissible if it </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conforms to a series of laws and rules that ensure it is acceptable to the court</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The proper procedures must be followed when obtaining evidence. These are articulated in the </a:t>
            </a:r>
            <a:r>
              <a:rPr kumimoji="0" lang="en-US" altLang="fr-FR" sz="800" b="0" i="0" u="none" strike="noStrike" kern="1200" cap="none" spc="0" normalizeH="0" baseline="0" noProof="0" dirty="0" err="1">
                <a:ln>
                  <a:noFill/>
                </a:ln>
                <a:solidFill>
                  <a:prstClr val="black"/>
                </a:solidFill>
                <a:effectLst/>
                <a:uLnTx/>
                <a:uFillTx/>
                <a:latin typeface="+mn-lt"/>
                <a:ea typeface="+mn-ea"/>
                <a:cs typeface="+mn-cs"/>
              </a:rPr>
              <a:t>CoE</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Electronic Evidence Guide.</a:t>
            </a:r>
          </a:p>
          <a:p>
            <a:pPr marL="228600" marR="0" lvl="0" indent="-228600" algn="l" defTabSz="457200" rtl="0" eaLnBrk="0" fontAlgn="base" latinLnBrk="0" hangingPunct="0">
              <a:lnSpc>
                <a:spcPct val="80000"/>
              </a:lnSpc>
              <a:spcBef>
                <a:spcPct val="30000"/>
              </a:spcBef>
              <a:spcAft>
                <a:spcPct val="0"/>
              </a:spcAft>
              <a:buClrTx/>
              <a:buSzTx/>
              <a:buFontTx/>
              <a:buNone/>
              <a:tabLst/>
              <a:defRPr/>
            </a:pPr>
            <a:endParaRPr kumimoji="0" lang="en-US" altLang="fr-FR" sz="8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Digital evidence in criminal trials must be admissible, authentic, accurate and complete. It must conform to a series of laws and rules and be acceptable to the court.</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In reviewing the case, the prosecutor will consider if it is possible to explicitly </a:t>
            </a:r>
            <a:r>
              <a:rPr kumimoji="0" lang="en-US" altLang="fr-FR" sz="800" b="1" i="0" u="sng" strike="noStrike" kern="1200" cap="none" spc="0" normalizeH="0" baseline="0" noProof="0" dirty="0">
                <a:ln>
                  <a:noFill/>
                </a:ln>
                <a:solidFill>
                  <a:prstClr val="black"/>
                </a:solidFill>
                <a:effectLst/>
                <a:uLnTx/>
                <a:uFillTx/>
                <a:latin typeface="+mn-lt"/>
                <a:ea typeface="+mn-ea"/>
                <a:cs typeface="+mn-cs"/>
              </a:rPr>
              <a:t>link</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 files, data to specific individuals and events, and </a:t>
            </a:r>
            <a:r>
              <a:rPr kumimoji="0" lang="en-US" altLang="fr-FR" sz="800" b="1" i="0" u="sng" strike="noStrike" kern="1200" cap="none" spc="0" normalizeH="0" baseline="0" noProof="0" dirty="0">
                <a:ln>
                  <a:noFill/>
                </a:ln>
                <a:solidFill>
                  <a:prstClr val="black"/>
                </a:solidFill>
                <a:effectLst/>
                <a:uLnTx/>
                <a:uFillTx/>
                <a:latin typeface="+mn-lt"/>
                <a:ea typeface="+mn-ea"/>
                <a:cs typeface="+mn-cs"/>
              </a:rPr>
              <a:t>explain</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 how an exhibit came into being by showing </a:t>
            </a:r>
            <a:r>
              <a:rPr kumimoji="0" lang="en-US" altLang="fr-FR" sz="800" b="1" i="0" u="sng" strike="noStrike" kern="1200" cap="none" spc="0" normalizeH="0" baseline="0" noProof="0" dirty="0">
                <a:ln>
                  <a:noFill/>
                </a:ln>
                <a:solidFill>
                  <a:prstClr val="black"/>
                </a:solidFill>
                <a:effectLst/>
                <a:uLnTx/>
                <a:uFillTx/>
                <a:latin typeface="+mn-lt"/>
                <a:ea typeface="+mn-ea"/>
                <a:cs typeface="+mn-cs"/>
              </a:rPr>
              <a:t>an unbroken continuity of evidence</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 thereby upholding </a:t>
            </a:r>
            <a:r>
              <a:rPr kumimoji="0" lang="en-US" altLang="fr-FR" sz="800" b="1" i="0" u="sng" strike="noStrike" kern="1200" cap="none" spc="0" normalizeH="0" baseline="0" noProof="0" dirty="0">
                <a:ln>
                  <a:noFill/>
                </a:ln>
                <a:solidFill>
                  <a:prstClr val="black"/>
                </a:solidFill>
                <a:effectLst/>
                <a:uLnTx/>
                <a:uFillTx/>
                <a:latin typeface="+mn-lt"/>
                <a:ea typeface="+mn-ea"/>
                <a:cs typeface="+mn-cs"/>
              </a:rPr>
              <a:t>the chain of evidence</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During criminal trials, the prosecutor must use evidence to prove the case ‘</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beyond reasonable doubt</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As part of the rules of evidence, the court is always entitled to be presented with the best evidence. Traditionally, best evidence was the </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original</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document, but under certain circumstances, </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secondary</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evidence can be accepted. Typically secondary evidence comprises copies or extracts of the best evidence.</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An early review of the electronic evidence by the prosecutor allows a quick response, which will help to determine where further electronic evidence is required whilst there is still the opportunity to obtain it from other jurisdictions.</a:t>
            </a:r>
          </a:p>
          <a:p>
            <a:pPr marL="228600" marR="0" lvl="0" indent="-228600" algn="l" defTabSz="457200" rtl="0" eaLnBrk="0" fontAlgn="base" latinLnBrk="0" hangingPunct="0">
              <a:lnSpc>
                <a:spcPct val="80000"/>
              </a:lnSpc>
              <a:spcBef>
                <a:spcPct val="30000"/>
              </a:spcBef>
              <a:spcAft>
                <a:spcPct val="0"/>
              </a:spcAft>
              <a:buClrTx/>
              <a:buSzTx/>
              <a:buFontTx/>
              <a:buNone/>
              <a:tabLst/>
              <a:defRPr/>
            </a:pPr>
            <a:endParaRPr kumimoji="0" lang="en-US" altLang="fr-FR" sz="800" b="0" i="0" u="none" strike="noStrike" kern="1200" cap="none" spc="0" normalizeH="0" baseline="0" noProof="0" dirty="0">
              <a:ln>
                <a:noFill/>
              </a:ln>
              <a:solidFill>
                <a:prstClr val="black"/>
              </a:solidFill>
              <a:effectLst/>
              <a:uLnTx/>
              <a:uFillTx/>
              <a:latin typeface="+mn-lt"/>
              <a:ea typeface="+mn-ea"/>
              <a:cs typeface="+mn-cs"/>
            </a:endParaRPr>
          </a:p>
          <a:p>
            <a:pPr marL="1143000" marR="0" lvl="2" indent="-228600" algn="l" defTabSz="457200" rtl="0" eaLnBrk="0" fontAlgn="base" latinLnBrk="0" hangingPunct="0">
              <a:lnSpc>
                <a:spcPct val="80000"/>
              </a:lnSpc>
              <a:spcBef>
                <a:spcPct val="30000"/>
              </a:spcBef>
              <a:spcAft>
                <a:spcPct val="0"/>
              </a:spcAft>
              <a:buClrTx/>
              <a:buSzTx/>
              <a:buFontTx/>
              <a:buChar char="•"/>
              <a:tabLst/>
              <a:defRPr/>
            </a:pPr>
            <a:r>
              <a:rPr kumimoji="0" lang="en-US" altLang="fr-FR" sz="800" b="1" i="0" u="none" strike="noStrike" kern="1200" cap="none" spc="0" normalizeH="0" baseline="0" noProof="0" dirty="0">
                <a:ln>
                  <a:noFill/>
                </a:ln>
                <a:solidFill>
                  <a:prstClr val="black"/>
                </a:solidFill>
                <a:effectLst/>
                <a:uLnTx/>
                <a:uFillTx/>
                <a:latin typeface="+mn-lt"/>
                <a:ea typeface="+mn-ea"/>
                <a:cs typeface="+mn-cs"/>
              </a:rPr>
              <a:t>Authenticity, accuracy and completeness</a:t>
            </a:r>
          </a:p>
          <a:p>
            <a:pPr marL="1143000" marR="0" lvl="2" indent="-228600" algn="l" defTabSz="457200" rtl="0" eaLnBrk="0" fontAlgn="base" latinLnBrk="0" hangingPunct="0">
              <a:lnSpc>
                <a:spcPct val="80000"/>
              </a:lnSpc>
              <a:spcBef>
                <a:spcPct val="30000"/>
              </a:spcBef>
              <a:spcAft>
                <a:spcPct val="0"/>
              </a:spcAft>
              <a:buClrTx/>
              <a:buSzTx/>
              <a:buFontTx/>
              <a:buNone/>
              <a:tabLst/>
              <a:defRPr/>
            </a:pPr>
            <a:endParaRPr kumimoji="0" lang="en-US" altLang="fr-FR" sz="800" b="1"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1" i="0" u="none" strike="noStrike" kern="1200" cap="none" spc="0" normalizeH="0" baseline="0" noProof="0" dirty="0">
                <a:ln>
                  <a:noFill/>
                </a:ln>
                <a:solidFill>
                  <a:prstClr val="black"/>
                </a:solidFill>
                <a:effectLst/>
                <a:uLnTx/>
                <a:uFillTx/>
                <a:latin typeface="+mn-lt"/>
                <a:ea typeface="+mn-ea"/>
                <a:cs typeface="+mn-cs"/>
              </a:rPr>
              <a:t>It’s up to the party that seeks the evidence to be admitted to prepare and present evidence of the authenticity of data</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Electronic evidence is no different from physical evidence, such as a document recorded on a piece of paper. It is necessary to ensure that the evidence is authentic. The difference between electronic evidence and physical evidence is usually the ease by which </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electronic evidence can be changed and altered, either deliberately or inadvertently</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Electronic evidence is subject to the same rules and laws that apply to documentary evidence. The doctrine of documentary evidence may be explained thus: the burden lies on the prosecution to demonstrate to the court that the evidence produced is no more and no less now than when it was first taken into the possession of police. Operating systems and other programs frequently alter and add to the contents of electronic storage. This may happen automatically without the user necessarily being aware that the data has been changed.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In order to comply with the principles of electronic evidence, wherever practicable, </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an image should be made of the entire target device</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Partial or selective file copying may be considered as an alternative in certain circumstances, for instance when the amount of data to be imaged makes this impracticable. However, investigators should be careful to ensure that all relevant evidence is captured if this approach is adopted.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In a minority of cases, it may not be possible to obtain an image using a recognized imaging device. In these circumstances, it may become necessary to obtain access to the original machine to recover the evidence. With this in mind, it is essential that a suitably qualified digital evidence specialist, who is competent to give evidence, obtains the evidence.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1" i="0" u="none" strike="noStrike" kern="1200" cap="none" spc="0" normalizeH="0" baseline="0" noProof="0" dirty="0">
                <a:ln>
                  <a:noFill/>
                </a:ln>
                <a:solidFill>
                  <a:prstClr val="black"/>
                </a:solidFill>
                <a:effectLst/>
                <a:uLnTx/>
                <a:uFillTx/>
                <a:latin typeface="+mn-lt"/>
                <a:ea typeface="+mn-ea"/>
                <a:cs typeface="+mn-cs"/>
              </a:rPr>
              <a:t>It is essential to display objectivity in a court, as well as the continuity and integrity of evidence</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It is also necessary to demonstrate how evidence has been recovered, showing each process through which the evidence was obtained. Evidence should be preserved to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US" altLang="fr-FR" sz="800" b="0" i="0" u="none" strike="noStrike" kern="1200" cap="none" spc="0" normalizeH="0" baseline="0" noProof="0" dirty="0">
                <a:ln>
                  <a:noFill/>
                </a:ln>
                <a:solidFill>
                  <a:prstClr val="black"/>
                </a:solidFill>
                <a:effectLst/>
                <a:uLnTx/>
                <a:uFillTx/>
                <a:latin typeface="+mn-lt"/>
                <a:ea typeface="+mn-ea"/>
                <a:cs typeface="+mn-cs"/>
              </a:rPr>
              <a:t>such an extent </a:t>
            </a:r>
            <a:r>
              <a:rPr kumimoji="0" lang="en-US" altLang="fr-FR" sz="800" b="1" i="0" u="none" strike="noStrike" kern="1200" cap="none" spc="0" normalizeH="0" baseline="0" noProof="0" dirty="0">
                <a:ln>
                  <a:noFill/>
                </a:ln>
                <a:solidFill>
                  <a:prstClr val="black"/>
                </a:solidFill>
                <a:effectLst/>
                <a:uLnTx/>
                <a:uFillTx/>
                <a:latin typeface="+mn-lt"/>
                <a:ea typeface="+mn-ea"/>
                <a:cs typeface="+mn-cs"/>
              </a:rPr>
              <a:t>that a third party is able to repeat the same process and arrive at the same result</a:t>
            </a:r>
            <a:r>
              <a:rPr kumimoji="0" lang="en-US" altLang="fr-FR" sz="800" b="0" i="0" u="none" strike="noStrike" kern="1200" cap="none" spc="0" normalizeH="0" baseline="0" noProof="0" dirty="0">
                <a:ln>
                  <a:noFill/>
                </a:ln>
                <a:solidFill>
                  <a:prstClr val="black"/>
                </a:solidFill>
                <a:effectLst/>
                <a:uLnTx/>
                <a:uFillTx/>
                <a:latin typeface="+mn-lt"/>
                <a:ea typeface="+mn-ea"/>
                <a:cs typeface="+mn-cs"/>
              </a:rPr>
              <a:t> as that presented to a court. </a:t>
            </a: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fr-BE" altLang="fr-FR" sz="700" b="0" i="0" u="none" strike="noStrike" kern="1200" cap="none" spc="0" normalizeH="0" baseline="0" noProof="0" dirty="0">
              <a:ln>
                <a:noFill/>
              </a:ln>
              <a:solidFill>
                <a:prstClr val="black"/>
              </a:solidFill>
              <a:effectLst/>
              <a:uLnTx/>
              <a:uFillTx/>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6</a:t>
            </a:fld>
            <a:endParaRPr lang="en-US"/>
          </a:p>
        </p:txBody>
      </p:sp>
    </p:spTree>
    <p:extLst>
      <p:ext uri="{BB962C8B-B14F-4D97-AF65-F5344CB8AC3E}">
        <p14:creationId xmlns:p14="http://schemas.microsoft.com/office/powerpoint/2010/main" val="1047540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600" marR="0" lvl="0" indent="-228600" algn="l" defTabSz="457200" rtl="0" eaLnBrk="0" fontAlgn="base" latinLnBrk="0" hangingPunct="0">
              <a:lnSpc>
                <a:spcPct val="80000"/>
              </a:lnSpc>
              <a:spcBef>
                <a:spcPct val="30000"/>
              </a:spcBef>
              <a:spcAft>
                <a:spcPct val="0"/>
              </a:spcAft>
              <a:buClrTx/>
              <a:buSzTx/>
              <a:buFontTx/>
              <a:buChar char="•"/>
              <a:tabLst/>
              <a:defRPr/>
            </a:pPr>
            <a:r>
              <a:rPr kumimoji="0" lang="en-GB" altLang="fr-FR" sz="1200" b="1" i="0" u="none" strike="noStrike" kern="1200" cap="none" spc="0" normalizeH="0" baseline="0" noProof="0" dirty="0">
                <a:ln>
                  <a:noFill/>
                </a:ln>
                <a:solidFill>
                  <a:prstClr val="black"/>
                </a:solidFill>
                <a:effectLst/>
                <a:uLnTx/>
                <a:uFillTx/>
                <a:latin typeface="+mn-lt"/>
                <a:ea typeface="+mn-ea"/>
                <a:cs typeface="+mn-cs"/>
              </a:rPr>
              <a:t>Chain of custody</a:t>
            </a:r>
          </a:p>
          <a:p>
            <a:pPr marL="228600" marR="0" lvl="0" indent="-228600" algn="l" defTabSz="457200" rtl="0" eaLnBrk="0" fontAlgn="base" latinLnBrk="0" hangingPunct="0">
              <a:lnSpc>
                <a:spcPct val="80000"/>
              </a:lnSpc>
              <a:spcBef>
                <a:spcPct val="30000"/>
              </a:spcBef>
              <a:spcAft>
                <a:spcPct val="0"/>
              </a:spcAft>
              <a:buClrTx/>
              <a:buSzTx/>
              <a:buFontTx/>
              <a:buNone/>
              <a:tabLst/>
              <a:defRPr/>
            </a:pP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See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chapter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9.4.3 of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CoE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Electronic</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Evidence Guide.</a:t>
            </a:r>
          </a:p>
          <a:p>
            <a:pPr marL="228600" marR="0" lvl="0" indent="-228600" algn="l" defTabSz="457200" rtl="0" eaLnBrk="0" fontAlgn="base" latinLnBrk="0" hangingPunct="0">
              <a:lnSpc>
                <a:spcPct val="80000"/>
              </a:lnSpc>
              <a:spcBef>
                <a:spcPct val="30000"/>
              </a:spcBef>
              <a:spcAft>
                <a:spcPct val="0"/>
              </a:spcAft>
              <a:buClrTx/>
              <a:buSzTx/>
              <a:buFontTx/>
              <a:buNone/>
              <a:tabLst/>
              <a:defRPr/>
            </a:pPr>
            <a:endParaRPr kumimoji="0" lang="en-GB" altLang="fr-FR" sz="12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The chain of custody is initiated with the </a:t>
            </a:r>
            <a:r>
              <a:rPr kumimoji="0" lang="en-GB" altLang="fr-FR" sz="1200" b="1" i="0" u="none" strike="noStrike" kern="1200" cap="none" spc="0" normalizeH="0" baseline="0" noProof="0" dirty="0">
                <a:ln>
                  <a:noFill/>
                </a:ln>
                <a:solidFill>
                  <a:prstClr val="black"/>
                </a:solidFill>
                <a:effectLst/>
                <a:uLnTx/>
                <a:uFillTx/>
                <a:latin typeface="+mn-lt"/>
                <a:ea typeface="+mn-ea"/>
                <a:cs typeface="+mn-cs"/>
              </a:rPr>
              <a:t>description of the seizure</a:t>
            </a:r>
            <a:r>
              <a:rPr kumimoji="0" lang="en-GB" altLang="fr-FR" sz="1200" b="0" i="0" u="none" strike="noStrike" kern="1200" cap="none" spc="0" normalizeH="0" baseline="0" noProof="0" dirty="0">
                <a:ln>
                  <a:noFill/>
                </a:ln>
                <a:solidFill>
                  <a:prstClr val="black"/>
                </a:solidFill>
                <a:effectLst/>
                <a:uLnTx/>
                <a:uFillTx/>
                <a:latin typeface="+mn-lt"/>
                <a:ea typeface="+mn-ea"/>
                <a:cs typeface="+mn-cs"/>
              </a:rPr>
              <a:t> by the legal officer and is intended to </a:t>
            </a:r>
            <a:r>
              <a:rPr kumimoji="0" lang="en-GB" altLang="fr-FR" sz="1200" b="1" i="0" u="none" strike="noStrike" kern="1200" cap="none" spc="0" normalizeH="0" baseline="0" noProof="0" dirty="0">
                <a:ln>
                  <a:noFill/>
                </a:ln>
                <a:solidFill>
                  <a:prstClr val="black"/>
                </a:solidFill>
                <a:effectLst/>
                <a:uLnTx/>
                <a:uFillTx/>
                <a:latin typeface="+mn-lt"/>
                <a:ea typeface="+mn-ea"/>
                <a:cs typeface="+mn-cs"/>
              </a:rPr>
              <a:t>record all events that occur</a:t>
            </a:r>
            <a:r>
              <a:rPr kumimoji="0" lang="en-GB" altLang="fr-FR" sz="1200" b="0" i="0" u="none" strike="noStrike" kern="1200" cap="none" spc="0" normalizeH="0" baseline="0" noProof="0" dirty="0">
                <a:ln>
                  <a:noFill/>
                </a:ln>
                <a:solidFill>
                  <a:prstClr val="black"/>
                </a:solidFill>
                <a:effectLst/>
                <a:uLnTx/>
                <a:uFillTx/>
                <a:latin typeface="+mn-lt"/>
                <a:ea typeface="+mn-ea"/>
                <a:cs typeface="+mn-cs"/>
              </a:rPr>
              <a:t> to the electronic device that is to be analysed.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Once a data storage device is cloned, it is highly recommendable, if possible, to </a:t>
            </a:r>
            <a:r>
              <a:rPr kumimoji="0" lang="en-GB" altLang="fr-FR" sz="1200" b="1" i="0" u="none" strike="noStrike" kern="1200" cap="none" spc="0" normalizeH="0" baseline="0" noProof="0" dirty="0">
                <a:ln>
                  <a:noFill/>
                </a:ln>
                <a:solidFill>
                  <a:prstClr val="black"/>
                </a:solidFill>
                <a:effectLst/>
                <a:uLnTx/>
                <a:uFillTx/>
                <a:latin typeface="+mn-lt"/>
                <a:ea typeface="+mn-ea"/>
                <a:cs typeface="+mn-cs"/>
              </a:rPr>
              <a:t>keep the original</a:t>
            </a:r>
            <a:r>
              <a:rPr kumimoji="0" lang="en-GB" altLang="fr-FR" sz="1200" b="0" i="0" u="none" strike="noStrike" kern="1200" cap="none" spc="0" normalizeH="0" baseline="0" noProof="0" dirty="0">
                <a:ln>
                  <a:noFill/>
                </a:ln>
                <a:solidFill>
                  <a:prstClr val="black"/>
                </a:solidFill>
                <a:effectLst/>
                <a:uLnTx/>
                <a:uFillTx/>
                <a:latin typeface="+mn-lt"/>
                <a:ea typeface="+mn-ea"/>
                <a:cs typeface="+mn-cs"/>
              </a:rPr>
              <a:t> storage device in the custody of the legal officer. In the event that such is not possible, it is possible to, instead, make a second copy of the original electronic during the seizure process to take it to the legal officer, while the first cloned storage device will be used for forensics analysis. If more cloned copies are needed either for additional analysis or for a counter-specialist, such can be made from the clone stored with the legal officer.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By leaving in custody the original or a copy we enable the hard disk content to be accessible to other parties, who may need to prove the manipulation or non-manipulation of the results presented by accessing the original and making an identical copy in order to do a second computer forensics.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The seizure of the original storage device with the legal officer is only possible when its removal from the seizure site will not cause an economic prejudice for example by depriving a business of data that it needs and only when it is the most pragmatic option and proportionate with the circumstances of the case. In all other cases, the original storage device should not be seized, but instead an exact copy should be made as this is sufficient to guarantee the preservation of the content of the electronic storage devices. </a:t>
            </a:r>
          </a:p>
          <a:p>
            <a:pPr marL="228600" marR="0" lvl="0" indent="-228600" algn="l" defTabSz="457200" rtl="0" eaLnBrk="0" fontAlgn="base" latinLnBrk="0" hangingPunct="0">
              <a:lnSpc>
                <a:spcPct val="8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The legal officer will then keep the seized data in his custody, either the original data storage device or an identical copy thereof, and </a:t>
            </a:r>
            <a:r>
              <a:rPr kumimoji="0" lang="en-GB" altLang="fr-FR" sz="1200" b="1" i="0" u="none" strike="noStrike" kern="1200" cap="none" spc="0" normalizeH="0" baseline="0" noProof="0" dirty="0">
                <a:ln>
                  <a:noFill/>
                </a:ln>
                <a:solidFill>
                  <a:prstClr val="black"/>
                </a:solidFill>
                <a:effectLst/>
                <a:uLnTx/>
                <a:uFillTx/>
                <a:latin typeface="+mn-lt"/>
                <a:ea typeface="+mn-ea"/>
                <a:cs typeface="+mn-cs"/>
              </a:rPr>
              <a:t>create a document that describes each time the data is handled, by whom, and for what purpose</a:t>
            </a:r>
            <a:r>
              <a:rPr kumimoji="0" lang="en-GB" altLang="fr-FR" sz="1200" b="0" i="0" u="none" strike="noStrike" kern="1200" cap="none" spc="0" normalizeH="0" baseline="0" noProof="0" dirty="0">
                <a:ln>
                  <a:noFill/>
                </a:ln>
                <a:solidFill>
                  <a:prstClr val="black"/>
                </a:solidFill>
                <a:effectLst/>
                <a:uLnTx/>
                <a:uFillTx/>
                <a:latin typeface="+mn-lt"/>
                <a:ea typeface="+mn-ea"/>
                <a:cs typeface="+mn-cs"/>
              </a:rPr>
              <a:t> to properly describe the chain of custody. </a:t>
            </a: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val="1213780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52400" marR="0" lvl="0" indent="-152400" algn="l" defTabSz="457200" rtl="0" eaLnBrk="1" fontAlgn="base" latinLnBrk="0" hangingPunct="1">
              <a:lnSpc>
                <a:spcPct val="150000"/>
              </a:lnSpc>
              <a:spcBef>
                <a:spcPct val="0"/>
              </a:spcBef>
              <a:spcAft>
                <a:spcPct val="0"/>
              </a:spcAft>
              <a:buClrTx/>
              <a:buSzTx/>
              <a:buFontTx/>
              <a:buChar char="•"/>
              <a:tabLst/>
              <a:defRPr/>
            </a:pPr>
            <a:r>
              <a:rPr kumimoji="0" lang="en-GB" altLang="fr-FR" sz="800" b="1" i="0" u="sng" strike="noStrike" kern="1200" cap="none" spc="0" normalizeH="0" baseline="0" noProof="0" dirty="0">
                <a:ln>
                  <a:noFill/>
                </a:ln>
                <a:solidFill>
                  <a:srgbClr val="1F497D"/>
                </a:solidFill>
                <a:effectLst/>
                <a:uLnTx/>
                <a:uFillTx/>
                <a:latin typeface="+mn-lt"/>
                <a:ea typeface="+mn-ea"/>
                <a:cs typeface="+mn-cs"/>
              </a:rPr>
              <a:t>Jurisdiction and the nationality of evidence:</a:t>
            </a:r>
          </a:p>
          <a:p>
            <a:pPr marL="152400" marR="0" lvl="0" indent="-152400" algn="l" defTabSz="457200" rtl="0" eaLnBrk="1" fontAlgn="base" latinLnBrk="0" hangingPunct="1">
              <a:lnSpc>
                <a:spcPct val="150000"/>
              </a:lnSpc>
              <a:spcBef>
                <a:spcPct val="0"/>
              </a:spcBef>
              <a:spcAft>
                <a:spcPct val="0"/>
              </a:spcAft>
              <a:buClrTx/>
              <a:buSzTx/>
              <a:buFontTx/>
              <a:buNone/>
              <a:tabLst/>
              <a:defRPr/>
            </a:pPr>
            <a:endParaRPr kumimoji="0" lang="fr-BE" altLang="fr-FR" sz="800" b="1" i="0" u="sng"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1" fontAlgn="base" latinLnBrk="0" hangingPunct="1">
              <a:lnSpc>
                <a:spcPct val="150000"/>
              </a:lnSpc>
              <a:spcBef>
                <a:spcPct val="0"/>
              </a:spcBef>
              <a:spcAft>
                <a:spcPct val="0"/>
              </a:spcAft>
              <a:buClrTx/>
              <a:buSzTx/>
              <a:buFontTx/>
              <a:buNone/>
              <a:tabLst/>
              <a:defRPr/>
            </a:pPr>
            <a:r>
              <a:rPr kumimoji="0" lang="fr-BE" altLang="fr-FR" sz="800" b="0" i="0" u="none" strike="noStrike" kern="1200" cap="none" spc="0" normalizeH="0" baseline="0" noProof="0" dirty="0" err="1">
                <a:ln>
                  <a:noFill/>
                </a:ln>
                <a:solidFill>
                  <a:prstClr val="black"/>
                </a:solidFill>
                <a:effectLst/>
                <a:uLnTx/>
                <a:uFillTx/>
                <a:latin typeface="+mn-lt"/>
                <a:ea typeface="+mn-ea"/>
                <a:cs typeface="+mn-cs"/>
              </a:rPr>
              <a:t>See</a:t>
            </a:r>
            <a:r>
              <a:rPr kumimoji="0" lang="fr-BE" altLang="fr-FR" sz="8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800" b="0" i="0" u="none" strike="noStrike" kern="1200" cap="none" spc="0" normalizeH="0" baseline="0" noProof="0" dirty="0" err="1">
                <a:ln>
                  <a:noFill/>
                </a:ln>
                <a:solidFill>
                  <a:prstClr val="black"/>
                </a:solidFill>
                <a:effectLst/>
                <a:uLnTx/>
                <a:uFillTx/>
                <a:latin typeface="+mn-lt"/>
                <a:ea typeface="+mn-ea"/>
                <a:cs typeface="+mn-cs"/>
              </a:rPr>
              <a:t>chapter</a:t>
            </a:r>
            <a:r>
              <a:rPr kumimoji="0" lang="fr-BE" altLang="fr-FR" sz="800" b="0" i="0" u="none" strike="noStrike" kern="1200" cap="none" spc="0" normalizeH="0" baseline="0" noProof="0" dirty="0">
                <a:ln>
                  <a:noFill/>
                </a:ln>
                <a:solidFill>
                  <a:prstClr val="black"/>
                </a:solidFill>
                <a:effectLst/>
                <a:uLnTx/>
                <a:uFillTx/>
                <a:latin typeface="+mn-lt"/>
                <a:ea typeface="+mn-ea"/>
                <a:cs typeface="+mn-cs"/>
              </a:rPr>
              <a:t> 8 of the </a:t>
            </a:r>
            <a:r>
              <a:rPr kumimoji="0" lang="fr-BE" altLang="fr-FR" sz="800" b="0" i="0" u="none" strike="noStrike" kern="1200" cap="none" spc="0" normalizeH="0" baseline="0" noProof="0" dirty="0" err="1">
                <a:ln>
                  <a:noFill/>
                </a:ln>
                <a:solidFill>
                  <a:prstClr val="black"/>
                </a:solidFill>
                <a:effectLst/>
                <a:uLnTx/>
                <a:uFillTx/>
                <a:latin typeface="+mn-lt"/>
                <a:ea typeface="+mn-ea"/>
                <a:cs typeface="+mn-cs"/>
              </a:rPr>
              <a:t>CoE</a:t>
            </a:r>
            <a:r>
              <a:rPr kumimoji="0" lang="fr-BE" altLang="fr-FR" sz="8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800" b="0" i="0" u="none" strike="noStrike" kern="1200" cap="none" spc="0" normalizeH="0" baseline="0" noProof="0" dirty="0" err="1">
                <a:ln>
                  <a:noFill/>
                </a:ln>
                <a:solidFill>
                  <a:prstClr val="black"/>
                </a:solidFill>
                <a:effectLst/>
                <a:uLnTx/>
                <a:uFillTx/>
                <a:latin typeface="+mn-lt"/>
                <a:ea typeface="+mn-ea"/>
                <a:cs typeface="+mn-cs"/>
              </a:rPr>
              <a:t>Electronic</a:t>
            </a:r>
            <a:r>
              <a:rPr kumimoji="0" lang="fr-BE" altLang="fr-FR" sz="800" b="0" i="0" u="none" strike="noStrike" kern="1200" cap="none" spc="0" normalizeH="0" baseline="0" noProof="0" dirty="0">
                <a:ln>
                  <a:noFill/>
                </a:ln>
                <a:solidFill>
                  <a:prstClr val="black"/>
                </a:solidFill>
                <a:effectLst/>
                <a:uLnTx/>
                <a:uFillTx/>
                <a:latin typeface="+mn-lt"/>
                <a:ea typeface="+mn-ea"/>
                <a:cs typeface="+mn-cs"/>
              </a:rPr>
              <a:t> Evidence Guide on </a:t>
            </a:r>
            <a:r>
              <a:rPr kumimoji="0" lang="fr-BE" altLang="fr-FR" sz="1200" b="1" i="0" u="none" strike="noStrike" kern="1200" cap="none" spc="0" normalizeH="0" baseline="0" noProof="0" dirty="0">
                <a:ln>
                  <a:noFill/>
                </a:ln>
                <a:solidFill>
                  <a:prstClr val="black"/>
                </a:solidFill>
                <a:effectLst/>
                <a:uLnTx/>
                <a:uFillTx/>
                <a:latin typeface="+mn-lt"/>
                <a:ea typeface="+mn-ea"/>
                <a:cs typeface="+mn-cs"/>
              </a:rPr>
              <a:t>JURISDICTION </a:t>
            </a: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fr-BE" altLang="fr-FR" sz="1200" b="1" i="0" u="none" strike="noStrike" kern="1200" cap="none" spc="0" normalizeH="0" baseline="0" noProof="0" dirty="0">
              <a:ln>
                <a:noFill/>
              </a:ln>
              <a:solidFill>
                <a:prstClr val="black"/>
              </a:solidFill>
              <a:effectLst/>
              <a:uLnTx/>
              <a:uFillTx/>
              <a:latin typeface="+mn-lt"/>
              <a:ea typeface="+mn-ea"/>
              <a:cs typeface="+mn-cs"/>
            </a:endParaRPr>
          </a:p>
          <a:p>
            <a:pPr marL="742950" marR="0" lvl="1" indent="-285750" algn="l" defTabSz="457200" rtl="0" eaLnBrk="0" fontAlgn="base" latinLnBrk="0" hangingPunct="0">
              <a:lnSpc>
                <a:spcPct val="100000"/>
              </a:lnSpc>
              <a:spcBef>
                <a:spcPct val="30000"/>
              </a:spcBef>
              <a:spcAft>
                <a:spcPct val="0"/>
              </a:spcAft>
              <a:buClrTx/>
              <a:buSzTx/>
              <a:buFontTx/>
              <a:buNone/>
              <a:tabLst/>
              <a:defRPr/>
            </a:pPr>
            <a:r>
              <a:rPr kumimoji="0" lang="fr-BE" altLang="fr-FR" sz="1200" b="1" i="0" u="none" strike="noStrike" kern="1200" cap="none" spc="0" normalizeH="0" baseline="0" noProof="0" dirty="0">
                <a:ln>
                  <a:noFill/>
                </a:ln>
                <a:solidFill>
                  <a:prstClr val="black"/>
                </a:solidFill>
                <a:effectLst/>
                <a:uLnTx/>
                <a:uFillTx/>
                <a:latin typeface="+mn-lt"/>
                <a:ea typeface="+mn-ea"/>
                <a:cs typeface="+mn-cs"/>
              </a:rPr>
              <a:t>The international dimension of cybercrime </a:t>
            </a: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fr-BE" altLang="fr-FR" sz="1200" b="0" i="0" u="none" strike="noStrike" kern="1200" cap="none" spc="0" normalizeH="0" baseline="0" noProof="0" dirty="0">
                <a:ln>
                  <a:noFill/>
                </a:ln>
                <a:solidFill>
                  <a:prstClr val="black"/>
                </a:solidFill>
                <a:effectLst/>
                <a:uLnTx/>
                <a:uFillTx/>
                <a:latin typeface="+mn-lt"/>
                <a:ea typeface="+mn-ea"/>
                <a:cs typeface="+mn-cs"/>
              </a:rPr>
              <a:t>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networked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world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great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playground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for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criminals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Many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thousands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children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and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adults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across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globe are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harmed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every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day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by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misuse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of Internet; innocent people have money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stolen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from</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them</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and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thieves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perpetrate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major crimes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across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international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boundaries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For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reason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important for investigation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authorities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facilitate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cross-border liaison.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Obtaining</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through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mutual</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legal</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assistance and extradition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plays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an important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role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work</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of police forces and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prosecutors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Prosecutors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work</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with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investigators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and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prosecutors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from</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other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countries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take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forward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investigations and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prosecutions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International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cooperation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into</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investigation of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cybercrimes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cannot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be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emphasised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too</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much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fr-BE" altLang="fr-FR" sz="1200" b="0" i="0" u="none" strike="noStrike" kern="1200" cap="none" spc="0" normalizeH="0" baseline="0" noProof="0" dirty="0">
                <a:ln>
                  <a:noFill/>
                </a:ln>
                <a:solidFill>
                  <a:prstClr val="black"/>
                </a:solidFill>
                <a:effectLst/>
                <a:uLnTx/>
                <a:uFillTx/>
                <a:latin typeface="+mn-lt"/>
                <a:ea typeface="+mn-ea"/>
                <a:cs typeface="+mn-cs"/>
              </a:rPr>
              <a:t>Cross border investigation has to deal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with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singularly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important issue: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circumstances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which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law</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enforcement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agent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can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lawfully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investigate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outside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his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or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her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own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country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including</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stored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 the ‘cloud’,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which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could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be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anywhere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especially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he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or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she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needs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act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urgently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important to know if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it´s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possible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obtain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and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gather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electronic</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that’s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stored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somewhere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out of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boundaries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of a country,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especially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likely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disappear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endParaRPr kumimoji="0" lang="fr-BE" altLang="fr-FR" sz="800" b="1" i="0" u="sng"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fr-BE" altLang="fr-FR" sz="1200" b="0" i="0" u="none" strike="noStrike" kern="1200" cap="none" spc="0" normalizeH="0" baseline="0" noProof="0" dirty="0">
                <a:ln>
                  <a:noFill/>
                </a:ln>
                <a:solidFill>
                  <a:prstClr val="black"/>
                </a:solidFill>
                <a:effectLst/>
                <a:uLnTx/>
                <a:uFillTx/>
                <a:latin typeface="+mn-lt"/>
                <a:ea typeface="+mn-ea"/>
                <a:cs typeface="+mn-cs"/>
              </a:rPr>
              <a:t>There are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two</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sets of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circumstances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are important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distinguish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when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dealing</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with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electronic</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not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physically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located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within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jurisdiction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fr-BE" altLang="fr-FR" sz="1200" b="0" i="0" u="none" strike="noStrike" kern="1200" cap="none" spc="0" normalizeH="0" baseline="0" noProof="0" dirty="0">
                <a:ln>
                  <a:noFill/>
                </a:ln>
                <a:solidFill>
                  <a:prstClr val="black"/>
                </a:solidFill>
                <a:effectLst/>
                <a:uLnTx/>
                <a:uFillTx/>
                <a:latin typeface="+mn-lt"/>
                <a:ea typeface="+mn-ea"/>
                <a:cs typeface="+mn-cs"/>
              </a:rPr>
              <a:t>1.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Where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investigator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has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taken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control of a computer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connected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to the Internet. In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such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circumstances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investigator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may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have the power to click on web sites or enter computers in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other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jurisdictions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authority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to do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so</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may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be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given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to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investigator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by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virtue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domestic</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law</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or a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combination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domestic</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law</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and the provisions of article 32 of the Budapest Convention on Cybercrime.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fr-BE" altLang="fr-FR" sz="1200" b="0" i="0" u="none" strike="noStrike" kern="1200" cap="none" spc="0" normalizeH="0" baseline="0" noProof="0" dirty="0">
                <a:ln>
                  <a:noFill/>
                </a:ln>
                <a:solidFill>
                  <a:prstClr val="black"/>
                </a:solidFill>
                <a:effectLst/>
                <a:uLnTx/>
                <a:uFillTx/>
                <a:latin typeface="+mn-lt"/>
                <a:ea typeface="+mn-ea"/>
                <a:cs typeface="+mn-cs"/>
              </a:rPr>
              <a:t>2.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Where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electronic</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evidence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located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 the ‘cloud’ –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where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e-mails of a suspect, for instance, are not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stored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their</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home computer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has been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seized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but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stored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elsewhere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on a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separate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hard drive in, for instance, the United States of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America</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fr-BE" altLang="fr-FR" sz="1200" b="0" i="0" u="none" strike="noStrike" kern="1200" cap="none" spc="0" normalizeH="0" baseline="0" noProof="0" dirty="0">
                <a:ln>
                  <a:noFill/>
                </a:ln>
                <a:solidFill>
                  <a:prstClr val="black"/>
                </a:solidFill>
                <a:effectLst/>
                <a:uLnTx/>
                <a:uFillTx/>
                <a:latin typeface="+mn-lt"/>
                <a:ea typeface="+mn-ea"/>
                <a:cs typeface="+mn-cs"/>
              </a:rPr>
              <a:t>It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important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understand</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difference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between</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these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two</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sets of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circumstances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because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investigating</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authorities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will</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have to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take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different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actions in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each</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circumstance</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depending</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on the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laws</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that</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r>
              <a:rPr kumimoji="0" lang="fr-BE" altLang="fr-FR" sz="1200" b="0" i="0" u="none" strike="noStrike" kern="1200" cap="none" spc="0" normalizeH="0" baseline="0" noProof="0" dirty="0" err="1">
                <a:ln>
                  <a:noFill/>
                </a:ln>
                <a:solidFill>
                  <a:prstClr val="black"/>
                </a:solidFill>
                <a:effectLst/>
                <a:uLnTx/>
                <a:uFillTx/>
                <a:latin typeface="+mn-lt"/>
                <a:ea typeface="+mn-ea"/>
                <a:cs typeface="+mn-cs"/>
              </a:rPr>
              <a:t>apply</a:t>
            </a:r>
            <a:r>
              <a:rPr kumimoji="0" lang="fr-BE" altLang="fr-FR" sz="1200" b="0" i="0" u="none" strike="noStrike" kern="1200" cap="none" spc="0" normalizeH="0" baseline="0" noProof="0" dirty="0">
                <a:ln>
                  <a:noFill/>
                </a:ln>
                <a:solidFill>
                  <a:prstClr val="black"/>
                </a:solidFill>
                <a:effectLst/>
                <a:uLnTx/>
                <a:uFillTx/>
                <a:latin typeface="+mn-lt"/>
                <a:ea typeface="+mn-ea"/>
                <a:cs typeface="+mn-cs"/>
              </a:rPr>
              <a:t>. </a:t>
            </a:r>
            <a:endParaRPr kumimoji="0" lang="fr-BE" altLang="fr-FR" sz="800" b="1" i="0" u="sng"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1" fontAlgn="base" latinLnBrk="0" hangingPunct="1">
              <a:lnSpc>
                <a:spcPct val="150000"/>
              </a:lnSpc>
              <a:spcBef>
                <a:spcPct val="0"/>
              </a:spcBef>
              <a:spcAft>
                <a:spcPct val="0"/>
              </a:spcAft>
              <a:buClrTx/>
              <a:buSzTx/>
              <a:buFontTx/>
              <a:buNone/>
              <a:tabLst/>
              <a:defRPr/>
            </a:pPr>
            <a:endParaRPr kumimoji="0" lang="fr-BE" altLang="fr-FR" sz="800" b="1" i="0" u="sng" strike="noStrike" kern="1200" cap="none" spc="0" normalizeH="0" baseline="0" noProof="0" dirty="0">
              <a:ln>
                <a:noFill/>
              </a:ln>
              <a:solidFill>
                <a:prstClr val="black"/>
              </a:solidFill>
              <a:effectLst/>
              <a:uLnTx/>
              <a:uFillTx/>
              <a:latin typeface="+mn-lt"/>
              <a:ea typeface="+mn-ea"/>
              <a:cs typeface="+mn-cs"/>
            </a:endParaRPr>
          </a:p>
          <a:p>
            <a:pPr marL="742950" marR="0" lvl="1" indent="-285750" algn="l" defTabSz="457200" rtl="0" eaLnBrk="0" fontAlgn="base" latinLnBrk="0" hangingPunct="0">
              <a:lnSpc>
                <a:spcPct val="100000"/>
              </a:lnSpc>
              <a:spcBef>
                <a:spcPct val="30000"/>
              </a:spcBef>
              <a:spcAft>
                <a:spcPct val="0"/>
              </a:spcAft>
              <a:buClrTx/>
              <a:buSzTx/>
              <a:buFontTx/>
              <a:buNone/>
              <a:tabLst/>
              <a:defRPr/>
            </a:pPr>
            <a:r>
              <a:rPr kumimoji="0" lang="en-GB" altLang="fr-FR" sz="1200" b="1" i="0" u="none" strike="noStrike" kern="1200" cap="none" spc="0" normalizeH="0" baseline="0" noProof="0" dirty="0">
                <a:ln>
                  <a:noFill/>
                </a:ln>
                <a:solidFill>
                  <a:prstClr val="black"/>
                </a:solidFill>
                <a:effectLst/>
                <a:uLnTx/>
                <a:uFillTx/>
                <a:latin typeface="+mn-lt"/>
                <a:ea typeface="+mn-ea"/>
                <a:cs typeface="+mn-cs"/>
              </a:rPr>
              <a:t>Mutual Legal Assistance </a:t>
            </a:r>
            <a:endParaRPr kumimoji="0" lang="en-GB"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en-GB"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Sovereign states have always needed to make requests to other sovereign states regarding the collection of evidence in crimes that include an international element. In these cases an application for help may be made for Mutual Legal Assistance (MLA), or to request other forms of cooperation. Cross border requests for assistance are particularly important in cases involving electronic evidence as there is the potential for the evidence to be altered or deleted. The real challenge in these cases is to be able to act quickly enough.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When making a request for MLA, it is necessary to initiate a formal request by the prosecution authorities, or sometimes by the judicial authorities. However, the success of such a request often depends on the goodwill and level of expertise of those involved, by both the requesting authorities and the requested authorities. In addition, it might take some time for the request to be completed.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For this reason, the investigating and prosecuting authorities might attempt to obtain evidence by a different route in cases involving electronic evidence in order to obtain a better result. </a:t>
            </a: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742950" marR="0" lvl="1" indent="-285750" algn="l" defTabSz="457200" rtl="0" eaLnBrk="0" fontAlgn="base" latinLnBrk="0" hangingPunct="0">
              <a:lnSpc>
                <a:spcPct val="100000"/>
              </a:lnSpc>
              <a:spcBef>
                <a:spcPct val="30000"/>
              </a:spcBef>
              <a:spcAft>
                <a:spcPct val="0"/>
              </a:spcAft>
              <a:buClrTx/>
              <a:buSzTx/>
              <a:buFontTx/>
              <a:buNone/>
              <a:tabLst/>
              <a:defRPr/>
            </a:pPr>
            <a:r>
              <a:rPr kumimoji="0" lang="en-GB" altLang="fr-FR" sz="1200" b="1" i="0" u="none" strike="noStrike" kern="1200" cap="none" spc="0" normalizeH="0" baseline="0" noProof="0" dirty="0">
                <a:ln>
                  <a:noFill/>
                </a:ln>
                <a:solidFill>
                  <a:prstClr val="black"/>
                </a:solidFill>
                <a:effectLst/>
                <a:uLnTx/>
                <a:uFillTx/>
                <a:latin typeface="+mn-lt"/>
                <a:ea typeface="+mn-ea"/>
                <a:cs typeface="+mn-cs"/>
              </a:rPr>
              <a:t>Cross-border cases </a:t>
            </a: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en-GB"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When a case crosses a number of jurisdictions, both the substantive law will be considered, as well as any discussions between the various agencies that are responsible for investigating offences in each jurisdiction. This can be a complex area, and sometimes a decision is taken to allow a single team of investigators in one jurisdiction to take the lead in the investigation and prosecution of offences. The relevant agencies in the other jurisdictions will agree to cooperate with the lead investigative agency to secure evidence in their own jurisdiction.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Article 35 of the Budapest Convention offers some practical assistance to investigators in that it requires each signatory to ‘designate a point of contact available on a twenty-four hour, seven-day-a-week basis’. The purpose of this is to provide for the provision of ‘immediate assistance for the purpose of investigations or proceedings concerning criminal offences related to computer systems and data, or for the collection of evidence in electronic form of a criminal offence’.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Parties to the Convention are required to carry out a number of measures, providing its domestic law and practice permit them, as follows: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1. The provision of technical advice;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2. The preservation of data pursuant to Articles 29 and 30; </a:t>
            </a: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3. The collection of evidence, the provision of legal information, and locating of suspects.’ </a:t>
            </a: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en-GB"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r>
              <a:rPr kumimoji="0" lang="en-GB" altLang="fr-FR" sz="1200" b="0" i="0" u="none" strike="noStrike" kern="1200" cap="none" spc="0" normalizeH="0" baseline="0" noProof="0" dirty="0">
                <a:ln>
                  <a:noFill/>
                </a:ln>
                <a:solidFill>
                  <a:prstClr val="black"/>
                </a:solidFill>
                <a:effectLst/>
                <a:uLnTx/>
                <a:uFillTx/>
                <a:latin typeface="+mn-lt"/>
                <a:ea typeface="+mn-ea"/>
                <a:cs typeface="+mn-cs"/>
              </a:rPr>
              <a:t>This is an important part of facilitating the effective and efficient work of investigations dealing with crimes that include an element of electronic evidence across jurisdictions.</a:t>
            </a: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en-GB" altLang="fr-FR" sz="800" b="1" i="0" u="sng"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1" fontAlgn="base" latinLnBrk="0" hangingPunct="1">
              <a:lnSpc>
                <a:spcPct val="150000"/>
              </a:lnSpc>
              <a:spcBef>
                <a:spcPct val="0"/>
              </a:spcBef>
              <a:spcAft>
                <a:spcPct val="0"/>
              </a:spcAft>
              <a:buClrTx/>
              <a:buSzTx/>
              <a:buFontTx/>
              <a:buNone/>
              <a:tabLst/>
              <a:defRPr/>
            </a:pPr>
            <a:endParaRPr kumimoji="0" lang="fr-BE" altLang="fr-FR"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8</a:t>
            </a:fld>
            <a:endParaRPr lang="en-US"/>
          </a:p>
        </p:txBody>
      </p:sp>
    </p:spTree>
    <p:extLst>
      <p:ext uri="{BB962C8B-B14F-4D97-AF65-F5344CB8AC3E}">
        <p14:creationId xmlns:p14="http://schemas.microsoft.com/office/powerpoint/2010/main" val="3985348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fr-BE" altLang="fr-FR"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1" fontAlgn="base" latinLnBrk="0" hangingPunct="1">
              <a:lnSpc>
                <a:spcPct val="130000"/>
              </a:lnSpc>
              <a:spcBef>
                <a:spcPct val="0"/>
              </a:spcBef>
              <a:spcAft>
                <a:spcPct val="0"/>
              </a:spcAft>
              <a:buClrTx/>
              <a:buSzTx/>
              <a:buFontTx/>
              <a:buNone/>
              <a:tabLst/>
              <a:defRPr/>
            </a:pP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The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evidence</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and the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way</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it</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was</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obtained</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may</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be</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challenged</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be</a:t>
            </a:r>
            <a:r>
              <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t>
            </a:r>
            <a:r>
              <a:rPr kumimoji="0" lang="fr-BE" altLang="nl-BE" sz="600" b="1" i="0" u="sng" strike="noStrike" kern="1200" cap="none" spc="0" normalizeH="0" baseline="0" noProof="0" dirty="0" err="1">
                <a:ln>
                  <a:noFill/>
                </a:ln>
                <a:solidFill>
                  <a:srgbClr val="1F497D"/>
                </a:solidFill>
                <a:effectLst/>
                <a:uLnTx/>
                <a:uFillTx/>
                <a:latin typeface="+mn-lt"/>
                <a:ea typeface="ＭＳ Ｐゴシック" panose="020B0600070205080204" pitchFamily="34" charset="-128"/>
                <a:cs typeface="+mn-cs"/>
              </a:rPr>
              <a:t>prepared</a:t>
            </a:r>
            <a:endParaRPr kumimoji="0" lang="fr-BE"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endParaRPr>
          </a:p>
          <a:p>
            <a:pPr marL="0" marR="0" lvl="0" indent="0" algn="l" defTabSz="457200" rtl="0" eaLnBrk="1" fontAlgn="base" latinLnBrk="0" hangingPunct="1">
              <a:lnSpc>
                <a:spcPct val="130000"/>
              </a:lnSpc>
              <a:spcBef>
                <a:spcPct val="0"/>
              </a:spcBef>
              <a:spcAft>
                <a:spcPct val="0"/>
              </a:spcAft>
              <a:buClrTx/>
              <a:buSzTx/>
              <a:buFontTx/>
              <a:buNone/>
              <a:tabLst/>
              <a:defRPr/>
            </a:pPr>
            <a:endParaRPr kumimoji="0" lang="en-GB" altLang="nl-BE" sz="600" b="1" i="0" u="sng"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endParaRPr>
          </a:p>
          <a:p>
            <a:pPr marL="0" marR="0" lvl="0" indent="0" algn="l" defTabSz="457200" rtl="0" eaLnBrk="1" fontAlgn="base" latinLnBrk="0" hangingPunct="1">
              <a:lnSpc>
                <a:spcPct val="130000"/>
              </a:lnSpc>
              <a:spcBef>
                <a:spcPct val="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Prosecutors must keep in mind that they may have to demonstrate in court that evidence was correctly obtained, is reliable and if there are no legal grounds to exclude it. This is why </a:t>
            </a:r>
            <a:r>
              <a:rPr kumimoji="0" lang="en-GB"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it is important to be prepared to go to court and be able to demonstrate </a:t>
            </a:r>
            <a:r>
              <a:rPr kumimoji="0" lang="en-GB"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the logic and legality of events</a:t>
            </a:r>
            <a:r>
              <a:rPr kumimoji="0" lang="en-GB"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relative to how evidence was obtained. It is even more important to see to it that even before the case is brought before court, one is prepared to meet all the challenges the defence lawyers could bring to the debates. Make sure that police officers and experts that are called up to witness are prepared to answer all the questions of the defence. </a:t>
            </a:r>
          </a:p>
          <a:p>
            <a:pPr marL="0" marR="0" lvl="0" indent="0" algn="l" defTabSz="457200" rtl="0" eaLnBrk="1" fontAlgn="base" latinLnBrk="0" hangingPunct="1">
              <a:lnSpc>
                <a:spcPct val="130000"/>
              </a:lnSpc>
              <a:spcBef>
                <a:spcPct val="0"/>
              </a:spcBef>
              <a:spcAft>
                <a:spcPct val="0"/>
              </a:spcAft>
              <a:buClrTx/>
              <a:buSzTx/>
              <a:buFontTx/>
              <a:buNone/>
              <a:tabLst/>
              <a:defRPr/>
            </a:pPr>
            <a:endParaRPr kumimoji="0" lang="en-US"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endParaRPr>
          </a:p>
          <a:p>
            <a:pPr marL="0" marR="0" lvl="0" indent="0" algn="l" defTabSz="457200" rtl="0" eaLnBrk="1" fontAlgn="base" latinLnBrk="0" hangingPunct="1">
              <a:lnSpc>
                <a:spcPct val="130000"/>
              </a:lnSpc>
              <a:spcBef>
                <a:spcPct val="0"/>
              </a:spcBef>
              <a:spcAft>
                <a:spcPct val="0"/>
              </a:spcAft>
              <a:buClrTx/>
              <a:buSzTx/>
              <a:buFontTx/>
              <a:buNone/>
              <a:tabLst/>
              <a:defRPr/>
            </a:pPr>
            <a:r>
              <a:rPr kumimoji="0" lang="en-US"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It is very important that the prosecutor is </a:t>
            </a:r>
            <a:r>
              <a:rPr kumimoji="0" lang="en-US"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aware of any weakness or limitation on the evidence that is provided</a:t>
            </a:r>
            <a:r>
              <a:rPr kumimoji="0" lang="en-US"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The prosecutor needs to be aware of any alternative explanations concerning evidence. </a:t>
            </a:r>
            <a:endPar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endParaRPr>
          </a:p>
          <a:p>
            <a:pPr marL="0" marR="0" lvl="0" indent="0" algn="l" defTabSz="457200" rtl="0" eaLnBrk="1" fontAlgn="base" latinLnBrk="0" hangingPunct="1">
              <a:lnSpc>
                <a:spcPct val="130000"/>
              </a:lnSpc>
              <a:spcBef>
                <a:spcPct val="0"/>
              </a:spcBef>
              <a:spcAft>
                <a:spcPct val="0"/>
              </a:spcAft>
              <a:buClrTx/>
              <a:buSzTx/>
              <a:buFontTx/>
              <a:buNone/>
              <a:tabLst/>
              <a:defRPr/>
            </a:pPr>
            <a:endPar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endParaRPr>
          </a:p>
          <a:p>
            <a:pPr marL="0" marR="0" lvl="0" indent="0" algn="l" defTabSz="457200" rtl="0" eaLnBrk="1" fontAlgn="base" latinLnBrk="0" hangingPunct="1">
              <a:lnSpc>
                <a:spcPct val="130000"/>
              </a:lnSpc>
              <a:spcBef>
                <a:spcPct val="0"/>
              </a:spcBef>
              <a:spcAft>
                <a:spcPct val="0"/>
              </a:spcAft>
              <a:buClrTx/>
              <a:buSzTx/>
              <a:buFontTx/>
              <a:buNone/>
              <a:tabLst/>
              <a:defRPr/>
            </a:pPr>
            <a:r>
              <a:rPr kumimoji="0" lang="fr-BE" altLang="nl-BE" sz="600" b="1"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Prosecutors</a:t>
            </a:r>
            <a:r>
              <a:rPr kumimoji="0" lang="fr-BE"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and </a:t>
            </a:r>
            <a:r>
              <a:rPr kumimoji="0" lang="fr-BE" altLang="nl-BE" sz="600" b="1"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judges</a:t>
            </a:r>
            <a:r>
              <a:rPr kumimoji="0" lang="fr-BE"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1"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should</a:t>
            </a:r>
            <a:r>
              <a:rPr kumimoji="0" lang="fr-BE"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1"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be</a:t>
            </a:r>
            <a:r>
              <a:rPr kumimoji="0" lang="fr-BE"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capable to deal </a:t>
            </a:r>
            <a:r>
              <a:rPr kumimoji="0" lang="fr-BE" altLang="nl-BE" sz="600" b="1"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with</a:t>
            </a:r>
            <a:r>
              <a:rPr kumimoji="0" lang="fr-BE"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the basics of </a:t>
            </a:r>
            <a:r>
              <a:rPr kumimoji="0" lang="fr-BE" altLang="nl-BE" sz="600" b="1"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forensics</a:t>
            </a:r>
            <a:r>
              <a:rPr kumimoji="0" lang="fr-BE"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and </a:t>
            </a:r>
            <a:r>
              <a:rPr kumimoji="0" lang="fr-BE" altLang="nl-BE" sz="600" b="1"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technical</a:t>
            </a:r>
            <a:r>
              <a:rPr kumimoji="0" lang="fr-BE" altLang="nl-BE" sz="600" b="1"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issues</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so</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they</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can</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least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cope</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with</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the issues on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that</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subject</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raised</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by the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defence</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r>
              <a:rPr kumimoji="0" lang="fr-BE" altLang="nl-BE" sz="600" b="0" i="0" u="none" strike="noStrike" kern="1200" cap="none" spc="0" normalizeH="0" baseline="0" noProof="0" dirty="0" err="1">
                <a:ln>
                  <a:noFill/>
                </a:ln>
                <a:solidFill>
                  <a:prstClr val="black"/>
                </a:solidFill>
                <a:effectLst/>
                <a:uLnTx/>
                <a:uFillTx/>
                <a:latin typeface="+mn-lt"/>
                <a:ea typeface="ＭＳ Ｐゴシック" panose="020B0600070205080204" pitchFamily="34" charset="-128"/>
                <a:cs typeface="+mn-cs"/>
              </a:rPr>
              <a:t>lawyers</a:t>
            </a:r>
            <a:r>
              <a:rPr kumimoji="0" lang="fr-BE"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 </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Investigators, prosecutors, defence representatives, judges, and juries all need to understand information and technology. Cases can fail if the prosecutor is not able to identify the issues that need to be decided in a case and present that case simply and concisely to the court, especially if there are technical aspects involved. Prosecutors and investigators need to be trained and equipped with specialist skills and knowledge to investigate and prosecute, especially when new technologies are involved. </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Prosecutors must learn how computers and Internet services work; understand the reports of expert witnesses and be able to advise (and in some jurisdictions direct) the police on the investigation, and to supervise the collection and protection of the integrity of digital evidence in accordance with the principles for the seizure of digital evidence both within and outside the jurisdiction. </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A well-prepared case has a number of benefits; it is crucial that both the prosecutor and the investigator understand what their case actually is. </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Only then will the prosecutor be able to defend the evidence when challenged in court.</a:t>
            </a:r>
          </a:p>
          <a:p>
            <a:pPr marL="0" marR="0" lvl="0" indent="0" algn="l" defTabSz="457200" rtl="0" eaLnBrk="1" fontAlgn="base" latinLnBrk="0" hangingPunct="1">
              <a:lnSpc>
                <a:spcPct val="130000"/>
              </a:lnSpc>
              <a:spcBef>
                <a:spcPct val="0"/>
              </a:spcBef>
              <a:spcAft>
                <a:spcPct val="0"/>
              </a:spcAft>
              <a:buClrTx/>
              <a:buSzTx/>
              <a:buFontTx/>
              <a:buNone/>
              <a:tabLst/>
              <a:defRPr/>
            </a:pPr>
            <a:endPar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endParaRPr>
          </a:p>
          <a:p>
            <a:pPr marL="0" marR="0" lvl="0" indent="0" algn="l" defTabSz="457200" rtl="0" eaLnBrk="1" fontAlgn="base" latinLnBrk="0" hangingPunct="1">
              <a:lnSpc>
                <a:spcPct val="130000"/>
              </a:lnSpc>
              <a:spcBef>
                <a:spcPct val="0"/>
              </a:spcBef>
              <a:spcAft>
                <a:spcPct val="0"/>
              </a:spcAft>
              <a:buClrTx/>
              <a:buSzTx/>
              <a:buFontTx/>
              <a:buNone/>
              <a:tabLst/>
              <a:defRPr/>
            </a:pPr>
            <a:r>
              <a:rPr kumimoji="0" lang="en-GB" altLang="nl-BE" sz="600" b="1" i="0" u="sng" strike="noStrike" kern="1200" cap="none" spc="0" normalizeH="0" baseline="0" noProof="0" dirty="0">
                <a:ln>
                  <a:noFill/>
                </a:ln>
                <a:solidFill>
                  <a:prstClr val="black"/>
                </a:solidFill>
                <a:effectLst/>
                <a:uLnTx/>
                <a:uFillTx/>
                <a:latin typeface="+mn-lt"/>
                <a:ea typeface="ＭＳ Ｐゴシック" panose="020B0600070205080204" pitchFamily="34" charset="-128"/>
                <a:cs typeface="+mn-cs"/>
              </a:rPr>
              <a:t>Article 6 ECHR – Right to a fair trial</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Article 6 of the European Convention on Human Rights determines that everybody should have the right to a fair trial and enumerates what this means.</a:t>
            </a: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ARTICLE 6 ECHR: Right to a fair trial:</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1. In the determination of his civil rights and obligations or of any criminal charge against him, everyone is entitled to </a:t>
            </a:r>
            <a:r>
              <a:rPr kumimoji="0" lang="en-GB" altLang="nl-BE" sz="600" b="1"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a fair and public hearing</a:t>
            </a: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within a reasonable time by an independent and impartial tribunal established by law. Judgment shall be pronounced publicly but the press and public may be excluded from all or part of the trial in the interests of morals, public order or national security in a democratic society, where the interests of juveniles or the protection of the private life of the parties so require, or to the extent strictly necessary in the opinion of the court in special circumstances where publicity would prejudice the interests of justice.</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2. Everyone charged with a criminal offence shall be presumed innocent until proved guilty according to law.</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3. Everyone charged with a criminal offence has the following minimum rights:</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(a) to be </a:t>
            </a:r>
            <a:r>
              <a:rPr kumimoji="0" lang="en-GB" altLang="nl-BE" sz="600" b="1"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informed promptly</a:t>
            </a: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in a language which he understands and in detail, of the nature and cause of the accusation against him;</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(b) to have </a:t>
            </a:r>
            <a:r>
              <a:rPr kumimoji="0" lang="en-GB" altLang="nl-BE" sz="600" b="1"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adequate time and facilities</a:t>
            </a: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for the preparation of his defence;</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(c) to defend himself in person or through legal assistance of his own choosing or, if he has not sufficient means to pay for legal assistance, to be given it free when the interests of justice so require;</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(d) </a:t>
            </a:r>
            <a:r>
              <a:rPr kumimoji="0" lang="en-GB" altLang="nl-BE" sz="600" b="1"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to examine or have examined witnesses against him</a:t>
            </a: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 and to obtain the attendance and examination of witnesses on his behalf under the same conditions as witnesses against him;</a:t>
            </a: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(e) to have the free assistance of an interpreter if he cannot understand or speak the language used in court.</a:t>
            </a: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endParaRPr>
          </a:p>
          <a:p>
            <a:pPr marL="0" marR="0" lvl="0" indent="0" algn="l" defTabSz="457200" rtl="0" eaLnBrk="0" fontAlgn="base" latinLnBrk="0" hangingPunct="0">
              <a:lnSpc>
                <a:spcPct val="80000"/>
              </a:lnSpc>
              <a:spcBef>
                <a:spcPct val="30000"/>
              </a:spcBef>
              <a:spcAft>
                <a:spcPct val="0"/>
              </a:spcAft>
              <a:buClrTx/>
              <a:buSzTx/>
              <a:buFontTx/>
              <a:buNone/>
              <a:tabLst/>
              <a:defRPr/>
            </a:pPr>
            <a:r>
              <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rPr>
              <a:t>In short this means that when someone is prosecuted and when this person faces a judgement in court, that he or she should have the occasion to understand what the prosecution is all about and that he or she should be in de possibility to discuss the evidence that is presented. One should be informed, have the time and facilities to prepare his or her defence and challenge not only the witnesses but all the evidence against him or her.</a:t>
            </a:r>
          </a:p>
          <a:p>
            <a:pPr marL="0" marR="0" lvl="0" indent="0" algn="l" defTabSz="457200" rtl="0" eaLnBrk="0" fontAlgn="base" latinLnBrk="0" hangingPunct="0">
              <a:lnSpc>
                <a:spcPct val="80000"/>
              </a:lnSpc>
              <a:spcBef>
                <a:spcPct val="30000"/>
              </a:spcBef>
              <a:spcAft>
                <a:spcPct val="0"/>
              </a:spcAft>
              <a:buClrTx/>
              <a:buSzTx/>
              <a:buFontTx/>
              <a:buNone/>
              <a:tabLst/>
              <a:defRPr/>
            </a:pPr>
            <a:endParaRPr kumimoji="0" lang="en-GB" altLang="nl-BE" sz="600" b="0" i="0" u="none" strike="noStrike" kern="1200" cap="none" spc="0" normalizeH="0" baseline="0" noProof="0" dirty="0">
              <a:ln>
                <a:noFill/>
              </a:ln>
              <a:solidFill>
                <a:srgbClr val="1F497D"/>
              </a:solidFill>
              <a:effectLst/>
              <a:uLnTx/>
              <a:uFillTx/>
              <a:latin typeface="+mn-lt"/>
              <a:ea typeface="ＭＳ Ｐゴシック" panose="020B0600070205080204" pitchFamily="34" charset="-128"/>
              <a:cs typeface="+mn-cs"/>
            </a:endParaRPr>
          </a:p>
          <a:p>
            <a:pPr marL="152400" marR="0" lvl="0" indent="-152400" algn="l" defTabSz="457200" rtl="0" eaLnBrk="0" fontAlgn="base" latinLnBrk="0" hangingPunct="0">
              <a:lnSpc>
                <a:spcPct val="100000"/>
              </a:lnSpc>
              <a:spcBef>
                <a:spcPct val="30000"/>
              </a:spcBef>
              <a:spcAft>
                <a:spcPct val="0"/>
              </a:spcAft>
              <a:buClrTx/>
              <a:buSzTx/>
              <a:buFontTx/>
              <a:buNone/>
              <a:tabLst/>
              <a:defRPr/>
            </a:pPr>
            <a:endParaRPr kumimoji="0" lang="en-GB" altLang="fr-FR" sz="800" b="1" i="0" u="sng" strike="noStrike" kern="1200" cap="none" spc="0" normalizeH="0" baseline="0" noProof="0" dirty="0">
              <a:ln>
                <a:noFill/>
              </a:ln>
              <a:solidFill>
                <a:prstClr val="black"/>
              </a:solidFill>
              <a:effectLst/>
              <a:uLnTx/>
              <a:uFillTx/>
              <a:latin typeface="+mn-lt"/>
              <a:ea typeface="+mn-ea"/>
              <a:cs typeface="+mn-cs"/>
            </a:endParaRPr>
          </a:p>
          <a:p>
            <a:pPr marL="152400" marR="0" lvl="0" indent="-152400" algn="l" defTabSz="457200" rtl="0" eaLnBrk="1" fontAlgn="base" latinLnBrk="0" hangingPunct="1">
              <a:lnSpc>
                <a:spcPct val="150000"/>
              </a:lnSpc>
              <a:spcBef>
                <a:spcPct val="0"/>
              </a:spcBef>
              <a:spcAft>
                <a:spcPct val="0"/>
              </a:spcAft>
              <a:buClrTx/>
              <a:buSzTx/>
              <a:buFontTx/>
              <a:buNone/>
              <a:tabLst/>
              <a:defRPr/>
            </a:pPr>
            <a:endParaRPr kumimoji="0" lang="fr-BE" altLang="fr-FR"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10</a:t>
            </a:fld>
            <a:endParaRPr lang="en-US"/>
          </a:p>
        </p:txBody>
      </p:sp>
    </p:spTree>
    <p:extLst>
      <p:ext uri="{BB962C8B-B14F-4D97-AF65-F5344CB8AC3E}">
        <p14:creationId xmlns:p14="http://schemas.microsoft.com/office/powerpoint/2010/main" val="21395456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ABF8E-A702-4507-8E8B-4D536A3E2AA2}"/>
              </a:ext>
            </a:extLst>
          </p:cNvPr>
          <p:cNvSpPr>
            <a:spLocks noGrp="1"/>
          </p:cNvSpPr>
          <p:nvPr>
            <p:ph type="ctrTitle"/>
          </p:nvPr>
        </p:nvSpPr>
        <p:spPr>
          <a:xfrm>
            <a:off x="1524000" y="1715203"/>
            <a:ext cx="9144000" cy="1563034"/>
          </a:xfrm>
        </p:spPr>
        <p:txBody>
          <a:bodyPr anchor="b">
            <a:noAutofit/>
          </a:bodyPr>
          <a:lstStyle>
            <a:lvl1pPr algn="ctr">
              <a:defRPr sz="5400">
                <a:latin typeface="Verdana" panose="020B0604030504040204" pitchFamily="34" charset="0"/>
                <a:ea typeface="Verdana" panose="020B060403050404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340FD255-D9F1-4B88-BB87-32CADC85E98F}"/>
              </a:ext>
            </a:extLst>
          </p:cNvPr>
          <p:cNvSpPr>
            <a:spLocks noGrp="1"/>
          </p:cNvSpPr>
          <p:nvPr>
            <p:ph type="subTitle" idx="1"/>
          </p:nvPr>
        </p:nvSpPr>
        <p:spPr>
          <a:xfrm>
            <a:off x="1524000" y="3645988"/>
            <a:ext cx="9144000" cy="1043609"/>
          </a:xfrm>
        </p:spPr>
        <p:txBody>
          <a:bodyPr/>
          <a:lstStyle>
            <a:lvl1pPr marL="0" indent="0" algn="ctr">
              <a:buNone/>
              <a:defRPr sz="2000">
                <a:latin typeface="Verdana" panose="020B0604030504040204" pitchFamily="34" charset="0"/>
                <a:ea typeface="Verdana" panose="020B060403050404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2D1535-1637-4B36-989D-D52BEC5EC866}"/>
              </a:ext>
            </a:extLst>
          </p:cNvPr>
          <p:cNvSpPr>
            <a:spLocks noGrp="1"/>
          </p:cNvSpPr>
          <p:nvPr>
            <p:ph type="dt" sz="half" idx="10"/>
          </p:nvPr>
        </p:nvSpPr>
        <p:spPr>
          <a:xfrm>
            <a:off x="838197" y="6470631"/>
            <a:ext cx="2743200" cy="365125"/>
          </a:xfrm>
        </p:spPr>
        <p:txBody>
          <a:bodyPr/>
          <a:lstStyle>
            <a:lvl1pPr>
              <a:defRPr>
                <a:latin typeface="Verdana" panose="020B0604030504040204" pitchFamily="34" charset="0"/>
                <a:ea typeface="Verdana" panose="020B0604030504040204" pitchFamily="34" charset="0"/>
              </a:defRPr>
            </a:lvl1pPr>
          </a:lstStyle>
          <a:p>
            <a:r>
              <a:rPr lang="en-US"/>
              <a:t>www.coe.int/cybercrime</a:t>
            </a:r>
            <a:endParaRPr lang="en-GB"/>
          </a:p>
        </p:txBody>
      </p:sp>
      <p:sp>
        <p:nvSpPr>
          <p:cNvPr id="6" name="Slide Number Placeholder 5">
            <a:extLst>
              <a:ext uri="{FF2B5EF4-FFF2-40B4-BE49-F238E27FC236}">
                <a16:creationId xmlns:a16="http://schemas.microsoft.com/office/drawing/2014/main" id="{8681BB2A-144C-4EA4-8B5F-766A10352233}"/>
              </a:ext>
            </a:extLst>
          </p:cNvPr>
          <p:cNvSpPr>
            <a:spLocks noGrp="1"/>
          </p:cNvSpPr>
          <p:nvPr>
            <p:ph type="sldNum" sz="quarter" idx="12"/>
          </p:nvPr>
        </p:nvSpPr>
        <p:spPr>
          <a:xfrm>
            <a:off x="8610603" y="6470630"/>
            <a:ext cx="2743200" cy="365125"/>
          </a:xfrm>
        </p:spPr>
        <p:txBody>
          <a:bodyPr/>
          <a:lstStyle>
            <a:lvl1pPr>
              <a:defRPr>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7" name="Picture 6" descr="A close up of a logo&#10;&#10;Description automatically generated">
            <a:extLst>
              <a:ext uri="{FF2B5EF4-FFF2-40B4-BE49-F238E27FC236}">
                <a16:creationId xmlns:a16="http://schemas.microsoft.com/office/drawing/2014/main" id="{0E60F65D-B295-4FDB-AD39-C79E278C21C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3808" y="4942681"/>
            <a:ext cx="7604383" cy="1274864"/>
          </a:xfrm>
          <a:prstGeom prst="rect">
            <a:avLst/>
          </a:prstGeom>
        </p:spPr>
      </p:pic>
    </p:spTree>
    <p:extLst>
      <p:ext uri="{BB962C8B-B14F-4D97-AF65-F5344CB8AC3E}">
        <p14:creationId xmlns:p14="http://schemas.microsoft.com/office/powerpoint/2010/main" val="2477247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887A0-FF8C-4BA2-B239-1287D46F6446}"/>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59A82B0-300A-44E9-9F5A-878AF7BC77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BF13A3-ECB4-4B60-B785-FA9CEE2AF22D}"/>
              </a:ext>
            </a:extLst>
          </p:cNvPr>
          <p:cNvSpPr>
            <a:spLocks noGrp="1"/>
          </p:cNvSpPr>
          <p:nvPr>
            <p:ph type="dt" sz="half" idx="10"/>
          </p:nvPr>
        </p:nvSpPr>
        <p:spPr/>
        <p:txBody>
          <a:bodyPr/>
          <a:lstStyle/>
          <a:p>
            <a:r>
              <a:rPr lang="en-US"/>
              <a:t>www.coe.int/cybercrime</a:t>
            </a:r>
            <a:endParaRPr lang="en-GB"/>
          </a:p>
        </p:txBody>
      </p:sp>
      <p:sp>
        <p:nvSpPr>
          <p:cNvPr id="6" name="Slide Number Placeholder 5">
            <a:extLst>
              <a:ext uri="{FF2B5EF4-FFF2-40B4-BE49-F238E27FC236}">
                <a16:creationId xmlns:a16="http://schemas.microsoft.com/office/drawing/2014/main" id="{B81B403D-24B3-4374-8BBA-1B32CBE692F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645551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12F1B-BD14-443A-8D0B-F2E860477B3A}"/>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02F08A-E1DE-4570-9355-50DC3F5DDCCF}"/>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C8B6C54-E857-4688-8BED-6C07EE2DCC80}"/>
              </a:ext>
            </a:extLst>
          </p:cNvPr>
          <p:cNvSpPr>
            <a:spLocks noGrp="1"/>
          </p:cNvSpPr>
          <p:nvPr>
            <p:ph type="dt" sz="half" idx="10"/>
          </p:nvPr>
        </p:nvSpPr>
        <p:spPr/>
        <p:txBody>
          <a:bodyPr/>
          <a:lstStyle/>
          <a:p>
            <a:r>
              <a:rPr lang="en-US"/>
              <a:t>www.coe.int/cybercrime</a:t>
            </a:r>
            <a:endParaRPr lang="en-GB"/>
          </a:p>
        </p:txBody>
      </p:sp>
      <p:sp>
        <p:nvSpPr>
          <p:cNvPr id="6" name="Slide Number Placeholder 5">
            <a:extLst>
              <a:ext uri="{FF2B5EF4-FFF2-40B4-BE49-F238E27FC236}">
                <a16:creationId xmlns:a16="http://schemas.microsoft.com/office/drawing/2014/main" id="{1DE5DA1A-A5B8-4920-A9CF-39AFCC6250B6}"/>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20391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761A8-7BCE-4578-A52D-3D0AB4AD54EB}"/>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EA9E2AF-983F-4FF5-9D75-A7977C90F629}"/>
              </a:ext>
            </a:extLst>
          </p:cNvPr>
          <p:cNvSpPr>
            <a:spLocks noGrp="1"/>
          </p:cNvSpPr>
          <p:nvPr>
            <p:ph sz="half" idx="1"/>
          </p:nvPr>
        </p:nvSpPr>
        <p:spPr>
          <a:xfrm>
            <a:off x="838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96853E-678C-44C3-BFE7-3526360D25FD}"/>
              </a:ext>
            </a:extLst>
          </p:cNvPr>
          <p:cNvSpPr>
            <a:spLocks noGrp="1"/>
          </p:cNvSpPr>
          <p:nvPr>
            <p:ph sz="half" idx="2"/>
          </p:nvPr>
        </p:nvSpPr>
        <p:spPr>
          <a:xfrm>
            <a:off x="6172200" y="2575775"/>
            <a:ext cx="5181600" cy="3601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C826CB5-DC3F-4C95-A8A8-5914BF46D774}"/>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2033B7A1-BDE6-4E3D-A5AC-55F538D035C7}"/>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77499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709F5-C56C-4F7D-8F29-31C9FE412D3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78D743-D25B-45A6-ACEC-70E1F32831B2}"/>
              </a:ext>
            </a:extLst>
          </p:cNvPr>
          <p:cNvSpPr>
            <a:spLocks noGrp="1"/>
          </p:cNvSpPr>
          <p:nvPr>
            <p:ph type="dt" sz="half" idx="10"/>
          </p:nvPr>
        </p:nvSpPr>
        <p:spPr/>
        <p:txBody>
          <a:bodyPr/>
          <a:lstStyle/>
          <a:p>
            <a:r>
              <a:rPr lang="en-US"/>
              <a:t>www.coe.int/cybercrime</a:t>
            </a:r>
            <a:endParaRPr lang="en-GB"/>
          </a:p>
        </p:txBody>
      </p:sp>
      <p:sp>
        <p:nvSpPr>
          <p:cNvPr id="5" name="Slide Number Placeholder 4">
            <a:extLst>
              <a:ext uri="{FF2B5EF4-FFF2-40B4-BE49-F238E27FC236}">
                <a16:creationId xmlns:a16="http://schemas.microsoft.com/office/drawing/2014/main" id="{EFB3A7A0-6868-4B48-895F-D2BB6C091031}"/>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188457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BE15E5-49F2-4C9B-BEB8-E06A1BA0DC0E}"/>
              </a:ext>
            </a:extLst>
          </p:cNvPr>
          <p:cNvSpPr>
            <a:spLocks noGrp="1"/>
          </p:cNvSpPr>
          <p:nvPr>
            <p:ph type="dt" sz="half" idx="10"/>
          </p:nvPr>
        </p:nvSpPr>
        <p:spPr/>
        <p:txBody>
          <a:bodyPr/>
          <a:lstStyle/>
          <a:p>
            <a:r>
              <a:rPr lang="en-US"/>
              <a:t>www.coe.int/cybercrime</a:t>
            </a:r>
            <a:endParaRPr lang="en-GB"/>
          </a:p>
        </p:txBody>
      </p:sp>
      <p:sp>
        <p:nvSpPr>
          <p:cNvPr id="4" name="Slide Number Placeholder 3">
            <a:extLst>
              <a:ext uri="{FF2B5EF4-FFF2-40B4-BE49-F238E27FC236}">
                <a16:creationId xmlns:a16="http://schemas.microsoft.com/office/drawing/2014/main" id="{9A512758-8157-4415-A225-9F639F06454D}"/>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720955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2BF7-9AB1-45A0-99CA-40D83E31A56E}"/>
              </a:ext>
            </a:extLst>
          </p:cNvPr>
          <p:cNvSpPr>
            <a:spLocks noGrp="1"/>
          </p:cNvSpPr>
          <p:nvPr>
            <p:ph type="title"/>
          </p:nvPr>
        </p:nvSpPr>
        <p:spPr>
          <a:xfrm>
            <a:off x="839788" y="1429559"/>
            <a:ext cx="3932237" cy="1030309"/>
          </a:xfrm>
        </p:spPr>
        <p:txBody>
          <a:bodyPr anchor="b"/>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D1192B6E-BC7F-4266-B9A1-6AA0C4651271}"/>
              </a:ext>
            </a:extLst>
          </p:cNvPr>
          <p:cNvSpPr>
            <a:spLocks noGrp="1"/>
          </p:cNvSpPr>
          <p:nvPr>
            <p:ph idx="1"/>
          </p:nvPr>
        </p:nvSpPr>
        <p:spPr>
          <a:xfrm>
            <a:off x="5183188" y="1429556"/>
            <a:ext cx="6172200" cy="443149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527B0D-F5CC-419C-938D-CD9FB7376D1A}"/>
              </a:ext>
            </a:extLst>
          </p:cNvPr>
          <p:cNvSpPr>
            <a:spLocks noGrp="1"/>
          </p:cNvSpPr>
          <p:nvPr>
            <p:ph type="body" sz="half" idx="2"/>
          </p:nvPr>
        </p:nvSpPr>
        <p:spPr>
          <a:xfrm>
            <a:off x="839788" y="2459868"/>
            <a:ext cx="3932237" cy="3409123"/>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69486430-719A-422F-876B-43513CDFE5E5}"/>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1057F7B5-3BC4-4ABA-968D-B7A6A0BC2CF0}"/>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863528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37F18-4598-47BE-A080-E256B96A39C8}"/>
              </a:ext>
            </a:extLst>
          </p:cNvPr>
          <p:cNvSpPr>
            <a:spLocks noGrp="1"/>
          </p:cNvSpPr>
          <p:nvPr>
            <p:ph type="title"/>
          </p:nvPr>
        </p:nvSpPr>
        <p:spPr>
          <a:xfrm>
            <a:off x="839788" y="1571224"/>
            <a:ext cx="3932237" cy="981476"/>
          </a:xfrm>
        </p:spPr>
        <p:txBody>
          <a:bodyPr anchor="b"/>
          <a:lstStyle>
            <a:lvl1pPr>
              <a:defRPr sz="32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2E9E2B2-7150-415E-9FF8-EA65FD8813E9}"/>
              </a:ext>
            </a:extLst>
          </p:cNvPr>
          <p:cNvSpPr>
            <a:spLocks noGrp="1"/>
          </p:cNvSpPr>
          <p:nvPr>
            <p:ph type="pic" idx="1"/>
          </p:nvPr>
        </p:nvSpPr>
        <p:spPr>
          <a:xfrm>
            <a:off x="5183188" y="1571224"/>
            <a:ext cx="6172200" cy="428982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a:extLst>
              <a:ext uri="{FF2B5EF4-FFF2-40B4-BE49-F238E27FC236}">
                <a16:creationId xmlns:a16="http://schemas.microsoft.com/office/drawing/2014/main" id="{26F216A4-F985-4119-A46A-4F34B3E9B2B5}"/>
              </a:ext>
            </a:extLst>
          </p:cNvPr>
          <p:cNvSpPr>
            <a:spLocks noGrp="1"/>
          </p:cNvSpPr>
          <p:nvPr>
            <p:ph type="body" sz="half" idx="2"/>
          </p:nvPr>
        </p:nvSpPr>
        <p:spPr>
          <a:xfrm>
            <a:off x="839788" y="2552700"/>
            <a:ext cx="3932237" cy="33162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FBAD67-0A21-4572-A95C-65885B41D158}"/>
              </a:ext>
            </a:extLst>
          </p:cNvPr>
          <p:cNvSpPr>
            <a:spLocks noGrp="1"/>
          </p:cNvSpPr>
          <p:nvPr>
            <p:ph type="dt" sz="half" idx="10"/>
          </p:nvPr>
        </p:nvSpPr>
        <p:spPr/>
        <p:txBody>
          <a:bodyPr/>
          <a:lstStyle/>
          <a:p>
            <a:r>
              <a:rPr lang="en-US"/>
              <a:t>www.coe.int/cybercrime</a:t>
            </a:r>
            <a:endParaRPr lang="en-GB"/>
          </a:p>
        </p:txBody>
      </p:sp>
      <p:sp>
        <p:nvSpPr>
          <p:cNvPr id="7" name="Slide Number Placeholder 6">
            <a:extLst>
              <a:ext uri="{FF2B5EF4-FFF2-40B4-BE49-F238E27FC236}">
                <a16:creationId xmlns:a16="http://schemas.microsoft.com/office/drawing/2014/main" id="{21317742-1C64-4E92-A9CC-B3630CE8347A}"/>
              </a:ext>
            </a:extLst>
          </p:cNvPr>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478859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A6623E4-09F6-44A1-8EC3-B0714BDDC971}"/>
              </a:ext>
            </a:extLst>
          </p:cNvPr>
          <p:cNvSpPr/>
          <p:nvPr userDrawn="1"/>
        </p:nvSpPr>
        <p:spPr>
          <a:xfrm>
            <a:off x="0" y="6419919"/>
            <a:ext cx="12191998" cy="438081"/>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a:extLst>
              <a:ext uri="{FF2B5EF4-FFF2-40B4-BE49-F238E27FC236}">
                <a16:creationId xmlns:a16="http://schemas.microsoft.com/office/drawing/2014/main" id="{71F6F09A-5FB2-4BD4-B0D2-B85F1A6D5ECA}"/>
              </a:ext>
            </a:extLst>
          </p:cNvPr>
          <p:cNvSpPr>
            <a:spLocks noGrp="1"/>
          </p:cNvSpPr>
          <p:nvPr>
            <p:ph type="title"/>
          </p:nvPr>
        </p:nvSpPr>
        <p:spPr>
          <a:xfrm>
            <a:off x="838200" y="1541439"/>
            <a:ext cx="10515600" cy="90729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FA3B5B-7A8A-4CA8-A2E7-30D5A77BCC12}"/>
              </a:ext>
            </a:extLst>
          </p:cNvPr>
          <p:cNvSpPr>
            <a:spLocks noGrp="1"/>
          </p:cNvSpPr>
          <p:nvPr>
            <p:ph type="body" idx="1"/>
          </p:nvPr>
        </p:nvSpPr>
        <p:spPr>
          <a:xfrm>
            <a:off x="838200" y="2691685"/>
            <a:ext cx="10515600" cy="34852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7813316-9A1D-482B-A304-A853204A63D5}"/>
              </a:ext>
            </a:extLst>
          </p:cNvPr>
          <p:cNvSpPr>
            <a:spLocks noGrp="1"/>
          </p:cNvSpPr>
          <p:nvPr>
            <p:ph type="dt" sz="half" idx="2"/>
          </p:nvPr>
        </p:nvSpPr>
        <p:spPr>
          <a:xfrm>
            <a:off x="838199" y="6468708"/>
            <a:ext cx="2743200" cy="365125"/>
          </a:xfrm>
          <a:prstGeom prst="rect">
            <a:avLst/>
          </a:prstGeom>
        </p:spPr>
        <p:txBody>
          <a:bodyPr vert="horz" lIns="91440" tIns="45720" rIns="91440" bIns="45720" rtlCol="0" anchor="ctr"/>
          <a:lstStyle>
            <a:lvl1pPr algn="l">
              <a:defRPr sz="1400" b="1">
                <a:solidFill>
                  <a:schemeClr val="bg1"/>
                </a:solidFill>
                <a:latin typeface="Verdana" panose="020B0604030504040204" pitchFamily="34" charset="0"/>
                <a:ea typeface="Verdana" panose="020B0604030504040204" pitchFamily="34" charset="0"/>
              </a:defRPr>
            </a:lvl1pPr>
          </a:lstStyle>
          <a:p>
            <a:r>
              <a:rPr lang="en-US"/>
              <a:t>www.coe.int/cybercrime</a:t>
            </a:r>
            <a:endParaRPr lang="en-GB" dirty="0"/>
          </a:p>
        </p:txBody>
      </p:sp>
      <p:sp>
        <p:nvSpPr>
          <p:cNvPr id="6" name="Slide Number Placeholder 5">
            <a:extLst>
              <a:ext uri="{FF2B5EF4-FFF2-40B4-BE49-F238E27FC236}">
                <a16:creationId xmlns:a16="http://schemas.microsoft.com/office/drawing/2014/main" id="{20B60CAE-468A-4E7E-B51B-6224456560BA}"/>
              </a:ext>
            </a:extLst>
          </p:cNvPr>
          <p:cNvSpPr>
            <a:spLocks noGrp="1"/>
          </p:cNvSpPr>
          <p:nvPr>
            <p:ph type="sldNum" sz="quarter" idx="4"/>
          </p:nvPr>
        </p:nvSpPr>
        <p:spPr>
          <a:xfrm>
            <a:off x="8610603" y="6468708"/>
            <a:ext cx="2743200" cy="365125"/>
          </a:xfrm>
          <a:prstGeom prst="rect">
            <a:avLst/>
          </a:prstGeom>
        </p:spPr>
        <p:txBody>
          <a:bodyPr vert="horz" lIns="91440" tIns="45720" rIns="91440" bIns="45720" rtlCol="0" anchor="ctr"/>
          <a:lstStyle>
            <a:lvl1pPr algn="r">
              <a:defRPr sz="14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pic>
        <p:nvPicPr>
          <p:cNvPr id="8" name="Picture 7">
            <a:extLst>
              <a:ext uri="{FF2B5EF4-FFF2-40B4-BE49-F238E27FC236}">
                <a16:creationId xmlns:a16="http://schemas.microsoft.com/office/drawing/2014/main" id="{E66A88AE-FBCF-44BD-A1A0-A72E47EF78AC}"/>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 y="0"/>
            <a:ext cx="12191998" cy="1295400"/>
          </a:xfrm>
          <a:prstGeom prst="rect">
            <a:avLst/>
          </a:prstGeom>
        </p:spPr>
      </p:pic>
    </p:spTree>
    <p:extLst>
      <p:ext uri="{BB962C8B-B14F-4D97-AF65-F5344CB8AC3E}">
        <p14:creationId xmlns:p14="http://schemas.microsoft.com/office/powerpoint/2010/main" val="107754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Lst>
  <p:hf hdr="0" ftr="0"/>
  <p:txStyles>
    <p:title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5A24BEE-F080-4497-B183-2AA405912103}"/>
              </a:ext>
            </a:extLst>
          </p:cNvPr>
          <p:cNvSpPr>
            <a:spLocks noGrp="1"/>
          </p:cNvSpPr>
          <p:nvPr>
            <p:ph type="ctrTitle"/>
          </p:nvPr>
        </p:nvSpPr>
        <p:spPr>
          <a:xfrm>
            <a:off x="1458098" y="2893214"/>
            <a:ext cx="9144000" cy="1563034"/>
          </a:xfrm>
        </p:spPr>
        <p:txBody>
          <a:bodyPr/>
          <a:lstStyle/>
          <a:p>
            <a:r>
              <a:rPr lang="en-GB" sz="2800" dirty="0">
                <a:solidFill>
                  <a:schemeClr val="accent1">
                    <a:lumMod val="60000"/>
                    <a:lumOff val="40000"/>
                  </a:schemeClr>
                </a:solidFill>
                <a:latin typeface="Verdana" panose="020B0604030504040204" pitchFamily="34" charset="0"/>
                <a:ea typeface="Verdana" panose="020B0604030504040204" pitchFamily="34" charset="0"/>
                <a:cs typeface="Verdana" panose="020B0604030504040204" pitchFamily="34" charset="0"/>
              </a:rPr>
              <a:t>Specialised Course </a:t>
            </a:r>
            <a:br>
              <a:rPr lang="en-GB" sz="2800" dirty="0">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Electronic Evidence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for</a:t>
            </a: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b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en-GB"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Judges and Prosecutors </a:t>
            </a:r>
            <a:endParaRPr lang="en-GB"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r>
              <a:rPr lang="en-US" b="1" dirty="0">
                <a:solidFill>
                  <a:schemeClr val="bg1"/>
                </a:solidFill>
              </a:rPr>
              <a:t>General considerations</a:t>
            </a:r>
          </a:p>
        </p:txBody>
      </p:sp>
      <p:sp>
        <p:nvSpPr>
          <p:cNvPr id="4" name="Rectangle 3"/>
          <p:cNvSpPr>
            <a:spLocks noGrp="1" noChangeArrowheads="1"/>
          </p:cNvSpPr>
          <p:nvPr>
            <p:ph idx="1"/>
          </p:nvPr>
        </p:nvSpPr>
        <p:spPr>
          <a:xfrm>
            <a:off x="838199" y="1364975"/>
            <a:ext cx="11202956" cy="4943060"/>
          </a:xfrm>
        </p:spPr>
        <p:txBody>
          <a:bodyPr>
            <a:normAutofit lnSpcReduction="10000"/>
          </a:bodyPr>
          <a:lstStyle/>
          <a:p>
            <a:pPr marL="342900" lvl="0" indent="-342900" defTabSz="457200" fontAlgn="base">
              <a:lnSpc>
                <a:spcPct val="150000"/>
              </a:lnSpc>
              <a:spcBef>
                <a:spcPct val="0"/>
              </a:spcBef>
              <a:spcAft>
                <a:spcPct val="0"/>
              </a:spcAft>
              <a:buFont typeface="Arial" charset="0"/>
              <a:buChar char="•"/>
            </a:pPr>
            <a:r>
              <a:rPr lang="en-GB" altLang="nl-BE" sz="2400" dirty="0">
                <a:solidFill>
                  <a:prstClr val="black"/>
                </a:solidFill>
                <a:latin typeface="Helvetica" pitchFamily="2" charset="0"/>
                <a:ea typeface="ＭＳ Ｐゴシック" panose="020B0600070205080204" pitchFamily="34" charset="-128"/>
              </a:rPr>
              <a:t>Evidence may be challenged by the defence:</a:t>
            </a:r>
          </a:p>
          <a:p>
            <a:pPr marL="742950" lvl="1" indent="-285750" defTabSz="457200" fontAlgn="base">
              <a:lnSpc>
                <a:spcPct val="150000"/>
              </a:lnSpc>
              <a:spcBef>
                <a:spcPct val="0"/>
              </a:spcBef>
              <a:spcAft>
                <a:spcPct val="0"/>
              </a:spcAft>
              <a:buFont typeface="Arial" charset="0"/>
              <a:buChar char="–"/>
            </a:pPr>
            <a:r>
              <a:rPr lang="fr-BE" altLang="nl-BE" sz="2000" dirty="0">
                <a:solidFill>
                  <a:prstClr val="black"/>
                </a:solidFill>
                <a:latin typeface="Helvetica" pitchFamily="2" charset="0"/>
                <a:ea typeface="ＭＳ Ｐゴシック" panose="020B0600070205080204" pitchFamily="34" charset="-128"/>
              </a:rPr>
              <a:t>Be </a:t>
            </a:r>
            <a:r>
              <a:rPr lang="fr-BE" altLang="nl-BE" sz="2000" dirty="0" err="1">
                <a:solidFill>
                  <a:prstClr val="black"/>
                </a:solidFill>
                <a:latin typeface="Helvetica" pitchFamily="2" charset="0"/>
                <a:ea typeface="ＭＳ Ｐゴシック" panose="020B0600070205080204" pitchFamily="34" charset="-128"/>
              </a:rPr>
              <a:t>aware</a:t>
            </a:r>
            <a:r>
              <a:rPr lang="fr-BE" altLang="nl-BE" sz="2000" dirty="0">
                <a:solidFill>
                  <a:prstClr val="black"/>
                </a:solidFill>
                <a:latin typeface="Helvetica" pitchFamily="2" charset="0"/>
                <a:ea typeface="ＭＳ Ｐゴシック" panose="020B0600070205080204" pitchFamily="34" charset="-128"/>
              </a:rPr>
              <a:t> of </a:t>
            </a:r>
            <a:r>
              <a:rPr lang="fr-BE" altLang="nl-BE" sz="2000" dirty="0">
                <a:solidFill>
                  <a:srgbClr val="1F497D"/>
                </a:solidFill>
                <a:latin typeface="Helvetica" pitchFamily="2" charset="0"/>
                <a:ea typeface="ＭＳ Ｐゴシック" panose="020B0600070205080204" pitchFamily="34" charset="-128"/>
              </a:rPr>
              <a:t>alternative </a:t>
            </a:r>
            <a:r>
              <a:rPr lang="fr-BE" altLang="nl-BE" sz="2000" dirty="0" err="1">
                <a:solidFill>
                  <a:srgbClr val="1F497D"/>
                </a:solidFill>
                <a:latin typeface="Helvetica" pitchFamily="2" charset="0"/>
                <a:ea typeface="ＭＳ Ｐゴシック" panose="020B0600070205080204" pitchFamily="34" charset="-128"/>
              </a:rPr>
              <a:t>explanations</a:t>
            </a:r>
            <a:r>
              <a:rPr lang="fr-BE" altLang="nl-BE" sz="2000" dirty="0">
                <a:solidFill>
                  <a:prstClr val="black"/>
                </a:solidFill>
                <a:latin typeface="Helvetica" pitchFamily="2" charset="0"/>
                <a:ea typeface="ＭＳ Ｐゴシック" panose="020B0600070205080204" pitchFamily="34" charset="-128"/>
              </a:rPr>
              <a:t> of the </a:t>
            </a:r>
            <a:r>
              <a:rPr lang="fr-BE" altLang="nl-BE" sz="2000" dirty="0" err="1">
                <a:solidFill>
                  <a:prstClr val="black"/>
                </a:solidFill>
                <a:latin typeface="Helvetica" pitchFamily="2" charset="0"/>
                <a:ea typeface="ＭＳ Ｐゴシック" panose="020B0600070205080204" pitchFamily="34" charset="-128"/>
              </a:rPr>
              <a:t>evidence</a:t>
            </a:r>
            <a:endParaRPr lang="fr-BE" altLang="nl-BE" sz="2000" dirty="0">
              <a:solidFill>
                <a:prstClr val="black"/>
              </a:solidFill>
              <a:latin typeface="Helvetica" pitchFamily="2" charset="0"/>
              <a:ea typeface="ＭＳ Ｐゴシック" panose="020B0600070205080204" pitchFamily="34" charset="-128"/>
            </a:endParaRPr>
          </a:p>
          <a:p>
            <a:pPr marL="742950" lvl="1" indent="-285750" defTabSz="457200" fontAlgn="base">
              <a:lnSpc>
                <a:spcPct val="150000"/>
              </a:lnSpc>
              <a:spcBef>
                <a:spcPct val="0"/>
              </a:spcBef>
              <a:spcAft>
                <a:spcPct val="0"/>
              </a:spcAft>
              <a:buFont typeface="Arial" charset="0"/>
              <a:buChar char="–"/>
            </a:pPr>
            <a:r>
              <a:rPr lang="fr-BE" altLang="nl-BE" sz="2000" dirty="0">
                <a:solidFill>
                  <a:prstClr val="black"/>
                </a:solidFill>
                <a:latin typeface="Helvetica" pitchFamily="2" charset="0"/>
                <a:ea typeface="ＭＳ Ｐゴシック" panose="020B0600070205080204" pitchFamily="34" charset="-128"/>
              </a:rPr>
              <a:t>Be </a:t>
            </a:r>
            <a:r>
              <a:rPr lang="fr-BE" altLang="nl-BE" sz="2000" dirty="0" err="1">
                <a:solidFill>
                  <a:prstClr val="black"/>
                </a:solidFill>
                <a:latin typeface="Helvetica" pitchFamily="2" charset="0"/>
                <a:ea typeface="ＭＳ Ｐゴシック" panose="020B0600070205080204" pitchFamily="34" charset="-128"/>
              </a:rPr>
              <a:t>aware</a:t>
            </a:r>
            <a:r>
              <a:rPr lang="fr-BE" altLang="nl-BE" sz="2000" dirty="0">
                <a:solidFill>
                  <a:prstClr val="black"/>
                </a:solidFill>
                <a:latin typeface="Helvetica" pitchFamily="2" charset="0"/>
                <a:ea typeface="ＭＳ Ｐゴシック" panose="020B0600070205080204" pitchFamily="34" charset="-128"/>
              </a:rPr>
              <a:t> of the E-</a:t>
            </a:r>
            <a:r>
              <a:rPr lang="fr-BE" altLang="nl-BE" sz="2000" dirty="0" err="1">
                <a:solidFill>
                  <a:srgbClr val="1F497D"/>
                </a:solidFill>
                <a:latin typeface="Helvetica" pitchFamily="2" charset="0"/>
                <a:ea typeface="ＭＳ Ｐゴシック" panose="020B0600070205080204" pitchFamily="34" charset="-128"/>
              </a:rPr>
              <a:t>evidence</a:t>
            </a:r>
            <a:r>
              <a:rPr lang="fr-BE" altLang="nl-BE" sz="2000" dirty="0">
                <a:solidFill>
                  <a:srgbClr val="1F497D"/>
                </a:solidFill>
                <a:latin typeface="Helvetica" pitchFamily="2" charset="0"/>
                <a:ea typeface="ＭＳ Ｐゴシック" panose="020B0600070205080204" pitchFamily="34" charset="-128"/>
              </a:rPr>
              <a:t> </a:t>
            </a:r>
            <a:r>
              <a:rPr lang="fr-BE" altLang="nl-BE" sz="2000" dirty="0" err="1">
                <a:solidFill>
                  <a:srgbClr val="1F497D"/>
                </a:solidFill>
                <a:latin typeface="Helvetica" pitchFamily="2" charset="0"/>
                <a:ea typeface="ＭＳ Ｐゴシック" panose="020B0600070205080204" pitchFamily="34" charset="-128"/>
              </a:rPr>
              <a:t>integrity</a:t>
            </a:r>
            <a:r>
              <a:rPr lang="fr-BE" altLang="nl-BE" sz="2000" dirty="0">
                <a:solidFill>
                  <a:srgbClr val="1F497D"/>
                </a:solidFill>
                <a:latin typeface="Helvetica" pitchFamily="2" charset="0"/>
                <a:ea typeface="ＭＳ Ｐゴシック" panose="020B0600070205080204" pitchFamily="34" charset="-128"/>
              </a:rPr>
              <a:t> issues</a:t>
            </a:r>
            <a:r>
              <a:rPr lang="fr-BE" altLang="nl-BE" sz="2000" dirty="0">
                <a:solidFill>
                  <a:prstClr val="black"/>
                </a:solidFill>
                <a:latin typeface="Helvetica" pitchFamily="2" charset="0"/>
                <a:ea typeface="ＭＳ Ｐゴシック" panose="020B0600070205080204" pitchFamily="34" charset="-128"/>
              </a:rPr>
              <a:t> the </a:t>
            </a:r>
            <a:r>
              <a:rPr lang="fr-BE" altLang="nl-BE" sz="2000" dirty="0" err="1">
                <a:solidFill>
                  <a:prstClr val="black"/>
                </a:solidFill>
                <a:latin typeface="Helvetica" pitchFamily="2" charset="0"/>
                <a:ea typeface="ＭＳ Ｐゴシック" panose="020B0600070205080204" pitchFamily="34" charset="-128"/>
              </a:rPr>
              <a:t>defence</a:t>
            </a:r>
            <a:r>
              <a:rPr lang="fr-BE" altLang="nl-BE" sz="2000" dirty="0">
                <a:solidFill>
                  <a:prstClr val="black"/>
                </a:solidFill>
                <a:latin typeface="Helvetica" pitchFamily="2" charset="0"/>
                <a:ea typeface="ＭＳ Ｐゴシック" panose="020B0600070205080204" pitchFamily="34" charset="-128"/>
              </a:rPr>
              <a:t> </a:t>
            </a:r>
            <a:r>
              <a:rPr lang="fr-BE" altLang="nl-BE" sz="2000" dirty="0" err="1">
                <a:solidFill>
                  <a:prstClr val="black"/>
                </a:solidFill>
                <a:latin typeface="Helvetica" pitchFamily="2" charset="0"/>
                <a:ea typeface="ＭＳ Ｐゴシック" panose="020B0600070205080204" pitchFamily="34" charset="-128"/>
              </a:rPr>
              <a:t>could</a:t>
            </a:r>
            <a:r>
              <a:rPr lang="fr-BE" altLang="nl-BE" sz="2000" dirty="0">
                <a:solidFill>
                  <a:prstClr val="black"/>
                </a:solidFill>
                <a:latin typeface="Helvetica" pitchFamily="2" charset="0"/>
                <a:ea typeface="ＭＳ Ｐゴシック" panose="020B0600070205080204" pitchFamily="34" charset="-128"/>
              </a:rPr>
              <a:t> </a:t>
            </a:r>
            <a:r>
              <a:rPr lang="fr-BE" altLang="nl-BE" sz="2000" dirty="0" err="1">
                <a:solidFill>
                  <a:prstClr val="black"/>
                </a:solidFill>
                <a:latin typeface="Helvetica" pitchFamily="2" charset="0"/>
                <a:ea typeface="ＭＳ Ｐゴシック" panose="020B0600070205080204" pitchFamily="34" charset="-128"/>
              </a:rPr>
              <a:t>raise</a:t>
            </a:r>
            <a:r>
              <a:rPr lang="fr-BE" altLang="nl-BE" sz="2000" dirty="0">
                <a:solidFill>
                  <a:prstClr val="black"/>
                </a:solidFill>
                <a:latin typeface="Helvetica" pitchFamily="2" charset="0"/>
                <a:ea typeface="ＭＳ Ｐゴシック" panose="020B0600070205080204" pitchFamily="34" charset="-128"/>
              </a:rPr>
              <a:t>=</a:t>
            </a:r>
          </a:p>
          <a:p>
            <a:pPr marL="1200138" lvl="2" indent="-285750" defTabSz="457200" fontAlgn="base">
              <a:lnSpc>
                <a:spcPct val="150000"/>
              </a:lnSpc>
              <a:spcBef>
                <a:spcPct val="0"/>
              </a:spcBef>
              <a:spcAft>
                <a:spcPct val="0"/>
              </a:spcAft>
              <a:buFont typeface="Arial" charset="0"/>
              <a:buChar char="–"/>
            </a:pPr>
            <a:r>
              <a:rPr lang="en-US" altLang="nl-BE" sz="1600" dirty="0">
                <a:solidFill>
                  <a:prstClr val="black"/>
                </a:solidFill>
                <a:latin typeface="Helvetica" pitchFamily="2" charset="0"/>
                <a:ea typeface="ＭＳ Ｐゴシック" panose="020B0600070205080204" pitchFamily="34" charset="-128"/>
              </a:rPr>
              <a:t>Technical (e.g. unprotected wireless networks; Trustworthiness of IP-identification )</a:t>
            </a:r>
          </a:p>
          <a:p>
            <a:pPr marL="1200138" lvl="2" indent="-285750" defTabSz="457200" fontAlgn="base">
              <a:lnSpc>
                <a:spcPct val="150000"/>
              </a:lnSpc>
              <a:spcBef>
                <a:spcPct val="0"/>
              </a:spcBef>
              <a:spcAft>
                <a:spcPct val="0"/>
              </a:spcAft>
              <a:buFont typeface="Arial" charset="0"/>
              <a:buChar char="–"/>
            </a:pPr>
            <a:r>
              <a:rPr lang="en-US" altLang="nl-BE" sz="1600" dirty="0">
                <a:solidFill>
                  <a:prstClr val="black"/>
                </a:solidFill>
                <a:latin typeface="Helvetica" pitchFamily="2" charset="0"/>
                <a:ea typeface="ＭＳ Ｐゴシック" panose="020B0600070205080204" pitchFamily="34" charset="-128"/>
              </a:rPr>
              <a:t>Non-compliance with Procedures</a:t>
            </a:r>
          </a:p>
          <a:p>
            <a:pPr marL="1200138" lvl="2" indent="-285750" defTabSz="457200" fontAlgn="base">
              <a:lnSpc>
                <a:spcPct val="150000"/>
              </a:lnSpc>
              <a:spcBef>
                <a:spcPct val="0"/>
              </a:spcBef>
              <a:spcAft>
                <a:spcPct val="0"/>
              </a:spcAft>
              <a:buFont typeface="Arial" charset="0"/>
              <a:buChar char="–"/>
            </a:pPr>
            <a:r>
              <a:rPr lang="en-US" altLang="nl-BE" sz="1600" dirty="0">
                <a:solidFill>
                  <a:prstClr val="black"/>
                </a:solidFill>
                <a:latin typeface="Helvetica" pitchFamily="2" charset="0"/>
                <a:ea typeface="ＭＳ Ｐゴシック" panose="020B0600070205080204" pitchFamily="34" charset="-128"/>
              </a:rPr>
              <a:t>Broken Chain of custody</a:t>
            </a:r>
            <a:endParaRPr lang="fr-BE" altLang="nl-BE" sz="1600" dirty="0">
              <a:solidFill>
                <a:prstClr val="black"/>
              </a:solidFill>
              <a:latin typeface="Helvetica" pitchFamily="2" charset="0"/>
              <a:ea typeface="ＭＳ Ｐゴシック" panose="020B0600070205080204" pitchFamily="34" charset="-128"/>
            </a:endParaRPr>
          </a:p>
          <a:p>
            <a:pPr marL="342900" lvl="0" indent="-342900" defTabSz="457200" fontAlgn="base">
              <a:lnSpc>
                <a:spcPct val="150000"/>
              </a:lnSpc>
              <a:spcBef>
                <a:spcPct val="0"/>
              </a:spcBef>
              <a:spcAft>
                <a:spcPct val="0"/>
              </a:spcAft>
              <a:buFont typeface="Arial" charset="0"/>
              <a:buChar char="•"/>
            </a:pPr>
            <a:r>
              <a:rPr lang="en-GB" altLang="nl-BE" sz="2400" dirty="0">
                <a:solidFill>
                  <a:prstClr val="black"/>
                </a:solidFill>
                <a:latin typeface="Helvetica" pitchFamily="2" charset="0"/>
                <a:ea typeface="ＭＳ Ｐゴシック" panose="020B0600070205080204" pitchFamily="34" charset="-128"/>
              </a:rPr>
              <a:t>If the evidence itself cannot be challenged, the person who collected it and the way in which it was collected may be challenged:</a:t>
            </a:r>
          </a:p>
          <a:p>
            <a:pPr marL="742950" lvl="1" indent="-285750" defTabSz="457200" fontAlgn="base">
              <a:lnSpc>
                <a:spcPct val="150000"/>
              </a:lnSpc>
              <a:spcBef>
                <a:spcPct val="0"/>
              </a:spcBef>
              <a:spcAft>
                <a:spcPct val="0"/>
              </a:spcAft>
              <a:buFont typeface="Arial" charset="0"/>
              <a:buChar char="–"/>
            </a:pPr>
            <a:r>
              <a:rPr lang="fr-BE" altLang="nl-BE" sz="2000" dirty="0">
                <a:solidFill>
                  <a:prstClr val="black"/>
                </a:solidFill>
                <a:latin typeface="Helvetica" pitchFamily="2" charset="0"/>
                <a:ea typeface="ＭＳ Ｐゴシック" panose="020B0600070205080204" pitchFamily="34" charset="-128"/>
              </a:rPr>
              <a:t>Expert-policeman</a:t>
            </a:r>
          </a:p>
          <a:p>
            <a:pPr marL="742950" lvl="1" indent="-285750" defTabSz="457200" fontAlgn="base">
              <a:lnSpc>
                <a:spcPct val="150000"/>
              </a:lnSpc>
              <a:spcBef>
                <a:spcPct val="0"/>
              </a:spcBef>
              <a:spcAft>
                <a:spcPct val="0"/>
              </a:spcAft>
              <a:buFont typeface="Arial" charset="0"/>
              <a:buChar char="–"/>
            </a:pPr>
            <a:r>
              <a:rPr lang="fr-BE" altLang="nl-BE" sz="2000" dirty="0">
                <a:solidFill>
                  <a:prstClr val="black"/>
                </a:solidFill>
                <a:latin typeface="Helvetica" pitchFamily="2" charset="0"/>
                <a:ea typeface="ＭＳ Ｐゴシック" panose="020B0600070205080204" pitchFamily="34" charset="-128"/>
              </a:rPr>
              <a:t>Digital </a:t>
            </a:r>
            <a:r>
              <a:rPr lang="fr-BE" altLang="nl-BE" sz="2000" dirty="0" err="1">
                <a:solidFill>
                  <a:prstClr val="black"/>
                </a:solidFill>
                <a:latin typeface="Helvetica" pitchFamily="2" charset="0"/>
                <a:ea typeface="ＭＳ Ｐゴシック" panose="020B0600070205080204" pitchFamily="34" charset="-128"/>
              </a:rPr>
              <a:t>forensics</a:t>
            </a:r>
            <a:r>
              <a:rPr lang="fr-BE" altLang="nl-BE" sz="2000" dirty="0">
                <a:solidFill>
                  <a:prstClr val="black"/>
                </a:solidFill>
                <a:latin typeface="Helvetica" pitchFamily="2" charset="0"/>
                <a:ea typeface="ＭＳ Ｐゴシック" panose="020B0600070205080204" pitchFamily="34" charset="-128"/>
              </a:rPr>
              <a:t> expert</a:t>
            </a:r>
            <a:endParaRPr lang="en-GB" altLang="nl-BE" sz="2000" dirty="0">
              <a:solidFill>
                <a:prstClr val="black"/>
              </a:solidFill>
              <a:latin typeface="Helvetica" pitchFamily="2" charset="0"/>
              <a:ea typeface="ＭＳ Ｐゴシック" panose="020B0600070205080204" pitchFamily="34" charset="-128"/>
            </a:endParaRPr>
          </a:p>
          <a:p>
            <a:pPr marL="342900" lvl="0" indent="-342900" defTabSz="457200" fontAlgn="base">
              <a:lnSpc>
                <a:spcPct val="150000"/>
              </a:lnSpc>
              <a:spcBef>
                <a:spcPct val="0"/>
              </a:spcBef>
              <a:spcAft>
                <a:spcPct val="0"/>
              </a:spcAft>
              <a:buFont typeface="Arial" charset="0"/>
              <a:buChar char="•"/>
            </a:pPr>
            <a:r>
              <a:rPr lang="en-GB" altLang="nl-BE" sz="2400" dirty="0">
                <a:solidFill>
                  <a:srgbClr val="1F497D"/>
                </a:solidFill>
                <a:latin typeface="Helvetica" pitchFamily="2" charset="0"/>
                <a:ea typeface="ＭＳ Ｐゴシック" panose="020B0600070205080204" pitchFamily="34" charset="-128"/>
              </a:rPr>
              <a:t>Article 6 ECHR</a:t>
            </a:r>
            <a:r>
              <a:rPr lang="en-GB" altLang="nl-BE" sz="2400" dirty="0">
                <a:solidFill>
                  <a:prstClr val="black"/>
                </a:solidFill>
                <a:latin typeface="Helvetica" pitchFamily="2" charset="0"/>
                <a:ea typeface="ＭＳ Ｐゴシック" panose="020B0600070205080204" pitchFamily="34" charset="-128"/>
              </a:rPr>
              <a:t> – Right to a fair trial </a:t>
            </a:r>
          </a:p>
          <a:p>
            <a:pPr marL="0" indent="0">
              <a:lnSpc>
                <a:spcPct val="120000"/>
              </a:lnSpc>
              <a:buNone/>
            </a:pPr>
            <a:endParaRPr lang="en-US" sz="2400" dirty="0">
              <a:solidFill>
                <a:srgbClr val="000000"/>
              </a:solidFill>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10</a:t>
            </a:fld>
            <a:endParaRPr lang="en-GB"/>
          </a:p>
        </p:txBody>
      </p:sp>
    </p:spTree>
    <p:extLst>
      <p:ext uri="{BB962C8B-B14F-4D97-AF65-F5344CB8AC3E}">
        <p14:creationId xmlns:p14="http://schemas.microsoft.com/office/powerpoint/2010/main" val="1641078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523999" y="182770"/>
            <a:ext cx="8823325" cy="871538"/>
          </a:xfrm>
        </p:spPr>
        <p:txBody>
          <a:bodyPr/>
          <a:lstStyle/>
          <a:p>
            <a:pPr eaLnBrk="1" hangingPunct="1"/>
            <a:r>
              <a:rPr lang="en-GB" altLang="fr-FR" b="1" dirty="0">
                <a:solidFill>
                  <a:schemeClr val="bg1"/>
                </a:solidFill>
              </a:rPr>
              <a:t>Paint a Picture</a:t>
            </a:r>
            <a:endParaRPr lang="en-US" altLang="fr-FR" dirty="0">
              <a:solidFill>
                <a:schemeClr val="bg1"/>
              </a:solidFill>
            </a:endParaRPr>
          </a:p>
        </p:txBody>
      </p:sp>
      <p:sp>
        <p:nvSpPr>
          <p:cNvPr id="24579" name="Rectangle 3"/>
          <p:cNvSpPr>
            <a:spLocks noGrp="1" noChangeArrowheads="1"/>
          </p:cNvSpPr>
          <p:nvPr>
            <p:ph idx="1"/>
          </p:nvPr>
        </p:nvSpPr>
        <p:spPr>
          <a:xfrm>
            <a:off x="821635" y="1948069"/>
            <a:ext cx="10535478" cy="4317586"/>
          </a:xfrm>
        </p:spPr>
        <p:txBody>
          <a:bodyPr/>
          <a:lstStyle/>
          <a:p>
            <a:pPr eaLnBrk="1" hangingPunct="1">
              <a:spcBef>
                <a:spcPct val="0"/>
              </a:spcBef>
            </a:pPr>
            <a:r>
              <a:rPr lang="en-GB" altLang="fr-FR" dirty="0"/>
              <a:t>Step by Step</a:t>
            </a:r>
          </a:p>
          <a:p>
            <a:pPr eaLnBrk="1" hangingPunct="1">
              <a:spcBef>
                <a:spcPct val="0"/>
              </a:spcBef>
            </a:pPr>
            <a:endParaRPr lang="en-GB" altLang="fr-FR" dirty="0"/>
          </a:p>
          <a:p>
            <a:pPr eaLnBrk="1" hangingPunct="1">
              <a:spcBef>
                <a:spcPct val="0"/>
              </a:spcBef>
            </a:pPr>
            <a:r>
              <a:rPr lang="en-GB" altLang="fr-FR" dirty="0"/>
              <a:t>Not everyone is an IT expert! </a:t>
            </a:r>
          </a:p>
          <a:p>
            <a:pPr lvl="1" eaLnBrk="1" hangingPunct="1">
              <a:spcBef>
                <a:spcPct val="0"/>
              </a:spcBef>
            </a:pPr>
            <a:endParaRPr lang="en-GB" altLang="fr-FR" sz="3200" dirty="0"/>
          </a:p>
          <a:p>
            <a:pPr eaLnBrk="1" hangingPunct="1">
              <a:spcBef>
                <a:spcPct val="0"/>
              </a:spcBef>
            </a:pPr>
            <a:r>
              <a:rPr lang="en-GB" altLang="fr-FR" dirty="0"/>
              <a:t>Build up the level: from internet for dummies to hi-tech</a:t>
            </a:r>
          </a:p>
          <a:p>
            <a:pPr eaLnBrk="1" hangingPunct="1">
              <a:spcBef>
                <a:spcPct val="0"/>
              </a:spcBef>
            </a:pPr>
            <a:endParaRPr lang="en-GB" altLang="fr-FR" dirty="0"/>
          </a:p>
          <a:p>
            <a:pPr eaLnBrk="1" hangingPunct="1">
              <a:spcBef>
                <a:spcPct val="0"/>
              </a:spcBef>
            </a:pPr>
            <a:r>
              <a:rPr lang="en-GB" altLang="fr-FR" dirty="0"/>
              <a:t>Prove every step </a:t>
            </a:r>
          </a:p>
          <a:p>
            <a:pPr eaLnBrk="1" hangingPunct="1">
              <a:spcBef>
                <a:spcPct val="0"/>
              </a:spcBef>
            </a:pPr>
            <a:endParaRPr lang="en-GB" altLang="fr-FR" dirty="0"/>
          </a:p>
          <a:p>
            <a:pPr eaLnBrk="1" hangingPunct="1">
              <a:spcBef>
                <a:spcPct val="0"/>
              </a:spcBef>
            </a:pPr>
            <a:r>
              <a:rPr lang="en-GB" altLang="fr-FR" dirty="0"/>
              <a:t>Show the logic of events</a:t>
            </a:r>
          </a:p>
          <a:p>
            <a:pPr eaLnBrk="1" hangingPunct="1">
              <a:spcBef>
                <a:spcPct val="0"/>
              </a:spcBef>
            </a:pPr>
            <a:endParaRPr lang="en-GB" altLang="fr-FR" b="1" dirty="0"/>
          </a:p>
        </p:txBody>
      </p:sp>
    </p:spTree>
    <p:extLst>
      <p:ext uri="{BB962C8B-B14F-4D97-AF65-F5344CB8AC3E}">
        <p14:creationId xmlns:p14="http://schemas.microsoft.com/office/powerpoint/2010/main" val="2839100855"/>
      </p:ext>
    </p:extLst>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idx="4294967295"/>
          </p:nvPr>
        </p:nvSpPr>
        <p:spPr>
          <a:xfrm>
            <a:off x="543339" y="1484243"/>
            <a:ext cx="10421593" cy="4715151"/>
          </a:xfrm>
        </p:spPr>
        <p:txBody>
          <a:bodyPr>
            <a:normAutofit lnSpcReduction="10000"/>
          </a:bodyPr>
          <a:lstStyle/>
          <a:p>
            <a:pPr lvl="1" eaLnBrk="1" hangingPunct="1">
              <a:lnSpc>
                <a:spcPct val="150000"/>
              </a:lnSpc>
              <a:spcBef>
                <a:spcPct val="0"/>
              </a:spcBef>
            </a:pPr>
            <a:endParaRPr lang="en-GB" altLang="fr-FR" sz="2800" dirty="0"/>
          </a:p>
          <a:p>
            <a:pPr lvl="1" eaLnBrk="1" hangingPunct="1">
              <a:lnSpc>
                <a:spcPct val="150000"/>
              </a:lnSpc>
              <a:spcBef>
                <a:spcPct val="0"/>
              </a:spcBef>
            </a:pPr>
            <a:r>
              <a:rPr lang="en-GB" altLang="fr-FR" sz="3200" dirty="0"/>
              <a:t>Power Point ?  Visual Aids – link charts - diagrams</a:t>
            </a:r>
          </a:p>
          <a:p>
            <a:pPr lvl="1" eaLnBrk="1" hangingPunct="1">
              <a:lnSpc>
                <a:spcPct val="150000"/>
              </a:lnSpc>
              <a:spcBef>
                <a:spcPct val="0"/>
              </a:spcBef>
            </a:pPr>
            <a:r>
              <a:rPr lang="en-GB" altLang="fr-FR" sz="3200" dirty="0"/>
              <a:t>Consider a short presentation  on electronic evidence/technology for context</a:t>
            </a:r>
          </a:p>
          <a:p>
            <a:pPr lvl="1" eaLnBrk="1" hangingPunct="1">
              <a:lnSpc>
                <a:spcPct val="150000"/>
              </a:lnSpc>
              <a:spcBef>
                <a:spcPct val="0"/>
              </a:spcBef>
            </a:pPr>
            <a:r>
              <a:rPr lang="en-GB" altLang="fr-FR" sz="3200" dirty="0"/>
              <a:t>Offer a glossary/lexicon</a:t>
            </a:r>
          </a:p>
          <a:p>
            <a:pPr lvl="1" eaLnBrk="1" hangingPunct="1">
              <a:lnSpc>
                <a:spcPct val="150000"/>
              </a:lnSpc>
              <a:spcBef>
                <a:spcPct val="0"/>
              </a:spcBef>
            </a:pPr>
            <a:r>
              <a:rPr lang="en-GB" altLang="fr-FR" sz="3200" dirty="0"/>
              <a:t>Summarise the case and evidence </a:t>
            </a:r>
          </a:p>
        </p:txBody>
      </p:sp>
      <p:sp>
        <p:nvSpPr>
          <p:cNvPr id="4" name="Title 1"/>
          <p:cNvSpPr txBox="1">
            <a:spLocks/>
          </p:cNvSpPr>
          <p:nvPr/>
        </p:nvSpPr>
        <p:spPr>
          <a:xfrm>
            <a:off x="1523999" y="315292"/>
            <a:ext cx="8823325" cy="871538"/>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a:lstStyle>
          <a:p>
            <a:r>
              <a:rPr lang="en-GB" altLang="fr-FR" b="1" dirty="0">
                <a:solidFill>
                  <a:schemeClr val="bg1"/>
                </a:solidFill>
              </a:rPr>
              <a:t>Paint a Picture</a:t>
            </a:r>
            <a:endParaRPr lang="en-US" altLang="fr-FR" dirty="0">
              <a:solidFill>
                <a:schemeClr val="bg1"/>
              </a:solidFill>
            </a:endParaRPr>
          </a:p>
        </p:txBody>
      </p:sp>
    </p:spTree>
    <p:extLst>
      <p:ext uri="{BB962C8B-B14F-4D97-AF65-F5344CB8AC3E}">
        <p14:creationId xmlns:p14="http://schemas.microsoft.com/office/powerpoint/2010/main" val="3427351866"/>
      </p:ext>
    </p:extLst>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1652589" y="274639"/>
            <a:ext cx="8823325" cy="871537"/>
          </a:xfrm>
        </p:spPr>
        <p:txBody>
          <a:bodyPr/>
          <a:lstStyle/>
          <a:p>
            <a:pPr eaLnBrk="1" hangingPunct="1"/>
            <a:r>
              <a:rPr lang="en-GB" altLang="fr-FR" b="1" dirty="0">
                <a:solidFill>
                  <a:schemeClr val="bg1"/>
                </a:solidFill>
              </a:rPr>
              <a:t>The expert witness</a:t>
            </a:r>
            <a:endParaRPr lang="en-US" altLang="fr-FR" dirty="0">
              <a:solidFill>
                <a:schemeClr val="bg1"/>
              </a:solidFill>
            </a:endParaRPr>
          </a:p>
        </p:txBody>
      </p:sp>
      <p:sp>
        <p:nvSpPr>
          <p:cNvPr id="27651" name="Rectangle 3"/>
          <p:cNvSpPr>
            <a:spLocks noGrp="1" noChangeArrowheads="1"/>
          </p:cNvSpPr>
          <p:nvPr>
            <p:ph idx="4294967295"/>
          </p:nvPr>
        </p:nvSpPr>
        <p:spPr>
          <a:xfrm>
            <a:off x="848139" y="1393963"/>
            <a:ext cx="10721009" cy="5238750"/>
          </a:xfrm>
        </p:spPr>
        <p:txBody>
          <a:bodyPr>
            <a:normAutofit/>
          </a:bodyPr>
          <a:lstStyle/>
          <a:p>
            <a:pPr eaLnBrk="1" hangingPunct="1">
              <a:spcBef>
                <a:spcPct val="0"/>
              </a:spcBef>
            </a:pPr>
            <a:endParaRPr lang="en-GB" altLang="fr-FR" dirty="0"/>
          </a:p>
          <a:p>
            <a:pPr eaLnBrk="1" hangingPunct="1">
              <a:spcBef>
                <a:spcPct val="0"/>
              </a:spcBef>
            </a:pPr>
            <a:r>
              <a:rPr lang="en-GB" altLang="fr-FR" dirty="0"/>
              <a:t>Specialized police officers  (Computer Crime Units) with certification?</a:t>
            </a:r>
          </a:p>
          <a:p>
            <a:pPr eaLnBrk="1" hangingPunct="1">
              <a:spcBef>
                <a:spcPct val="0"/>
              </a:spcBef>
            </a:pPr>
            <a:r>
              <a:rPr lang="en-GB" altLang="fr-FR" dirty="0"/>
              <a:t>Private consultants</a:t>
            </a:r>
          </a:p>
          <a:p>
            <a:pPr eaLnBrk="1" hangingPunct="1">
              <a:spcBef>
                <a:spcPct val="0"/>
              </a:spcBef>
            </a:pPr>
            <a:r>
              <a:rPr lang="en-GB" altLang="fr-FR" dirty="0"/>
              <a:t>Does the digital forensics examiners have?:</a:t>
            </a:r>
          </a:p>
          <a:p>
            <a:pPr marL="2508250" lvl="1" indent="-444500">
              <a:spcBef>
                <a:spcPct val="0"/>
              </a:spcBef>
            </a:pPr>
            <a:r>
              <a:rPr lang="en-GB" altLang="fr-FR" dirty="0"/>
              <a:t>Expertise</a:t>
            </a:r>
          </a:p>
          <a:p>
            <a:pPr marL="2508250" lvl="1" indent="-444500">
              <a:spcBef>
                <a:spcPct val="0"/>
              </a:spcBef>
            </a:pPr>
            <a:r>
              <a:rPr lang="en-GB" altLang="fr-FR" dirty="0"/>
              <a:t>Experience</a:t>
            </a:r>
          </a:p>
          <a:p>
            <a:pPr marL="2508250" lvl="1" indent="-444500">
              <a:spcBef>
                <a:spcPct val="0"/>
              </a:spcBef>
            </a:pPr>
            <a:r>
              <a:rPr lang="en-GB" altLang="fr-FR" dirty="0"/>
              <a:t>Formal Qualifications</a:t>
            </a:r>
          </a:p>
          <a:p>
            <a:pPr marL="2508250" lvl="1" indent="-444500">
              <a:spcBef>
                <a:spcPct val="0"/>
              </a:spcBef>
            </a:pPr>
            <a:r>
              <a:rPr lang="en-GB" altLang="fr-FR" dirty="0"/>
              <a:t>Communication skills</a:t>
            </a:r>
          </a:p>
          <a:p>
            <a:pPr marL="2508250" lvl="1" indent="-444500">
              <a:spcBef>
                <a:spcPct val="0"/>
              </a:spcBef>
            </a:pPr>
            <a:r>
              <a:rPr lang="en-GB" altLang="fr-FR" dirty="0"/>
              <a:t>Knowledge of:</a:t>
            </a:r>
          </a:p>
          <a:p>
            <a:pPr marL="2908300" lvl="2" indent="-444500">
              <a:spcBef>
                <a:spcPct val="0"/>
              </a:spcBef>
            </a:pPr>
            <a:r>
              <a:rPr lang="en-GB" altLang="fr-FR" sz="2400" dirty="0"/>
              <a:t>Investigation</a:t>
            </a:r>
          </a:p>
          <a:p>
            <a:pPr marL="2908300" lvl="2" indent="-444500">
              <a:spcBef>
                <a:spcPct val="0"/>
              </a:spcBef>
            </a:pPr>
            <a:r>
              <a:rPr lang="en-GB" altLang="fr-FR" sz="2400" dirty="0"/>
              <a:t>Context</a:t>
            </a:r>
          </a:p>
          <a:p>
            <a:pPr marL="2908300" lvl="2" indent="-444500">
              <a:spcBef>
                <a:spcPct val="0"/>
              </a:spcBef>
            </a:pPr>
            <a:r>
              <a:rPr lang="en-GB" altLang="fr-FR" sz="2400" dirty="0"/>
              <a:t>Law &amp; procedure</a:t>
            </a:r>
          </a:p>
        </p:txBody>
      </p:sp>
    </p:spTree>
    <p:extLst>
      <p:ext uri="{BB962C8B-B14F-4D97-AF65-F5344CB8AC3E}">
        <p14:creationId xmlns:p14="http://schemas.microsoft.com/office/powerpoint/2010/main" val="1955363626"/>
      </p:ext>
    </p:extLst>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1652589" y="274639"/>
            <a:ext cx="8823325" cy="871537"/>
          </a:xfrm>
        </p:spPr>
        <p:txBody>
          <a:bodyPr/>
          <a:lstStyle/>
          <a:p>
            <a:pPr eaLnBrk="1" hangingPunct="1"/>
            <a:r>
              <a:rPr lang="en-GB" altLang="fr-FR" b="1" dirty="0">
                <a:solidFill>
                  <a:schemeClr val="bg1"/>
                </a:solidFill>
              </a:rPr>
              <a:t>The expert witness</a:t>
            </a:r>
            <a:endParaRPr lang="en-US" altLang="fr-FR" dirty="0">
              <a:solidFill>
                <a:schemeClr val="bg1"/>
              </a:solidFill>
            </a:endParaRPr>
          </a:p>
        </p:txBody>
      </p:sp>
      <p:sp>
        <p:nvSpPr>
          <p:cNvPr id="26627" name="Rectangle 3"/>
          <p:cNvSpPr>
            <a:spLocks noGrp="1" noChangeArrowheads="1"/>
          </p:cNvSpPr>
          <p:nvPr>
            <p:ph idx="4294967295"/>
          </p:nvPr>
        </p:nvSpPr>
        <p:spPr>
          <a:xfrm>
            <a:off x="583096" y="1419225"/>
            <a:ext cx="11145078" cy="4965700"/>
          </a:xfrm>
        </p:spPr>
        <p:txBody>
          <a:bodyPr/>
          <a:lstStyle/>
          <a:p>
            <a:pPr marL="0" indent="0">
              <a:buNone/>
              <a:defRPr/>
            </a:pPr>
            <a:endParaRPr lang="en-GB" altLang="fr-FR" sz="3600" b="1" dirty="0"/>
          </a:p>
          <a:p>
            <a:pPr marL="0" indent="0">
              <a:buNone/>
              <a:defRPr/>
            </a:pPr>
            <a:r>
              <a:rPr lang="en-GB" altLang="fr-FR" sz="3600" dirty="0"/>
              <a:t>An expert’s evidence must be: </a:t>
            </a:r>
          </a:p>
          <a:p>
            <a:pPr marL="0" indent="0">
              <a:buNone/>
              <a:defRPr/>
            </a:pPr>
            <a:endParaRPr lang="en-GB" altLang="fr-FR" sz="3600" b="1" dirty="0"/>
          </a:p>
          <a:p>
            <a:pPr marL="2243138" lvl="1">
              <a:buFont typeface="Arial" charset="0"/>
              <a:buChar char="–"/>
              <a:defRPr/>
            </a:pPr>
            <a:r>
              <a:rPr lang="en-GB" altLang="fr-FR" sz="3600" b="1" dirty="0">
                <a:solidFill>
                  <a:schemeClr val="tx2"/>
                </a:solidFill>
              </a:rPr>
              <a:t> Credible </a:t>
            </a:r>
          </a:p>
          <a:p>
            <a:pPr marL="2243138" lvl="1">
              <a:buFont typeface="Arial" charset="0"/>
              <a:buChar char="–"/>
              <a:defRPr/>
            </a:pPr>
            <a:r>
              <a:rPr lang="en-GB" altLang="fr-FR" sz="3600" b="1" dirty="0">
                <a:solidFill>
                  <a:schemeClr val="tx2"/>
                </a:solidFill>
              </a:rPr>
              <a:t> Impartial </a:t>
            </a:r>
          </a:p>
          <a:p>
            <a:pPr marL="2243138" lvl="1">
              <a:buFont typeface="Arial" charset="0"/>
              <a:buChar char="–"/>
              <a:defRPr/>
            </a:pPr>
            <a:r>
              <a:rPr lang="en-GB" altLang="fr-FR" sz="3600" b="1" dirty="0">
                <a:solidFill>
                  <a:schemeClr val="tx2"/>
                </a:solidFill>
              </a:rPr>
              <a:t> Clear</a:t>
            </a:r>
            <a:r>
              <a:rPr lang="en-GB" altLang="fr-FR" sz="3600" dirty="0"/>
              <a:t> </a:t>
            </a:r>
          </a:p>
          <a:p>
            <a:pPr marL="457200" lvl="1" indent="0">
              <a:buNone/>
              <a:defRPr/>
            </a:pPr>
            <a:endParaRPr lang="en-GB" altLang="fr-FR" sz="3200" dirty="0"/>
          </a:p>
        </p:txBody>
      </p:sp>
    </p:spTree>
    <p:extLst>
      <p:ext uri="{BB962C8B-B14F-4D97-AF65-F5344CB8AC3E}">
        <p14:creationId xmlns:p14="http://schemas.microsoft.com/office/powerpoint/2010/main" val="875205972"/>
      </p:ext>
    </p:extLst>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5520" y="0"/>
            <a:ext cx="3397340" cy="923330"/>
          </a:xfrm>
          <a:prstGeom prst="rect">
            <a:avLst/>
          </a:prstGeom>
          <a:noFill/>
        </p:spPr>
        <p:txBody>
          <a:bodyPr wrap="none" rtlCol="0">
            <a:spAutoFit/>
          </a:bodyPr>
          <a:lstStyle/>
          <a:p>
            <a:r>
              <a:rPr lang="en-GB" sz="5400" b="1" dirty="0">
                <a:solidFill>
                  <a:schemeClr val="bg1"/>
                </a:solidFill>
              </a:rPr>
              <a:t>Questions?</a:t>
            </a:r>
          </a:p>
        </p:txBody>
      </p:sp>
      <p:pic>
        <p:nvPicPr>
          <p:cNvPr id="2" name="Afbeelding 1"/>
          <p:cNvPicPr>
            <a:picLocks noChangeAspect="1"/>
          </p:cNvPicPr>
          <p:nvPr/>
        </p:nvPicPr>
        <p:blipFill>
          <a:blip r:embed="rId3"/>
          <a:stretch>
            <a:fillRect/>
          </a:stretch>
        </p:blipFill>
        <p:spPr>
          <a:xfrm>
            <a:off x="377246" y="1453194"/>
            <a:ext cx="5273493" cy="4733161"/>
          </a:xfrm>
          <a:prstGeom prst="rect">
            <a:avLst/>
          </a:prstGeom>
        </p:spPr>
      </p:pic>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15</a:t>
            </a:fld>
            <a:endParaRPr lang="en-GB"/>
          </a:p>
        </p:txBody>
      </p:sp>
    </p:spTree>
    <p:extLst>
      <p:ext uri="{BB962C8B-B14F-4D97-AF65-F5344CB8AC3E}">
        <p14:creationId xmlns:p14="http://schemas.microsoft.com/office/powerpoint/2010/main" val="1222577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45A24BEE-F080-4497-B183-2AA405912103}"/>
              </a:ext>
            </a:extLst>
          </p:cNvPr>
          <p:cNvSpPr txBox="1">
            <a:spLocks/>
          </p:cNvSpPr>
          <p:nvPr/>
        </p:nvSpPr>
        <p:spPr>
          <a:xfrm>
            <a:off x="569343" y="2379429"/>
            <a:ext cx="10877910" cy="1563034"/>
          </a:xfrm>
          <a:prstGeom prst="rect">
            <a:avLst/>
          </a:prstGeom>
        </p:spPr>
        <p:txBody>
          <a:bodyPr vert="horz" lIns="91440" tIns="45720" rIns="91440" bIns="45720" rtlCol="0" anchor="b">
            <a:noAutofit/>
          </a:bodyPr>
          <a:lstStyle>
            <a:lvl1pPr algn="ctr" defTabSz="914377" rtl="0" eaLnBrk="1" latinLnBrk="0" hangingPunct="1">
              <a:lnSpc>
                <a:spcPct val="90000"/>
              </a:lnSpc>
              <a:spcBef>
                <a:spcPct val="0"/>
              </a:spcBef>
              <a:buNone/>
              <a:defRPr sz="5400" kern="1200">
                <a:solidFill>
                  <a:schemeClr val="tx1"/>
                </a:solidFill>
                <a:latin typeface="Verdana" panose="020B0604030504040204" pitchFamily="34" charset="0"/>
                <a:ea typeface="Verdana" panose="020B0604030504040204" pitchFamily="34" charset="0"/>
                <a:cs typeface="+mj-cs"/>
              </a:defRPr>
            </a:lvl1pPr>
          </a:lstStyle>
          <a:p>
            <a:r>
              <a:rPr lang="en-US" altLang="en-US" sz="3600" dirty="0">
                <a:cs typeface="Verdana" panose="020B0604030504040204" pitchFamily="34" charset="0"/>
              </a:rPr>
              <a:t>Session 11</a:t>
            </a:r>
            <a:br>
              <a:rPr lang="en-US" altLang="en-US" sz="3600" dirty="0">
                <a:cs typeface="Verdana" panose="020B0604030504040204" pitchFamily="34" charset="0"/>
              </a:rPr>
            </a:br>
            <a:br>
              <a:rPr lang="en-US" altLang="en-US" sz="3600" dirty="0">
                <a:cs typeface="Verdana" panose="020B0604030504040204" pitchFamily="34" charset="0"/>
              </a:rPr>
            </a:br>
            <a:r>
              <a:rPr lang="en-US" altLang="en-US" sz="3600" dirty="0">
                <a:cs typeface="Verdana" panose="020B0604030504040204" pitchFamily="34" charset="0"/>
              </a:rPr>
              <a:t>Preparation</a:t>
            </a:r>
            <a:r>
              <a:rPr lang="en-US" sz="3600" dirty="0">
                <a:cs typeface="Verdana" panose="020B0604030504040204" pitchFamily="34" charset="0"/>
              </a:rPr>
              <a:t> of Electronic Evidence for Court</a:t>
            </a:r>
            <a:endParaRPr lang="en-GB" sz="3600" dirty="0">
              <a:cs typeface="Verdana" panose="020B0604030504040204" pitchFamily="34" charset="0"/>
            </a:endParaRPr>
          </a:p>
        </p:txBody>
      </p:sp>
    </p:spTree>
    <p:extLst>
      <p:ext uri="{BB962C8B-B14F-4D97-AF65-F5344CB8AC3E}">
        <p14:creationId xmlns:p14="http://schemas.microsoft.com/office/powerpoint/2010/main" val="1270691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1507524" y="274638"/>
            <a:ext cx="8703276" cy="773112"/>
          </a:xfrm>
        </p:spPr>
        <p:txBody>
          <a:bodyPr/>
          <a:lstStyle/>
          <a:p>
            <a:pPr eaLnBrk="1" hangingPunct="1"/>
            <a:r>
              <a:rPr lang="en-GB" altLang="sr-Latn-RS" b="1" dirty="0">
                <a:solidFill>
                  <a:schemeClr val="bg1"/>
                </a:solidFill>
                <a:latin typeface="Verdana" panose="020B0604030504040204" pitchFamily="34" charset="0"/>
                <a:ea typeface="Verdana" panose="020B0604030504040204" pitchFamily="34" charset="0"/>
                <a:cs typeface="Verdana" panose="020B0604030504040204" pitchFamily="34" charset="0"/>
              </a:rPr>
              <a:t>Session objectives</a:t>
            </a:r>
          </a:p>
        </p:txBody>
      </p:sp>
      <p:sp>
        <p:nvSpPr>
          <p:cNvPr id="4" name="Content Placeholder 2"/>
          <p:cNvSpPr txBox="1">
            <a:spLocks/>
          </p:cNvSpPr>
          <p:nvPr/>
        </p:nvSpPr>
        <p:spPr bwMode="auto">
          <a:xfrm>
            <a:off x="667658" y="1425146"/>
            <a:ext cx="10943772" cy="4885038"/>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endParaRPr lang="en-GB"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spcBef>
                <a:spcPct val="20000"/>
              </a:spcBef>
              <a:buFont typeface="Arial" charset="0"/>
              <a:buNone/>
              <a:defRPr/>
            </a:pPr>
            <a:r>
              <a:rPr lang="en-GB" sz="2800" dirty="0">
                <a:solidFill>
                  <a:srgbClr val="000000"/>
                </a:solidFill>
                <a:latin typeface="Verdana" panose="020B0604030504040204" pitchFamily="34" charset="0"/>
                <a:ea typeface="Verdana" panose="020B0604030504040204" pitchFamily="34" charset="0"/>
                <a:cs typeface="Verdana" panose="020B0604030504040204" pitchFamily="34" charset="0"/>
              </a:rPr>
              <a:t>At the end of this session, delegates will be able to:</a:t>
            </a:r>
          </a:p>
          <a:p>
            <a:pPr>
              <a:spcBef>
                <a:spcPct val="20000"/>
              </a:spcBef>
              <a:buFont typeface="Arial" charset="0"/>
              <a:buNone/>
              <a:defRPr/>
            </a:pPr>
            <a:endParaRPr lang="en-GB" sz="2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717550" eaLnBrk="1" hangingPunct="1">
              <a:lnSpc>
                <a:spcPct val="80000"/>
              </a:lnSpc>
              <a:buFont typeface="Arial" charset="0"/>
              <a:buChar char="•"/>
              <a:defRPr/>
            </a:pPr>
            <a:r>
              <a:rPr lang="en-GB" altLang="fr-FR" sz="2800" dirty="0">
                <a:solidFill>
                  <a:srgbClr val="000000"/>
                </a:solidFill>
                <a:latin typeface="Verdana" panose="020B0604030504040204" pitchFamily="34" charset="0"/>
                <a:ea typeface="Verdana" panose="020B0604030504040204" pitchFamily="34" charset="0"/>
                <a:cs typeface="Verdana" panose="020B0604030504040204" pitchFamily="34" charset="0"/>
              </a:rPr>
              <a:t>Manage and plan prosecution and defence </a:t>
            </a:r>
          </a:p>
          <a:p>
            <a:pPr marL="374650" indent="0" eaLnBrk="1" hangingPunct="1">
              <a:lnSpc>
                <a:spcPct val="80000"/>
              </a:lnSpc>
              <a:defRPr/>
            </a:pPr>
            <a:endParaRPr lang="en-GB" altLang="fr-FR" sz="2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717550" eaLnBrk="1" hangingPunct="1">
              <a:lnSpc>
                <a:spcPct val="80000"/>
              </a:lnSpc>
              <a:buFont typeface="Arial" charset="0"/>
              <a:buChar char="•"/>
              <a:defRPr/>
            </a:pPr>
            <a:r>
              <a:rPr lang="en-GB" altLang="fr-FR" sz="2800" dirty="0">
                <a:solidFill>
                  <a:srgbClr val="000000"/>
                </a:solidFill>
                <a:latin typeface="Verdana" panose="020B0604030504040204" pitchFamily="34" charset="0"/>
                <a:ea typeface="Verdana" panose="020B0604030504040204" pitchFamily="34" charset="0"/>
                <a:cs typeface="Verdana" panose="020B0604030504040204" pitchFamily="34" charset="0"/>
              </a:rPr>
              <a:t>Deal with arguments on admissibility of electronic and other evidence</a:t>
            </a:r>
          </a:p>
          <a:p>
            <a:pPr marL="717550" eaLnBrk="1" hangingPunct="1">
              <a:lnSpc>
                <a:spcPct val="80000"/>
              </a:lnSpc>
              <a:buFont typeface="Arial" charset="0"/>
              <a:buChar char="•"/>
              <a:defRPr/>
            </a:pPr>
            <a:endParaRPr lang="en-GB" altLang="fr-FR" sz="2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717550" eaLnBrk="1" hangingPunct="1">
              <a:lnSpc>
                <a:spcPct val="80000"/>
              </a:lnSpc>
              <a:buFont typeface="Arial" charset="0"/>
              <a:buChar char="•"/>
              <a:defRPr/>
            </a:pPr>
            <a:r>
              <a:rPr lang="en-GB" altLang="fr-FR" sz="2800" dirty="0">
                <a:solidFill>
                  <a:srgbClr val="000000"/>
                </a:solidFill>
                <a:latin typeface="Verdana" panose="020B0604030504040204" pitchFamily="34" charset="0"/>
                <a:ea typeface="Verdana" panose="020B0604030504040204" pitchFamily="34" charset="0"/>
                <a:cs typeface="Verdana" panose="020B0604030504040204" pitchFamily="34" charset="0"/>
              </a:rPr>
              <a:t>Choose methods for presenting electronic evidence in court</a:t>
            </a:r>
          </a:p>
          <a:p>
            <a:pPr marL="0" indent="0" algn="just">
              <a:spcBef>
                <a:spcPct val="20000"/>
              </a:spcBef>
              <a:defRPr/>
            </a:pPr>
            <a:endParaRPr lang="en-GB" sz="2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3</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a:solidFill>
                  <a:schemeClr val="bg1"/>
                </a:solidFill>
              </a:rPr>
              <a:t>Evidentiary Hearing</a:t>
            </a:r>
          </a:p>
        </p:txBody>
      </p:sp>
      <p:sp>
        <p:nvSpPr>
          <p:cNvPr id="4" name="Rectangle 3"/>
          <p:cNvSpPr>
            <a:spLocks noGrp="1" noChangeArrowheads="1"/>
          </p:cNvSpPr>
          <p:nvPr>
            <p:ph idx="1"/>
          </p:nvPr>
        </p:nvSpPr>
        <p:spPr>
          <a:xfrm>
            <a:off x="838199" y="1600495"/>
            <a:ext cx="11202956" cy="4868213"/>
          </a:xfrm>
        </p:spPr>
        <p:txBody>
          <a:bodyPr>
            <a:normAutofit/>
          </a:bodyPr>
          <a:lstStyle/>
          <a:p>
            <a:pPr>
              <a:lnSpc>
                <a:spcPct val="120000"/>
              </a:lnSpc>
            </a:pPr>
            <a:r>
              <a:rPr lang="en-US" dirty="0"/>
              <a:t>The specificity of this court session is that </a:t>
            </a:r>
            <a:r>
              <a:rPr lang="en-US" b="1" dirty="0">
                <a:solidFill>
                  <a:srgbClr val="2F618F"/>
                </a:solidFill>
              </a:rPr>
              <a:t>it is a Evidentiary Hearing</a:t>
            </a:r>
          </a:p>
          <a:p>
            <a:pPr>
              <a:lnSpc>
                <a:spcPct val="120000"/>
              </a:lnSpc>
            </a:pPr>
            <a:r>
              <a:rPr lang="en-US" dirty="0"/>
              <a:t>The debate is limited to a debate about the electronic evidence </a:t>
            </a:r>
          </a:p>
          <a:p>
            <a:pPr>
              <a:lnSpc>
                <a:spcPct val="120000"/>
              </a:lnSpc>
            </a:pPr>
            <a:r>
              <a:rPr lang="en-US" dirty="0"/>
              <a:t>There are no discussions about guilt or innocence.</a:t>
            </a:r>
          </a:p>
          <a:p>
            <a:pPr>
              <a:lnSpc>
                <a:spcPct val="120000"/>
              </a:lnSpc>
            </a:pPr>
            <a:r>
              <a:rPr lang="en-US" dirty="0"/>
              <a:t>Only the (electronic) evidence, its admissibility, its integrity, its credibility are at stake</a:t>
            </a: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4</a:t>
            </a:fld>
            <a:endParaRPr lang="en-GB"/>
          </a:p>
        </p:txBody>
      </p:sp>
    </p:spTree>
    <p:extLst>
      <p:ext uri="{BB962C8B-B14F-4D97-AF65-F5344CB8AC3E}">
        <p14:creationId xmlns:p14="http://schemas.microsoft.com/office/powerpoint/2010/main" val="3595504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pPr algn="l"/>
            <a:r>
              <a:rPr lang="en-US" b="1" dirty="0">
                <a:solidFill>
                  <a:schemeClr val="bg1"/>
                </a:solidFill>
              </a:rPr>
              <a:t>Going to court</a:t>
            </a:r>
          </a:p>
        </p:txBody>
      </p:sp>
      <p:sp>
        <p:nvSpPr>
          <p:cNvPr id="4" name="Rectangle 3"/>
          <p:cNvSpPr>
            <a:spLocks noGrp="1" noChangeArrowheads="1"/>
          </p:cNvSpPr>
          <p:nvPr>
            <p:ph idx="1"/>
          </p:nvPr>
        </p:nvSpPr>
        <p:spPr>
          <a:xfrm>
            <a:off x="838199" y="1429555"/>
            <a:ext cx="11202956" cy="4868213"/>
          </a:xfrm>
        </p:spPr>
        <p:txBody>
          <a:bodyPr>
            <a:normAutofit fontScale="92500" lnSpcReduction="10000"/>
          </a:bodyPr>
          <a:lstStyle/>
          <a:p>
            <a:pPr marL="342900" lvl="0" indent="-342900" defTabSz="457200" fontAlgn="base">
              <a:lnSpc>
                <a:spcPct val="150000"/>
              </a:lnSpc>
              <a:spcBef>
                <a:spcPct val="0"/>
              </a:spcBef>
              <a:spcAft>
                <a:spcPct val="0"/>
              </a:spcAft>
            </a:pPr>
            <a:r>
              <a:rPr lang="en-GB" altLang="fr-FR" sz="3200" b="1" dirty="0">
                <a:solidFill>
                  <a:srgbClr val="1F497D"/>
                </a:solidFill>
                <a:latin typeface="Calibri"/>
                <a:ea typeface="+mn-ea"/>
              </a:rPr>
              <a:t>Combine the best of both worlds</a:t>
            </a:r>
          </a:p>
          <a:p>
            <a:pPr marL="1069975" lvl="1" indent="-285750" defTabSz="457200" fontAlgn="base">
              <a:lnSpc>
                <a:spcPct val="150000"/>
              </a:lnSpc>
              <a:spcBef>
                <a:spcPct val="0"/>
              </a:spcBef>
              <a:spcAft>
                <a:spcPct val="0"/>
              </a:spcAft>
              <a:buFont typeface="Arial" panose="020B0604020202020204" pitchFamily="34" charset="0"/>
              <a:buChar char="–"/>
            </a:pPr>
            <a:r>
              <a:rPr lang="en-GB" altLang="fr-FR" sz="2800" dirty="0">
                <a:solidFill>
                  <a:prstClr val="black"/>
                </a:solidFill>
                <a:latin typeface="Calibri"/>
                <a:ea typeface="+mn-ea"/>
              </a:rPr>
              <a:t>Adversarial approach</a:t>
            </a:r>
          </a:p>
          <a:p>
            <a:pPr marL="1069975" lvl="1" indent="-285750" defTabSz="457200" fontAlgn="base">
              <a:lnSpc>
                <a:spcPct val="150000"/>
              </a:lnSpc>
              <a:spcBef>
                <a:spcPct val="0"/>
              </a:spcBef>
              <a:spcAft>
                <a:spcPct val="0"/>
              </a:spcAft>
              <a:buFont typeface="Arial" panose="020B0604020202020204" pitchFamily="34" charset="0"/>
              <a:buChar char="–"/>
            </a:pPr>
            <a:r>
              <a:rPr lang="en-GB" altLang="fr-FR" sz="2800" dirty="0">
                <a:solidFill>
                  <a:prstClr val="black"/>
                </a:solidFill>
                <a:latin typeface="Calibri"/>
                <a:ea typeface="+mn-ea"/>
              </a:rPr>
              <a:t>Inquisitorial approach</a:t>
            </a:r>
          </a:p>
          <a:p>
            <a:pPr marL="342900" lvl="0" indent="-342900" defTabSz="457200" fontAlgn="base">
              <a:lnSpc>
                <a:spcPct val="150000"/>
              </a:lnSpc>
              <a:spcBef>
                <a:spcPct val="0"/>
              </a:spcBef>
              <a:spcAft>
                <a:spcPct val="0"/>
              </a:spcAft>
            </a:pPr>
            <a:r>
              <a:rPr lang="en-GB" altLang="fr-FR" sz="3200" b="1" dirty="0">
                <a:solidFill>
                  <a:srgbClr val="1F497D"/>
                </a:solidFill>
                <a:latin typeface="Calibri"/>
                <a:ea typeface="+mn-ea"/>
              </a:rPr>
              <a:t>Manage the prosecution/defence </a:t>
            </a:r>
          </a:p>
          <a:p>
            <a:pPr marL="1069975" lvl="1" indent="-285750" defTabSz="457200" fontAlgn="base">
              <a:lnSpc>
                <a:spcPct val="150000"/>
              </a:lnSpc>
              <a:spcBef>
                <a:spcPct val="0"/>
              </a:spcBef>
              <a:spcAft>
                <a:spcPct val="0"/>
              </a:spcAft>
              <a:buFont typeface="Arial" panose="020B0604020202020204" pitchFamily="34" charset="0"/>
              <a:buChar char="–"/>
            </a:pPr>
            <a:r>
              <a:rPr lang="en-GB" altLang="fr-FR" sz="2800" dirty="0">
                <a:solidFill>
                  <a:prstClr val="black"/>
                </a:solidFill>
                <a:latin typeface="Calibri"/>
                <a:ea typeface="+mn-ea"/>
              </a:rPr>
              <a:t>Quality</a:t>
            </a:r>
          </a:p>
          <a:p>
            <a:pPr marL="1069975" lvl="1" indent="-285750" defTabSz="457200" fontAlgn="base">
              <a:lnSpc>
                <a:spcPct val="150000"/>
              </a:lnSpc>
              <a:spcBef>
                <a:spcPct val="0"/>
              </a:spcBef>
              <a:spcAft>
                <a:spcPct val="0"/>
              </a:spcAft>
              <a:buFont typeface="Arial" panose="020B0604020202020204" pitchFamily="34" charset="0"/>
              <a:buChar char="–"/>
            </a:pPr>
            <a:r>
              <a:rPr lang="en-GB" altLang="fr-FR" sz="2800" dirty="0">
                <a:solidFill>
                  <a:prstClr val="black"/>
                </a:solidFill>
                <a:latin typeface="Calibri"/>
                <a:ea typeface="+mn-ea"/>
              </a:rPr>
              <a:t>Quantity</a:t>
            </a:r>
          </a:p>
          <a:p>
            <a:pPr marL="1609725" lvl="2" indent="-285750" defTabSz="457200" fontAlgn="base">
              <a:lnSpc>
                <a:spcPct val="150000"/>
              </a:lnSpc>
              <a:spcBef>
                <a:spcPct val="0"/>
              </a:spcBef>
              <a:spcAft>
                <a:spcPct val="0"/>
              </a:spcAft>
            </a:pPr>
            <a:r>
              <a:rPr lang="en-GB" altLang="fr-FR" sz="2800" i="1" dirty="0">
                <a:solidFill>
                  <a:prstClr val="black"/>
                </a:solidFill>
                <a:latin typeface="Calibri"/>
                <a:ea typeface="+mn-ea"/>
              </a:rPr>
              <a:t>de </a:t>
            </a:r>
            <a:r>
              <a:rPr lang="en-GB" altLang="fr-FR" sz="2800" i="1" dirty="0" err="1">
                <a:solidFill>
                  <a:prstClr val="black"/>
                </a:solidFill>
                <a:latin typeface="Calibri"/>
                <a:ea typeface="+mn-ea"/>
              </a:rPr>
              <a:t>minimis</a:t>
            </a:r>
            <a:r>
              <a:rPr lang="en-GB" altLang="fr-FR" sz="2800" i="1" dirty="0">
                <a:solidFill>
                  <a:prstClr val="black"/>
                </a:solidFill>
                <a:latin typeface="Calibri"/>
                <a:ea typeface="+mn-ea"/>
              </a:rPr>
              <a:t> non </a:t>
            </a:r>
            <a:r>
              <a:rPr lang="en-GB" altLang="fr-FR" sz="2800" i="1" dirty="0" err="1">
                <a:solidFill>
                  <a:prstClr val="black"/>
                </a:solidFill>
                <a:latin typeface="Calibri"/>
                <a:ea typeface="+mn-ea"/>
              </a:rPr>
              <a:t>curat</a:t>
            </a:r>
            <a:r>
              <a:rPr lang="en-GB" altLang="fr-FR" sz="2800" i="1" dirty="0">
                <a:solidFill>
                  <a:prstClr val="black"/>
                </a:solidFill>
                <a:latin typeface="Calibri"/>
                <a:ea typeface="+mn-ea"/>
              </a:rPr>
              <a:t> praetor</a:t>
            </a:r>
          </a:p>
          <a:p>
            <a:pPr marL="1609725" lvl="2" indent="-285750" defTabSz="457200" fontAlgn="base">
              <a:lnSpc>
                <a:spcPct val="150000"/>
              </a:lnSpc>
              <a:spcBef>
                <a:spcPct val="0"/>
              </a:spcBef>
              <a:spcAft>
                <a:spcPct val="0"/>
              </a:spcAft>
            </a:pPr>
            <a:r>
              <a:rPr lang="en-GB" altLang="fr-FR" sz="2800" dirty="0">
                <a:solidFill>
                  <a:prstClr val="black"/>
                </a:solidFill>
                <a:latin typeface="Calibri"/>
                <a:ea typeface="+mn-ea"/>
              </a:rPr>
              <a:t>less could be more</a:t>
            </a:r>
          </a:p>
          <a:p>
            <a:pPr>
              <a:lnSpc>
                <a:spcPct val="120000"/>
              </a:lnSpc>
            </a:pPr>
            <a:endParaRPr lang="en-US" sz="2000"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5</a:t>
            </a:fld>
            <a:endParaRPr lang="en-GB"/>
          </a:p>
        </p:txBody>
      </p:sp>
    </p:spTree>
    <p:extLst>
      <p:ext uri="{BB962C8B-B14F-4D97-AF65-F5344CB8AC3E}">
        <p14:creationId xmlns:p14="http://schemas.microsoft.com/office/powerpoint/2010/main" val="440145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normAutofit/>
          </a:bodyPr>
          <a:lstStyle/>
          <a:p>
            <a:r>
              <a:rPr lang="en-US" sz="3600" b="1" dirty="0">
                <a:solidFill>
                  <a:schemeClr val="bg1"/>
                </a:solidFill>
              </a:rPr>
              <a:t>The reliability of E-evidence</a:t>
            </a:r>
          </a:p>
        </p:txBody>
      </p:sp>
      <p:sp>
        <p:nvSpPr>
          <p:cNvPr id="4" name="Rectangle 3"/>
          <p:cNvSpPr>
            <a:spLocks noGrp="1" noChangeArrowheads="1"/>
          </p:cNvSpPr>
          <p:nvPr>
            <p:ph idx="1"/>
          </p:nvPr>
        </p:nvSpPr>
        <p:spPr>
          <a:xfrm>
            <a:off x="838199" y="1429555"/>
            <a:ext cx="11202956" cy="4868213"/>
          </a:xfrm>
        </p:spPr>
        <p:txBody>
          <a:bodyPr>
            <a:noAutofit/>
          </a:bodyPr>
          <a:lstStyle/>
          <a:p>
            <a:pPr marL="0" indent="0">
              <a:spcBef>
                <a:spcPct val="0"/>
              </a:spcBef>
              <a:buNone/>
              <a:defRPr/>
            </a:pPr>
            <a:endParaRPr lang="en-US" altLang="fr-FR" b="1" dirty="0">
              <a:solidFill>
                <a:schemeClr val="tx2"/>
              </a:solidFill>
              <a:cs typeface="Times New Roman" panose="02020603050405020304" pitchFamily="18" charset="0"/>
            </a:endParaRPr>
          </a:p>
          <a:p>
            <a:pPr marL="0" indent="0">
              <a:spcBef>
                <a:spcPct val="0"/>
              </a:spcBef>
              <a:buNone/>
              <a:defRPr/>
            </a:pPr>
            <a:r>
              <a:rPr lang="en-US" altLang="fr-FR" b="1" dirty="0">
                <a:solidFill>
                  <a:schemeClr val="tx2"/>
                </a:solidFill>
                <a:cs typeface="Times New Roman" panose="02020603050405020304" pitchFamily="18" charset="0"/>
              </a:rPr>
              <a:t>Triple A</a:t>
            </a:r>
            <a:r>
              <a:rPr lang="en-US" altLang="fr-FR" b="1" dirty="0">
                <a:cs typeface="Times New Roman" panose="02020603050405020304" pitchFamily="18" charset="0"/>
              </a:rPr>
              <a:t> </a:t>
            </a:r>
            <a:r>
              <a:rPr lang="en-US" altLang="fr-FR" dirty="0">
                <a:cs typeface="Times New Roman" panose="02020603050405020304" pitchFamily="18" charset="0"/>
              </a:rPr>
              <a:t>quality is mandatory:</a:t>
            </a:r>
          </a:p>
          <a:p>
            <a:pPr>
              <a:spcBef>
                <a:spcPct val="0"/>
              </a:spcBef>
              <a:buFont typeface="Arial" charset="0"/>
              <a:buChar char="•"/>
              <a:defRPr/>
            </a:pPr>
            <a:endParaRPr lang="en-US" altLang="fr-FR" b="1" dirty="0">
              <a:cs typeface="Times New Roman" panose="02020603050405020304" pitchFamily="18" charset="0"/>
            </a:endParaRPr>
          </a:p>
          <a:p>
            <a:pPr marL="1328738" lvl="1">
              <a:spcBef>
                <a:spcPct val="0"/>
              </a:spcBef>
              <a:buFont typeface="Arial" charset="0"/>
              <a:buChar char="–"/>
              <a:defRPr/>
            </a:pPr>
            <a:r>
              <a:rPr lang="en-US" altLang="fr-FR" sz="2800" b="1" dirty="0">
                <a:solidFill>
                  <a:schemeClr val="tx2"/>
                </a:solidFill>
                <a:cs typeface="Times New Roman" panose="02020603050405020304" pitchFamily="18" charset="0"/>
              </a:rPr>
              <a:t> A</a:t>
            </a:r>
            <a:r>
              <a:rPr lang="en-US" altLang="fr-FR" sz="2800" dirty="0">
                <a:cs typeface="Times New Roman" panose="02020603050405020304" pitchFamily="18" charset="0"/>
              </a:rPr>
              <a:t>dmissible</a:t>
            </a:r>
          </a:p>
          <a:p>
            <a:pPr marL="1328738" lvl="1">
              <a:spcBef>
                <a:spcPct val="0"/>
              </a:spcBef>
              <a:buFont typeface="Arial" charset="0"/>
              <a:buChar char="–"/>
              <a:defRPr/>
            </a:pPr>
            <a:r>
              <a:rPr lang="en-US" altLang="fr-FR" sz="2800" b="1" dirty="0">
                <a:solidFill>
                  <a:schemeClr val="tx2"/>
                </a:solidFill>
                <a:cs typeface="Times New Roman" panose="02020603050405020304" pitchFamily="18" charset="0"/>
              </a:rPr>
              <a:t> A</a:t>
            </a:r>
            <a:r>
              <a:rPr lang="en-US" altLang="fr-FR" sz="2800" dirty="0">
                <a:cs typeface="Times New Roman" panose="02020603050405020304" pitchFamily="18" charset="0"/>
              </a:rPr>
              <a:t>uthentic</a:t>
            </a:r>
          </a:p>
          <a:p>
            <a:pPr marL="1328738" lvl="1">
              <a:spcBef>
                <a:spcPct val="0"/>
              </a:spcBef>
              <a:buFont typeface="Arial" charset="0"/>
              <a:buChar char="–"/>
              <a:defRPr/>
            </a:pPr>
            <a:r>
              <a:rPr lang="en-US" altLang="fr-FR" sz="2800" b="1" dirty="0">
                <a:solidFill>
                  <a:schemeClr val="tx2"/>
                </a:solidFill>
                <a:cs typeface="Times New Roman" panose="02020603050405020304" pitchFamily="18" charset="0"/>
              </a:rPr>
              <a:t> A</a:t>
            </a:r>
            <a:r>
              <a:rPr lang="en-US" altLang="fr-FR" sz="2800" dirty="0">
                <a:cs typeface="Times New Roman" panose="02020603050405020304" pitchFamily="18" charset="0"/>
              </a:rPr>
              <a:t>ccurate (and complete</a:t>
            </a:r>
            <a:r>
              <a:rPr lang="en-GB" altLang="fr-FR" sz="2800" dirty="0">
                <a:cs typeface="Times New Roman" panose="02020603050405020304" pitchFamily="18" charset="0"/>
              </a:rPr>
              <a:t>)</a:t>
            </a:r>
          </a:p>
          <a:p>
            <a:pPr marL="1328738" lvl="1">
              <a:spcBef>
                <a:spcPct val="0"/>
              </a:spcBef>
              <a:buFont typeface="Arial" charset="0"/>
              <a:buChar char="–"/>
              <a:defRPr/>
            </a:pPr>
            <a:endParaRPr lang="en-GB" altLang="fr-FR" sz="2800" b="1" dirty="0">
              <a:cs typeface="Times New Roman" panose="02020603050405020304" pitchFamily="18" charset="0"/>
            </a:endParaRPr>
          </a:p>
          <a:p>
            <a:pPr marL="0" indent="0">
              <a:buFont typeface="Arial" charset="0"/>
              <a:buNone/>
              <a:defRPr/>
            </a:pPr>
            <a:r>
              <a:rPr lang="en-US" dirty="0">
                <a:cs typeface="Times New Roman" panose="02020603050405020304" pitchFamily="18" charset="0"/>
              </a:rPr>
              <a:t>To demonstrate:</a:t>
            </a:r>
          </a:p>
          <a:p>
            <a:pPr marL="984250" lvl="1" indent="0">
              <a:buFont typeface="Arial" charset="0"/>
              <a:buNone/>
              <a:defRPr/>
            </a:pPr>
            <a:r>
              <a:rPr lang="en-US" sz="2800" dirty="0">
                <a:cs typeface="Times New Roman" panose="02020603050405020304" pitchFamily="18" charset="0"/>
              </a:rPr>
              <a:t>	- objectivity in court</a:t>
            </a:r>
          </a:p>
          <a:p>
            <a:pPr marL="984250" lvl="1" indent="0">
              <a:buFont typeface="Arial" charset="0"/>
              <a:buNone/>
              <a:defRPr/>
            </a:pPr>
            <a:r>
              <a:rPr lang="en-US" altLang="fr-FR" sz="2800" dirty="0">
                <a:cs typeface="Times New Roman" panose="02020603050405020304" pitchFamily="18" charset="0"/>
              </a:rPr>
              <a:t>	- continuity and integrity</a:t>
            </a:r>
            <a:endParaRPr lang="en-US" sz="2800" dirty="0"/>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6</a:t>
            </a:fld>
            <a:endParaRPr lang="en-GB"/>
          </a:p>
        </p:txBody>
      </p:sp>
    </p:spTree>
    <p:extLst>
      <p:ext uri="{BB962C8B-B14F-4D97-AF65-F5344CB8AC3E}">
        <p14:creationId xmlns:p14="http://schemas.microsoft.com/office/powerpoint/2010/main" val="43421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r>
              <a:rPr lang="en-US" b="1" dirty="0">
                <a:solidFill>
                  <a:schemeClr val="bg1"/>
                </a:solidFill>
              </a:rPr>
              <a:t>Proving/attacking authenticity </a:t>
            </a:r>
          </a:p>
        </p:txBody>
      </p:sp>
      <p:sp>
        <p:nvSpPr>
          <p:cNvPr id="4" name="Rectangle 3"/>
          <p:cNvSpPr>
            <a:spLocks noGrp="1" noChangeArrowheads="1"/>
          </p:cNvSpPr>
          <p:nvPr>
            <p:ph idx="1"/>
          </p:nvPr>
        </p:nvSpPr>
        <p:spPr>
          <a:xfrm>
            <a:off x="838199" y="1429555"/>
            <a:ext cx="11202956" cy="4868213"/>
          </a:xfrm>
        </p:spPr>
        <p:txBody>
          <a:bodyPr>
            <a:normAutofit/>
          </a:bodyPr>
          <a:lstStyle/>
          <a:p>
            <a:pPr marL="342900" lvl="0" indent="-342900" defTabSz="457200" fontAlgn="base">
              <a:lnSpc>
                <a:spcPct val="100000"/>
              </a:lnSpc>
              <a:spcBef>
                <a:spcPct val="10000"/>
              </a:spcBef>
              <a:spcAft>
                <a:spcPct val="10000"/>
              </a:spcAft>
              <a:buFont typeface="Arial" charset="0"/>
              <a:buChar char="•"/>
              <a:defRPr/>
            </a:pPr>
            <a:endParaRPr lang="en-US" altLang="fr-FR" sz="3200" b="1" dirty="0">
              <a:solidFill>
                <a:prstClr val="black"/>
              </a:solidFill>
              <a:latin typeface="Calibri"/>
              <a:ea typeface="+mn-ea"/>
            </a:endParaRPr>
          </a:p>
          <a:p>
            <a:pPr marL="342900" lvl="0" indent="-342900" defTabSz="457200" fontAlgn="base">
              <a:lnSpc>
                <a:spcPct val="100000"/>
              </a:lnSpc>
              <a:spcBef>
                <a:spcPct val="10000"/>
              </a:spcBef>
              <a:spcAft>
                <a:spcPct val="10000"/>
              </a:spcAft>
              <a:buFont typeface="Arial" charset="0"/>
              <a:buChar char="•"/>
              <a:defRPr/>
            </a:pPr>
            <a:r>
              <a:rPr lang="en-US" altLang="fr-FR" sz="3200" b="1" dirty="0">
                <a:solidFill>
                  <a:prstClr val="black"/>
                </a:solidFill>
                <a:latin typeface="Calibri"/>
                <a:ea typeface="+mn-ea"/>
              </a:rPr>
              <a:t>The party presenting the evidence must:</a:t>
            </a:r>
          </a:p>
          <a:p>
            <a:pPr marL="342900" lvl="0" indent="-342900" defTabSz="457200" fontAlgn="base">
              <a:lnSpc>
                <a:spcPct val="100000"/>
              </a:lnSpc>
              <a:spcBef>
                <a:spcPct val="10000"/>
              </a:spcBef>
              <a:spcAft>
                <a:spcPct val="10000"/>
              </a:spcAft>
              <a:buFont typeface="Arial" charset="0"/>
              <a:buChar char="•"/>
              <a:defRPr/>
            </a:pPr>
            <a:endParaRPr lang="en-US" altLang="fr-FR" sz="1000" b="1" dirty="0">
              <a:solidFill>
                <a:prstClr val="black"/>
              </a:solidFill>
              <a:latin typeface="Calibri"/>
              <a:ea typeface="+mn-ea"/>
            </a:endParaRPr>
          </a:p>
          <a:p>
            <a:pPr marL="1068388" lvl="0" indent="-342900" defTabSz="457200" fontAlgn="base">
              <a:lnSpc>
                <a:spcPct val="100000"/>
              </a:lnSpc>
              <a:spcBef>
                <a:spcPct val="10000"/>
              </a:spcBef>
              <a:spcAft>
                <a:spcPct val="10000"/>
              </a:spcAft>
              <a:buFont typeface="Arial" charset="0"/>
              <a:buChar char="•"/>
              <a:defRPr/>
            </a:pPr>
            <a:r>
              <a:rPr lang="en-US" altLang="fr-FR" sz="3200" dirty="0">
                <a:solidFill>
                  <a:prstClr val="black"/>
                </a:solidFill>
                <a:latin typeface="Calibri"/>
                <a:ea typeface="+mn-ea"/>
              </a:rPr>
              <a:t>show admissibility</a:t>
            </a:r>
          </a:p>
          <a:p>
            <a:pPr marL="1068388" lvl="0" indent="-342900" defTabSz="457200" fontAlgn="base">
              <a:lnSpc>
                <a:spcPct val="100000"/>
              </a:lnSpc>
              <a:spcBef>
                <a:spcPct val="10000"/>
              </a:spcBef>
              <a:spcAft>
                <a:spcPct val="10000"/>
              </a:spcAft>
              <a:buFont typeface="Arial" charset="0"/>
              <a:buChar char="•"/>
              <a:defRPr/>
            </a:pPr>
            <a:endParaRPr lang="en-US" altLang="fr-FR" sz="1000" dirty="0">
              <a:solidFill>
                <a:prstClr val="black"/>
              </a:solidFill>
              <a:latin typeface="Calibri"/>
              <a:ea typeface="+mn-ea"/>
            </a:endParaRPr>
          </a:p>
          <a:p>
            <a:pPr marL="1068388" lvl="0" indent="-342900" defTabSz="457200" fontAlgn="base">
              <a:lnSpc>
                <a:spcPct val="100000"/>
              </a:lnSpc>
              <a:spcBef>
                <a:spcPct val="10000"/>
              </a:spcBef>
              <a:spcAft>
                <a:spcPct val="10000"/>
              </a:spcAft>
              <a:buFont typeface="Arial" charset="0"/>
              <a:buChar char="•"/>
              <a:defRPr/>
            </a:pPr>
            <a:r>
              <a:rPr lang="en-US" altLang="fr-FR" sz="3200" dirty="0">
                <a:solidFill>
                  <a:prstClr val="black"/>
                </a:solidFill>
                <a:latin typeface="Calibri"/>
                <a:ea typeface="+mn-ea"/>
              </a:rPr>
              <a:t>demonstrate how the data has been managed</a:t>
            </a:r>
          </a:p>
          <a:p>
            <a:pPr marL="1701800" lvl="0" indent="-342900" defTabSz="457200" fontAlgn="base">
              <a:lnSpc>
                <a:spcPct val="100000"/>
              </a:lnSpc>
              <a:spcBef>
                <a:spcPct val="10000"/>
              </a:spcBef>
              <a:spcAft>
                <a:spcPct val="10000"/>
              </a:spcAft>
              <a:buNone/>
              <a:defRPr/>
            </a:pPr>
            <a:r>
              <a:rPr lang="en-US" altLang="fr-FR" sz="3200" dirty="0">
                <a:solidFill>
                  <a:prstClr val="black"/>
                </a:solidFill>
                <a:latin typeface="Calibri"/>
                <a:ea typeface="+mn-ea"/>
              </a:rPr>
              <a:t>(i.e. chain of custody/evidence)</a:t>
            </a:r>
          </a:p>
          <a:p>
            <a:pPr marL="1068388" lvl="0" indent="-342900" defTabSz="457200" fontAlgn="base">
              <a:lnSpc>
                <a:spcPct val="100000"/>
              </a:lnSpc>
              <a:spcBef>
                <a:spcPct val="10000"/>
              </a:spcBef>
              <a:spcAft>
                <a:spcPct val="10000"/>
              </a:spcAft>
              <a:buFont typeface="Arial" charset="0"/>
              <a:buChar char="•"/>
              <a:defRPr/>
            </a:pPr>
            <a:endParaRPr lang="en-US" altLang="fr-FR" sz="1000" dirty="0">
              <a:solidFill>
                <a:prstClr val="black"/>
              </a:solidFill>
              <a:latin typeface="Calibri"/>
              <a:ea typeface="+mn-ea"/>
            </a:endParaRPr>
          </a:p>
          <a:p>
            <a:pPr marL="1068388" lvl="0" indent="-342900" defTabSz="457200" fontAlgn="base">
              <a:lnSpc>
                <a:spcPct val="100000"/>
              </a:lnSpc>
              <a:spcBef>
                <a:spcPct val="10000"/>
              </a:spcBef>
              <a:spcAft>
                <a:spcPct val="10000"/>
              </a:spcAft>
              <a:buFont typeface="Arial" charset="0"/>
              <a:buChar char="•"/>
              <a:defRPr/>
            </a:pPr>
            <a:r>
              <a:rPr lang="en-US" altLang="fr-FR" sz="3200" dirty="0">
                <a:solidFill>
                  <a:prstClr val="black"/>
                </a:solidFill>
                <a:latin typeface="Calibri"/>
                <a:ea typeface="+mn-ea"/>
              </a:rPr>
              <a:t>Prove that it is not modified: integrity</a:t>
            </a:r>
          </a:p>
          <a:p>
            <a:pPr>
              <a:lnSpc>
                <a:spcPct val="120000"/>
              </a:lnSpc>
            </a:pPr>
            <a:endParaRPr lang="en-US" sz="2400" dirty="0">
              <a:solidFill>
                <a:srgbClr val="000000"/>
              </a:solidFill>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7</a:t>
            </a:fld>
            <a:endParaRPr lang="en-GB"/>
          </a:p>
        </p:txBody>
      </p:sp>
    </p:spTree>
    <p:extLst>
      <p:ext uri="{BB962C8B-B14F-4D97-AF65-F5344CB8AC3E}">
        <p14:creationId xmlns:p14="http://schemas.microsoft.com/office/powerpoint/2010/main" val="1108059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5992" y="241155"/>
            <a:ext cx="10465163" cy="870952"/>
          </a:xfrm>
        </p:spPr>
        <p:txBody>
          <a:bodyPr/>
          <a:lstStyle/>
          <a:p>
            <a:r>
              <a:rPr lang="en-US" b="1" dirty="0">
                <a:solidFill>
                  <a:schemeClr val="bg1"/>
                </a:solidFill>
              </a:rPr>
              <a:t>Coping with Jurisdiction</a:t>
            </a:r>
          </a:p>
        </p:txBody>
      </p:sp>
      <p:sp>
        <p:nvSpPr>
          <p:cNvPr id="4" name="Rectangle 3"/>
          <p:cNvSpPr>
            <a:spLocks noGrp="1" noChangeArrowheads="1"/>
          </p:cNvSpPr>
          <p:nvPr>
            <p:ph idx="1"/>
          </p:nvPr>
        </p:nvSpPr>
        <p:spPr>
          <a:xfrm>
            <a:off x="838199" y="1429555"/>
            <a:ext cx="11202956" cy="4868213"/>
          </a:xfrm>
        </p:spPr>
        <p:txBody>
          <a:bodyPr>
            <a:normAutofit/>
          </a:bodyPr>
          <a:lstStyle/>
          <a:p>
            <a:pPr marL="342900" lvl="0" indent="-342900" defTabSz="457200" fontAlgn="base">
              <a:lnSpc>
                <a:spcPct val="100000"/>
              </a:lnSpc>
              <a:spcBef>
                <a:spcPct val="10000"/>
              </a:spcBef>
              <a:spcAft>
                <a:spcPct val="10000"/>
              </a:spcAft>
              <a:buFont typeface="Arial" charset="0"/>
              <a:buChar char="•"/>
              <a:defRPr/>
            </a:pPr>
            <a:endParaRPr lang="en-US" altLang="fr-FR" sz="3200" b="1" dirty="0">
              <a:solidFill>
                <a:prstClr val="black"/>
              </a:solidFill>
              <a:latin typeface="Calibri"/>
              <a:ea typeface="+mn-ea"/>
            </a:endParaRPr>
          </a:p>
          <a:p>
            <a:pPr marL="342900" lvl="0" indent="-342900" defTabSz="457200" fontAlgn="base">
              <a:lnSpc>
                <a:spcPct val="150000"/>
              </a:lnSpc>
              <a:spcBef>
                <a:spcPct val="0"/>
              </a:spcBef>
              <a:spcAft>
                <a:spcPct val="0"/>
              </a:spcAft>
            </a:pPr>
            <a:r>
              <a:rPr lang="en-GB" altLang="fr-FR" sz="3200" dirty="0">
                <a:solidFill>
                  <a:prstClr val="black"/>
                </a:solidFill>
                <a:cs typeface="Verdana" panose="020B0604030504040204" pitchFamily="34" charset="0"/>
              </a:rPr>
              <a:t>Be ready to explain jurisdiction issues</a:t>
            </a:r>
          </a:p>
          <a:p>
            <a:pPr marL="342900" lvl="0" indent="-342900" defTabSz="457200" fontAlgn="base">
              <a:lnSpc>
                <a:spcPct val="150000"/>
              </a:lnSpc>
              <a:spcBef>
                <a:spcPct val="0"/>
              </a:spcBef>
              <a:spcAft>
                <a:spcPct val="0"/>
              </a:spcAft>
            </a:pPr>
            <a:r>
              <a:rPr lang="en-GB" altLang="fr-FR" sz="3200" dirty="0">
                <a:solidFill>
                  <a:prstClr val="black"/>
                </a:solidFill>
                <a:cs typeface="Verdana" panose="020B0604030504040204" pitchFamily="34" charset="0"/>
              </a:rPr>
              <a:t>Be aware of the nationality of evidence:</a:t>
            </a:r>
          </a:p>
          <a:p>
            <a:pPr marL="742950" lvl="1" indent="-285750" defTabSz="457200" fontAlgn="base">
              <a:lnSpc>
                <a:spcPct val="150000"/>
              </a:lnSpc>
              <a:spcBef>
                <a:spcPct val="0"/>
              </a:spcBef>
              <a:spcAft>
                <a:spcPct val="0"/>
              </a:spcAft>
              <a:buFont typeface="Arial" panose="020B0604020202020204" pitchFamily="34" charset="0"/>
              <a:buChar char="–"/>
            </a:pPr>
            <a:r>
              <a:rPr lang="en-GB" altLang="fr-FR" sz="3200" dirty="0">
                <a:solidFill>
                  <a:prstClr val="black"/>
                </a:solidFill>
                <a:cs typeface="Verdana" panose="020B0604030504040204" pitchFamily="34" charset="0"/>
              </a:rPr>
              <a:t>Where was the evidence collected?</a:t>
            </a:r>
          </a:p>
          <a:p>
            <a:pPr marL="742950" lvl="1" indent="-285750" defTabSz="457200" fontAlgn="base">
              <a:lnSpc>
                <a:spcPct val="150000"/>
              </a:lnSpc>
              <a:spcBef>
                <a:spcPct val="0"/>
              </a:spcBef>
              <a:spcAft>
                <a:spcPct val="0"/>
              </a:spcAft>
              <a:buFont typeface="Arial" panose="020B0604020202020204" pitchFamily="34" charset="0"/>
              <a:buChar char="–"/>
            </a:pPr>
            <a:r>
              <a:rPr lang="en-GB" altLang="fr-FR" sz="3200" dirty="0">
                <a:solidFill>
                  <a:prstClr val="black"/>
                </a:solidFill>
                <a:cs typeface="Verdana" panose="020B0604030504040204" pitchFamily="34" charset="0"/>
              </a:rPr>
              <a:t>Have MLA procedures been respected/neglected?</a:t>
            </a:r>
          </a:p>
          <a:p>
            <a:pPr marL="0" indent="0">
              <a:lnSpc>
                <a:spcPct val="120000"/>
              </a:lnSpc>
              <a:buNone/>
            </a:pPr>
            <a:endParaRPr lang="en-US" sz="2400" dirty="0">
              <a:solidFill>
                <a:srgbClr val="000000"/>
              </a:solidFill>
              <a:cs typeface="Verdana" panose="020B0604030504040204" pitchFamily="34" charset="0"/>
            </a:endParaRPr>
          </a:p>
        </p:txBody>
      </p:sp>
      <p:sp>
        <p:nvSpPr>
          <p:cNvPr id="3" name="Tijdelijke aanduiding voor datum 2"/>
          <p:cNvSpPr>
            <a:spLocks noGrp="1"/>
          </p:cNvSpPr>
          <p:nvPr>
            <p:ph type="dt" sz="half" idx="10"/>
          </p:nvPr>
        </p:nvSpPr>
        <p:spPr/>
        <p:txBody>
          <a:bodyPr/>
          <a:lstStyle/>
          <a:p>
            <a:r>
              <a:rPr lang="en-US"/>
              <a:t>www.coe.int/cybercrime</a:t>
            </a:r>
            <a:endParaRPr lang="en-GB"/>
          </a:p>
        </p:txBody>
      </p:sp>
      <p:sp>
        <p:nvSpPr>
          <p:cNvPr id="5" name="Tijdelijke aanduiding voor dianummer 4"/>
          <p:cNvSpPr>
            <a:spLocks noGrp="1"/>
          </p:cNvSpPr>
          <p:nvPr>
            <p:ph type="sldNum" sz="quarter" idx="12"/>
          </p:nvPr>
        </p:nvSpPr>
        <p:spPr/>
        <p:txBody>
          <a:bodyPr/>
          <a:lstStyle/>
          <a:p>
            <a:fld id="{B1D9BA23-6223-4617-9598-728E7A9462B0}" type="slidenum">
              <a:rPr lang="en-GB" smtClean="0"/>
              <a:t>8</a:t>
            </a:fld>
            <a:endParaRPr lang="en-GB"/>
          </a:p>
        </p:txBody>
      </p:sp>
    </p:spTree>
    <p:extLst>
      <p:ext uri="{BB962C8B-B14F-4D97-AF65-F5344CB8AC3E}">
        <p14:creationId xmlns:p14="http://schemas.microsoft.com/office/powerpoint/2010/main" val="1302791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36C4A9A1-91CB-344E-B088-B74F7516062A}"/>
              </a:ext>
            </a:extLst>
          </p:cNvPr>
          <p:cNvSpPr txBox="1"/>
          <p:nvPr/>
        </p:nvSpPr>
        <p:spPr>
          <a:xfrm>
            <a:off x="2139505" y="178278"/>
            <a:ext cx="8326615" cy="769441"/>
          </a:xfrm>
          <a:prstGeom prst="rect">
            <a:avLst/>
          </a:prstGeom>
          <a:noFill/>
        </p:spPr>
        <p:txBody>
          <a:bodyPr wrap="square" rtlCol="0">
            <a:spAutoFit/>
          </a:bodyPr>
          <a:lstStyle/>
          <a:p>
            <a:r>
              <a:rPr lang="nl-BE" sz="4400" b="1" dirty="0">
                <a:solidFill>
                  <a:schemeClr val="bg1"/>
                </a:solidFill>
                <a:latin typeface="Verdana" panose="020B0604030504040204" pitchFamily="34" charset="0"/>
                <a:ea typeface="Verdana" panose="020B0604030504040204" pitchFamily="34" charset="0"/>
                <a:cs typeface="+mj-cs"/>
              </a:rPr>
              <a:t>Presentation in court</a:t>
            </a:r>
          </a:p>
        </p:txBody>
      </p:sp>
      <p:pic>
        <p:nvPicPr>
          <p:cNvPr id="4" name="Afbeelding 3">
            <a:extLst>
              <a:ext uri="{FF2B5EF4-FFF2-40B4-BE49-F238E27FC236}">
                <a16:creationId xmlns:a16="http://schemas.microsoft.com/office/drawing/2014/main" id="{CE6324D5-D90A-4649-AC38-99513430D628}"/>
              </a:ext>
            </a:extLst>
          </p:cNvPr>
          <p:cNvPicPr>
            <a:picLocks noChangeAspect="1"/>
          </p:cNvPicPr>
          <p:nvPr/>
        </p:nvPicPr>
        <p:blipFill>
          <a:blip r:embed="rId2"/>
          <a:stretch>
            <a:fillRect/>
          </a:stretch>
        </p:blipFill>
        <p:spPr>
          <a:xfrm>
            <a:off x="2195364" y="1721923"/>
            <a:ext cx="7801273" cy="4388216"/>
          </a:xfrm>
          <a:prstGeom prst="rect">
            <a:avLst/>
          </a:prstGeom>
        </p:spPr>
      </p:pic>
    </p:spTree>
    <p:extLst>
      <p:ext uri="{BB962C8B-B14F-4D97-AF65-F5344CB8AC3E}">
        <p14:creationId xmlns:p14="http://schemas.microsoft.com/office/powerpoint/2010/main" val="31423367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5316</Words>
  <Application>Microsoft Office PowerPoint</Application>
  <PresentationFormat>Widescreen</PresentationFormat>
  <Paragraphs>348</Paragraphs>
  <Slides>15</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Helvetica</vt:lpstr>
      <vt:lpstr>Verdana</vt:lpstr>
      <vt:lpstr>Office Theme</vt:lpstr>
      <vt:lpstr>Specialised Course  Electronic Evidence  for  Judges and Prosecutors </vt:lpstr>
      <vt:lpstr>PowerPoint Presentation</vt:lpstr>
      <vt:lpstr>Session objectives</vt:lpstr>
      <vt:lpstr>Evidentiary Hearing</vt:lpstr>
      <vt:lpstr>Going to court</vt:lpstr>
      <vt:lpstr>The reliability of E-evidence</vt:lpstr>
      <vt:lpstr>Proving/attacking authenticity </vt:lpstr>
      <vt:lpstr>Coping with Jurisdiction</vt:lpstr>
      <vt:lpstr>PowerPoint Presentation</vt:lpstr>
      <vt:lpstr>General considerations</vt:lpstr>
      <vt:lpstr>Paint a Picture</vt:lpstr>
      <vt:lpstr>PowerPoint Presentation</vt:lpstr>
      <vt:lpstr>The expert witness</vt:lpstr>
      <vt:lpstr>The expert witness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TROFIM Liliana</cp:lastModifiedBy>
  <cp:revision>111</cp:revision>
  <dcterms:created xsi:type="dcterms:W3CDTF">2019-11-14T14:27:48Z</dcterms:created>
  <dcterms:modified xsi:type="dcterms:W3CDTF">2022-03-14T11:54:10Z</dcterms:modified>
</cp:coreProperties>
</file>