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sldIdLst>
    <p:sldId id="256" r:id="rId2"/>
    <p:sldId id="260" r:id="rId3"/>
    <p:sldId id="262" r:id="rId4"/>
    <p:sldId id="312" r:id="rId5"/>
    <p:sldId id="297" r:id="rId6"/>
    <p:sldId id="296" r:id="rId7"/>
    <p:sldId id="283" r:id="rId8"/>
    <p:sldId id="314" r:id="rId9"/>
    <p:sldId id="315" r:id="rId10"/>
    <p:sldId id="313" r:id="rId11"/>
    <p:sldId id="284" r:id="rId12"/>
    <p:sldId id="285" r:id="rId13"/>
    <p:sldId id="286" r:id="rId14"/>
    <p:sldId id="287" r:id="rId15"/>
    <p:sldId id="288" r:id="rId16"/>
    <p:sldId id="289" r:id="rId17"/>
    <p:sldId id="316" r:id="rId18"/>
    <p:sldId id="290" r:id="rId19"/>
    <p:sldId id="291" r:id="rId20"/>
    <p:sldId id="292" r:id="rId21"/>
    <p:sldId id="299" r:id="rId22"/>
    <p:sldId id="300" r:id="rId23"/>
    <p:sldId id="301" r:id="rId24"/>
    <p:sldId id="302" r:id="rId25"/>
    <p:sldId id="303" r:id="rId26"/>
    <p:sldId id="306" r:id="rId27"/>
    <p:sldId id="307" r:id="rId28"/>
    <p:sldId id="304" r:id="rId29"/>
    <p:sldId id="308" r:id="rId30"/>
    <p:sldId id="309" r:id="rId31"/>
    <p:sldId id="305" r:id="rId32"/>
    <p:sldId id="311" r:id="rId33"/>
    <p:sldId id="317" r:id="rId34"/>
    <p:sldId id="318" r:id="rId35"/>
    <p:sldId id="319" r:id="rId36"/>
    <p:sldId id="320" r:id="rId37"/>
    <p:sldId id="321" r:id="rId38"/>
    <p:sldId id="322" r:id="rId39"/>
    <p:sldId id="323" r:id="rId40"/>
    <p:sldId id="324" r:id="rId41"/>
    <p:sldId id="26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0553" autoAdjust="0"/>
  </p:normalViewPr>
  <p:slideViewPr>
    <p:cSldViewPr snapToGrid="0">
      <p:cViewPr varScale="1">
        <p:scale>
          <a:sx n="60" d="100"/>
          <a:sy n="60" d="100"/>
        </p:scale>
        <p:origin x="7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26/11/2020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dirty="0"/>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epoolice.eu/"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mandola-project.eu/publication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a:t>
            </a:fld>
            <a:endParaRPr lang="en-GB" dirty="0"/>
          </a:p>
        </p:txBody>
      </p:sp>
    </p:spTree>
    <p:extLst>
      <p:ext uri="{BB962C8B-B14F-4D97-AF65-F5344CB8AC3E}">
        <p14:creationId xmlns:p14="http://schemas.microsoft.com/office/powerpoint/2010/main" val="124722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eaLnBrk="1" hangingPunct="1">
              <a:spcBef>
                <a:spcPct val="0"/>
              </a:spcBef>
            </a:pPr>
            <a:r>
              <a:rPr lang="en-GB" dirty="0"/>
              <a:t>Conditions and safeguards are imposed by Article 15. Moreover, each</a:t>
            </a:r>
            <a:r>
              <a:rPr lang="en-GB" baseline="0" dirty="0"/>
              <a:t> subsequent article regulating procedural measures (</a:t>
            </a:r>
            <a:r>
              <a:rPr lang="en-GB" dirty="0"/>
              <a:t>Article</a:t>
            </a:r>
            <a:r>
              <a:rPr lang="en-GB" baseline="0" dirty="0"/>
              <a:t>s 16 to 21) contain a paragraph that recalls that powers and procedures referred to in that article must be subject to A</a:t>
            </a:r>
            <a:r>
              <a:rPr lang="en-GB" dirty="0"/>
              <a:t>rticle 15.  </a:t>
            </a:r>
          </a:p>
          <a:p>
            <a:pPr eaLnBrk="1" hangingPunct="1">
              <a:spcBef>
                <a:spcPct val="0"/>
              </a:spcBef>
            </a:pPr>
            <a:endParaRPr lang="en-GB" dirty="0"/>
          </a:p>
          <a:p>
            <a:pPr eaLnBrk="1" hangingPunct="1">
              <a:spcBef>
                <a:spcPct val="0"/>
              </a:spcBef>
            </a:pPr>
            <a:r>
              <a:rPr lang="en-GB" dirty="0"/>
              <a:t>1 - As</a:t>
            </a:r>
            <a:r>
              <a:rPr lang="en-GB" baseline="0" dirty="0"/>
              <a:t> previously explained, Ar</a:t>
            </a:r>
            <a:r>
              <a:rPr lang="en-GB" dirty="0"/>
              <a:t>ticle 15 is extremely important since it recalls</a:t>
            </a:r>
            <a:r>
              <a:rPr lang="en-GB" baseline="0" dirty="0"/>
              <a:t> that the fight against cybercrime cannot be detrimental to the protection of human rights and liberties. Therefore, the establishment, the implementation and the application of procedural rules must be accompanied by appropriate safeguards, which must be provided for by the domestic law. </a:t>
            </a:r>
          </a:p>
          <a:p>
            <a:pPr eaLnBrk="1" hangingPunct="1">
              <a:spcBef>
                <a:spcPct val="0"/>
              </a:spcBef>
            </a:pPr>
            <a:endParaRPr lang="en-GB" i="0" baseline="0" dirty="0"/>
          </a:p>
          <a:p>
            <a:pPr eaLnBrk="1" hangingPunct="1">
              <a:spcBef>
                <a:spcPct val="0"/>
              </a:spcBef>
            </a:pPr>
            <a:r>
              <a:rPr lang="en-GB" i="1" baseline="0" dirty="0"/>
              <a:t>This first sentence contains two important principles. </a:t>
            </a:r>
          </a:p>
          <a:p>
            <a:pPr eaLnBrk="1" hangingPunct="1">
              <a:spcBef>
                <a:spcPct val="0"/>
              </a:spcBef>
            </a:pPr>
            <a:endParaRPr lang="en-GB" i="1" baseline="0" dirty="0"/>
          </a:p>
          <a:p>
            <a:pPr algn="just" eaLnBrk="1" hangingPunct="1">
              <a:spcBef>
                <a:spcPct val="0"/>
              </a:spcBef>
            </a:pPr>
            <a:r>
              <a:rPr lang="en-GB" i="0" baseline="0" dirty="0"/>
              <a:t>The first one is that the </a:t>
            </a:r>
            <a:r>
              <a:rPr lang="en-GB" b="1" i="0" baseline="0" dirty="0"/>
              <a:t>preservation of human rights </a:t>
            </a:r>
            <a:r>
              <a:rPr lang="en-GB" i="0" baseline="0" dirty="0"/>
              <a:t>is an iterative process which must be ensured taking into account all precise circumstances. For this reason the determination of appropriate safeguards should be done at each step of the life of a procedural rule: </a:t>
            </a:r>
            <a:r>
              <a:rPr lang="en-GB" b="1" i="1" baseline="0" dirty="0"/>
              <a:t>its establishment </a:t>
            </a:r>
            <a:r>
              <a:rPr lang="en-GB" i="0" baseline="0" dirty="0"/>
              <a:t>(i.e. its incorporation into the domestic law), </a:t>
            </a:r>
            <a:r>
              <a:rPr lang="en-GB" b="1" i="1" baseline="0" dirty="0">
                <a:solidFill>
                  <a:srgbClr val="FF0000"/>
                </a:solidFill>
              </a:rPr>
              <a:t>its implementation </a:t>
            </a:r>
            <a:r>
              <a:rPr lang="en-GB" b="0" i="1" baseline="0" dirty="0">
                <a:solidFill>
                  <a:srgbClr val="FF0000"/>
                </a:solidFill>
              </a:rPr>
              <a:t>(i.e. the internal organisation in order to enable the power or procedure to take place)</a:t>
            </a:r>
            <a:r>
              <a:rPr lang="en-GB" b="1" i="1" baseline="0" dirty="0">
                <a:solidFill>
                  <a:srgbClr val="FF0000"/>
                </a:solidFill>
              </a:rPr>
              <a:t> and </a:t>
            </a:r>
            <a:r>
              <a:rPr lang="en-GB" b="0" i="1" baseline="0" dirty="0">
                <a:solidFill>
                  <a:srgbClr val="FF0000"/>
                </a:solidFill>
              </a:rPr>
              <a:t>afterward </a:t>
            </a:r>
            <a:r>
              <a:rPr lang="en-GB" b="1" i="1" baseline="0" dirty="0">
                <a:solidFill>
                  <a:srgbClr val="FF0000"/>
                </a:solidFill>
              </a:rPr>
              <a:t>its application </a:t>
            </a:r>
            <a:r>
              <a:rPr lang="en-GB" b="0" i="1" baseline="0" dirty="0">
                <a:solidFill>
                  <a:srgbClr val="FF0000"/>
                </a:solidFill>
              </a:rPr>
              <a:t>(i.e. its concrete application in a given particular case)</a:t>
            </a:r>
            <a:r>
              <a:rPr lang="en-GB" b="0" i="0" baseline="0" dirty="0"/>
              <a:t>. </a:t>
            </a:r>
            <a:r>
              <a:rPr lang="en-GB" i="0" baseline="0" dirty="0"/>
              <a:t>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a:t>	</a:t>
            </a:r>
          </a:p>
          <a:p>
            <a:pPr algn="just" eaLnBrk="1" hangingPunct="1">
              <a:spcBef>
                <a:spcPct val="0"/>
              </a:spcBef>
            </a:pPr>
            <a:r>
              <a:rPr lang="en-GB" i="0" baseline="0" dirty="0"/>
              <a:t>The second one is the principle of </a:t>
            </a:r>
            <a:r>
              <a:rPr lang="en-GB" b="1" i="0" baseline="0" dirty="0"/>
              <a:t>legal basis</a:t>
            </a:r>
            <a:r>
              <a:rPr lang="en-GB" i="0" baseline="0" dirty="0"/>
              <a:t>. Safeguards must be provided for by domestic law, which enables both their effectiveness and public knowledge (thanks to which citizen will be able to know their rights and obligations). However, the notion “Domestic law” is here understood in its </a:t>
            </a:r>
            <a:r>
              <a:rPr lang="en-GB" b="1" i="0" baseline="0" dirty="0"/>
              <a:t>substantive sense</a:t>
            </a:r>
            <a:r>
              <a:rPr lang="en-GB" i="0" baseline="0" dirty="0"/>
              <a:t>, and refers to legislative acts but also to constitutional rules and other legal sources such as constant jurisprudence (source: explanatory report to the Convention on Cybercrime, which corresponds to the position of the Council of Europe’s European Court of Human Rights - ECtHR).</a:t>
            </a:r>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10</a:t>
            </a:fld>
            <a:endParaRPr lang="en-US" dirty="0">
              <a:cs typeface="Arial" charset="0"/>
            </a:endParaRPr>
          </a:p>
        </p:txBody>
      </p:sp>
    </p:spTree>
    <p:extLst>
      <p:ext uri="{BB962C8B-B14F-4D97-AF65-F5344CB8AC3E}">
        <p14:creationId xmlns:p14="http://schemas.microsoft.com/office/powerpoint/2010/main" val="2796935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eaLnBrk="1" hangingPunct="1">
              <a:spcBef>
                <a:spcPct val="0"/>
              </a:spcBef>
            </a:pPr>
            <a:r>
              <a:rPr lang="en-GB" baseline="0" dirty="0"/>
              <a:t>2 - The follow-up of the provision explains that the protection of human rights must be “adequate”, and include rights arising pursuant to obligations each country has undertaken. The two examples that are given are </a:t>
            </a:r>
            <a:r>
              <a:rPr lang="en-GB" sz="800" kern="1200" dirty="0">
                <a:solidFill>
                  <a:schemeClr val="tx1"/>
                </a:solidFill>
                <a:latin typeface="+mn-lt"/>
                <a:ea typeface="+mn-ea"/>
                <a:cs typeface="+mn-cs"/>
              </a:rPr>
              <a:t>the 1950 Council of Europe (CoE) Convention for the Protection of Human Rights and Fundamental Freedoms, often more simply called “European Convention of Human Rights” (ECHR) and the 1966 United Nations International Covenant on Civil and political Rights (ICCPR). Other examples might be the 1969 American Convention on Human Rights and the 1981 African Charter on Human Rights and Peoples’ Rights.</a:t>
            </a:r>
          </a:p>
          <a:p>
            <a:pPr eaLnBrk="1" hangingPunct="1">
              <a:spcBef>
                <a:spcPct val="0"/>
              </a:spcBef>
            </a:pPr>
            <a:endParaRPr lang="en-GB" sz="800" kern="1200" dirty="0">
              <a:solidFill>
                <a:schemeClr val="tx1"/>
              </a:solidFill>
              <a:latin typeface="+mn-lt"/>
              <a:ea typeface="+mn-ea"/>
              <a:cs typeface="+mn-cs"/>
            </a:endParaRPr>
          </a:p>
          <a:p>
            <a:pPr eaLnBrk="1" hangingPunct="1">
              <a:spcBef>
                <a:spcPct val="0"/>
              </a:spcBef>
            </a:pPr>
            <a:r>
              <a:rPr lang="en-GB" sz="800" i="1" kern="1200" dirty="0">
                <a:solidFill>
                  <a:schemeClr val="tx1"/>
                </a:solidFill>
                <a:latin typeface="+mn-lt"/>
                <a:ea typeface="+mn-ea"/>
                <a:cs typeface="+mn-cs"/>
              </a:rPr>
              <a:t>The notion of “adequacy” means</a:t>
            </a:r>
            <a:r>
              <a:rPr lang="en-GB" sz="800" i="1" kern="1200" baseline="0" dirty="0">
                <a:solidFill>
                  <a:schemeClr val="tx1"/>
                </a:solidFill>
                <a:latin typeface="+mn-lt"/>
                <a:ea typeface="+mn-ea"/>
                <a:cs typeface="+mn-cs"/>
              </a:rPr>
              <a:t> once again that safeguards in place must be adapted to specific circumstances, in order to effectively protect human rights taking these circumstances into account. </a:t>
            </a:r>
          </a:p>
          <a:p>
            <a:pPr eaLnBrk="1" hangingPunct="1">
              <a:spcBef>
                <a:spcPct val="0"/>
              </a:spcBef>
            </a:pPr>
            <a:endParaRPr lang="en-GB" sz="800" i="1" kern="1200" baseline="0" dirty="0">
              <a:solidFill>
                <a:schemeClr val="tx1"/>
              </a:solidFill>
              <a:latin typeface="+mn-lt"/>
              <a:ea typeface="+mn-ea"/>
              <a:cs typeface="+mn-cs"/>
            </a:endParaRPr>
          </a:p>
          <a:p>
            <a:pPr eaLnBrk="1" hangingPunct="1">
              <a:spcBef>
                <a:spcPct val="0"/>
              </a:spcBef>
            </a:pPr>
            <a:r>
              <a:rPr lang="en-GB" sz="800" i="1" kern="1200" baseline="0" dirty="0">
                <a:solidFill>
                  <a:schemeClr val="tx1"/>
                </a:solidFill>
                <a:latin typeface="+mn-lt"/>
                <a:ea typeface="+mn-ea"/>
                <a:cs typeface="+mn-cs"/>
              </a:rPr>
              <a:t>Several rights that are common to the ECHR and the ICCPR will be listed in the next slide.</a:t>
            </a:r>
          </a:p>
          <a:p>
            <a:pPr eaLnBrk="1" hangingPunct="1">
              <a:spcBef>
                <a:spcPct val="0"/>
              </a:spcBef>
            </a:pPr>
            <a:endParaRPr lang="en-GB" baseline="0" dirty="0"/>
          </a:p>
          <a:p>
            <a:pPr eaLnBrk="1" hangingPunct="1">
              <a:spcBef>
                <a:spcPct val="0"/>
              </a:spcBef>
            </a:pPr>
            <a:r>
              <a:rPr lang="en-GB" baseline="0" dirty="0"/>
              <a:t>3 - Finally, §1 of Article 15 explains that safeguards must ensure, at least, the principle of </a:t>
            </a:r>
            <a:r>
              <a:rPr lang="en-GB" b="1" baseline="0" dirty="0"/>
              <a:t>proportionality.</a:t>
            </a:r>
            <a:r>
              <a:rPr lang="en-GB" baseline="0" dirty="0"/>
              <a:t> The principle of proportionality is another important principle, whose meaning might vary depending on legal systems. </a:t>
            </a:r>
          </a:p>
          <a:p>
            <a:pPr eaLnBrk="1" hangingPunct="1">
              <a:spcBef>
                <a:spcPct val="0"/>
              </a:spcBef>
            </a:pPr>
            <a:endParaRPr lang="en-GB" baseline="0" dirty="0"/>
          </a:p>
          <a:p>
            <a:pPr eaLnBrk="1" hangingPunct="1">
              <a:spcBef>
                <a:spcPct val="0"/>
              </a:spcBef>
            </a:pPr>
            <a:r>
              <a:rPr lang="en-GB" dirty="0"/>
              <a:t>The principle of proportionality requires that there be a reasonable relationship between a particular objective to be achieved and the means used to achieve that objective.</a:t>
            </a:r>
            <a:r>
              <a:rPr lang="en-GB" baseline="0" dirty="0"/>
              <a:t> </a:t>
            </a:r>
          </a:p>
          <a:p>
            <a:pPr eaLnBrk="1" hangingPunct="1">
              <a:spcBef>
                <a:spcPct val="0"/>
              </a:spcBef>
            </a:pPr>
            <a:endParaRPr lang="en-GB" baseline="0" dirty="0"/>
          </a:p>
          <a:p>
            <a:pPr eaLnBrk="1" hangingPunct="1">
              <a:spcBef>
                <a:spcPct val="0"/>
              </a:spcBef>
            </a:pPr>
            <a:r>
              <a:rPr lang="en-GB" baseline="0" dirty="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a:p>
          <a:p>
            <a:pPr eaLnBrk="1" hangingPunct="1">
              <a:spcBef>
                <a:spcPct val="0"/>
              </a:spcBef>
            </a:pPr>
            <a:r>
              <a:rPr lang="en-GB" baseline="0" dirty="0"/>
              <a:t>Within the framework of the ECHR, this principle is understood as either including, or being accompanied by another principle which is the principle of “necessity” of the power or procedure. It refers to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is there a pressing social need for some restriction of the fundamental</a:t>
            </a:r>
            <a:r>
              <a:rPr lang="en-GB" baseline="0" dirty="0"/>
              <a:t> rights</a:t>
            </a:r>
            <a:r>
              <a:rPr lang="en-GB" dirty="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does the particular restriction</a:t>
            </a:r>
            <a:r>
              <a:rPr lang="en-GB" baseline="0" dirty="0"/>
              <a:t> </a:t>
            </a:r>
            <a:r>
              <a:rPr lang="en-GB" dirty="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is it a proportionate response to that need?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i="1" baseline="0" dirty="0"/>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US" i="1" baseline="0" dirty="0"/>
          </a:p>
          <a:p>
            <a:pPr eaLnBrk="1" hangingPunct="1">
              <a:spcBef>
                <a:spcPct val="0"/>
              </a:spcBef>
            </a:pPr>
            <a:endParaRPr lang="en-US" baseline="0" dirty="0"/>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11</a:t>
            </a:fld>
            <a:endParaRPr lang="en-US" dirty="0">
              <a:cs typeface="Arial" charset="0"/>
            </a:endParaRPr>
          </a:p>
        </p:txBody>
      </p:sp>
    </p:spTree>
    <p:extLst>
      <p:ext uri="{BB962C8B-B14F-4D97-AF65-F5344CB8AC3E}">
        <p14:creationId xmlns:p14="http://schemas.microsoft.com/office/powerpoint/2010/main" val="109167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latin typeface="+mn-lt"/>
                <a:ea typeface="+mn-ea"/>
                <a:cs typeface="+mn-cs"/>
              </a:rPr>
              <a:t>Among rights that are guaranteed both by the ECHR and the ICCPR and that </a:t>
            </a:r>
            <a:r>
              <a:rPr lang="en-US" baseline="0" dirty="0"/>
              <a:t>might come into play during cybercrime investigations and prosecutions</a:t>
            </a:r>
            <a:r>
              <a:rPr lang="en-GB" sz="1200" i="0" kern="1200" baseline="0" dirty="0">
                <a:solidFill>
                  <a:schemeClr val="tx1"/>
                </a:solidFill>
                <a:latin typeface="+mn-lt"/>
                <a:ea typeface="+mn-ea"/>
                <a:cs typeface="+mn-cs"/>
              </a:rPr>
              <a:t> are:</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The right to liberty and security,</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The right to a fair trial and to presumption of innocence (including the right to remain silent and to not incriminate oneself)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The right to not be held guilty </a:t>
            </a:r>
            <a:r>
              <a:rPr lang="en-GB" sz="2400" b="0" i="0" u="none" strike="noStrike" kern="1200" baseline="0" dirty="0">
                <a:solidFill>
                  <a:schemeClr val="tx1"/>
                </a:solidFill>
                <a:latin typeface="+mn-lt"/>
                <a:ea typeface="+mn-ea"/>
                <a:cs typeface="+mn-cs"/>
              </a:rPr>
              <a:t>of a criminal offence where his or her act or omission was not constituting a criminal offence under law at the time when it was committed,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2400" b="0" i="0" u="none" strike="noStrike" kern="1200" baseline="0" dirty="0">
                <a:solidFill>
                  <a:schemeClr val="tx1"/>
                </a:solidFill>
                <a:latin typeface="+mn-lt"/>
                <a:ea typeface="+mn-ea"/>
                <a:cs typeface="+mn-cs"/>
              </a:rPr>
              <a:t>T</a:t>
            </a:r>
            <a:r>
              <a:rPr lang="en-GB" sz="1200" i="0" kern="1200" baseline="0" dirty="0">
                <a:solidFill>
                  <a:schemeClr val="tx1"/>
                </a:solidFill>
                <a:latin typeface="+mn-lt"/>
                <a:ea typeface="+mn-ea"/>
                <a:cs typeface="+mn-cs"/>
              </a:rPr>
              <a:t>he right to private life or “privacy”,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Freedom of thought, conscience and religion,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Freedom of expression,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a:solidFill>
                  <a:schemeClr val="tx1"/>
                </a:solidFill>
                <a:latin typeface="+mn-lt"/>
                <a:ea typeface="+mn-ea"/>
                <a:cs typeface="+mn-cs"/>
              </a:rPr>
              <a:t>Freedom of </a:t>
            </a:r>
            <a:r>
              <a:rPr lang="en-GB" sz="1200" i="0" dirty="0"/>
              <a:t>peaceful </a:t>
            </a:r>
            <a:r>
              <a:rPr lang="en-GB" sz="1200" i="0" kern="1200" baseline="0" dirty="0">
                <a:solidFill>
                  <a:schemeClr val="tx1"/>
                </a:solidFill>
                <a:latin typeface="+mn-lt"/>
                <a:ea typeface="+mn-ea"/>
                <a:cs typeface="+mn-cs"/>
              </a:rPr>
              <a:t>assembly and association. </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baseline="0" dirty="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dirty="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a:t>
            </a:fld>
            <a:endParaRPr lang="en-US" dirty="0">
              <a:cs typeface="Arial" charset="0"/>
            </a:endParaRPr>
          </a:p>
        </p:txBody>
      </p:sp>
    </p:spTree>
    <p:extLst>
      <p:ext uri="{BB962C8B-B14F-4D97-AF65-F5344CB8AC3E}">
        <p14:creationId xmlns:p14="http://schemas.microsoft.com/office/powerpoint/2010/main" val="2824372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US" dirty="0"/>
              <a:t>Paragraph 2 of Article 15 </a:t>
            </a:r>
            <a:r>
              <a:rPr lang="en-GB" dirty="0"/>
              <a:t>does not limit the types of conditions and safeguards that could be applicable.</a:t>
            </a:r>
            <a:r>
              <a:rPr lang="en-GB" baseline="0" dirty="0"/>
              <a:t> This article only provides for a list of safeguards that must be implemented as a minimum, where appropriate in view of the nature of the procedure or power concerned (depending on </a:t>
            </a:r>
            <a:r>
              <a:rPr lang="en-GB" b="1" baseline="0" dirty="0"/>
              <a:t>the more or less intrusive nature of the power or procedure</a:t>
            </a:r>
            <a:r>
              <a:rPr lang="en-GB" baseline="0" dirty="0"/>
              <a:t>).</a:t>
            </a:r>
          </a:p>
          <a:p>
            <a:pPr eaLnBrk="1" hangingPunct="1">
              <a:spcBef>
                <a:spcPct val="0"/>
              </a:spcBef>
            </a:pPr>
            <a:endParaRPr lang="en-GB" baseline="0" dirty="0"/>
          </a:p>
          <a:p>
            <a:pPr eaLnBrk="1" hangingPunct="1">
              <a:spcBef>
                <a:spcPct val="0"/>
              </a:spcBef>
            </a:pPr>
            <a:r>
              <a:rPr lang="en-US" baseline="0" dirty="0"/>
              <a:t>These latter safeguards are:</a:t>
            </a:r>
          </a:p>
          <a:p>
            <a:pPr marL="171450" indent="-171450" eaLnBrk="1" hangingPunct="1">
              <a:spcBef>
                <a:spcPct val="0"/>
              </a:spcBef>
              <a:buFont typeface="Arial" panose="020B0604020202020204" pitchFamily="34" charset="0"/>
              <a:buChar char="•"/>
            </a:pPr>
            <a:r>
              <a:rPr lang="en-US" baseline="0" dirty="0"/>
              <a:t>a </a:t>
            </a:r>
            <a:r>
              <a:rPr lang="en-GB" dirty="0"/>
              <a:t>judicial or other independent supervision, </a:t>
            </a:r>
          </a:p>
          <a:p>
            <a:pPr marL="171450" indent="-171450" eaLnBrk="1" hangingPunct="1">
              <a:spcBef>
                <a:spcPct val="0"/>
              </a:spcBef>
              <a:buFont typeface="Arial" panose="020B0604020202020204" pitchFamily="34" charset="0"/>
              <a:buChar char="•"/>
            </a:pPr>
            <a:r>
              <a:rPr lang="en-GB" dirty="0"/>
              <a:t>grounds justifying application, </a:t>
            </a:r>
          </a:p>
          <a:p>
            <a:pPr marL="171450" indent="-171450" eaLnBrk="1" hangingPunct="1">
              <a:spcBef>
                <a:spcPct val="0"/>
              </a:spcBef>
              <a:buFont typeface="Arial" panose="020B0604020202020204" pitchFamily="34" charset="0"/>
              <a:buChar char="•"/>
            </a:pPr>
            <a:r>
              <a:rPr lang="en-GB" dirty="0"/>
              <a:t>and the limitation of the scope and the duration of such power or procedure. </a:t>
            </a:r>
          </a:p>
          <a:p>
            <a:pPr eaLnBrk="1" hangingPunct="1">
              <a:spcBef>
                <a:spcPct val="0"/>
              </a:spcBef>
            </a:pPr>
            <a:endParaRPr lang="en-GB" dirty="0"/>
          </a:p>
          <a:p>
            <a:pPr eaLnBrk="1" hangingPunct="1">
              <a:spcBef>
                <a:spcPct val="0"/>
              </a:spcBef>
            </a:pPr>
            <a:r>
              <a:rPr lang="en-GB" b="1" dirty="0"/>
              <a:t>Independent supervision </a:t>
            </a:r>
            <a:r>
              <a:rPr lang="en-GB" dirty="0"/>
              <a:t>and </a:t>
            </a:r>
            <a:r>
              <a:rPr lang="en-GB" b="1" dirty="0"/>
              <a:t>scope and time limitation </a:t>
            </a:r>
            <a:r>
              <a:rPr lang="en-GB" dirty="0"/>
              <a:t>are traditional safeguards</a:t>
            </a:r>
            <a:r>
              <a:rPr lang="en-GB" baseline="0" dirty="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a:p>
          <a:p>
            <a:pPr eaLnBrk="1" hangingPunct="1">
              <a:spcBef>
                <a:spcPct val="0"/>
              </a:spcBef>
            </a:pPr>
            <a:r>
              <a:rPr lang="en-GB" baseline="0" dirty="0"/>
              <a:t>The </a:t>
            </a:r>
            <a:r>
              <a:rPr lang="en-GB" b="1" baseline="0" dirty="0"/>
              <a:t>specification of the grounds </a:t>
            </a:r>
            <a:r>
              <a:rPr lang="en-GB" baseline="0" dirty="0"/>
              <a:t>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a:p>
          <a:p>
            <a:pPr eaLnBrk="1" hangingPunct="1">
              <a:spcBef>
                <a:spcPct val="0"/>
              </a:spcBef>
            </a:pPr>
            <a:r>
              <a:rPr lang="en-GB" baseline="0" dirty="0"/>
              <a:t>The idea that </a:t>
            </a:r>
            <a:r>
              <a:rPr lang="en-GB" dirty="0"/>
              <a:t>safeguards must be implemented to the extent they</a:t>
            </a:r>
            <a:r>
              <a:rPr lang="en-GB" baseline="0" dirty="0"/>
              <a:t> are “</a:t>
            </a:r>
            <a:r>
              <a:rPr lang="en-GB" i="1" baseline="0" dirty="0"/>
              <a:t>appropriate in view of the nature of the procedure or power concerned</a:t>
            </a:r>
            <a:r>
              <a:rPr lang="en-GB" baseline="0" dirty="0"/>
              <a:t>” deserves to be further detailed. This indication </a:t>
            </a:r>
            <a:r>
              <a:rPr lang="en-GB" dirty="0"/>
              <a:t>recalls </a:t>
            </a:r>
            <a:r>
              <a:rPr lang="en-GB" baseline="0" dirty="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a:solidFill>
                  <a:schemeClr val="tx1"/>
                </a:solidFill>
                <a:latin typeface="+mn-lt"/>
                <a:ea typeface="+mn-ea"/>
                <a:cs typeface="+mn-cs"/>
              </a:rPr>
              <a:t>Parties should clearly apply conditions and safeguards such as</a:t>
            </a:r>
            <a:r>
              <a:rPr lang="en-GB" sz="1200" b="0" i="0" u="none" strike="noStrike" kern="1200" baseline="0" dirty="0">
                <a:solidFill>
                  <a:schemeClr val="tx1"/>
                </a:solidFill>
                <a:latin typeface="+mn-lt"/>
                <a:ea typeface="+mn-ea"/>
                <a:cs typeface="+mn-cs"/>
              </a:rPr>
              <a:t>” the ones mentioned in §2 mentioned in this slide “</a:t>
            </a:r>
            <a:r>
              <a:rPr lang="en-GB" sz="1200" b="0" i="1" u="none" strike="noStrike" kern="1200" baseline="0" dirty="0">
                <a:solidFill>
                  <a:schemeClr val="tx1"/>
                </a:solidFill>
                <a:latin typeface="+mn-lt"/>
                <a:ea typeface="+mn-ea"/>
                <a:cs typeface="+mn-cs"/>
              </a:rPr>
              <a:t>with respect to interception, given its intrusiveness</a:t>
            </a:r>
            <a:r>
              <a:rPr lang="en-GB" sz="1200" b="0" i="0" u="none" strike="noStrike" kern="1200" baseline="0" dirty="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a:solidFill>
                  <a:schemeClr val="tx1"/>
                </a:solidFill>
                <a:latin typeface="+mn-lt"/>
                <a:ea typeface="+mn-ea"/>
                <a:cs typeface="+mn-cs"/>
              </a:rPr>
              <a:t>” (for example, the protection of journalists, judges and attorney-at-law offices and correspondence should be reinforced). </a:t>
            </a:r>
            <a:endParaRPr lang="en-GB" dirty="0"/>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dirty="0"/>
              <a:t>Finally, paragraph 3 of Article 15 evokes the necessity to consider the impact of the powers and</a:t>
            </a:r>
            <a:r>
              <a:rPr lang="en-GB" baseline="0" dirty="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en-GB" dirty="0"/>
              <a:t>The principle of proportionality</a:t>
            </a:r>
            <a:r>
              <a:rPr lang="en-GB" baseline="0" dirty="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a:p>
            <a:pPr eaLnBrk="1" hangingPunct="1">
              <a:spcBef>
                <a:spcPct val="0"/>
              </a:spcBef>
            </a:pPr>
            <a:endParaRPr lang="en-GB" baseline="0" dirty="0"/>
          </a:p>
          <a:p>
            <a:pPr eaLnBrk="1" hangingPunct="1">
              <a:spcBef>
                <a:spcPct val="0"/>
              </a:spcBef>
            </a:pPr>
            <a:r>
              <a:rPr lang="en-GB" baseline="0" dirty="0"/>
              <a:t>Paragraph 3 limits the necessity to reduce the impacts of the power or procedure to situation where this reduction is “consistent </a:t>
            </a:r>
            <a:r>
              <a:rPr lang="en-GB" dirty="0"/>
              <a:t>with the public interest, in particular the sound administration of justice”. This means that the impact of the powers or</a:t>
            </a:r>
            <a:r>
              <a:rPr lang="en-GB" baseline="0" dirty="0"/>
              <a:t> procedures must firstly be assessed in relation to </a:t>
            </a:r>
            <a:r>
              <a:rPr lang="en-GB" dirty="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a:t> interests, then other safeguards should be implemented in order to safeguard these other interests, such as “</a:t>
            </a:r>
            <a:r>
              <a:rPr lang="en-GB" dirty="0"/>
              <a:t>minimising disruption of consumer services, protection from liability for disclosure or facilitating disclosure under this Chapter, or protection of proprietary interests</a:t>
            </a:r>
            <a:r>
              <a:rPr lang="en-GB" baseline="0" dirty="0"/>
              <a:t>” </a:t>
            </a:r>
            <a:r>
              <a:rPr lang="en-GB" dirty="0"/>
              <a:t>(see </a:t>
            </a:r>
            <a:r>
              <a:rPr lang="en-GB" baseline="0" dirty="0"/>
              <a:t>[1] </a:t>
            </a:r>
            <a:r>
              <a:rPr lang="en-GB" dirty="0"/>
              <a:t>the explanatory report to the Convention on cybercrime, §</a:t>
            </a:r>
            <a:r>
              <a:rPr lang="en-GB" baseline="0" dirty="0"/>
              <a:t> 148)</a:t>
            </a:r>
            <a:r>
              <a:rPr lang="en-GB" dirty="0"/>
              <a:t>.</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 </a:t>
            </a:r>
            <a:r>
              <a:rPr lang="en-GB" sz="1200" dirty="0"/>
              <a:t>Explanatory report to the Convention on cybercrime, §148.</a:t>
            </a:r>
          </a:p>
          <a:p>
            <a:pPr eaLnBrk="1" hangingPunct="1">
              <a:spcBef>
                <a:spcPct val="0"/>
              </a:spcBef>
            </a:pPr>
            <a:endParaRPr lang="en-GB" baseline="0" dirty="0"/>
          </a:p>
          <a:p>
            <a:pPr eaLnBrk="1" hangingPunct="1">
              <a:spcBef>
                <a:spcPct val="0"/>
              </a:spcBef>
            </a:pPr>
            <a:endParaRPr lang="en-GB" baseline="0" dirty="0"/>
          </a:p>
          <a:p>
            <a:pPr eaLnBrk="1" hangingPunct="1">
              <a:spcBef>
                <a:spcPct val="0"/>
              </a:spcBef>
            </a:pPr>
            <a:r>
              <a:rPr lang="en-GB" baseline="0" dirty="0"/>
              <a:t> </a:t>
            </a:r>
            <a:endParaRPr lang="en-GB"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a:t>
            </a:fld>
            <a:endParaRPr lang="en-US" dirty="0">
              <a:cs typeface="Arial" charset="0"/>
            </a:endParaRPr>
          </a:p>
        </p:txBody>
      </p:sp>
    </p:spTree>
    <p:extLst>
      <p:ext uri="{BB962C8B-B14F-4D97-AF65-F5344CB8AC3E}">
        <p14:creationId xmlns:p14="http://schemas.microsoft.com/office/powerpoint/2010/main" val="2856944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eaLnBrk="1" hangingPunct="1">
              <a:spcBef>
                <a:spcPct val="0"/>
              </a:spcBef>
            </a:pPr>
            <a:r>
              <a:rPr lang="en-US" dirty="0"/>
              <a:t>In order to give an example of one of the ways of how appropriate conditions and safeguards can</a:t>
            </a:r>
            <a:r>
              <a:rPr lang="en-US" baseline="0" dirty="0"/>
              <a:t> be determined, we will briefly refer to the requirements of the </a:t>
            </a:r>
            <a:r>
              <a:rPr lang="en-GB" dirty="0"/>
              <a:t>Council of Europe Convention for the Protection of Human Rights and Fundamental Freedoms (ECHR). </a:t>
            </a:r>
          </a:p>
          <a:p>
            <a:pPr eaLnBrk="1" hangingPunct="1">
              <a:spcBef>
                <a:spcPct val="0"/>
              </a:spcBef>
            </a:pPr>
            <a:endParaRPr lang="en-GB" b="1" dirty="0"/>
          </a:p>
          <a:p>
            <a:pPr marL="0" marR="0" indent="0" algn="l" defTabSz="457200" rtl="0" eaLnBrk="1" fontAlgn="base" latinLnBrk="0" hangingPunct="1">
              <a:lnSpc>
                <a:spcPct val="100000"/>
              </a:lnSpc>
              <a:spcBef>
                <a:spcPct val="0"/>
              </a:spcBef>
              <a:spcAft>
                <a:spcPct val="0"/>
              </a:spcAft>
              <a:buClrTx/>
              <a:buSzTx/>
              <a:buFontTx/>
              <a:buNone/>
              <a:tabLst/>
              <a:defRPr/>
            </a:pPr>
            <a:r>
              <a:rPr lang="en-GB" b="1" dirty="0"/>
              <a:t>The current</a:t>
            </a:r>
            <a:r>
              <a:rPr lang="en-GB" b="1" baseline="0" dirty="0"/>
              <a:t> </a:t>
            </a:r>
            <a:r>
              <a:rPr lang="en-GB" b="1" dirty="0"/>
              <a:t>synthesis </a:t>
            </a:r>
            <a:r>
              <a:rPr lang="en-GB" b="1" baseline="0" dirty="0"/>
              <a:t>can be adapted to each country taking into account the particularities of the country’s legal system</a:t>
            </a:r>
            <a:r>
              <a:rPr lang="en-GB" baseline="0" dirty="0"/>
              <a:t> </a:t>
            </a:r>
            <a:r>
              <a:rPr lang="en-GB" b="1" baseline="0" dirty="0"/>
              <a:t>and of its legal international commitments. </a:t>
            </a:r>
          </a:p>
          <a:p>
            <a:pPr marL="0" indent="0">
              <a:buNone/>
            </a:pPr>
            <a:endParaRPr lang="en-GB"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0" dirty="0">
                <a:solidFill>
                  <a:schemeClr val="tx1"/>
                </a:solidFill>
                <a:effectLst/>
                <a:latin typeface="+mn-lt"/>
                <a:ea typeface="+mn-ea"/>
                <a:cs typeface="+mn-cs"/>
              </a:rPr>
              <a:t>The general principle to be respected when limiting a protected right (where the ECHR leaves the possibility to limit this right) is the following: “</a:t>
            </a:r>
            <a:r>
              <a:rPr lang="en-GB" dirty="0"/>
              <a:t>interferences” or “limitations” (notions</a:t>
            </a:r>
            <a:r>
              <a:rPr lang="en-GB" baseline="0" dirty="0"/>
              <a:t> which will m</a:t>
            </a:r>
            <a:r>
              <a:rPr lang="en-GB" dirty="0"/>
              <a:t>ean from</a:t>
            </a:r>
            <a:r>
              <a:rPr lang="en-GB" baseline="0" dirty="0"/>
              <a:t> this slide “</a:t>
            </a:r>
            <a:r>
              <a:rPr lang="en-GB" dirty="0"/>
              <a:t>limitations</a:t>
            </a:r>
            <a:r>
              <a:rPr lang="en-GB" baseline="0" dirty="0"/>
              <a:t> of third parties’ rights and freedoms due to a power or procedure) </a:t>
            </a:r>
            <a:r>
              <a:rPr lang="en-GB" dirty="0"/>
              <a:t>must be "prescribed by law", must have “an aim or aims that is or are legitimate” according to the article that declares this right and must</a:t>
            </a:r>
            <a:r>
              <a:rPr lang="en-GB" baseline="0" dirty="0"/>
              <a:t> </a:t>
            </a:r>
            <a:r>
              <a:rPr lang="en-GB" dirty="0"/>
              <a:t>be “necessary in a democratic society for the aforesaid aim or aims” </a:t>
            </a:r>
            <a:r>
              <a:rPr lang="en-GB" sz="1200" baseline="30000" dirty="0"/>
              <a:t>[</a:t>
            </a:r>
            <a:r>
              <a:rPr lang="en-GB" sz="1200" b="0" baseline="30000" dirty="0">
                <a:solidFill>
                  <a:srgbClr val="FF0000"/>
                </a:solidFill>
              </a:rPr>
              <a:t>2</a:t>
            </a:r>
            <a:r>
              <a:rPr lang="en-GB" baseline="30000" dirty="0"/>
              <a:t>§45]</a:t>
            </a:r>
            <a:r>
              <a:rPr lang="en-GB" baseline="0" dirty="0"/>
              <a:t> </a:t>
            </a:r>
            <a:r>
              <a:rPr lang="en-GB" baseline="30000" dirty="0"/>
              <a:t>[3]</a:t>
            </a:r>
            <a:r>
              <a:rPr lang="en-GB" dirty="0"/>
              <a:t>.</a:t>
            </a:r>
          </a:p>
          <a:p>
            <a:pPr marL="0" indent="0">
              <a:buNone/>
            </a:pPr>
            <a:endParaRPr lang="en-GB" dirty="0"/>
          </a:p>
          <a:p>
            <a:pPr eaLnBrk="1" hangingPunct="1">
              <a:spcBef>
                <a:spcPct val="0"/>
              </a:spcBef>
            </a:pPr>
            <a:r>
              <a:rPr lang="en-GB" dirty="0"/>
              <a:t>Therefore this general principle or “public order clause” </a:t>
            </a:r>
            <a:r>
              <a:rPr lang="en-GB" b="0" baseline="30000" dirty="0"/>
              <a:t>[4]</a:t>
            </a:r>
            <a:r>
              <a:rPr lang="en-GB" b="0" dirty="0"/>
              <a:t> </a:t>
            </a:r>
            <a:r>
              <a:rPr lang="en-GB" dirty="0"/>
              <a:t>contains four</a:t>
            </a:r>
            <a:r>
              <a:rPr lang="en-GB" baseline="0" dirty="0"/>
              <a:t> </a:t>
            </a:r>
            <a:r>
              <a:rPr lang="en-GB" dirty="0"/>
              <a:t>core principles :</a:t>
            </a:r>
          </a:p>
          <a:p>
            <a:pPr eaLnBrk="1" hangingPunct="1">
              <a:spcBef>
                <a:spcPct val="0"/>
              </a:spcBef>
            </a:pPr>
            <a:r>
              <a:rPr lang="en-GB" dirty="0"/>
              <a:t>	•</a:t>
            </a:r>
            <a:r>
              <a:rPr lang="en-GB" baseline="0" dirty="0"/>
              <a:t> </a:t>
            </a:r>
            <a:r>
              <a:rPr lang="en-GB" dirty="0"/>
              <a:t>the exclusive competence of the </a:t>
            </a:r>
            <a:r>
              <a:rPr lang="en-GB" b="1" dirty="0"/>
              <a:t>law</a:t>
            </a:r>
            <a:r>
              <a:rPr lang="en-GB" dirty="0"/>
              <a:t> in limiting freedoms </a:t>
            </a:r>
            <a:r>
              <a:rPr lang="en-GB" b="1" dirty="0"/>
              <a:t>(principle of legal basis)</a:t>
            </a:r>
            <a:r>
              <a:rPr lang="en-GB" dirty="0"/>
              <a:t>;</a:t>
            </a:r>
          </a:p>
          <a:p>
            <a:pPr eaLnBrk="1" hangingPunct="1">
              <a:spcBef>
                <a:spcPct val="0"/>
              </a:spcBef>
            </a:pPr>
            <a:r>
              <a:rPr lang="en-GB" dirty="0"/>
              <a:t>	•</a:t>
            </a:r>
            <a:r>
              <a:rPr lang="en-GB" baseline="0" dirty="0"/>
              <a:t> </a:t>
            </a:r>
            <a:r>
              <a:rPr lang="en-GB" dirty="0"/>
              <a:t>the need to pursue one of the </a:t>
            </a:r>
            <a:r>
              <a:rPr lang="en-GB" b="1" dirty="0"/>
              <a:t>legitimate aims </a:t>
            </a:r>
            <a:r>
              <a:rPr lang="en-GB" dirty="0"/>
              <a:t>listed by the Convention </a:t>
            </a:r>
            <a:r>
              <a:rPr lang="en-GB" b="1" dirty="0"/>
              <a:t>(principle of legitimate</a:t>
            </a:r>
            <a:r>
              <a:rPr lang="en-GB" b="1" baseline="0" dirty="0"/>
              <a:t> aim</a:t>
            </a:r>
            <a:r>
              <a:rPr lang="en-GB" b="1" dirty="0"/>
              <a:t>)</a:t>
            </a:r>
            <a:r>
              <a:rPr lang="en-GB" dirty="0"/>
              <a:t>;</a:t>
            </a:r>
          </a:p>
          <a:p>
            <a:pPr eaLnBrk="1" hangingPunct="1">
              <a:spcBef>
                <a:spcPct val="0"/>
              </a:spcBef>
            </a:pPr>
            <a:r>
              <a:rPr lang="en-GB" dirty="0"/>
              <a:t>	•</a:t>
            </a:r>
            <a:r>
              <a:rPr lang="en-GB" baseline="0" dirty="0"/>
              <a:t> </a:t>
            </a:r>
            <a:r>
              <a:rPr lang="en-GB" dirty="0"/>
              <a:t>the “necessity” of the interference “in a democratic country”, which is interpreted by the European Court of Human Right as implying that the interference, (“in a society that means to remain democratic” </a:t>
            </a:r>
            <a:r>
              <a:rPr lang="en-GB" sz="1200" baseline="30000" dirty="0"/>
              <a:t>[5] </a:t>
            </a:r>
            <a:r>
              <a:rPr lang="en-GB" sz="1200" baseline="0" dirty="0"/>
              <a:t>)</a:t>
            </a:r>
            <a:endParaRPr lang="en-GB" baseline="0" dirty="0"/>
          </a:p>
          <a:p>
            <a:pPr eaLnBrk="1" hangingPunct="1">
              <a:spcBef>
                <a:spcPct val="0"/>
              </a:spcBef>
            </a:pPr>
            <a:r>
              <a:rPr lang="en-GB" dirty="0"/>
              <a:t> 			o</a:t>
            </a:r>
            <a:r>
              <a:rPr lang="en-GB" baseline="0" dirty="0"/>
              <a:t> </a:t>
            </a:r>
            <a:r>
              <a:rPr lang="en-GB" dirty="0"/>
              <a:t>corresponds to a "</a:t>
            </a:r>
            <a:r>
              <a:rPr lang="en-GB" b="1" dirty="0"/>
              <a:t>pressing social need</a:t>
            </a:r>
            <a:r>
              <a:rPr lang="en-GB" dirty="0"/>
              <a:t>" </a:t>
            </a:r>
            <a:r>
              <a:rPr lang="en-GB" b="1" dirty="0"/>
              <a:t>(principle of necessity) </a:t>
            </a:r>
            <a:r>
              <a:rPr lang="en-GB" sz="1200" baseline="30000" dirty="0"/>
              <a:t>[2§59]</a:t>
            </a:r>
            <a:r>
              <a:rPr lang="en-GB" dirty="0"/>
              <a:t>, and</a:t>
            </a:r>
          </a:p>
          <a:p>
            <a:pPr eaLnBrk="1" hangingPunct="1">
              <a:spcBef>
                <a:spcPct val="0"/>
              </a:spcBef>
            </a:pPr>
            <a:r>
              <a:rPr lang="en-GB" dirty="0"/>
              <a:t>			o</a:t>
            </a:r>
            <a:r>
              <a:rPr lang="en-GB" baseline="0" dirty="0"/>
              <a:t> </a:t>
            </a:r>
            <a:r>
              <a:rPr lang="en-GB" dirty="0"/>
              <a:t>is “</a:t>
            </a:r>
            <a:r>
              <a:rPr lang="en-GB" b="1" dirty="0"/>
              <a:t>proportionate</a:t>
            </a:r>
            <a:r>
              <a:rPr lang="en-GB" dirty="0"/>
              <a:t> to the legitimate aim pursued” </a:t>
            </a:r>
            <a:r>
              <a:rPr lang="en-GB" b="1" dirty="0"/>
              <a:t>(principle of proportionality)</a:t>
            </a:r>
            <a:r>
              <a:rPr lang="en-GB" dirty="0"/>
              <a:t> </a:t>
            </a:r>
            <a:r>
              <a:rPr lang="en-GB" sz="1200" baseline="30000" dirty="0"/>
              <a:t>[2§63]</a:t>
            </a:r>
            <a:r>
              <a:rPr lang="en-GB" b="1" dirty="0"/>
              <a:t>.</a:t>
            </a:r>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GB" sz="1200" kern="1200" dirty="0">
                <a:solidFill>
                  <a:schemeClr val="tx1"/>
                </a:solidFill>
                <a:effectLst/>
                <a:latin typeface="+mn-lt"/>
                <a:ea typeface="+mn-ea"/>
                <a:cs typeface="+mn-cs"/>
              </a:rPr>
              <a:t>To be noted that the principles of necessity and proportionality are both implied by the sentence “necessity in a democratic country”. As a result, court decisions (national,</a:t>
            </a:r>
            <a:r>
              <a:rPr lang="en-GB" sz="1200" kern="1200" baseline="0" dirty="0">
                <a:solidFill>
                  <a:schemeClr val="tx1"/>
                </a:solidFill>
                <a:effectLst/>
                <a:latin typeface="+mn-lt"/>
                <a:ea typeface="+mn-ea"/>
                <a:cs typeface="+mn-cs"/>
              </a:rPr>
              <a:t> European and from the CoE European Court of Human Rights (</a:t>
            </a:r>
            <a:r>
              <a:rPr lang="en-US" sz="1200" kern="1200" baseline="0" dirty="0">
                <a:solidFill>
                  <a:schemeClr val="tx1"/>
                </a:solidFill>
                <a:effectLst/>
                <a:latin typeface="+mn-lt"/>
                <a:ea typeface="+mn-ea"/>
                <a:cs typeface="+mn-cs"/>
              </a:rPr>
              <a:t>ECtHR) </a:t>
            </a:r>
            <a:r>
              <a:rPr lang="en-GB" sz="1200" kern="1200" baseline="0" dirty="0">
                <a:solidFill>
                  <a:schemeClr val="tx1"/>
                </a:solidFill>
                <a:effectLst/>
                <a:latin typeface="+mn-lt"/>
                <a:ea typeface="+mn-ea"/>
                <a:cs typeface="+mn-cs"/>
              </a:rPr>
              <a:t>itself) </a:t>
            </a:r>
            <a:r>
              <a:rPr lang="en-GB" sz="1200" kern="1200" dirty="0">
                <a:solidFill>
                  <a:schemeClr val="tx1"/>
                </a:solidFill>
                <a:effectLst/>
                <a:latin typeface="+mn-lt"/>
                <a:ea typeface="+mn-ea"/>
                <a:cs typeface="+mn-cs"/>
              </a:rPr>
              <a:t>and experts make sometimes a confusion between both, assessing the “necessity” of a measure under the wording “proportionality”, or assessing the “proportionality” of a measure under the wording “necessity”. Such discordances of classification are not of importance since courts and experts recognise in all cases that the principles of necessity and proportionality taken together imply a certain number of obligations, which are the ones we will analyse in slide n°28 and in Part Two – Annex of the current lesson, whatever they are classified as obligations ensuring necessity or as obligations ensuring proportionality (in that sense see for example </a:t>
            </a:r>
            <a:r>
              <a:rPr lang="en-GB" dirty="0"/>
              <a:t>(</a:t>
            </a:r>
            <a:r>
              <a:rPr lang="en-GB" sz="1200" baseline="30000" dirty="0"/>
              <a:t>[6]</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0" dirty="0">
                <a:solidFill>
                  <a:schemeClr val="tx1"/>
                </a:solidFill>
                <a:effectLst/>
                <a:latin typeface="+mn-lt"/>
                <a:ea typeface="+mn-ea"/>
                <a:cs typeface="+mn-cs"/>
              </a:rPr>
              <a:t>The content of these principles is further detailed in Part Two – Annex which immediately follows. Depending on the time available, the trainer can choose to teach the content of this annex or to provide delegates with print or electronic copies of it for their information.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a:solidFill>
                  <a:schemeClr val="tx1"/>
                </a:solidFill>
                <a:effectLst/>
                <a:latin typeface="+mn-lt"/>
                <a:ea typeface="+mn-ea"/>
                <a:cs typeface="+mn-cs"/>
              </a:rPr>
              <a:t>[2] </a:t>
            </a:r>
            <a:r>
              <a:rPr lang="en-US" sz="1200" kern="1200" baseline="0" dirty="0">
                <a:solidFill>
                  <a:schemeClr val="tx1"/>
                </a:solidFill>
                <a:effectLst/>
                <a:latin typeface="+mn-lt"/>
                <a:ea typeface="+mn-ea"/>
                <a:cs typeface="+mn-cs"/>
              </a:rPr>
              <a:t>ECtHR, case “</a:t>
            </a:r>
            <a:r>
              <a:rPr lang="en-GB" dirty="0"/>
              <a:t>Sunday Times v. The United Kingdom”, application n° 6538/74, 26 April 1979, Series A, n° 30, §§49 </a:t>
            </a:r>
            <a:r>
              <a:rPr lang="en-GB" i="1" dirty="0"/>
              <a:t>et seq.</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a:solidFill>
                  <a:schemeClr val="tx1"/>
                </a:solidFill>
                <a:effectLst/>
                <a:latin typeface="+mn-lt"/>
                <a:ea typeface="+mn-ea"/>
                <a:cs typeface="+mn-cs"/>
              </a:rPr>
              <a:t>[3] </a:t>
            </a:r>
            <a:r>
              <a:rPr lang="en-US" sz="1200" kern="1200" baseline="0" dirty="0">
                <a:solidFill>
                  <a:schemeClr val="tx1"/>
                </a:solidFill>
                <a:effectLst/>
                <a:latin typeface="+mn-lt"/>
                <a:ea typeface="+mn-ea"/>
                <a:cs typeface="+mn-cs"/>
              </a:rPr>
              <a:t>For further reading see for example </a:t>
            </a:r>
            <a:r>
              <a:rPr lang="en-GB" sz="1200" kern="1200" dirty="0">
                <a:solidFill>
                  <a:schemeClr val="tx1"/>
                </a:solidFill>
                <a:effectLst/>
                <a:latin typeface="+mn-lt"/>
                <a:ea typeface="+mn-ea"/>
                <a:cs typeface="+mn-cs"/>
              </a:rPr>
              <a:t>Estelle De Marco </a:t>
            </a:r>
            <a:r>
              <a:rPr lang="en-US" sz="1200" kern="1200" dirty="0">
                <a:solidFill>
                  <a:schemeClr val="tx1"/>
                </a:solidFill>
                <a:effectLst/>
                <a:latin typeface="+mn-lt"/>
                <a:ea typeface="+mn-ea"/>
                <a:cs typeface="+mn-cs"/>
              </a:rPr>
              <a:t>in Estelle De Marco et al., Deliverable D3.3 - Legal recommendations - ePOOLICE EU project (early Pursuit against Organized crime using environmental Scanning, the Law and Intelligence systems), project n° FP7-SEC-2012-312651, version 1.3 of 10 December 2014, Section 3.1.2, available at </a:t>
            </a:r>
            <a:r>
              <a:rPr lang="en-GB" sz="1200" u="sng" kern="1200" dirty="0">
                <a:solidFill>
                  <a:schemeClr val="tx1"/>
                </a:solidFill>
                <a:effectLst/>
                <a:latin typeface="+mn-lt"/>
                <a:ea typeface="+mn-ea"/>
                <a:cs typeface="+mn-cs"/>
                <a:hlinkClick r:id="rId3"/>
              </a:rPr>
              <a:t>https://www.epoolice.eu/</a:t>
            </a:r>
            <a:r>
              <a:rPr lang="en-US" sz="1200" u="none" kern="1200" dirty="0">
                <a:solidFill>
                  <a:schemeClr val="tx1"/>
                </a:solidFill>
                <a:effectLst/>
                <a:latin typeface="+mn-lt"/>
                <a:ea typeface="+mn-ea"/>
                <a:cs typeface="+mn-cs"/>
              </a:rPr>
              <a:t>;</a:t>
            </a:r>
            <a:r>
              <a:rPr lang="en-US" sz="1200" u="none"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Estelle De Marco, Deliverable D2.2 - Identification and analysis of the legal and ethical framework – MANDOLA  EU project (Monitoring and Detecting Online Hate Speech), 2017, GA n° JUST/2014/RRAC/AG/HATE/6652, Section 4.1.3, </a:t>
            </a:r>
            <a:r>
              <a:rPr lang="en-GB" sz="1200" kern="1200" baseline="0" dirty="0">
                <a:solidFill>
                  <a:schemeClr val="tx1"/>
                </a:solidFill>
                <a:effectLst/>
                <a:latin typeface="+mn-lt"/>
                <a:ea typeface="+mn-ea"/>
                <a:cs typeface="+mn-cs"/>
              </a:rPr>
              <a:t>available at </a:t>
            </a:r>
            <a:r>
              <a:rPr lang="en-GB" sz="1200" u="sng" kern="1200" dirty="0">
                <a:solidFill>
                  <a:schemeClr val="tx1"/>
                </a:solidFill>
                <a:effectLst/>
                <a:latin typeface="+mn-lt"/>
                <a:ea typeface="+mn-ea"/>
                <a:cs typeface="+mn-cs"/>
                <a:hlinkClick r:id="rId4"/>
              </a:rPr>
              <a:t>http://mandola-project.eu/publications/</a:t>
            </a:r>
            <a:r>
              <a:rPr lang="en-GB" sz="1200" kern="1200" dirty="0">
                <a:solidFill>
                  <a:schemeClr val="tx1"/>
                </a:solidFill>
                <a:effectLst/>
                <a:latin typeface="+mn-lt"/>
                <a:ea typeface="+mn-ea"/>
                <a:cs typeface="+mn-cs"/>
              </a:rPr>
              <a:t>; Jeremy McBride, “Proportionality and the European Convention on Human Rights", in </a:t>
            </a:r>
            <a:r>
              <a:rPr lang="en-GB" sz="1200" i="1" kern="1200" dirty="0">
                <a:solidFill>
                  <a:schemeClr val="tx1"/>
                </a:solidFill>
                <a:effectLst/>
                <a:latin typeface="+mn-lt"/>
                <a:ea typeface="+mn-ea"/>
                <a:cs typeface="+mn-cs"/>
              </a:rPr>
              <a:t>The principle of Proportionality in the Laws of Europe</a:t>
            </a:r>
            <a:r>
              <a:rPr lang="en-GB" sz="1200" kern="1200" dirty="0">
                <a:solidFill>
                  <a:schemeClr val="tx1"/>
                </a:solidFill>
                <a:effectLst/>
                <a:latin typeface="+mn-lt"/>
                <a:ea typeface="+mn-ea"/>
                <a:cs typeface="+mn-cs"/>
              </a:rPr>
              <a:t>, edited by Evelyn Ellis, Hart Publishing, 197 p., 1999, p. 23 </a:t>
            </a:r>
            <a:r>
              <a:rPr lang="en-GB" sz="1200" i="1" kern="1200" dirty="0">
                <a:solidFill>
                  <a:schemeClr val="tx1"/>
                </a:solidFill>
                <a:effectLst/>
                <a:latin typeface="+mn-lt"/>
                <a:ea typeface="+mn-ea"/>
                <a:cs typeface="+mn-cs"/>
              </a:rPr>
              <a:t>et seq</a:t>
            </a:r>
            <a:r>
              <a:rPr lang="en-GB" sz="1200"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fr-FR" sz="1200" baseline="30000" dirty="0"/>
              <a:t>[4] </a:t>
            </a:r>
            <a:r>
              <a:rPr lang="en-US" sz="1200" kern="1200" baseline="0" dirty="0">
                <a:solidFill>
                  <a:schemeClr val="tx1"/>
                </a:solidFill>
                <a:effectLst/>
                <a:latin typeface="+mn-lt"/>
                <a:ea typeface="+mn-ea"/>
                <a:cs typeface="+mn-cs"/>
              </a:rPr>
              <a:t>This formula comes from Prof. </a:t>
            </a:r>
            <a:r>
              <a:rPr lang="fr-FR" sz="1200" dirty="0"/>
              <a:t>Frédéric Sudre, "La dimension internationale et européenne des libertés et droits fondamentaux", </a:t>
            </a:r>
            <a:r>
              <a:rPr lang="fr-FR" sz="1200" kern="1200" dirty="0">
                <a:solidFill>
                  <a:schemeClr val="tx1"/>
                </a:solidFill>
                <a:effectLst/>
                <a:latin typeface="+mn-lt"/>
                <a:ea typeface="+mn-ea"/>
                <a:cs typeface="+mn-cs"/>
              </a:rPr>
              <a:t>in </a:t>
            </a:r>
            <a:r>
              <a:rPr lang="fr-FR" sz="1200" i="1" kern="1200" dirty="0">
                <a:solidFill>
                  <a:schemeClr val="tx1"/>
                </a:solidFill>
                <a:effectLst/>
                <a:latin typeface="+mn-lt"/>
                <a:ea typeface="+mn-ea"/>
                <a:cs typeface="+mn-cs"/>
              </a:rPr>
              <a:t>Libertés et droits fondamentaux</a:t>
            </a:r>
            <a:r>
              <a:rPr lang="fr-FR" sz="1200" kern="1200" dirty="0">
                <a:solidFill>
                  <a:schemeClr val="tx1"/>
                </a:solidFill>
                <a:effectLst/>
                <a:latin typeface="+mn-lt"/>
                <a:ea typeface="+mn-ea"/>
                <a:cs typeface="+mn-cs"/>
              </a:rPr>
              <a:t>, Under the dir. of Rémy Cabrillac, Marie-Anne Frison-Roche, Thierry Revet, ed. Dalloz, 11</a:t>
            </a:r>
            <a:r>
              <a:rPr lang="fr-FR" sz="1200" kern="1200" baseline="30000" dirty="0">
                <a:solidFill>
                  <a:schemeClr val="tx1"/>
                </a:solidFill>
                <a:effectLst/>
                <a:latin typeface="+mn-lt"/>
                <a:ea typeface="+mn-ea"/>
                <a:cs typeface="+mn-cs"/>
              </a:rPr>
              <a:t>th</a:t>
            </a:r>
            <a:r>
              <a:rPr lang="fr-FR" sz="1200" kern="1200" dirty="0">
                <a:solidFill>
                  <a:schemeClr val="tx1"/>
                </a:solidFill>
                <a:effectLst/>
                <a:latin typeface="+mn-lt"/>
                <a:ea typeface="+mn-ea"/>
                <a:cs typeface="+mn-cs"/>
              </a:rPr>
              <a:t> ed. 2005, </a:t>
            </a:r>
            <a:r>
              <a:rPr lang="fr-FR" sz="1200" dirty="0"/>
              <a:t>pages 44-45</a:t>
            </a:r>
            <a:r>
              <a:rPr lang="fr-FR" sz="1200" kern="1200" dirty="0">
                <a:solidFill>
                  <a:schemeClr val="tx1"/>
                </a:solidFill>
                <a:effectLst/>
                <a:latin typeface="+mn-lt"/>
                <a:ea typeface="+mn-ea"/>
                <a:cs typeface="+mn-cs"/>
              </a:rPr>
              <a:t>; see also Estelle De Marco, </a:t>
            </a:r>
            <a:r>
              <a:rPr lang="fr-FR" sz="1200" i="1" kern="1200" dirty="0">
                <a:solidFill>
                  <a:schemeClr val="tx1"/>
                </a:solidFill>
                <a:effectLst/>
                <a:latin typeface="+mn-lt"/>
                <a:ea typeface="+mn-ea"/>
                <a:cs typeface="+mn-cs"/>
              </a:rPr>
              <a:t>L’anonymat sur Internet et le droit</a:t>
            </a:r>
            <a:r>
              <a:rPr lang="fr-FR" sz="1200" kern="1200" dirty="0">
                <a:solidFill>
                  <a:schemeClr val="tx1"/>
                </a:solidFill>
                <a:effectLst/>
                <a:latin typeface="+mn-lt"/>
                <a:ea typeface="+mn-ea"/>
                <a:cs typeface="+mn-cs"/>
              </a:rPr>
              <a:t>, thesis, Montpellier 1, 2005, ANRT (ISBN : 978-2-7295-6899-3 ; Ref. : 05MON10067), n° 86.</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a:solidFill>
                  <a:schemeClr val="tx1"/>
                </a:solidFill>
                <a:effectLst/>
                <a:latin typeface="+mn-lt"/>
                <a:ea typeface="+mn-ea"/>
                <a:cs typeface="+mn-cs"/>
              </a:rPr>
              <a:t>[5] </a:t>
            </a:r>
            <a:r>
              <a:rPr lang="en-US" sz="1200" kern="1200" baseline="0" dirty="0">
                <a:solidFill>
                  <a:schemeClr val="tx1"/>
                </a:solidFill>
                <a:effectLst/>
                <a:latin typeface="+mn-lt"/>
                <a:ea typeface="+mn-ea"/>
                <a:cs typeface="+mn-cs"/>
              </a:rPr>
              <a:t>See for example ECtHR, case “DL v. Bulgaria”, Application n° 7472/14, 19 May 2016, §105; see also </a:t>
            </a:r>
            <a:r>
              <a:rPr lang="en-GB" dirty="0"/>
              <a:t>Joint dissenting opinion of judges Wiarda, Cremona, Thór Vilhjálmsson, Ryssdal, Ganshof van der Meersch, Sir Gerald Fitzmaurice, Bindschedler-Robert, Liesch and Matscher, §8, available under the “Sunday Times” court case, </a:t>
            </a:r>
            <a:r>
              <a:rPr lang="en-GB" i="1" dirty="0"/>
              <a:t>op cit</a:t>
            </a:r>
            <a:r>
              <a:rPr lang="en-GB" dirty="0"/>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GB" sz="1200" kern="1200" baseline="30000" dirty="0">
                <a:solidFill>
                  <a:schemeClr val="tx1"/>
                </a:solidFill>
                <a:effectLst/>
                <a:latin typeface="+mn-lt"/>
                <a:ea typeface="+mn-ea"/>
                <a:cs typeface="+mn-cs"/>
              </a:rPr>
              <a:t>[6] </a:t>
            </a:r>
            <a:r>
              <a:rPr lang="en-GB" sz="1200" kern="1200" dirty="0">
                <a:solidFill>
                  <a:schemeClr val="tx1"/>
                </a:solidFill>
                <a:effectLst/>
                <a:latin typeface="+mn-lt"/>
                <a:ea typeface="+mn-ea"/>
                <a:cs typeface="+mn-cs"/>
              </a:rPr>
              <a:t>EUCJ, Digital Rights Ireland and Seitlinger e.a</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joint cases C-293/12 and C-594/12, 8 April 2014;</a:t>
            </a:r>
            <a:r>
              <a:rPr lang="en-GB" sz="1200" kern="1200" baseline="0" dirty="0">
                <a:solidFill>
                  <a:schemeClr val="tx1"/>
                </a:solidFill>
                <a:effectLst/>
                <a:latin typeface="+mn-lt"/>
                <a:ea typeface="+mn-ea"/>
                <a:cs typeface="+mn-cs"/>
              </a:rPr>
              <a:t> ECHR, case “Handyside v. United Kingdom”, application 5493/72, judgment of the 7 December 1976, Series A, n° 24, p. 23, §58.</a:t>
            </a:r>
            <a:r>
              <a:rPr lang="en-GB" sz="1200" kern="1200" dirty="0">
                <a:solidFill>
                  <a:schemeClr val="tx1"/>
                </a:solidFill>
                <a:effectLst/>
                <a:latin typeface="+mn-lt"/>
                <a:ea typeface="+mn-ea"/>
                <a:cs typeface="+mn-cs"/>
              </a:rPr>
              <a:t> S</a:t>
            </a:r>
            <a:r>
              <a:rPr lang="en-GB" sz="1200" kern="1200" baseline="0" dirty="0">
                <a:solidFill>
                  <a:schemeClr val="tx1"/>
                </a:solidFill>
                <a:effectLst/>
                <a:latin typeface="+mn-lt"/>
                <a:ea typeface="+mn-ea"/>
                <a:cs typeface="+mn-cs"/>
              </a:rPr>
              <a:t>ee also the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5.7. The Article 29 Data Protection Working is</a:t>
            </a:r>
            <a:r>
              <a:rPr lang="en-GB" sz="1200" kern="1200" baseline="0" dirty="0">
                <a:solidFill>
                  <a:schemeClr val="tx1"/>
                </a:solidFill>
                <a:effectLst/>
                <a:latin typeface="+mn-lt"/>
                <a:ea typeface="+mn-ea"/>
                <a:cs typeface="+mn-cs"/>
              </a:rPr>
              <a:t> a EU independent authority and is generally analysing very accurately the ECHR provisions. </a:t>
            </a:r>
            <a:endParaRPr lang="en-GB" sz="1200" kern="1200" dirty="0">
              <a:solidFill>
                <a:schemeClr val="tx1"/>
              </a:solidFill>
              <a:effectLst/>
              <a:latin typeface="+mn-lt"/>
              <a:ea typeface="+mn-ea"/>
              <a:cs typeface="+mn-cs"/>
            </a:endParaRPr>
          </a:p>
          <a:p>
            <a:pPr marL="0" indent="0" eaLnBrk="1" hangingPunct="1">
              <a:spcBef>
                <a:spcPct val="0"/>
              </a:spcBef>
              <a:buFont typeface="Arial" charset="0"/>
              <a:buNone/>
            </a:pPr>
            <a:endParaRPr lang="fr-FR"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14</a:t>
            </a:fld>
            <a:endParaRPr lang="en-US" dirty="0">
              <a:cs typeface="Arial" charset="0"/>
            </a:endParaRPr>
          </a:p>
        </p:txBody>
      </p:sp>
    </p:spTree>
    <p:extLst>
      <p:ext uri="{BB962C8B-B14F-4D97-AF65-F5344CB8AC3E}">
        <p14:creationId xmlns:p14="http://schemas.microsoft.com/office/powerpoint/2010/main" val="831782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t>The preservation of fundamental rights is of extreme importance</a:t>
            </a:r>
            <a:r>
              <a:rPr lang="en-GB" baseline="0" dirty="0"/>
              <a:t> in combatting cybercrime. Indeed, investigative powers that enable the prosecution of crime perpetrators are also instruments that are susceptible to limit drastically citizens’ freedoms. Therefore, the preservation of the rule of law implies to subject powers and procedures provided for in Section II of the Budapest Convention to conditions and safeguards that enable the observance of fundamental rights and freedoms.</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15</a:t>
            </a:fld>
            <a:endParaRPr lang="en-US" dirty="0"/>
          </a:p>
        </p:txBody>
      </p:sp>
    </p:spTree>
    <p:extLst>
      <p:ext uri="{BB962C8B-B14F-4D97-AF65-F5344CB8AC3E}">
        <p14:creationId xmlns:p14="http://schemas.microsoft.com/office/powerpoint/2010/main" val="3940516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16</a:t>
            </a:fld>
            <a:endParaRPr lang="en-US" dirty="0">
              <a:cs typeface="Arial" charset="0"/>
            </a:endParaRPr>
          </a:p>
        </p:txBody>
      </p:sp>
    </p:spTree>
    <p:extLst>
      <p:ext uri="{BB962C8B-B14F-4D97-AF65-F5344CB8AC3E}">
        <p14:creationId xmlns:p14="http://schemas.microsoft.com/office/powerpoint/2010/main" val="697422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eaLnBrk="1" hangingPunct="1">
              <a:spcBef>
                <a:spcPct val="0"/>
              </a:spcBef>
            </a:pPr>
            <a:r>
              <a:rPr lang="en-US" dirty="0"/>
              <a:t>The current slide and the next ones will briefly detail the</a:t>
            </a:r>
            <a:r>
              <a:rPr lang="en-US" baseline="0" dirty="0"/>
              <a:t> four principles we just mentioned.</a:t>
            </a:r>
          </a:p>
          <a:p>
            <a:pPr eaLnBrk="1" hangingPunct="1">
              <a:spcBef>
                <a:spcPct val="0"/>
              </a:spcBef>
            </a:pPr>
            <a:endParaRPr lang="en-US" baseline="0" dirty="0"/>
          </a:p>
          <a:p>
            <a:pPr eaLnBrk="1" hangingPunct="1">
              <a:spcBef>
                <a:spcPct val="0"/>
              </a:spcBef>
            </a:pPr>
            <a:r>
              <a:rPr lang="en-US" b="1" u="sng" dirty="0"/>
              <a:t>Legal basis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Any fundamental rights limitation (and, in our case, any power or procedure)</a:t>
            </a:r>
            <a:r>
              <a:rPr lang="en-GB" sz="1200" kern="1200" baseline="0" dirty="0">
                <a:solidFill>
                  <a:schemeClr val="tx1"/>
                </a:solidFill>
                <a:effectLst/>
                <a:latin typeface="+mn-lt"/>
                <a:ea typeface="+mn-ea"/>
                <a:cs typeface="+mn-cs"/>
              </a:rPr>
              <a:t> must be established by law. Law is here understood </a:t>
            </a:r>
            <a:r>
              <a:rPr lang="en-GB" sz="1200" kern="1200" dirty="0">
                <a:solidFill>
                  <a:schemeClr val="tx1"/>
                </a:solidFill>
                <a:effectLst/>
                <a:latin typeface="+mn-lt"/>
                <a:ea typeface="+mn-ea"/>
                <a:cs typeface="+mn-cs"/>
              </a:rPr>
              <a:t>by the ECtHR “</a:t>
            </a:r>
            <a:r>
              <a:rPr lang="en-GB" sz="1200" i="1" kern="1200" dirty="0">
                <a:solidFill>
                  <a:schemeClr val="tx1"/>
                </a:solidFill>
                <a:effectLst/>
                <a:latin typeface="+mn-lt"/>
                <a:ea typeface="+mn-ea"/>
                <a:cs typeface="+mn-cs"/>
              </a:rPr>
              <a:t>in its substantive sense, not its formal one”</a:t>
            </a:r>
            <a:r>
              <a:rPr lang="en-GB" sz="1200" kern="1200" dirty="0">
                <a:solidFill>
                  <a:schemeClr val="tx1"/>
                </a:solidFill>
                <a:effectLst/>
                <a:latin typeface="+mn-lt"/>
                <a:ea typeface="+mn-ea"/>
                <a:cs typeface="+mn-cs"/>
              </a:rPr>
              <a:t>. In consequence, it does not only refer to legislative texts, but include also </a:t>
            </a:r>
            <a:r>
              <a:rPr lang="en-GB" sz="1200" i="1" kern="1200" dirty="0">
                <a:solidFill>
                  <a:schemeClr val="tx1"/>
                </a:solidFill>
                <a:effectLst/>
                <a:latin typeface="+mn-lt"/>
                <a:ea typeface="+mn-ea"/>
                <a:cs typeface="+mn-cs"/>
              </a:rPr>
              <a:t>“non-written law</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enactments of lower rank than statutes</a:t>
            </a:r>
            <a:r>
              <a:rPr lang="en-GB" sz="1200" kern="1200" dirty="0">
                <a:solidFill>
                  <a:schemeClr val="tx1"/>
                </a:solidFill>
                <a:effectLst/>
                <a:latin typeface="+mn-lt"/>
                <a:ea typeface="+mn-ea"/>
                <a:cs typeface="+mn-cs"/>
              </a:rPr>
              <a:t>”, and case law. “</a:t>
            </a:r>
            <a:r>
              <a:rPr lang="en-GB" sz="1200" i="1" kern="1200" dirty="0">
                <a:solidFill>
                  <a:schemeClr val="tx1"/>
                </a:solidFill>
                <a:effectLst/>
                <a:latin typeface="+mn-lt"/>
                <a:ea typeface="+mn-ea"/>
                <a:cs typeface="+mn-cs"/>
              </a:rPr>
              <a:t>In a sphere covered by the written law, the "law"</a:t>
            </a:r>
            <a:r>
              <a:rPr lang="en-GB" sz="1200" kern="1200" dirty="0">
                <a:solidFill>
                  <a:schemeClr val="tx1"/>
                </a:solidFill>
                <a:effectLst/>
                <a:latin typeface="+mn-lt"/>
                <a:ea typeface="+mn-ea"/>
                <a:cs typeface="+mn-cs"/>
              </a:rPr>
              <a:t>” is therefore “</a:t>
            </a:r>
            <a:r>
              <a:rPr lang="en-GB" sz="1200" i="1" kern="1200" dirty="0">
                <a:solidFill>
                  <a:schemeClr val="tx1"/>
                </a:solidFill>
                <a:effectLst/>
                <a:latin typeface="+mn-lt"/>
                <a:ea typeface="+mn-ea"/>
                <a:cs typeface="+mn-cs"/>
              </a:rPr>
              <a:t>the enactment in force as the competent courts have interpreted it in the light, if necessary, of any new practical developments” </a:t>
            </a:r>
            <a:r>
              <a:rPr lang="en-GB" sz="1200" i="0" kern="1200" dirty="0">
                <a:solidFill>
                  <a:schemeClr val="tx1"/>
                </a:solidFill>
                <a:effectLst/>
                <a:latin typeface="+mn-lt"/>
                <a:ea typeface="+mn-ea"/>
                <a:cs typeface="+mn-cs"/>
              </a:rPr>
              <a:t>(</a:t>
            </a:r>
            <a:r>
              <a:rPr lang="en-GB" sz="9600" baseline="30000" dirty="0"/>
              <a:t>[7] </a:t>
            </a:r>
            <a:r>
              <a:rPr lang="en-GB" sz="1200" i="0" kern="1200" dirty="0">
                <a:solidFill>
                  <a:schemeClr val="tx1"/>
                </a:solidFill>
                <a:effectLst/>
                <a:latin typeface="+mn-lt"/>
                <a:ea typeface="+mn-ea"/>
                <a:cs typeface="+mn-cs"/>
              </a:rPr>
              <a:t>court case Kruslin v. France).</a:t>
            </a:r>
          </a:p>
          <a:p>
            <a:pPr eaLnBrk="1" hangingPunct="1">
              <a:spcBef>
                <a:spcPct val="0"/>
              </a:spcBef>
            </a:pPr>
            <a:endParaRPr lang="en-GB" sz="1200" kern="1200" baseline="0" dirty="0">
              <a:solidFill>
                <a:schemeClr val="tx1"/>
              </a:solidFill>
              <a:effectLst/>
              <a:latin typeface="+mn-lt"/>
              <a:ea typeface="+mn-ea"/>
              <a:cs typeface="+mn-cs"/>
            </a:endParaRPr>
          </a:p>
          <a:p>
            <a:pPr eaLnBrk="1" hangingPunct="1">
              <a:spcBef>
                <a:spcPct val="0"/>
              </a:spcBef>
            </a:pPr>
            <a:r>
              <a:rPr lang="en-GB" sz="1200" kern="1200" baseline="0" dirty="0">
                <a:solidFill>
                  <a:schemeClr val="tx1"/>
                </a:solidFill>
                <a:effectLst/>
                <a:latin typeface="+mn-lt"/>
                <a:ea typeface="+mn-ea"/>
                <a:cs typeface="+mn-cs"/>
              </a:rPr>
              <a:t>This legal basis must present some quality criteria:</a:t>
            </a:r>
          </a:p>
          <a:p>
            <a:pPr marL="171450" indent="-171450" eaLnBrk="1" hangingPunct="1">
              <a:spcBef>
                <a:spcPct val="0"/>
              </a:spcBef>
              <a:buFontTx/>
              <a:buChar char="-"/>
            </a:pPr>
            <a:r>
              <a:rPr lang="en-GB" sz="1200" b="1" kern="1200" baseline="0" dirty="0">
                <a:solidFill>
                  <a:schemeClr val="tx1"/>
                </a:solidFill>
                <a:effectLst/>
                <a:latin typeface="+mn-lt"/>
                <a:ea typeface="+mn-ea"/>
                <a:cs typeface="+mn-cs"/>
              </a:rPr>
              <a:t>It must be clear and precise/detailed. </a:t>
            </a:r>
            <a:r>
              <a:rPr lang="en-GB" sz="1200" kern="1200" baseline="0" dirty="0">
                <a:solidFill>
                  <a:schemeClr val="tx1"/>
                </a:solidFill>
                <a:effectLst/>
                <a:latin typeface="+mn-lt"/>
                <a:ea typeface="+mn-ea"/>
                <a:cs typeface="+mn-cs"/>
              </a:rPr>
              <a:t>“</a:t>
            </a:r>
            <a:r>
              <a:rPr lang="en-GB" sz="1200" i="1" kern="1200" baseline="0" dirty="0">
                <a:solidFill>
                  <a:schemeClr val="tx1"/>
                </a:solidFill>
                <a:effectLst/>
                <a:latin typeface="+mn-lt"/>
                <a:ea typeface="+mn-ea"/>
                <a:cs typeface="+mn-cs"/>
              </a:rPr>
              <a:t>The substantive law itself, as opposed to accompanying administrative practice, must indicate the scope and manner of exercise of any such discretion with sufficient clarity, having regard to the legitimate aim of the measure in question, to give the individual adequate protection against arbitrary interference</a:t>
            </a:r>
            <a:r>
              <a:rPr lang="en-GB" sz="1200" kern="1200" baseline="0" dirty="0">
                <a:solidFill>
                  <a:schemeClr val="tx1"/>
                </a:solidFill>
                <a:effectLst/>
                <a:latin typeface="+mn-lt"/>
                <a:ea typeface="+mn-ea"/>
                <a:cs typeface="+mn-cs"/>
              </a:rPr>
              <a:t>” (</a:t>
            </a:r>
            <a:r>
              <a:rPr lang="en-GB" sz="9600" baseline="30000" dirty="0"/>
              <a:t>[8]</a:t>
            </a:r>
            <a:r>
              <a:rPr lang="en-GB" sz="1200" i="0" kern="1200" dirty="0">
                <a:solidFill>
                  <a:schemeClr val="tx1"/>
                </a:solidFill>
                <a:effectLst/>
                <a:latin typeface="+mn-lt"/>
                <a:ea typeface="+mn-ea"/>
                <a:cs typeface="+mn-cs"/>
              </a:rPr>
              <a:t>court case Malone v. The United Kingdom; see also Taylor-Sabori v. The United Kingdom; Huvig v. France</a:t>
            </a:r>
            <a:r>
              <a:rPr lang="en-GB" sz="1200" kern="1200" baseline="0" dirty="0">
                <a:solidFill>
                  <a:schemeClr val="tx1"/>
                </a:solidFill>
                <a:effectLst/>
                <a:latin typeface="+mn-lt"/>
                <a:ea typeface="+mn-ea"/>
                <a:cs typeface="+mn-cs"/>
              </a:rPr>
              <a:t>). This means firstly that any “</a:t>
            </a:r>
            <a:r>
              <a:rPr lang="en-GB" i="1" dirty="0"/>
              <a:t>obscurity and uncertainty</a:t>
            </a:r>
            <a:r>
              <a:rPr lang="en-GB" dirty="0"/>
              <a:t>”</a:t>
            </a:r>
            <a:r>
              <a:rPr lang="en-GB" baseline="0" dirty="0"/>
              <a:t> </a:t>
            </a:r>
            <a:r>
              <a:rPr lang="en-GB" dirty="0"/>
              <a:t>must be excluded from the law </a:t>
            </a:r>
            <a:r>
              <a:rPr lang="en-GB" sz="9600" baseline="30000" dirty="0"/>
              <a:t>[8§79]</a:t>
            </a:r>
            <a:r>
              <a:rPr lang="en-GB" dirty="0"/>
              <a:t>. </a:t>
            </a:r>
            <a:r>
              <a:rPr lang="en-GB" sz="1200" kern="1200" baseline="0" dirty="0">
                <a:solidFill>
                  <a:schemeClr val="tx1"/>
                </a:solidFill>
                <a:effectLst/>
                <a:latin typeface="+mn-lt"/>
                <a:ea typeface="+mn-ea"/>
                <a:cs typeface="+mn-cs"/>
              </a:rPr>
              <a:t>This means secondly that there must “exist adequate and effective guarantees against abuse”</a:t>
            </a:r>
            <a:r>
              <a:rPr lang="en-GB" sz="1200" baseline="30000" dirty="0"/>
              <a:t> [9§50]</a:t>
            </a:r>
            <a:r>
              <a:rPr lang="fr-FR" sz="1200" kern="1200" baseline="0" dirty="0">
                <a:solidFill>
                  <a:schemeClr val="tx1"/>
                </a:solidFill>
                <a:effectLst/>
                <a:latin typeface="+mn-lt"/>
                <a:ea typeface="+mn-ea"/>
                <a:cs typeface="+mn-cs"/>
              </a:rPr>
              <a:t>. We will analyse this more deeply when evoking safeguards (slide 34). </a:t>
            </a:r>
            <a:endParaRPr lang="en-GB" sz="1200" kern="1200" baseline="0" dirty="0">
              <a:solidFill>
                <a:schemeClr val="tx1"/>
              </a:solidFill>
              <a:effectLst/>
              <a:latin typeface="+mn-lt"/>
              <a:ea typeface="+mn-ea"/>
              <a:cs typeface="+mn-cs"/>
            </a:endParaRPr>
          </a:p>
          <a:p>
            <a:pPr marL="171450" indent="-171450" eaLnBrk="1" hangingPunct="1">
              <a:spcBef>
                <a:spcPct val="0"/>
              </a:spcBef>
              <a:buFontTx/>
              <a:buChar char="-"/>
            </a:pPr>
            <a:endParaRPr lang="en-GB" sz="1200" kern="1200" baseline="0" dirty="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b="1" kern="1200" baseline="0" dirty="0">
                <a:solidFill>
                  <a:schemeClr val="tx1"/>
                </a:solidFill>
                <a:effectLst/>
                <a:latin typeface="+mn-lt"/>
                <a:ea typeface="+mn-ea"/>
                <a:cs typeface="+mn-cs"/>
              </a:rPr>
              <a:t>It must be specific and predictable. </a:t>
            </a:r>
            <a:r>
              <a:rPr lang="en-GB" sz="1200" kern="1200" dirty="0">
                <a:solidFill>
                  <a:schemeClr val="tx1"/>
                </a:solidFill>
                <a:effectLst/>
                <a:latin typeface="+mn-lt"/>
                <a:ea typeface="+mn-ea"/>
                <a:cs typeface="+mn-cs"/>
              </a:rPr>
              <a:t>Law must notably be “</a:t>
            </a:r>
            <a:r>
              <a:rPr lang="en-GB" sz="1200" i="1" kern="1200" dirty="0">
                <a:solidFill>
                  <a:schemeClr val="tx1"/>
                </a:solidFill>
                <a:effectLst/>
                <a:latin typeface="+mn-lt"/>
                <a:ea typeface="+mn-ea"/>
                <a:cs typeface="+mn-cs"/>
              </a:rPr>
              <a:t>formulated with sufficient precision to enable the citizen to regulate his conduct</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he must be able - if need be with appropriate advice - to foresee, to a degree that is reasonable in the circumstances, the consequences which a given action may entail” </a:t>
            </a:r>
            <a:r>
              <a:rPr lang="en-GB" sz="1200" i="0" kern="1200" dirty="0">
                <a:solidFill>
                  <a:schemeClr val="tx1"/>
                </a:solidFill>
                <a:effectLst/>
                <a:latin typeface="+mn-lt"/>
                <a:ea typeface="+mn-ea"/>
                <a:cs typeface="+mn-cs"/>
              </a:rPr>
              <a:t>(</a:t>
            </a:r>
            <a:r>
              <a:rPr lang="en-GB" sz="9600" baseline="30000" dirty="0"/>
              <a:t>[2§49]</a:t>
            </a:r>
            <a:r>
              <a:rPr lang="en-GB" sz="1200" i="0" kern="1200" dirty="0">
                <a:solidFill>
                  <a:schemeClr val="tx1"/>
                </a:solidFill>
                <a:effectLst/>
                <a:latin typeface="+mn-lt"/>
                <a:ea typeface="+mn-ea"/>
                <a:cs typeface="+mn-cs"/>
              </a:rPr>
              <a:t>court case Sunday Times v. The United Kingdom).</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i="0" kern="1200" dirty="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b="1" kern="1200" baseline="0" dirty="0">
                <a:solidFill>
                  <a:schemeClr val="tx1"/>
                </a:solidFill>
                <a:effectLst/>
                <a:latin typeface="+mn-lt"/>
                <a:ea typeface="+mn-ea"/>
                <a:cs typeface="+mn-cs"/>
              </a:rPr>
              <a:t>It must be adequately accessible. </a:t>
            </a:r>
            <a:r>
              <a:rPr lang="en-GB" sz="1200" kern="1200" baseline="0" dirty="0">
                <a:solidFill>
                  <a:schemeClr val="tx1"/>
                </a:solidFill>
                <a:effectLst/>
                <a:latin typeface="+mn-lt"/>
                <a:ea typeface="+mn-ea"/>
                <a:cs typeface="+mn-cs"/>
              </a:rPr>
              <a:t>This means </a:t>
            </a:r>
            <a:r>
              <a:rPr lang="en-GB" sz="1200" kern="1200" dirty="0">
                <a:solidFill>
                  <a:schemeClr val="tx1"/>
                </a:solidFill>
                <a:effectLst/>
                <a:latin typeface="+mn-lt"/>
                <a:ea typeface="+mn-ea"/>
                <a:cs typeface="+mn-cs"/>
              </a:rPr>
              <a:t>that “</a:t>
            </a:r>
            <a:r>
              <a:rPr lang="en-GB" sz="1200" i="1" kern="1200" dirty="0">
                <a:solidFill>
                  <a:schemeClr val="tx1"/>
                </a:solidFill>
                <a:effectLst/>
                <a:latin typeface="+mn-lt"/>
                <a:ea typeface="+mn-ea"/>
                <a:cs typeface="+mn-cs"/>
              </a:rPr>
              <a:t>the citizen must be able to have an indication that is adequate in the circumstances of the legal rules applicable to a given case” </a:t>
            </a:r>
            <a:r>
              <a:rPr lang="en-GB" sz="1200" i="0" kern="1200" dirty="0">
                <a:solidFill>
                  <a:schemeClr val="tx1"/>
                </a:solidFill>
                <a:effectLst/>
                <a:latin typeface="+mn-lt"/>
                <a:ea typeface="+mn-ea"/>
                <a:cs typeface="+mn-cs"/>
              </a:rPr>
              <a:t>(</a:t>
            </a:r>
            <a:r>
              <a:rPr lang="en-GB" sz="9600" baseline="30000" dirty="0"/>
              <a:t>[2§49]</a:t>
            </a:r>
            <a:r>
              <a:rPr lang="en-GB" sz="1200" i="0" kern="1200" dirty="0">
                <a:solidFill>
                  <a:schemeClr val="tx1"/>
                </a:solidFill>
                <a:effectLst/>
                <a:latin typeface="+mn-lt"/>
                <a:ea typeface="+mn-ea"/>
                <a:cs typeface="+mn-cs"/>
              </a:rPr>
              <a:t>court case Sunday Times v. The United Kingdom).</a:t>
            </a: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US" sz="1200" kern="1200" baseline="30000" dirty="0">
                <a:solidFill>
                  <a:schemeClr val="tx1"/>
                </a:solidFill>
                <a:effectLst/>
                <a:latin typeface="+mn-lt"/>
                <a:ea typeface="+mn-ea"/>
                <a:cs typeface="+mn-cs"/>
              </a:rPr>
              <a:t>[2] </a:t>
            </a:r>
            <a:r>
              <a:rPr lang="en-US" sz="1200" kern="1200" baseline="0" dirty="0">
                <a:solidFill>
                  <a:schemeClr val="tx1"/>
                </a:solidFill>
                <a:effectLst/>
                <a:latin typeface="+mn-lt"/>
                <a:ea typeface="+mn-ea"/>
                <a:cs typeface="+mn-cs"/>
              </a:rPr>
              <a:t>ECtHR, case “</a:t>
            </a:r>
            <a:r>
              <a:rPr lang="en-GB" dirty="0"/>
              <a:t>Sunday Times v. The United Kingdom”, application n° 6538/74, 26 April 1979, Series A, n° 30.</a:t>
            </a:r>
          </a:p>
          <a:p>
            <a:pPr marL="0" indent="0" eaLnBrk="1" hangingPunct="1">
              <a:spcBef>
                <a:spcPct val="0"/>
              </a:spcBef>
              <a:buNone/>
            </a:pPr>
            <a:r>
              <a:rPr lang="fr-FR" sz="1200" baseline="30000" dirty="0"/>
              <a:t>[7] </a:t>
            </a:r>
            <a:r>
              <a:rPr lang="en-US" sz="1200" dirty="0"/>
              <a:t>ECtHR, case “</a:t>
            </a:r>
            <a:r>
              <a:rPr lang="en-GB" sz="1200" dirty="0"/>
              <a:t>Kruslin v. France”, application n° </a:t>
            </a:r>
            <a:r>
              <a:rPr lang="en-GB" dirty="0"/>
              <a:t>11801/85, </a:t>
            </a:r>
            <a:r>
              <a:rPr lang="en-GB" sz="1200" dirty="0"/>
              <a:t>24 April 1990, §29.</a:t>
            </a:r>
          </a:p>
          <a:p>
            <a:pPr marL="0" indent="0" eaLnBrk="1" hangingPunct="1">
              <a:spcBef>
                <a:spcPct val="0"/>
              </a:spcBef>
              <a:buNone/>
            </a:pPr>
            <a:r>
              <a:rPr lang="en-GB" sz="1200" baseline="30000" dirty="0"/>
              <a:t>[8] </a:t>
            </a:r>
            <a:r>
              <a:rPr lang="en-US" sz="1200" dirty="0"/>
              <a:t>ECtHR, case “</a:t>
            </a:r>
            <a:r>
              <a:rPr lang="en-GB" sz="1200" dirty="0"/>
              <a:t>Malone v. United Kingdom”, application n° </a:t>
            </a:r>
            <a:r>
              <a:rPr lang="en-GB" dirty="0"/>
              <a:t>8691/79, </a:t>
            </a:r>
            <a:r>
              <a:rPr lang="en-GB" sz="1200" dirty="0"/>
              <a:t>2 August 1984, §67; </a:t>
            </a:r>
            <a:r>
              <a:rPr lang="en-US" sz="1200" dirty="0"/>
              <a:t>ECtHR, “</a:t>
            </a:r>
            <a:r>
              <a:rPr lang="en-GB" sz="1200" dirty="0"/>
              <a:t>Taylor-Sabori v. The United Kingdom”, application n° </a:t>
            </a:r>
            <a:r>
              <a:rPr lang="en-GB" dirty="0"/>
              <a:t>47114/99 , </a:t>
            </a:r>
            <a:r>
              <a:rPr lang="en-GB" sz="1200" dirty="0"/>
              <a:t>22 October 2002, §18;</a:t>
            </a:r>
            <a:r>
              <a:rPr lang="en-GB" sz="1200" baseline="0" dirty="0"/>
              <a:t> “Huvig v. France”, application n°  11105/84, 24 April 1990, §32.</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rgbClr val="FF0000"/>
                </a:solidFill>
                <a:effectLst/>
                <a:latin typeface="+mn-lt"/>
                <a:ea typeface="+mn-ea"/>
                <a:cs typeface="+mn-cs"/>
              </a:rPr>
              <a:t>[9] </a:t>
            </a:r>
            <a:r>
              <a:rPr lang="en-GB" sz="1200" kern="1200" dirty="0">
                <a:solidFill>
                  <a:srgbClr val="FF0000"/>
                </a:solidFill>
                <a:effectLst/>
                <a:latin typeface="+mn-lt"/>
                <a:ea typeface="+mn-ea"/>
                <a:cs typeface="+mn-cs"/>
              </a:rPr>
              <a:t>ECtHR</a:t>
            </a:r>
            <a:r>
              <a:rPr lang="en-GB" sz="1200" i="1" kern="1200" dirty="0">
                <a:solidFill>
                  <a:srgbClr val="FF0000"/>
                </a:solidFill>
                <a:effectLst/>
                <a:latin typeface="+mn-lt"/>
                <a:ea typeface="+mn-ea"/>
                <a:cs typeface="+mn-cs"/>
              </a:rPr>
              <a:t>, </a:t>
            </a:r>
            <a:r>
              <a:rPr lang="en-GB" sz="1200" i="0" kern="1200" dirty="0">
                <a:solidFill>
                  <a:srgbClr val="FF0000"/>
                </a:solidFill>
                <a:effectLst/>
                <a:latin typeface="+mn-lt"/>
                <a:ea typeface="+mn-ea"/>
                <a:cs typeface="+mn-cs"/>
              </a:rPr>
              <a:t>case “</a:t>
            </a:r>
            <a:r>
              <a:rPr lang="en-GB" sz="1200" kern="1200" dirty="0">
                <a:solidFill>
                  <a:srgbClr val="FF0000"/>
                </a:solidFill>
                <a:effectLst/>
                <a:latin typeface="+mn-lt"/>
                <a:ea typeface="+mn-ea"/>
                <a:cs typeface="+mn-cs"/>
              </a:rPr>
              <a:t>Klass and others v. Germany”, application n° 5029/71, 6 September 1978, Series A, n° 28, §§ 50 et seq.</a:t>
            </a:r>
          </a:p>
          <a:p>
            <a:pPr marL="0" indent="0" eaLnBrk="1" hangingPunct="1">
              <a:spcBef>
                <a:spcPct val="0"/>
              </a:spcBef>
              <a:buNone/>
            </a:pPr>
            <a:endParaRPr lang="en-GB" sz="1200" baseline="30000" dirty="0"/>
          </a:p>
          <a:p>
            <a:pPr marL="0" indent="0" eaLnBrk="1" hangingPunct="1">
              <a:spcBef>
                <a:spcPct val="0"/>
              </a:spcBef>
              <a:buNone/>
            </a:pPr>
            <a:endParaRPr lang="en-GB" sz="1200" dirty="0"/>
          </a:p>
          <a:p>
            <a:pPr marL="0" indent="0" eaLnBrk="1" hangingPunct="1">
              <a:spcBef>
                <a:spcPct val="0"/>
              </a:spcBef>
              <a:buNone/>
            </a:pPr>
            <a:endParaRPr lang="en-GB" sz="1200" dirty="0"/>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17</a:t>
            </a:fld>
            <a:endParaRPr lang="en-US" dirty="0">
              <a:cs typeface="Arial" charset="0"/>
            </a:endParaRPr>
          </a:p>
        </p:txBody>
      </p:sp>
    </p:spTree>
    <p:extLst>
      <p:ext uri="{BB962C8B-B14F-4D97-AF65-F5344CB8AC3E}">
        <p14:creationId xmlns:p14="http://schemas.microsoft.com/office/powerpoint/2010/main" val="794030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200" b="1" i="0" u="sng" kern="1200" dirty="0">
                <a:solidFill>
                  <a:schemeClr val="tx1"/>
                </a:solidFill>
                <a:effectLst/>
                <a:latin typeface="+mn-lt"/>
                <a:ea typeface="+mn-ea"/>
                <a:cs typeface="+mn-cs"/>
              </a:rPr>
              <a:t>Legitimate aim</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Each article of the ECHR</a:t>
            </a:r>
            <a:r>
              <a:rPr lang="en-GB" sz="1200" kern="1200" baseline="0" dirty="0">
                <a:solidFill>
                  <a:schemeClr val="tx1"/>
                </a:solidFill>
                <a:effectLst/>
                <a:latin typeface="+mn-lt"/>
                <a:ea typeface="+mn-ea"/>
                <a:cs typeface="+mn-cs"/>
              </a:rPr>
              <a:t> that regulates a fundamental conditional right l</a:t>
            </a:r>
            <a:r>
              <a:rPr lang="en-GB" sz="1200" kern="1200" dirty="0">
                <a:solidFill>
                  <a:schemeClr val="tx1"/>
                </a:solidFill>
                <a:effectLst/>
                <a:latin typeface="+mn-lt"/>
                <a:ea typeface="+mn-ea"/>
                <a:cs typeface="+mn-cs"/>
              </a:rPr>
              <a:t>ists exhaustively the legitimate aims for which an interference with the concerned right may be legitimate. For example, in relation to the right to private life (Article 8), these aims are the interests of national security, public safety or the economic well-being of the country, the prevention of disorder or crime, the protection of health or morals, and the protection of the rights and freedoms of others.</a:t>
            </a: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18</a:t>
            </a:fld>
            <a:endParaRPr lang="en-US" dirty="0">
              <a:cs typeface="Arial" charset="0"/>
            </a:endParaRPr>
          </a:p>
        </p:txBody>
      </p:sp>
    </p:spTree>
    <p:extLst>
      <p:ext uri="{BB962C8B-B14F-4D97-AF65-F5344CB8AC3E}">
        <p14:creationId xmlns:p14="http://schemas.microsoft.com/office/powerpoint/2010/main" val="294823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r>
              <a:rPr lang="en-GB" sz="1200" kern="1200" dirty="0">
                <a:solidFill>
                  <a:schemeClr val="tx1"/>
                </a:solidFill>
                <a:effectLst/>
                <a:latin typeface="+mn-lt"/>
                <a:ea typeface="+mn-ea"/>
                <a:cs typeface="+mn-cs"/>
              </a:rPr>
              <a:t>This principle of "necessity" of the interference (in</a:t>
            </a:r>
            <a:r>
              <a:rPr lang="en-GB" sz="1200" kern="1200" baseline="0" dirty="0">
                <a:solidFill>
                  <a:schemeClr val="tx1"/>
                </a:solidFill>
                <a:effectLst/>
                <a:latin typeface="+mn-lt"/>
                <a:ea typeface="+mn-ea"/>
                <a:cs typeface="+mn-cs"/>
              </a:rPr>
              <a:t> our lesson, “interference” or “limitation” refers to the power or procedure)</a:t>
            </a:r>
            <a:r>
              <a:rPr lang="en-GB" sz="1200" kern="1200" dirty="0">
                <a:solidFill>
                  <a:schemeClr val="tx1"/>
                </a:solidFill>
                <a:effectLst/>
                <a:latin typeface="+mn-lt"/>
                <a:ea typeface="+mn-ea"/>
                <a:cs typeface="+mn-cs"/>
              </a:rPr>
              <a:t> consists in the </a:t>
            </a:r>
            <a:r>
              <a:rPr lang="en-GB" sz="1200" b="1" kern="1200" dirty="0">
                <a:solidFill>
                  <a:schemeClr val="tx1"/>
                </a:solidFill>
                <a:effectLst/>
                <a:latin typeface="+mn-lt"/>
                <a:ea typeface="+mn-ea"/>
                <a:cs typeface="+mn-cs"/>
              </a:rPr>
              <a:t>demonstration </a:t>
            </a:r>
            <a:r>
              <a:rPr lang="en-GB" sz="1200" kern="1200" baseline="30000" dirty="0">
                <a:solidFill>
                  <a:schemeClr val="tx1"/>
                </a:solidFill>
                <a:effectLst/>
                <a:latin typeface="+mn-lt"/>
                <a:ea typeface="+mn-ea"/>
                <a:cs typeface="+mn-cs"/>
              </a:rPr>
              <a:t>[10]</a:t>
            </a:r>
            <a:r>
              <a:rPr lang="en-GB" sz="1200" kern="1200" baseline="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that this interference is actually appropriate to satisfy a specific societal need</a:t>
            </a:r>
            <a:r>
              <a:rPr lang="en-GB" sz="1200" b="0" kern="1200" dirty="0">
                <a:solidFill>
                  <a:schemeClr val="tx1"/>
                </a:solidFill>
                <a:effectLst/>
                <a:latin typeface="+mn-lt"/>
                <a:ea typeface="+mn-ea"/>
                <a:cs typeface="+mn-cs"/>
              </a:rPr>
              <a:t>,</a:t>
            </a:r>
            <a:r>
              <a:rPr lang="en-GB" sz="1200" b="0" kern="1200" baseline="0" dirty="0">
                <a:solidFill>
                  <a:schemeClr val="tx1"/>
                </a:solidFill>
                <a:effectLst/>
                <a:latin typeface="+mn-lt"/>
                <a:ea typeface="+mn-ea"/>
                <a:cs typeface="+mn-cs"/>
              </a:rPr>
              <a:t> and this must be </a:t>
            </a:r>
            <a:r>
              <a:rPr lang="en-GB" sz="1200" kern="1200" dirty="0">
                <a:solidFill>
                  <a:schemeClr val="tx1"/>
                </a:solidFill>
                <a:effectLst/>
                <a:latin typeface="+mn-lt"/>
                <a:ea typeface="+mn-ea"/>
                <a:cs typeface="+mn-cs"/>
              </a:rPr>
              <a:t>established convincingly </a:t>
            </a:r>
            <a:r>
              <a:rPr lang="en-GB" sz="1200" kern="1200" baseline="30000" dirty="0">
                <a:solidFill>
                  <a:schemeClr val="tx1"/>
                </a:solidFill>
                <a:effectLst/>
                <a:latin typeface="+mn-lt"/>
                <a:ea typeface="+mn-ea"/>
                <a:cs typeface="+mn-cs"/>
              </a:rPr>
              <a:t>[11]</a:t>
            </a:r>
            <a:r>
              <a:rPr lang="en-GB" sz="1200" kern="1200" dirty="0">
                <a:solidFill>
                  <a:schemeClr val="tx1"/>
                </a:solidFill>
                <a:effectLst/>
                <a:latin typeface="+mn-lt"/>
                <a:ea typeface="+mn-ea"/>
                <a:cs typeface="+mn-cs"/>
              </a:rPr>
              <a:t>.</a:t>
            </a:r>
          </a:p>
          <a:p>
            <a:endParaRPr lang="en-GB" sz="1200" b="0" kern="1200" baseline="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Therefore, the principle of necessity is divided in two requirements:</a:t>
            </a:r>
          </a:p>
          <a:p>
            <a:endParaRPr lang="en-GB" sz="1200" kern="1200" dirty="0">
              <a:solidFill>
                <a:schemeClr val="tx1"/>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 Firstly, a specific social need for the interference must be identified </a:t>
            </a:r>
            <a:r>
              <a:rPr lang="en-GB" sz="1200" kern="1200" dirty="0">
                <a:solidFill>
                  <a:schemeClr val="tx1"/>
                </a:solidFill>
                <a:effectLst/>
                <a:latin typeface="+mn-lt"/>
                <a:ea typeface="+mn-ea"/>
                <a:cs typeface="+mn-cs"/>
              </a:rPr>
              <a:t>(within the broader sphere of the legitimate aim pursued)</a:t>
            </a:r>
            <a:r>
              <a:rPr lang="en-GB" sz="1200" kern="1200" baseline="30000" dirty="0">
                <a:solidFill>
                  <a:schemeClr val="tx1"/>
                </a:solidFill>
                <a:effectLst/>
                <a:latin typeface="+mn-lt"/>
                <a:ea typeface="+mn-ea"/>
                <a:cs typeface="+mn-cs"/>
              </a:rPr>
              <a:t> [12]</a:t>
            </a:r>
            <a:r>
              <a:rPr lang="en-GB" sz="1200" kern="1200" dirty="0">
                <a:solidFill>
                  <a:schemeClr val="tx1"/>
                </a:solidFill>
                <a:effectLst/>
                <a:latin typeface="+mn-lt"/>
                <a:ea typeface="+mn-ea"/>
                <a:cs typeface="+mn-cs"/>
              </a:rPr>
              <a:t>. This need must be "pressing“(</a:t>
            </a:r>
            <a:r>
              <a:rPr lang="en-GB" sz="1200" kern="1200" baseline="30000" dirty="0">
                <a:solidFill>
                  <a:schemeClr val="tx1"/>
                </a:solidFill>
                <a:effectLst/>
                <a:latin typeface="+mn-lt"/>
                <a:ea typeface="+mn-ea"/>
                <a:cs typeface="+mn-cs"/>
              </a:rPr>
              <a:t>[13 §3.14] [14]</a:t>
            </a:r>
            <a:r>
              <a:rPr lang="en-GB" sz="1200" kern="1200" dirty="0">
                <a:solidFill>
                  <a:schemeClr val="tx1"/>
                </a:solidFill>
                <a:effectLst/>
                <a:latin typeface="+mn-lt"/>
                <a:ea typeface="+mn-ea"/>
                <a:cs typeface="+mn-cs"/>
              </a:rPr>
              <a:t>), in other words it must have a certain </a:t>
            </a:r>
            <a:r>
              <a:rPr lang="en-GB" sz="1200" b="1" kern="1200" dirty="0">
                <a:solidFill>
                  <a:schemeClr val="tx1"/>
                </a:solidFill>
                <a:effectLst/>
                <a:latin typeface="+mn-lt"/>
                <a:ea typeface="+mn-ea"/>
                <a:cs typeface="+mn-cs"/>
              </a:rPr>
              <a:t>"</a:t>
            </a:r>
            <a:r>
              <a:rPr lang="en-GB" sz="1200" b="1" i="1" kern="1200" dirty="0">
                <a:solidFill>
                  <a:schemeClr val="tx1"/>
                </a:solidFill>
                <a:effectLst/>
                <a:latin typeface="+mn-lt"/>
                <a:ea typeface="+mn-ea"/>
                <a:cs typeface="+mn-cs"/>
              </a:rPr>
              <a:t>level of severity</a:t>
            </a:r>
            <a:r>
              <a:rPr lang="en-GB" sz="1200" i="1" kern="1200" dirty="0">
                <a:solidFill>
                  <a:schemeClr val="tx1"/>
                </a:solidFill>
                <a:effectLst/>
                <a:latin typeface="+mn-lt"/>
                <a:ea typeface="+mn-ea"/>
                <a:cs typeface="+mn-cs"/>
              </a:rPr>
              <a:t>, </a:t>
            </a:r>
            <a:r>
              <a:rPr lang="en-GB" sz="1200" b="1" i="1" kern="1200" dirty="0">
                <a:solidFill>
                  <a:schemeClr val="tx1"/>
                </a:solidFill>
                <a:effectLst/>
                <a:latin typeface="+mn-lt"/>
                <a:ea typeface="+mn-ea"/>
                <a:cs typeface="+mn-cs"/>
              </a:rPr>
              <a:t>urgency or immediacy</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Harm may result on society if the need is not addressed, taking into account the views of society and potentially divergent opinions regarding this particular "need“(</a:t>
            </a:r>
            <a:r>
              <a:rPr lang="en-GB" sz="1200" kern="1200" baseline="30000" dirty="0">
                <a:solidFill>
                  <a:schemeClr val="tx1"/>
                </a:solidFill>
                <a:effectLst/>
                <a:latin typeface="+mn-lt"/>
                <a:ea typeface="+mn-ea"/>
                <a:cs typeface="+mn-cs"/>
              </a:rPr>
              <a:t>[13]§3.17-19</a:t>
            </a:r>
            <a:r>
              <a:rPr lang="en-GB" sz="1200" kern="1200" dirty="0">
                <a:solidFill>
                  <a:schemeClr val="tx1"/>
                </a:solidFill>
                <a:effectLst/>
                <a:latin typeface="+mn-lt"/>
                <a:ea typeface="+mn-ea"/>
                <a:cs typeface="+mn-cs"/>
              </a:rPr>
              <a:t>).</a:t>
            </a:r>
          </a:p>
          <a:p>
            <a:pPr marL="0" indent="0">
              <a:buFontTx/>
              <a:buNone/>
            </a:pPr>
            <a:endParaRPr lang="en-GB" sz="1200" kern="1200" dirty="0">
              <a:solidFill>
                <a:schemeClr val="tx1"/>
              </a:solidFill>
              <a:effectLst/>
              <a:latin typeface="+mn-lt"/>
              <a:ea typeface="+mn-ea"/>
              <a:cs typeface="+mn-cs"/>
            </a:endParaRPr>
          </a:p>
          <a:p>
            <a:pPr marL="0" indent="0">
              <a:buFontTx/>
              <a:buNone/>
            </a:pPr>
            <a:r>
              <a:rPr lang="en-GB" sz="1200" kern="1200" dirty="0">
                <a:solidFill>
                  <a:srgbClr val="FF0000"/>
                </a:solidFill>
                <a:effectLst/>
                <a:latin typeface="+mn-lt"/>
                <a:ea typeface="+mn-ea"/>
                <a:cs typeface="+mn-cs"/>
              </a:rPr>
              <a:t>Moreover, the existence of this severe or urgent need </a:t>
            </a:r>
            <a:r>
              <a:rPr lang="en-GB" sz="1200" b="1" kern="1200" dirty="0">
                <a:solidFill>
                  <a:srgbClr val="FF0000"/>
                </a:solidFill>
                <a:effectLst/>
                <a:latin typeface="+mn-lt"/>
                <a:ea typeface="+mn-ea"/>
                <a:cs typeface="+mn-cs"/>
              </a:rPr>
              <a:t>has to be demonstrated / proven</a:t>
            </a:r>
            <a:r>
              <a:rPr lang="en-GB" sz="1200" kern="1200" dirty="0">
                <a:solidFill>
                  <a:srgbClr val="FF0000"/>
                </a:solidFill>
                <a:effectLst/>
                <a:latin typeface="+mn-lt"/>
                <a:ea typeface="+mn-ea"/>
                <a:cs typeface="+mn-cs"/>
              </a:rPr>
              <a:t>. For instance, in a case where the applicant had been prevented to make certain statements relating to the dangers of microwave ovens, the ECtHR concluded that “</a:t>
            </a:r>
            <a:r>
              <a:rPr lang="en-GB" sz="1200" i="1" kern="1200" dirty="0">
                <a:solidFill>
                  <a:srgbClr val="FF0000"/>
                </a:solidFill>
                <a:effectLst/>
                <a:latin typeface="+mn-lt"/>
                <a:ea typeface="+mn-ea"/>
                <a:cs typeface="+mn-cs"/>
              </a:rPr>
              <a:t>there was no evidence that the sale of microwave ovens had been affected by the applicant’s remarks</a:t>
            </a:r>
            <a:r>
              <a:rPr lang="en-GB" sz="1200" kern="1200" dirty="0">
                <a:solidFill>
                  <a:srgbClr val="FF0000"/>
                </a:solidFill>
                <a:effectLst/>
                <a:latin typeface="+mn-lt"/>
                <a:ea typeface="+mn-ea"/>
                <a:cs typeface="+mn-cs"/>
              </a:rPr>
              <a:t>”. </a:t>
            </a:r>
            <a:r>
              <a:rPr lang="en-GB" sz="1200" kern="1200" baseline="30000" dirty="0">
                <a:solidFill>
                  <a:srgbClr val="FF0000"/>
                </a:solidFill>
                <a:effectLst/>
                <a:latin typeface="+mn-lt"/>
                <a:ea typeface="+mn-ea"/>
                <a:cs typeface="+mn-cs"/>
              </a:rPr>
              <a:t>[14]</a:t>
            </a:r>
          </a:p>
          <a:p>
            <a:pPr marL="0" indent="0">
              <a:buFontTx/>
              <a:buNone/>
            </a:pPr>
            <a:endParaRPr lang="en-GB" sz="1200" i="0" kern="1200" baseline="30000" dirty="0">
              <a:solidFill>
                <a:srgbClr val="FF0000"/>
              </a:solidFill>
              <a:effectLst/>
              <a:latin typeface="+mn-lt"/>
              <a:ea typeface="+mn-ea"/>
              <a:cs typeface="+mn-cs"/>
            </a:endParaRPr>
          </a:p>
          <a:p>
            <a:pPr marL="0" indent="0">
              <a:buFontTx/>
              <a:buNone/>
            </a:pPr>
            <a:endParaRPr lang="en-GB" sz="1200" i="0" kern="1200" baseline="30000" dirty="0">
              <a:solidFill>
                <a:srgbClr val="FF0000"/>
              </a:solidFill>
              <a:effectLst/>
              <a:latin typeface="+mn-lt"/>
              <a:ea typeface="+mn-ea"/>
              <a:cs typeface="+mn-c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en-GB" sz="2700" i="0" dirty="0"/>
              <a:t>The identified social need will constitute the grounds for implementing, ordering, and/or applying the rights’ limitation (</a:t>
            </a:r>
            <a:r>
              <a:rPr lang="en-GB" sz="2700" i="0" baseline="0" dirty="0"/>
              <a:t>the power or procedure). To be noted that these grounds </a:t>
            </a:r>
            <a:r>
              <a:rPr lang="en-GB" sz="2700" i="0" dirty="0"/>
              <a:t>will have to be mentioned in the legal basis in order to ensure proportionality </a:t>
            </a:r>
            <a:r>
              <a:rPr lang="en-GB" sz="2700" baseline="30000" dirty="0">
                <a:sym typeface="Wingdings" panose="05000000000000000000" pitchFamily="2" charset="2"/>
              </a:rPr>
              <a:t>[9§50] [slides 29 and 34]</a:t>
            </a:r>
            <a:r>
              <a:rPr lang="en-GB" sz="2700" dirty="0">
                <a:sym typeface="Wingdings" panose="05000000000000000000" pitchFamily="2" charset="2"/>
              </a:rPr>
              <a:t>.</a:t>
            </a:r>
            <a:endParaRPr lang="en-GB" sz="2700" baseline="30000" dirty="0"/>
          </a:p>
          <a:p>
            <a:pPr marL="0" indent="0">
              <a:buFontTx/>
              <a:buNone/>
            </a:pPr>
            <a:endParaRPr lang="en-GB" sz="1200" kern="1200" baseline="30000" dirty="0">
              <a:solidFill>
                <a:srgbClr val="FF0000"/>
              </a:solidFill>
              <a:effectLst/>
              <a:latin typeface="+mn-lt"/>
              <a:ea typeface="+mn-ea"/>
              <a:cs typeface="+mn-cs"/>
            </a:endParaRPr>
          </a:p>
          <a:p>
            <a:pPr marL="0" indent="0">
              <a:buFontTx/>
              <a:buNone/>
            </a:pPr>
            <a:r>
              <a:rPr lang="en-GB" sz="1200" b="1" kern="1200" dirty="0">
                <a:solidFill>
                  <a:schemeClr val="tx1"/>
                </a:solidFill>
                <a:effectLst/>
                <a:latin typeface="+mn-lt"/>
                <a:ea typeface="+mn-ea"/>
                <a:cs typeface="+mn-cs"/>
              </a:rPr>
              <a:t>- Secondly, it has to be demonstrated that the interference is suited to satisfy that need</a:t>
            </a:r>
            <a:r>
              <a:rPr lang="en-GB" sz="1200" b="0"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Establishing the need for interference, in a given case, also means establishing that this interference is appropriate to reach the aim pursued, in other words that it effectively may mitigate the harm caused to society (</a:t>
            </a:r>
            <a:r>
              <a:rPr lang="en-GB" sz="1200" kern="1200" baseline="30000" dirty="0">
                <a:solidFill>
                  <a:schemeClr val="tx1"/>
                </a:solidFill>
                <a:effectLst/>
                <a:latin typeface="+mn-lt"/>
                <a:ea typeface="+mn-ea"/>
                <a:cs typeface="+mn-cs"/>
              </a:rPr>
              <a:t>[13 §3.19]</a:t>
            </a:r>
            <a:r>
              <a:rPr lang="en-GB" sz="1200" kern="1200" dirty="0">
                <a:solidFill>
                  <a:schemeClr val="tx1"/>
                </a:solidFill>
                <a:effectLst/>
                <a:latin typeface="+mn-lt"/>
                <a:ea typeface="+mn-ea"/>
                <a:cs typeface="+mn-cs"/>
              </a:rPr>
              <a:t>). Establishing the necessity of an interference may imply reviewing "</a:t>
            </a:r>
            <a:r>
              <a:rPr lang="en-GB" sz="1200" i="1" kern="1200" dirty="0">
                <a:solidFill>
                  <a:schemeClr val="tx1"/>
                </a:solidFill>
                <a:effectLst/>
                <a:latin typeface="+mn-lt"/>
                <a:ea typeface="+mn-ea"/>
                <a:cs typeface="+mn-cs"/>
              </a:rPr>
              <a:t>the effectiveness of existing measures</a:t>
            </a:r>
            <a:r>
              <a:rPr lang="en-GB" sz="1200" kern="1200" dirty="0">
                <a:solidFill>
                  <a:schemeClr val="tx1"/>
                </a:solidFill>
                <a:effectLst/>
                <a:latin typeface="+mn-lt"/>
                <a:ea typeface="+mn-ea"/>
                <a:cs typeface="+mn-cs"/>
              </a:rPr>
              <a:t>" aiming at addressing the targeted pressing social need, "</a:t>
            </a:r>
            <a:r>
              <a:rPr lang="en-GB" sz="1200" i="1" kern="1200" dirty="0">
                <a:solidFill>
                  <a:schemeClr val="tx1"/>
                </a:solidFill>
                <a:effectLst/>
                <a:latin typeface="+mn-lt"/>
                <a:ea typeface="+mn-ea"/>
                <a:cs typeface="+mn-cs"/>
              </a:rPr>
              <a:t>over and above the proposed measure</a:t>
            </a:r>
            <a:r>
              <a:rPr lang="en-GB" sz="1200" kern="1200" dirty="0">
                <a:solidFill>
                  <a:schemeClr val="tx1"/>
                </a:solidFill>
                <a:effectLst/>
                <a:latin typeface="+mn-lt"/>
                <a:ea typeface="+mn-ea"/>
                <a:cs typeface="+mn-cs"/>
              </a:rPr>
              <a:t>", and explaining "</a:t>
            </a:r>
            <a:r>
              <a:rPr lang="en-GB" sz="1200" i="1" kern="1200" dirty="0">
                <a:solidFill>
                  <a:schemeClr val="tx1"/>
                </a:solidFill>
                <a:effectLst/>
                <a:latin typeface="+mn-lt"/>
                <a:ea typeface="+mn-ea"/>
                <a:cs typeface="+mn-cs"/>
              </a:rPr>
              <a:t>why these existing measures are no longer sufficient</a:t>
            </a:r>
            <a:r>
              <a:rPr lang="en-GB" sz="1200" kern="1200" dirty="0">
                <a:solidFill>
                  <a:schemeClr val="tx1"/>
                </a:solidFill>
                <a:effectLst/>
                <a:latin typeface="+mn-lt"/>
                <a:ea typeface="+mn-ea"/>
                <a:cs typeface="+mn-cs"/>
              </a:rPr>
              <a:t>" and how the proposed measure will bring remedies </a:t>
            </a:r>
            <a:r>
              <a:rPr lang="en-GB" sz="1200" kern="1200" baseline="30000" dirty="0">
                <a:solidFill>
                  <a:schemeClr val="tx1"/>
                </a:solidFill>
                <a:effectLst/>
                <a:latin typeface="+mn-lt"/>
                <a:ea typeface="+mn-ea"/>
                <a:cs typeface="+mn-cs"/>
              </a:rPr>
              <a:t>[13 §3.26] [15</a:t>
            </a:r>
            <a:r>
              <a:rPr lang="en-GB" sz="1200" kern="1200" baseline="0" dirty="0">
                <a:solidFill>
                  <a:schemeClr val="tx1"/>
                </a:solidFill>
                <a:effectLst/>
                <a:latin typeface="+mn-lt"/>
                <a:ea typeface="+mn-ea"/>
                <a:cs typeface="+mn-cs"/>
              </a:rPr>
              <a:t>]</a:t>
            </a:r>
            <a:r>
              <a:rPr lang="en-GB" sz="1200"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endParaRPr lang="en-GB" sz="1200"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[10] </a:t>
            </a:r>
            <a:r>
              <a:rPr lang="fr-FR" sz="1200" kern="1200" dirty="0">
                <a:solidFill>
                  <a:schemeClr val="tx1"/>
                </a:solidFill>
                <a:effectLst/>
                <a:latin typeface="+mn-lt"/>
                <a:ea typeface="+mn-ea"/>
                <a:cs typeface="+mn-cs"/>
              </a:rPr>
              <a:t>See for ex. ECtHR, </a:t>
            </a:r>
            <a:r>
              <a:rPr lang="en-US" sz="1200" kern="1200" dirty="0">
                <a:solidFill>
                  <a:schemeClr val="tx1"/>
                </a:solidFill>
                <a:effectLst/>
                <a:latin typeface="+mn-lt"/>
                <a:ea typeface="+mn-ea"/>
                <a:cs typeface="+mn-cs"/>
              </a:rPr>
              <a:t>“</a:t>
            </a:r>
            <a:r>
              <a:rPr lang="fr-FR" sz="1200" i="0" kern="1200" dirty="0">
                <a:solidFill>
                  <a:schemeClr val="tx1"/>
                </a:solidFill>
                <a:effectLst/>
                <a:latin typeface="+mn-lt"/>
                <a:ea typeface="+mn-ea"/>
                <a:cs typeface="+mn-cs"/>
              </a:rPr>
              <a:t>Khoroshenko v. Russia</a:t>
            </a:r>
            <a:r>
              <a:rPr lang="en-US" sz="1200" kern="1200" dirty="0">
                <a:solidFill>
                  <a:schemeClr val="tx1"/>
                </a:solidFill>
                <a:effectLst/>
                <a:latin typeface="+mn-lt"/>
                <a:ea typeface="+mn-ea"/>
                <a:cs typeface="+mn-cs"/>
              </a:rPr>
              <a:t>”</a:t>
            </a:r>
            <a:r>
              <a:rPr lang="fr-FR" sz="1200" i="1" kern="1200" dirty="0">
                <a:solidFill>
                  <a:schemeClr val="tx1"/>
                </a:solidFill>
                <a:effectLst/>
                <a:latin typeface="+mn-lt"/>
                <a:ea typeface="+mn-ea"/>
                <a:cs typeface="+mn-cs"/>
              </a:rPr>
              <a:t>,</a:t>
            </a:r>
            <a:r>
              <a:rPr lang="fr-FR" sz="1200" i="1" kern="1200" baseline="0" dirty="0">
                <a:solidFill>
                  <a:schemeClr val="tx1"/>
                </a:solidFill>
                <a:effectLst/>
                <a:latin typeface="+mn-lt"/>
                <a:ea typeface="+mn-ea"/>
                <a:cs typeface="+mn-cs"/>
              </a:rPr>
              <a:t> </a:t>
            </a:r>
            <a:r>
              <a:rPr lang="fr-FR" sz="1200" kern="1200" dirty="0">
                <a:solidFill>
                  <a:schemeClr val="tx1"/>
                </a:solidFill>
                <a:effectLst/>
                <a:latin typeface="+mn-lt"/>
                <a:ea typeface="+mn-ea"/>
                <a:cs typeface="+mn-cs"/>
              </a:rPr>
              <a:t>30 June 2015, appl. n</a:t>
            </a:r>
            <a:r>
              <a:rPr lang="fr-FR" sz="1200" kern="1200" baseline="30000" dirty="0">
                <a:solidFill>
                  <a:schemeClr val="tx1"/>
                </a:solidFill>
                <a:effectLst/>
                <a:latin typeface="+mn-lt"/>
                <a:ea typeface="+mn-ea"/>
                <a:cs typeface="+mn-cs"/>
              </a:rPr>
              <a:t>o</a:t>
            </a:r>
            <a:r>
              <a:rPr lang="fr-FR" sz="1200" kern="1200" dirty="0">
                <a:solidFill>
                  <a:schemeClr val="tx1"/>
                </a:solidFill>
                <a:effectLst/>
                <a:latin typeface="+mn-lt"/>
                <a:ea typeface="+mn-ea"/>
                <a:cs typeface="+mn-cs"/>
              </a:rPr>
              <a:t>41418/04, §118.</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[11] </a:t>
            </a:r>
            <a:r>
              <a:rPr lang="en-US" sz="1200" dirty="0"/>
              <a:t>ECtHR, </a:t>
            </a:r>
            <a:r>
              <a:rPr lang="en-GB" sz="1200" dirty="0"/>
              <a:t>Crémieux v. France, 25 February 1993, appl. n° 11471/85, A256-B, § 38; </a:t>
            </a:r>
            <a:r>
              <a:rPr lang="en-GB" sz="1200" kern="1200" dirty="0">
                <a:solidFill>
                  <a:schemeClr val="tx1"/>
                </a:solidFill>
                <a:effectLst/>
                <a:latin typeface="+mn-lt"/>
                <a:ea typeface="+mn-ea"/>
                <a:cs typeface="+mn-cs"/>
              </a:rPr>
              <a:t>Jeremy McBride, </a:t>
            </a:r>
            <a:r>
              <a:rPr lang="en-US" sz="1200" kern="1200" dirty="0">
                <a:solidFill>
                  <a:schemeClr val="tx1"/>
                </a:solidFill>
                <a:effectLst/>
                <a:latin typeface="+mn-lt"/>
                <a:ea typeface="+mn-ea"/>
                <a:cs typeface="+mn-cs"/>
              </a:rPr>
              <a:t>“Proportionality and the European Convention on Human Rights”, in </a:t>
            </a:r>
            <a:r>
              <a:rPr lang="en-US" sz="1200" i="1" kern="1200" dirty="0">
                <a:solidFill>
                  <a:schemeClr val="tx1"/>
                </a:solidFill>
                <a:effectLst/>
                <a:latin typeface="+mn-lt"/>
                <a:ea typeface="+mn-ea"/>
                <a:cs typeface="+mn-cs"/>
              </a:rPr>
              <a:t>The principle of Proportionality in the Laws of Europe</a:t>
            </a:r>
            <a:r>
              <a:rPr lang="en-US" sz="1200" kern="1200" dirty="0">
                <a:solidFill>
                  <a:schemeClr val="tx1"/>
                </a:solidFill>
                <a:effectLst/>
                <a:latin typeface="+mn-lt"/>
                <a:ea typeface="+mn-ea"/>
                <a:cs typeface="+mn-cs"/>
              </a:rPr>
              <a:t>, edited by Evelyn Ellis, Hart Publishing, 197 p., 1999, p. 23 </a:t>
            </a:r>
            <a:r>
              <a:rPr lang="en-US" sz="1200" i="1" kern="1200" dirty="0">
                <a:solidFill>
                  <a:schemeClr val="tx1"/>
                </a:solidFill>
                <a:effectLst/>
                <a:latin typeface="+mn-lt"/>
                <a:ea typeface="+mn-ea"/>
                <a:cs typeface="+mn-cs"/>
              </a:rPr>
              <a:t>et seq.</a:t>
            </a:r>
            <a:r>
              <a:rPr lang="en-US" sz="1200" kern="1200" dirty="0">
                <a:solidFill>
                  <a:schemeClr val="tx1"/>
                </a:solidFill>
                <a:effectLst/>
                <a:latin typeface="+mn-lt"/>
                <a:ea typeface="+mn-ea"/>
                <a:cs typeface="+mn-cs"/>
              </a:rPr>
              <a:t>, quotation p. </a:t>
            </a:r>
            <a:r>
              <a:rPr lang="en-GB" sz="1200" kern="1200" dirty="0">
                <a:solidFill>
                  <a:schemeClr val="tx1"/>
                </a:solidFill>
                <a:effectLst/>
                <a:latin typeface="+mn-lt"/>
                <a:ea typeface="+mn-ea"/>
                <a:cs typeface="+mn-cs"/>
              </a:rPr>
              <a:t>25, in relation with the court case “</a:t>
            </a:r>
            <a:r>
              <a:rPr lang="en-GB" sz="1200" i="0" kern="1200" dirty="0">
                <a:solidFill>
                  <a:schemeClr val="tx1"/>
                </a:solidFill>
                <a:effectLst/>
                <a:latin typeface="+mn-lt"/>
                <a:ea typeface="+mn-ea"/>
                <a:cs typeface="+mn-cs"/>
              </a:rPr>
              <a:t>Hertel v. Switzerland”</a:t>
            </a:r>
            <a:r>
              <a:rPr lang="en-GB" sz="1200" kern="1200" dirty="0">
                <a:solidFill>
                  <a:schemeClr val="tx1"/>
                </a:solidFill>
                <a:effectLst/>
                <a:latin typeface="+mn-lt"/>
                <a:ea typeface="+mn-ea"/>
                <a:cs typeface="+mn-cs"/>
              </a:rPr>
              <a:t>, 25 Aug. 1998, apl. n° 25181/94</a:t>
            </a:r>
          </a:p>
          <a:p>
            <a:pPr marL="0" indent="0">
              <a:buFont typeface="Arial" charset="0"/>
              <a:buNone/>
            </a:pPr>
            <a:r>
              <a:rPr lang="en-GB" sz="1200" kern="1200" baseline="30000" dirty="0">
                <a:solidFill>
                  <a:schemeClr val="tx1"/>
                </a:solidFill>
                <a:effectLst/>
                <a:latin typeface="+mn-lt"/>
                <a:ea typeface="+mn-ea"/>
                <a:cs typeface="+mn-cs"/>
              </a:rPr>
              <a:t>[12] </a:t>
            </a:r>
            <a:r>
              <a:rPr lang="en-GB" sz="1200" kern="1200" dirty="0">
                <a:solidFill>
                  <a:schemeClr val="tx1"/>
                </a:solidFill>
                <a:effectLst/>
                <a:latin typeface="+mn-lt"/>
                <a:ea typeface="+mn-ea"/>
                <a:cs typeface="+mn-cs"/>
              </a:rPr>
              <a:t>ECtHR, case “</a:t>
            </a:r>
            <a:r>
              <a:rPr lang="en-US" sz="1200" kern="1200" dirty="0">
                <a:solidFill>
                  <a:schemeClr val="tx1"/>
                </a:solidFill>
                <a:effectLst/>
                <a:latin typeface="+mn-lt"/>
                <a:ea typeface="+mn-ea"/>
                <a:cs typeface="+mn-cs"/>
              </a:rPr>
              <a:t>Sunday Times v. The United Kingdom”,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 65;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3.13.</a:t>
            </a:r>
          </a:p>
          <a:p>
            <a:pPr marL="0" indent="0">
              <a:buFont typeface="Arial" charset="0"/>
              <a:buNone/>
            </a:pPr>
            <a:r>
              <a:rPr lang="en-GB" sz="1200" kern="1200" baseline="30000" dirty="0">
                <a:solidFill>
                  <a:schemeClr val="tx1"/>
                </a:solidFill>
                <a:effectLst/>
                <a:latin typeface="+mn-lt"/>
                <a:ea typeface="+mn-ea"/>
                <a:cs typeface="+mn-cs"/>
              </a:rPr>
              <a:t>[13] </a:t>
            </a:r>
            <a:r>
              <a:rPr lang="en-GB" sz="1200" kern="1200" dirty="0">
                <a:solidFill>
                  <a:schemeClr val="tx1"/>
                </a:solidFill>
                <a:effectLst/>
                <a:latin typeface="+mn-lt"/>
                <a:ea typeface="+mn-ea"/>
                <a:cs typeface="+mn-cs"/>
              </a:rPr>
              <a:t>Article 29 Data Protection Working Party, Opinion 01/2014 ,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§3.14, 3.17-3.19; 3.26.</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en-GB" sz="1200" kern="1200" baseline="30000" dirty="0">
                <a:solidFill>
                  <a:schemeClr val="tx1"/>
                </a:solidFill>
                <a:effectLst/>
                <a:latin typeface="+mn-lt"/>
                <a:ea typeface="+mn-ea"/>
                <a:cs typeface="+mn-cs"/>
              </a:rPr>
              <a:t>[14] </a:t>
            </a:r>
            <a:r>
              <a:rPr lang="en-GB" sz="1200" kern="1200" baseline="0" dirty="0">
                <a:solidFill>
                  <a:schemeClr val="tx1"/>
                </a:solidFill>
                <a:effectLst/>
                <a:latin typeface="+mn-lt"/>
                <a:ea typeface="+mn-ea"/>
                <a:cs typeface="+mn-cs"/>
              </a:rPr>
              <a:t>ECtHR, case “Hertel v. Switzerland”, n° </a:t>
            </a:r>
            <a:r>
              <a:rPr lang="en-GB" dirty="0"/>
              <a:t>59/1997/843/1049, </a:t>
            </a:r>
            <a:r>
              <a:rPr lang="en-GB" sz="1200" kern="1200" baseline="0" dirty="0">
                <a:solidFill>
                  <a:schemeClr val="tx1"/>
                </a:solidFill>
                <a:effectLst/>
                <a:latin typeface="+mn-lt"/>
                <a:ea typeface="+mn-ea"/>
                <a:cs typeface="+mn-cs"/>
              </a:rPr>
              <a:t>25 August 1998.</a:t>
            </a:r>
            <a:r>
              <a:rPr lang="da-DK" sz="1200" kern="1200" baseline="0" dirty="0">
                <a:solidFill>
                  <a:schemeClr val="tx1"/>
                </a:solidFill>
                <a:effectLst/>
                <a:latin typeface="+mn-lt"/>
                <a:ea typeface="+mn-ea"/>
                <a:cs typeface="+mn-cs"/>
              </a:rPr>
              <a:t> Jeremy McBride, op cit., pp. 24-25. </a:t>
            </a:r>
            <a:endParaRPr lang="en-GB"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ECtHR, case “Uzun v. Germany”, Application no. 35623/05, 2 September 2010; also see European Court of Human Rights, Press Unit, Personal data protection, Factsheet – Personal data protection, November 2016, http://www.echr.coe.int/Documents/FS_Data_ENG.pdf (last accessed on 5 January 2017).</a:t>
            </a:r>
          </a:p>
          <a:p>
            <a:pPr marL="0" indent="0">
              <a:buFont typeface="Arial" charset="0"/>
              <a:buNone/>
            </a:pPr>
            <a:endParaRPr lang="en-GB" sz="1200" kern="1200" dirty="0">
              <a:solidFill>
                <a:schemeClr val="tx1"/>
              </a:solidFill>
              <a:effectLst/>
              <a:latin typeface="+mn-lt"/>
              <a:ea typeface="+mn-ea"/>
              <a:cs typeface="+mn-cs"/>
            </a:endParaRPr>
          </a:p>
          <a:p>
            <a:pPr marL="0" indent="0">
              <a:buFontTx/>
              <a:buNone/>
            </a:pPr>
            <a:endParaRPr lang="en-GB" sz="1200"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19</a:t>
            </a:fld>
            <a:endParaRPr lang="en-US" dirty="0">
              <a:cs typeface="Arial" charset="0"/>
            </a:endParaRPr>
          </a:p>
        </p:txBody>
      </p:sp>
    </p:spTree>
    <p:extLst>
      <p:ext uri="{BB962C8B-B14F-4D97-AF65-F5344CB8AC3E}">
        <p14:creationId xmlns:p14="http://schemas.microsoft.com/office/powerpoint/2010/main" val="1316529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2</a:t>
            </a:fld>
            <a:endParaRPr lang="en-GB" dirty="0"/>
          </a:p>
        </p:txBody>
      </p:sp>
    </p:spTree>
    <p:extLst>
      <p:ext uri="{BB962C8B-B14F-4D97-AF65-F5344CB8AC3E}">
        <p14:creationId xmlns:p14="http://schemas.microsoft.com/office/powerpoint/2010/main" val="2996728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a:t>The proportionality principle can be presented as</a:t>
            </a:r>
            <a:r>
              <a:rPr lang="en-GB" baseline="0" dirty="0"/>
              <a:t> </a:t>
            </a:r>
            <a:r>
              <a:rPr lang="en-GB" dirty="0"/>
              <a:t>including two core requirements.</a:t>
            </a:r>
          </a:p>
          <a:p>
            <a:pPr eaLnBrk="1" hangingPunct="1">
              <a:spcBef>
                <a:spcPct val="0"/>
              </a:spcBef>
            </a:pPr>
            <a:endParaRPr lang="en-GB" dirty="0"/>
          </a:p>
          <a:p>
            <a:pPr eaLnBrk="1" hangingPunct="1">
              <a:spcBef>
                <a:spcPct val="0"/>
              </a:spcBef>
            </a:pPr>
            <a:r>
              <a:rPr lang="en-GB" dirty="0"/>
              <a:t>Such as necessity requirements, the respect of proportionality requirements must be demonstrated – according to the ECtHR, "</a:t>
            </a:r>
            <a:r>
              <a:rPr lang="en-GB" i="1" dirty="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a:t>"</a:t>
            </a:r>
            <a:r>
              <a:rPr lang="en-GB" baseline="30000" dirty="0"/>
              <a:t>[16]</a:t>
            </a:r>
            <a:r>
              <a:rPr lang="en-GB" dirty="0"/>
              <a:t>).</a:t>
            </a:r>
          </a:p>
          <a:p>
            <a:pPr eaLnBrk="1" hangingPunct="1">
              <a:spcBef>
                <a:spcPct val="0"/>
              </a:spcBef>
            </a:pPr>
            <a:endParaRPr lang="en-GB" dirty="0"/>
          </a:p>
          <a:p>
            <a:pPr eaLnBrk="1" hangingPunct="1">
              <a:spcBef>
                <a:spcPct val="0"/>
              </a:spcBef>
            </a:pPr>
            <a:r>
              <a:rPr lang="en-GB" dirty="0"/>
              <a:t>These two requirements are the following: the </a:t>
            </a:r>
            <a:r>
              <a:rPr lang="en-GB" sz="1200" b="0" kern="1200" dirty="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 The interference must be limited to what is strictly necessary:</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Appropriate to its context: </a:t>
            </a:r>
            <a:r>
              <a:rPr lang="en-GB" sz="1200" kern="1200" dirty="0">
                <a:solidFill>
                  <a:schemeClr val="tx1"/>
                </a:solidFill>
                <a:effectLst/>
                <a:latin typeface="+mn-lt"/>
                <a:ea typeface="+mn-ea"/>
                <a:cs typeface="+mn-cs"/>
              </a:rPr>
              <a:t>adapted to the severity of the social </a:t>
            </a:r>
            <a:r>
              <a:rPr lang="en-GB" sz="1200" i="0" kern="1200" dirty="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a:solidFill>
                  <a:schemeClr val="tx1"/>
                </a:solidFill>
                <a:effectLst/>
                <a:latin typeface="+mn-lt"/>
                <a:ea typeface="+mn-ea"/>
                <a:cs typeface="+mn-cs"/>
              </a:rPr>
              <a:t>[18]</a:t>
            </a:r>
            <a:r>
              <a:rPr lang="en-GB" sz="1200" i="0" kern="1200" dirty="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a:solidFill>
                  <a:schemeClr val="tx1"/>
                </a:solidFill>
                <a:effectLst/>
                <a:latin typeface="+mn-lt"/>
                <a:ea typeface="+mn-ea"/>
                <a:cs typeface="+mn-cs"/>
              </a:rPr>
              <a:t> </a:t>
            </a:r>
            <a:r>
              <a:rPr lang="en-GB" sz="1200" i="0" kern="1200" dirty="0">
                <a:solidFill>
                  <a:schemeClr val="tx1"/>
                </a:solidFill>
                <a:effectLst/>
                <a:latin typeface="+mn-lt"/>
                <a:ea typeface="+mn-ea"/>
                <a:cs typeface="+mn-cs"/>
              </a:rPr>
              <a:t>being limited…) </a:t>
            </a:r>
            <a:r>
              <a:rPr lang="en-GB" sz="1200" i="0" kern="1200" baseline="30000" dirty="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effectLst/>
                <a:latin typeface="+mn-lt"/>
                <a:ea typeface="+mn-ea"/>
                <a:cs typeface="+mn-cs"/>
              </a:rPr>
              <a:t> </a:t>
            </a:r>
            <a:endParaRPr lang="en-GB" sz="1200" i="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The scope of the interference must not exceed what is necessary to reach the aim pursued</a:t>
            </a:r>
            <a:r>
              <a:rPr lang="en-GB" sz="1200" i="0" kern="1200" baseline="30000" dirty="0">
                <a:solidFill>
                  <a:schemeClr val="tx1"/>
                </a:solidFill>
                <a:effectLst/>
                <a:latin typeface="+mn-lt"/>
                <a:ea typeface="+mn-ea"/>
                <a:cs typeface="+mn-cs"/>
              </a:rPr>
              <a:t>[20]</a:t>
            </a:r>
            <a:r>
              <a:rPr lang="en-GB" sz="1200" kern="1200" dirty="0">
                <a:solidFill>
                  <a:schemeClr val="tx1"/>
                </a:solidFill>
                <a:effectLst/>
                <a:latin typeface="+mn-lt"/>
                <a:ea typeface="+mn-ea"/>
                <a:cs typeface="+mn-cs"/>
              </a:rPr>
              <a:t>. This means, </a:t>
            </a:r>
            <a:r>
              <a:rPr lang="en-GB" sz="1200" i="1" kern="1200" dirty="0">
                <a:solidFill>
                  <a:schemeClr val="tx1"/>
                </a:solidFill>
                <a:effectLst/>
                <a:latin typeface="+mn-lt"/>
                <a:ea typeface="+mn-ea"/>
                <a:cs typeface="+mn-cs"/>
              </a:rPr>
              <a:t>inter alia</a:t>
            </a:r>
            <a:r>
              <a:rPr lang="en-GB" sz="1200" kern="1200" dirty="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a:solidFill>
                  <a:schemeClr val="tx1"/>
                </a:solidFill>
                <a:effectLst/>
                <a:latin typeface="+mn-lt"/>
                <a:ea typeface="+mn-ea"/>
                <a:cs typeface="+mn-cs"/>
              </a:rPr>
              <a:t>[21]</a:t>
            </a:r>
            <a:r>
              <a:rPr lang="en-GB" sz="1200" kern="1200" dirty="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a:solidFill>
                  <a:schemeClr val="tx1"/>
                </a:solidFill>
                <a:effectLst/>
                <a:latin typeface="+mn-lt"/>
                <a:ea typeface="+mn-ea"/>
                <a:cs typeface="+mn-cs"/>
              </a:rPr>
              <a:t>[22]</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(3) The interference must be the less restrictiv</a:t>
            </a:r>
            <a:r>
              <a:rPr lang="en-GB" sz="1200" b="1" kern="1200" baseline="0" dirty="0">
                <a:solidFill>
                  <a:schemeClr val="tx1"/>
                </a:solidFill>
                <a:effectLst/>
                <a:latin typeface="+mn-lt"/>
                <a:ea typeface="+mn-ea"/>
                <a:cs typeface="+mn-cs"/>
              </a:rPr>
              <a:t>e one in its nature</a:t>
            </a:r>
            <a:r>
              <a:rPr lang="en-GB" sz="1200" kern="1200" baseline="0" dirty="0">
                <a:solidFill>
                  <a:schemeClr val="tx1"/>
                </a:solidFill>
                <a:effectLst/>
                <a:latin typeface="+mn-lt"/>
                <a:ea typeface="+mn-ea"/>
                <a:cs typeface="+mn-cs"/>
              </a:rPr>
              <a:t>. In other </a:t>
            </a:r>
            <a:r>
              <a:rPr lang="en-GB" sz="1200" b="0" i="0" u="none" kern="1200" baseline="0" dirty="0">
                <a:solidFill>
                  <a:schemeClr val="tx1"/>
                </a:solidFill>
                <a:effectLst/>
                <a:latin typeface="+mn-lt"/>
                <a:ea typeface="+mn-ea"/>
                <a:cs typeface="+mn-cs"/>
              </a:rPr>
              <a:t>words, the pressing social need should not be </a:t>
            </a:r>
            <a:r>
              <a:rPr lang="en-GB" sz="1200" b="0" i="0" u="none" kern="1200" dirty="0">
                <a:solidFill>
                  <a:schemeClr val="tx1"/>
                </a:solidFill>
                <a:effectLst/>
                <a:latin typeface="+mn-lt"/>
                <a:ea typeface="+mn-ea"/>
                <a:cs typeface="+mn-cs"/>
              </a:rPr>
              <a:t>satisfactorily addressed by a measure that would be less restrictive</a:t>
            </a:r>
            <a:r>
              <a:rPr lang="en-GB" sz="1200" b="0" i="0" u="none" kern="1200" baseline="30000" dirty="0">
                <a:solidFill>
                  <a:schemeClr val="tx1"/>
                </a:solidFill>
                <a:effectLst/>
                <a:latin typeface="+mn-lt"/>
                <a:ea typeface="+mn-ea"/>
                <a:cs typeface="+mn-cs"/>
              </a:rPr>
              <a:t>[23, 24]</a:t>
            </a:r>
            <a:r>
              <a:rPr lang="en-GB" sz="1200" b="0" i="0" u="none" kern="1200" dirty="0">
                <a:solidFill>
                  <a:schemeClr val="tx1"/>
                </a:solidFill>
                <a:effectLst/>
                <a:latin typeface="+mn-lt"/>
                <a:ea typeface="+mn-ea"/>
                <a:cs typeface="+mn-cs"/>
              </a:rPr>
              <a:t>. For example, an </a:t>
            </a:r>
            <a:r>
              <a:rPr lang="en-GB" dirty="0"/>
              <a:t>order requiring a journalist to identify the source who informed him about the mismanagement and financial problems of a company</a:t>
            </a:r>
            <a:r>
              <a:rPr lang="en-GB" baseline="0" dirty="0"/>
              <a:t> has been considered disproportionate, since an injunction restraining publication (</a:t>
            </a:r>
            <a:r>
              <a:rPr lang="en-GB" dirty="0"/>
              <a:t>notified to all the national newspapers and relevant journals) </a:t>
            </a:r>
            <a:r>
              <a:rPr lang="en-GB" baseline="0" dirty="0"/>
              <a:t>already preserved the company’s interests (by preventing the dissemination of the confidential information</a:t>
            </a:r>
            <a:r>
              <a:rPr lang="en-GB" dirty="0"/>
              <a:t>)</a:t>
            </a:r>
            <a:r>
              <a:rPr lang="en-GB" baseline="0" dirty="0"/>
              <a:t>. The disclosure of the source was an </a:t>
            </a:r>
            <a:r>
              <a:rPr lang="en-GB" dirty="0"/>
              <a:t>additional restriction on freedom of expression which was not supported by sufficient reasons.</a:t>
            </a:r>
            <a:r>
              <a:rPr lang="en-GB" sz="1200" kern="1200" baseline="30000" dirty="0">
                <a:solidFill>
                  <a:schemeClr val="tx1"/>
                </a:solidFill>
                <a:effectLst/>
                <a:latin typeface="+mn-lt"/>
                <a:ea typeface="+mn-ea"/>
                <a:cs typeface="+mn-cs"/>
              </a:rPr>
              <a:t>[25]</a:t>
            </a:r>
            <a:r>
              <a:rPr lang="en-GB" sz="3600" kern="1200" dirty="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a:solidFill>
                  <a:schemeClr val="tx1"/>
                </a:solidFill>
                <a:latin typeface="+mn-lt"/>
                <a:ea typeface="+mn-ea"/>
                <a:cs typeface="+mn-cs"/>
              </a:rPr>
              <a:t> </a:t>
            </a:r>
            <a:r>
              <a:rPr lang="en-GB" sz="3600" kern="1200" baseline="300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a:solidFill>
                  <a:schemeClr val="tx1"/>
                </a:solidFill>
                <a:effectLst/>
                <a:latin typeface="+mn-lt"/>
                <a:ea typeface="+mn-ea"/>
                <a:cs typeface="+mn-cs"/>
              </a:rPr>
              <a:t>(4) </a:t>
            </a:r>
            <a:r>
              <a:rPr lang="en-GB" sz="3600" b="1" kern="1200" dirty="0">
                <a:solidFill>
                  <a:schemeClr val="tx1"/>
                </a:solidFill>
                <a:effectLst/>
                <a:latin typeface="+mn-lt"/>
                <a:ea typeface="+mn-ea"/>
                <a:cs typeface="+mn-cs"/>
              </a:rPr>
              <a:t>The overall impact of the interference must not lead to extinguish, in practice, a protected right. </a:t>
            </a:r>
            <a:r>
              <a:rPr lang="en-GB" sz="3600" kern="1200" dirty="0">
                <a:solidFill>
                  <a:schemeClr val="tx1"/>
                </a:solidFill>
                <a:effectLst/>
                <a:latin typeface="+mn-lt"/>
                <a:ea typeface="+mn-ea"/>
                <a:cs typeface="+mn-cs"/>
              </a:rPr>
              <a:t>For</a:t>
            </a:r>
            <a:r>
              <a:rPr lang="en-GB" sz="3600" kern="1200" baseline="0" dirty="0">
                <a:solidFill>
                  <a:schemeClr val="tx1"/>
                </a:solidFill>
                <a:effectLst/>
                <a:latin typeface="+mn-lt"/>
                <a:ea typeface="+mn-ea"/>
                <a:cs typeface="+mn-cs"/>
              </a:rPr>
              <a:t> </a:t>
            </a:r>
            <a:r>
              <a:rPr lang="en-GB" sz="3600" kern="1200" dirty="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a:solidFill>
                  <a:schemeClr val="tx1"/>
                </a:solidFill>
                <a:effectLst/>
                <a:latin typeface="+mn-lt"/>
                <a:ea typeface="+mn-ea"/>
                <a:cs typeface="+mn-cs"/>
              </a:rPr>
              <a:t>making his contribution to the public debate</a:t>
            </a:r>
            <a:r>
              <a:rPr lang="en-GB" sz="3600" kern="1200" dirty="0">
                <a:solidFill>
                  <a:schemeClr val="tx1"/>
                </a:solidFill>
                <a:effectLst/>
                <a:latin typeface="+mn-lt"/>
                <a:ea typeface="+mn-ea"/>
                <a:cs typeface="+mn-cs"/>
              </a:rPr>
              <a:t>”,</a:t>
            </a:r>
            <a:r>
              <a:rPr lang="en-GB" sz="3600" kern="1200" baseline="0" dirty="0">
                <a:solidFill>
                  <a:schemeClr val="tx1"/>
                </a:solidFill>
                <a:effectLst/>
                <a:latin typeface="+mn-lt"/>
                <a:ea typeface="+mn-ea"/>
                <a:cs typeface="+mn-cs"/>
              </a:rPr>
              <a:t> since</a:t>
            </a:r>
            <a:r>
              <a:rPr lang="en-GB" sz="3600" kern="1200" dirty="0">
                <a:solidFill>
                  <a:schemeClr val="tx1"/>
                </a:solidFill>
                <a:effectLst/>
                <a:latin typeface="+mn-lt"/>
                <a:ea typeface="+mn-ea"/>
                <a:cs typeface="+mn-cs"/>
              </a:rPr>
              <a:t> this was affecting "</a:t>
            </a:r>
            <a:r>
              <a:rPr lang="en-GB" sz="3600" i="1" kern="1200" dirty="0">
                <a:solidFill>
                  <a:schemeClr val="tx1"/>
                </a:solidFill>
                <a:effectLst/>
                <a:latin typeface="+mn-lt"/>
                <a:ea typeface="+mn-ea"/>
                <a:cs typeface="+mn-cs"/>
              </a:rPr>
              <a:t>the very substance of his view</a:t>
            </a:r>
            <a:r>
              <a:rPr lang="en-GB" sz="3600" kern="1200" dirty="0">
                <a:solidFill>
                  <a:schemeClr val="tx1"/>
                </a:solidFill>
                <a:effectLst/>
                <a:latin typeface="+mn-lt"/>
                <a:ea typeface="+mn-ea"/>
                <a:cs typeface="+mn-cs"/>
              </a:rPr>
              <a:t>" </a:t>
            </a:r>
            <a:r>
              <a:rPr lang="en-GB" sz="3600" kern="1200" baseline="30000" dirty="0">
                <a:solidFill>
                  <a:schemeClr val="tx1"/>
                </a:solidFill>
                <a:effectLst/>
                <a:latin typeface="+mn-lt"/>
                <a:ea typeface="+mn-ea"/>
                <a:cs typeface="+mn-cs"/>
              </a:rPr>
              <a:t>[14]</a:t>
            </a:r>
            <a:r>
              <a:rPr lang="en-GB" sz="3600" kern="1200" dirty="0">
                <a:solidFill>
                  <a:schemeClr val="tx1"/>
                </a:solidFill>
                <a:effectLst/>
                <a:latin typeface="+mn-lt"/>
                <a:ea typeface="+mn-ea"/>
                <a:cs typeface="+mn-cs"/>
              </a:rPr>
              <a:t>.</a:t>
            </a:r>
            <a:endParaRPr lang="en-GB" sz="3600" dirty="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a:solidFill>
                  <a:schemeClr val="tx1"/>
                </a:solidFill>
                <a:effectLst/>
                <a:latin typeface="+mn-lt"/>
                <a:ea typeface="+mn-ea"/>
                <a:cs typeface="+mn-cs"/>
              </a:rPr>
              <a:t>References:</a:t>
            </a:r>
            <a:endParaRPr lang="en-GB" sz="3600" kern="1200" baseline="300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ECtHR, case “Hertel v. Switzerland”, </a:t>
            </a:r>
            <a:r>
              <a:rPr lang="en-GB" dirty="0"/>
              <a:t>59/1997/843/1049</a:t>
            </a:r>
            <a:r>
              <a:rPr lang="en-US" sz="1200" kern="1200" dirty="0">
                <a:solidFill>
                  <a:schemeClr val="tx1"/>
                </a:solidFill>
                <a:effectLst/>
                <a:latin typeface="+mn-lt"/>
                <a:ea typeface="+mn-ea"/>
                <a:cs typeface="+mn-cs"/>
              </a:rPr>
              <a:t>, 25 August 1998.</a:t>
            </a:r>
            <a:r>
              <a:rPr lang="en-GB"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Jeremy McBride,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Uzun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a:solidFill>
                  <a:schemeClr val="tx1"/>
                </a:solidFill>
                <a:effectLst/>
                <a:latin typeface="+mn-lt"/>
                <a:ea typeface="+mn-ea"/>
                <a:cs typeface="+mn-cs"/>
              </a:rPr>
              <a:t>[16] </a:t>
            </a:r>
            <a:r>
              <a:rPr lang="en-GB" sz="1200" kern="1200" dirty="0">
                <a:solidFill>
                  <a:schemeClr val="tx1"/>
                </a:solidFill>
                <a:effectLst/>
                <a:latin typeface="+mn-lt"/>
                <a:ea typeface="+mn-ea"/>
                <a:cs typeface="+mn-cs"/>
              </a:rPr>
              <a:t>ECtHR, case “Sunday times v. The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United Kingdom”,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also see ECtHR, case “</a:t>
            </a:r>
            <a:r>
              <a:rPr lang="en-GB" sz="1200" i="0" kern="1200" dirty="0">
                <a:solidFill>
                  <a:schemeClr val="tx1"/>
                </a:solidFill>
                <a:effectLst/>
                <a:latin typeface="+mn-lt"/>
                <a:ea typeface="+mn-ea"/>
                <a:cs typeface="+mn-cs"/>
              </a:rPr>
              <a:t>Goodwin v. United Kingdom”</a:t>
            </a:r>
            <a:r>
              <a:rPr lang="en-GB" sz="1200" kern="1200" dirty="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[17] </a:t>
            </a:r>
            <a:r>
              <a:rPr lang="en-GB" sz="1200" kern="1200" dirty="0">
                <a:solidFill>
                  <a:schemeClr val="tx1"/>
                </a:solidFill>
                <a:effectLst/>
                <a:latin typeface="+mn-lt"/>
                <a:ea typeface="+mn-ea"/>
                <a:cs typeface="+mn-cs"/>
              </a:rPr>
              <a:t>EUCJ, see the court case </a:t>
            </a:r>
            <a:r>
              <a:rPr lang="en-GB" sz="1200" i="1" kern="1200" dirty="0">
                <a:solidFill>
                  <a:schemeClr val="tx1"/>
                </a:solidFill>
                <a:effectLst/>
                <a:latin typeface="+mn-lt"/>
                <a:ea typeface="+mn-ea"/>
                <a:cs typeface="+mn-cs"/>
              </a:rPr>
              <a:t>Digital Rights Ireland and Seitlinger e.a.</a:t>
            </a:r>
            <a:r>
              <a:rPr lang="en-GB" sz="1200" kern="1200" dirty="0">
                <a:solidFill>
                  <a:schemeClr val="tx1"/>
                </a:solidFill>
                <a:effectLst/>
                <a:latin typeface="+mn-lt"/>
                <a:ea typeface="+mn-ea"/>
                <a:cs typeface="+mn-cs"/>
              </a:rPr>
              <a:t>, joint cases C-293/12 and C-594/12, 8 April 2014, §40. </a:t>
            </a:r>
            <a:endParaRPr lang="en-GB" sz="1200" kern="1200" baseline="300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[18] </a:t>
            </a:r>
            <a:r>
              <a:rPr lang="en-GB" sz="1200" kern="1200" dirty="0">
                <a:solidFill>
                  <a:schemeClr val="tx1"/>
                </a:solidFill>
                <a:effectLst/>
                <a:latin typeface="+mn-lt"/>
                <a:ea typeface="+mn-ea"/>
                <a:cs typeface="+mn-cs"/>
              </a:rPr>
              <a:t>ECtHR, case “</a:t>
            </a:r>
            <a:r>
              <a:rPr lang="en-GB" dirty="0"/>
              <a:t>Üner v. the Netherlands”, Application n° 46410/99,  18 October 2006.</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[19]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case </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De Haes and Gijsels </a:t>
            </a:r>
            <a:r>
              <a:rPr lang="en-GB" sz="1200" kern="1200" dirty="0">
                <a:solidFill>
                  <a:schemeClr val="tx1"/>
                </a:solidFill>
                <a:effectLst/>
                <a:latin typeface="+mn-lt"/>
                <a:ea typeface="+mn-ea"/>
                <a:cs typeface="+mn-cs"/>
              </a:rPr>
              <a:t>v. Belgium”, </a:t>
            </a:r>
            <a:r>
              <a:rPr lang="en-GB" dirty="0"/>
              <a:t>Application n° 19983/92, </a:t>
            </a:r>
            <a:r>
              <a:rPr lang="en-GB" sz="1200" kern="1200" dirty="0">
                <a:solidFill>
                  <a:schemeClr val="tx1"/>
                </a:solidFill>
                <a:effectLst/>
                <a:latin typeface="+mn-lt"/>
                <a:ea typeface="+mn-ea"/>
                <a:cs typeface="+mn-cs"/>
              </a:rPr>
              <a:t>24 February 1997;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 case </a:t>
            </a:r>
            <a:r>
              <a:rPr lang="en-GB" sz="120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Oberschlick v. Austria </a:t>
            </a:r>
            <a:r>
              <a:rPr lang="en-GB" sz="1200" kern="1200" dirty="0">
                <a:solidFill>
                  <a:schemeClr val="tx1"/>
                </a:solidFill>
                <a:effectLst/>
                <a:latin typeface="+mn-lt"/>
                <a:ea typeface="+mn-ea"/>
                <a:cs typeface="+mn-cs"/>
              </a:rPr>
              <a:t>(n°2)”, </a:t>
            </a:r>
            <a:r>
              <a:rPr lang="en-GB" dirty="0"/>
              <a:t>Application n° 20834/92, 1</a:t>
            </a:r>
            <a:r>
              <a:rPr lang="en-GB" sz="1200" kern="1200" dirty="0">
                <a:solidFill>
                  <a:schemeClr val="tx1"/>
                </a:solidFill>
                <a:effectLst/>
                <a:latin typeface="+mn-lt"/>
                <a:ea typeface="+mn-ea"/>
                <a:cs typeface="+mn-cs"/>
              </a:rPr>
              <a:t> July 1997.</a:t>
            </a:r>
          </a:p>
          <a:p>
            <a:r>
              <a:rPr lang="en-GB" sz="1200" kern="1200" baseline="30000" dirty="0">
                <a:solidFill>
                  <a:schemeClr val="tx1"/>
                </a:solidFill>
                <a:effectLst/>
                <a:latin typeface="+mn-lt"/>
                <a:ea typeface="+mn-ea"/>
                <a:cs typeface="+mn-cs"/>
              </a:rPr>
              <a:t>[20] </a:t>
            </a:r>
            <a:r>
              <a:rPr lang="en-GB" sz="1200" kern="1200" baseline="0" dirty="0">
                <a:solidFill>
                  <a:schemeClr val="tx1"/>
                </a:solidFill>
                <a:effectLst/>
                <a:latin typeface="+mn-lt"/>
                <a:ea typeface="+mn-ea"/>
                <a:cs typeface="+mn-cs"/>
              </a:rPr>
              <a:t>See for example </a:t>
            </a:r>
            <a:r>
              <a:rPr lang="en-US" sz="1200" kern="1200" baseline="0" dirty="0">
                <a:solidFill>
                  <a:schemeClr val="tx1"/>
                </a:solidFill>
                <a:effectLst/>
                <a:latin typeface="+mn-lt"/>
                <a:ea typeface="+mn-ea"/>
                <a:cs typeface="+mn-cs"/>
              </a:rPr>
              <a:t>ECtHR, case “DL v. Bulgaria”, Application n° 7472/14, 19 May 2016, §105</a:t>
            </a:r>
            <a:r>
              <a:rPr lang="en-GB" sz="1200" kern="1200" baseline="0" dirty="0">
                <a:solidFill>
                  <a:schemeClr val="tx1"/>
                </a:solidFill>
                <a:effectLst/>
                <a:latin typeface="+mn-lt"/>
                <a:ea typeface="+mn-ea"/>
                <a:cs typeface="+mn-cs"/>
              </a:rPr>
              <a:t>; see also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[21] </a:t>
            </a:r>
            <a:r>
              <a:rPr lang="en-GB" sz="1200" kern="1200" dirty="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[22] </a:t>
            </a:r>
            <a:r>
              <a:rPr lang="en-GB" sz="1200" kern="1200" dirty="0">
                <a:solidFill>
                  <a:schemeClr val="tx1"/>
                </a:solidFill>
                <a:effectLst/>
                <a:latin typeface="+mn-lt"/>
                <a:ea typeface="+mn-ea"/>
                <a:cs typeface="+mn-cs"/>
              </a:rPr>
              <a:t>On this issue and the previous one see for example ECtHR, case “</a:t>
            </a:r>
            <a:r>
              <a:rPr lang="en-GB" sz="1200" i="0" kern="1200" dirty="0">
                <a:solidFill>
                  <a:schemeClr val="tx1"/>
                </a:solidFill>
                <a:effectLst/>
                <a:latin typeface="+mn-lt"/>
                <a:ea typeface="+mn-ea"/>
                <a:cs typeface="+mn-cs"/>
              </a:rPr>
              <a:t>Crémieux v. France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25 February 1993, Req. n° 11471/85, A256-B, § 40.</a:t>
            </a:r>
          </a:p>
          <a:p>
            <a:r>
              <a:rPr lang="en-GB" sz="1200" kern="1200" baseline="30000" dirty="0">
                <a:solidFill>
                  <a:schemeClr val="tx1"/>
                </a:solidFill>
                <a:effectLst/>
                <a:latin typeface="+mn-lt"/>
                <a:ea typeface="+mn-ea"/>
                <a:cs typeface="+mn-cs"/>
              </a:rPr>
              <a:t>[23 ] </a:t>
            </a:r>
            <a:r>
              <a:rPr lang="en-GB" sz="1200"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[24] </a:t>
            </a:r>
            <a:r>
              <a:rPr lang="en-GB" sz="1200" kern="1200" dirty="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a:solidFill>
                  <a:schemeClr val="tx1"/>
                </a:solidFill>
                <a:effectLst/>
                <a:latin typeface="+mn-lt"/>
                <a:ea typeface="+mn-ea"/>
                <a:cs typeface="+mn-cs"/>
              </a:rPr>
              <a:t>V. v. European Parliament”</a:t>
            </a:r>
            <a:r>
              <a:rPr lang="en-GB" sz="1200" kern="1200" dirty="0">
                <a:solidFill>
                  <a:schemeClr val="tx1"/>
                </a:solidFill>
                <a:effectLst/>
                <a:latin typeface="+mn-lt"/>
                <a:ea typeface="+mn-ea"/>
                <a:cs typeface="+mn-cs"/>
              </a:rPr>
              <a:t>, 5 July 2011, case F-46/09, § 139, available at </a:t>
            </a:r>
            <a:r>
              <a:rPr lang="en-GB" sz="1200" u="sng" kern="1200" dirty="0">
                <a:solidFill>
                  <a:schemeClr val="tx1"/>
                </a:solidFill>
                <a:effectLst/>
                <a:latin typeface="+mn-lt"/>
                <a:ea typeface="+mn-ea"/>
                <a:cs typeface="+mn-cs"/>
                <a:hlinkClick r:id="rId3"/>
              </a:rPr>
              <a:t>http://curia.europa.eu/juris/liste.jsf?language=en&amp;num=F-46/09</a:t>
            </a:r>
            <a:r>
              <a:rPr lang="en-GB" sz="1200" kern="1200" dirty="0">
                <a:solidFill>
                  <a:schemeClr val="tx1"/>
                </a:solidFill>
                <a:effectLst/>
                <a:latin typeface="+mn-lt"/>
                <a:ea typeface="+mn-ea"/>
                <a:cs typeface="+mn-cs"/>
              </a:rPr>
              <a:t> (last acceded on 5 January 2017).</a:t>
            </a:r>
          </a:p>
          <a:p>
            <a:r>
              <a:rPr lang="en-GB" sz="1200" kern="1200" baseline="30000" dirty="0">
                <a:solidFill>
                  <a:schemeClr val="tx1"/>
                </a:solidFill>
                <a:effectLst/>
                <a:latin typeface="+mn-lt"/>
                <a:ea typeface="+mn-ea"/>
                <a:cs typeface="+mn-cs"/>
              </a:rPr>
              <a:t>[25] </a:t>
            </a:r>
            <a:r>
              <a:rPr lang="en-GB" sz="1200" i="0" kern="1200" dirty="0">
                <a:solidFill>
                  <a:schemeClr val="tx1"/>
                </a:solidFill>
                <a:effectLst/>
                <a:latin typeface="+mn-lt"/>
                <a:ea typeface="+mn-ea"/>
                <a:cs typeface="+mn-cs"/>
              </a:rPr>
              <a:t>ECtHR, case “Goodwin v. United Kingdom”</a:t>
            </a:r>
            <a:r>
              <a:rPr lang="en-GB" sz="1200" kern="1200" dirty="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20</a:t>
            </a:fld>
            <a:endParaRPr lang="en-US" dirty="0">
              <a:cs typeface="Arial" charset="0"/>
            </a:endParaRPr>
          </a:p>
        </p:txBody>
      </p:sp>
    </p:spTree>
    <p:extLst>
      <p:ext uri="{BB962C8B-B14F-4D97-AF65-F5344CB8AC3E}">
        <p14:creationId xmlns:p14="http://schemas.microsoft.com/office/powerpoint/2010/main" val="2183470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a:t>The proportionality principle can be presented as</a:t>
            </a:r>
            <a:r>
              <a:rPr lang="en-GB" baseline="0" dirty="0"/>
              <a:t> </a:t>
            </a:r>
            <a:r>
              <a:rPr lang="en-GB" dirty="0"/>
              <a:t>including two core requirements.</a:t>
            </a:r>
          </a:p>
          <a:p>
            <a:pPr eaLnBrk="1" hangingPunct="1">
              <a:spcBef>
                <a:spcPct val="0"/>
              </a:spcBef>
            </a:pPr>
            <a:endParaRPr lang="en-GB" dirty="0"/>
          </a:p>
          <a:p>
            <a:pPr eaLnBrk="1" hangingPunct="1">
              <a:spcBef>
                <a:spcPct val="0"/>
              </a:spcBef>
            </a:pPr>
            <a:r>
              <a:rPr lang="en-GB" dirty="0"/>
              <a:t>Such as necessity requirements, the respect of proportionality requirements must be demonstrated – according to the ECtHR, "</a:t>
            </a:r>
            <a:r>
              <a:rPr lang="en-GB" i="1" dirty="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a:t>"</a:t>
            </a:r>
            <a:r>
              <a:rPr lang="en-GB" baseline="30000" dirty="0"/>
              <a:t>[16]</a:t>
            </a:r>
            <a:r>
              <a:rPr lang="en-GB" dirty="0"/>
              <a:t>).</a:t>
            </a:r>
          </a:p>
          <a:p>
            <a:pPr eaLnBrk="1" hangingPunct="1">
              <a:spcBef>
                <a:spcPct val="0"/>
              </a:spcBef>
            </a:pPr>
            <a:endParaRPr lang="en-GB" dirty="0"/>
          </a:p>
          <a:p>
            <a:pPr eaLnBrk="1" hangingPunct="1">
              <a:spcBef>
                <a:spcPct val="0"/>
              </a:spcBef>
            </a:pPr>
            <a:r>
              <a:rPr lang="en-GB" dirty="0"/>
              <a:t>These two requirements are the following: the </a:t>
            </a:r>
            <a:r>
              <a:rPr lang="en-GB" sz="1200" b="0" kern="1200" dirty="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 The interference must be limited to what is strictly necessary:</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Appropriate to its context: </a:t>
            </a:r>
            <a:r>
              <a:rPr lang="en-GB" sz="1200" kern="1200" dirty="0">
                <a:solidFill>
                  <a:schemeClr val="tx1"/>
                </a:solidFill>
                <a:effectLst/>
                <a:latin typeface="+mn-lt"/>
                <a:ea typeface="+mn-ea"/>
                <a:cs typeface="+mn-cs"/>
              </a:rPr>
              <a:t>adapted to the severity of the social </a:t>
            </a:r>
            <a:r>
              <a:rPr lang="en-GB" sz="1200" i="0" kern="1200" dirty="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a:solidFill>
                  <a:schemeClr val="tx1"/>
                </a:solidFill>
                <a:effectLst/>
                <a:latin typeface="+mn-lt"/>
                <a:ea typeface="+mn-ea"/>
                <a:cs typeface="+mn-cs"/>
              </a:rPr>
              <a:t>[18]</a:t>
            </a:r>
            <a:r>
              <a:rPr lang="en-GB" sz="1200" i="0" kern="1200" dirty="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a:solidFill>
                  <a:schemeClr val="tx1"/>
                </a:solidFill>
                <a:effectLst/>
                <a:latin typeface="+mn-lt"/>
                <a:ea typeface="+mn-ea"/>
                <a:cs typeface="+mn-cs"/>
              </a:rPr>
              <a:t> </a:t>
            </a:r>
            <a:r>
              <a:rPr lang="en-GB" sz="1200" i="0" kern="1200" dirty="0">
                <a:solidFill>
                  <a:schemeClr val="tx1"/>
                </a:solidFill>
                <a:effectLst/>
                <a:latin typeface="+mn-lt"/>
                <a:ea typeface="+mn-ea"/>
                <a:cs typeface="+mn-cs"/>
              </a:rPr>
              <a:t>being limited…) </a:t>
            </a:r>
            <a:r>
              <a:rPr lang="en-GB" sz="1200" i="0" kern="1200" baseline="30000" dirty="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effectLst/>
                <a:latin typeface="+mn-lt"/>
                <a:ea typeface="+mn-ea"/>
                <a:cs typeface="+mn-cs"/>
              </a:rPr>
              <a:t> </a:t>
            </a:r>
            <a:endParaRPr lang="en-GB" sz="1200" i="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The scope of the interference must not exceed what is necessary to reach the aim pursued</a:t>
            </a:r>
            <a:r>
              <a:rPr lang="en-GB" sz="1200" i="0" kern="1200" baseline="30000" dirty="0">
                <a:solidFill>
                  <a:schemeClr val="tx1"/>
                </a:solidFill>
                <a:effectLst/>
                <a:latin typeface="+mn-lt"/>
                <a:ea typeface="+mn-ea"/>
                <a:cs typeface="+mn-cs"/>
              </a:rPr>
              <a:t>[20]</a:t>
            </a:r>
            <a:r>
              <a:rPr lang="en-GB" sz="1200" kern="1200" dirty="0">
                <a:solidFill>
                  <a:schemeClr val="tx1"/>
                </a:solidFill>
                <a:effectLst/>
                <a:latin typeface="+mn-lt"/>
                <a:ea typeface="+mn-ea"/>
                <a:cs typeface="+mn-cs"/>
              </a:rPr>
              <a:t>. This means, </a:t>
            </a:r>
            <a:r>
              <a:rPr lang="en-GB" sz="1200" i="1" kern="1200" dirty="0">
                <a:solidFill>
                  <a:schemeClr val="tx1"/>
                </a:solidFill>
                <a:effectLst/>
                <a:latin typeface="+mn-lt"/>
                <a:ea typeface="+mn-ea"/>
                <a:cs typeface="+mn-cs"/>
              </a:rPr>
              <a:t>inter alia</a:t>
            </a:r>
            <a:r>
              <a:rPr lang="en-GB" sz="1200" kern="1200" dirty="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a:solidFill>
                  <a:schemeClr val="tx1"/>
                </a:solidFill>
                <a:effectLst/>
                <a:latin typeface="+mn-lt"/>
                <a:ea typeface="+mn-ea"/>
                <a:cs typeface="+mn-cs"/>
              </a:rPr>
              <a:t>[21]</a:t>
            </a:r>
            <a:r>
              <a:rPr lang="en-GB" sz="1200" kern="1200" dirty="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a:solidFill>
                  <a:schemeClr val="tx1"/>
                </a:solidFill>
                <a:effectLst/>
                <a:latin typeface="+mn-lt"/>
                <a:ea typeface="+mn-ea"/>
                <a:cs typeface="+mn-cs"/>
              </a:rPr>
              <a:t>[22]</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(3) The interference must be the less restrictiv</a:t>
            </a:r>
            <a:r>
              <a:rPr lang="en-GB" sz="1200" b="1" kern="1200" baseline="0" dirty="0">
                <a:solidFill>
                  <a:schemeClr val="tx1"/>
                </a:solidFill>
                <a:effectLst/>
                <a:latin typeface="+mn-lt"/>
                <a:ea typeface="+mn-ea"/>
                <a:cs typeface="+mn-cs"/>
              </a:rPr>
              <a:t>e one in its nature</a:t>
            </a:r>
            <a:r>
              <a:rPr lang="en-GB" sz="1200" kern="1200" baseline="0" dirty="0">
                <a:solidFill>
                  <a:schemeClr val="tx1"/>
                </a:solidFill>
                <a:effectLst/>
                <a:latin typeface="+mn-lt"/>
                <a:ea typeface="+mn-ea"/>
                <a:cs typeface="+mn-cs"/>
              </a:rPr>
              <a:t>. In other </a:t>
            </a:r>
            <a:r>
              <a:rPr lang="en-GB" sz="1200" b="0" i="0" u="none" kern="1200" baseline="0" dirty="0">
                <a:solidFill>
                  <a:schemeClr val="tx1"/>
                </a:solidFill>
                <a:effectLst/>
                <a:latin typeface="+mn-lt"/>
                <a:ea typeface="+mn-ea"/>
                <a:cs typeface="+mn-cs"/>
              </a:rPr>
              <a:t>words, the pressing social need should not be </a:t>
            </a:r>
            <a:r>
              <a:rPr lang="en-GB" sz="1200" b="0" i="0" u="none" kern="1200" dirty="0">
                <a:solidFill>
                  <a:schemeClr val="tx1"/>
                </a:solidFill>
                <a:effectLst/>
                <a:latin typeface="+mn-lt"/>
                <a:ea typeface="+mn-ea"/>
                <a:cs typeface="+mn-cs"/>
              </a:rPr>
              <a:t>satisfactorily addressed by a measure that would be less restrictive</a:t>
            </a:r>
            <a:r>
              <a:rPr lang="en-GB" sz="1200" b="0" i="0" u="none" kern="1200" baseline="30000" dirty="0">
                <a:solidFill>
                  <a:schemeClr val="tx1"/>
                </a:solidFill>
                <a:effectLst/>
                <a:latin typeface="+mn-lt"/>
                <a:ea typeface="+mn-ea"/>
                <a:cs typeface="+mn-cs"/>
              </a:rPr>
              <a:t>[23, 24]</a:t>
            </a:r>
            <a:r>
              <a:rPr lang="en-GB" sz="1200" b="0" i="0" u="none" kern="1200" dirty="0">
                <a:solidFill>
                  <a:schemeClr val="tx1"/>
                </a:solidFill>
                <a:effectLst/>
                <a:latin typeface="+mn-lt"/>
                <a:ea typeface="+mn-ea"/>
                <a:cs typeface="+mn-cs"/>
              </a:rPr>
              <a:t>. For example, an </a:t>
            </a:r>
            <a:r>
              <a:rPr lang="en-GB" dirty="0"/>
              <a:t>order requiring a journalist to identify the source who informed him about the mismanagement and financial problems of a company</a:t>
            </a:r>
            <a:r>
              <a:rPr lang="en-GB" baseline="0" dirty="0"/>
              <a:t> has been considered disproportionate, since an injunction restraining publication (</a:t>
            </a:r>
            <a:r>
              <a:rPr lang="en-GB" dirty="0"/>
              <a:t>notified to all the national newspapers and relevant journals) </a:t>
            </a:r>
            <a:r>
              <a:rPr lang="en-GB" baseline="0" dirty="0"/>
              <a:t>already preserved the company’s interests (by preventing the dissemination of the confidential information</a:t>
            </a:r>
            <a:r>
              <a:rPr lang="en-GB" dirty="0"/>
              <a:t>)</a:t>
            </a:r>
            <a:r>
              <a:rPr lang="en-GB" baseline="0" dirty="0"/>
              <a:t>. The disclosure of the source was an </a:t>
            </a:r>
            <a:r>
              <a:rPr lang="en-GB" dirty="0"/>
              <a:t>additional restriction on freedom of expression which was not supported by sufficient reasons.</a:t>
            </a:r>
            <a:r>
              <a:rPr lang="en-GB" sz="1200" kern="1200" baseline="30000" dirty="0">
                <a:solidFill>
                  <a:schemeClr val="tx1"/>
                </a:solidFill>
                <a:effectLst/>
                <a:latin typeface="+mn-lt"/>
                <a:ea typeface="+mn-ea"/>
                <a:cs typeface="+mn-cs"/>
              </a:rPr>
              <a:t>[25]</a:t>
            </a:r>
            <a:r>
              <a:rPr lang="en-GB" sz="3600" kern="1200" dirty="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a:solidFill>
                  <a:schemeClr val="tx1"/>
                </a:solidFill>
                <a:latin typeface="+mn-lt"/>
                <a:ea typeface="+mn-ea"/>
                <a:cs typeface="+mn-cs"/>
              </a:rPr>
              <a:t> </a:t>
            </a:r>
            <a:r>
              <a:rPr lang="en-GB" sz="3600" kern="1200" baseline="300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a:solidFill>
                  <a:schemeClr val="tx1"/>
                </a:solidFill>
                <a:effectLst/>
                <a:latin typeface="+mn-lt"/>
                <a:ea typeface="+mn-ea"/>
                <a:cs typeface="+mn-cs"/>
              </a:rPr>
              <a:t>(4) </a:t>
            </a:r>
            <a:r>
              <a:rPr lang="en-GB" sz="3600" b="1" kern="1200" dirty="0">
                <a:solidFill>
                  <a:schemeClr val="tx1"/>
                </a:solidFill>
                <a:effectLst/>
                <a:latin typeface="+mn-lt"/>
                <a:ea typeface="+mn-ea"/>
                <a:cs typeface="+mn-cs"/>
              </a:rPr>
              <a:t>The overall impact of the interference must not lead to extinguish, in practice, a protected right. </a:t>
            </a:r>
            <a:r>
              <a:rPr lang="en-GB" sz="3600" kern="1200" dirty="0">
                <a:solidFill>
                  <a:schemeClr val="tx1"/>
                </a:solidFill>
                <a:effectLst/>
                <a:latin typeface="+mn-lt"/>
                <a:ea typeface="+mn-ea"/>
                <a:cs typeface="+mn-cs"/>
              </a:rPr>
              <a:t>For</a:t>
            </a:r>
            <a:r>
              <a:rPr lang="en-GB" sz="3600" kern="1200" baseline="0" dirty="0">
                <a:solidFill>
                  <a:schemeClr val="tx1"/>
                </a:solidFill>
                <a:effectLst/>
                <a:latin typeface="+mn-lt"/>
                <a:ea typeface="+mn-ea"/>
                <a:cs typeface="+mn-cs"/>
              </a:rPr>
              <a:t> </a:t>
            </a:r>
            <a:r>
              <a:rPr lang="en-GB" sz="3600" kern="1200" dirty="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a:solidFill>
                  <a:schemeClr val="tx1"/>
                </a:solidFill>
                <a:effectLst/>
                <a:latin typeface="+mn-lt"/>
                <a:ea typeface="+mn-ea"/>
                <a:cs typeface="+mn-cs"/>
              </a:rPr>
              <a:t>making his contribution to the public debate</a:t>
            </a:r>
            <a:r>
              <a:rPr lang="en-GB" sz="3600" kern="1200" dirty="0">
                <a:solidFill>
                  <a:schemeClr val="tx1"/>
                </a:solidFill>
                <a:effectLst/>
                <a:latin typeface="+mn-lt"/>
                <a:ea typeface="+mn-ea"/>
                <a:cs typeface="+mn-cs"/>
              </a:rPr>
              <a:t>”,</a:t>
            </a:r>
            <a:r>
              <a:rPr lang="en-GB" sz="3600" kern="1200" baseline="0" dirty="0">
                <a:solidFill>
                  <a:schemeClr val="tx1"/>
                </a:solidFill>
                <a:effectLst/>
                <a:latin typeface="+mn-lt"/>
                <a:ea typeface="+mn-ea"/>
                <a:cs typeface="+mn-cs"/>
              </a:rPr>
              <a:t> since</a:t>
            </a:r>
            <a:r>
              <a:rPr lang="en-GB" sz="3600" kern="1200" dirty="0">
                <a:solidFill>
                  <a:schemeClr val="tx1"/>
                </a:solidFill>
                <a:effectLst/>
                <a:latin typeface="+mn-lt"/>
                <a:ea typeface="+mn-ea"/>
                <a:cs typeface="+mn-cs"/>
              </a:rPr>
              <a:t> this was affecting "</a:t>
            </a:r>
            <a:r>
              <a:rPr lang="en-GB" sz="3600" i="1" kern="1200" dirty="0">
                <a:solidFill>
                  <a:schemeClr val="tx1"/>
                </a:solidFill>
                <a:effectLst/>
                <a:latin typeface="+mn-lt"/>
                <a:ea typeface="+mn-ea"/>
                <a:cs typeface="+mn-cs"/>
              </a:rPr>
              <a:t>the very substance of his view</a:t>
            </a:r>
            <a:r>
              <a:rPr lang="en-GB" sz="3600" kern="1200" dirty="0">
                <a:solidFill>
                  <a:schemeClr val="tx1"/>
                </a:solidFill>
                <a:effectLst/>
                <a:latin typeface="+mn-lt"/>
                <a:ea typeface="+mn-ea"/>
                <a:cs typeface="+mn-cs"/>
              </a:rPr>
              <a:t>" </a:t>
            </a:r>
            <a:r>
              <a:rPr lang="en-GB" sz="3600" kern="1200" baseline="30000" dirty="0">
                <a:solidFill>
                  <a:schemeClr val="tx1"/>
                </a:solidFill>
                <a:effectLst/>
                <a:latin typeface="+mn-lt"/>
                <a:ea typeface="+mn-ea"/>
                <a:cs typeface="+mn-cs"/>
              </a:rPr>
              <a:t>[14]</a:t>
            </a:r>
            <a:r>
              <a:rPr lang="en-GB" sz="3600" kern="1200" dirty="0">
                <a:solidFill>
                  <a:schemeClr val="tx1"/>
                </a:solidFill>
                <a:effectLst/>
                <a:latin typeface="+mn-lt"/>
                <a:ea typeface="+mn-ea"/>
                <a:cs typeface="+mn-cs"/>
              </a:rPr>
              <a:t>.</a:t>
            </a:r>
            <a:endParaRPr lang="en-GB" sz="3600" dirty="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a:solidFill>
                  <a:schemeClr val="tx1"/>
                </a:solidFill>
                <a:effectLst/>
                <a:latin typeface="+mn-lt"/>
                <a:ea typeface="+mn-ea"/>
                <a:cs typeface="+mn-cs"/>
              </a:rPr>
              <a:t>References:</a:t>
            </a:r>
            <a:endParaRPr lang="en-GB" sz="3600" kern="1200" baseline="300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ECtHR, case “Hertel v. Switzerland”, </a:t>
            </a:r>
            <a:r>
              <a:rPr lang="en-GB" dirty="0"/>
              <a:t>59/1997/843/1049</a:t>
            </a:r>
            <a:r>
              <a:rPr lang="en-US" sz="1200" kern="1200" dirty="0">
                <a:solidFill>
                  <a:schemeClr val="tx1"/>
                </a:solidFill>
                <a:effectLst/>
                <a:latin typeface="+mn-lt"/>
                <a:ea typeface="+mn-ea"/>
                <a:cs typeface="+mn-cs"/>
              </a:rPr>
              <a:t>, 25 August 1998.</a:t>
            </a:r>
            <a:r>
              <a:rPr lang="en-GB"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Jeremy McBride,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Uzun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a:solidFill>
                  <a:schemeClr val="tx1"/>
                </a:solidFill>
                <a:effectLst/>
                <a:latin typeface="+mn-lt"/>
                <a:ea typeface="+mn-ea"/>
                <a:cs typeface="+mn-cs"/>
              </a:rPr>
              <a:t>[16] </a:t>
            </a:r>
            <a:r>
              <a:rPr lang="en-GB" sz="1200" kern="1200" dirty="0">
                <a:solidFill>
                  <a:schemeClr val="tx1"/>
                </a:solidFill>
                <a:effectLst/>
                <a:latin typeface="+mn-lt"/>
                <a:ea typeface="+mn-ea"/>
                <a:cs typeface="+mn-cs"/>
              </a:rPr>
              <a:t>ECtHR, case “Sunday times v. The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United Kingdom”,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also see ECtHR, case “</a:t>
            </a:r>
            <a:r>
              <a:rPr lang="en-GB" sz="1200" i="0" kern="1200" dirty="0">
                <a:solidFill>
                  <a:schemeClr val="tx1"/>
                </a:solidFill>
                <a:effectLst/>
                <a:latin typeface="+mn-lt"/>
                <a:ea typeface="+mn-ea"/>
                <a:cs typeface="+mn-cs"/>
              </a:rPr>
              <a:t>Goodwin v. United Kingdom”</a:t>
            </a:r>
            <a:r>
              <a:rPr lang="en-GB" sz="1200" kern="1200" dirty="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[17] </a:t>
            </a:r>
            <a:r>
              <a:rPr lang="en-GB" sz="1200" kern="1200" dirty="0">
                <a:solidFill>
                  <a:schemeClr val="tx1"/>
                </a:solidFill>
                <a:effectLst/>
                <a:latin typeface="+mn-lt"/>
                <a:ea typeface="+mn-ea"/>
                <a:cs typeface="+mn-cs"/>
              </a:rPr>
              <a:t>EUCJ, see the court case </a:t>
            </a:r>
            <a:r>
              <a:rPr lang="en-GB" sz="1200" i="1" kern="1200" dirty="0">
                <a:solidFill>
                  <a:schemeClr val="tx1"/>
                </a:solidFill>
                <a:effectLst/>
                <a:latin typeface="+mn-lt"/>
                <a:ea typeface="+mn-ea"/>
                <a:cs typeface="+mn-cs"/>
              </a:rPr>
              <a:t>Digital Rights Ireland and Seitlinger e.a.</a:t>
            </a:r>
            <a:r>
              <a:rPr lang="en-GB" sz="1200" kern="1200" dirty="0">
                <a:solidFill>
                  <a:schemeClr val="tx1"/>
                </a:solidFill>
                <a:effectLst/>
                <a:latin typeface="+mn-lt"/>
                <a:ea typeface="+mn-ea"/>
                <a:cs typeface="+mn-cs"/>
              </a:rPr>
              <a:t>, joint cases C-293/12 and C-594/12, 8 April 2014, §40. </a:t>
            </a:r>
            <a:endParaRPr lang="en-GB" sz="1200" kern="1200" baseline="300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[18] </a:t>
            </a:r>
            <a:r>
              <a:rPr lang="en-GB" sz="1200" kern="1200" dirty="0">
                <a:solidFill>
                  <a:schemeClr val="tx1"/>
                </a:solidFill>
                <a:effectLst/>
                <a:latin typeface="+mn-lt"/>
                <a:ea typeface="+mn-ea"/>
                <a:cs typeface="+mn-cs"/>
              </a:rPr>
              <a:t>ECtHR, case “</a:t>
            </a:r>
            <a:r>
              <a:rPr lang="en-GB" dirty="0"/>
              <a:t>Üner v. the Netherlands”, Application n° 46410/99,  18 October 2006.</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[19]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case </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De Haes and Gijsels </a:t>
            </a:r>
            <a:r>
              <a:rPr lang="en-GB" sz="1200" kern="1200" dirty="0">
                <a:solidFill>
                  <a:schemeClr val="tx1"/>
                </a:solidFill>
                <a:effectLst/>
                <a:latin typeface="+mn-lt"/>
                <a:ea typeface="+mn-ea"/>
                <a:cs typeface="+mn-cs"/>
              </a:rPr>
              <a:t>v. Belgium”, </a:t>
            </a:r>
            <a:r>
              <a:rPr lang="en-GB" dirty="0"/>
              <a:t>Application n° 19983/92, </a:t>
            </a:r>
            <a:r>
              <a:rPr lang="en-GB" sz="1200" kern="1200" dirty="0">
                <a:solidFill>
                  <a:schemeClr val="tx1"/>
                </a:solidFill>
                <a:effectLst/>
                <a:latin typeface="+mn-lt"/>
                <a:ea typeface="+mn-ea"/>
                <a:cs typeface="+mn-cs"/>
              </a:rPr>
              <a:t>24 February 1997;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 case </a:t>
            </a:r>
            <a:r>
              <a:rPr lang="en-GB" sz="120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Oberschlick v. Austria </a:t>
            </a:r>
            <a:r>
              <a:rPr lang="en-GB" sz="1200" kern="1200" dirty="0">
                <a:solidFill>
                  <a:schemeClr val="tx1"/>
                </a:solidFill>
                <a:effectLst/>
                <a:latin typeface="+mn-lt"/>
                <a:ea typeface="+mn-ea"/>
                <a:cs typeface="+mn-cs"/>
              </a:rPr>
              <a:t>(n°2)”, </a:t>
            </a:r>
            <a:r>
              <a:rPr lang="en-GB" dirty="0"/>
              <a:t>Application n° 20834/92, 1</a:t>
            </a:r>
            <a:r>
              <a:rPr lang="en-GB" sz="1200" kern="1200" dirty="0">
                <a:solidFill>
                  <a:schemeClr val="tx1"/>
                </a:solidFill>
                <a:effectLst/>
                <a:latin typeface="+mn-lt"/>
                <a:ea typeface="+mn-ea"/>
                <a:cs typeface="+mn-cs"/>
              </a:rPr>
              <a:t> July 1997.</a:t>
            </a:r>
          </a:p>
          <a:p>
            <a:r>
              <a:rPr lang="en-GB" sz="1200" kern="1200" baseline="30000" dirty="0">
                <a:solidFill>
                  <a:schemeClr val="tx1"/>
                </a:solidFill>
                <a:effectLst/>
                <a:latin typeface="+mn-lt"/>
                <a:ea typeface="+mn-ea"/>
                <a:cs typeface="+mn-cs"/>
              </a:rPr>
              <a:t>[20] </a:t>
            </a:r>
            <a:r>
              <a:rPr lang="en-GB" sz="1200" kern="1200" baseline="0" dirty="0">
                <a:solidFill>
                  <a:schemeClr val="tx1"/>
                </a:solidFill>
                <a:effectLst/>
                <a:latin typeface="+mn-lt"/>
                <a:ea typeface="+mn-ea"/>
                <a:cs typeface="+mn-cs"/>
              </a:rPr>
              <a:t>See for example </a:t>
            </a:r>
            <a:r>
              <a:rPr lang="en-US" sz="1200" kern="1200" baseline="0" dirty="0">
                <a:solidFill>
                  <a:schemeClr val="tx1"/>
                </a:solidFill>
                <a:effectLst/>
                <a:latin typeface="+mn-lt"/>
                <a:ea typeface="+mn-ea"/>
                <a:cs typeface="+mn-cs"/>
              </a:rPr>
              <a:t>ECtHR, case “DL v. Bulgaria”, Application n° 7472/14, 19 May 2016, §105</a:t>
            </a:r>
            <a:r>
              <a:rPr lang="en-GB" sz="1200" kern="1200" baseline="0" dirty="0">
                <a:solidFill>
                  <a:schemeClr val="tx1"/>
                </a:solidFill>
                <a:effectLst/>
                <a:latin typeface="+mn-lt"/>
                <a:ea typeface="+mn-ea"/>
                <a:cs typeface="+mn-cs"/>
              </a:rPr>
              <a:t>; see also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[21] </a:t>
            </a:r>
            <a:r>
              <a:rPr lang="en-GB" sz="1200" kern="1200" dirty="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[22] </a:t>
            </a:r>
            <a:r>
              <a:rPr lang="en-GB" sz="1200" kern="1200" dirty="0">
                <a:solidFill>
                  <a:schemeClr val="tx1"/>
                </a:solidFill>
                <a:effectLst/>
                <a:latin typeface="+mn-lt"/>
                <a:ea typeface="+mn-ea"/>
                <a:cs typeface="+mn-cs"/>
              </a:rPr>
              <a:t>On this issue and the previous one see for example ECtHR, case “</a:t>
            </a:r>
            <a:r>
              <a:rPr lang="en-GB" sz="1200" i="0" kern="1200" dirty="0">
                <a:solidFill>
                  <a:schemeClr val="tx1"/>
                </a:solidFill>
                <a:effectLst/>
                <a:latin typeface="+mn-lt"/>
                <a:ea typeface="+mn-ea"/>
                <a:cs typeface="+mn-cs"/>
              </a:rPr>
              <a:t>Crémieux v. France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25 February 1993, Req. n° 11471/85, A256-B, § 40.</a:t>
            </a:r>
          </a:p>
          <a:p>
            <a:r>
              <a:rPr lang="en-GB" sz="1200" kern="1200" baseline="30000" dirty="0">
                <a:solidFill>
                  <a:schemeClr val="tx1"/>
                </a:solidFill>
                <a:effectLst/>
                <a:latin typeface="+mn-lt"/>
                <a:ea typeface="+mn-ea"/>
                <a:cs typeface="+mn-cs"/>
              </a:rPr>
              <a:t>[23 ] </a:t>
            </a:r>
            <a:r>
              <a:rPr lang="en-GB" sz="1200"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[24] </a:t>
            </a:r>
            <a:r>
              <a:rPr lang="en-GB" sz="1200" kern="1200" dirty="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a:solidFill>
                  <a:schemeClr val="tx1"/>
                </a:solidFill>
                <a:effectLst/>
                <a:latin typeface="+mn-lt"/>
                <a:ea typeface="+mn-ea"/>
                <a:cs typeface="+mn-cs"/>
              </a:rPr>
              <a:t>V. v. European Parliament”</a:t>
            </a:r>
            <a:r>
              <a:rPr lang="en-GB" sz="1200" kern="1200" dirty="0">
                <a:solidFill>
                  <a:schemeClr val="tx1"/>
                </a:solidFill>
                <a:effectLst/>
                <a:latin typeface="+mn-lt"/>
                <a:ea typeface="+mn-ea"/>
                <a:cs typeface="+mn-cs"/>
              </a:rPr>
              <a:t>, 5 July 2011, case F-46/09, § 139, available at </a:t>
            </a:r>
            <a:r>
              <a:rPr lang="en-GB" sz="1200" u="sng" kern="1200" dirty="0">
                <a:solidFill>
                  <a:schemeClr val="tx1"/>
                </a:solidFill>
                <a:effectLst/>
                <a:latin typeface="+mn-lt"/>
                <a:ea typeface="+mn-ea"/>
                <a:cs typeface="+mn-cs"/>
                <a:hlinkClick r:id="rId3"/>
              </a:rPr>
              <a:t>http://curia.europa.eu/juris/liste.jsf?language=en&amp;num=F-46/09</a:t>
            </a:r>
            <a:r>
              <a:rPr lang="en-GB" sz="1200" kern="1200" dirty="0">
                <a:solidFill>
                  <a:schemeClr val="tx1"/>
                </a:solidFill>
                <a:effectLst/>
                <a:latin typeface="+mn-lt"/>
                <a:ea typeface="+mn-ea"/>
                <a:cs typeface="+mn-cs"/>
              </a:rPr>
              <a:t> (last acceded on 5 January 2017).</a:t>
            </a:r>
          </a:p>
          <a:p>
            <a:r>
              <a:rPr lang="en-GB" sz="1200" kern="1200" baseline="30000" dirty="0">
                <a:solidFill>
                  <a:schemeClr val="tx1"/>
                </a:solidFill>
                <a:effectLst/>
                <a:latin typeface="+mn-lt"/>
                <a:ea typeface="+mn-ea"/>
                <a:cs typeface="+mn-cs"/>
              </a:rPr>
              <a:t>[25] </a:t>
            </a:r>
            <a:r>
              <a:rPr lang="en-GB" sz="1200" i="0" kern="1200" dirty="0">
                <a:solidFill>
                  <a:schemeClr val="tx1"/>
                </a:solidFill>
                <a:effectLst/>
                <a:latin typeface="+mn-lt"/>
                <a:ea typeface="+mn-ea"/>
                <a:cs typeface="+mn-cs"/>
              </a:rPr>
              <a:t>ECtHR, case “Goodwin v. United Kingdom”</a:t>
            </a:r>
            <a:r>
              <a:rPr lang="en-GB" sz="1200" kern="1200" dirty="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21</a:t>
            </a:fld>
            <a:endParaRPr lang="en-US" dirty="0">
              <a:cs typeface="Arial" charset="0"/>
            </a:endParaRPr>
          </a:p>
        </p:txBody>
      </p:sp>
    </p:spTree>
    <p:extLst>
      <p:ext uri="{BB962C8B-B14F-4D97-AF65-F5344CB8AC3E}">
        <p14:creationId xmlns:p14="http://schemas.microsoft.com/office/powerpoint/2010/main" val="3792920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a:t>The proportionality principle can be presented as</a:t>
            </a:r>
            <a:r>
              <a:rPr lang="en-GB" baseline="0" dirty="0"/>
              <a:t> </a:t>
            </a:r>
            <a:r>
              <a:rPr lang="en-GB" dirty="0"/>
              <a:t>including two core requirements.</a:t>
            </a:r>
          </a:p>
          <a:p>
            <a:pPr eaLnBrk="1" hangingPunct="1">
              <a:spcBef>
                <a:spcPct val="0"/>
              </a:spcBef>
            </a:pPr>
            <a:endParaRPr lang="en-GB" dirty="0"/>
          </a:p>
          <a:p>
            <a:pPr eaLnBrk="1" hangingPunct="1">
              <a:spcBef>
                <a:spcPct val="0"/>
              </a:spcBef>
            </a:pPr>
            <a:r>
              <a:rPr lang="en-GB" dirty="0"/>
              <a:t>Such as necessity requirements, the respect of proportionality requirements must be demonstrated – according to the ECtHR, "</a:t>
            </a:r>
            <a:r>
              <a:rPr lang="en-GB" i="1" dirty="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a:t>"</a:t>
            </a:r>
            <a:r>
              <a:rPr lang="en-GB" baseline="30000" dirty="0"/>
              <a:t>[16]</a:t>
            </a:r>
            <a:r>
              <a:rPr lang="en-GB" dirty="0"/>
              <a:t>).</a:t>
            </a:r>
          </a:p>
          <a:p>
            <a:pPr eaLnBrk="1" hangingPunct="1">
              <a:spcBef>
                <a:spcPct val="0"/>
              </a:spcBef>
            </a:pPr>
            <a:endParaRPr lang="en-GB" dirty="0"/>
          </a:p>
          <a:p>
            <a:pPr eaLnBrk="1" hangingPunct="1">
              <a:spcBef>
                <a:spcPct val="0"/>
              </a:spcBef>
            </a:pPr>
            <a:r>
              <a:rPr lang="en-GB" dirty="0"/>
              <a:t>These two requirements are the following: the </a:t>
            </a:r>
            <a:r>
              <a:rPr lang="en-GB" sz="1200" b="0" kern="1200" dirty="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 The interference must be limited to what is strictly necessary:</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Appropriate to its context: </a:t>
            </a:r>
            <a:r>
              <a:rPr lang="en-GB" sz="1200" kern="1200" dirty="0">
                <a:solidFill>
                  <a:schemeClr val="tx1"/>
                </a:solidFill>
                <a:effectLst/>
                <a:latin typeface="+mn-lt"/>
                <a:ea typeface="+mn-ea"/>
                <a:cs typeface="+mn-cs"/>
              </a:rPr>
              <a:t>adapted to the severity of the social </a:t>
            </a:r>
            <a:r>
              <a:rPr lang="en-GB" sz="1200" i="0" kern="1200" dirty="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a:solidFill>
                  <a:schemeClr val="tx1"/>
                </a:solidFill>
                <a:effectLst/>
                <a:latin typeface="+mn-lt"/>
                <a:ea typeface="+mn-ea"/>
                <a:cs typeface="+mn-cs"/>
              </a:rPr>
              <a:t>[18]</a:t>
            </a:r>
            <a:r>
              <a:rPr lang="en-GB" sz="1200" i="0" kern="1200" dirty="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a:solidFill>
                  <a:schemeClr val="tx1"/>
                </a:solidFill>
                <a:effectLst/>
                <a:latin typeface="+mn-lt"/>
                <a:ea typeface="+mn-ea"/>
                <a:cs typeface="+mn-cs"/>
              </a:rPr>
              <a:t> </a:t>
            </a:r>
            <a:r>
              <a:rPr lang="en-GB" sz="1200" i="0" kern="1200" dirty="0">
                <a:solidFill>
                  <a:schemeClr val="tx1"/>
                </a:solidFill>
                <a:effectLst/>
                <a:latin typeface="+mn-lt"/>
                <a:ea typeface="+mn-ea"/>
                <a:cs typeface="+mn-cs"/>
              </a:rPr>
              <a:t>being limited…) </a:t>
            </a:r>
            <a:r>
              <a:rPr lang="en-GB" sz="1200" i="0" kern="1200" baseline="30000" dirty="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effectLst/>
                <a:latin typeface="+mn-lt"/>
                <a:ea typeface="+mn-ea"/>
                <a:cs typeface="+mn-cs"/>
              </a:rPr>
              <a:t> </a:t>
            </a:r>
            <a:endParaRPr lang="en-GB" sz="1200" i="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The scope of the interference must not exceed what is necessary to reach the aim pursued</a:t>
            </a:r>
            <a:r>
              <a:rPr lang="en-GB" sz="1200" i="0" kern="1200" baseline="30000" dirty="0">
                <a:solidFill>
                  <a:schemeClr val="tx1"/>
                </a:solidFill>
                <a:effectLst/>
                <a:latin typeface="+mn-lt"/>
                <a:ea typeface="+mn-ea"/>
                <a:cs typeface="+mn-cs"/>
              </a:rPr>
              <a:t>[20]</a:t>
            </a:r>
            <a:r>
              <a:rPr lang="en-GB" sz="1200" kern="1200" dirty="0">
                <a:solidFill>
                  <a:schemeClr val="tx1"/>
                </a:solidFill>
                <a:effectLst/>
                <a:latin typeface="+mn-lt"/>
                <a:ea typeface="+mn-ea"/>
                <a:cs typeface="+mn-cs"/>
              </a:rPr>
              <a:t>. This means, </a:t>
            </a:r>
            <a:r>
              <a:rPr lang="en-GB" sz="1200" i="1" kern="1200" dirty="0">
                <a:solidFill>
                  <a:schemeClr val="tx1"/>
                </a:solidFill>
                <a:effectLst/>
                <a:latin typeface="+mn-lt"/>
                <a:ea typeface="+mn-ea"/>
                <a:cs typeface="+mn-cs"/>
              </a:rPr>
              <a:t>inter alia</a:t>
            </a:r>
            <a:r>
              <a:rPr lang="en-GB" sz="1200" kern="1200" dirty="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a:solidFill>
                  <a:schemeClr val="tx1"/>
                </a:solidFill>
                <a:effectLst/>
                <a:latin typeface="+mn-lt"/>
                <a:ea typeface="+mn-ea"/>
                <a:cs typeface="+mn-cs"/>
              </a:rPr>
              <a:t>[21]</a:t>
            </a:r>
            <a:r>
              <a:rPr lang="en-GB" sz="1200" kern="1200" dirty="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a:solidFill>
                  <a:schemeClr val="tx1"/>
                </a:solidFill>
                <a:effectLst/>
                <a:latin typeface="+mn-lt"/>
                <a:ea typeface="+mn-ea"/>
                <a:cs typeface="+mn-cs"/>
              </a:rPr>
              <a:t>[22]</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(3) The interference must be the less restrictiv</a:t>
            </a:r>
            <a:r>
              <a:rPr lang="en-GB" sz="1200" b="1" kern="1200" baseline="0" dirty="0">
                <a:solidFill>
                  <a:schemeClr val="tx1"/>
                </a:solidFill>
                <a:effectLst/>
                <a:latin typeface="+mn-lt"/>
                <a:ea typeface="+mn-ea"/>
                <a:cs typeface="+mn-cs"/>
              </a:rPr>
              <a:t>e one in its nature</a:t>
            </a:r>
            <a:r>
              <a:rPr lang="en-GB" sz="1200" kern="1200" baseline="0" dirty="0">
                <a:solidFill>
                  <a:schemeClr val="tx1"/>
                </a:solidFill>
                <a:effectLst/>
                <a:latin typeface="+mn-lt"/>
                <a:ea typeface="+mn-ea"/>
                <a:cs typeface="+mn-cs"/>
              </a:rPr>
              <a:t>. In other </a:t>
            </a:r>
            <a:r>
              <a:rPr lang="en-GB" sz="1200" b="0" i="0" u="none" kern="1200" baseline="0" dirty="0">
                <a:solidFill>
                  <a:schemeClr val="tx1"/>
                </a:solidFill>
                <a:effectLst/>
                <a:latin typeface="+mn-lt"/>
                <a:ea typeface="+mn-ea"/>
                <a:cs typeface="+mn-cs"/>
              </a:rPr>
              <a:t>words, the pressing social need should not be </a:t>
            </a:r>
            <a:r>
              <a:rPr lang="en-GB" sz="1200" b="0" i="0" u="none" kern="1200" dirty="0">
                <a:solidFill>
                  <a:schemeClr val="tx1"/>
                </a:solidFill>
                <a:effectLst/>
                <a:latin typeface="+mn-lt"/>
                <a:ea typeface="+mn-ea"/>
                <a:cs typeface="+mn-cs"/>
              </a:rPr>
              <a:t>satisfactorily addressed by a measure that would be less restrictive</a:t>
            </a:r>
            <a:r>
              <a:rPr lang="en-GB" sz="1200" b="0" i="0" u="none" kern="1200" baseline="30000" dirty="0">
                <a:solidFill>
                  <a:schemeClr val="tx1"/>
                </a:solidFill>
                <a:effectLst/>
                <a:latin typeface="+mn-lt"/>
                <a:ea typeface="+mn-ea"/>
                <a:cs typeface="+mn-cs"/>
              </a:rPr>
              <a:t>[23, 24]</a:t>
            </a:r>
            <a:r>
              <a:rPr lang="en-GB" sz="1200" b="0" i="0" u="none" kern="1200" dirty="0">
                <a:solidFill>
                  <a:schemeClr val="tx1"/>
                </a:solidFill>
                <a:effectLst/>
                <a:latin typeface="+mn-lt"/>
                <a:ea typeface="+mn-ea"/>
                <a:cs typeface="+mn-cs"/>
              </a:rPr>
              <a:t>. For example, an </a:t>
            </a:r>
            <a:r>
              <a:rPr lang="en-GB" dirty="0"/>
              <a:t>order requiring a journalist to identify the source who informed him about the mismanagement and financial problems of a company</a:t>
            </a:r>
            <a:r>
              <a:rPr lang="en-GB" baseline="0" dirty="0"/>
              <a:t> has been considered disproportionate, since an injunction restraining publication (</a:t>
            </a:r>
            <a:r>
              <a:rPr lang="en-GB" dirty="0"/>
              <a:t>notified to all the national newspapers and relevant journals) </a:t>
            </a:r>
            <a:r>
              <a:rPr lang="en-GB" baseline="0" dirty="0"/>
              <a:t>already preserved the company’s interests (by preventing the dissemination of the confidential information</a:t>
            </a:r>
            <a:r>
              <a:rPr lang="en-GB" dirty="0"/>
              <a:t>)</a:t>
            </a:r>
            <a:r>
              <a:rPr lang="en-GB" baseline="0" dirty="0"/>
              <a:t>. The disclosure of the source was an </a:t>
            </a:r>
            <a:r>
              <a:rPr lang="en-GB" dirty="0"/>
              <a:t>additional restriction on freedom of expression which was not supported by sufficient reasons.</a:t>
            </a:r>
            <a:r>
              <a:rPr lang="en-GB" sz="1200" kern="1200" baseline="30000" dirty="0">
                <a:solidFill>
                  <a:schemeClr val="tx1"/>
                </a:solidFill>
                <a:effectLst/>
                <a:latin typeface="+mn-lt"/>
                <a:ea typeface="+mn-ea"/>
                <a:cs typeface="+mn-cs"/>
              </a:rPr>
              <a:t>[25]</a:t>
            </a:r>
            <a:r>
              <a:rPr lang="en-GB" sz="3600" kern="1200" dirty="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a:solidFill>
                  <a:schemeClr val="tx1"/>
                </a:solidFill>
                <a:latin typeface="+mn-lt"/>
                <a:ea typeface="+mn-ea"/>
                <a:cs typeface="+mn-cs"/>
              </a:rPr>
              <a:t> </a:t>
            </a:r>
            <a:r>
              <a:rPr lang="en-GB" sz="3600" kern="1200" baseline="300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a:solidFill>
                  <a:schemeClr val="tx1"/>
                </a:solidFill>
                <a:effectLst/>
                <a:latin typeface="+mn-lt"/>
                <a:ea typeface="+mn-ea"/>
                <a:cs typeface="+mn-cs"/>
              </a:rPr>
              <a:t>(4) </a:t>
            </a:r>
            <a:r>
              <a:rPr lang="en-GB" sz="3600" b="1" kern="1200" dirty="0">
                <a:solidFill>
                  <a:schemeClr val="tx1"/>
                </a:solidFill>
                <a:effectLst/>
                <a:latin typeface="+mn-lt"/>
                <a:ea typeface="+mn-ea"/>
                <a:cs typeface="+mn-cs"/>
              </a:rPr>
              <a:t>The overall impact of the interference must not lead to extinguish, in practice, a protected right. </a:t>
            </a:r>
            <a:r>
              <a:rPr lang="en-GB" sz="3600" kern="1200" dirty="0">
                <a:solidFill>
                  <a:schemeClr val="tx1"/>
                </a:solidFill>
                <a:effectLst/>
                <a:latin typeface="+mn-lt"/>
                <a:ea typeface="+mn-ea"/>
                <a:cs typeface="+mn-cs"/>
              </a:rPr>
              <a:t>For</a:t>
            </a:r>
            <a:r>
              <a:rPr lang="en-GB" sz="3600" kern="1200" baseline="0" dirty="0">
                <a:solidFill>
                  <a:schemeClr val="tx1"/>
                </a:solidFill>
                <a:effectLst/>
                <a:latin typeface="+mn-lt"/>
                <a:ea typeface="+mn-ea"/>
                <a:cs typeface="+mn-cs"/>
              </a:rPr>
              <a:t> </a:t>
            </a:r>
            <a:r>
              <a:rPr lang="en-GB" sz="3600" kern="1200" dirty="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a:solidFill>
                  <a:schemeClr val="tx1"/>
                </a:solidFill>
                <a:effectLst/>
                <a:latin typeface="+mn-lt"/>
                <a:ea typeface="+mn-ea"/>
                <a:cs typeface="+mn-cs"/>
              </a:rPr>
              <a:t>making his contribution to the public debate</a:t>
            </a:r>
            <a:r>
              <a:rPr lang="en-GB" sz="3600" kern="1200" dirty="0">
                <a:solidFill>
                  <a:schemeClr val="tx1"/>
                </a:solidFill>
                <a:effectLst/>
                <a:latin typeface="+mn-lt"/>
                <a:ea typeface="+mn-ea"/>
                <a:cs typeface="+mn-cs"/>
              </a:rPr>
              <a:t>”,</a:t>
            </a:r>
            <a:r>
              <a:rPr lang="en-GB" sz="3600" kern="1200" baseline="0" dirty="0">
                <a:solidFill>
                  <a:schemeClr val="tx1"/>
                </a:solidFill>
                <a:effectLst/>
                <a:latin typeface="+mn-lt"/>
                <a:ea typeface="+mn-ea"/>
                <a:cs typeface="+mn-cs"/>
              </a:rPr>
              <a:t> since</a:t>
            </a:r>
            <a:r>
              <a:rPr lang="en-GB" sz="3600" kern="1200" dirty="0">
                <a:solidFill>
                  <a:schemeClr val="tx1"/>
                </a:solidFill>
                <a:effectLst/>
                <a:latin typeface="+mn-lt"/>
                <a:ea typeface="+mn-ea"/>
                <a:cs typeface="+mn-cs"/>
              </a:rPr>
              <a:t> this was affecting "</a:t>
            </a:r>
            <a:r>
              <a:rPr lang="en-GB" sz="3600" i="1" kern="1200" dirty="0">
                <a:solidFill>
                  <a:schemeClr val="tx1"/>
                </a:solidFill>
                <a:effectLst/>
                <a:latin typeface="+mn-lt"/>
                <a:ea typeface="+mn-ea"/>
                <a:cs typeface="+mn-cs"/>
              </a:rPr>
              <a:t>the very substance of his view</a:t>
            </a:r>
            <a:r>
              <a:rPr lang="en-GB" sz="3600" kern="1200" dirty="0">
                <a:solidFill>
                  <a:schemeClr val="tx1"/>
                </a:solidFill>
                <a:effectLst/>
                <a:latin typeface="+mn-lt"/>
                <a:ea typeface="+mn-ea"/>
                <a:cs typeface="+mn-cs"/>
              </a:rPr>
              <a:t>" </a:t>
            </a:r>
            <a:r>
              <a:rPr lang="en-GB" sz="3600" kern="1200" baseline="30000" dirty="0">
                <a:solidFill>
                  <a:schemeClr val="tx1"/>
                </a:solidFill>
                <a:effectLst/>
                <a:latin typeface="+mn-lt"/>
                <a:ea typeface="+mn-ea"/>
                <a:cs typeface="+mn-cs"/>
              </a:rPr>
              <a:t>[14]</a:t>
            </a:r>
            <a:r>
              <a:rPr lang="en-GB" sz="3600" kern="1200" dirty="0">
                <a:solidFill>
                  <a:schemeClr val="tx1"/>
                </a:solidFill>
                <a:effectLst/>
                <a:latin typeface="+mn-lt"/>
                <a:ea typeface="+mn-ea"/>
                <a:cs typeface="+mn-cs"/>
              </a:rPr>
              <a:t>.</a:t>
            </a:r>
            <a:endParaRPr lang="en-GB" sz="3600" dirty="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a:solidFill>
                  <a:schemeClr val="tx1"/>
                </a:solidFill>
                <a:effectLst/>
                <a:latin typeface="+mn-lt"/>
                <a:ea typeface="+mn-ea"/>
                <a:cs typeface="+mn-cs"/>
              </a:rPr>
              <a:t>References:</a:t>
            </a:r>
            <a:endParaRPr lang="en-GB" sz="3600" kern="1200" baseline="300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ECtHR, case “Hertel v. Switzerland”, </a:t>
            </a:r>
            <a:r>
              <a:rPr lang="en-GB" dirty="0"/>
              <a:t>59/1997/843/1049</a:t>
            </a:r>
            <a:r>
              <a:rPr lang="en-US" sz="1200" kern="1200" dirty="0">
                <a:solidFill>
                  <a:schemeClr val="tx1"/>
                </a:solidFill>
                <a:effectLst/>
                <a:latin typeface="+mn-lt"/>
                <a:ea typeface="+mn-ea"/>
                <a:cs typeface="+mn-cs"/>
              </a:rPr>
              <a:t>, 25 August 1998.</a:t>
            </a:r>
            <a:r>
              <a:rPr lang="en-GB"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Jeremy McBride,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Uzun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a:solidFill>
                  <a:schemeClr val="tx1"/>
                </a:solidFill>
                <a:effectLst/>
                <a:latin typeface="+mn-lt"/>
                <a:ea typeface="+mn-ea"/>
                <a:cs typeface="+mn-cs"/>
              </a:rPr>
              <a:t>[16] </a:t>
            </a:r>
            <a:r>
              <a:rPr lang="en-GB" sz="1200" kern="1200" dirty="0">
                <a:solidFill>
                  <a:schemeClr val="tx1"/>
                </a:solidFill>
                <a:effectLst/>
                <a:latin typeface="+mn-lt"/>
                <a:ea typeface="+mn-ea"/>
                <a:cs typeface="+mn-cs"/>
              </a:rPr>
              <a:t>ECtHR, case “Sunday times v. The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United Kingdom”,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also see ECtHR, case “</a:t>
            </a:r>
            <a:r>
              <a:rPr lang="en-GB" sz="1200" i="0" kern="1200" dirty="0">
                <a:solidFill>
                  <a:schemeClr val="tx1"/>
                </a:solidFill>
                <a:effectLst/>
                <a:latin typeface="+mn-lt"/>
                <a:ea typeface="+mn-ea"/>
                <a:cs typeface="+mn-cs"/>
              </a:rPr>
              <a:t>Goodwin v. United Kingdom”</a:t>
            </a:r>
            <a:r>
              <a:rPr lang="en-GB" sz="1200" kern="1200" dirty="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[17] </a:t>
            </a:r>
            <a:r>
              <a:rPr lang="en-GB" sz="1200" kern="1200" dirty="0">
                <a:solidFill>
                  <a:schemeClr val="tx1"/>
                </a:solidFill>
                <a:effectLst/>
                <a:latin typeface="+mn-lt"/>
                <a:ea typeface="+mn-ea"/>
                <a:cs typeface="+mn-cs"/>
              </a:rPr>
              <a:t>EUCJ, see the court case </a:t>
            </a:r>
            <a:r>
              <a:rPr lang="en-GB" sz="1200" i="1" kern="1200" dirty="0">
                <a:solidFill>
                  <a:schemeClr val="tx1"/>
                </a:solidFill>
                <a:effectLst/>
                <a:latin typeface="+mn-lt"/>
                <a:ea typeface="+mn-ea"/>
                <a:cs typeface="+mn-cs"/>
              </a:rPr>
              <a:t>Digital Rights Ireland and Seitlinger e.a.</a:t>
            </a:r>
            <a:r>
              <a:rPr lang="en-GB" sz="1200" kern="1200" dirty="0">
                <a:solidFill>
                  <a:schemeClr val="tx1"/>
                </a:solidFill>
                <a:effectLst/>
                <a:latin typeface="+mn-lt"/>
                <a:ea typeface="+mn-ea"/>
                <a:cs typeface="+mn-cs"/>
              </a:rPr>
              <a:t>, joint cases C-293/12 and C-594/12, 8 April 2014, §40. </a:t>
            </a:r>
            <a:endParaRPr lang="en-GB" sz="1200" kern="1200" baseline="300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[18] </a:t>
            </a:r>
            <a:r>
              <a:rPr lang="en-GB" sz="1200" kern="1200" dirty="0">
                <a:solidFill>
                  <a:schemeClr val="tx1"/>
                </a:solidFill>
                <a:effectLst/>
                <a:latin typeface="+mn-lt"/>
                <a:ea typeface="+mn-ea"/>
                <a:cs typeface="+mn-cs"/>
              </a:rPr>
              <a:t>ECtHR, case “</a:t>
            </a:r>
            <a:r>
              <a:rPr lang="en-GB" dirty="0"/>
              <a:t>Üner v. the Netherlands”, Application n° 46410/99,  18 October 2006.</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[19]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case </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De Haes and Gijsels </a:t>
            </a:r>
            <a:r>
              <a:rPr lang="en-GB" sz="1200" kern="1200" dirty="0">
                <a:solidFill>
                  <a:schemeClr val="tx1"/>
                </a:solidFill>
                <a:effectLst/>
                <a:latin typeface="+mn-lt"/>
                <a:ea typeface="+mn-ea"/>
                <a:cs typeface="+mn-cs"/>
              </a:rPr>
              <a:t>v. Belgium”, </a:t>
            </a:r>
            <a:r>
              <a:rPr lang="en-GB" dirty="0"/>
              <a:t>Application n° 19983/92, </a:t>
            </a:r>
            <a:r>
              <a:rPr lang="en-GB" sz="1200" kern="1200" dirty="0">
                <a:solidFill>
                  <a:schemeClr val="tx1"/>
                </a:solidFill>
                <a:effectLst/>
                <a:latin typeface="+mn-lt"/>
                <a:ea typeface="+mn-ea"/>
                <a:cs typeface="+mn-cs"/>
              </a:rPr>
              <a:t>24 February 1997;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 case </a:t>
            </a:r>
            <a:r>
              <a:rPr lang="en-GB" sz="120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Oberschlick v. Austria </a:t>
            </a:r>
            <a:r>
              <a:rPr lang="en-GB" sz="1200" kern="1200" dirty="0">
                <a:solidFill>
                  <a:schemeClr val="tx1"/>
                </a:solidFill>
                <a:effectLst/>
                <a:latin typeface="+mn-lt"/>
                <a:ea typeface="+mn-ea"/>
                <a:cs typeface="+mn-cs"/>
              </a:rPr>
              <a:t>(n°2)”, </a:t>
            </a:r>
            <a:r>
              <a:rPr lang="en-GB" dirty="0"/>
              <a:t>Application n° 20834/92, 1</a:t>
            </a:r>
            <a:r>
              <a:rPr lang="en-GB" sz="1200" kern="1200" dirty="0">
                <a:solidFill>
                  <a:schemeClr val="tx1"/>
                </a:solidFill>
                <a:effectLst/>
                <a:latin typeface="+mn-lt"/>
                <a:ea typeface="+mn-ea"/>
                <a:cs typeface="+mn-cs"/>
              </a:rPr>
              <a:t> July 1997.</a:t>
            </a:r>
          </a:p>
          <a:p>
            <a:r>
              <a:rPr lang="en-GB" sz="1200" kern="1200" baseline="30000" dirty="0">
                <a:solidFill>
                  <a:schemeClr val="tx1"/>
                </a:solidFill>
                <a:effectLst/>
                <a:latin typeface="+mn-lt"/>
                <a:ea typeface="+mn-ea"/>
                <a:cs typeface="+mn-cs"/>
              </a:rPr>
              <a:t>[20] </a:t>
            </a:r>
            <a:r>
              <a:rPr lang="en-GB" sz="1200" kern="1200" baseline="0" dirty="0">
                <a:solidFill>
                  <a:schemeClr val="tx1"/>
                </a:solidFill>
                <a:effectLst/>
                <a:latin typeface="+mn-lt"/>
                <a:ea typeface="+mn-ea"/>
                <a:cs typeface="+mn-cs"/>
              </a:rPr>
              <a:t>See for example </a:t>
            </a:r>
            <a:r>
              <a:rPr lang="en-US" sz="1200" kern="1200" baseline="0" dirty="0">
                <a:solidFill>
                  <a:schemeClr val="tx1"/>
                </a:solidFill>
                <a:effectLst/>
                <a:latin typeface="+mn-lt"/>
                <a:ea typeface="+mn-ea"/>
                <a:cs typeface="+mn-cs"/>
              </a:rPr>
              <a:t>ECtHR, case “DL v. Bulgaria”, Application n° 7472/14, 19 May 2016, §105</a:t>
            </a:r>
            <a:r>
              <a:rPr lang="en-GB" sz="1200" kern="1200" baseline="0" dirty="0">
                <a:solidFill>
                  <a:schemeClr val="tx1"/>
                </a:solidFill>
                <a:effectLst/>
                <a:latin typeface="+mn-lt"/>
                <a:ea typeface="+mn-ea"/>
                <a:cs typeface="+mn-cs"/>
              </a:rPr>
              <a:t>; see also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[21] </a:t>
            </a:r>
            <a:r>
              <a:rPr lang="en-GB" sz="1200" kern="1200" dirty="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[22] </a:t>
            </a:r>
            <a:r>
              <a:rPr lang="en-GB" sz="1200" kern="1200" dirty="0">
                <a:solidFill>
                  <a:schemeClr val="tx1"/>
                </a:solidFill>
                <a:effectLst/>
                <a:latin typeface="+mn-lt"/>
                <a:ea typeface="+mn-ea"/>
                <a:cs typeface="+mn-cs"/>
              </a:rPr>
              <a:t>On this issue and the previous one see for example ECtHR, case “</a:t>
            </a:r>
            <a:r>
              <a:rPr lang="en-GB" sz="1200" i="0" kern="1200" dirty="0">
                <a:solidFill>
                  <a:schemeClr val="tx1"/>
                </a:solidFill>
                <a:effectLst/>
                <a:latin typeface="+mn-lt"/>
                <a:ea typeface="+mn-ea"/>
                <a:cs typeface="+mn-cs"/>
              </a:rPr>
              <a:t>Crémieux v. France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25 February 1993, Req. n° 11471/85, A256-B, § 40.</a:t>
            </a:r>
          </a:p>
          <a:p>
            <a:r>
              <a:rPr lang="en-GB" sz="1200" kern="1200" baseline="30000" dirty="0">
                <a:solidFill>
                  <a:schemeClr val="tx1"/>
                </a:solidFill>
                <a:effectLst/>
                <a:latin typeface="+mn-lt"/>
                <a:ea typeface="+mn-ea"/>
                <a:cs typeface="+mn-cs"/>
              </a:rPr>
              <a:t>[23 ] </a:t>
            </a:r>
            <a:r>
              <a:rPr lang="en-GB" sz="1200"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[24] </a:t>
            </a:r>
            <a:r>
              <a:rPr lang="en-GB" sz="1200" kern="1200" dirty="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a:solidFill>
                  <a:schemeClr val="tx1"/>
                </a:solidFill>
                <a:effectLst/>
                <a:latin typeface="+mn-lt"/>
                <a:ea typeface="+mn-ea"/>
                <a:cs typeface="+mn-cs"/>
              </a:rPr>
              <a:t>V. v. European Parliament”</a:t>
            </a:r>
            <a:r>
              <a:rPr lang="en-GB" sz="1200" kern="1200" dirty="0">
                <a:solidFill>
                  <a:schemeClr val="tx1"/>
                </a:solidFill>
                <a:effectLst/>
                <a:latin typeface="+mn-lt"/>
                <a:ea typeface="+mn-ea"/>
                <a:cs typeface="+mn-cs"/>
              </a:rPr>
              <a:t>, 5 July 2011, case F-46/09, § 139, available at </a:t>
            </a:r>
            <a:r>
              <a:rPr lang="en-GB" sz="1200" u="sng" kern="1200" dirty="0">
                <a:solidFill>
                  <a:schemeClr val="tx1"/>
                </a:solidFill>
                <a:effectLst/>
                <a:latin typeface="+mn-lt"/>
                <a:ea typeface="+mn-ea"/>
                <a:cs typeface="+mn-cs"/>
                <a:hlinkClick r:id="rId3"/>
              </a:rPr>
              <a:t>http://curia.europa.eu/juris/liste.jsf?language=en&amp;num=F-46/09</a:t>
            </a:r>
            <a:r>
              <a:rPr lang="en-GB" sz="1200" kern="1200" dirty="0">
                <a:solidFill>
                  <a:schemeClr val="tx1"/>
                </a:solidFill>
                <a:effectLst/>
                <a:latin typeface="+mn-lt"/>
                <a:ea typeface="+mn-ea"/>
                <a:cs typeface="+mn-cs"/>
              </a:rPr>
              <a:t> (last acceded on 5 January 2017).</a:t>
            </a:r>
          </a:p>
          <a:p>
            <a:r>
              <a:rPr lang="en-GB" sz="1200" kern="1200" baseline="30000" dirty="0">
                <a:solidFill>
                  <a:schemeClr val="tx1"/>
                </a:solidFill>
                <a:effectLst/>
                <a:latin typeface="+mn-lt"/>
                <a:ea typeface="+mn-ea"/>
                <a:cs typeface="+mn-cs"/>
              </a:rPr>
              <a:t>[25] </a:t>
            </a:r>
            <a:r>
              <a:rPr lang="en-GB" sz="1200" i="0" kern="1200" dirty="0">
                <a:solidFill>
                  <a:schemeClr val="tx1"/>
                </a:solidFill>
                <a:effectLst/>
                <a:latin typeface="+mn-lt"/>
                <a:ea typeface="+mn-ea"/>
                <a:cs typeface="+mn-cs"/>
              </a:rPr>
              <a:t>ECtHR, case “Goodwin v. United Kingdom”</a:t>
            </a:r>
            <a:r>
              <a:rPr lang="en-GB" sz="1200" kern="1200" dirty="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22</a:t>
            </a:fld>
            <a:endParaRPr lang="en-US" dirty="0">
              <a:cs typeface="Arial" charset="0"/>
            </a:endParaRPr>
          </a:p>
        </p:txBody>
      </p:sp>
    </p:spTree>
    <p:extLst>
      <p:ext uri="{BB962C8B-B14F-4D97-AF65-F5344CB8AC3E}">
        <p14:creationId xmlns:p14="http://schemas.microsoft.com/office/powerpoint/2010/main" val="975526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a:t>The proportionality principle can be presented as</a:t>
            </a:r>
            <a:r>
              <a:rPr lang="en-GB" baseline="0" dirty="0"/>
              <a:t> </a:t>
            </a:r>
            <a:r>
              <a:rPr lang="en-GB" dirty="0"/>
              <a:t>including two core requirements.</a:t>
            </a:r>
          </a:p>
          <a:p>
            <a:pPr eaLnBrk="1" hangingPunct="1">
              <a:spcBef>
                <a:spcPct val="0"/>
              </a:spcBef>
            </a:pPr>
            <a:endParaRPr lang="en-GB" dirty="0"/>
          </a:p>
          <a:p>
            <a:pPr eaLnBrk="1" hangingPunct="1">
              <a:spcBef>
                <a:spcPct val="0"/>
              </a:spcBef>
            </a:pPr>
            <a:r>
              <a:rPr lang="en-GB" dirty="0"/>
              <a:t>Such as necessity requirements, the respect of proportionality requirements must be demonstrated – according to the ECtHR, "</a:t>
            </a:r>
            <a:r>
              <a:rPr lang="en-GB" i="1" dirty="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a:t>"</a:t>
            </a:r>
            <a:r>
              <a:rPr lang="en-GB" baseline="30000" dirty="0"/>
              <a:t>[16]</a:t>
            </a:r>
            <a:r>
              <a:rPr lang="en-GB" dirty="0"/>
              <a:t>).</a:t>
            </a:r>
          </a:p>
          <a:p>
            <a:pPr eaLnBrk="1" hangingPunct="1">
              <a:spcBef>
                <a:spcPct val="0"/>
              </a:spcBef>
            </a:pPr>
            <a:endParaRPr lang="en-GB" dirty="0"/>
          </a:p>
          <a:p>
            <a:pPr eaLnBrk="1" hangingPunct="1">
              <a:spcBef>
                <a:spcPct val="0"/>
              </a:spcBef>
            </a:pPr>
            <a:r>
              <a:rPr lang="en-GB" dirty="0"/>
              <a:t>These two requirements are the following: the </a:t>
            </a:r>
            <a:r>
              <a:rPr lang="en-GB" sz="1200" b="0" kern="1200" dirty="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 The interference must be limited to what is strictly necessary:</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Appropriate to its context: </a:t>
            </a:r>
            <a:r>
              <a:rPr lang="en-GB" sz="1200" kern="1200" dirty="0">
                <a:solidFill>
                  <a:schemeClr val="tx1"/>
                </a:solidFill>
                <a:effectLst/>
                <a:latin typeface="+mn-lt"/>
                <a:ea typeface="+mn-ea"/>
                <a:cs typeface="+mn-cs"/>
              </a:rPr>
              <a:t>adapted to the severity of the social </a:t>
            </a:r>
            <a:r>
              <a:rPr lang="en-GB" sz="1200" i="0" kern="1200" dirty="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a:solidFill>
                  <a:schemeClr val="tx1"/>
                </a:solidFill>
                <a:effectLst/>
                <a:latin typeface="+mn-lt"/>
                <a:ea typeface="+mn-ea"/>
                <a:cs typeface="+mn-cs"/>
              </a:rPr>
              <a:t>[18]</a:t>
            </a:r>
            <a:r>
              <a:rPr lang="en-GB" sz="1200" i="0" kern="1200" dirty="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a:solidFill>
                  <a:schemeClr val="tx1"/>
                </a:solidFill>
                <a:effectLst/>
                <a:latin typeface="+mn-lt"/>
                <a:ea typeface="+mn-ea"/>
                <a:cs typeface="+mn-cs"/>
              </a:rPr>
              <a:t> </a:t>
            </a:r>
            <a:r>
              <a:rPr lang="en-GB" sz="1200" i="0" kern="1200" dirty="0">
                <a:solidFill>
                  <a:schemeClr val="tx1"/>
                </a:solidFill>
                <a:effectLst/>
                <a:latin typeface="+mn-lt"/>
                <a:ea typeface="+mn-ea"/>
                <a:cs typeface="+mn-cs"/>
              </a:rPr>
              <a:t>being limited…) </a:t>
            </a:r>
            <a:r>
              <a:rPr lang="en-GB" sz="1200" i="0" kern="1200" baseline="30000" dirty="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effectLst/>
                <a:latin typeface="+mn-lt"/>
                <a:ea typeface="+mn-ea"/>
                <a:cs typeface="+mn-cs"/>
              </a:rPr>
              <a:t> </a:t>
            </a:r>
            <a:endParaRPr lang="en-GB" sz="1200" i="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The scope of the interference must not exceed what is necessary to reach the aim pursued</a:t>
            </a:r>
            <a:r>
              <a:rPr lang="en-GB" sz="1200" i="0" kern="1200" baseline="30000" dirty="0">
                <a:solidFill>
                  <a:schemeClr val="tx1"/>
                </a:solidFill>
                <a:effectLst/>
                <a:latin typeface="+mn-lt"/>
                <a:ea typeface="+mn-ea"/>
                <a:cs typeface="+mn-cs"/>
              </a:rPr>
              <a:t>[20]</a:t>
            </a:r>
            <a:r>
              <a:rPr lang="en-GB" sz="1200" kern="1200" dirty="0">
                <a:solidFill>
                  <a:schemeClr val="tx1"/>
                </a:solidFill>
                <a:effectLst/>
                <a:latin typeface="+mn-lt"/>
                <a:ea typeface="+mn-ea"/>
                <a:cs typeface="+mn-cs"/>
              </a:rPr>
              <a:t>. This means, </a:t>
            </a:r>
            <a:r>
              <a:rPr lang="en-GB" sz="1200" i="1" kern="1200" dirty="0">
                <a:solidFill>
                  <a:schemeClr val="tx1"/>
                </a:solidFill>
                <a:effectLst/>
                <a:latin typeface="+mn-lt"/>
                <a:ea typeface="+mn-ea"/>
                <a:cs typeface="+mn-cs"/>
              </a:rPr>
              <a:t>inter alia</a:t>
            </a:r>
            <a:r>
              <a:rPr lang="en-GB" sz="1200" kern="1200" dirty="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a:solidFill>
                  <a:schemeClr val="tx1"/>
                </a:solidFill>
                <a:effectLst/>
                <a:latin typeface="+mn-lt"/>
                <a:ea typeface="+mn-ea"/>
                <a:cs typeface="+mn-cs"/>
              </a:rPr>
              <a:t>[21]</a:t>
            </a:r>
            <a:r>
              <a:rPr lang="en-GB" sz="1200" kern="1200" dirty="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a:solidFill>
                  <a:schemeClr val="tx1"/>
                </a:solidFill>
                <a:effectLst/>
                <a:latin typeface="+mn-lt"/>
                <a:ea typeface="+mn-ea"/>
                <a:cs typeface="+mn-cs"/>
              </a:rPr>
              <a:t>[22]</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(3) The interference must be the less restrictiv</a:t>
            </a:r>
            <a:r>
              <a:rPr lang="en-GB" sz="1200" b="1" kern="1200" baseline="0" dirty="0">
                <a:solidFill>
                  <a:schemeClr val="tx1"/>
                </a:solidFill>
                <a:effectLst/>
                <a:latin typeface="+mn-lt"/>
                <a:ea typeface="+mn-ea"/>
                <a:cs typeface="+mn-cs"/>
              </a:rPr>
              <a:t>e one in its nature</a:t>
            </a:r>
            <a:r>
              <a:rPr lang="en-GB" sz="1200" kern="1200" baseline="0" dirty="0">
                <a:solidFill>
                  <a:schemeClr val="tx1"/>
                </a:solidFill>
                <a:effectLst/>
                <a:latin typeface="+mn-lt"/>
                <a:ea typeface="+mn-ea"/>
                <a:cs typeface="+mn-cs"/>
              </a:rPr>
              <a:t>. In other </a:t>
            </a:r>
            <a:r>
              <a:rPr lang="en-GB" sz="1200" b="0" i="0" u="none" kern="1200" baseline="0" dirty="0">
                <a:solidFill>
                  <a:schemeClr val="tx1"/>
                </a:solidFill>
                <a:effectLst/>
                <a:latin typeface="+mn-lt"/>
                <a:ea typeface="+mn-ea"/>
                <a:cs typeface="+mn-cs"/>
              </a:rPr>
              <a:t>words, the pressing social need should not be </a:t>
            </a:r>
            <a:r>
              <a:rPr lang="en-GB" sz="1200" b="0" i="0" u="none" kern="1200" dirty="0">
                <a:solidFill>
                  <a:schemeClr val="tx1"/>
                </a:solidFill>
                <a:effectLst/>
                <a:latin typeface="+mn-lt"/>
                <a:ea typeface="+mn-ea"/>
                <a:cs typeface="+mn-cs"/>
              </a:rPr>
              <a:t>satisfactorily addressed by a measure that would be less restrictive</a:t>
            </a:r>
            <a:r>
              <a:rPr lang="en-GB" sz="1200" b="0" i="0" u="none" kern="1200" baseline="30000" dirty="0">
                <a:solidFill>
                  <a:schemeClr val="tx1"/>
                </a:solidFill>
                <a:effectLst/>
                <a:latin typeface="+mn-lt"/>
                <a:ea typeface="+mn-ea"/>
                <a:cs typeface="+mn-cs"/>
              </a:rPr>
              <a:t>[23, 24]</a:t>
            </a:r>
            <a:r>
              <a:rPr lang="en-GB" sz="1200" b="0" i="0" u="none" kern="1200" dirty="0">
                <a:solidFill>
                  <a:schemeClr val="tx1"/>
                </a:solidFill>
                <a:effectLst/>
                <a:latin typeface="+mn-lt"/>
                <a:ea typeface="+mn-ea"/>
                <a:cs typeface="+mn-cs"/>
              </a:rPr>
              <a:t>. For example, an </a:t>
            </a:r>
            <a:r>
              <a:rPr lang="en-GB" dirty="0"/>
              <a:t>order requiring a journalist to identify the source who informed him about the mismanagement and financial problems of a company</a:t>
            </a:r>
            <a:r>
              <a:rPr lang="en-GB" baseline="0" dirty="0"/>
              <a:t> has been considered disproportionate, since an injunction restraining publication (</a:t>
            </a:r>
            <a:r>
              <a:rPr lang="en-GB" dirty="0"/>
              <a:t>notified to all the national newspapers and relevant journals) </a:t>
            </a:r>
            <a:r>
              <a:rPr lang="en-GB" baseline="0" dirty="0"/>
              <a:t>already preserved the company’s interests (by preventing the dissemination of the confidential information</a:t>
            </a:r>
            <a:r>
              <a:rPr lang="en-GB" dirty="0"/>
              <a:t>)</a:t>
            </a:r>
            <a:r>
              <a:rPr lang="en-GB" baseline="0" dirty="0"/>
              <a:t>. The disclosure of the source was an </a:t>
            </a:r>
            <a:r>
              <a:rPr lang="en-GB" dirty="0"/>
              <a:t>additional restriction on freedom of expression which was not supported by sufficient reasons.</a:t>
            </a:r>
            <a:r>
              <a:rPr lang="en-GB" sz="1200" kern="1200" baseline="30000" dirty="0">
                <a:solidFill>
                  <a:schemeClr val="tx1"/>
                </a:solidFill>
                <a:effectLst/>
                <a:latin typeface="+mn-lt"/>
                <a:ea typeface="+mn-ea"/>
                <a:cs typeface="+mn-cs"/>
              </a:rPr>
              <a:t>[25]</a:t>
            </a:r>
            <a:r>
              <a:rPr lang="en-GB" sz="3600" kern="1200" dirty="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a:solidFill>
                  <a:schemeClr val="tx1"/>
                </a:solidFill>
                <a:latin typeface="+mn-lt"/>
                <a:ea typeface="+mn-ea"/>
                <a:cs typeface="+mn-cs"/>
              </a:rPr>
              <a:t> </a:t>
            </a:r>
            <a:r>
              <a:rPr lang="en-GB" sz="3600" kern="1200" baseline="300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a:solidFill>
                  <a:schemeClr val="tx1"/>
                </a:solidFill>
                <a:effectLst/>
                <a:latin typeface="+mn-lt"/>
                <a:ea typeface="+mn-ea"/>
                <a:cs typeface="+mn-cs"/>
              </a:rPr>
              <a:t>(4) </a:t>
            </a:r>
            <a:r>
              <a:rPr lang="en-GB" sz="3600" b="1" kern="1200" dirty="0">
                <a:solidFill>
                  <a:schemeClr val="tx1"/>
                </a:solidFill>
                <a:effectLst/>
                <a:latin typeface="+mn-lt"/>
                <a:ea typeface="+mn-ea"/>
                <a:cs typeface="+mn-cs"/>
              </a:rPr>
              <a:t>The overall impact of the interference must not lead to extinguish, in practice, a protected right. </a:t>
            </a:r>
            <a:r>
              <a:rPr lang="en-GB" sz="3600" kern="1200" dirty="0">
                <a:solidFill>
                  <a:schemeClr val="tx1"/>
                </a:solidFill>
                <a:effectLst/>
                <a:latin typeface="+mn-lt"/>
                <a:ea typeface="+mn-ea"/>
                <a:cs typeface="+mn-cs"/>
              </a:rPr>
              <a:t>For</a:t>
            </a:r>
            <a:r>
              <a:rPr lang="en-GB" sz="3600" kern="1200" baseline="0" dirty="0">
                <a:solidFill>
                  <a:schemeClr val="tx1"/>
                </a:solidFill>
                <a:effectLst/>
                <a:latin typeface="+mn-lt"/>
                <a:ea typeface="+mn-ea"/>
                <a:cs typeface="+mn-cs"/>
              </a:rPr>
              <a:t> </a:t>
            </a:r>
            <a:r>
              <a:rPr lang="en-GB" sz="3600" kern="1200" dirty="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a:solidFill>
                  <a:schemeClr val="tx1"/>
                </a:solidFill>
                <a:effectLst/>
                <a:latin typeface="+mn-lt"/>
                <a:ea typeface="+mn-ea"/>
                <a:cs typeface="+mn-cs"/>
              </a:rPr>
              <a:t>making his contribution to the public debate</a:t>
            </a:r>
            <a:r>
              <a:rPr lang="en-GB" sz="3600" kern="1200" dirty="0">
                <a:solidFill>
                  <a:schemeClr val="tx1"/>
                </a:solidFill>
                <a:effectLst/>
                <a:latin typeface="+mn-lt"/>
                <a:ea typeface="+mn-ea"/>
                <a:cs typeface="+mn-cs"/>
              </a:rPr>
              <a:t>”,</a:t>
            </a:r>
            <a:r>
              <a:rPr lang="en-GB" sz="3600" kern="1200" baseline="0" dirty="0">
                <a:solidFill>
                  <a:schemeClr val="tx1"/>
                </a:solidFill>
                <a:effectLst/>
                <a:latin typeface="+mn-lt"/>
                <a:ea typeface="+mn-ea"/>
                <a:cs typeface="+mn-cs"/>
              </a:rPr>
              <a:t> since</a:t>
            </a:r>
            <a:r>
              <a:rPr lang="en-GB" sz="3600" kern="1200" dirty="0">
                <a:solidFill>
                  <a:schemeClr val="tx1"/>
                </a:solidFill>
                <a:effectLst/>
                <a:latin typeface="+mn-lt"/>
                <a:ea typeface="+mn-ea"/>
                <a:cs typeface="+mn-cs"/>
              </a:rPr>
              <a:t> this was affecting "</a:t>
            </a:r>
            <a:r>
              <a:rPr lang="en-GB" sz="3600" i="1" kern="1200" dirty="0">
                <a:solidFill>
                  <a:schemeClr val="tx1"/>
                </a:solidFill>
                <a:effectLst/>
                <a:latin typeface="+mn-lt"/>
                <a:ea typeface="+mn-ea"/>
                <a:cs typeface="+mn-cs"/>
              </a:rPr>
              <a:t>the very substance of his view</a:t>
            </a:r>
            <a:r>
              <a:rPr lang="en-GB" sz="3600" kern="1200" dirty="0">
                <a:solidFill>
                  <a:schemeClr val="tx1"/>
                </a:solidFill>
                <a:effectLst/>
                <a:latin typeface="+mn-lt"/>
                <a:ea typeface="+mn-ea"/>
                <a:cs typeface="+mn-cs"/>
              </a:rPr>
              <a:t>" </a:t>
            </a:r>
            <a:r>
              <a:rPr lang="en-GB" sz="3600" kern="1200" baseline="30000" dirty="0">
                <a:solidFill>
                  <a:schemeClr val="tx1"/>
                </a:solidFill>
                <a:effectLst/>
                <a:latin typeface="+mn-lt"/>
                <a:ea typeface="+mn-ea"/>
                <a:cs typeface="+mn-cs"/>
              </a:rPr>
              <a:t>[14]</a:t>
            </a:r>
            <a:r>
              <a:rPr lang="en-GB" sz="3600" kern="1200" dirty="0">
                <a:solidFill>
                  <a:schemeClr val="tx1"/>
                </a:solidFill>
                <a:effectLst/>
                <a:latin typeface="+mn-lt"/>
                <a:ea typeface="+mn-ea"/>
                <a:cs typeface="+mn-cs"/>
              </a:rPr>
              <a:t>.</a:t>
            </a:r>
            <a:endParaRPr lang="en-GB" sz="3600" dirty="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a:solidFill>
                  <a:schemeClr val="tx1"/>
                </a:solidFill>
                <a:effectLst/>
                <a:latin typeface="+mn-lt"/>
                <a:ea typeface="+mn-ea"/>
                <a:cs typeface="+mn-cs"/>
              </a:rPr>
              <a:t>References:</a:t>
            </a:r>
            <a:endParaRPr lang="en-GB" sz="3600" kern="1200" baseline="300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ECtHR, case “Hertel v. Switzerland”, </a:t>
            </a:r>
            <a:r>
              <a:rPr lang="en-GB" dirty="0"/>
              <a:t>59/1997/843/1049</a:t>
            </a:r>
            <a:r>
              <a:rPr lang="en-US" sz="1200" kern="1200" dirty="0">
                <a:solidFill>
                  <a:schemeClr val="tx1"/>
                </a:solidFill>
                <a:effectLst/>
                <a:latin typeface="+mn-lt"/>
                <a:ea typeface="+mn-ea"/>
                <a:cs typeface="+mn-cs"/>
              </a:rPr>
              <a:t>, 25 August 1998.</a:t>
            </a:r>
            <a:r>
              <a:rPr lang="en-GB"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Jeremy McBride,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Uzun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a:solidFill>
                  <a:schemeClr val="tx1"/>
                </a:solidFill>
                <a:effectLst/>
                <a:latin typeface="+mn-lt"/>
                <a:ea typeface="+mn-ea"/>
                <a:cs typeface="+mn-cs"/>
              </a:rPr>
              <a:t>[16] </a:t>
            </a:r>
            <a:r>
              <a:rPr lang="en-GB" sz="1200" kern="1200" dirty="0">
                <a:solidFill>
                  <a:schemeClr val="tx1"/>
                </a:solidFill>
                <a:effectLst/>
                <a:latin typeface="+mn-lt"/>
                <a:ea typeface="+mn-ea"/>
                <a:cs typeface="+mn-cs"/>
              </a:rPr>
              <a:t>ECtHR, case “Sunday times v. The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United Kingdom”,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also see ECtHR, case “</a:t>
            </a:r>
            <a:r>
              <a:rPr lang="en-GB" sz="1200" i="0" kern="1200" dirty="0">
                <a:solidFill>
                  <a:schemeClr val="tx1"/>
                </a:solidFill>
                <a:effectLst/>
                <a:latin typeface="+mn-lt"/>
                <a:ea typeface="+mn-ea"/>
                <a:cs typeface="+mn-cs"/>
              </a:rPr>
              <a:t>Goodwin v. United Kingdom”</a:t>
            </a:r>
            <a:r>
              <a:rPr lang="en-GB" sz="1200" kern="1200" dirty="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[17] </a:t>
            </a:r>
            <a:r>
              <a:rPr lang="en-GB" sz="1200" kern="1200" dirty="0">
                <a:solidFill>
                  <a:schemeClr val="tx1"/>
                </a:solidFill>
                <a:effectLst/>
                <a:latin typeface="+mn-lt"/>
                <a:ea typeface="+mn-ea"/>
                <a:cs typeface="+mn-cs"/>
              </a:rPr>
              <a:t>EUCJ, see the court case </a:t>
            </a:r>
            <a:r>
              <a:rPr lang="en-GB" sz="1200" i="1" kern="1200" dirty="0">
                <a:solidFill>
                  <a:schemeClr val="tx1"/>
                </a:solidFill>
                <a:effectLst/>
                <a:latin typeface="+mn-lt"/>
                <a:ea typeface="+mn-ea"/>
                <a:cs typeface="+mn-cs"/>
              </a:rPr>
              <a:t>Digital Rights Ireland and Seitlinger e.a.</a:t>
            </a:r>
            <a:r>
              <a:rPr lang="en-GB" sz="1200" kern="1200" dirty="0">
                <a:solidFill>
                  <a:schemeClr val="tx1"/>
                </a:solidFill>
                <a:effectLst/>
                <a:latin typeface="+mn-lt"/>
                <a:ea typeface="+mn-ea"/>
                <a:cs typeface="+mn-cs"/>
              </a:rPr>
              <a:t>, joint cases C-293/12 and C-594/12, 8 April 2014, §40. </a:t>
            </a:r>
            <a:endParaRPr lang="en-GB" sz="1200" kern="1200" baseline="300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[18] </a:t>
            </a:r>
            <a:r>
              <a:rPr lang="en-GB" sz="1200" kern="1200" dirty="0">
                <a:solidFill>
                  <a:schemeClr val="tx1"/>
                </a:solidFill>
                <a:effectLst/>
                <a:latin typeface="+mn-lt"/>
                <a:ea typeface="+mn-ea"/>
                <a:cs typeface="+mn-cs"/>
              </a:rPr>
              <a:t>ECtHR, case “</a:t>
            </a:r>
            <a:r>
              <a:rPr lang="en-GB" dirty="0"/>
              <a:t>Üner v. the Netherlands”, Application n° 46410/99,  18 October 2006.</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[19]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case </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De Haes and Gijsels </a:t>
            </a:r>
            <a:r>
              <a:rPr lang="en-GB" sz="1200" kern="1200" dirty="0">
                <a:solidFill>
                  <a:schemeClr val="tx1"/>
                </a:solidFill>
                <a:effectLst/>
                <a:latin typeface="+mn-lt"/>
                <a:ea typeface="+mn-ea"/>
                <a:cs typeface="+mn-cs"/>
              </a:rPr>
              <a:t>v. Belgium”, </a:t>
            </a:r>
            <a:r>
              <a:rPr lang="en-GB" dirty="0"/>
              <a:t>Application n° 19983/92, </a:t>
            </a:r>
            <a:r>
              <a:rPr lang="en-GB" sz="1200" kern="1200" dirty="0">
                <a:solidFill>
                  <a:schemeClr val="tx1"/>
                </a:solidFill>
                <a:effectLst/>
                <a:latin typeface="+mn-lt"/>
                <a:ea typeface="+mn-ea"/>
                <a:cs typeface="+mn-cs"/>
              </a:rPr>
              <a:t>24 February 1997;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 case </a:t>
            </a:r>
            <a:r>
              <a:rPr lang="en-GB" sz="120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Oberschlick v. Austria </a:t>
            </a:r>
            <a:r>
              <a:rPr lang="en-GB" sz="1200" kern="1200" dirty="0">
                <a:solidFill>
                  <a:schemeClr val="tx1"/>
                </a:solidFill>
                <a:effectLst/>
                <a:latin typeface="+mn-lt"/>
                <a:ea typeface="+mn-ea"/>
                <a:cs typeface="+mn-cs"/>
              </a:rPr>
              <a:t>(n°2)”, </a:t>
            </a:r>
            <a:r>
              <a:rPr lang="en-GB" dirty="0"/>
              <a:t>Application n° 20834/92, 1</a:t>
            </a:r>
            <a:r>
              <a:rPr lang="en-GB" sz="1200" kern="1200" dirty="0">
                <a:solidFill>
                  <a:schemeClr val="tx1"/>
                </a:solidFill>
                <a:effectLst/>
                <a:latin typeface="+mn-lt"/>
                <a:ea typeface="+mn-ea"/>
                <a:cs typeface="+mn-cs"/>
              </a:rPr>
              <a:t> July 1997.</a:t>
            </a:r>
          </a:p>
          <a:p>
            <a:r>
              <a:rPr lang="en-GB" sz="1200" kern="1200" baseline="30000" dirty="0">
                <a:solidFill>
                  <a:schemeClr val="tx1"/>
                </a:solidFill>
                <a:effectLst/>
                <a:latin typeface="+mn-lt"/>
                <a:ea typeface="+mn-ea"/>
                <a:cs typeface="+mn-cs"/>
              </a:rPr>
              <a:t>[20] </a:t>
            </a:r>
            <a:r>
              <a:rPr lang="en-GB" sz="1200" kern="1200" baseline="0" dirty="0">
                <a:solidFill>
                  <a:schemeClr val="tx1"/>
                </a:solidFill>
                <a:effectLst/>
                <a:latin typeface="+mn-lt"/>
                <a:ea typeface="+mn-ea"/>
                <a:cs typeface="+mn-cs"/>
              </a:rPr>
              <a:t>See for example </a:t>
            </a:r>
            <a:r>
              <a:rPr lang="en-US" sz="1200" kern="1200" baseline="0" dirty="0">
                <a:solidFill>
                  <a:schemeClr val="tx1"/>
                </a:solidFill>
                <a:effectLst/>
                <a:latin typeface="+mn-lt"/>
                <a:ea typeface="+mn-ea"/>
                <a:cs typeface="+mn-cs"/>
              </a:rPr>
              <a:t>ECtHR, case “DL v. Bulgaria”, Application n° 7472/14, 19 May 2016, §105</a:t>
            </a:r>
            <a:r>
              <a:rPr lang="en-GB" sz="1200" kern="1200" baseline="0" dirty="0">
                <a:solidFill>
                  <a:schemeClr val="tx1"/>
                </a:solidFill>
                <a:effectLst/>
                <a:latin typeface="+mn-lt"/>
                <a:ea typeface="+mn-ea"/>
                <a:cs typeface="+mn-cs"/>
              </a:rPr>
              <a:t>; see also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[21] </a:t>
            </a:r>
            <a:r>
              <a:rPr lang="en-GB" sz="1200" kern="1200" dirty="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[22] </a:t>
            </a:r>
            <a:r>
              <a:rPr lang="en-GB" sz="1200" kern="1200" dirty="0">
                <a:solidFill>
                  <a:schemeClr val="tx1"/>
                </a:solidFill>
                <a:effectLst/>
                <a:latin typeface="+mn-lt"/>
                <a:ea typeface="+mn-ea"/>
                <a:cs typeface="+mn-cs"/>
              </a:rPr>
              <a:t>On this issue and the previous one see for example ECtHR, case “</a:t>
            </a:r>
            <a:r>
              <a:rPr lang="en-GB" sz="1200" i="0" kern="1200" dirty="0">
                <a:solidFill>
                  <a:schemeClr val="tx1"/>
                </a:solidFill>
                <a:effectLst/>
                <a:latin typeface="+mn-lt"/>
                <a:ea typeface="+mn-ea"/>
                <a:cs typeface="+mn-cs"/>
              </a:rPr>
              <a:t>Crémieux v. France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25 February 1993, Req. n° 11471/85, A256-B, § 40.</a:t>
            </a:r>
          </a:p>
          <a:p>
            <a:r>
              <a:rPr lang="en-GB" sz="1200" kern="1200" baseline="30000" dirty="0">
                <a:solidFill>
                  <a:schemeClr val="tx1"/>
                </a:solidFill>
                <a:effectLst/>
                <a:latin typeface="+mn-lt"/>
                <a:ea typeface="+mn-ea"/>
                <a:cs typeface="+mn-cs"/>
              </a:rPr>
              <a:t>[23 ] </a:t>
            </a:r>
            <a:r>
              <a:rPr lang="en-GB" sz="1200"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[24] </a:t>
            </a:r>
            <a:r>
              <a:rPr lang="en-GB" sz="1200" kern="1200" dirty="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a:solidFill>
                  <a:schemeClr val="tx1"/>
                </a:solidFill>
                <a:effectLst/>
                <a:latin typeface="+mn-lt"/>
                <a:ea typeface="+mn-ea"/>
                <a:cs typeface="+mn-cs"/>
              </a:rPr>
              <a:t>V. v. European Parliament”</a:t>
            </a:r>
            <a:r>
              <a:rPr lang="en-GB" sz="1200" kern="1200" dirty="0">
                <a:solidFill>
                  <a:schemeClr val="tx1"/>
                </a:solidFill>
                <a:effectLst/>
                <a:latin typeface="+mn-lt"/>
                <a:ea typeface="+mn-ea"/>
                <a:cs typeface="+mn-cs"/>
              </a:rPr>
              <a:t>, 5 July 2011, case F-46/09, § 139, available at </a:t>
            </a:r>
            <a:r>
              <a:rPr lang="en-GB" sz="1200" u="sng" kern="1200" dirty="0">
                <a:solidFill>
                  <a:schemeClr val="tx1"/>
                </a:solidFill>
                <a:effectLst/>
                <a:latin typeface="+mn-lt"/>
                <a:ea typeface="+mn-ea"/>
                <a:cs typeface="+mn-cs"/>
                <a:hlinkClick r:id="rId3"/>
              </a:rPr>
              <a:t>http://curia.europa.eu/juris/liste.jsf?language=en&amp;num=F-46/09</a:t>
            </a:r>
            <a:r>
              <a:rPr lang="en-GB" sz="1200" kern="1200" dirty="0">
                <a:solidFill>
                  <a:schemeClr val="tx1"/>
                </a:solidFill>
                <a:effectLst/>
                <a:latin typeface="+mn-lt"/>
                <a:ea typeface="+mn-ea"/>
                <a:cs typeface="+mn-cs"/>
              </a:rPr>
              <a:t> (last acceded on 5 January 2017).</a:t>
            </a:r>
          </a:p>
          <a:p>
            <a:r>
              <a:rPr lang="en-GB" sz="1200" kern="1200" baseline="30000" dirty="0">
                <a:solidFill>
                  <a:schemeClr val="tx1"/>
                </a:solidFill>
                <a:effectLst/>
                <a:latin typeface="+mn-lt"/>
                <a:ea typeface="+mn-ea"/>
                <a:cs typeface="+mn-cs"/>
              </a:rPr>
              <a:t>[25] </a:t>
            </a:r>
            <a:r>
              <a:rPr lang="en-GB" sz="1200" i="0" kern="1200" dirty="0">
                <a:solidFill>
                  <a:schemeClr val="tx1"/>
                </a:solidFill>
                <a:effectLst/>
                <a:latin typeface="+mn-lt"/>
                <a:ea typeface="+mn-ea"/>
                <a:cs typeface="+mn-cs"/>
              </a:rPr>
              <a:t>ECtHR, case “Goodwin v. United Kingdom”</a:t>
            </a:r>
            <a:r>
              <a:rPr lang="en-GB" sz="1200" kern="1200" dirty="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23</a:t>
            </a:fld>
            <a:endParaRPr lang="en-US" dirty="0">
              <a:cs typeface="Arial" charset="0"/>
            </a:endParaRPr>
          </a:p>
        </p:txBody>
      </p:sp>
    </p:spTree>
    <p:extLst>
      <p:ext uri="{BB962C8B-B14F-4D97-AF65-F5344CB8AC3E}">
        <p14:creationId xmlns:p14="http://schemas.microsoft.com/office/powerpoint/2010/main" val="41730421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a:t>The proportionality principle can be presented as</a:t>
            </a:r>
            <a:r>
              <a:rPr lang="en-GB" baseline="0" dirty="0"/>
              <a:t> </a:t>
            </a:r>
            <a:r>
              <a:rPr lang="en-GB" dirty="0"/>
              <a:t>including two core requirements.</a:t>
            </a:r>
          </a:p>
          <a:p>
            <a:pPr eaLnBrk="1" hangingPunct="1">
              <a:spcBef>
                <a:spcPct val="0"/>
              </a:spcBef>
            </a:pPr>
            <a:endParaRPr lang="en-GB" dirty="0"/>
          </a:p>
          <a:p>
            <a:pPr eaLnBrk="1" hangingPunct="1">
              <a:spcBef>
                <a:spcPct val="0"/>
              </a:spcBef>
            </a:pPr>
            <a:r>
              <a:rPr lang="en-GB" dirty="0"/>
              <a:t>Such as necessity requirements, the respect of proportionality requirements must be demonstrated – according to the ECtHR, "</a:t>
            </a:r>
            <a:r>
              <a:rPr lang="en-GB" i="1" dirty="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a:t>"</a:t>
            </a:r>
            <a:r>
              <a:rPr lang="en-GB" baseline="30000" dirty="0"/>
              <a:t>[16]</a:t>
            </a:r>
            <a:r>
              <a:rPr lang="en-GB" dirty="0"/>
              <a:t>).</a:t>
            </a:r>
          </a:p>
          <a:p>
            <a:pPr eaLnBrk="1" hangingPunct="1">
              <a:spcBef>
                <a:spcPct val="0"/>
              </a:spcBef>
            </a:pPr>
            <a:endParaRPr lang="en-GB" dirty="0"/>
          </a:p>
          <a:p>
            <a:pPr eaLnBrk="1" hangingPunct="1">
              <a:spcBef>
                <a:spcPct val="0"/>
              </a:spcBef>
            </a:pPr>
            <a:r>
              <a:rPr lang="en-GB" dirty="0"/>
              <a:t>These two requirements are the following: the </a:t>
            </a:r>
            <a:r>
              <a:rPr lang="en-GB" sz="1200" b="0" kern="1200" dirty="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 The interference must be limited to what is strictly necessary:</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Appropriate to its context: </a:t>
            </a:r>
            <a:r>
              <a:rPr lang="en-GB" sz="1200" kern="1200" dirty="0">
                <a:solidFill>
                  <a:schemeClr val="tx1"/>
                </a:solidFill>
                <a:effectLst/>
                <a:latin typeface="+mn-lt"/>
                <a:ea typeface="+mn-ea"/>
                <a:cs typeface="+mn-cs"/>
              </a:rPr>
              <a:t>adapted to the severity of the social </a:t>
            </a:r>
            <a:r>
              <a:rPr lang="en-GB" sz="1200" i="0" kern="1200" dirty="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a:solidFill>
                  <a:schemeClr val="tx1"/>
                </a:solidFill>
                <a:effectLst/>
                <a:latin typeface="+mn-lt"/>
                <a:ea typeface="+mn-ea"/>
                <a:cs typeface="+mn-cs"/>
              </a:rPr>
              <a:t>[18]</a:t>
            </a:r>
            <a:r>
              <a:rPr lang="en-GB" sz="1200" i="0" kern="1200" dirty="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a:solidFill>
                  <a:schemeClr val="tx1"/>
                </a:solidFill>
                <a:effectLst/>
                <a:latin typeface="+mn-lt"/>
                <a:ea typeface="+mn-ea"/>
                <a:cs typeface="+mn-cs"/>
              </a:rPr>
              <a:t> </a:t>
            </a:r>
            <a:r>
              <a:rPr lang="en-GB" sz="1200" i="0" kern="1200" dirty="0">
                <a:solidFill>
                  <a:schemeClr val="tx1"/>
                </a:solidFill>
                <a:effectLst/>
                <a:latin typeface="+mn-lt"/>
                <a:ea typeface="+mn-ea"/>
                <a:cs typeface="+mn-cs"/>
              </a:rPr>
              <a:t>being limited…) </a:t>
            </a:r>
            <a:r>
              <a:rPr lang="en-GB" sz="1200" i="0" kern="1200" baseline="30000" dirty="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a:solidFill>
                  <a:schemeClr val="tx1"/>
                </a:solidFill>
                <a:effectLst/>
                <a:latin typeface="+mn-lt"/>
                <a:ea typeface="+mn-ea"/>
                <a:cs typeface="+mn-cs"/>
              </a:rPr>
              <a:t> </a:t>
            </a:r>
            <a:endParaRPr lang="en-GB" sz="1200" i="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The scope of the interference must not exceed what is necessary to reach the aim pursued</a:t>
            </a:r>
            <a:r>
              <a:rPr lang="en-GB" sz="1200" i="0" kern="1200" baseline="30000" dirty="0">
                <a:solidFill>
                  <a:schemeClr val="tx1"/>
                </a:solidFill>
                <a:effectLst/>
                <a:latin typeface="+mn-lt"/>
                <a:ea typeface="+mn-ea"/>
                <a:cs typeface="+mn-cs"/>
              </a:rPr>
              <a:t>[20]</a:t>
            </a:r>
            <a:r>
              <a:rPr lang="en-GB" sz="1200" kern="1200" dirty="0">
                <a:solidFill>
                  <a:schemeClr val="tx1"/>
                </a:solidFill>
                <a:effectLst/>
                <a:latin typeface="+mn-lt"/>
                <a:ea typeface="+mn-ea"/>
                <a:cs typeface="+mn-cs"/>
              </a:rPr>
              <a:t>. This means, </a:t>
            </a:r>
            <a:r>
              <a:rPr lang="en-GB" sz="1200" i="1" kern="1200" dirty="0">
                <a:solidFill>
                  <a:schemeClr val="tx1"/>
                </a:solidFill>
                <a:effectLst/>
                <a:latin typeface="+mn-lt"/>
                <a:ea typeface="+mn-ea"/>
                <a:cs typeface="+mn-cs"/>
              </a:rPr>
              <a:t>inter alia</a:t>
            </a:r>
            <a:r>
              <a:rPr lang="en-GB" sz="1200" kern="1200" dirty="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a:solidFill>
                  <a:schemeClr val="tx1"/>
                </a:solidFill>
                <a:effectLst/>
                <a:latin typeface="+mn-lt"/>
                <a:ea typeface="+mn-ea"/>
                <a:cs typeface="+mn-cs"/>
              </a:rPr>
              <a:t>[21]</a:t>
            </a:r>
            <a:r>
              <a:rPr lang="en-GB" sz="1200" kern="1200" dirty="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a:solidFill>
                  <a:schemeClr val="tx1"/>
                </a:solidFill>
                <a:effectLst/>
                <a:latin typeface="+mn-lt"/>
                <a:ea typeface="+mn-ea"/>
                <a:cs typeface="+mn-cs"/>
              </a:rPr>
              <a:t>[22]</a:t>
            </a:r>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(3) The interference must be the less restrictiv</a:t>
            </a:r>
            <a:r>
              <a:rPr lang="en-GB" sz="1200" b="1" kern="1200" baseline="0" dirty="0">
                <a:solidFill>
                  <a:schemeClr val="tx1"/>
                </a:solidFill>
                <a:effectLst/>
                <a:latin typeface="+mn-lt"/>
                <a:ea typeface="+mn-ea"/>
                <a:cs typeface="+mn-cs"/>
              </a:rPr>
              <a:t>e one in its nature</a:t>
            </a:r>
            <a:r>
              <a:rPr lang="en-GB" sz="1200" kern="1200" baseline="0" dirty="0">
                <a:solidFill>
                  <a:schemeClr val="tx1"/>
                </a:solidFill>
                <a:effectLst/>
                <a:latin typeface="+mn-lt"/>
                <a:ea typeface="+mn-ea"/>
                <a:cs typeface="+mn-cs"/>
              </a:rPr>
              <a:t>. In other </a:t>
            </a:r>
            <a:r>
              <a:rPr lang="en-GB" sz="1200" b="0" i="0" u="none" kern="1200" baseline="0" dirty="0">
                <a:solidFill>
                  <a:schemeClr val="tx1"/>
                </a:solidFill>
                <a:effectLst/>
                <a:latin typeface="+mn-lt"/>
                <a:ea typeface="+mn-ea"/>
                <a:cs typeface="+mn-cs"/>
              </a:rPr>
              <a:t>words, the pressing social need should not be </a:t>
            </a:r>
            <a:r>
              <a:rPr lang="en-GB" sz="1200" b="0" i="0" u="none" kern="1200" dirty="0">
                <a:solidFill>
                  <a:schemeClr val="tx1"/>
                </a:solidFill>
                <a:effectLst/>
                <a:latin typeface="+mn-lt"/>
                <a:ea typeface="+mn-ea"/>
                <a:cs typeface="+mn-cs"/>
              </a:rPr>
              <a:t>satisfactorily addressed by a measure that would be less restrictive</a:t>
            </a:r>
            <a:r>
              <a:rPr lang="en-GB" sz="1200" b="0" i="0" u="none" kern="1200" baseline="30000" dirty="0">
                <a:solidFill>
                  <a:schemeClr val="tx1"/>
                </a:solidFill>
                <a:effectLst/>
                <a:latin typeface="+mn-lt"/>
                <a:ea typeface="+mn-ea"/>
                <a:cs typeface="+mn-cs"/>
              </a:rPr>
              <a:t>[23, 24]</a:t>
            </a:r>
            <a:r>
              <a:rPr lang="en-GB" sz="1200" b="0" i="0" u="none" kern="1200" dirty="0">
                <a:solidFill>
                  <a:schemeClr val="tx1"/>
                </a:solidFill>
                <a:effectLst/>
                <a:latin typeface="+mn-lt"/>
                <a:ea typeface="+mn-ea"/>
                <a:cs typeface="+mn-cs"/>
              </a:rPr>
              <a:t>. For example, an </a:t>
            </a:r>
            <a:r>
              <a:rPr lang="en-GB" dirty="0"/>
              <a:t>order requiring a journalist to identify the source who informed him about the mismanagement and financial problems of a company</a:t>
            </a:r>
            <a:r>
              <a:rPr lang="en-GB" baseline="0" dirty="0"/>
              <a:t> has been considered disproportionate, since an injunction restraining publication (</a:t>
            </a:r>
            <a:r>
              <a:rPr lang="en-GB" dirty="0"/>
              <a:t>notified to all the national newspapers and relevant journals) </a:t>
            </a:r>
            <a:r>
              <a:rPr lang="en-GB" baseline="0" dirty="0"/>
              <a:t>already preserved the company’s interests (by preventing the dissemination of the confidential information</a:t>
            </a:r>
            <a:r>
              <a:rPr lang="en-GB" dirty="0"/>
              <a:t>)</a:t>
            </a:r>
            <a:r>
              <a:rPr lang="en-GB" baseline="0" dirty="0"/>
              <a:t>. The disclosure of the source was an </a:t>
            </a:r>
            <a:r>
              <a:rPr lang="en-GB" dirty="0"/>
              <a:t>additional restriction on freedom of expression which was not supported by sufficient reasons.</a:t>
            </a:r>
            <a:r>
              <a:rPr lang="en-GB" sz="1200" kern="1200" baseline="30000" dirty="0">
                <a:solidFill>
                  <a:schemeClr val="tx1"/>
                </a:solidFill>
                <a:effectLst/>
                <a:latin typeface="+mn-lt"/>
                <a:ea typeface="+mn-ea"/>
                <a:cs typeface="+mn-cs"/>
              </a:rPr>
              <a:t>[25]</a:t>
            </a:r>
            <a:r>
              <a:rPr lang="en-GB" sz="3600" kern="1200" dirty="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a:solidFill>
                  <a:schemeClr val="tx1"/>
                </a:solidFill>
                <a:latin typeface="+mn-lt"/>
                <a:ea typeface="+mn-ea"/>
                <a:cs typeface="+mn-cs"/>
              </a:rPr>
              <a:t> </a:t>
            </a:r>
            <a:r>
              <a:rPr lang="en-GB" sz="3600" kern="1200" baseline="300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a:solidFill>
                  <a:schemeClr val="tx1"/>
                </a:solidFill>
                <a:effectLst/>
                <a:latin typeface="+mn-lt"/>
                <a:ea typeface="+mn-ea"/>
                <a:cs typeface="+mn-cs"/>
              </a:rPr>
              <a:t>(4) </a:t>
            </a:r>
            <a:r>
              <a:rPr lang="en-GB" sz="3600" b="1" kern="1200" dirty="0">
                <a:solidFill>
                  <a:schemeClr val="tx1"/>
                </a:solidFill>
                <a:effectLst/>
                <a:latin typeface="+mn-lt"/>
                <a:ea typeface="+mn-ea"/>
                <a:cs typeface="+mn-cs"/>
              </a:rPr>
              <a:t>The overall impact of the interference must not lead to extinguish, in practice, a protected right. </a:t>
            </a:r>
            <a:r>
              <a:rPr lang="en-GB" sz="3600" kern="1200" dirty="0">
                <a:solidFill>
                  <a:schemeClr val="tx1"/>
                </a:solidFill>
                <a:effectLst/>
                <a:latin typeface="+mn-lt"/>
                <a:ea typeface="+mn-ea"/>
                <a:cs typeface="+mn-cs"/>
              </a:rPr>
              <a:t>For</a:t>
            </a:r>
            <a:r>
              <a:rPr lang="en-GB" sz="3600" kern="1200" baseline="0" dirty="0">
                <a:solidFill>
                  <a:schemeClr val="tx1"/>
                </a:solidFill>
                <a:effectLst/>
                <a:latin typeface="+mn-lt"/>
                <a:ea typeface="+mn-ea"/>
                <a:cs typeface="+mn-cs"/>
              </a:rPr>
              <a:t> </a:t>
            </a:r>
            <a:r>
              <a:rPr lang="en-GB" sz="3600" kern="1200" dirty="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a:solidFill>
                  <a:schemeClr val="tx1"/>
                </a:solidFill>
                <a:effectLst/>
                <a:latin typeface="+mn-lt"/>
                <a:ea typeface="+mn-ea"/>
                <a:cs typeface="+mn-cs"/>
              </a:rPr>
              <a:t>making his contribution to the public debate</a:t>
            </a:r>
            <a:r>
              <a:rPr lang="en-GB" sz="3600" kern="1200" dirty="0">
                <a:solidFill>
                  <a:schemeClr val="tx1"/>
                </a:solidFill>
                <a:effectLst/>
                <a:latin typeface="+mn-lt"/>
                <a:ea typeface="+mn-ea"/>
                <a:cs typeface="+mn-cs"/>
              </a:rPr>
              <a:t>”,</a:t>
            </a:r>
            <a:r>
              <a:rPr lang="en-GB" sz="3600" kern="1200" baseline="0" dirty="0">
                <a:solidFill>
                  <a:schemeClr val="tx1"/>
                </a:solidFill>
                <a:effectLst/>
                <a:latin typeface="+mn-lt"/>
                <a:ea typeface="+mn-ea"/>
                <a:cs typeface="+mn-cs"/>
              </a:rPr>
              <a:t> since</a:t>
            </a:r>
            <a:r>
              <a:rPr lang="en-GB" sz="3600" kern="1200" dirty="0">
                <a:solidFill>
                  <a:schemeClr val="tx1"/>
                </a:solidFill>
                <a:effectLst/>
                <a:latin typeface="+mn-lt"/>
                <a:ea typeface="+mn-ea"/>
                <a:cs typeface="+mn-cs"/>
              </a:rPr>
              <a:t> this was affecting "</a:t>
            </a:r>
            <a:r>
              <a:rPr lang="en-GB" sz="3600" i="1" kern="1200" dirty="0">
                <a:solidFill>
                  <a:schemeClr val="tx1"/>
                </a:solidFill>
                <a:effectLst/>
                <a:latin typeface="+mn-lt"/>
                <a:ea typeface="+mn-ea"/>
                <a:cs typeface="+mn-cs"/>
              </a:rPr>
              <a:t>the very substance of his view</a:t>
            </a:r>
            <a:r>
              <a:rPr lang="en-GB" sz="3600" kern="1200" dirty="0">
                <a:solidFill>
                  <a:schemeClr val="tx1"/>
                </a:solidFill>
                <a:effectLst/>
                <a:latin typeface="+mn-lt"/>
                <a:ea typeface="+mn-ea"/>
                <a:cs typeface="+mn-cs"/>
              </a:rPr>
              <a:t>" </a:t>
            </a:r>
            <a:r>
              <a:rPr lang="en-GB" sz="3600" kern="1200" baseline="30000" dirty="0">
                <a:solidFill>
                  <a:schemeClr val="tx1"/>
                </a:solidFill>
                <a:effectLst/>
                <a:latin typeface="+mn-lt"/>
                <a:ea typeface="+mn-ea"/>
                <a:cs typeface="+mn-cs"/>
              </a:rPr>
              <a:t>[14]</a:t>
            </a:r>
            <a:r>
              <a:rPr lang="en-GB" sz="3600" kern="1200" dirty="0">
                <a:solidFill>
                  <a:schemeClr val="tx1"/>
                </a:solidFill>
                <a:effectLst/>
                <a:latin typeface="+mn-lt"/>
                <a:ea typeface="+mn-ea"/>
                <a:cs typeface="+mn-cs"/>
              </a:rPr>
              <a:t>.</a:t>
            </a:r>
            <a:endParaRPr lang="en-GB" sz="3600" dirty="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a:solidFill>
                  <a:schemeClr val="tx1"/>
                </a:solidFill>
                <a:effectLst/>
                <a:latin typeface="+mn-lt"/>
                <a:ea typeface="+mn-ea"/>
                <a:cs typeface="+mn-cs"/>
              </a:rPr>
              <a:t>References:</a:t>
            </a:r>
            <a:endParaRPr lang="en-GB" sz="3600" kern="1200" baseline="300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[14] </a:t>
            </a:r>
            <a:r>
              <a:rPr lang="en-US" sz="1200" kern="1200" dirty="0">
                <a:solidFill>
                  <a:schemeClr val="tx1"/>
                </a:solidFill>
                <a:effectLst/>
                <a:latin typeface="+mn-lt"/>
                <a:ea typeface="+mn-ea"/>
                <a:cs typeface="+mn-cs"/>
              </a:rPr>
              <a:t>ECtHR, case “Hertel v. Switzerland”, </a:t>
            </a:r>
            <a:r>
              <a:rPr lang="en-GB" dirty="0"/>
              <a:t>59/1997/843/1049</a:t>
            </a:r>
            <a:r>
              <a:rPr lang="en-US" sz="1200" kern="1200" dirty="0">
                <a:solidFill>
                  <a:schemeClr val="tx1"/>
                </a:solidFill>
                <a:effectLst/>
                <a:latin typeface="+mn-lt"/>
                <a:ea typeface="+mn-ea"/>
                <a:cs typeface="+mn-cs"/>
              </a:rPr>
              <a:t>, 25 August 1998.</a:t>
            </a:r>
            <a:r>
              <a:rPr lang="en-GB"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Jeremy McBride, </a:t>
            </a:r>
            <a:r>
              <a:rPr lang="en-US" sz="1200" i="1" kern="1200" dirty="0">
                <a:solidFill>
                  <a:schemeClr val="tx1"/>
                </a:solidFill>
                <a:effectLst/>
                <a:latin typeface="+mn-lt"/>
                <a:ea typeface="+mn-ea"/>
                <a:cs typeface="+mn-cs"/>
              </a:rPr>
              <a:t>op cit.</a:t>
            </a:r>
            <a:r>
              <a:rPr lang="en-US" sz="1200" kern="1200" dirty="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[15] </a:t>
            </a:r>
            <a:r>
              <a:rPr lang="en-GB" sz="1200" kern="1200" baseline="0" dirty="0">
                <a:solidFill>
                  <a:schemeClr val="tx1"/>
                </a:solidFill>
                <a:effectLst/>
                <a:latin typeface="+mn-lt"/>
                <a:ea typeface="+mn-ea"/>
                <a:cs typeface="+mn-cs"/>
              </a:rPr>
              <a:t>Uzun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a:solidFill>
                  <a:schemeClr val="tx1"/>
                </a:solidFill>
                <a:effectLst/>
                <a:latin typeface="+mn-lt"/>
                <a:ea typeface="+mn-ea"/>
                <a:cs typeface="+mn-cs"/>
              </a:rPr>
              <a:t>[16] </a:t>
            </a:r>
            <a:r>
              <a:rPr lang="en-GB" sz="1200" kern="1200" dirty="0">
                <a:solidFill>
                  <a:schemeClr val="tx1"/>
                </a:solidFill>
                <a:effectLst/>
                <a:latin typeface="+mn-lt"/>
                <a:ea typeface="+mn-ea"/>
                <a:cs typeface="+mn-cs"/>
              </a:rPr>
              <a:t>ECtHR, case “Sunday times v. The</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United Kingdom”,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also see ECtHR, case “</a:t>
            </a:r>
            <a:r>
              <a:rPr lang="en-GB" sz="1200" i="0" kern="1200" dirty="0">
                <a:solidFill>
                  <a:schemeClr val="tx1"/>
                </a:solidFill>
                <a:effectLst/>
                <a:latin typeface="+mn-lt"/>
                <a:ea typeface="+mn-ea"/>
                <a:cs typeface="+mn-cs"/>
              </a:rPr>
              <a:t>Goodwin v. United Kingdom”</a:t>
            </a:r>
            <a:r>
              <a:rPr lang="en-GB" sz="1200" kern="1200" dirty="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[17] </a:t>
            </a:r>
            <a:r>
              <a:rPr lang="en-GB" sz="1200" kern="1200" dirty="0">
                <a:solidFill>
                  <a:schemeClr val="tx1"/>
                </a:solidFill>
                <a:effectLst/>
                <a:latin typeface="+mn-lt"/>
                <a:ea typeface="+mn-ea"/>
                <a:cs typeface="+mn-cs"/>
              </a:rPr>
              <a:t>EUCJ, see the court case </a:t>
            </a:r>
            <a:r>
              <a:rPr lang="en-GB" sz="1200" i="1" kern="1200" dirty="0">
                <a:solidFill>
                  <a:schemeClr val="tx1"/>
                </a:solidFill>
                <a:effectLst/>
                <a:latin typeface="+mn-lt"/>
                <a:ea typeface="+mn-ea"/>
                <a:cs typeface="+mn-cs"/>
              </a:rPr>
              <a:t>Digital Rights Ireland and Seitlinger e.a.</a:t>
            </a:r>
            <a:r>
              <a:rPr lang="en-GB" sz="1200" kern="1200" dirty="0">
                <a:solidFill>
                  <a:schemeClr val="tx1"/>
                </a:solidFill>
                <a:effectLst/>
                <a:latin typeface="+mn-lt"/>
                <a:ea typeface="+mn-ea"/>
                <a:cs typeface="+mn-cs"/>
              </a:rPr>
              <a:t>, joint cases C-293/12 and C-594/12, 8 April 2014, §40. </a:t>
            </a:r>
            <a:endParaRPr lang="en-GB" sz="1200" kern="1200" baseline="300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[18] </a:t>
            </a:r>
            <a:r>
              <a:rPr lang="en-GB" sz="1200" kern="1200" dirty="0">
                <a:solidFill>
                  <a:schemeClr val="tx1"/>
                </a:solidFill>
                <a:effectLst/>
                <a:latin typeface="+mn-lt"/>
                <a:ea typeface="+mn-ea"/>
                <a:cs typeface="+mn-cs"/>
              </a:rPr>
              <a:t>ECtHR, case “</a:t>
            </a:r>
            <a:r>
              <a:rPr lang="en-GB" dirty="0"/>
              <a:t>Üner v. the Netherlands”, Application n° 46410/99,  18 October 2006.</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[19]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case </a:t>
            </a:r>
            <a:r>
              <a:rPr lang="en-GB" sz="1200" i="1"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De Haes and Gijsels </a:t>
            </a:r>
            <a:r>
              <a:rPr lang="en-GB" sz="1200" kern="1200" dirty="0">
                <a:solidFill>
                  <a:schemeClr val="tx1"/>
                </a:solidFill>
                <a:effectLst/>
                <a:latin typeface="+mn-lt"/>
                <a:ea typeface="+mn-ea"/>
                <a:cs typeface="+mn-cs"/>
              </a:rPr>
              <a:t>v. Belgium”, </a:t>
            </a:r>
            <a:r>
              <a:rPr lang="en-GB" dirty="0"/>
              <a:t>Application n° 19983/92, </a:t>
            </a:r>
            <a:r>
              <a:rPr lang="en-GB" sz="1200" kern="1200" dirty="0">
                <a:solidFill>
                  <a:schemeClr val="tx1"/>
                </a:solidFill>
                <a:effectLst/>
                <a:latin typeface="+mn-lt"/>
                <a:ea typeface="+mn-ea"/>
                <a:cs typeface="+mn-cs"/>
              </a:rPr>
              <a:t>24 February 1997;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ECtHR</a:t>
            </a:r>
            <a:r>
              <a:rPr lang="en-GB" sz="1200" i="1" kern="1200" dirty="0">
                <a:solidFill>
                  <a:schemeClr val="tx1"/>
                </a:solidFill>
                <a:effectLst/>
                <a:latin typeface="+mn-lt"/>
                <a:ea typeface="+mn-ea"/>
                <a:cs typeface="+mn-cs"/>
              </a:rPr>
              <a:t>, case </a:t>
            </a:r>
            <a:r>
              <a:rPr lang="en-GB" sz="120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Oberschlick v. Austria </a:t>
            </a:r>
            <a:r>
              <a:rPr lang="en-GB" sz="1200" kern="1200" dirty="0">
                <a:solidFill>
                  <a:schemeClr val="tx1"/>
                </a:solidFill>
                <a:effectLst/>
                <a:latin typeface="+mn-lt"/>
                <a:ea typeface="+mn-ea"/>
                <a:cs typeface="+mn-cs"/>
              </a:rPr>
              <a:t>(n°2)”, </a:t>
            </a:r>
            <a:r>
              <a:rPr lang="en-GB" dirty="0"/>
              <a:t>Application n° 20834/92, 1</a:t>
            </a:r>
            <a:r>
              <a:rPr lang="en-GB" sz="1200" kern="1200" dirty="0">
                <a:solidFill>
                  <a:schemeClr val="tx1"/>
                </a:solidFill>
                <a:effectLst/>
                <a:latin typeface="+mn-lt"/>
                <a:ea typeface="+mn-ea"/>
                <a:cs typeface="+mn-cs"/>
              </a:rPr>
              <a:t> July 1997.</a:t>
            </a:r>
          </a:p>
          <a:p>
            <a:r>
              <a:rPr lang="en-GB" sz="1200" kern="1200" baseline="30000" dirty="0">
                <a:solidFill>
                  <a:schemeClr val="tx1"/>
                </a:solidFill>
                <a:effectLst/>
                <a:latin typeface="+mn-lt"/>
                <a:ea typeface="+mn-ea"/>
                <a:cs typeface="+mn-cs"/>
              </a:rPr>
              <a:t>[20] </a:t>
            </a:r>
            <a:r>
              <a:rPr lang="en-GB" sz="1200" kern="1200" baseline="0" dirty="0">
                <a:solidFill>
                  <a:schemeClr val="tx1"/>
                </a:solidFill>
                <a:effectLst/>
                <a:latin typeface="+mn-lt"/>
                <a:ea typeface="+mn-ea"/>
                <a:cs typeface="+mn-cs"/>
              </a:rPr>
              <a:t>See for example </a:t>
            </a:r>
            <a:r>
              <a:rPr lang="en-US" sz="1200" kern="1200" baseline="0" dirty="0">
                <a:solidFill>
                  <a:schemeClr val="tx1"/>
                </a:solidFill>
                <a:effectLst/>
                <a:latin typeface="+mn-lt"/>
                <a:ea typeface="+mn-ea"/>
                <a:cs typeface="+mn-cs"/>
              </a:rPr>
              <a:t>ECtHR, case “DL v. Bulgaria”, Application n° 7472/14, 19 May 2016, §105</a:t>
            </a:r>
            <a:r>
              <a:rPr lang="en-GB" sz="1200" kern="1200" baseline="0" dirty="0">
                <a:solidFill>
                  <a:schemeClr val="tx1"/>
                </a:solidFill>
                <a:effectLst/>
                <a:latin typeface="+mn-lt"/>
                <a:ea typeface="+mn-ea"/>
                <a:cs typeface="+mn-cs"/>
              </a:rPr>
              <a:t>; see also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[21] </a:t>
            </a:r>
            <a:r>
              <a:rPr lang="en-GB" sz="1200" kern="1200" dirty="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r>
              <a:rPr lang="en-GB" sz="1200" kern="1200" baseline="30000" dirty="0">
                <a:solidFill>
                  <a:schemeClr val="tx1"/>
                </a:solidFill>
                <a:effectLst/>
                <a:latin typeface="+mn-lt"/>
                <a:ea typeface="+mn-ea"/>
                <a:cs typeface="+mn-cs"/>
              </a:rPr>
              <a:t>[22] </a:t>
            </a:r>
            <a:r>
              <a:rPr lang="en-GB" sz="1200" kern="1200" dirty="0">
                <a:solidFill>
                  <a:schemeClr val="tx1"/>
                </a:solidFill>
                <a:effectLst/>
                <a:latin typeface="+mn-lt"/>
                <a:ea typeface="+mn-ea"/>
                <a:cs typeface="+mn-cs"/>
              </a:rPr>
              <a:t>On this issue and the previous one see for example ECtHR, case “</a:t>
            </a:r>
            <a:r>
              <a:rPr lang="en-GB" sz="1200" i="0" kern="1200" dirty="0">
                <a:solidFill>
                  <a:schemeClr val="tx1"/>
                </a:solidFill>
                <a:effectLst/>
                <a:latin typeface="+mn-lt"/>
                <a:ea typeface="+mn-ea"/>
                <a:cs typeface="+mn-cs"/>
              </a:rPr>
              <a:t>Crémieux v. France</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25 February 1993, Req. n° 11471/85, A256-B, § 40.</a:t>
            </a:r>
          </a:p>
          <a:p>
            <a:r>
              <a:rPr lang="en-GB" sz="1200" kern="1200" baseline="30000" dirty="0">
                <a:solidFill>
                  <a:schemeClr val="tx1"/>
                </a:solidFill>
                <a:effectLst/>
                <a:latin typeface="+mn-lt"/>
                <a:ea typeface="+mn-ea"/>
                <a:cs typeface="+mn-cs"/>
              </a:rPr>
              <a:t>[23 ] </a:t>
            </a:r>
            <a:r>
              <a:rPr lang="en-GB" sz="1200"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a:solidFill>
                  <a:schemeClr val="tx1"/>
                </a:solidFill>
                <a:effectLst/>
                <a:latin typeface="+mn-lt"/>
                <a:ea typeface="+mn-ea"/>
                <a:cs typeface="+mn-cs"/>
              </a:rPr>
              <a:t>[24] </a:t>
            </a:r>
            <a:r>
              <a:rPr lang="en-GB" sz="1200" kern="1200" dirty="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a:solidFill>
                  <a:schemeClr val="tx1"/>
                </a:solidFill>
                <a:effectLst/>
                <a:latin typeface="+mn-lt"/>
                <a:ea typeface="+mn-ea"/>
                <a:cs typeface="+mn-cs"/>
              </a:rPr>
              <a:t>V. v. European Parliament”</a:t>
            </a:r>
            <a:r>
              <a:rPr lang="en-GB" sz="1200" kern="1200" dirty="0">
                <a:solidFill>
                  <a:schemeClr val="tx1"/>
                </a:solidFill>
                <a:effectLst/>
                <a:latin typeface="+mn-lt"/>
                <a:ea typeface="+mn-ea"/>
                <a:cs typeface="+mn-cs"/>
              </a:rPr>
              <a:t>, 5 July 2011, case F-46/09, § 139, available at </a:t>
            </a:r>
            <a:r>
              <a:rPr lang="en-GB" sz="1200" u="sng" kern="1200" dirty="0">
                <a:solidFill>
                  <a:schemeClr val="tx1"/>
                </a:solidFill>
                <a:effectLst/>
                <a:latin typeface="+mn-lt"/>
                <a:ea typeface="+mn-ea"/>
                <a:cs typeface="+mn-cs"/>
                <a:hlinkClick r:id="rId3"/>
              </a:rPr>
              <a:t>http://curia.europa.eu/juris/liste.jsf?language=en&amp;num=F-46/09</a:t>
            </a:r>
            <a:r>
              <a:rPr lang="en-GB" sz="1200" kern="1200" dirty="0">
                <a:solidFill>
                  <a:schemeClr val="tx1"/>
                </a:solidFill>
                <a:effectLst/>
                <a:latin typeface="+mn-lt"/>
                <a:ea typeface="+mn-ea"/>
                <a:cs typeface="+mn-cs"/>
              </a:rPr>
              <a:t> (last acceded on 5 January 2017).</a:t>
            </a:r>
          </a:p>
          <a:p>
            <a:r>
              <a:rPr lang="en-GB" sz="1200" kern="1200" baseline="30000" dirty="0">
                <a:solidFill>
                  <a:schemeClr val="tx1"/>
                </a:solidFill>
                <a:effectLst/>
                <a:latin typeface="+mn-lt"/>
                <a:ea typeface="+mn-ea"/>
                <a:cs typeface="+mn-cs"/>
              </a:rPr>
              <a:t>[25] </a:t>
            </a:r>
            <a:r>
              <a:rPr lang="en-GB" sz="1200" i="0" kern="1200" dirty="0">
                <a:solidFill>
                  <a:schemeClr val="tx1"/>
                </a:solidFill>
                <a:effectLst/>
                <a:latin typeface="+mn-lt"/>
                <a:ea typeface="+mn-ea"/>
                <a:cs typeface="+mn-cs"/>
              </a:rPr>
              <a:t>ECtHR, case “Goodwin v. United Kingdom”</a:t>
            </a:r>
            <a:r>
              <a:rPr lang="en-GB" sz="1200" kern="1200" dirty="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24</a:t>
            </a:fld>
            <a:endParaRPr lang="en-US" dirty="0">
              <a:cs typeface="Arial" charset="0"/>
            </a:endParaRPr>
          </a:p>
        </p:txBody>
      </p:sp>
    </p:spTree>
    <p:extLst>
      <p:ext uri="{BB962C8B-B14F-4D97-AF65-F5344CB8AC3E}">
        <p14:creationId xmlns:p14="http://schemas.microsoft.com/office/powerpoint/2010/main" val="1234000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 Limited</a:t>
            </a:r>
            <a:r>
              <a:rPr lang="en-GB" sz="1200" b="1" kern="1200" baseline="0" dirty="0">
                <a:solidFill>
                  <a:schemeClr val="tx1"/>
                </a:solidFill>
                <a:effectLst/>
                <a:latin typeface="+mn-lt"/>
                <a:ea typeface="+mn-ea"/>
                <a:cs typeface="+mn-cs"/>
              </a:rPr>
              <a:t> by appropriate (which means adequate and effective)</a:t>
            </a:r>
            <a:r>
              <a:rPr lang="en-GB" sz="1200" i="0" kern="1200" baseline="30000" dirty="0">
                <a:solidFill>
                  <a:srgbClr val="00B050"/>
                </a:solidFill>
                <a:effectLst/>
                <a:latin typeface="+mn-lt"/>
                <a:ea typeface="+mn-ea"/>
                <a:cs typeface="+mn-cs"/>
              </a:rPr>
              <a:t> [26] </a:t>
            </a:r>
            <a:r>
              <a:rPr lang="en-GB" sz="1200" b="1" kern="1200" baseline="0" dirty="0">
                <a:solidFill>
                  <a:schemeClr val="tx1"/>
                </a:solidFill>
                <a:effectLst/>
                <a:latin typeface="+mn-lt"/>
                <a:ea typeface="+mn-ea"/>
                <a:cs typeface="+mn-cs"/>
              </a:rPr>
              <a:t>safeguards.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are measures that “render possible”</a:t>
            </a:r>
            <a:r>
              <a:rPr lang="en-GB" sz="6500" kern="1200" baseline="30000" dirty="0">
                <a:solidFill>
                  <a:schemeClr val="tx1"/>
                </a:solidFill>
                <a:latin typeface="+mn-lt"/>
                <a:ea typeface="+mn-ea"/>
                <a:cs typeface="+mn-cs"/>
              </a:rPr>
              <a:t>[27] </a:t>
            </a:r>
            <a:r>
              <a:rPr lang="en-GB" sz="6500" kern="1200" dirty="0">
                <a:solidFill>
                  <a:schemeClr val="tx1"/>
                </a:solidFill>
                <a:latin typeface="+mn-lt"/>
                <a:ea typeface="+mn-ea"/>
                <a:cs typeface="+mn-cs"/>
              </a:rPr>
              <a:t>the respect of the right at stake</a:t>
            </a:r>
            <a:r>
              <a:rPr lang="en-GB" sz="6500" kern="1200" baseline="30000" dirty="0">
                <a:solidFill>
                  <a:schemeClr val="tx1"/>
                </a:solidFill>
                <a:latin typeface="+mn-lt"/>
                <a:ea typeface="+mn-ea"/>
                <a:cs typeface="+mn-cs"/>
              </a:rPr>
              <a:t>[26 §55]</a:t>
            </a:r>
            <a:r>
              <a:rPr lang="en-GB" sz="6500" kern="1200" dirty="0">
                <a:solidFill>
                  <a:schemeClr val="tx1"/>
                </a:solidFill>
                <a:latin typeface="+mn-lt"/>
                <a:ea typeface="+mn-ea"/>
                <a:cs typeface="+mn-cs"/>
              </a:rPr>
              <a:t>, and therefore which render possible the respect of proportionality – and more globally of all the requirements for limiting freedom, thus avoid arbitrary limitations</a:t>
            </a:r>
            <a:r>
              <a:rPr lang="en-GB" sz="6500" kern="1200" baseline="30000" dirty="0">
                <a:solidFill>
                  <a:schemeClr val="tx1"/>
                </a:solidFill>
                <a:latin typeface="+mn-lt"/>
                <a:ea typeface="+mn-ea"/>
                <a:cs typeface="+mn-cs"/>
              </a:rPr>
              <a:t>[27]</a:t>
            </a:r>
            <a:r>
              <a:rPr lang="en-GB" sz="6500" kern="1200" dirty="0">
                <a:solidFill>
                  <a:schemeClr val="tx1"/>
                </a:solidFill>
                <a:latin typeface="+mn-lt"/>
                <a:ea typeface="+mn-ea"/>
                <a:cs typeface="+mn-cs"/>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might also be used in order to provide equivalent protection where the necessity test or the proportionality test present weaknesses, or where </a:t>
            </a:r>
            <a:r>
              <a:rPr lang="en-GB" sz="6500" dirty="0"/>
              <a:t>guarantees provided for by generic law are impracticable in the specific circumstances</a:t>
            </a:r>
            <a:r>
              <a:rPr lang="en-GB" sz="6500" kern="1200" baseline="30000" dirty="0">
                <a:solidFill>
                  <a:schemeClr val="tx1"/>
                </a:solidFill>
                <a:latin typeface="+mn-lt"/>
                <a:ea typeface="+mn-ea"/>
                <a:cs typeface="+mn-cs"/>
              </a:rPr>
              <a:t>[26 §55]</a:t>
            </a:r>
            <a:r>
              <a:rPr lang="en-GB" sz="6500" dirty="0"/>
              <a:t>. For example, </a:t>
            </a:r>
            <a:r>
              <a:rPr lang="en-GB" sz="6500" baseline="0" dirty="0"/>
              <a:t>law might prohibit </a:t>
            </a:r>
            <a:r>
              <a:rPr lang="en-GB" sz="6500" dirty="0"/>
              <a:t>the collection and other processing of sensitive data (such as data relating to racial origin or religious convictions) if not absolutely necessary for the purposes of a particular inquiry (this prohibition is recommended by the CoE committee of Ministers in its recommendation 87 (15) relating to police files</a:t>
            </a:r>
            <a:r>
              <a:rPr lang="en-GB" sz="6500" kern="1200" baseline="30000" dirty="0">
                <a:solidFill>
                  <a:schemeClr val="tx1"/>
                </a:solidFill>
                <a:latin typeface="+mn-lt"/>
                <a:ea typeface="+mn-ea"/>
                <a:cs typeface="+mn-cs"/>
              </a:rPr>
              <a:t>[28]</a:t>
            </a:r>
            <a:r>
              <a:rPr lang="en-GB" sz="6500" dirty="0"/>
              <a:t>), but this is nearly impossible to respect where public data are automatically collected on social networks (since internet users often publish such kind of information, which might not be easily avoided by LEA</a:t>
            </a:r>
            <a:r>
              <a:rPr lang="en-GB" sz="6500" baseline="0" dirty="0"/>
              <a:t> </a:t>
            </a:r>
            <a:r>
              <a:rPr lang="en-GB" sz="6500" dirty="0"/>
              <a:t>automatic tools).</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consist essentially of two types of measures: (1) the setting of the boundaries of the interference (i.e., here, the power of procedure), which must be clearly indicated in the law (see slide</a:t>
            </a:r>
            <a:r>
              <a:rPr lang="en-GB" sz="6500" kern="1200" baseline="0" dirty="0">
                <a:solidFill>
                  <a:schemeClr val="tx1"/>
                </a:solidFill>
                <a:latin typeface="+mn-lt"/>
                <a:ea typeface="+mn-ea"/>
                <a:cs typeface="+mn-cs"/>
              </a:rPr>
              <a:t> 29), </a:t>
            </a:r>
            <a:r>
              <a:rPr lang="en-GB" sz="6500" kern="1200" dirty="0">
                <a:solidFill>
                  <a:schemeClr val="tx1"/>
                </a:solidFill>
                <a:latin typeface="+mn-lt"/>
                <a:ea typeface="+mn-ea"/>
                <a:cs typeface="+mn-cs"/>
              </a:rPr>
              <a:t>and (2) enforcement and control measures ensuring that these boundaries (and more generally the requirements of legitimate aim, necessity and proportionality) are respected.</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b="0"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Klass</a:t>
            </a:r>
            <a:r>
              <a:rPr lang="en-GB" sz="1200" kern="1200" dirty="0">
                <a:solidFill>
                  <a:schemeClr val="tx1"/>
                </a:solidFill>
                <a:effectLst/>
                <a:latin typeface="+mn-lt"/>
                <a:ea typeface="+mn-ea"/>
                <a:cs typeface="+mn-cs"/>
              </a:rPr>
              <a:t> and others v. Germany”, application n° 5029/71, judgment of 6 September 1978, Series A, n° 28, §§ 50 </a:t>
            </a:r>
            <a:r>
              <a:rPr lang="en-GB" sz="1200" i="1" kern="1200" dirty="0">
                <a:solidFill>
                  <a:schemeClr val="tx1"/>
                </a:solidFill>
                <a:effectLst/>
                <a:latin typeface="+mn-lt"/>
                <a:ea typeface="+mn-ea"/>
                <a:cs typeface="+mn-cs"/>
              </a:rPr>
              <a:t>et seq</a:t>
            </a:r>
            <a:r>
              <a:rPr lang="en-GB" sz="1200"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25</a:t>
            </a:fld>
            <a:endParaRPr lang="en-US" dirty="0">
              <a:cs typeface="Arial" charset="0"/>
            </a:endParaRPr>
          </a:p>
        </p:txBody>
      </p:sp>
    </p:spTree>
    <p:extLst>
      <p:ext uri="{BB962C8B-B14F-4D97-AF65-F5344CB8AC3E}">
        <p14:creationId xmlns:p14="http://schemas.microsoft.com/office/powerpoint/2010/main" val="15616887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 Limited</a:t>
            </a:r>
            <a:r>
              <a:rPr lang="en-GB" sz="1200" b="1" kern="1200" baseline="0" dirty="0">
                <a:solidFill>
                  <a:schemeClr val="tx1"/>
                </a:solidFill>
                <a:effectLst/>
                <a:latin typeface="+mn-lt"/>
                <a:ea typeface="+mn-ea"/>
                <a:cs typeface="+mn-cs"/>
              </a:rPr>
              <a:t> by appropriate (which means adequate and effective)</a:t>
            </a:r>
            <a:r>
              <a:rPr lang="en-GB" sz="1200" i="0" kern="1200" baseline="30000" dirty="0">
                <a:solidFill>
                  <a:srgbClr val="00B050"/>
                </a:solidFill>
                <a:effectLst/>
                <a:latin typeface="+mn-lt"/>
                <a:ea typeface="+mn-ea"/>
                <a:cs typeface="+mn-cs"/>
              </a:rPr>
              <a:t> [26] </a:t>
            </a:r>
            <a:r>
              <a:rPr lang="en-GB" sz="1200" b="1" kern="1200" baseline="0" dirty="0">
                <a:solidFill>
                  <a:schemeClr val="tx1"/>
                </a:solidFill>
                <a:effectLst/>
                <a:latin typeface="+mn-lt"/>
                <a:ea typeface="+mn-ea"/>
                <a:cs typeface="+mn-cs"/>
              </a:rPr>
              <a:t>safeguards.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are measures that “render possible”</a:t>
            </a:r>
            <a:r>
              <a:rPr lang="en-GB" sz="6500" kern="1200" baseline="30000" dirty="0">
                <a:solidFill>
                  <a:schemeClr val="tx1"/>
                </a:solidFill>
                <a:latin typeface="+mn-lt"/>
                <a:ea typeface="+mn-ea"/>
                <a:cs typeface="+mn-cs"/>
              </a:rPr>
              <a:t>[27] </a:t>
            </a:r>
            <a:r>
              <a:rPr lang="en-GB" sz="6500" kern="1200" dirty="0">
                <a:solidFill>
                  <a:schemeClr val="tx1"/>
                </a:solidFill>
                <a:latin typeface="+mn-lt"/>
                <a:ea typeface="+mn-ea"/>
                <a:cs typeface="+mn-cs"/>
              </a:rPr>
              <a:t>the respect of the right at stake</a:t>
            </a:r>
            <a:r>
              <a:rPr lang="en-GB" sz="6500" kern="1200" baseline="30000" dirty="0">
                <a:solidFill>
                  <a:schemeClr val="tx1"/>
                </a:solidFill>
                <a:latin typeface="+mn-lt"/>
                <a:ea typeface="+mn-ea"/>
                <a:cs typeface="+mn-cs"/>
              </a:rPr>
              <a:t>[26 §55]</a:t>
            </a:r>
            <a:r>
              <a:rPr lang="en-GB" sz="6500" kern="1200" dirty="0">
                <a:solidFill>
                  <a:schemeClr val="tx1"/>
                </a:solidFill>
                <a:latin typeface="+mn-lt"/>
                <a:ea typeface="+mn-ea"/>
                <a:cs typeface="+mn-cs"/>
              </a:rPr>
              <a:t>, and therefore which render possible the respect of proportionality – and more globally of all the requirements for limiting freedom, thus avoid arbitrary limitations</a:t>
            </a:r>
            <a:r>
              <a:rPr lang="en-GB" sz="6500" kern="1200" baseline="30000" dirty="0">
                <a:solidFill>
                  <a:schemeClr val="tx1"/>
                </a:solidFill>
                <a:latin typeface="+mn-lt"/>
                <a:ea typeface="+mn-ea"/>
                <a:cs typeface="+mn-cs"/>
              </a:rPr>
              <a:t>[27]</a:t>
            </a:r>
            <a:r>
              <a:rPr lang="en-GB" sz="6500" kern="1200" dirty="0">
                <a:solidFill>
                  <a:schemeClr val="tx1"/>
                </a:solidFill>
                <a:latin typeface="+mn-lt"/>
                <a:ea typeface="+mn-ea"/>
                <a:cs typeface="+mn-cs"/>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might also be used in order to provide equivalent protection where the necessity test or the proportionality test present weaknesses, or where </a:t>
            </a:r>
            <a:r>
              <a:rPr lang="en-GB" sz="6500" dirty="0"/>
              <a:t>guarantees provided for by generic law are impracticable in the specific circumstances</a:t>
            </a:r>
            <a:r>
              <a:rPr lang="en-GB" sz="6500" kern="1200" baseline="30000" dirty="0">
                <a:solidFill>
                  <a:schemeClr val="tx1"/>
                </a:solidFill>
                <a:latin typeface="+mn-lt"/>
                <a:ea typeface="+mn-ea"/>
                <a:cs typeface="+mn-cs"/>
              </a:rPr>
              <a:t>[26 §55]</a:t>
            </a:r>
            <a:r>
              <a:rPr lang="en-GB" sz="6500" dirty="0"/>
              <a:t>. For example, </a:t>
            </a:r>
            <a:r>
              <a:rPr lang="en-GB" sz="6500" baseline="0" dirty="0"/>
              <a:t>law might prohibit </a:t>
            </a:r>
            <a:r>
              <a:rPr lang="en-GB" sz="6500" dirty="0"/>
              <a:t>the collection and other processing of sensitive data (such as data relating to racial origin or religious convictions) if not absolutely necessary for the purposes of a particular inquiry (this prohibition is recommended by the CoE committee of Ministers in its recommendation 87 (15) relating to police files</a:t>
            </a:r>
            <a:r>
              <a:rPr lang="en-GB" sz="6500" kern="1200" baseline="30000" dirty="0">
                <a:solidFill>
                  <a:schemeClr val="tx1"/>
                </a:solidFill>
                <a:latin typeface="+mn-lt"/>
                <a:ea typeface="+mn-ea"/>
                <a:cs typeface="+mn-cs"/>
              </a:rPr>
              <a:t>[28]</a:t>
            </a:r>
            <a:r>
              <a:rPr lang="en-GB" sz="6500" dirty="0"/>
              <a:t>), but this is nearly impossible to respect where public data are automatically collected on social networks (since internet users often publish such kind of information, which might not be easily avoided by LEA</a:t>
            </a:r>
            <a:r>
              <a:rPr lang="en-GB" sz="6500" baseline="0" dirty="0"/>
              <a:t> </a:t>
            </a:r>
            <a:r>
              <a:rPr lang="en-GB" sz="6500" dirty="0"/>
              <a:t>automatic tools).</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consist essentially of two types of measures: (1) the setting of the boundaries of the interference (i.e., here, the power of procedure), which must be clearly indicated in the law (see slide</a:t>
            </a:r>
            <a:r>
              <a:rPr lang="en-GB" sz="6500" kern="1200" baseline="0" dirty="0">
                <a:solidFill>
                  <a:schemeClr val="tx1"/>
                </a:solidFill>
                <a:latin typeface="+mn-lt"/>
                <a:ea typeface="+mn-ea"/>
                <a:cs typeface="+mn-cs"/>
              </a:rPr>
              <a:t> 29), </a:t>
            </a:r>
            <a:r>
              <a:rPr lang="en-GB" sz="6500" kern="1200" dirty="0">
                <a:solidFill>
                  <a:schemeClr val="tx1"/>
                </a:solidFill>
                <a:latin typeface="+mn-lt"/>
                <a:ea typeface="+mn-ea"/>
                <a:cs typeface="+mn-cs"/>
              </a:rPr>
              <a:t>and (2) enforcement and control measures ensuring that these boundaries (and more generally the requirements of legitimate aim, necessity and proportionality) are respected.</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b="0"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Klass</a:t>
            </a:r>
            <a:r>
              <a:rPr lang="en-GB" sz="1200" kern="1200" dirty="0">
                <a:solidFill>
                  <a:schemeClr val="tx1"/>
                </a:solidFill>
                <a:effectLst/>
                <a:latin typeface="+mn-lt"/>
                <a:ea typeface="+mn-ea"/>
                <a:cs typeface="+mn-cs"/>
              </a:rPr>
              <a:t> and others v. Germany”, application n° 5029/71, judgment of 6 September 1978, Series A, n° 28, §§ 50 </a:t>
            </a:r>
            <a:r>
              <a:rPr lang="en-GB" sz="1200" i="1" kern="1200" dirty="0">
                <a:solidFill>
                  <a:schemeClr val="tx1"/>
                </a:solidFill>
                <a:effectLst/>
                <a:latin typeface="+mn-lt"/>
                <a:ea typeface="+mn-ea"/>
                <a:cs typeface="+mn-cs"/>
              </a:rPr>
              <a:t>et seq</a:t>
            </a:r>
            <a:r>
              <a:rPr lang="en-GB" sz="1200"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26</a:t>
            </a:fld>
            <a:endParaRPr lang="en-US" dirty="0">
              <a:cs typeface="Arial" charset="0"/>
            </a:endParaRPr>
          </a:p>
        </p:txBody>
      </p:sp>
    </p:spTree>
    <p:extLst>
      <p:ext uri="{BB962C8B-B14F-4D97-AF65-F5344CB8AC3E}">
        <p14:creationId xmlns:p14="http://schemas.microsoft.com/office/powerpoint/2010/main" val="384308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 Limited</a:t>
            </a:r>
            <a:r>
              <a:rPr lang="en-GB" sz="1200" b="1" kern="1200" baseline="0" dirty="0">
                <a:solidFill>
                  <a:schemeClr val="tx1"/>
                </a:solidFill>
                <a:effectLst/>
                <a:latin typeface="+mn-lt"/>
                <a:ea typeface="+mn-ea"/>
                <a:cs typeface="+mn-cs"/>
              </a:rPr>
              <a:t> by appropriate (which means adequate and effective)</a:t>
            </a:r>
            <a:r>
              <a:rPr lang="en-GB" sz="1200" i="0" kern="1200" baseline="30000" dirty="0">
                <a:solidFill>
                  <a:srgbClr val="00B050"/>
                </a:solidFill>
                <a:effectLst/>
                <a:latin typeface="+mn-lt"/>
                <a:ea typeface="+mn-ea"/>
                <a:cs typeface="+mn-cs"/>
              </a:rPr>
              <a:t> [26] </a:t>
            </a:r>
            <a:r>
              <a:rPr lang="en-GB" sz="1200" b="1" kern="1200" baseline="0" dirty="0">
                <a:solidFill>
                  <a:schemeClr val="tx1"/>
                </a:solidFill>
                <a:effectLst/>
                <a:latin typeface="+mn-lt"/>
                <a:ea typeface="+mn-ea"/>
                <a:cs typeface="+mn-cs"/>
              </a:rPr>
              <a:t>safeguards.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are measures that “render possible”</a:t>
            </a:r>
            <a:r>
              <a:rPr lang="en-GB" sz="6500" kern="1200" baseline="30000" dirty="0">
                <a:solidFill>
                  <a:schemeClr val="tx1"/>
                </a:solidFill>
                <a:latin typeface="+mn-lt"/>
                <a:ea typeface="+mn-ea"/>
                <a:cs typeface="+mn-cs"/>
              </a:rPr>
              <a:t>[27] </a:t>
            </a:r>
            <a:r>
              <a:rPr lang="en-GB" sz="6500" kern="1200" dirty="0">
                <a:solidFill>
                  <a:schemeClr val="tx1"/>
                </a:solidFill>
                <a:latin typeface="+mn-lt"/>
                <a:ea typeface="+mn-ea"/>
                <a:cs typeface="+mn-cs"/>
              </a:rPr>
              <a:t>the respect of the right at stake</a:t>
            </a:r>
            <a:r>
              <a:rPr lang="en-GB" sz="6500" kern="1200" baseline="30000" dirty="0">
                <a:solidFill>
                  <a:schemeClr val="tx1"/>
                </a:solidFill>
                <a:latin typeface="+mn-lt"/>
                <a:ea typeface="+mn-ea"/>
                <a:cs typeface="+mn-cs"/>
              </a:rPr>
              <a:t>[26 §55]</a:t>
            </a:r>
            <a:r>
              <a:rPr lang="en-GB" sz="6500" kern="1200" dirty="0">
                <a:solidFill>
                  <a:schemeClr val="tx1"/>
                </a:solidFill>
                <a:latin typeface="+mn-lt"/>
                <a:ea typeface="+mn-ea"/>
                <a:cs typeface="+mn-cs"/>
              </a:rPr>
              <a:t>, and therefore which render possible the respect of proportionality – and more globally of all the requirements for limiting freedom, thus avoid arbitrary limitations</a:t>
            </a:r>
            <a:r>
              <a:rPr lang="en-GB" sz="6500" kern="1200" baseline="30000" dirty="0">
                <a:solidFill>
                  <a:schemeClr val="tx1"/>
                </a:solidFill>
                <a:latin typeface="+mn-lt"/>
                <a:ea typeface="+mn-ea"/>
                <a:cs typeface="+mn-cs"/>
              </a:rPr>
              <a:t>[27]</a:t>
            </a:r>
            <a:r>
              <a:rPr lang="en-GB" sz="6500" kern="1200" dirty="0">
                <a:solidFill>
                  <a:schemeClr val="tx1"/>
                </a:solidFill>
                <a:latin typeface="+mn-lt"/>
                <a:ea typeface="+mn-ea"/>
                <a:cs typeface="+mn-cs"/>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might also be used in order to provide equivalent protection where the necessity test or the proportionality test present weaknesses, or where </a:t>
            </a:r>
            <a:r>
              <a:rPr lang="en-GB" sz="6500" dirty="0"/>
              <a:t>guarantees provided for by generic law are impracticable in the specific circumstances</a:t>
            </a:r>
            <a:r>
              <a:rPr lang="en-GB" sz="6500" kern="1200" baseline="30000" dirty="0">
                <a:solidFill>
                  <a:schemeClr val="tx1"/>
                </a:solidFill>
                <a:latin typeface="+mn-lt"/>
                <a:ea typeface="+mn-ea"/>
                <a:cs typeface="+mn-cs"/>
              </a:rPr>
              <a:t>[26 §55]</a:t>
            </a:r>
            <a:r>
              <a:rPr lang="en-GB" sz="6500" dirty="0"/>
              <a:t>. For example, </a:t>
            </a:r>
            <a:r>
              <a:rPr lang="en-GB" sz="6500" baseline="0" dirty="0"/>
              <a:t>law might prohibit </a:t>
            </a:r>
            <a:r>
              <a:rPr lang="en-GB" sz="6500" dirty="0"/>
              <a:t>the collection and other processing of sensitive data (such as data relating to racial origin or religious convictions) if not absolutely necessary for the purposes of a particular inquiry (this prohibition is recommended by the CoE committee of Ministers in its recommendation 87 (15) relating to police files</a:t>
            </a:r>
            <a:r>
              <a:rPr lang="en-GB" sz="6500" kern="1200" baseline="30000" dirty="0">
                <a:solidFill>
                  <a:schemeClr val="tx1"/>
                </a:solidFill>
                <a:latin typeface="+mn-lt"/>
                <a:ea typeface="+mn-ea"/>
                <a:cs typeface="+mn-cs"/>
              </a:rPr>
              <a:t>[28]</a:t>
            </a:r>
            <a:r>
              <a:rPr lang="en-GB" sz="6500" dirty="0"/>
              <a:t>), but this is nearly impossible to respect where public data are automatically collected on social networks (since internet users often publish such kind of information, which might not be easily avoided by LEA</a:t>
            </a:r>
            <a:r>
              <a:rPr lang="en-GB" sz="6500" baseline="0" dirty="0"/>
              <a:t> </a:t>
            </a:r>
            <a:r>
              <a:rPr lang="en-GB" sz="6500" dirty="0"/>
              <a:t>automatic tools).</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a:solidFill>
                  <a:schemeClr val="tx1"/>
                </a:solidFill>
                <a:latin typeface="+mn-lt"/>
                <a:ea typeface="+mn-ea"/>
                <a:cs typeface="+mn-cs"/>
              </a:rPr>
              <a:t>Safeguards consist essentially of two types of measures: (1) the setting of the boundaries of the interference (i.e., here, the power of procedure), which must be clearly indicated in the law (see slide</a:t>
            </a:r>
            <a:r>
              <a:rPr lang="en-GB" sz="6500" kern="1200" baseline="0" dirty="0">
                <a:solidFill>
                  <a:schemeClr val="tx1"/>
                </a:solidFill>
                <a:latin typeface="+mn-lt"/>
                <a:ea typeface="+mn-ea"/>
                <a:cs typeface="+mn-cs"/>
              </a:rPr>
              <a:t> 29), </a:t>
            </a:r>
            <a:r>
              <a:rPr lang="en-GB" sz="6500" kern="1200" dirty="0">
                <a:solidFill>
                  <a:schemeClr val="tx1"/>
                </a:solidFill>
                <a:latin typeface="+mn-lt"/>
                <a:ea typeface="+mn-ea"/>
                <a:cs typeface="+mn-cs"/>
              </a:rPr>
              <a:t>and (2) enforcement and control measures ensuring that these boundaries (and more generally the requirements of legitimate aim, necessity and proportionality) are respected.</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b="0" kern="120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Klass</a:t>
            </a:r>
            <a:r>
              <a:rPr lang="en-GB" sz="1200" kern="1200" dirty="0">
                <a:solidFill>
                  <a:schemeClr val="tx1"/>
                </a:solidFill>
                <a:effectLst/>
                <a:latin typeface="+mn-lt"/>
                <a:ea typeface="+mn-ea"/>
                <a:cs typeface="+mn-cs"/>
              </a:rPr>
              <a:t> and others v. Germany”, application n° 5029/71, judgment of 6 September 1978, Series A, n° 28, §§ 50 </a:t>
            </a:r>
            <a:r>
              <a:rPr lang="en-GB" sz="1200" i="1" kern="1200" dirty="0">
                <a:solidFill>
                  <a:schemeClr val="tx1"/>
                </a:solidFill>
                <a:effectLst/>
                <a:latin typeface="+mn-lt"/>
                <a:ea typeface="+mn-ea"/>
                <a:cs typeface="+mn-cs"/>
              </a:rPr>
              <a:t>et seq</a:t>
            </a:r>
            <a:r>
              <a:rPr lang="en-GB" sz="1200"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27</a:t>
            </a:fld>
            <a:endParaRPr lang="en-US" dirty="0">
              <a:cs typeface="Arial" charset="0"/>
            </a:endParaRPr>
          </a:p>
        </p:txBody>
      </p:sp>
    </p:spTree>
    <p:extLst>
      <p:ext uri="{BB962C8B-B14F-4D97-AF65-F5344CB8AC3E}">
        <p14:creationId xmlns:p14="http://schemas.microsoft.com/office/powerpoint/2010/main" val="8782347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Limited</a:t>
            </a:r>
            <a:r>
              <a:rPr lang="en-GB" sz="1200" b="1" kern="1200" baseline="0" dirty="0">
                <a:solidFill>
                  <a:schemeClr val="tx1"/>
                </a:solidFill>
                <a:effectLst/>
                <a:latin typeface="+mn-lt"/>
                <a:ea typeface="+mn-ea"/>
                <a:cs typeface="+mn-cs"/>
              </a:rPr>
              <a:t> by appropriate safeguards (follow-up)</a:t>
            </a:r>
            <a:endParaRPr lang="en-GB" sz="1200" b="0" dirty="0"/>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Limits must surround the interference and these limits or boundaries must be clearly detailed in legal provisions (as seen slide 29)</a:t>
            </a:r>
            <a:r>
              <a:rPr lang="en-GB" sz="1200" i="0" kern="1200" baseline="30000" dirty="0">
                <a:solidFill>
                  <a:srgbClr val="00B050"/>
                </a:solidFill>
                <a:effectLst/>
                <a:latin typeface="+mn-lt"/>
                <a:ea typeface="+mn-ea"/>
                <a:cs typeface="+mn-cs"/>
              </a:rPr>
              <a:t>[26] [29]</a:t>
            </a:r>
            <a:r>
              <a:rPr lang="en-GB" sz="1200" kern="1200" dirty="0">
                <a:solidFill>
                  <a:schemeClr val="tx1"/>
                </a:solidFill>
                <a:effectLst/>
                <a:latin typeface="+mn-lt"/>
                <a:ea typeface="+mn-ea"/>
                <a:cs typeface="+mn-cs"/>
              </a:rPr>
              <a:t>: there must be a clear indication, in the law, of the boundaries of the interference. These boundaries must</a:t>
            </a:r>
            <a:r>
              <a:rPr lang="en-GB" sz="1200" kern="1200" baseline="0" dirty="0">
                <a:solidFill>
                  <a:schemeClr val="tx1"/>
                </a:solidFill>
                <a:effectLst/>
                <a:latin typeface="+mn-lt"/>
                <a:ea typeface="+mn-ea"/>
                <a:cs typeface="+mn-cs"/>
              </a:rPr>
              <a:t> include, inter alia (especially where the aim pursued is public security) </a:t>
            </a:r>
            <a:r>
              <a:rPr lang="en-GB" sz="1200" kern="1200" dirty="0">
                <a:solidFill>
                  <a:schemeClr val="tx1"/>
                </a:solidFill>
                <a:effectLst/>
                <a:latin typeface="+mn-lt"/>
                <a:ea typeface="+mn-ea"/>
                <a:cs typeface="+mn-cs"/>
              </a:rPr>
              <a:t>the following:</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cases in which the measure can take place.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dirty="0"/>
              <a:t>The grounds required for ordering the measures that constitute the interference.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length of the measure</a:t>
            </a:r>
            <a:r>
              <a:rPr lang="en-GB" sz="1200" b="0" baseline="30000" dirty="0"/>
              <a:t>[25]</a:t>
            </a:r>
            <a:r>
              <a:rPr lang="en-GB" sz="1200" kern="1200" dirty="0">
                <a:solidFill>
                  <a:schemeClr val="tx1"/>
                </a:solidFill>
                <a:effectLst/>
                <a:latin typeface="+mn-lt"/>
                <a:ea typeface="+mn-ea"/>
                <a:cs typeface="+mn-cs"/>
              </a:rPr>
              <a:t>: for example, time limits are required </a:t>
            </a:r>
            <a:r>
              <a:rPr lang="en-GB" sz="1200" kern="1200" baseline="0" dirty="0">
                <a:solidFill>
                  <a:schemeClr val="tx1"/>
                </a:solidFill>
                <a:effectLst/>
                <a:latin typeface="+mn-lt"/>
                <a:ea typeface="+mn-ea"/>
                <a:cs typeface="+mn-cs"/>
              </a:rPr>
              <a:t>in article 16 of the Budapest Convention in relation to expedited preservation of computer data - see slide n°9 of the current lesson).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extent of LEAs' powers</a:t>
            </a:r>
            <a:r>
              <a:rPr lang="en-GB" sz="1200" i="0" kern="1200" baseline="30000" dirty="0">
                <a:solidFill>
                  <a:srgbClr val="00B050"/>
                </a:solidFill>
                <a:effectLst/>
                <a:latin typeface="+mn-lt"/>
                <a:ea typeface="+mn-ea"/>
                <a:cs typeface="+mn-cs"/>
              </a:rPr>
              <a:t>[26] </a:t>
            </a:r>
            <a:r>
              <a:rPr lang="en-GB" sz="1200" i="0" kern="1200" baseline="0" dirty="0">
                <a:solidFill>
                  <a:srgbClr val="00B050"/>
                </a:solidFill>
                <a:effectLst/>
                <a:latin typeface="+mn-lt"/>
                <a:ea typeface="+mn-ea"/>
                <a:cs typeface="+mn-cs"/>
              </a:rPr>
              <a:t>and manner of exercise:</a:t>
            </a:r>
            <a:r>
              <a:rPr lang="en-GB" sz="1200" i="0" kern="1200" baseline="30000" dirty="0">
                <a:solidFill>
                  <a:srgbClr val="00B050"/>
                </a:solidFill>
                <a:effectLst/>
                <a:latin typeface="+mn-lt"/>
                <a:ea typeface="+mn-ea"/>
                <a:cs typeface="+mn-cs"/>
              </a:rPr>
              <a:t>[30] </a:t>
            </a:r>
            <a:r>
              <a:rPr lang="en-GB" sz="1200" kern="1200" dirty="0">
                <a:solidFill>
                  <a:schemeClr val="tx1"/>
                </a:solidFill>
                <a:effectLst/>
                <a:latin typeface="+mn-lt"/>
                <a:ea typeface="+mn-ea"/>
                <a:cs typeface="+mn-cs"/>
              </a:rPr>
              <a:t>for example, production orders must </a:t>
            </a:r>
            <a:r>
              <a:rPr lang="en-GB" sz="1200" kern="1200" baseline="0" dirty="0">
                <a:solidFill>
                  <a:schemeClr val="tx1"/>
                </a:solidFill>
                <a:effectLst/>
                <a:latin typeface="+mn-lt"/>
                <a:ea typeface="+mn-ea"/>
                <a:cs typeface="+mn-cs"/>
              </a:rPr>
              <a:t>specify the nature and extent of the required data according to article 18 of the Budapest Convention (see slide 11 of the current lesson), and the interception of communications is only allowed </a:t>
            </a:r>
            <a:r>
              <a:rPr lang="en-US" dirty="0">
                <a:solidFill>
                  <a:srgbClr val="FF0000"/>
                </a:solidFill>
              </a:rPr>
              <a:t>by the terms of the Convention, in relation to a range of serious offences to be determined by national laws (see slide 21 </a:t>
            </a:r>
            <a:r>
              <a:rPr lang="en-GB" sz="1200" kern="1200" baseline="0" dirty="0">
                <a:solidFill>
                  <a:schemeClr val="tx1"/>
                </a:solidFill>
                <a:effectLst/>
                <a:latin typeface="+mn-lt"/>
                <a:ea typeface="+mn-ea"/>
                <a:cs typeface="+mn-cs"/>
              </a:rPr>
              <a:t>of the current lesson</a:t>
            </a:r>
            <a:r>
              <a:rPr lang="en-US" dirty="0">
                <a:solidFill>
                  <a:srgbClr val="FF0000"/>
                </a:solidFill>
              </a:rPr>
              <a:t>). A</a:t>
            </a:r>
            <a:r>
              <a:rPr lang="en-GB" sz="1200" kern="1200" baseline="0" dirty="0">
                <a:solidFill>
                  <a:schemeClr val="tx1"/>
                </a:solidFill>
                <a:effectLst/>
                <a:latin typeface="+mn-lt"/>
                <a:ea typeface="+mn-ea"/>
                <a:cs typeface="+mn-cs"/>
              </a:rPr>
              <a:t>nother example is the requirement of an </a:t>
            </a:r>
            <a:r>
              <a:rPr lang="en-GB" sz="1200" kern="1200" dirty="0">
                <a:solidFill>
                  <a:schemeClr val="tx1"/>
                </a:solidFill>
                <a:effectLst/>
                <a:latin typeface="+mn-lt"/>
                <a:ea typeface="+mn-ea"/>
                <a:cs typeface="+mn-cs"/>
              </a:rPr>
              <a:t>authorisation of an independent authority</a:t>
            </a:r>
            <a:r>
              <a:rPr lang="en-GB" sz="1200" i="0" kern="1200" baseline="30000" dirty="0">
                <a:solidFill>
                  <a:srgbClr val="00B050"/>
                </a:solidFill>
                <a:effectLst/>
                <a:latin typeface="+mn-lt"/>
                <a:ea typeface="+mn-ea"/>
                <a:cs typeface="+mn-cs"/>
              </a:rPr>
              <a:t>[29]</a:t>
            </a:r>
            <a:r>
              <a:rPr lang="en-GB" sz="1200" kern="1200" dirty="0">
                <a:solidFill>
                  <a:schemeClr val="tx1"/>
                </a:solidFill>
                <a:effectLst/>
                <a:latin typeface="+mn-lt"/>
                <a:ea typeface="+mn-ea"/>
                <a:cs typeface="+mn-cs"/>
              </a:rPr>
              <a:t>, which should in principle be a judge from the judiciary "</a:t>
            </a:r>
            <a:r>
              <a:rPr lang="en-GB" sz="1200" i="1" kern="1200" dirty="0">
                <a:solidFill>
                  <a:schemeClr val="tx1"/>
                </a:solidFill>
                <a:effectLst/>
                <a:latin typeface="+mn-lt"/>
                <a:ea typeface="+mn-ea"/>
                <a:cs typeface="+mn-cs"/>
              </a:rPr>
              <a:t>at least in the last resort</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[26§55] </a:t>
            </a:r>
            <a:r>
              <a:rPr lang="en-GB" sz="1200" kern="1200" dirty="0">
                <a:solidFill>
                  <a:schemeClr val="tx1"/>
                </a:solidFill>
                <a:effectLst/>
                <a:latin typeface="+mn-lt"/>
                <a:ea typeface="+mn-ea"/>
                <a:cs typeface="+mn-cs"/>
              </a:rPr>
              <a:t>(since </a:t>
            </a:r>
            <a:r>
              <a:rPr lang="en-GB" dirty="0"/>
              <a:t>judicial control offers “the best guarantees of independence, impartiality and a proper procedure”</a:t>
            </a:r>
            <a:r>
              <a:rPr lang="en-GB" sz="1200" i="0" kern="1200" baseline="30000" dirty="0">
                <a:solidFill>
                  <a:srgbClr val="00B050"/>
                </a:solidFill>
                <a:effectLst/>
                <a:latin typeface="+mn-lt"/>
                <a:ea typeface="+mn-ea"/>
                <a:cs typeface="+mn-cs"/>
              </a:rPr>
              <a:t>[26§55]</a:t>
            </a:r>
            <a:r>
              <a:rPr lang="en-GB" sz="1200" kern="1200" dirty="0">
                <a:solidFill>
                  <a:schemeClr val="tx1"/>
                </a:solidFill>
                <a:effectLst/>
                <a:latin typeface="+mn-lt"/>
                <a:ea typeface="+mn-ea"/>
                <a:cs typeface="+mn-cs"/>
              </a:rPr>
              <a:t>), in fields "</a:t>
            </a:r>
            <a:r>
              <a:rPr lang="en-GB" sz="1200" i="1" kern="1200" dirty="0">
                <a:solidFill>
                  <a:schemeClr val="tx1"/>
                </a:solidFill>
                <a:effectLst/>
                <a:latin typeface="+mn-lt"/>
                <a:ea typeface="+mn-ea"/>
                <a:cs typeface="+mn-cs"/>
              </a:rPr>
              <a:t>where abuse is potentially so easy in individual cases and would have (…) harmful consequences for democratic society as a whole</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 </a:t>
            </a:r>
            <a:r>
              <a:rPr lang="en-GB" sz="1200" kern="1200" dirty="0">
                <a:solidFill>
                  <a:schemeClr val="tx1"/>
                </a:solidFill>
                <a:effectLst/>
                <a:latin typeface="+mn-lt"/>
                <a:ea typeface="+mn-ea"/>
                <a:cs typeface="+mn-cs"/>
              </a:rPr>
              <a:t>(which is generally the case when the interference is organised for police purposes</a:t>
            </a:r>
            <a:r>
              <a:rPr lang="en-GB" sz="1200" kern="1200" baseline="0" dirty="0">
                <a:solidFill>
                  <a:schemeClr val="tx1"/>
                </a:solidFill>
                <a:effectLst/>
                <a:latin typeface="+mn-lt"/>
                <a:ea typeface="+mn-ea"/>
                <a:cs typeface="+mn-cs"/>
              </a:rPr>
              <a:t>).</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baseline="0" dirty="0">
                <a:solidFill>
                  <a:schemeClr val="tx1"/>
                </a:solidFill>
                <a:effectLst/>
                <a:latin typeface="+mn-lt"/>
                <a:ea typeface="+mn-ea"/>
                <a:cs typeface="+mn-cs"/>
              </a:rPr>
              <a:t>The impact of the measure can also be here mitigated: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For example, a safeguard to be implemented could be the search for other evidences than electronic ones, or at least for electronic evidence having different sources. Indeed, the criminal conviction of a person on the solely basis of a personal data automated processing could appear disproportionate, given the ease to create such evidence in order to prejudice someone. Moreover, where it applies, the EU legislation relating to the protection of personal data prohibits as a principle the taking of a decision which produces legal effects concerning a person or which similarly significantly affect him or her and which is based solely on automated processing of data, including profiling (art. 22 of the General Data Protection Regulation applicable from 2018; art. 15 of the former Directive 95/46/EC  in slightly restrictive terms; the modernisation proposals of the Council of Europe Data Protection Convention (Convention 108), adopted on 30th November 2012, also contains a similar principle).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1200" kern="1200" baseline="0" dirty="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Once the impacts </a:t>
            </a:r>
            <a:r>
              <a:rPr lang="en-GB" baseline="0" dirty="0"/>
              <a:t>of the interference (in other words the power or procedure)</a:t>
            </a:r>
            <a:r>
              <a:rPr lang="en-GB" sz="1200" kern="1200" baseline="0" dirty="0">
                <a:solidFill>
                  <a:schemeClr val="tx1"/>
                </a:solidFill>
                <a:effectLst/>
                <a:latin typeface="+mn-lt"/>
                <a:ea typeface="+mn-ea"/>
                <a:cs typeface="+mn-cs"/>
              </a:rPr>
              <a:t> on the core fundamental rights are secured (which means the impact on rights ensuring </a:t>
            </a:r>
            <a:r>
              <a:rPr lang="en-GB" dirty="0"/>
              <a:t>the sound administration of justice and other public interests,</a:t>
            </a:r>
            <a:r>
              <a:rPr lang="en-GB" baseline="0" dirty="0"/>
              <a:t> such as </a:t>
            </a:r>
            <a:r>
              <a:rPr lang="en-GB" dirty="0"/>
              <a:t>public safety and public health,</a:t>
            </a:r>
            <a:r>
              <a:rPr lang="en-GB" baseline="0" dirty="0"/>
              <a:t> victim interests and the respect for private life),</a:t>
            </a:r>
            <a:r>
              <a:rPr lang="en-GB" sz="1200" kern="1200" baseline="0" dirty="0">
                <a:solidFill>
                  <a:schemeClr val="tx1"/>
                </a:solidFill>
                <a:effectLst/>
                <a:latin typeface="+mn-lt"/>
                <a:ea typeface="+mn-ea"/>
                <a:cs typeface="+mn-cs"/>
              </a:rPr>
              <a:t> impacts on the rights of other parties should also be mitigated i</a:t>
            </a:r>
            <a:r>
              <a:rPr lang="en-GB" dirty="0"/>
              <a:t>n the extent that this latter mitigation is compatible with the safeguard of these public</a:t>
            </a:r>
            <a:r>
              <a:rPr lang="en-GB" baseline="0" dirty="0"/>
              <a:t> interests. This second category of rights and interests include the right to non disruption of consumer services, protection from liability for disclosure or facilitating disclosure under chapter II of the Budapest Convention (regulating substantive and procedural measures to be taken at the national level) and </a:t>
            </a:r>
            <a:r>
              <a:rPr lang="en-GB" dirty="0"/>
              <a:t>protection of proprietary interests </a:t>
            </a:r>
            <a:r>
              <a:rPr lang="en-GB" baseline="0" dirty="0"/>
              <a:t>(see </a:t>
            </a:r>
            <a:r>
              <a:rPr lang="en-GB" dirty="0"/>
              <a:t>the explanatory report to the Convention on cybercrime, §</a:t>
            </a:r>
            <a:r>
              <a:rPr lang="en-GB" baseline="0" dirty="0"/>
              <a:t> 148 - </a:t>
            </a:r>
            <a:r>
              <a:rPr lang="en-GB" baseline="30000" dirty="0"/>
              <a:t>[1] </a:t>
            </a:r>
            <a:r>
              <a:rPr lang="en-GB" baseline="0" dirty="0"/>
              <a:t>and slide 25 of the current lesson)</a:t>
            </a:r>
            <a:r>
              <a:rPr lang="en-GB" dirty="0"/>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0" dirty="0">
                <a:solidFill>
                  <a:schemeClr val="tx1"/>
                </a:solidFill>
                <a:effectLst/>
                <a:latin typeface="+mn-lt"/>
                <a:ea typeface="+mn-ea"/>
                <a:cs typeface="+mn-cs"/>
              </a:rPr>
              <a:t>- In addition, in relation with personal data collection, Rec (87) of the Committee of ministers of the Council of Europe regulating the use of personal data in the police sector might be to consider in determining crucial safeguards to be implemented. </a:t>
            </a:r>
            <a:r>
              <a:rPr lang="en-GB" sz="1200" baseline="30000" dirty="0"/>
              <a:t>[28]</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kern="1200" dirty="0">
                <a:solidFill>
                  <a:schemeClr val="tx1"/>
                </a:solidFill>
                <a:effectLst/>
                <a:latin typeface="+mn-lt"/>
                <a:ea typeface="+mn-ea"/>
                <a:cs typeface="+mn-cs"/>
              </a:rPr>
              <a:t>Klass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[29]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[30] </a:t>
            </a:r>
            <a:r>
              <a:rPr lang="en-GB" sz="1200" kern="1200" dirty="0">
                <a:solidFill>
                  <a:schemeClr val="tx1"/>
                </a:solidFill>
                <a:effectLst/>
                <a:latin typeface="+mn-lt"/>
                <a:ea typeface="+mn-ea"/>
                <a:cs typeface="+mn-cs"/>
              </a:rPr>
              <a:t>ECtHR, case “L.H. v. Latvia”,</a:t>
            </a:r>
            <a:r>
              <a:rPr lang="en-GB" sz="1200" kern="1200" baseline="0" dirty="0">
                <a:solidFill>
                  <a:schemeClr val="tx1"/>
                </a:solidFill>
                <a:effectLst/>
                <a:latin typeface="+mn-lt"/>
                <a:ea typeface="+mn-ea"/>
                <a:cs typeface="+mn-cs"/>
              </a:rPr>
              <a:t> application n° </a:t>
            </a:r>
            <a:r>
              <a:rPr lang="en-GB" sz="1200" kern="1200" dirty="0">
                <a:solidFill>
                  <a:schemeClr val="tx1"/>
                </a:solidFill>
                <a:effectLst/>
                <a:latin typeface="+mn-lt"/>
                <a:ea typeface="+mn-ea"/>
                <a:cs typeface="+mn-cs"/>
              </a:rPr>
              <a:t>52019/07) 29 April 2014; see also “Kennedy v. the United Kingdom”, application n° 26839/05,</a:t>
            </a:r>
            <a:r>
              <a:rPr lang="en-GB" sz="1200" kern="1200" baseline="0" dirty="0">
                <a:solidFill>
                  <a:schemeClr val="tx1"/>
                </a:solidFill>
                <a:effectLst/>
                <a:latin typeface="+mn-lt"/>
                <a:ea typeface="+mn-ea"/>
                <a:cs typeface="+mn-cs"/>
              </a:rPr>
              <a:t> </a:t>
            </a:r>
            <a:r>
              <a:rPr lang="en-GB" dirty="0"/>
              <a:t>18 May 2010 </a:t>
            </a:r>
            <a:r>
              <a:rPr lang="en-GB" sz="1200" kern="1200" dirty="0">
                <a:solidFill>
                  <a:schemeClr val="tx1"/>
                </a:solidFill>
                <a:effectLst/>
                <a:latin typeface="+mn-lt"/>
                <a:ea typeface="+mn-ea"/>
                <a:cs typeface="+mn-cs"/>
              </a:rPr>
              <a:t>(final 18 August 2010)</a:t>
            </a:r>
            <a:r>
              <a:rPr lang="en-GB" dirty="0"/>
              <a:t>, especially</a:t>
            </a:r>
            <a:r>
              <a:rPr lang="en-GB" baseline="0" dirty="0"/>
              <a:t> § 163.</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28</a:t>
            </a:fld>
            <a:endParaRPr lang="en-US" dirty="0">
              <a:cs typeface="Arial" charset="0"/>
            </a:endParaRPr>
          </a:p>
        </p:txBody>
      </p:sp>
    </p:spTree>
    <p:extLst>
      <p:ext uri="{BB962C8B-B14F-4D97-AF65-F5344CB8AC3E}">
        <p14:creationId xmlns:p14="http://schemas.microsoft.com/office/powerpoint/2010/main" val="11298056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Limited</a:t>
            </a:r>
            <a:r>
              <a:rPr lang="en-GB" sz="1200" b="1" kern="1200" baseline="0" dirty="0">
                <a:solidFill>
                  <a:schemeClr val="tx1"/>
                </a:solidFill>
                <a:effectLst/>
                <a:latin typeface="+mn-lt"/>
                <a:ea typeface="+mn-ea"/>
                <a:cs typeface="+mn-cs"/>
              </a:rPr>
              <a:t> by appropriate safeguards (follow-up)</a:t>
            </a:r>
            <a:endParaRPr lang="en-GB" sz="1200" b="0" dirty="0"/>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Limits must surround the interference and these limits or boundaries must be clearly detailed in legal provisions (as seen slide 29)</a:t>
            </a:r>
            <a:r>
              <a:rPr lang="en-GB" sz="1200" i="0" kern="1200" baseline="30000" dirty="0">
                <a:solidFill>
                  <a:srgbClr val="00B050"/>
                </a:solidFill>
                <a:effectLst/>
                <a:latin typeface="+mn-lt"/>
                <a:ea typeface="+mn-ea"/>
                <a:cs typeface="+mn-cs"/>
              </a:rPr>
              <a:t>[26] [29]</a:t>
            </a:r>
            <a:r>
              <a:rPr lang="en-GB" sz="1200" kern="1200" dirty="0">
                <a:solidFill>
                  <a:schemeClr val="tx1"/>
                </a:solidFill>
                <a:effectLst/>
                <a:latin typeface="+mn-lt"/>
                <a:ea typeface="+mn-ea"/>
                <a:cs typeface="+mn-cs"/>
              </a:rPr>
              <a:t>: there must be a clear indication, in the law, of the boundaries of the interference. These boundaries must</a:t>
            </a:r>
            <a:r>
              <a:rPr lang="en-GB" sz="1200" kern="1200" baseline="0" dirty="0">
                <a:solidFill>
                  <a:schemeClr val="tx1"/>
                </a:solidFill>
                <a:effectLst/>
                <a:latin typeface="+mn-lt"/>
                <a:ea typeface="+mn-ea"/>
                <a:cs typeface="+mn-cs"/>
              </a:rPr>
              <a:t> include, inter alia (especially where the aim pursued is public security) </a:t>
            </a:r>
            <a:r>
              <a:rPr lang="en-GB" sz="1200" kern="1200" dirty="0">
                <a:solidFill>
                  <a:schemeClr val="tx1"/>
                </a:solidFill>
                <a:effectLst/>
                <a:latin typeface="+mn-lt"/>
                <a:ea typeface="+mn-ea"/>
                <a:cs typeface="+mn-cs"/>
              </a:rPr>
              <a:t>the following:</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cases in which the measure can take place.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dirty="0"/>
              <a:t>The grounds required for ordering the measures that constitute the interference.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length of the measure</a:t>
            </a:r>
            <a:r>
              <a:rPr lang="en-GB" sz="1200" b="0" baseline="30000" dirty="0"/>
              <a:t>[25]</a:t>
            </a:r>
            <a:r>
              <a:rPr lang="en-GB" sz="1200" kern="1200" dirty="0">
                <a:solidFill>
                  <a:schemeClr val="tx1"/>
                </a:solidFill>
                <a:effectLst/>
                <a:latin typeface="+mn-lt"/>
                <a:ea typeface="+mn-ea"/>
                <a:cs typeface="+mn-cs"/>
              </a:rPr>
              <a:t>: for example, time limits are required </a:t>
            </a:r>
            <a:r>
              <a:rPr lang="en-GB" sz="1200" kern="1200" baseline="0" dirty="0">
                <a:solidFill>
                  <a:schemeClr val="tx1"/>
                </a:solidFill>
                <a:effectLst/>
                <a:latin typeface="+mn-lt"/>
                <a:ea typeface="+mn-ea"/>
                <a:cs typeface="+mn-cs"/>
              </a:rPr>
              <a:t>in article 16 of the Budapest Convention in relation to expedited preservation of computer data - see slide n°9 of the current lesson).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extent of LEAs' powers</a:t>
            </a:r>
            <a:r>
              <a:rPr lang="en-GB" sz="1200" i="0" kern="1200" baseline="30000" dirty="0">
                <a:solidFill>
                  <a:srgbClr val="00B050"/>
                </a:solidFill>
                <a:effectLst/>
                <a:latin typeface="+mn-lt"/>
                <a:ea typeface="+mn-ea"/>
                <a:cs typeface="+mn-cs"/>
              </a:rPr>
              <a:t>[26] </a:t>
            </a:r>
            <a:r>
              <a:rPr lang="en-GB" sz="1200" i="0" kern="1200" baseline="0" dirty="0">
                <a:solidFill>
                  <a:srgbClr val="00B050"/>
                </a:solidFill>
                <a:effectLst/>
                <a:latin typeface="+mn-lt"/>
                <a:ea typeface="+mn-ea"/>
                <a:cs typeface="+mn-cs"/>
              </a:rPr>
              <a:t>and manner of exercise:</a:t>
            </a:r>
            <a:r>
              <a:rPr lang="en-GB" sz="1200" i="0" kern="1200" baseline="30000" dirty="0">
                <a:solidFill>
                  <a:srgbClr val="00B050"/>
                </a:solidFill>
                <a:effectLst/>
                <a:latin typeface="+mn-lt"/>
                <a:ea typeface="+mn-ea"/>
                <a:cs typeface="+mn-cs"/>
              </a:rPr>
              <a:t>[30] </a:t>
            </a:r>
            <a:r>
              <a:rPr lang="en-GB" sz="1200" kern="1200" dirty="0">
                <a:solidFill>
                  <a:schemeClr val="tx1"/>
                </a:solidFill>
                <a:effectLst/>
                <a:latin typeface="+mn-lt"/>
                <a:ea typeface="+mn-ea"/>
                <a:cs typeface="+mn-cs"/>
              </a:rPr>
              <a:t>for example, production orders must </a:t>
            </a:r>
            <a:r>
              <a:rPr lang="en-GB" sz="1200" kern="1200" baseline="0" dirty="0">
                <a:solidFill>
                  <a:schemeClr val="tx1"/>
                </a:solidFill>
                <a:effectLst/>
                <a:latin typeface="+mn-lt"/>
                <a:ea typeface="+mn-ea"/>
                <a:cs typeface="+mn-cs"/>
              </a:rPr>
              <a:t>specify the nature and extent of the required data according to article 18 of the Budapest Convention (see slide 11 of the current lesson), and the interception of communications is only allowed </a:t>
            </a:r>
            <a:r>
              <a:rPr lang="en-US" dirty="0">
                <a:solidFill>
                  <a:srgbClr val="FF0000"/>
                </a:solidFill>
              </a:rPr>
              <a:t>by the terms of the Convention, in relation to a range of serious offences to be determined by national laws (see slide 21 </a:t>
            </a:r>
            <a:r>
              <a:rPr lang="en-GB" sz="1200" kern="1200" baseline="0" dirty="0">
                <a:solidFill>
                  <a:schemeClr val="tx1"/>
                </a:solidFill>
                <a:effectLst/>
                <a:latin typeface="+mn-lt"/>
                <a:ea typeface="+mn-ea"/>
                <a:cs typeface="+mn-cs"/>
              </a:rPr>
              <a:t>of the current lesson</a:t>
            </a:r>
            <a:r>
              <a:rPr lang="en-US" dirty="0">
                <a:solidFill>
                  <a:srgbClr val="FF0000"/>
                </a:solidFill>
              </a:rPr>
              <a:t>). A</a:t>
            </a:r>
            <a:r>
              <a:rPr lang="en-GB" sz="1200" kern="1200" baseline="0" dirty="0">
                <a:solidFill>
                  <a:schemeClr val="tx1"/>
                </a:solidFill>
                <a:effectLst/>
                <a:latin typeface="+mn-lt"/>
                <a:ea typeface="+mn-ea"/>
                <a:cs typeface="+mn-cs"/>
              </a:rPr>
              <a:t>nother example is the requirement of an </a:t>
            </a:r>
            <a:r>
              <a:rPr lang="en-GB" sz="1200" kern="1200" dirty="0">
                <a:solidFill>
                  <a:schemeClr val="tx1"/>
                </a:solidFill>
                <a:effectLst/>
                <a:latin typeface="+mn-lt"/>
                <a:ea typeface="+mn-ea"/>
                <a:cs typeface="+mn-cs"/>
              </a:rPr>
              <a:t>authorisation of an independent authority</a:t>
            </a:r>
            <a:r>
              <a:rPr lang="en-GB" sz="1200" i="0" kern="1200" baseline="30000" dirty="0">
                <a:solidFill>
                  <a:srgbClr val="00B050"/>
                </a:solidFill>
                <a:effectLst/>
                <a:latin typeface="+mn-lt"/>
                <a:ea typeface="+mn-ea"/>
                <a:cs typeface="+mn-cs"/>
              </a:rPr>
              <a:t>[29]</a:t>
            </a:r>
            <a:r>
              <a:rPr lang="en-GB" sz="1200" kern="1200" dirty="0">
                <a:solidFill>
                  <a:schemeClr val="tx1"/>
                </a:solidFill>
                <a:effectLst/>
                <a:latin typeface="+mn-lt"/>
                <a:ea typeface="+mn-ea"/>
                <a:cs typeface="+mn-cs"/>
              </a:rPr>
              <a:t>, which should in principle be a judge from the judiciary "</a:t>
            </a:r>
            <a:r>
              <a:rPr lang="en-GB" sz="1200" i="1" kern="1200" dirty="0">
                <a:solidFill>
                  <a:schemeClr val="tx1"/>
                </a:solidFill>
                <a:effectLst/>
                <a:latin typeface="+mn-lt"/>
                <a:ea typeface="+mn-ea"/>
                <a:cs typeface="+mn-cs"/>
              </a:rPr>
              <a:t>at least in the last resort</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[26§55] </a:t>
            </a:r>
            <a:r>
              <a:rPr lang="en-GB" sz="1200" kern="1200" dirty="0">
                <a:solidFill>
                  <a:schemeClr val="tx1"/>
                </a:solidFill>
                <a:effectLst/>
                <a:latin typeface="+mn-lt"/>
                <a:ea typeface="+mn-ea"/>
                <a:cs typeface="+mn-cs"/>
              </a:rPr>
              <a:t>(since </a:t>
            </a:r>
            <a:r>
              <a:rPr lang="en-GB" dirty="0"/>
              <a:t>judicial control offers “the best guarantees of independence, impartiality and a proper procedure”</a:t>
            </a:r>
            <a:r>
              <a:rPr lang="en-GB" sz="1200" i="0" kern="1200" baseline="30000" dirty="0">
                <a:solidFill>
                  <a:srgbClr val="00B050"/>
                </a:solidFill>
                <a:effectLst/>
                <a:latin typeface="+mn-lt"/>
                <a:ea typeface="+mn-ea"/>
                <a:cs typeface="+mn-cs"/>
              </a:rPr>
              <a:t>[26§55]</a:t>
            </a:r>
            <a:r>
              <a:rPr lang="en-GB" sz="1200" kern="1200" dirty="0">
                <a:solidFill>
                  <a:schemeClr val="tx1"/>
                </a:solidFill>
                <a:effectLst/>
                <a:latin typeface="+mn-lt"/>
                <a:ea typeface="+mn-ea"/>
                <a:cs typeface="+mn-cs"/>
              </a:rPr>
              <a:t>), in fields "</a:t>
            </a:r>
            <a:r>
              <a:rPr lang="en-GB" sz="1200" i="1" kern="1200" dirty="0">
                <a:solidFill>
                  <a:schemeClr val="tx1"/>
                </a:solidFill>
                <a:effectLst/>
                <a:latin typeface="+mn-lt"/>
                <a:ea typeface="+mn-ea"/>
                <a:cs typeface="+mn-cs"/>
              </a:rPr>
              <a:t>where abuse is potentially so easy in individual cases and would have (…) harmful consequences for democratic society as a whole</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 </a:t>
            </a:r>
            <a:r>
              <a:rPr lang="en-GB" sz="1200" kern="1200" dirty="0">
                <a:solidFill>
                  <a:schemeClr val="tx1"/>
                </a:solidFill>
                <a:effectLst/>
                <a:latin typeface="+mn-lt"/>
                <a:ea typeface="+mn-ea"/>
                <a:cs typeface="+mn-cs"/>
              </a:rPr>
              <a:t>(which is generally the case when the interference is organised for police purposes</a:t>
            </a:r>
            <a:r>
              <a:rPr lang="en-GB" sz="1200" kern="1200" baseline="0" dirty="0">
                <a:solidFill>
                  <a:schemeClr val="tx1"/>
                </a:solidFill>
                <a:effectLst/>
                <a:latin typeface="+mn-lt"/>
                <a:ea typeface="+mn-ea"/>
                <a:cs typeface="+mn-cs"/>
              </a:rPr>
              <a:t>).</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baseline="0" dirty="0">
                <a:solidFill>
                  <a:schemeClr val="tx1"/>
                </a:solidFill>
                <a:effectLst/>
                <a:latin typeface="+mn-lt"/>
                <a:ea typeface="+mn-ea"/>
                <a:cs typeface="+mn-cs"/>
              </a:rPr>
              <a:t>The impact of the measure can also be here mitigated: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For example, a safeguard to be implemented could be the search for other evidences than electronic ones, or at least for electronic evidence having different sources. Indeed, the criminal conviction of a person on the solely basis of a personal data automated processing could appear disproportionate, given the ease to create such evidence in order to prejudice someone. Moreover, where it applies, the EU legislation relating to the protection of personal data prohibits as a principle the taking of a decision which produces legal effects concerning a person or which similarly significantly affect him or her and which is based solely on automated processing of data, including profiling (art. 22 of the General Data Protection Regulation applicable from 2018; art. 15 of the former Directive 95/46/EC  in slightly restrictive terms; the modernisation proposals of the Council of Europe Data Protection Convention (Convention 108), adopted on 30th November 2012, also contains a similar principle).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1200" kern="1200" baseline="0" dirty="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Once the impacts </a:t>
            </a:r>
            <a:r>
              <a:rPr lang="en-GB" baseline="0" dirty="0"/>
              <a:t>of the interference (in other words the power or procedure)</a:t>
            </a:r>
            <a:r>
              <a:rPr lang="en-GB" sz="1200" kern="1200" baseline="0" dirty="0">
                <a:solidFill>
                  <a:schemeClr val="tx1"/>
                </a:solidFill>
                <a:effectLst/>
                <a:latin typeface="+mn-lt"/>
                <a:ea typeface="+mn-ea"/>
                <a:cs typeface="+mn-cs"/>
              </a:rPr>
              <a:t> on the core fundamental rights are secured (which means the impact on rights ensuring </a:t>
            </a:r>
            <a:r>
              <a:rPr lang="en-GB" dirty="0"/>
              <a:t>the sound administration of justice and other public interests,</a:t>
            </a:r>
            <a:r>
              <a:rPr lang="en-GB" baseline="0" dirty="0"/>
              <a:t> such as </a:t>
            </a:r>
            <a:r>
              <a:rPr lang="en-GB" dirty="0"/>
              <a:t>public safety and public health,</a:t>
            </a:r>
            <a:r>
              <a:rPr lang="en-GB" baseline="0" dirty="0"/>
              <a:t> victim interests and the respect for private life),</a:t>
            </a:r>
            <a:r>
              <a:rPr lang="en-GB" sz="1200" kern="1200" baseline="0" dirty="0">
                <a:solidFill>
                  <a:schemeClr val="tx1"/>
                </a:solidFill>
                <a:effectLst/>
                <a:latin typeface="+mn-lt"/>
                <a:ea typeface="+mn-ea"/>
                <a:cs typeface="+mn-cs"/>
              </a:rPr>
              <a:t> impacts on the rights of other parties should also be mitigated i</a:t>
            </a:r>
            <a:r>
              <a:rPr lang="en-GB" dirty="0"/>
              <a:t>n the extent that this latter mitigation is compatible with the safeguard of these public</a:t>
            </a:r>
            <a:r>
              <a:rPr lang="en-GB" baseline="0" dirty="0"/>
              <a:t> interests. This second category of rights and interests include the right to non disruption of consumer services, protection from liability for disclosure or facilitating disclosure under chapter II of the Budapest Convention (regulating substantive and procedural measures to be taken at the national level) and </a:t>
            </a:r>
            <a:r>
              <a:rPr lang="en-GB" dirty="0"/>
              <a:t>protection of proprietary interests </a:t>
            </a:r>
            <a:r>
              <a:rPr lang="en-GB" baseline="0" dirty="0"/>
              <a:t>(see </a:t>
            </a:r>
            <a:r>
              <a:rPr lang="en-GB" dirty="0"/>
              <a:t>the explanatory report to the Convention on cybercrime, §</a:t>
            </a:r>
            <a:r>
              <a:rPr lang="en-GB" baseline="0" dirty="0"/>
              <a:t> 148 - </a:t>
            </a:r>
            <a:r>
              <a:rPr lang="en-GB" baseline="30000" dirty="0"/>
              <a:t>[1] </a:t>
            </a:r>
            <a:r>
              <a:rPr lang="en-GB" baseline="0" dirty="0"/>
              <a:t>and slide 25 of the current lesson)</a:t>
            </a:r>
            <a:r>
              <a:rPr lang="en-GB" dirty="0"/>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0" dirty="0">
                <a:solidFill>
                  <a:schemeClr val="tx1"/>
                </a:solidFill>
                <a:effectLst/>
                <a:latin typeface="+mn-lt"/>
                <a:ea typeface="+mn-ea"/>
                <a:cs typeface="+mn-cs"/>
              </a:rPr>
              <a:t>- In addition, in relation with personal data collection, Rec (87) of the Committee of ministers of the Council of Europe regulating the use of personal data in the police sector might be to consider in determining crucial safeguards to be implemented. </a:t>
            </a:r>
            <a:r>
              <a:rPr lang="en-GB" sz="1200" baseline="30000" dirty="0"/>
              <a:t>[28]</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kern="1200" dirty="0">
                <a:solidFill>
                  <a:schemeClr val="tx1"/>
                </a:solidFill>
                <a:effectLst/>
                <a:latin typeface="+mn-lt"/>
                <a:ea typeface="+mn-ea"/>
                <a:cs typeface="+mn-cs"/>
              </a:rPr>
              <a:t>Klass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[29]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[30] </a:t>
            </a:r>
            <a:r>
              <a:rPr lang="en-GB" sz="1200" kern="1200" dirty="0">
                <a:solidFill>
                  <a:schemeClr val="tx1"/>
                </a:solidFill>
                <a:effectLst/>
                <a:latin typeface="+mn-lt"/>
                <a:ea typeface="+mn-ea"/>
                <a:cs typeface="+mn-cs"/>
              </a:rPr>
              <a:t>ECtHR, case “L.H. v. Latvia”,</a:t>
            </a:r>
            <a:r>
              <a:rPr lang="en-GB" sz="1200" kern="1200" baseline="0" dirty="0">
                <a:solidFill>
                  <a:schemeClr val="tx1"/>
                </a:solidFill>
                <a:effectLst/>
                <a:latin typeface="+mn-lt"/>
                <a:ea typeface="+mn-ea"/>
                <a:cs typeface="+mn-cs"/>
              </a:rPr>
              <a:t> application n° </a:t>
            </a:r>
            <a:r>
              <a:rPr lang="en-GB" sz="1200" kern="1200" dirty="0">
                <a:solidFill>
                  <a:schemeClr val="tx1"/>
                </a:solidFill>
                <a:effectLst/>
                <a:latin typeface="+mn-lt"/>
                <a:ea typeface="+mn-ea"/>
                <a:cs typeface="+mn-cs"/>
              </a:rPr>
              <a:t>52019/07) 29 April 2014; see also “Kennedy v. the United Kingdom”, application n° 26839/05,</a:t>
            </a:r>
            <a:r>
              <a:rPr lang="en-GB" sz="1200" kern="1200" baseline="0" dirty="0">
                <a:solidFill>
                  <a:schemeClr val="tx1"/>
                </a:solidFill>
                <a:effectLst/>
                <a:latin typeface="+mn-lt"/>
                <a:ea typeface="+mn-ea"/>
                <a:cs typeface="+mn-cs"/>
              </a:rPr>
              <a:t> </a:t>
            </a:r>
            <a:r>
              <a:rPr lang="en-GB" dirty="0"/>
              <a:t>18 May 2010 </a:t>
            </a:r>
            <a:r>
              <a:rPr lang="en-GB" sz="1200" kern="1200" dirty="0">
                <a:solidFill>
                  <a:schemeClr val="tx1"/>
                </a:solidFill>
                <a:effectLst/>
                <a:latin typeface="+mn-lt"/>
                <a:ea typeface="+mn-ea"/>
                <a:cs typeface="+mn-cs"/>
              </a:rPr>
              <a:t>(final 18 August 2010)</a:t>
            </a:r>
            <a:r>
              <a:rPr lang="en-GB" dirty="0"/>
              <a:t>, especially</a:t>
            </a:r>
            <a:r>
              <a:rPr lang="en-GB" baseline="0" dirty="0"/>
              <a:t> § 163.</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29</a:t>
            </a:fld>
            <a:endParaRPr lang="en-US" dirty="0">
              <a:cs typeface="Arial" charset="0"/>
            </a:endParaRPr>
          </a:p>
        </p:txBody>
      </p:sp>
    </p:spTree>
    <p:extLst>
      <p:ext uri="{BB962C8B-B14F-4D97-AF65-F5344CB8AC3E}">
        <p14:creationId xmlns:p14="http://schemas.microsoft.com/office/powerpoint/2010/main" val="3202192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summarizes the objectives of the session.</a:t>
            </a:r>
          </a:p>
          <a:p>
            <a:endParaRPr lang="en-US" altLang="en-US" dirty="0"/>
          </a:p>
          <a:p>
            <a:r>
              <a:rPr lang="en-US" altLang="en-US" dirty="0"/>
              <a:t>The trainer should clearly explain the objectives of this session to the participants.</a:t>
            </a:r>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29687125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 Limited</a:t>
            </a:r>
            <a:r>
              <a:rPr lang="en-GB" sz="1200" b="1" kern="1200" baseline="0" dirty="0">
                <a:solidFill>
                  <a:schemeClr val="tx1"/>
                </a:solidFill>
                <a:effectLst/>
                <a:latin typeface="+mn-lt"/>
                <a:ea typeface="+mn-ea"/>
                <a:cs typeface="+mn-cs"/>
              </a:rPr>
              <a:t> by appropriate safeguards (follow-up)</a:t>
            </a:r>
            <a:endParaRPr lang="en-GB" sz="1200" b="0" dirty="0"/>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(1) Limits must surround the interference and these limits or boundaries must be clearly detailed in legal provisions (as seen slide 29)</a:t>
            </a:r>
            <a:r>
              <a:rPr lang="en-GB" sz="1200" i="0" kern="1200" baseline="30000" dirty="0">
                <a:solidFill>
                  <a:srgbClr val="00B050"/>
                </a:solidFill>
                <a:effectLst/>
                <a:latin typeface="+mn-lt"/>
                <a:ea typeface="+mn-ea"/>
                <a:cs typeface="+mn-cs"/>
              </a:rPr>
              <a:t>[26] [29]</a:t>
            </a:r>
            <a:r>
              <a:rPr lang="en-GB" sz="1200" kern="1200" dirty="0">
                <a:solidFill>
                  <a:schemeClr val="tx1"/>
                </a:solidFill>
                <a:effectLst/>
                <a:latin typeface="+mn-lt"/>
                <a:ea typeface="+mn-ea"/>
                <a:cs typeface="+mn-cs"/>
              </a:rPr>
              <a:t>: there must be a clear indication, in the law, of the boundaries of the interference. These boundaries must</a:t>
            </a:r>
            <a:r>
              <a:rPr lang="en-GB" sz="1200" kern="1200" baseline="0" dirty="0">
                <a:solidFill>
                  <a:schemeClr val="tx1"/>
                </a:solidFill>
                <a:effectLst/>
                <a:latin typeface="+mn-lt"/>
                <a:ea typeface="+mn-ea"/>
                <a:cs typeface="+mn-cs"/>
              </a:rPr>
              <a:t> include, inter alia (especially where the aim pursued is public security) </a:t>
            </a:r>
            <a:r>
              <a:rPr lang="en-GB" sz="1200" kern="1200" dirty="0">
                <a:solidFill>
                  <a:schemeClr val="tx1"/>
                </a:solidFill>
                <a:effectLst/>
                <a:latin typeface="+mn-lt"/>
                <a:ea typeface="+mn-ea"/>
                <a:cs typeface="+mn-cs"/>
              </a:rPr>
              <a:t>the following:</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cases in which the measure can take place.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dirty="0"/>
              <a:t>The grounds required for ordering the measures that constitute the interference.</a:t>
            </a:r>
            <a:r>
              <a:rPr lang="en-GB" sz="1200" b="0"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length of the measure</a:t>
            </a:r>
            <a:r>
              <a:rPr lang="en-GB" sz="1200" b="0" baseline="30000" dirty="0"/>
              <a:t>[25]</a:t>
            </a:r>
            <a:r>
              <a:rPr lang="en-GB" sz="1200" kern="1200" dirty="0">
                <a:solidFill>
                  <a:schemeClr val="tx1"/>
                </a:solidFill>
                <a:effectLst/>
                <a:latin typeface="+mn-lt"/>
                <a:ea typeface="+mn-ea"/>
                <a:cs typeface="+mn-cs"/>
              </a:rPr>
              <a:t>: for example, time limits are required </a:t>
            </a:r>
            <a:r>
              <a:rPr lang="en-GB" sz="1200" kern="1200" baseline="0" dirty="0">
                <a:solidFill>
                  <a:schemeClr val="tx1"/>
                </a:solidFill>
                <a:effectLst/>
                <a:latin typeface="+mn-lt"/>
                <a:ea typeface="+mn-ea"/>
                <a:cs typeface="+mn-cs"/>
              </a:rPr>
              <a:t>in article 16 of the Budapest Convention in relation to expedited preservation of computer data - see slide n°9 of the current lesson).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a:solidFill>
                  <a:schemeClr val="tx1"/>
                </a:solidFill>
                <a:effectLst/>
                <a:latin typeface="+mn-lt"/>
                <a:ea typeface="+mn-ea"/>
                <a:cs typeface="+mn-cs"/>
              </a:rPr>
              <a:t>The extent of LEAs' powers</a:t>
            </a:r>
            <a:r>
              <a:rPr lang="en-GB" sz="1200" i="0" kern="1200" baseline="30000" dirty="0">
                <a:solidFill>
                  <a:srgbClr val="00B050"/>
                </a:solidFill>
                <a:effectLst/>
                <a:latin typeface="+mn-lt"/>
                <a:ea typeface="+mn-ea"/>
                <a:cs typeface="+mn-cs"/>
              </a:rPr>
              <a:t>[26] </a:t>
            </a:r>
            <a:r>
              <a:rPr lang="en-GB" sz="1200" i="0" kern="1200" baseline="0" dirty="0">
                <a:solidFill>
                  <a:srgbClr val="00B050"/>
                </a:solidFill>
                <a:effectLst/>
                <a:latin typeface="+mn-lt"/>
                <a:ea typeface="+mn-ea"/>
                <a:cs typeface="+mn-cs"/>
              </a:rPr>
              <a:t>and manner of exercise:</a:t>
            </a:r>
            <a:r>
              <a:rPr lang="en-GB" sz="1200" i="0" kern="1200" baseline="30000" dirty="0">
                <a:solidFill>
                  <a:srgbClr val="00B050"/>
                </a:solidFill>
                <a:effectLst/>
                <a:latin typeface="+mn-lt"/>
                <a:ea typeface="+mn-ea"/>
                <a:cs typeface="+mn-cs"/>
              </a:rPr>
              <a:t>[30] </a:t>
            </a:r>
            <a:r>
              <a:rPr lang="en-GB" sz="1200" kern="1200" dirty="0">
                <a:solidFill>
                  <a:schemeClr val="tx1"/>
                </a:solidFill>
                <a:effectLst/>
                <a:latin typeface="+mn-lt"/>
                <a:ea typeface="+mn-ea"/>
                <a:cs typeface="+mn-cs"/>
              </a:rPr>
              <a:t>for example, production orders must </a:t>
            </a:r>
            <a:r>
              <a:rPr lang="en-GB" sz="1200" kern="1200" baseline="0" dirty="0">
                <a:solidFill>
                  <a:schemeClr val="tx1"/>
                </a:solidFill>
                <a:effectLst/>
                <a:latin typeface="+mn-lt"/>
                <a:ea typeface="+mn-ea"/>
                <a:cs typeface="+mn-cs"/>
              </a:rPr>
              <a:t>specify the nature and extent of the required data according to article 18 of the Budapest Convention (see slide 11 of the current lesson), and the interception of communications is only allowed </a:t>
            </a:r>
            <a:r>
              <a:rPr lang="en-US" dirty="0">
                <a:solidFill>
                  <a:srgbClr val="FF0000"/>
                </a:solidFill>
              </a:rPr>
              <a:t>by the terms of the Convention, in relation to a range of serious offences to be determined by national laws (see slide 21 </a:t>
            </a:r>
            <a:r>
              <a:rPr lang="en-GB" sz="1200" kern="1200" baseline="0" dirty="0">
                <a:solidFill>
                  <a:schemeClr val="tx1"/>
                </a:solidFill>
                <a:effectLst/>
                <a:latin typeface="+mn-lt"/>
                <a:ea typeface="+mn-ea"/>
                <a:cs typeface="+mn-cs"/>
              </a:rPr>
              <a:t>of the current lesson</a:t>
            </a:r>
            <a:r>
              <a:rPr lang="en-US" dirty="0">
                <a:solidFill>
                  <a:srgbClr val="FF0000"/>
                </a:solidFill>
              </a:rPr>
              <a:t>). A</a:t>
            </a:r>
            <a:r>
              <a:rPr lang="en-GB" sz="1200" kern="1200" baseline="0" dirty="0">
                <a:solidFill>
                  <a:schemeClr val="tx1"/>
                </a:solidFill>
                <a:effectLst/>
                <a:latin typeface="+mn-lt"/>
                <a:ea typeface="+mn-ea"/>
                <a:cs typeface="+mn-cs"/>
              </a:rPr>
              <a:t>nother example is the requirement of an </a:t>
            </a:r>
            <a:r>
              <a:rPr lang="en-GB" sz="1200" kern="1200" dirty="0">
                <a:solidFill>
                  <a:schemeClr val="tx1"/>
                </a:solidFill>
                <a:effectLst/>
                <a:latin typeface="+mn-lt"/>
                <a:ea typeface="+mn-ea"/>
                <a:cs typeface="+mn-cs"/>
              </a:rPr>
              <a:t>authorisation of an independent authority</a:t>
            </a:r>
            <a:r>
              <a:rPr lang="en-GB" sz="1200" i="0" kern="1200" baseline="30000" dirty="0">
                <a:solidFill>
                  <a:srgbClr val="00B050"/>
                </a:solidFill>
                <a:effectLst/>
                <a:latin typeface="+mn-lt"/>
                <a:ea typeface="+mn-ea"/>
                <a:cs typeface="+mn-cs"/>
              </a:rPr>
              <a:t>[29]</a:t>
            </a:r>
            <a:r>
              <a:rPr lang="en-GB" sz="1200" kern="1200" dirty="0">
                <a:solidFill>
                  <a:schemeClr val="tx1"/>
                </a:solidFill>
                <a:effectLst/>
                <a:latin typeface="+mn-lt"/>
                <a:ea typeface="+mn-ea"/>
                <a:cs typeface="+mn-cs"/>
              </a:rPr>
              <a:t>, which should in principle be a judge from the judiciary "</a:t>
            </a:r>
            <a:r>
              <a:rPr lang="en-GB" sz="1200" i="1" kern="1200" dirty="0">
                <a:solidFill>
                  <a:schemeClr val="tx1"/>
                </a:solidFill>
                <a:effectLst/>
                <a:latin typeface="+mn-lt"/>
                <a:ea typeface="+mn-ea"/>
                <a:cs typeface="+mn-cs"/>
              </a:rPr>
              <a:t>at least in the last resort</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[26§55] </a:t>
            </a:r>
            <a:r>
              <a:rPr lang="en-GB" sz="1200" kern="1200" dirty="0">
                <a:solidFill>
                  <a:schemeClr val="tx1"/>
                </a:solidFill>
                <a:effectLst/>
                <a:latin typeface="+mn-lt"/>
                <a:ea typeface="+mn-ea"/>
                <a:cs typeface="+mn-cs"/>
              </a:rPr>
              <a:t>(since </a:t>
            </a:r>
            <a:r>
              <a:rPr lang="en-GB" dirty="0"/>
              <a:t>judicial control offers “the best guarantees of independence, impartiality and a proper procedure”</a:t>
            </a:r>
            <a:r>
              <a:rPr lang="en-GB" sz="1200" i="0" kern="1200" baseline="30000" dirty="0">
                <a:solidFill>
                  <a:srgbClr val="00B050"/>
                </a:solidFill>
                <a:effectLst/>
                <a:latin typeface="+mn-lt"/>
                <a:ea typeface="+mn-ea"/>
                <a:cs typeface="+mn-cs"/>
              </a:rPr>
              <a:t>[26§55]</a:t>
            </a:r>
            <a:r>
              <a:rPr lang="en-GB" sz="1200" kern="1200" dirty="0">
                <a:solidFill>
                  <a:schemeClr val="tx1"/>
                </a:solidFill>
                <a:effectLst/>
                <a:latin typeface="+mn-lt"/>
                <a:ea typeface="+mn-ea"/>
                <a:cs typeface="+mn-cs"/>
              </a:rPr>
              <a:t>), in fields "</a:t>
            </a:r>
            <a:r>
              <a:rPr lang="en-GB" sz="1200" i="1" kern="1200" dirty="0">
                <a:solidFill>
                  <a:schemeClr val="tx1"/>
                </a:solidFill>
                <a:effectLst/>
                <a:latin typeface="+mn-lt"/>
                <a:ea typeface="+mn-ea"/>
                <a:cs typeface="+mn-cs"/>
              </a:rPr>
              <a:t>where abuse is potentially so easy in individual cases and would have (…) harmful consequences for democratic society as a whole</a:t>
            </a:r>
            <a:r>
              <a:rPr lang="en-GB" sz="1200" kern="1200" dirty="0">
                <a:solidFill>
                  <a:schemeClr val="tx1"/>
                </a:solidFill>
                <a:effectLst/>
                <a:latin typeface="+mn-lt"/>
                <a:ea typeface="+mn-ea"/>
                <a:cs typeface="+mn-cs"/>
              </a:rPr>
              <a:t>"</a:t>
            </a:r>
            <a:r>
              <a:rPr lang="en-GB" sz="1200" i="0" kern="1200" baseline="30000" dirty="0">
                <a:solidFill>
                  <a:srgbClr val="00B050"/>
                </a:solidFill>
                <a:effectLst/>
                <a:latin typeface="+mn-lt"/>
                <a:ea typeface="+mn-ea"/>
                <a:cs typeface="+mn-cs"/>
              </a:rPr>
              <a:t>[26] </a:t>
            </a:r>
            <a:r>
              <a:rPr lang="en-GB" sz="1200" kern="1200" dirty="0">
                <a:solidFill>
                  <a:schemeClr val="tx1"/>
                </a:solidFill>
                <a:effectLst/>
                <a:latin typeface="+mn-lt"/>
                <a:ea typeface="+mn-ea"/>
                <a:cs typeface="+mn-cs"/>
              </a:rPr>
              <a:t>(which is generally the case when the interference is organised for police purposes</a:t>
            </a:r>
            <a:r>
              <a:rPr lang="en-GB" sz="1200" kern="1200" baseline="0" dirty="0">
                <a:solidFill>
                  <a:schemeClr val="tx1"/>
                </a:solidFill>
                <a:effectLst/>
                <a:latin typeface="+mn-lt"/>
                <a:ea typeface="+mn-ea"/>
                <a:cs typeface="+mn-cs"/>
              </a:rPr>
              <a:t>).</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baseline="0" dirty="0">
                <a:solidFill>
                  <a:schemeClr val="tx1"/>
                </a:solidFill>
                <a:effectLst/>
                <a:latin typeface="+mn-lt"/>
                <a:ea typeface="+mn-ea"/>
                <a:cs typeface="+mn-cs"/>
              </a:rPr>
              <a:t>The impact of the measure can also be here mitigated: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For example, a safeguard to be implemented could be the search for other evidences than electronic ones, or at least for electronic evidence having different sources. Indeed, the criminal conviction of a person on the solely basis of a personal data automated processing could appear disproportionate, given the ease to create such evidence in order to prejudice someone. Moreover, where it applies, the EU legislation relating to the protection of personal data prohibits as a principle the taking of a decision which produces legal effects concerning a person or which similarly significantly affect him or her and which is based solely on automated processing of data, including profiling (art. 22 of the General Data Protection Regulation applicable from 2018; art. 15 of the former Directive 95/46/EC  in slightly restrictive terms; the modernisation proposals of the Council of Europe Data Protection Convention (Convention 108), adopted on 30th November 2012, also contains a similar principle).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1200" kern="1200" baseline="0" dirty="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Once the impacts </a:t>
            </a:r>
            <a:r>
              <a:rPr lang="en-GB" baseline="0" dirty="0"/>
              <a:t>of the interference (in other words the power or procedure)</a:t>
            </a:r>
            <a:r>
              <a:rPr lang="en-GB" sz="1200" kern="1200" baseline="0" dirty="0">
                <a:solidFill>
                  <a:schemeClr val="tx1"/>
                </a:solidFill>
                <a:effectLst/>
                <a:latin typeface="+mn-lt"/>
                <a:ea typeface="+mn-ea"/>
                <a:cs typeface="+mn-cs"/>
              </a:rPr>
              <a:t> on the core fundamental rights are secured (which means the impact on rights ensuring </a:t>
            </a:r>
            <a:r>
              <a:rPr lang="en-GB" dirty="0"/>
              <a:t>the sound administration of justice and other public interests,</a:t>
            </a:r>
            <a:r>
              <a:rPr lang="en-GB" baseline="0" dirty="0"/>
              <a:t> such as </a:t>
            </a:r>
            <a:r>
              <a:rPr lang="en-GB" dirty="0"/>
              <a:t>public safety and public health,</a:t>
            </a:r>
            <a:r>
              <a:rPr lang="en-GB" baseline="0" dirty="0"/>
              <a:t> victim interests and the respect for private life),</a:t>
            </a:r>
            <a:r>
              <a:rPr lang="en-GB" sz="1200" kern="1200" baseline="0" dirty="0">
                <a:solidFill>
                  <a:schemeClr val="tx1"/>
                </a:solidFill>
                <a:effectLst/>
                <a:latin typeface="+mn-lt"/>
                <a:ea typeface="+mn-ea"/>
                <a:cs typeface="+mn-cs"/>
              </a:rPr>
              <a:t> impacts on the rights of other parties should also be mitigated i</a:t>
            </a:r>
            <a:r>
              <a:rPr lang="en-GB" dirty="0"/>
              <a:t>n the extent that this latter mitigation is compatible with the safeguard of these public</a:t>
            </a:r>
            <a:r>
              <a:rPr lang="en-GB" baseline="0" dirty="0"/>
              <a:t> interests. This second category of rights and interests include the right to non disruption of consumer services, protection from liability for disclosure or facilitating disclosure under chapter II of the Budapest Convention (regulating substantive and procedural measures to be taken at the national level) and </a:t>
            </a:r>
            <a:r>
              <a:rPr lang="en-GB" dirty="0"/>
              <a:t>protection of proprietary interests </a:t>
            </a:r>
            <a:r>
              <a:rPr lang="en-GB" baseline="0" dirty="0"/>
              <a:t>(see </a:t>
            </a:r>
            <a:r>
              <a:rPr lang="en-GB" dirty="0"/>
              <a:t>the explanatory report to the Convention on cybercrime, §</a:t>
            </a:r>
            <a:r>
              <a:rPr lang="en-GB" baseline="0" dirty="0"/>
              <a:t> 148 - </a:t>
            </a:r>
            <a:r>
              <a:rPr lang="en-GB" baseline="30000" dirty="0"/>
              <a:t>[1] </a:t>
            </a:r>
            <a:r>
              <a:rPr lang="en-GB" baseline="0" dirty="0"/>
              <a:t>and slide 25 of the current lesson)</a:t>
            </a:r>
            <a:r>
              <a:rPr lang="en-GB" dirty="0"/>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0" dirty="0">
                <a:solidFill>
                  <a:schemeClr val="tx1"/>
                </a:solidFill>
                <a:effectLst/>
                <a:latin typeface="+mn-lt"/>
                <a:ea typeface="+mn-ea"/>
                <a:cs typeface="+mn-cs"/>
              </a:rPr>
              <a:t>- In addition, in relation with personal data collection, Rec (87) of the Committee of ministers of the Council of Europe regulating the use of personal data in the police sector might be to consider in determining crucial safeguards to be implemented. </a:t>
            </a:r>
            <a:r>
              <a:rPr lang="en-GB" sz="1200" baseline="30000" dirty="0"/>
              <a:t>[28]</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kern="1200" dirty="0">
                <a:solidFill>
                  <a:schemeClr val="tx1"/>
                </a:solidFill>
                <a:effectLst/>
                <a:latin typeface="+mn-lt"/>
                <a:ea typeface="+mn-ea"/>
                <a:cs typeface="+mn-cs"/>
              </a:rPr>
              <a:t>Klass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[29]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[30] </a:t>
            </a:r>
            <a:r>
              <a:rPr lang="en-GB" sz="1200" kern="1200" dirty="0">
                <a:solidFill>
                  <a:schemeClr val="tx1"/>
                </a:solidFill>
                <a:effectLst/>
                <a:latin typeface="+mn-lt"/>
                <a:ea typeface="+mn-ea"/>
                <a:cs typeface="+mn-cs"/>
              </a:rPr>
              <a:t>ECtHR, case “L.H. v. Latvia”,</a:t>
            </a:r>
            <a:r>
              <a:rPr lang="en-GB" sz="1200" kern="1200" baseline="0" dirty="0">
                <a:solidFill>
                  <a:schemeClr val="tx1"/>
                </a:solidFill>
                <a:effectLst/>
                <a:latin typeface="+mn-lt"/>
                <a:ea typeface="+mn-ea"/>
                <a:cs typeface="+mn-cs"/>
              </a:rPr>
              <a:t> application n° </a:t>
            </a:r>
            <a:r>
              <a:rPr lang="en-GB" sz="1200" kern="1200" dirty="0">
                <a:solidFill>
                  <a:schemeClr val="tx1"/>
                </a:solidFill>
                <a:effectLst/>
                <a:latin typeface="+mn-lt"/>
                <a:ea typeface="+mn-ea"/>
                <a:cs typeface="+mn-cs"/>
              </a:rPr>
              <a:t>52019/07) 29 April 2014; see also “Kennedy v. the United Kingdom”, application n° 26839/05,</a:t>
            </a:r>
            <a:r>
              <a:rPr lang="en-GB" sz="1200" kern="1200" baseline="0" dirty="0">
                <a:solidFill>
                  <a:schemeClr val="tx1"/>
                </a:solidFill>
                <a:effectLst/>
                <a:latin typeface="+mn-lt"/>
                <a:ea typeface="+mn-ea"/>
                <a:cs typeface="+mn-cs"/>
              </a:rPr>
              <a:t> </a:t>
            </a:r>
            <a:r>
              <a:rPr lang="en-GB" dirty="0"/>
              <a:t>18 May 2010 </a:t>
            </a:r>
            <a:r>
              <a:rPr lang="en-GB" sz="1200" kern="1200" dirty="0">
                <a:solidFill>
                  <a:schemeClr val="tx1"/>
                </a:solidFill>
                <a:effectLst/>
                <a:latin typeface="+mn-lt"/>
                <a:ea typeface="+mn-ea"/>
                <a:cs typeface="+mn-cs"/>
              </a:rPr>
              <a:t>(final 18 August 2010)</a:t>
            </a:r>
            <a:r>
              <a:rPr lang="en-GB" dirty="0"/>
              <a:t>, especially</a:t>
            </a:r>
            <a:r>
              <a:rPr lang="en-GB" baseline="0" dirty="0"/>
              <a:t> § 163.</a:t>
            </a: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30</a:t>
            </a:fld>
            <a:endParaRPr lang="en-US" dirty="0">
              <a:cs typeface="Arial" charset="0"/>
            </a:endParaRPr>
          </a:p>
        </p:txBody>
      </p:sp>
    </p:spTree>
    <p:extLst>
      <p:ext uri="{BB962C8B-B14F-4D97-AF65-F5344CB8AC3E}">
        <p14:creationId xmlns:p14="http://schemas.microsoft.com/office/powerpoint/2010/main" val="4813455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(4) Limited</a:t>
            </a:r>
            <a:r>
              <a:rPr lang="en-GB" sz="1200" b="1" kern="1200" baseline="0" dirty="0">
                <a:solidFill>
                  <a:schemeClr val="tx1"/>
                </a:solidFill>
                <a:effectLst/>
                <a:latin typeface="+mn-lt"/>
                <a:ea typeface="+mn-ea"/>
                <a:cs typeface="+mn-cs"/>
              </a:rPr>
              <a:t> by appropriate safeguards (follow-up)</a:t>
            </a:r>
            <a:endParaRPr lang="en-GB" sz="1200" b="0"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a:t>
            </a:r>
            <a:r>
              <a:rPr lang="en-GB" sz="1200" b="1" kern="1200" baseline="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E</a:t>
            </a:r>
            <a:r>
              <a:rPr lang="en-GB" sz="1200" b="1" dirty="0"/>
              <a:t>nforcement and control measures ensuring that boundaries (and more generally</a:t>
            </a:r>
            <a:r>
              <a:rPr lang="en-GB" sz="1200" b="1" baseline="0" dirty="0"/>
              <a:t> </a:t>
            </a:r>
            <a:r>
              <a:rPr lang="en-GB" sz="1200" b="1" kern="1200" dirty="0">
                <a:solidFill>
                  <a:schemeClr val="tx1"/>
                </a:solidFill>
                <a:latin typeface="+mn-lt"/>
                <a:ea typeface="+mn-ea"/>
                <a:cs typeface="+mn-cs"/>
              </a:rPr>
              <a:t>the requirements of legitimate aim, necessity and proportionality</a:t>
            </a:r>
            <a:r>
              <a:rPr lang="en-GB" sz="1200" b="1" baseline="0" dirty="0"/>
              <a:t>) </a:t>
            </a:r>
            <a:r>
              <a:rPr lang="en-GB" sz="1200" b="1" dirty="0"/>
              <a:t>are respected</a:t>
            </a:r>
            <a:r>
              <a:rPr lang="en-GB" sz="1200" b="0" dirty="0"/>
              <a:t>.</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Safeguards must also include the way the respect of the boundaries of the interference will be enforced and controlled. M</a:t>
            </a:r>
            <a:r>
              <a:rPr lang="en-GB" sz="1200" b="0" baseline="0" dirty="0"/>
              <a:t>easures might be:</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Of a technical nature: for example, </a:t>
            </a:r>
            <a:r>
              <a:rPr lang="en-GB" sz="1200" dirty="0"/>
              <a:t>record of access or of operations </a:t>
            </a:r>
            <a:r>
              <a:rPr lang="en-GB" sz="1200" baseline="30000" dirty="0"/>
              <a:t>[31, 32]</a:t>
            </a:r>
            <a:r>
              <a:rPr lang="en-GB" sz="1200" dirty="0"/>
              <a:t>; </a:t>
            </a:r>
            <a:r>
              <a:rPr lang="en-GB" sz="1200" b="0" baseline="0" dirty="0"/>
              <a:t>automatic deletion after </a:t>
            </a:r>
            <a:r>
              <a:rPr lang="en-GB" sz="1200" kern="1200" dirty="0">
                <a:solidFill>
                  <a:schemeClr val="tx1"/>
                </a:solidFill>
                <a:effectLst/>
                <a:latin typeface="+mn-lt"/>
                <a:ea typeface="+mn-ea"/>
                <a:cs typeface="+mn-cs"/>
              </a:rPr>
              <a:t>a certain period of time</a:t>
            </a:r>
            <a:r>
              <a:rPr lang="en-GB" sz="1200" i="0" kern="1200" baseline="30000" dirty="0">
                <a:solidFill>
                  <a:srgbClr val="00B050"/>
                </a:solidFill>
                <a:effectLst/>
                <a:latin typeface="+mn-lt"/>
                <a:ea typeface="+mn-ea"/>
                <a:cs typeface="+mn-cs"/>
              </a:rPr>
              <a:t>[26]</a:t>
            </a:r>
            <a:r>
              <a:rPr lang="en-GB" sz="1200" b="0" baseline="0" dirty="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Organisational: it may include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to set up a specific organisation and to attribute appropriate human and technical resources in order to implement and control the implementation of safeguards. F</a:t>
            </a:r>
            <a:r>
              <a:rPr lang="en-GB" sz="1200" dirty="0"/>
              <a:t>or example, deletion procedures should be set up for data that are not useful anymore or not related to the case</a:t>
            </a:r>
            <a:r>
              <a:rPr lang="en-GB" sz="1200" baseline="30000" dirty="0"/>
              <a:t>[31)</a:t>
            </a:r>
            <a:r>
              <a:rPr lang="en-GB" sz="1200" baseline="0" dirty="0"/>
              <a:t>.</a:t>
            </a:r>
            <a:endParaRPr lang="en-GB" sz="1200" b="0" baseline="0" dirty="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It might also imply an affective control of </a:t>
            </a:r>
            <a:r>
              <a:rPr lang="en-GB" sz="1200" kern="1200" dirty="0">
                <a:solidFill>
                  <a:schemeClr val="tx1"/>
                </a:solidFill>
                <a:effectLst/>
                <a:latin typeface="+mn-lt"/>
                <a:ea typeface="+mn-ea"/>
                <a:cs typeface="+mn-cs"/>
              </a:rPr>
              <a:t>an independent authority</a:t>
            </a:r>
            <a:r>
              <a:rPr lang="en-GB" sz="1200" i="0" kern="1200" baseline="30000" dirty="0">
                <a:solidFill>
                  <a:srgbClr val="00B050"/>
                </a:solidFill>
                <a:effectLst/>
                <a:latin typeface="+mn-lt"/>
                <a:ea typeface="+mn-ea"/>
                <a:cs typeface="+mn-cs"/>
              </a:rPr>
              <a:t>[29]</a:t>
            </a:r>
            <a:r>
              <a:rPr lang="en-GB" sz="1200" kern="1200" dirty="0">
                <a:solidFill>
                  <a:schemeClr val="tx1"/>
                </a:solidFill>
                <a:effectLst/>
                <a:latin typeface="+mn-lt"/>
                <a:ea typeface="+mn-ea"/>
                <a:cs typeface="+mn-cs"/>
              </a:rPr>
              <a:t>, which should in principle be a judge from the judiciary, at least in the last resort </a:t>
            </a:r>
            <a:r>
              <a:rPr lang="en-GB" sz="1200" kern="1200" baseline="30000" dirty="0">
                <a:solidFill>
                  <a:schemeClr val="tx1"/>
                </a:solidFill>
                <a:effectLst/>
                <a:latin typeface="+mn-lt"/>
                <a:ea typeface="+mn-ea"/>
                <a:cs typeface="+mn-cs"/>
              </a:rPr>
              <a:t>[26§55] </a:t>
            </a:r>
            <a:r>
              <a:rPr lang="en-GB" sz="1200" kern="1200" baseline="0" dirty="0">
                <a:solidFill>
                  <a:schemeClr val="tx1"/>
                </a:solidFill>
                <a:effectLst/>
                <a:latin typeface="+mn-lt"/>
                <a:ea typeface="+mn-ea"/>
                <a:cs typeface="+mn-cs"/>
              </a:rPr>
              <a:t>in case the measure is intrusive (see previous slide). This might imply to review, at the State level, the judicial organisation in order to ensure the possibility of such supervision.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Among organisational safeguards also lie the </a:t>
            </a:r>
            <a:r>
              <a:rPr lang="en-GB" sz="1200" b="0" baseline="0" dirty="0"/>
              <a:t>rights of access and verification granted to concerned individuals </a:t>
            </a:r>
            <a:r>
              <a:rPr lang="en-GB" sz="1200" b="0" baseline="30000" dirty="0"/>
              <a:t>[29] [33]</a:t>
            </a:r>
            <a:r>
              <a:rPr lang="en-GB" sz="1200" b="0" baseline="0" dirty="0"/>
              <a:t>, and the clarification of the procedure to be followed to exercise these rights </a:t>
            </a:r>
            <a:r>
              <a:rPr lang="en-GB" sz="1200" b="0" baseline="30000" dirty="0"/>
              <a:t>[34] [26§55]</a:t>
            </a:r>
            <a:r>
              <a:rPr lang="en-GB" sz="1200" b="0" baseline="0" dirty="0"/>
              <a:t>, including a right of appeal when the right of access is denied </a:t>
            </a:r>
            <a:r>
              <a:rPr lang="en-GB" sz="1200" b="0" baseline="30000" dirty="0"/>
              <a:t>[34] [26§56]</a:t>
            </a:r>
            <a:r>
              <a:rPr lang="en-GB" sz="1200" b="0" baseline="0" dirty="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en-GB" sz="1200" b="0" baseline="0" dirty="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Financial: financial resources dedicated to the implementation and application of safeguards should be adequately provisioned.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Klass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[29]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[30] </a:t>
            </a:r>
            <a:r>
              <a:rPr lang="en-GB" sz="1200" kern="1200" baseline="0" dirty="0">
                <a:solidFill>
                  <a:schemeClr val="tx1"/>
                </a:solidFill>
                <a:effectLst/>
                <a:latin typeface="+mn-lt"/>
                <a:ea typeface="+mn-ea"/>
                <a:cs typeface="+mn-cs"/>
              </a:rPr>
              <a:t>ECtHR, case “</a:t>
            </a:r>
            <a:r>
              <a:rPr lang="en-GB" sz="1200" kern="1200" dirty="0">
                <a:solidFill>
                  <a:schemeClr val="tx1"/>
                </a:solidFill>
                <a:effectLst/>
                <a:latin typeface="+mn-lt"/>
                <a:ea typeface="+mn-ea"/>
                <a:cs typeface="+mn-cs"/>
              </a:rPr>
              <a:t>L.H. v. Latvia</a:t>
            </a:r>
            <a:r>
              <a:rPr lang="en-GB" sz="1200" kern="1200" baseline="0" dirty="0">
                <a:solidFill>
                  <a:schemeClr val="tx1"/>
                </a:solidFill>
                <a:effectLst/>
                <a:latin typeface="+mn-lt"/>
                <a:ea typeface="+mn-ea"/>
                <a:cs typeface="+mn-cs"/>
              </a:rPr>
              <a:t>”, application n° </a:t>
            </a:r>
            <a:r>
              <a:rPr lang="en-GB" sz="1200" kern="1200" dirty="0">
                <a:solidFill>
                  <a:schemeClr val="tx1"/>
                </a:solidFill>
                <a:effectLst/>
                <a:latin typeface="+mn-lt"/>
                <a:ea typeface="+mn-ea"/>
                <a:cs typeface="+mn-cs"/>
              </a:rPr>
              <a:t>52019/07,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29 April 2014; see also “Kennedy v. the United Kingdom”, application no. 26839/05, </a:t>
            </a:r>
            <a:r>
              <a:rPr lang="en-GB" dirty="0"/>
              <a:t>18 May 2010 </a:t>
            </a:r>
            <a:r>
              <a:rPr lang="en-GB" sz="1200" kern="1200" dirty="0">
                <a:solidFill>
                  <a:schemeClr val="tx1"/>
                </a:solidFill>
                <a:effectLst/>
                <a:latin typeface="+mn-lt"/>
                <a:ea typeface="+mn-ea"/>
                <a:cs typeface="+mn-cs"/>
              </a:rPr>
              <a:t>(final 18 August 2010)</a:t>
            </a:r>
            <a:r>
              <a:rPr lang="en-GB" dirty="0"/>
              <a:t>, especially</a:t>
            </a:r>
            <a:r>
              <a:rPr lang="en-GB" baseline="0" dirty="0"/>
              <a:t> § 163.</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[31] </a:t>
            </a:r>
            <a:r>
              <a:rPr lang="en-GB" sz="1200" kern="1200" baseline="0" dirty="0">
                <a:solidFill>
                  <a:schemeClr val="tx1"/>
                </a:solidFill>
                <a:effectLst/>
                <a:latin typeface="+mn-lt"/>
                <a:ea typeface="+mn-ea"/>
                <a:cs typeface="+mn-cs"/>
              </a:rPr>
              <a:t>ECtHR, case “Kennedy v. the United Kingdom”, </a:t>
            </a:r>
            <a:r>
              <a:rPr lang="en-GB" sz="1200" kern="1200" dirty="0">
                <a:solidFill>
                  <a:schemeClr val="tx1"/>
                </a:solidFill>
                <a:effectLst/>
                <a:latin typeface="+mn-lt"/>
                <a:ea typeface="+mn-ea"/>
                <a:cs typeface="+mn-cs"/>
              </a:rPr>
              <a:t>application n°26839/05, 18 May 2010 (final 18 August 2010).</a:t>
            </a:r>
            <a:endParaRPr lang="en-GB" sz="1200" kern="1200" baseline="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[32] </a:t>
            </a:r>
            <a:r>
              <a:rPr lang="en-GB" sz="1200" kern="1200" baseline="0" dirty="0">
                <a:solidFill>
                  <a:schemeClr val="tx1"/>
                </a:solidFill>
                <a:effectLst/>
                <a:latin typeface="+mn-lt"/>
                <a:ea typeface="+mn-ea"/>
                <a:cs typeface="+mn-cs"/>
              </a:rPr>
              <a:t>ECtHR, case “</a:t>
            </a:r>
            <a:r>
              <a:rPr lang="en-GB" sz="1200" b="0" i="0" u="none" strike="noStrike" kern="1200" baseline="0" dirty="0">
                <a:solidFill>
                  <a:schemeClr val="tx1"/>
                </a:solidFill>
                <a:latin typeface="+mn-lt"/>
                <a:ea typeface="+mn-ea"/>
                <a:cs typeface="+mn-cs"/>
              </a:rPr>
              <a:t>R.E. v. the United Kingdom”, application n° 62498/11, 27 October 2015; case “Roman Zakharov v. Russia”, 4 December 2015.</a:t>
            </a:r>
          </a:p>
          <a:p>
            <a:r>
              <a:rPr lang="en-GB" sz="1200" kern="1200" baseline="30000" dirty="0">
                <a:solidFill>
                  <a:schemeClr val="tx1"/>
                </a:solidFill>
                <a:effectLst/>
                <a:latin typeface="+mn-lt"/>
                <a:ea typeface="+mn-ea"/>
                <a:cs typeface="+mn-cs"/>
              </a:rPr>
              <a:t>[33] </a:t>
            </a:r>
            <a:r>
              <a:rPr lang="en-GB" sz="1200" kern="1200" dirty="0">
                <a:solidFill>
                  <a:schemeClr val="tx1"/>
                </a:solidFill>
                <a:effectLst/>
                <a:latin typeface="+mn-lt"/>
                <a:ea typeface="+mn-ea"/>
                <a:cs typeface="+mn-cs"/>
              </a:rPr>
              <a:t>ECtHR, case “S &amp; Marper v. United Kingdom”, n° 30562/04 and 30566/04, 4 Dec. 2008; E. Court H. R., case “Klass and others v. Germany”,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 55.</a:t>
            </a:r>
          </a:p>
          <a:p>
            <a:r>
              <a:rPr lang="en-GB" sz="1200" kern="1200" baseline="30000" dirty="0">
                <a:solidFill>
                  <a:schemeClr val="tx1"/>
                </a:solidFill>
                <a:effectLst/>
                <a:latin typeface="+mn-lt"/>
                <a:ea typeface="+mn-ea"/>
                <a:cs typeface="+mn-cs"/>
              </a:rPr>
              <a:t>[34] </a:t>
            </a:r>
            <a:r>
              <a:rPr lang="en-GB" sz="1200" kern="1200" dirty="0">
                <a:solidFill>
                  <a:schemeClr val="tx1"/>
                </a:solidFill>
                <a:effectLst/>
                <a:latin typeface="+mn-lt"/>
                <a:ea typeface="+mn-ea"/>
                <a:cs typeface="+mn-cs"/>
              </a:rPr>
              <a:t>ECtHR, case “M.G. v. the United Kingdom”, appl. n° 39393/98,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ECtHR, case “Klass and others v. Germany”,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 56.</a:t>
            </a:r>
            <a:endParaRPr lang="en-US" dirty="0"/>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eaLnBrk="1" hangingPunct="1">
              <a:spcBef>
                <a:spcPct val="0"/>
              </a:spcBef>
            </a:pPr>
            <a:endParaRPr lang="en-US" dirty="0"/>
          </a:p>
          <a:p>
            <a:pPr eaLnBrk="1" hangingPunct="1">
              <a:spcBef>
                <a:spcPct val="0"/>
              </a:spcBef>
            </a:pPr>
            <a:endParaRPr lang="en-US"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31</a:t>
            </a:fld>
            <a:endParaRPr lang="en-US" dirty="0">
              <a:cs typeface="Arial" charset="0"/>
            </a:endParaRPr>
          </a:p>
        </p:txBody>
      </p:sp>
    </p:spTree>
    <p:extLst>
      <p:ext uri="{BB962C8B-B14F-4D97-AF65-F5344CB8AC3E}">
        <p14:creationId xmlns:p14="http://schemas.microsoft.com/office/powerpoint/2010/main" val="2779701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(4) Limited</a:t>
            </a:r>
            <a:r>
              <a:rPr lang="en-GB" sz="1200" b="1" kern="1200" baseline="0" dirty="0">
                <a:solidFill>
                  <a:schemeClr val="tx1"/>
                </a:solidFill>
                <a:effectLst/>
                <a:latin typeface="+mn-lt"/>
                <a:ea typeface="+mn-ea"/>
                <a:cs typeface="+mn-cs"/>
              </a:rPr>
              <a:t> by appropriate safeguards (follow-up)</a:t>
            </a:r>
            <a:endParaRPr lang="en-GB" sz="1200" b="0"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a:solidFill>
                  <a:schemeClr val="tx1"/>
                </a:solidFill>
                <a:effectLst/>
                <a:latin typeface="+mn-lt"/>
                <a:ea typeface="+mn-ea"/>
                <a:cs typeface="+mn-cs"/>
              </a:rPr>
              <a:t>2.</a:t>
            </a:r>
            <a:r>
              <a:rPr lang="en-GB" sz="1200" b="1" kern="1200" baseline="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E</a:t>
            </a:r>
            <a:r>
              <a:rPr lang="en-GB" sz="1200" b="1" dirty="0"/>
              <a:t>nforcement and control measures ensuring that boundaries (and more generally</a:t>
            </a:r>
            <a:r>
              <a:rPr lang="en-GB" sz="1200" b="1" baseline="0" dirty="0"/>
              <a:t> </a:t>
            </a:r>
            <a:r>
              <a:rPr lang="en-GB" sz="1200" b="1" kern="1200" dirty="0">
                <a:solidFill>
                  <a:schemeClr val="tx1"/>
                </a:solidFill>
                <a:latin typeface="+mn-lt"/>
                <a:ea typeface="+mn-ea"/>
                <a:cs typeface="+mn-cs"/>
              </a:rPr>
              <a:t>the requirements of legitimate aim, necessity and proportionality</a:t>
            </a:r>
            <a:r>
              <a:rPr lang="en-GB" sz="1200" b="1" baseline="0" dirty="0"/>
              <a:t>) </a:t>
            </a:r>
            <a:r>
              <a:rPr lang="en-GB" sz="1200" b="1" dirty="0"/>
              <a:t>are respected</a:t>
            </a:r>
            <a:r>
              <a:rPr lang="en-GB" sz="1200" b="0" dirty="0"/>
              <a:t>.</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Safeguards must also include the way the respect of the boundaries of the interference will be enforced and controlled. M</a:t>
            </a:r>
            <a:r>
              <a:rPr lang="en-GB" sz="1200" b="0" baseline="0" dirty="0"/>
              <a:t>easures might be:</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Of a technical nature: for example, </a:t>
            </a:r>
            <a:r>
              <a:rPr lang="en-GB" sz="1200" dirty="0"/>
              <a:t>record of access or of operations </a:t>
            </a:r>
            <a:r>
              <a:rPr lang="en-GB" sz="1200" baseline="30000" dirty="0"/>
              <a:t>[31, 32]</a:t>
            </a:r>
            <a:r>
              <a:rPr lang="en-GB" sz="1200" dirty="0"/>
              <a:t>; </a:t>
            </a:r>
            <a:r>
              <a:rPr lang="en-GB" sz="1200" b="0" baseline="0" dirty="0"/>
              <a:t>automatic deletion after </a:t>
            </a:r>
            <a:r>
              <a:rPr lang="en-GB" sz="1200" kern="1200" dirty="0">
                <a:solidFill>
                  <a:schemeClr val="tx1"/>
                </a:solidFill>
                <a:effectLst/>
                <a:latin typeface="+mn-lt"/>
                <a:ea typeface="+mn-ea"/>
                <a:cs typeface="+mn-cs"/>
              </a:rPr>
              <a:t>a certain period of time</a:t>
            </a:r>
            <a:r>
              <a:rPr lang="en-GB" sz="1200" i="0" kern="1200" baseline="30000" dirty="0">
                <a:solidFill>
                  <a:srgbClr val="00B050"/>
                </a:solidFill>
                <a:effectLst/>
                <a:latin typeface="+mn-lt"/>
                <a:ea typeface="+mn-ea"/>
                <a:cs typeface="+mn-cs"/>
              </a:rPr>
              <a:t>[26]</a:t>
            </a:r>
            <a:r>
              <a:rPr lang="en-GB" sz="1200" b="0" baseline="0" dirty="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Organisational: it may include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to set up a specific organisation and to attribute appropriate human and technical resources in order to implement and control the implementation of safeguards. F</a:t>
            </a:r>
            <a:r>
              <a:rPr lang="en-GB" sz="1200" dirty="0"/>
              <a:t>or example, deletion procedures should be set up for data that are not useful anymore or not related to the case</a:t>
            </a:r>
            <a:r>
              <a:rPr lang="en-GB" sz="1200" baseline="30000" dirty="0"/>
              <a:t>[31)</a:t>
            </a:r>
            <a:r>
              <a:rPr lang="en-GB" sz="1200" baseline="0" dirty="0"/>
              <a:t>.</a:t>
            </a:r>
            <a:endParaRPr lang="en-GB" sz="1200" b="0" baseline="0" dirty="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It might also imply an affective control of </a:t>
            </a:r>
            <a:r>
              <a:rPr lang="en-GB" sz="1200" kern="1200" dirty="0">
                <a:solidFill>
                  <a:schemeClr val="tx1"/>
                </a:solidFill>
                <a:effectLst/>
                <a:latin typeface="+mn-lt"/>
                <a:ea typeface="+mn-ea"/>
                <a:cs typeface="+mn-cs"/>
              </a:rPr>
              <a:t>an independent authority</a:t>
            </a:r>
            <a:r>
              <a:rPr lang="en-GB" sz="1200" i="0" kern="1200" baseline="30000" dirty="0">
                <a:solidFill>
                  <a:srgbClr val="00B050"/>
                </a:solidFill>
                <a:effectLst/>
                <a:latin typeface="+mn-lt"/>
                <a:ea typeface="+mn-ea"/>
                <a:cs typeface="+mn-cs"/>
              </a:rPr>
              <a:t>[29]</a:t>
            </a:r>
            <a:r>
              <a:rPr lang="en-GB" sz="1200" kern="1200" dirty="0">
                <a:solidFill>
                  <a:schemeClr val="tx1"/>
                </a:solidFill>
                <a:effectLst/>
                <a:latin typeface="+mn-lt"/>
                <a:ea typeface="+mn-ea"/>
                <a:cs typeface="+mn-cs"/>
              </a:rPr>
              <a:t>, which should in principle be a judge from the judiciary, at least in the last resort </a:t>
            </a:r>
            <a:r>
              <a:rPr lang="en-GB" sz="1200" kern="1200" baseline="30000" dirty="0">
                <a:solidFill>
                  <a:schemeClr val="tx1"/>
                </a:solidFill>
                <a:effectLst/>
                <a:latin typeface="+mn-lt"/>
                <a:ea typeface="+mn-ea"/>
                <a:cs typeface="+mn-cs"/>
              </a:rPr>
              <a:t>[26§55] </a:t>
            </a:r>
            <a:r>
              <a:rPr lang="en-GB" sz="1200" kern="1200" baseline="0" dirty="0">
                <a:solidFill>
                  <a:schemeClr val="tx1"/>
                </a:solidFill>
                <a:effectLst/>
                <a:latin typeface="+mn-lt"/>
                <a:ea typeface="+mn-ea"/>
                <a:cs typeface="+mn-cs"/>
              </a:rPr>
              <a:t>in case the measure is intrusive (see previous slide). This might imply to review, at the State level, the judicial organisation in order to ensure the possibility of such supervision.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a:solidFill>
                  <a:schemeClr val="tx1"/>
                </a:solidFill>
                <a:effectLst/>
                <a:latin typeface="+mn-lt"/>
                <a:ea typeface="+mn-ea"/>
                <a:cs typeface="+mn-cs"/>
              </a:rPr>
              <a:t>Among organisational safeguards also lie the </a:t>
            </a:r>
            <a:r>
              <a:rPr lang="en-GB" sz="1200" b="0" baseline="0" dirty="0"/>
              <a:t>rights of access and verification granted to concerned individuals </a:t>
            </a:r>
            <a:r>
              <a:rPr lang="en-GB" sz="1200" b="0" baseline="30000" dirty="0"/>
              <a:t>[29] [33]</a:t>
            </a:r>
            <a:r>
              <a:rPr lang="en-GB" sz="1200" b="0" baseline="0" dirty="0"/>
              <a:t>, and the clarification of the procedure to be followed to exercise these rights </a:t>
            </a:r>
            <a:r>
              <a:rPr lang="en-GB" sz="1200" b="0" baseline="30000" dirty="0"/>
              <a:t>[34] [26§55]</a:t>
            </a:r>
            <a:r>
              <a:rPr lang="en-GB" sz="1200" b="0" baseline="0" dirty="0"/>
              <a:t>, including a right of appeal when the right of access is denied </a:t>
            </a:r>
            <a:r>
              <a:rPr lang="en-GB" sz="1200" b="0" baseline="30000" dirty="0"/>
              <a:t>[34] [26§56]</a:t>
            </a:r>
            <a:r>
              <a:rPr lang="en-GB" sz="1200" b="0" baseline="0" dirty="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en-GB" sz="1200" b="0" baseline="0" dirty="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a:t>Financial: financial resources dedicated to the implementation and application of safeguards should be adequately provisioned.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[26] </a:t>
            </a:r>
            <a:r>
              <a:rPr lang="en-GB" sz="1200" i="0" kern="1200" dirty="0">
                <a:solidFill>
                  <a:schemeClr val="tx1"/>
                </a:solidFill>
                <a:effectLst/>
                <a:latin typeface="+mn-lt"/>
                <a:ea typeface="+mn-ea"/>
                <a:cs typeface="+mn-cs"/>
              </a:rPr>
              <a:t>ECtHR, case </a:t>
            </a:r>
            <a:r>
              <a:rPr lang="en-GB" sz="1200" i="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Klass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a:solidFill>
                  <a:schemeClr val="tx1"/>
                </a:solidFill>
                <a:effectLst/>
                <a:latin typeface="+mn-lt"/>
                <a:ea typeface="+mn-ea"/>
                <a:cs typeface="+mn-cs"/>
              </a:rPr>
              <a:t>[27] </a:t>
            </a:r>
            <a:r>
              <a:rPr lang="en-GB" sz="1200" b="0" kern="1200" dirty="0">
                <a:solidFill>
                  <a:schemeClr val="tx1"/>
                </a:solidFill>
                <a:effectLst/>
                <a:latin typeface="+mn-lt"/>
                <a:ea typeface="+mn-ea"/>
                <a:cs typeface="+mn-cs"/>
              </a:rPr>
              <a:t>See for example ECtHR, case of “Marckx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[28] </a:t>
            </a:r>
            <a:r>
              <a:rPr lang="en-GB" sz="1200" kern="1200" baseline="0" dirty="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[29] </a:t>
            </a:r>
            <a:r>
              <a:rPr lang="en-GB" sz="1200" kern="1200" dirty="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a:solidFill>
                  <a:schemeClr val="tx1"/>
                </a:solidFill>
                <a:effectLst/>
                <a:latin typeface="+mn-lt"/>
                <a:ea typeface="+mn-ea"/>
                <a:cs typeface="+mn-cs"/>
              </a:rPr>
              <a:t>[30] </a:t>
            </a:r>
            <a:r>
              <a:rPr lang="en-GB" sz="1200" kern="1200" baseline="0" dirty="0">
                <a:solidFill>
                  <a:schemeClr val="tx1"/>
                </a:solidFill>
                <a:effectLst/>
                <a:latin typeface="+mn-lt"/>
                <a:ea typeface="+mn-ea"/>
                <a:cs typeface="+mn-cs"/>
              </a:rPr>
              <a:t>ECtHR, case “</a:t>
            </a:r>
            <a:r>
              <a:rPr lang="en-GB" sz="1200" kern="1200" dirty="0">
                <a:solidFill>
                  <a:schemeClr val="tx1"/>
                </a:solidFill>
                <a:effectLst/>
                <a:latin typeface="+mn-lt"/>
                <a:ea typeface="+mn-ea"/>
                <a:cs typeface="+mn-cs"/>
              </a:rPr>
              <a:t>L.H. v. Latvia</a:t>
            </a:r>
            <a:r>
              <a:rPr lang="en-GB" sz="1200" kern="1200" baseline="0" dirty="0">
                <a:solidFill>
                  <a:schemeClr val="tx1"/>
                </a:solidFill>
                <a:effectLst/>
                <a:latin typeface="+mn-lt"/>
                <a:ea typeface="+mn-ea"/>
                <a:cs typeface="+mn-cs"/>
              </a:rPr>
              <a:t>”, application n° </a:t>
            </a:r>
            <a:r>
              <a:rPr lang="en-GB" sz="1200" kern="1200" dirty="0">
                <a:solidFill>
                  <a:schemeClr val="tx1"/>
                </a:solidFill>
                <a:effectLst/>
                <a:latin typeface="+mn-lt"/>
                <a:ea typeface="+mn-ea"/>
                <a:cs typeface="+mn-cs"/>
              </a:rPr>
              <a:t>52019/07,</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29 April 2014; see also “Kennedy v. the United Kingdom”, application no. 26839/05, </a:t>
            </a:r>
            <a:r>
              <a:rPr lang="en-GB" dirty="0"/>
              <a:t>18 May 2010 </a:t>
            </a:r>
            <a:r>
              <a:rPr lang="en-GB" sz="1200" kern="1200" dirty="0">
                <a:solidFill>
                  <a:schemeClr val="tx1"/>
                </a:solidFill>
                <a:effectLst/>
                <a:latin typeface="+mn-lt"/>
                <a:ea typeface="+mn-ea"/>
                <a:cs typeface="+mn-cs"/>
              </a:rPr>
              <a:t>(final 18 August 2010)</a:t>
            </a:r>
            <a:r>
              <a:rPr lang="en-GB" dirty="0"/>
              <a:t>, especially</a:t>
            </a:r>
            <a:r>
              <a:rPr lang="en-GB" baseline="0" dirty="0"/>
              <a:t> § 163.</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[31] </a:t>
            </a:r>
            <a:r>
              <a:rPr lang="en-GB" sz="1200" kern="1200" baseline="0" dirty="0">
                <a:solidFill>
                  <a:schemeClr val="tx1"/>
                </a:solidFill>
                <a:effectLst/>
                <a:latin typeface="+mn-lt"/>
                <a:ea typeface="+mn-ea"/>
                <a:cs typeface="+mn-cs"/>
              </a:rPr>
              <a:t>ECtHR, case “Kennedy v. the United Kingdom”, </a:t>
            </a:r>
            <a:r>
              <a:rPr lang="en-GB" sz="1200" kern="1200" dirty="0">
                <a:solidFill>
                  <a:schemeClr val="tx1"/>
                </a:solidFill>
                <a:effectLst/>
                <a:latin typeface="+mn-lt"/>
                <a:ea typeface="+mn-ea"/>
                <a:cs typeface="+mn-cs"/>
              </a:rPr>
              <a:t>application n°26839/05, 18 May 2010 (final 18 August 2010).</a:t>
            </a:r>
            <a:endParaRPr lang="en-GB" sz="1200" kern="1200" baseline="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[32] </a:t>
            </a:r>
            <a:r>
              <a:rPr lang="en-GB" sz="1200" kern="1200" baseline="0" dirty="0">
                <a:solidFill>
                  <a:schemeClr val="tx1"/>
                </a:solidFill>
                <a:effectLst/>
                <a:latin typeface="+mn-lt"/>
                <a:ea typeface="+mn-ea"/>
                <a:cs typeface="+mn-cs"/>
              </a:rPr>
              <a:t>ECtHR, case “</a:t>
            </a:r>
            <a:r>
              <a:rPr lang="en-GB" sz="1200" b="0" i="0" u="none" strike="noStrike" kern="1200" baseline="0" dirty="0">
                <a:solidFill>
                  <a:schemeClr val="tx1"/>
                </a:solidFill>
                <a:latin typeface="+mn-lt"/>
                <a:ea typeface="+mn-ea"/>
                <a:cs typeface="+mn-cs"/>
              </a:rPr>
              <a:t>R.E. v. the United Kingdom”, application n° 62498/11, 27 October 2015; case “Roman Zakharov v. Russia”, 4 December 2015.</a:t>
            </a:r>
          </a:p>
          <a:p>
            <a:r>
              <a:rPr lang="en-GB" sz="1200" kern="1200" baseline="30000" dirty="0">
                <a:solidFill>
                  <a:schemeClr val="tx1"/>
                </a:solidFill>
                <a:effectLst/>
                <a:latin typeface="+mn-lt"/>
                <a:ea typeface="+mn-ea"/>
                <a:cs typeface="+mn-cs"/>
              </a:rPr>
              <a:t>[33] </a:t>
            </a:r>
            <a:r>
              <a:rPr lang="en-GB" sz="1200" kern="1200" dirty="0">
                <a:solidFill>
                  <a:schemeClr val="tx1"/>
                </a:solidFill>
                <a:effectLst/>
                <a:latin typeface="+mn-lt"/>
                <a:ea typeface="+mn-ea"/>
                <a:cs typeface="+mn-cs"/>
              </a:rPr>
              <a:t>ECtHR, case “S &amp; Marper v. United Kingdom”, n° 30562/04 and 30566/04, 4 Dec. 2008; E. Court H. R., case “Klass and others v. Germany”,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 55.</a:t>
            </a:r>
          </a:p>
          <a:p>
            <a:r>
              <a:rPr lang="en-GB" sz="1200" kern="1200" baseline="30000" dirty="0">
                <a:solidFill>
                  <a:schemeClr val="tx1"/>
                </a:solidFill>
                <a:effectLst/>
                <a:latin typeface="+mn-lt"/>
                <a:ea typeface="+mn-ea"/>
                <a:cs typeface="+mn-cs"/>
              </a:rPr>
              <a:t>[34] </a:t>
            </a:r>
            <a:r>
              <a:rPr lang="en-GB" sz="1200" kern="1200" dirty="0">
                <a:solidFill>
                  <a:schemeClr val="tx1"/>
                </a:solidFill>
                <a:effectLst/>
                <a:latin typeface="+mn-lt"/>
                <a:ea typeface="+mn-ea"/>
                <a:cs typeface="+mn-cs"/>
              </a:rPr>
              <a:t>ECtHR, case “M.G. v. the United Kingdom”, appl. n° 39393/98,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ECtHR, case “Klass and others v. Germany”, </a:t>
            </a:r>
            <a:r>
              <a:rPr lang="en-GB" sz="1200" i="1" kern="1200" dirty="0">
                <a:solidFill>
                  <a:schemeClr val="tx1"/>
                </a:solidFill>
                <a:effectLst/>
                <a:latin typeface="+mn-lt"/>
                <a:ea typeface="+mn-ea"/>
                <a:cs typeface="+mn-cs"/>
              </a:rPr>
              <a:t>op. cit</a:t>
            </a:r>
            <a:r>
              <a:rPr lang="en-GB" sz="1200" kern="1200" dirty="0">
                <a:solidFill>
                  <a:schemeClr val="tx1"/>
                </a:solidFill>
                <a:effectLst/>
                <a:latin typeface="+mn-lt"/>
                <a:ea typeface="+mn-ea"/>
                <a:cs typeface="+mn-cs"/>
              </a:rPr>
              <a:t>., §. 56.</a:t>
            </a:r>
            <a:endParaRPr lang="en-US" dirty="0"/>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eaLnBrk="1" hangingPunct="1">
              <a:spcBef>
                <a:spcPct val="0"/>
              </a:spcBef>
            </a:pPr>
            <a:endParaRPr lang="en-US" dirty="0"/>
          </a:p>
          <a:p>
            <a:pPr eaLnBrk="1" hangingPunct="1">
              <a:spcBef>
                <a:spcPct val="0"/>
              </a:spcBef>
            </a:pPr>
            <a:endParaRPr lang="en-US"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32</a:t>
            </a:fld>
            <a:endParaRPr lang="en-US" dirty="0">
              <a:cs typeface="Arial" charset="0"/>
            </a:endParaRPr>
          </a:p>
        </p:txBody>
      </p:sp>
    </p:spTree>
    <p:extLst>
      <p:ext uri="{BB962C8B-B14F-4D97-AF65-F5344CB8AC3E}">
        <p14:creationId xmlns:p14="http://schemas.microsoft.com/office/powerpoint/2010/main" val="3405323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t>The preservation of fundamental rights is of extreme importance</a:t>
            </a:r>
            <a:r>
              <a:rPr lang="en-GB" baseline="0" dirty="0"/>
              <a:t> in combatting cybercrime. Indeed, investigative powers that enable the prosecution of crime perpetrators are also instruments that are susceptible to limit drastically citizens’ freedoms. Therefore, the preservation of the rule of law implies to subject powers and procedures provided for in Section II of the Budapest Convention to conditions and safeguards that enable the observance of fundamental rights and freedoms.</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33</a:t>
            </a:fld>
            <a:endParaRPr lang="en-US" dirty="0"/>
          </a:p>
        </p:txBody>
      </p:sp>
    </p:spTree>
    <p:extLst>
      <p:ext uri="{BB962C8B-B14F-4D97-AF65-F5344CB8AC3E}">
        <p14:creationId xmlns:p14="http://schemas.microsoft.com/office/powerpoint/2010/main" val="281341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Aft>
                <a:spcPts val="0"/>
              </a:spcAft>
            </a:pPr>
            <a:r>
              <a:rPr lang="fr-FR" sz="1200" b="1" i="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K.U. v. Finland </a:t>
            </a:r>
            <a:r>
              <a:rPr lang="fr-FR" sz="1200" b="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- 2872/02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Judgment 2.12.2008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b="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Article 8 Respect for private life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a:t>
            </a:r>
            <a:r>
              <a:rPr lang="en-US" sz="1200" i="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Facts</a:t>
            </a:r>
            <a:r>
              <a:rPr lang="en-US"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In 1999 an unknown individual posted an advertisement of a sexual nature on an Internet dating site in the name of the applicant, who was twelve years old, without his knowledge. The advertisement gave details of the applicant's age, year of birth and physical characteristics and stated that he was looking for an intimate relationship with a male. It also contained a link to his web page where his picture and telephone number could be found. The applicant became aware of the advertisement when he received an e-mail from a man offering to meet him. A complaint was made to the police but the service provider refused to disclose the identity of the person who had placed the advertisement as it considered itself bound by confidentiality rules. A district court subsequently refused a request by the police under the Criminal Investigations Act for an order requiring the service provider to divulge the advertiser's identity after finding that there was no explicit legal provision in cases concerning less serious offences, such as calumny, which could be used to compel a service provider to disregard professional secrecy and disclose such information. The court of appeal upheld that decision and the Supreme Court refused leave to appeal.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i="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Law</a:t>
            </a:r>
            <a:r>
              <a:rPr lang="en-US"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Although domestic law saw the applicant's case in terms of calumny, the Court preferred to highlight the effects on his private life, given the potential threat to his physical and mental welfare and his vulnerable age. The posting of the Internet advertisement about the applicant was a criminal act which had resulted in a minor being a target for pedophiles. Such conduct called for a criminal-law response and effective deterrence had to be reinforced through adequate investigation and prosecution. Children and other vulnerable individuals were entitled to protection by the State from such grave interferences with their private life. The possibility of obtaining damages from a third party, in this instance the service provider, was not a sufficient remedy. What was required was the availability of a remedy enabling the actual offender – in this instance, the person who had placed the advertisement – to be identified and brought to justice, and the victim to obtain financial reparation from him. The Government could not argue that they had not had the opportunity to put in place a system to protect children from being targeted by pedophiles via the Internet as the widespread problem of child sexual abuse and the danger of the Internet being used for criminal purposes were well-known when the incident took place. Although freedom of expression and confidentiality of communications were primary considerations and users of telecommunications and Internet services had to have a guarantee that their own privacy and freedom of expression would be respected, such guarantee could not be absolute and had to yield on occasion to other legitimate imperatives, such as the prevention of disorder or crime or the protection of the rights and freedoms of others. The legislature should, therefore, have provided a framework for reconciling those competing interests. Although such a framework had subsequently been introduced through the Exercise of Freedom of Expression in Mass Media Act, it had not been in place at the relevant time. The State had thus failed to protect the applicant's right to respect for his private life by giving precedence to the confidentiality requirement over his physical and moral welfare. </a:t>
            </a:r>
            <a:endParaRPr lang="nl-BE" sz="1200" dirty="0">
              <a:solidFill>
                <a:srgbClr val="000000"/>
              </a:solidFill>
              <a:effectLst/>
              <a:latin typeface="Verdana" panose="020B0604030504040204" pitchFamily="34" charset="0"/>
              <a:ea typeface="Calibri" panose="020F0502020204030204" pitchFamily="34" charset="0"/>
              <a:cs typeface="Verdana" panose="020B0604030504040204" pitchFamily="34" charset="0"/>
            </a:endParaRPr>
          </a:p>
          <a:p>
            <a:pPr algn="just">
              <a:spcAft>
                <a:spcPts val="0"/>
              </a:spcAft>
            </a:pPr>
            <a:r>
              <a:rPr lang="en-US" sz="1200" i="1"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Conclusion</a:t>
            </a:r>
            <a:r>
              <a:rPr lang="en-US" sz="1200" dirty="0">
                <a:solidFill>
                  <a:srgbClr val="000000"/>
                </a:solidFill>
                <a:effectLst/>
                <a:latin typeface="Calibri" panose="020F0502020204030204" pitchFamily="34" charset="0"/>
                <a:ea typeface="Calibri" panose="020F0502020204030204" pitchFamily="34" charset="0"/>
                <a:cs typeface="Verdana" panose="020B0604030504040204" pitchFamily="34" charset="0"/>
              </a:rPr>
              <a:t>: violation (unanimously).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34</a:t>
            </a:fld>
            <a:endParaRPr lang="en-US" dirty="0">
              <a:cs typeface="Arial" charset="0"/>
            </a:endParaRPr>
          </a:p>
        </p:txBody>
      </p:sp>
    </p:spTree>
    <p:extLst>
      <p:ext uri="{BB962C8B-B14F-4D97-AF65-F5344CB8AC3E}">
        <p14:creationId xmlns:p14="http://schemas.microsoft.com/office/powerpoint/2010/main" val="36817739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Bef>
                <a:spcPts val="600"/>
              </a:spcBef>
              <a:spcAft>
                <a:spcPts val="6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Trabajo Rueda v. Spain, 32600/12 ,</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30 May 2017</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This case concerned the seizure of the applicant’s computer on the grounds that it contained child pornography material. The applicant complained that the police seizure and inspection of his computer had amounted to an interference with his right to respect for his private life and correspondence.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Court held that there had been a violation of Article 8 (right to respect for private life) of the Convention. It first noted that the police access to files in the applicant’s personal computer and his conviction had amounted to an interference with his right to respect for his private life. That interference was prescribed by domestic law. It also pursued the legitimate aim of “prevention of crime” and “protection of the rights of others”. In this respect, the Court emphasised in particular that “sexual abuse is unquestionably an abhorrent type of wrongdoing, with debilitating effects on its victims” and that “children and other vulnerable individuals are entitled to State protection, in the form of effective deterrence, from such grave types of interference with essential aspects of their private lives”. However, the Court deemed that the police seizure of the computer and inspection of the files which it contained,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without prior judicial authorisation</a:t>
            </a:r>
            <a:r>
              <a:rPr lang="en-GB" sz="1200" dirty="0">
                <a:effectLst/>
                <a:latin typeface="Calibri" panose="020F0502020204030204" pitchFamily="34" charset="0"/>
                <a:ea typeface="Calibri" panose="020F0502020204030204" pitchFamily="34" charset="0"/>
                <a:cs typeface="Times New Roman" panose="02020603050405020304" pitchFamily="18" charset="0"/>
              </a:rPr>
              <a:t>, had not been proportionate to the legitimate aims pursued and had not been “necessary in a democratic society”. It found that it was difficult to assess the urgency of the situation requiring the police to seize the files from the applicant’s personal computer and to access their content, bypassing the normal requirement of prior judicial authorisation, when in fact the computer in question was already in the hands of the police and prior authorisation could have been obtained fairly quickly without impeding the police inquiries.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35</a:t>
            </a:fld>
            <a:endParaRPr lang="en-US" dirty="0">
              <a:cs typeface="Arial" charset="0"/>
            </a:endParaRPr>
          </a:p>
        </p:txBody>
      </p:sp>
    </p:spTree>
    <p:extLst>
      <p:ext uri="{BB962C8B-B14F-4D97-AF65-F5344CB8AC3E}">
        <p14:creationId xmlns:p14="http://schemas.microsoft.com/office/powerpoint/2010/main" val="32225189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Aft>
                <a:spcPts val="0"/>
              </a:spcAft>
            </a:pPr>
            <a:r>
              <a:rPr lang="en-US" sz="1200" b="1" dirty="0">
                <a:effectLst/>
                <a:latin typeface="Calibri" panose="020F0502020204030204" pitchFamily="34" charset="0"/>
                <a:ea typeface="Times New Roman" panose="02020603050405020304" pitchFamily="18" charset="0"/>
                <a:cs typeface="Times New Roman" panose="02020603050405020304" pitchFamily="18" charset="0"/>
              </a:rPr>
              <a:t>Robathin v. Austria</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 </a:t>
            </a:r>
            <a:r>
              <a:rPr lang="en-US" sz="12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rPr>
              <a:t>30457/06</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Judgment 3.7.2012</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Article 8 Respect for correspondence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b="1" dirty="0">
                <a:effectLst/>
                <a:latin typeface="Calibri" panose="020F0502020204030204" pitchFamily="34" charset="0"/>
                <a:ea typeface="Times New Roman" panose="02020603050405020304" pitchFamily="18" charset="0"/>
                <a:cs typeface="Times New Roman" panose="02020603050405020304" pitchFamily="18" charset="0"/>
              </a:rPr>
              <a:t>Authorisation of search and seizure of all electronic data in law office without sufficient reasons: violation</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i="1" dirty="0">
                <a:effectLst/>
                <a:latin typeface="Calibri" panose="020F0502020204030204" pitchFamily="34" charset="0"/>
                <a:ea typeface="Times New Roman" panose="02020603050405020304" pitchFamily="18" charset="0"/>
                <a:cs typeface="Times New Roman" panose="02020603050405020304" pitchFamily="18" charset="0"/>
              </a:rPr>
              <a:t>Facts</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 In 2006 an investigating judge issued a search warrant in respect of the premises of the applicant, a practicing lawyer wanted in connection with a series of theft and fraud related offences. The warrant was not confined to data likely to be related to the alleged offences, but extended to all data in the office. Following the search a review chamber authorised the examination of all the materials after noting that the data had been seized in the context of preliminary investigations and that a lawyer could not rely on his duty of professional secrecy when he himself was the suspect. The applicant was ultimately acquitted of the offences.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i="1" dirty="0">
                <a:effectLst/>
                <a:latin typeface="Calibri" panose="020F0502020204030204" pitchFamily="34" charset="0"/>
                <a:ea typeface="Times New Roman" panose="02020603050405020304" pitchFamily="18" charset="0"/>
                <a:cs typeface="Times New Roman" panose="02020603050405020304" pitchFamily="18" charset="0"/>
              </a:rPr>
              <a:t>Law</a:t>
            </a: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 Article 8: The search and seizure of the electronic data had constituted an interference with the applicant’s right to respect for his “correspondence” and had pursued the legitimate aim of crime prevention. The issue whether, as the applicant had submitted, the search warrant was too vague to be in accordance with the law raised questions of proportionality and would be examined in that context. The warrant was issued by an investigating judge in the context of criminal proceedings against the applicant and gave details of the alleged offences, the time of their commission and the alleged damage. The fact that the applicant was ultimately acquitted did not mean that there had not been reasonable grounds for suspicion when it was issued. The warrant was, however, couched in very broad terms, as it authorised in a general and unlimited manner the search and seizure of documents, personal computers and discs, savings books, bank documents and deeds of gift and wills in favour of the applicant. Although the applicant had benefited from a number of procedural safeguards, the review chamber to which he had referred the case had given only brief and rather general reasons when authorising the search of all the electronic data from the applicant’s law office, rather than data relating solely to the relationship between the applicant and the victims of his alleged offences. In view of the specific circumstances prevailing in a law office, particular reasons should have been given to allow such an all-encompassing search. In the absence of such reasons, the seizure and examination of all the data had gone beyond what was necessary to achieve the legitimate aim.</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Conclusion: violation (five votes to two).</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36</a:t>
            </a:fld>
            <a:endParaRPr lang="en-US" dirty="0">
              <a:cs typeface="Arial" charset="0"/>
            </a:endParaRPr>
          </a:p>
        </p:txBody>
      </p:sp>
    </p:spTree>
    <p:extLst>
      <p:ext uri="{BB962C8B-B14F-4D97-AF65-F5344CB8AC3E}">
        <p14:creationId xmlns:p14="http://schemas.microsoft.com/office/powerpoint/2010/main" val="13774580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Bef>
                <a:spcPts val="600"/>
              </a:spcBef>
              <a:spcAft>
                <a:spcPts val="6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Absence of sufficient guarantees against abuse in legislation on secret surveillance: violation</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Szabó and Vissy v. Hungary - 37138/14 </a:t>
            </a:r>
            <a:r>
              <a:rPr lang="en-US" sz="1200" dirty="0">
                <a:effectLst/>
                <a:latin typeface="Calibri" panose="020F0502020204030204" pitchFamily="34" charset="0"/>
                <a:ea typeface="Calibri" panose="020F0502020204030204" pitchFamily="34" charset="0"/>
                <a:cs typeface="Times New Roman" panose="02020603050405020304" pitchFamily="18" charset="0"/>
              </a:rPr>
              <a:t>Judgment 12.1.2016 </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Article 8 Respect for correspondence-Respect for home-Respect for private life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i="1" dirty="0">
                <a:effectLst/>
                <a:latin typeface="Calibri" panose="020F0502020204030204" pitchFamily="34" charset="0"/>
                <a:ea typeface="Calibri" panose="020F0502020204030204" pitchFamily="34" charset="0"/>
                <a:cs typeface="Times New Roman" panose="02020603050405020304" pitchFamily="18" charset="0"/>
              </a:rPr>
              <a:t>Facts </a:t>
            </a:r>
            <a:r>
              <a:rPr lang="en-US" sz="1200" dirty="0">
                <a:effectLst/>
                <a:latin typeface="Calibri" panose="020F0502020204030204" pitchFamily="34" charset="0"/>
                <a:ea typeface="Calibri" panose="020F0502020204030204" pitchFamily="34" charset="0"/>
                <a:cs typeface="Times New Roman" panose="02020603050405020304" pitchFamily="18" charset="0"/>
              </a:rPr>
              <a:t>– In 2011 an Anti-Terrorism Task Force (“the TEK”) was established as a branch of the Hungarian police. Its competence was defined in section 7/E of the Police Act, as amended in 2011, and the National Security Act. In their application to the European Court, the applicants complained that the legislation, and in particular “section 7/E (3) surveillance” of the Police Act, violated Article 8 of the Convention because it was not sufficiently detailed and precise and did not provide sufficient guarantees against abuse and arbitrariness.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i="1" dirty="0">
                <a:effectLst/>
                <a:latin typeface="Calibri" panose="020F0502020204030204" pitchFamily="34" charset="0"/>
                <a:ea typeface="Calibri" panose="020F0502020204030204" pitchFamily="34" charset="0"/>
                <a:cs typeface="Times New Roman" panose="02020603050405020304" pitchFamily="18" charset="0"/>
              </a:rPr>
              <a:t>Law</a:t>
            </a:r>
            <a:r>
              <a:rPr lang="en-US" sz="1200" dirty="0">
                <a:effectLst/>
                <a:latin typeface="Calibri" panose="020F0502020204030204" pitchFamily="34" charset="0"/>
                <a:ea typeface="Calibri" panose="020F0502020204030204" pitchFamily="34" charset="0"/>
                <a:cs typeface="Times New Roman" panose="02020603050405020304" pitchFamily="18" charset="0"/>
              </a:rPr>
              <a:t> – Article 8: Under the legislation, two situations could entail secret surveillance by the TEK: the prevention, tracking and repelling of terrorist acts in Hungary and the gathering of intelligence necessary for rescuing Hungarian citizens in distress abroad. The TEK was entitled to search and keep under surveillance homes secretly, to check post and parcels, to monitor electronic communications and computer data transmissions and to make recordings of any data acquired through these methods. The Court found that these measures constituted interference by a public authority with the exercise of the applicants’ right to respect for their private life, home and correspondence.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In the context of secret surveillance measures, the foreseeability requirement did not compel States to list in detail all situations that could prompt a decision to launch secret surveillance operations. However, in matters affecting fundamental rights legislation granting discretion to the executive in the sphere of national security had to indicate the scope of such discretion and the manner of its exercise with sufficient clarity to give the individual adequate protection against arbitrary interference. Under the Hungarian legislation authorisation for interception could be given in respect not only of named persons, but also of a “range of persons”, a notion that was overly broad and could pave the way for the unlimited surveillance of a large number of citizens. The legislation did not clarify how that notion was to be applied in practice and the authorities were not required to demonstrate the actual or presumed relation between the persons or range of persons concerned and the prevention of any terrorist threat. In the Court’s view, it would defy the purpose of government efforts to keep terrorism at bay, and thus restore citizens’ trust in their abilities to maintain public security, if the terrorist threat were paradoxically replaced by a perceived threat of unfettered executive power intruding into citizens’ private spheres by virtue of uncontrolled yet far-reaching surveillance techniques. In the present case, it could not be ruled out that the domestic provisions could be interpreted to enable strategic, large-scale interception. That was a matter of serious concern.</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In the context of secret surveillance, the need for the interference to be “necessary in a democratic society” had to be interpreted as requiring that any measures taken should be strictly necessary both, as a general consideration, to safeguard democratic institutions and, as a particular consideration, to obtain essential intelligence in an individual operation. Any measure of secret surveillance which did not fulfil the strict necessity criterion would be prone to abuse by the authorities. In this connection, the Court noted the absence from the legislation of safeguards such as a requirement for prior judicial authorisation of interceptions or of clear provisions governing the frequency of renewals of surveillance warrants. Although surveillance measures were subject to prior authorisation by the Minister of Justice, such supervision was eminently political and inherently incapable of ensuring the requisite assessment of strict necessity. For the Court, supervision by a politically responsible member of the executive did not provide the necessary guarantees.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Court accepted that situations of extreme urgency could arise in which a requirement for prior judicial control would run the risk of losing precious time. It emphasised, however, that in such cases any surveillance measures authorised ex ante by a non-judicial authority had to be subject to a post factum judicial review. The Court noted that under the Hungarian system the executive was required to give account in general terms of such operations to a parliamentary committee. However, it was not persuaded that this reporting procedure, which did not appear to be public, was able to provide redress in respect of any individual grievances caused by secret surveillance or to control effectively the daily functioning of the surveillance organs. Moreover, the domestic law did not provide a judicial-control mechanism that could be triggered by those subject to secret surveillance, as the complaint procedure did not foresee any kind of subsequent notification of the surveillance measures to the citizens subjected to them. Furthermore, complaints were to be investigated by the Minister of Home Affairs, who did not appear to be sufficiently independent.</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It followed from the above considerations that the legislation did not provide sufficiently precise, effective and comprehensive safeguards on the ordering, execution and potential redressing of surveillance measures.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Conclusion: violation (unanimously).</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Court found no violation of Article 13 of the Convention taken together with Article 8 since Article 13 was not to be interpreted as requiring a remedy against the state of domestic law.</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37</a:t>
            </a:fld>
            <a:endParaRPr lang="en-US" dirty="0">
              <a:cs typeface="Arial" charset="0"/>
            </a:endParaRPr>
          </a:p>
        </p:txBody>
      </p:sp>
    </p:spTree>
    <p:extLst>
      <p:ext uri="{BB962C8B-B14F-4D97-AF65-F5344CB8AC3E}">
        <p14:creationId xmlns:p14="http://schemas.microsoft.com/office/powerpoint/2010/main" val="42716628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Bef>
                <a:spcPts val="600"/>
              </a:spcBef>
              <a:spcAft>
                <a:spcPts val="600"/>
              </a:spcAft>
            </a:pP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Roman Zakharov v. Russia, </a:t>
            </a:r>
            <a:r>
              <a:rPr lang="en-US" sz="1200" dirty="0">
                <a:effectLst/>
                <a:latin typeface="Calibri" panose="020F0502020204030204" pitchFamily="34" charset="0"/>
                <a:ea typeface="Calibri" panose="020F0502020204030204" pitchFamily="34" charset="0"/>
                <a:cs typeface="Times New Roman" panose="02020603050405020304" pitchFamily="18" charset="0"/>
              </a:rPr>
              <a:t>4 December 2015 (Grand Chamber)</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This case concerned the system of secret interception of mobile telephone communications in Russia. The applicant, an editor-in-chief of a publishing company, complained in particular that mobile network operators in Russia were required by law to install equipment enabling law-enforcement agencies to carry out operational-search activities and that, without sufficient safeguards under Russian law, this permitted blanket interception of communications.</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Court held that there had been a violation of Article 8 of the Convention, finding that the Russian legal provisions governing interception of communications did not which was inherent in any system of secret surveillance, and which was particularly high in a system such as in Russia where the secret services and the police had direct access, by technical means, to all mobile telephone communications. In particular, the Court found shortcomings in the legal framework in the following areas: the circumstances in which public authorities in Russia are empowered to resort to secret surveillance measures; the duration of such measures, notably the circumstances in which they should be discontinued; the procedures for authorising interception as well as for storing and destroying the intercepted data; the supervision of the interception. Moreover, the effectiveness of the remedies available to challenge interception of communications was undermined by the fact that they were available only to persons who were able to submit proof of interception and that obtaining such proof was impossible in the absence of any notification system or possibility of access to information about interception.</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spcBef>
                <a:spcPts val="600"/>
              </a:spcBef>
              <a:spcAft>
                <a:spcPts val="600"/>
              </a:spcAft>
            </a:pPr>
            <a:r>
              <a:rPr lang="en-US" sz="1200" b="1" i="1" dirty="0">
                <a:effectLst/>
                <a:latin typeface="Calibri" panose="020F0502020204030204" pitchFamily="34" charset="0"/>
                <a:ea typeface="Calibri" panose="020F0502020204030204" pitchFamily="34" charset="0"/>
                <a:cs typeface="Times New Roman" panose="02020603050405020304" pitchFamily="18" charset="0"/>
              </a:rPr>
              <a:t>See also, concerning secret surveillance measures in the context of criminal proceedings: Akhlyustin v. Russia, Zubkov and Others v. Russia, Moskalev v. Russia and Konstantin Moskalev v. Russia, judgments of 7 November 2017.</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38</a:t>
            </a:fld>
            <a:endParaRPr lang="en-US" dirty="0">
              <a:cs typeface="Arial" charset="0"/>
            </a:endParaRPr>
          </a:p>
        </p:txBody>
      </p:sp>
    </p:spTree>
    <p:extLst>
      <p:ext uri="{BB962C8B-B14F-4D97-AF65-F5344CB8AC3E}">
        <p14:creationId xmlns:p14="http://schemas.microsoft.com/office/powerpoint/2010/main" val="31112530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e l'image des diapositives 1"/>
          <p:cNvSpPr>
            <a:spLocks noGrp="1" noRot="1" noChangeAspect="1" noTextEdit="1"/>
          </p:cNvSpPr>
          <p:nvPr>
            <p:ph type="sldImg"/>
          </p:nvPr>
        </p:nvSpPr>
        <p:spPr>
          <a:ln/>
        </p:spPr>
      </p:sp>
      <p:sp>
        <p:nvSpPr>
          <p:cNvPr id="77827"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1813" marR="0" lvl="0" indent="-533400" algn="l" defTabSz="912813"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altLang="nl-BE" sz="28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Electronic evidence could be shielded by:</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Password protection</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Face recognition</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Fingerprint scanning</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Iris scanning</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a:t>
            </a:r>
          </a:p>
          <a:p>
            <a:pPr marL="531813" marR="0" lvl="0" indent="-533400" algn="l" defTabSz="912813"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nl-BE" sz="28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Can </a:t>
            </a:r>
            <a:r>
              <a:rPr kumimoji="0" lang="en-US" altLang="nl-BE" sz="2800" b="1" i="0" u="none" strike="noStrike" kern="1200" cap="none" spc="0" normalizeH="0" baseline="0" noProof="0" dirty="0">
                <a:ln>
                  <a:noFill/>
                </a:ln>
                <a:solidFill>
                  <a:srgbClr val="2F618F"/>
                </a:solidFill>
                <a:effectLst/>
                <a:uLnTx/>
                <a:uFillTx/>
                <a:latin typeface="Helvetica" pitchFamily="2" charset="0"/>
                <a:ea typeface="Verdana" panose="020B0604030504040204" pitchFamily="34" charset="0"/>
                <a:cs typeface="+mn-cs"/>
              </a:rPr>
              <a:t>forced access </a:t>
            </a:r>
            <a:r>
              <a:rPr kumimoji="0" lang="en-US" altLang="nl-BE" sz="28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be taken (against the will of the suspect)?</a:t>
            </a:r>
          </a:p>
          <a:p>
            <a:pPr marL="989002" marR="0" lvl="1" indent="-5334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A warrant to disclose the password? </a:t>
            </a:r>
          </a:p>
          <a:p>
            <a:pPr marL="912813" marR="0" lvl="1" indent="-4572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Using force to take his finger?</a:t>
            </a:r>
            <a:endParaRPr kumimoji="0" lang="en-GB" altLang="nl-BE" sz="2400" b="0" i="1"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endParaRPr>
          </a:p>
          <a:p>
            <a:pPr marL="912813" marR="0" lvl="1" indent="-4572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Holding the mobile before someone’s face?</a:t>
            </a:r>
          </a:p>
          <a:p>
            <a:pPr marL="912813" marR="0" lvl="1" indent="-457200" algn="l" defTabSz="912813"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GB" altLang="nl-BE" sz="2400" b="0" i="0" u="none" strike="noStrike" kern="1200" cap="none" spc="0" normalizeH="0" baseline="0" noProof="0" dirty="0">
                <a:ln>
                  <a:noFill/>
                </a:ln>
                <a:solidFill>
                  <a:prstClr val="black"/>
                </a:solidFill>
                <a:effectLst/>
                <a:uLnTx/>
                <a:uFillTx/>
                <a:latin typeface="Helvetica" pitchFamily="2" charset="0"/>
                <a:ea typeface="Verdana" panose="020B0604030504040204" pitchFamily="34" charset="0"/>
                <a:cs typeface="+mn-cs"/>
              </a:rPr>
              <a:t>…</a:t>
            </a:r>
          </a:p>
          <a:p>
            <a:pPr eaLnBrk="1" hangingPunct="1"/>
            <a:endParaRPr lang="fr-FR" altLang="nl-BE" dirty="0"/>
          </a:p>
        </p:txBody>
      </p:sp>
      <p:sp>
        <p:nvSpPr>
          <p:cNvPr id="77828" name="Espace réservé du numéro de diapositive 3"/>
          <p:cNvSpPr txBox="1">
            <a:spLocks noGrp="1"/>
          </p:cNvSpPr>
          <p:nvPr/>
        </p:nvSpPr>
        <p:spPr bwMode="auto">
          <a:xfrm>
            <a:off x="3778250" y="9264650"/>
            <a:ext cx="288925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38" tIns="46919" rIns="93838" bIns="46919" anchor="b"/>
          <a:lstStyle>
            <a:lvl1pPr defTabSz="989013">
              <a:defRPr kumimoji="1" sz="2400" b="1">
                <a:solidFill>
                  <a:schemeClr val="tx1"/>
                </a:solidFill>
                <a:latin typeface="Tahoma" pitchFamily="34" charset="0"/>
              </a:defRPr>
            </a:lvl1pPr>
            <a:lvl2pPr marL="742950" indent="-285750" defTabSz="989013">
              <a:defRPr kumimoji="1" sz="2400" b="1">
                <a:solidFill>
                  <a:schemeClr val="tx1"/>
                </a:solidFill>
                <a:latin typeface="Tahoma" pitchFamily="34" charset="0"/>
              </a:defRPr>
            </a:lvl2pPr>
            <a:lvl3pPr marL="1143000" indent="-228600" defTabSz="989013">
              <a:defRPr kumimoji="1" sz="2400" b="1">
                <a:solidFill>
                  <a:schemeClr val="tx1"/>
                </a:solidFill>
                <a:latin typeface="Tahoma" pitchFamily="34" charset="0"/>
              </a:defRPr>
            </a:lvl3pPr>
            <a:lvl4pPr marL="1600200" indent="-228600" defTabSz="989013">
              <a:defRPr kumimoji="1" sz="2400" b="1">
                <a:solidFill>
                  <a:schemeClr val="tx1"/>
                </a:solidFill>
                <a:latin typeface="Tahoma" pitchFamily="34" charset="0"/>
              </a:defRPr>
            </a:lvl4pPr>
            <a:lvl5pPr marL="2057400" indent="-228600" defTabSz="989013">
              <a:defRPr kumimoji="1" sz="2400" b="1">
                <a:solidFill>
                  <a:schemeClr val="tx1"/>
                </a:solidFill>
                <a:latin typeface="Tahoma" pitchFamily="34" charset="0"/>
              </a:defRPr>
            </a:lvl5pPr>
            <a:lvl6pPr marL="2514600" indent="-228600" defTabSz="989013" eaLnBrk="0" fontAlgn="base" hangingPunct="0">
              <a:spcBef>
                <a:spcPct val="0"/>
              </a:spcBef>
              <a:spcAft>
                <a:spcPct val="0"/>
              </a:spcAft>
              <a:defRPr kumimoji="1" sz="2400" b="1">
                <a:solidFill>
                  <a:schemeClr val="tx1"/>
                </a:solidFill>
                <a:latin typeface="Tahoma" pitchFamily="34" charset="0"/>
              </a:defRPr>
            </a:lvl6pPr>
            <a:lvl7pPr marL="2971800" indent="-228600" defTabSz="989013" eaLnBrk="0" fontAlgn="base" hangingPunct="0">
              <a:spcBef>
                <a:spcPct val="0"/>
              </a:spcBef>
              <a:spcAft>
                <a:spcPct val="0"/>
              </a:spcAft>
              <a:defRPr kumimoji="1" sz="2400" b="1">
                <a:solidFill>
                  <a:schemeClr val="tx1"/>
                </a:solidFill>
                <a:latin typeface="Tahoma" pitchFamily="34" charset="0"/>
              </a:defRPr>
            </a:lvl7pPr>
            <a:lvl8pPr marL="3429000" indent="-228600" defTabSz="989013" eaLnBrk="0" fontAlgn="base" hangingPunct="0">
              <a:spcBef>
                <a:spcPct val="0"/>
              </a:spcBef>
              <a:spcAft>
                <a:spcPct val="0"/>
              </a:spcAft>
              <a:defRPr kumimoji="1" sz="2400" b="1">
                <a:solidFill>
                  <a:schemeClr val="tx1"/>
                </a:solidFill>
                <a:latin typeface="Tahoma" pitchFamily="34" charset="0"/>
              </a:defRPr>
            </a:lvl8pPr>
            <a:lvl9pPr marL="3886200" indent="-228600" defTabSz="989013" eaLnBrk="0" fontAlgn="base" hangingPunct="0">
              <a:spcBef>
                <a:spcPct val="0"/>
              </a:spcBef>
              <a:spcAft>
                <a:spcPct val="0"/>
              </a:spcAft>
              <a:defRPr kumimoji="1" sz="2400" b="1">
                <a:solidFill>
                  <a:schemeClr val="tx1"/>
                </a:solidFill>
                <a:latin typeface="Tahoma" pitchFamily="34" charset="0"/>
              </a:defRPr>
            </a:lvl9pPr>
          </a:lstStyle>
          <a:p>
            <a:pPr algn="r"/>
            <a:fld id="{7C194A2D-1EAC-4273-AE78-8DE3D5B83C08}" type="slidenum">
              <a:rPr kumimoji="0" lang="en-GB" altLang="nl-BE" sz="1200" b="0">
                <a:latin typeface="Times New Roman" pitchFamily="18" charset="0"/>
              </a:rPr>
              <a:pPr algn="r"/>
              <a:t>39</a:t>
            </a:fld>
            <a:endParaRPr kumimoji="0" lang="en-GB" altLang="nl-BE" sz="1200" b="0" dirty="0">
              <a:latin typeface="Times New Roman" pitchFamily="18" charset="0"/>
            </a:endParaRPr>
          </a:p>
        </p:txBody>
      </p:sp>
    </p:spTree>
    <p:extLst>
      <p:ext uri="{BB962C8B-B14F-4D97-AF65-F5344CB8AC3E}">
        <p14:creationId xmlns:p14="http://schemas.microsoft.com/office/powerpoint/2010/main" val="2694536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It is important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to</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recognize</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that</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different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jurisdictions</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may</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have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varying</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standards</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and</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nl-BE" sz="2200" b="0" i="0" u="none" strike="noStrike" kern="1200" cap="none" spc="0" normalizeH="0" baseline="0" noProof="0" dirty="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safeguards</a:t>
            </a:r>
            <a:r>
              <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nl-BE"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As part of the objectives of this session, reference will mainly be made to standards that have already been laid down in certain international conventions and that result from certain supranational jurisprudence, without making a universal claim as to how certain safeguards should be implemented in each jurisdiction. However, certain standards and best practices will be put forward in the light of the Budapest Convention.</a:t>
            </a:r>
          </a:p>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The current synthesis can be adapted to each country taking into account the particularities of the country’s legal system and of its legal international commitments. </a:t>
            </a:r>
          </a:p>
          <a:p>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4</a:t>
            </a:fld>
            <a:endParaRPr lang="en-US" altLang="en-US" dirty="0"/>
          </a:p>
        </p:txBody>
      </p:sp>
    </p:spTree>
    <p:extLst>
      <p:ext uri="{BB962C8B-B14F-4D97-AF65-F5344CB8AC3E}">
        <p14:creationId xmlns:p14="http://schemas.microsoft.com/office/powerpoint/2010/main" val="1308603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e l'image des diapositives 1"/>
          <p:cNvSpPr>
            <a:spLocks noGrp="1" noRot="1" noChangeAspect="1" noTextEdit="1"/>
          </p:cNvSpPr>
          <p:nvPr>
            <p:ph type="sldImg"/>
          </p:nvPr>
        </p:nvSpPr>
        <p:spPr>
          <a:ln/>
        </p:spPr>
      </p:sp>
      <p:sp>
        <p:nvSpPr>
          <p:cNvPr id="77827"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BE" dirty="0"/>
              <a:t>It is recommended that the trainer/expert reads the scientific article attached to the teaching material, which contains an analysis of the case law of the ECtHR. The article takes a point of view that is not necessarily shared by everyone, but it is a useful guide to the discussion.</a:t>
            </a:r>
            <a:endParaRPr lang="fr-FR" altLang="nl-BE" dirty="0"/>
          </a:p>
        </p:txBody>
      </p:sp>
      <p:sp>
        <p:nvSpPr>
          <p:cNvPr id="77828" name="Espace réservé du numéro de diapositive 3"/>
          <p:cNvSpPr txBox="1">
            <a:spLocks noGrp="1"/>
          </p:cNvSpPr>
          <p:nvPr/>
        </p:nvSpPr>
        <p:spPr bwMode="auto">
          <a:xfrm>
            <a:off x="3778250" y="9264650"/>
            <a:ext cx="288925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838" tIns="46919" rIns="93838" bIns="46919" anchor="b"/>
          <a:lstStyle>
            <a:lvl1pPr defTabSz="989013">
              <a:defRPr kumimoji="1" sz="2400" b="1">
                <a:solidFill>
                  <a:schemeClr val="tx1"/>
                </a:solidFill>
                <a:latin typeface="Tahoma" pitchFamily="34" charset="0"/>
              </a:defRPr>
            </a:lvl1pPr>
            <a:lvl2pPr marL="742950" indent="-285750" defTabSz="989013">
              <a:defRPr kumimoji="1" sz="2400" b="1">
                <a:solidFill>
                  <a:schemeClr val="tx1"/>
                </a:solidFill>
                <a:latin typeface="Tahoma" pitchFamily="34" charset="0"/>
              </a:defRPr>
            </a:lvl2pPr>
            <a:lvl3pPr marL="1143000" indent="-228600" defTabSz="989013">
              <a:defRPr kumimoji="1" sz="2400" b="1">
                <a:solidFill>
                  <a:schemeClr val="tx1"/>
                </a:solidFill>
                <a:latin typeface="Tahoma" pitchFamily="34" charset="0"/>
              </a:defRPr>
            </a:lvl3pPr>
            <a:lvl4pPr marL="1600200" indent="-228600" defTabSz="989013">
              <a:defRPr kumimoji="1" sz="2400" b="1">
                <a:solidFill>
                  <a:schemeClr val="tx1"/>
                </a:solidFill>
                <a:latin typeface="Tahoma" pitchFamily="34" charset="0"/>
              </a:defRPr>
            </a:lvl4pPr>
            <a:lvl5pPr marL="2057400" indent="-228600" defTabSz="989013">
              <a:defRPr kumimoji="1" sz="2400" b="1">
                <a:solidFill>
                  <a:schemeClr val="tx1"/>
                </a:solidFill>
                <a:latin typeface="Tahoma" pitchFamily="34" charset="0"/>
              </a:defRPr>
            </a:lvl5pPr>
            <a:lvl6pPr marL="2514600" indent="-228600" defTabSz="989013" eaLnBrk="0" fontAlgn="base" hangingPunct="0">
              <a:spcBef>
                <a:spcPct val="0"/>
              </a:spcBef>
              <a:spcAft>
                <a:spcPct val="0"/>
              </a:spcAft>
              <a:defRPr kumimoji="1" sz="2400" b="1">
                <a:solidFill>
                  <a:schemeClr val="tx1"/>
                </a:solidFill>
                <a:latin typeface="Tahoma" pitchFamily="34" charset="0"/>
              </a:defRPr>
            </a:lvl6pPr>
            <a:lvl7pPr marL="2971800" indent="-228600" defTabSz="989013" eaLnBrk="0" fontAlgn="base" hangingPunct="0">
              <a:spcBef>
                <a:spcPct val="0"/>
              </a:spcBef>
              <a:spcAft>
                <a:spcPct val="0"/>
              </a:spcAft>
              <a:defRPr kumimoji="1" sz="2400" b="1">
                <a:solidFill>
                  <a:schemeClr val="tx1"/>
                </a:solidFill>
                <a:latin typeface="Tahoma" pitchFamily="34" charset="0"/>
              </a:defRPr>
            </a:lvl7pPr>
            <a:lvl8pPr marL="3429000" indent="-228600" defTabSz="989013" eaLnBrk="0" fontAlgn="base" hangingPunct="0">
              <a:spcBef>
                <a:spcPct val="0"/>
              </a:spcBef>
              <a:spcAft>
                <a:spcPct val="0"/>
              </a:spcAft>
              <a:defRPr kumimoji="1" sz="2400" b="1">
                <a:solidFill>
                  <a:schemeClr val="tx1"/>
                </a:solidFill>
                <a:latin typeface="Tahoma" pitchFamily="34" charset="0"/>
              </a:defRPr>
            </a:lvl8pPr>
            <a:lvl9pPr marL="3886200" indent="-228600" defTabSz="989013" eaLnBrk="0" fontAlgn="base" hangingPunct="0">
              <a:spcBef>
                <a:spcPct val="0"/>
              </a:spcBef>
              <a:spcAft>
                <a:spcPct val="0"/>
              </a:spcAft>
              <a:defRPr kumimoji="1" sz="2400" b="1">
                <a:solidFill>
                  <a:schemeClr val="tx1"/>
                </a:solidFill>
                <a:latin typeface="Tahoma" pitchFamily="34" charset="0"/>
              </a:defRPr>
            </a:lvl9pPr>
          </a:lstStyle>
          <a:p>
            <a:pPr algn="r"/>
            <a:fld id="{7C194A2D-1EAC-4273-AE78-8DE3D5B83C08}" type="slidenum">
              <a:rPr kumimoji="0" lang="en-GB" altLang="nl-BE" sz="1200" b="0">
                <a:latin typeface="Times New Roman" pitchFamily="18" charset="0"/>
              </a:rPr>
              <a:pPr algn="r"/>
              <a:t>40</a:t>
            </a:fld>
            <a:endParaRPr kumimoji="0" lang="en-GB" altLang="nl-BE" sz="1200" b="0" dirty="0">
              <a:latin typeface="Times New Roman" pitchFamily="18" charset="0"/>
            </a:endParaRPr>
          </a:p>
        </p:txBody>
      </p:sp>
    </p:spTree>
    <p:extLst>
      <p:ext uri="{BB962C8B-B14F-4D97-AF65-F5344CB8AC3E}">
        <p14:creationId xmlns:p14="http://schemas.microsoft.com/office/powerpoint/2010/main" val="1730929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41</a:t>
            </a:fld>
            <a:endParaRPr lang="en-GB" dirty="0"/>
          </a:p>
        </p:txBody>
      </p:sp>
    </p:spTree>
    <p:extLst>
      <p:ext uri="{BB962C8B-B14F-4D97-AF65-F5344CB8AC3E}">
        <p14:creationId xmlns:p14="http://schemas.microsoft.com/office/powerpoint/2010/main" val="3267694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dirty="0"/>
          </a:p>
        </p:txBody>
      </p:sp>
    </p:spTree>
    <p:extLst>
      <p:ext uri="{BB962C8B-B14F-4D97-AF65-F5344CB8AC3E}">
        <p14:creationId xmlns:p14="http://schemas.microsoft.com/office/powerpoint/2010/main" val="2212064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F47B335-0547-4218-945F-99AF2F31992E}" type="slidenum">
              <a:rPr lang="en-US" altLang="en-US" smtClean="0">
                <a:solidFill>
                  <a:prstClr val="black"/>
                </a:solidFill>
              </a:rPr>
              <a:pPr>
                <a:spcBef>
                  <a:spcPct val="0"/>
                </a:spcBef>
              </a:pPr>
              <a:t>6</a:t>
            </a:fld>
            <a:endParaRPr lang="en-US" altLang="en-US" dirty="0">
              <a:solidFill>
                <a:prstClr val="black"/>
              </a:solidFill>
            </a:endParaRPr>
          </a:p>
        </p:txBody>
      </p:sp>
    </p:spTree>
    <p:extLst>
      <p:ext uri="{BB962C8B-B14F-4D97-AF65-F5344CB8AC3E}">
        <p14:creationId xmlns:p14="http://schemas.microsoft.com/office/powerpoint/2010/main" val="2782075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7</a:t>
            </a:fld>
            <a:endParaRPr lang="en-US" dirty="0">
              <a:cs typeface="Arial" charset="0"/>
            </a:endParaRPr>
          </a:p>
        </p:txBody>
      </p:sp>
    </p:spTree>
    <p:extLst>
      <p:ext uri="{BB962C8B-B14F-4D97-AF65-F5344CB8AC3E}">
        <p14:creationId xmlns:p14="http://schemas.microsoft.com/office/powerpoint/2010/main" val="3006899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8</a:t>
            </a:fld>
            <a:endParaRPr lang="en-US" dirty="0">
              <a:cs typeface="Arial" charset="0"/>
            </a:endParaRPr>
          </a:p>
        </p:txBody>
      </p:sp>
    </p:spTree>
    <p:extLst>
      <p:ext uri="{BB962C8B-B14F-4D97-AF65-F5344CB8AC3E}">
        <p14:creationId xmlns:p14="http://schemas.microsoft.com/office/powerpoint/2010/main" val="1332568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70000" lnSpcReduction="20000"/>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mn-lt"/>
                <a:ea typeface="+mn-ea"/>
                <a:cs typeface="+mn-cs"/>
              </a:rPr>
              <a:t>The BC is the source of law for HR protection since it follows the same principle of legality and proportionality of interference into the enjoyment of HR (quotes and Articles from the BC). In this sense, the BC is not special in comparison with other the HR treaties, yet it has special relation with them. The BC both protects HR rights and interferes into enjoyment of these rights. It has thus a double scope, which is to protect and to respect HR.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mn-lt"/>
                <a:ea typeface="+mn-ea"/>
                <a:cs typeface="+mn-cs"/>
              </a:rPr>
              <a:t>Firstly, the BC criminalises certain activities of the 3rd parties violating fundamental rights and freedoms (the substantive provisions and the AP1). By this The States-Parties to the BC are called to prosecute and punish offenders perpetrating cybercrimes, thus violating HR of persons under their jurisdiction.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mn-lt"/>
                <a:ea typeface="+mn-ea"/>
                <a:cs typeface="+mn-cs"/>
              </a:rPr>
              <a:t>Secondly, the BC regulates the procedures of  collection, storing and retention of electronic evidences, the activities which in themselves, interfere into a peaceful enjoyment of HR, no matter whether of the offenders or of the 3rd parties. These interferences must be in accordance with the principles of HR protection, be lawful, necessary, proportional and non-arbitrary. Accordingly, the BC regulates these limits of acceptable interference into the enjoyment of the rights. </a:t>
            </a:r>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9</a:t>
            </a:fld>
            <a:endParaRPr lang="en-US" dirty="0">
              <a:cs typeface="Arial" charset="0"/>
            </a:endParaRPr>
          </a:p>
        </p:txBody>
      </p:sp>
    </p:spTree>
    <p:extLst>
      <p:ext uri="{BB962C8B-B14F-4D97-AF65-F5344CB8AC3E}">
        <p14:creationId xmlns:p14="http://schemas.microsoft.com/office/powerpoint/2010/main" val="6457370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dirty="0"/>
              <a:t>www.coe.int/cybercrime</a:t>
            </a:r>
            <a:endParaRPr lang="en-GB" dirty="0"/>
          </a:p>
        </p:txBody>
      </p:sp>
      <p:sp>
        <p:nvSpPr>
          <p:cNvPr id="6" name="Slide Number Placeholder 5">
            <a:extLst>
              <a:ext uri="{FF2B5EF4-FFF2-40B4-BE49-F238E27FC236}">
                <a16:creationId xmlns:a16="http://schemas.microsoft.com/office/drawing/2014/main"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dirty="0"/>
          </a:p>
        </p:txBody>
      </p:sp>
      <p:pic>
        <p:nvPicPr>
          <p:cNvPr id="7" name="Picture 6" descr="A close up of a logo&#10;&#10;Description automatically generated">
            <a:extLst>
              <a:ext uri="{FF2B5EF4-FFF2-40B4-BE49-F238E27FC236}">
                <a16:creationId xmlns:a16="http://schemas.microsoft.com/office/drawing/2014/main"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BF13A3-ECB4-4B60-B785-FA9CEE2AF22D}"/>
              </a:ext>
            </a:extLst>
          </p:cNvPr>
          <p:cNvSpPr>
            <a:spLocks noGrp="1"/>
          </p:cNvSpPr>
          <p:nvPr>
            <p:ph type="dt" sz="half" idx="10"/>
          </p:nvPr>
        </p:nvSpPr>
        <p:spPr/>
        <p:txBody>
          <a:bodyPr/>
          <a:lstStyle/>
          <a:p>
            <a:r>
              <a:rPr lang="en-US" dirty="0"/>
              <a:t>www.coe.int/cybercrime</a:t>
            </a:r>
            <a:endParaRPr lang="en-GB" dirty="0"/>
          </a:p>
        </p:txBody>
      </p:sp>
      <p:sp>
        <p:nvSpPr>
          <p:cNvPr id="6" name="Slide Number Placeholder 5">
            <a:extLst>
              <a:ext uri="{FF2B5EF4-FFF2-40B4-BE49-F238E27FC236}">
                <a16:creationId xmlns:a16="http://schemas.microsoft.com/office/drawing/2014/main" id="{B81B403D-24B3-4374-8BBA-1B32CBE692F1}"/>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2645551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C8B6C54-E857-4688-8BED-6C07EE2DCC80}"/>
              </a:ext>
            </a:extLst>
          </p:cNvPr>
          <p:cNvSpPr>
            <a:spLocks noGrp="1"/>
          </p:cNvSpPr>
          <p:nvPr>
            <p:ph type="dt" sz="half" idx="10"/>
          </p:nvPr>
        </p:nvSpPr>
        <p:spPr/>
        <p:txBody>
          <a:bodyPr/>
          <a:lstStyle/>
          <a:p>
            <a:r>
              <a:rPr lang="en-US" dirty="0"/>
              <a:t>www.coe.int/cybercrime</a:t>
            </a:r>
            <a:endParaRPr lang="en-GB" dirty="0"/>
          </a:p>
        </p:txBody>
      </p:sp>
      <p:sp>
        <p:nvSpPr>
          <p:cNvPr id="6" name="Slide Number Placeholder 5">
            <a:extLst>
              <a:ext uri="{FF2B5EF4-FFF2-40B4-BE49-F238E27FC236}">
                <a16:creationId xmlns:a16="http://schemas.microsoft.com/office/drawing/2014/main" id="{1DE5DA1A-A5B8-4920-A9CF-39AFCC6250B6}"/>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372039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26CB5-DC3F-4C95-A8A8-5914BF46D774}"/>
              </a:ext>
            </a:extLst>
          </p:cNvPr>
          <p:cNvSpPr>
            <a:spLocks noGrp="1"/>
          </p:cNvSpPr>
          <p:nvPr>
            <p:ph type="dt" sz="half" idx="10"/>
          </p:nvPr>
        </p:nvSpPr>
        <p:spPr/>
        <p:txBody>
          <a:bodyPr/>
          <a:lstStyle/>
          <a:p>
            <a:r>
              <a:rPr lang="en-US" dirty="0"/>
              <a:t>www.coe.int/cybercrime</a:t>
            </a:r>
            <a:endParaRPr lang="en-GB" dirty="0"/>
          </a:p>
        </p:txBody>
      </p:sp>
      <p:sp>
        <p:nvSpPr>
          <p:cNvPr id="7" name="Slide Number Placeholder 6">
            <a:extLst>
              <a:ext uri="{FF2B5EF4-FFF2-40B4-BE49-F238E27FC236}">
                <a16:creationId xmlns:a16="http://schemas.microsoft.com/office/drawing/2014/main" id="{2033B7A1-BDE6-4E3D-A5AC-55F538D035C7}"/>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17749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78D743-D25B-45A6-ACEC-70E1F32831B2}"/>
              </a:ext>
            </a:extLst>
          </p:cNvPr>
          <p:cNvSpPr>
            <a:spLocks noGrp="1"/>
          </p:cNvSpPr>
          <p:nvPr>
            <p:ph type="dt" sz="half" idx="10"/>
          </p:nvPr>
        </p:nvSpPr>
        <p:spPr/>
        <p:txBody>
          <a:bodyPr/>
          <a:lstStyle/>
          <a:p>
            <a:r>
              <a:rPr lang="en-US" dirty="0"/>
              <a:t>www.coe.int/cybercrime</a:t>
            </a:r>
            <a:endParaRPr lang="en-GB" dirty="0"/>
          </a:p>
        </p:txBody>
      </p:sp>
      <p:sp>
        <p:nvSpPr>
          <p:cNvPr id="5" name="Slide Number Placeholder 4">
            <a:extLst>
              <a:ext uri="{FF2B5EF4-FFF2-40B4-BE49-F238E27FC236}">
                <a16:creationId xmlns:a16="http://schemas.microsoft.com/office/drawing/2014/main" id="{EFB3A7A0-6868-4B48-895F-D2BB6C091031}"/>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188457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BE15E5-49F2-4C9B-BEB8-E06A1BA0DC0E}"/>
              </a:ext>
            </a:extLst>
          </p:cNvPr>
          <p:cNvSpPr>
            <a:spLocks noGrp="1"/>
          </p:cNvSpPr>
          <p:nvPr>
            <p:ph type="dt" sz="half" idx="10"/>
          </p:nvPr>
        </p:nvSpPr>
        <p:spPr/>
        <p:txBody>
          <a:bodyPr/>
          <a:lstStyle/>
          <a:p>
            <a:r>
              <a:rPr lang="en-US" dirty="0"/>
              <a:t>www.coe.int/cybercrime</a:t>
            </a:r>
            <a:endParaRPr lang="en-GB" dirty="0"/>
          </a:p>
        </p:txBody>
      </p:sp>
      <p:sp>
        <p:nvSpPr>
          <p:cNvPr id="4" name="Slide Number Placeholder 3">
            <a:extLst>
              <a:ext uri="{FF2B5EF4-FFF2-40B4-BE49-F238E27FC236}">
                <a16:creationId xmlns:a16="http://schemas.microsoft.com/office/drawing/2014/main" id="{9A512758-8157-4415-A225-9F639F06454D}"/>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2720955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69486430-719A-422F-876B-43513CDFE5E5}"/>
              </a:ext>
            </a:extLst>
          </p:cNvPr>
          <p:cNvSpPr>
            <a:spLocks noGrp="1"/>
          </p:cNvSpPr>
          <p:nvPr>
            <p:ph type="dt" sz="half" idx="10"/>
          </p:nvPr>
        </p:nvSpPr>
        <p:spPr/>
        <p:txBody>
          <a:bodyPr/>
          <a:lstStyle/>
          <a:p>
            <a:r>
              <a:rPr lang="en-US" dirty="0"/>
              <a:t>www.coe.int/cybercrime</a:t>
            </a:r>
            <a:endParaRPr lang="en-GB" dirty="0"/>
          </a:p>
        </p:txBody>
      </p:sp>
      <p:sp>
        <p:nvSpPr>
          <p:cNvPr id="7" name="Slide Number Placeholder 6">
            <a:extLst>
              <a:ext uri="{FF2B5EF4-FFF2-40B4-BE49-F238E27FC236}">
                <a16:creationId xmlns:a16="http://schemas.microsoft.com/office/drawing/2014/main" id="{1057F7B5-3BC4-4ABA-968D-B7A6A0BC2CF0}"/>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3863528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dirty="0"/>
          </a:p>
        </p:txBody>
      </p:sp>
      <p:sp>
        <p:nvSpPr>
          <p:cNvPr id="4" name="Text Placeholder 3">
            <a:extLst>
              <a:ext uri="{FF2B5EF4-FFF2-40B4-BE49-F238E27FC236}">
                <a16:creationId xmlns:a16="http://schemas.microsoft.com/office/drawing/2014/main"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FBAD67-0A21-4572-A95C-65885B41D158}"/>
              </a:ext>
            </a:extLst>
          </p:cNvPr>
          <p:cNvSpPr>
            <a:spLocks noGrp="1"/>
          </p:cNvSpPr>
          <p:nvPr>
            <p:ph type="dt" sz="half" idx="10"/>
          </p:nvPr>
        </p:nvSpPr>
        <p:spPr/>
        <p:txBody>
          <a:bodyPr/>
          <a:lstStyle/>
          <a:p>
            <a:r>
              <a:rPr lang="en-US" dirty="0"/>
              <a:t>www.coe.int/cybercrime</a:t>
            </a:r>
            <a:endParaRPr lang="en-GB" dirty="0"/>
          </a:p>
        </p:txBody>
      </p:sp>
      <p:sp>
        <p:nvSpPr>
          <p:cNvPr id="7" name="Slide Number Placeholder 6">
            <a:extLst>
              <a:ext uri="{FF2B5EF4-FFF2-40B4-BE49-F238E27FC236}">
                <a16:creationId xmlns:a16="http://schemas.microsoft.com/office/drawing/2014/main" id="{21317742-1C64-4E92-A9CC-B3630CE8347A}"/>
              </a:ext>
            </a:extLst>
          </p:cNvPr>
          <p:cNvSpPr>
            <a:spLocks noGrp="1"/>
          </p:cNvSpPr>
          <p:nvPr>
            <p:ph type="sldNum" sz="quarter" idx="12"/>
          </p:nvPr>
        </p:nvSpPr>
        <p:spPr/>
        <p:txBody>
          <a:bodyPr/>
          <a:lstStyle/>
          <a:p>
            <a:fld id="{B1D9BA23-6223-4617-9598-728E7A9462B0}" type="slidenum">
              <a:rPr lang="en-GB" smtClean="0"/>
              <a:t>‹#›</a:t>
            </a:fld>
            <a:endParaRPr lang="en-GB" dirty="0"/>
          </a:p>
        </p:txBody>
      </p:sp>
    </p:spTree>
    <p:extLst>
      <p:ext uri="{BB962C8B-B14F-4D97-AF65-F5344CB8AC3E}">
        <p14:creationId xmlns:p14="http://schemas.microsoft.com/office/powerpoint/2010/main" val="3478859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a:extLst>
              <a:ext uri="{FF2B5EF4-FFF2-40B4-BE49-F238E27FC236}">
                <a16:creationId xmlns:a16="http://schemas.microsoft.com/office/drawing/2014/main"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dirty="0"/>
              <a:t>www.coe.int/cybercrime</a:t>
            </a:r>
            <a:endParaRPr lang="en-GB" dirty="0"/>
          </a:p>
        </p:txBody>
      </p:sp>
      <p:sp>
        <p:nvSpPr>
          <p:cNvPr id="6" name="Slide Number Placeholder 5">
            <a:extLst>
              <a:ext uri="{FF2B5EF4-FFF2-40B4-BE49-F238E27FC236}">
                <a16:creationId xmlns:a16="http://schemas.microsoft.com/office/drawing/2014/main"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dirty="0"/>
          </a:p>
        </p:txBody>
      </p:sp>
      <p:pic>
        <p:nvPicPr>
          <p:cNvPr id="8" name="Picture 7">
            <a:extLst>
              <a:ext uri="{FF2B5EF4-FFF2-40B4-BE49-F238E27FC236}">
                <a16:creationId xmlns:a16="http://schemas.microsoft.com/office/drawing/2014/main"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refworld.org/docid/4ed34b562.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un.org/sg/sites/www.un.org.sg/files/atoms/files/The_Highest_Asperation_A_Call_To_Action_For_Human_Right_English.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5A24BEE-F080-4497-B183-2AA405912103}"/>
              </a:ext>
            </a:extLst>
          </p:cNvPr>
          <p:cNvSpPr>
            <a:spLocks noGrp="1"/>
          </p:cNvSpPr>
          <p:nvPr>
            <p:ph type="ctrTitle"/>
          </p:nvPr>
        </p:nvSpPr>
        <p:spPr>
          <a:xfrm>
            <a:off x="1458098" y="2893214"/>
            <a:ext cx="9144000" cy="1563034"/>
          </a:xfrm>
        </p:spPr>
        <p:txBody>
          <a:bodyPr/>
          <a:lstStyle/>
          <a:p>
            <a:r>
              <a:rPr lang="en-GB" sz="2800" dirty="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Specialised Course </a:t>
            </a:r>
            <a:br>
              <a:rPr lang="en-GB" sz="2800" dirty="0">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Electronic Evidence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for</a:t>
            </a: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Judges and Prosecutors </a:t>
            </a:r>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74639"/>
            <a:ext cx="8229600" cy="917575"/>
          </a:xfrm>
        </p:spPr>
        <p:txBody>
          <a:bodyPr>
            <a:normAutofit fontScale="90000"/>
          </a:bodyPr>
          <a:lstStyle/>
          <a:p>
            <a:pPr eaLnBrk="1" hangingPunct="1"/>
            <a:r>
              <a:rPr lang="en-GB" sz="3600" b="1" dirty="0">
                <a:solidFill>
                  <a:schemeClr val="bg1"/>
                </a:solidFill>
              </a:rPr>
              <a:t>Article 15 § 1</a:t>
            </a:r>
            <a:br>
              <a:rPr lang="en-GB" sz="3600" b="1" dirty="0">
                <a:solidFill>
                  <a:schemeClr val="bg1"/>
                </a:solidFill>
              </a:rPr>
            </a:br>
            <a:r>
              <a:rPr lang="en-GB" sz="3600" b="1" dirty="0">
                <a:solidFill>
                  <a:schemeClr val="bg1"/>
                </a:solidFill>
              </a:rPr>
              <a:t>Conditions and safeguards </a:t>
            </a:r>
          </a:p>
        </p:txBody>
      </p:sp>
      <p:sp>
        <p:nvSpPr>
          <p:cNvPr id="197635" name="Rectangle 3"/>
          <p:cNvSpPr>
            <a:spLocks noGrp="1" noChangeArrowheads="1"/>
          </p:cNvSpPr>
          <p:nvPr>
            <p:ph type="body" idx="1"/>
          </p:nvPr>
        </p:nvSpPr>
        <p:spPr>
          <a:xfrm>
            <a:off x="1233715" y="2727438"/>
            <a:ext cx="9717314" cy="2367078"/>
          </a:xfrm>
        </p:spPr>
        <p:txBody>
          <a:bodyPr rtlCol="0">
            <a:normAutofit/>
          </a:bodyPr>
          <a:lstStyle/>
          <a:p>
            <a:pPr marL="514350" indent="-514350">
              <a:buFont typeface="+mj-lt"/>
              <a:buAutoNum type="arabicPeriod"/>
              <a:defRPr/>
            </a:pPr>
            <a:r>
              <a:rPr lang="en-GB" dirty="0">
                <a:cs typeface="Verdana" panose="020B0604030504040204" pitchFamily="34" charset="0"/>
              </a:rPr>
              <a:t>“Each Party shall ensure that the </a:t>
            </a:r>
            <a:r>
              <a:rPr lang="en-GB" b="1" dirty="0">
                <a:solidFill>
                  <a:srgbClr val="2F618F"/>
                </a:solidFill>
                <a:cs typeface="Verdana" panose="020B0604030504040204" pitchFamily="34" charset="0"/>
              </a:rPr>
              <a:t>establishment, implementation and application </a:t>
            </a:r>
            <a:r>
              <a:rPr lang="en-GB" dirty="0">
                <a:cs typeface="Verdana" panose="020B0604030504040204" pitchFamily="34" charset="0"/>
              </a:rPr>
              <a:t>of the powers and procedures provided for in (Art. 14 to 21) are </a:t>
            </a:r>
            <a:r>
              <a:rPr lang="en-GB" b="1" dirty="0">
                <a:solidFill>
                  <a:srgbClr val="2F618F"/>
                </a:solidFill>
                <a:cs typeface="Verdana" panose="020B0604030504040204" pitchFamily="34" charset="0"/>
              </a:rPr>
              <a:t>subject to conditions and safeguards</a:t>
            </a:r>
            <a:r>
              <a:rPr lang="en-GB" dirty="0">
                <a:cs typeface="Verdana" panose="020B0604030504040204" pitchFamily="34" charset="0"/>
              </a:rPr>
              <a:t> provided for under its </a:t>
            </a:r>
            <a:r>
              <a:rPr lang="en-GB" b="1" dirty="0">
                <a:solidFill>
                  <a:srgbClr val="2F618F"/>
                </a:solidFill>
                <a:cs typeface="Verdana" panose="020B0604030504040204" pitchFamily="34" charset="0"/>
              </a:rPr>
              <a:t>domestic law</a:t>
            </a:r>
            <a:r>
              <a:rPr lang="en-GB" b="1" dirty="0">
                <a:solidFill>
                  <a:srgbClr val="FF0000"/>
                </a:solidFill>
                <a:cs typeface="Verdana" panose="020B0604030504040204" pitchFamily="34" charset="0"/>
              </a:rPr>
              <a:t> </a:t>
            </a:r>
            <a:r>
              <a:rPr lang="en-GB" dirty="0">
                <a:cs typeface="Verdana" panose="020B0604030504040204" pitchFamily="34" charset="0"/>
              </a:rPr>
              <a:t>(…)”.</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a:t>
            </a:fld>
            <a:endParaRPr lang="en-US" dirty="0"/>
          </a:p>
        </p:txBody>
      </p:sp>
    </p:spTree>
    <p:extLst>
      <p:ext uri="{BB962C8B-B14F-4D97-AF65-F5344CB8AC3E}">
        <p14:creationId xmlns:p14="http://schemas.microsoft.com/office/powerpoint/2010/main" val="166462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74639"/>
            <a:ext cx="8229600" cy="917575"/>
          </a:xfrm>
        </p:spPr>
        <p:txBody>
          <a:bodyPr>
            <a:normAutofit fontScale="90000"/>
          </a:bodyPr>
          <a:lstStyle/>
          <a:p>
            <a:pPr eaLnBrk="1" hangingPunct="1"/>
            <a:r>
              <a:rPr lang="en-GB" sz="3600" b="1" dirty="0">
                <a:solidFill>
                  <a:schemeClr val="bg1"/>
                </a:solidFill>
              </a:rPr>
              <a:t>Article 15 § 1</a:t>
            </a:r>
            <a:br>
              <a:rPr lang="en-GB" sz="3600" b="1" dirty="0">
                <a:solidFill>
                  <a:schemeClr val="bg1"/>
                </a:solidFill>
              </a:rPr>
            </a:br>
            <a:r>
              <a:rPr lang="en-GB" sz="3600" b="1" dirty="0">
                <a:solidFill>
                  <a:schemeClr val="bg1"/>
                </a:solidFill>
              </a:rPr>
              <a:t>Conditions and safeguards </a:t>
            </a:r>
          </a:p>
        </p:txBody>
      </p:sp>
      <p:sp>
        <p:nvSpPr>
          <p:cNvPr id="197635" name="Rectangle 3"/>
          <p:cNvSpPr>
            <a:spLocks noGrp="1" noChangeArrowheads="1"/>
          </p:cNvSpPr>
          <p:nvPr>
            <p:ph type="body" idx="1"/>
          </p:nvPr>
        </p:nvSpPr>
        <p:spPr>
          <a:xfrm>
            <a:off x="475064" y="1512442"/>
            <a:ext cx="11528250" cy="4636038"/>
          </a:xfrm>
        </p:spPr>
        <p:txBody>
          <a:bodyPr rtlCol="0">
            <a:noAutofit/>
          </a:bodyPr>
          <a:lstStyle/>
          <a:p>
            <a:pPr>
              <a:lnSpc>
                <a:spcPct val="110000"/>
              </a:lnSpc>
              <a:spcBef>
                <a:spcPts val="600"/>
              </a:spcBef>
              <a:spcAft>
                <a:spcPts val="1200"/>
              </a:spcAft>
              <a:defRPr/>
            </a:pPr>
            <a:r>
              <a:rPr lang="en-GB" sz="2400" dirty="0">
                <a:cs typeface="Verdana" panose="020B0604030504040204" pitchFamily="34" charset="0"/>
              </a:rPr>
              <a:t>These safeguards must “provide for the adequate protection of human rights and liberties, </a:t>
            </a:r>
            <a:r>
              <a:rPr lang="en-GB" sz="2400" b="1" dirty="0">
                <a:solidFill>
                  <a:srgbClr val="2F618F"/>
                </a:solidFill>
                <a:cs typeface="Verdana" panose="020B0604030504040204" pitchFamily="34" charset="0"/>
              </a:rPr>
              <a:t>including rights arising pursuant to obligations it has undertaken </a:t>
            </a:r>
            <a:r>
              <a:rPr lang="en-GB" sz="2400" dirty="0">
                <a:cs typeface="Verdana" panose="020B0604030504040204" pitchFamily="34" charset="0"/>
              </a:rPr>
              <a:t>under applicable international human rights instruments, inter alia:</a:t>
            </a:r>
          </a:p>
          <a:p>
            <a:pPr lvl="1">
              <a:lnSpc>
                <a:spcPct val="100000"/>
              </a:lnSpc>
              <a:spcBef>
                <a:spcPts val="600"/>
              </a:spcBef>
              <a:spcAft>
                <a:spcPts val="1200"/>
              </a:spcAft>
              <a:defRPr/>
            </a:pPr>
            <a:r>
              <a:rPr lang="en-GB" sz="2000" dirty="0">
                <a:cs typeface="Verdana" panose="020B0604030504040204" pitchFamily="34" charset="0"/>
              </a:rPr>
              <a:t>the 1950 Council of Europe “European Convention of Human Rights” (ECHR)</a:t>
            </a:r>
          </a:p>
          <a:p>
            <a:pPr lvl="1">
              <a:lnSpc>
                <a:spcPct val="100000"/>
              </a:lnSpc>
              <a:spcBef>
                <a:spcPts val="600"/>
              </a:spcBef>
              <a:spcAft>
                <a:spcPts val="1200"/>
              </a:spcAft>
              <a:defRPr/>
            </a:pPr>
            <a:r>
              <a:rPr lang="en-GB" sz="2000" dirty="0">
                <a:cs typeface="Verdana" panose="020B0604030504040204" pitchFamily="34" charset="0"/>
              </a:rPr>
              <a:t>the 1966 United Nations International Covenant on Civil and political Rights (ICCPR)</a:t>
            </a:r>
          </a:p>
          <a:p>
            <a:pPr lvl="1">
              <a:lnSpc>
                <a:spcPct val="100000"/>
              </a:lnSpc>
              <a:spcBef>
                <a:spcPts val="600"/>
              </a:spcBef>
              <a:spcAft>
                <a:spcPts val="1200"/>
              </a:spcAft>
              <a:defRPr/>
            </a:pPr>
            <a:r>
              <a:rPr lang="en-GB" sz="2000" dirty="0"/>
              <a:t>the 1969 American Convention on Human Rights </a:t>
            </a:r>
          </a:p>
          <a:p>
            <a:pPr lvl="1">
              <a:lnSpc>
                <a:spcPct val="100000"/>
              </a:lnSpc>
              <a:spcBef>
                <a:spcPts val="600"/>
              </a:spcBef>
              <a:spcAft>
                <a:spcPts val="1200"/>
              </a:spcAft>
              <a:defRPr/>
            </a:pPr>
            <a:r>
              <a:rPr lang="en-GB" sz="2000" dirty="0"/>
              <a:t>the 1981 African Charter on Human Rights and Peoples’ Rights</a:t>
            </a:r>
            <a:endParaRPr lang="en-GB" sz="2000" dirty="0">
              <a:cs typeface="Verdana" panose="020B0604030504040204" pitchFamily="34" charset="0"/>
            </a:endParaRPr>
          </a:p>
          <a:p>
            <a:pPr>
              <a:lnSpc>
                <a:spcPct val="110000"/>
              </a:lnSpc>
              <a:spcBef>
                <a:spcPts val="600"/>
              </a:spcBef>
              <a:spcAft>
                <a:spcPts val="1200"/>
              </a:spcAft>
              <a:defRPr/>
            </a:pPr>
            <a:r>
              <a:rPr lang="en-GB" sz="2400" dirty="0">
                <a:cs typeface="Verdana" panose="020B0604030504040204" pitchFamily="34" charset="0"/>
              </a:rPr>
              <a:t>These safeguards must incorporate “the principle of  </a:t>
            </a:r>
            <a:r>
              <a:rPr lang="en-GB" sz="2400" b="1" dirty="0">
                <a:solidFill>
                  <a:srgbClr val="2F618F"/>
                </a:solidFill>
                <a:cs typeface="Verdana" panose="020B0604030504040204" pitchFamily="34" charset="0"/>
              </a:rPr>
              <a:t>proportionality</a:t>
            </a:r>
            <a:r>
              <a:rPr lang="en-GB" sz="2400" dirty="0">
                <a:cs typeface="Verdana" panose="020B0604030504040204" pitchFamily="34" charset="0"/>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11</a:t>
            </a:fld>
            <a:endParaRPr lang="en-US" dirty="0"/>
          </a:p>
        </p:txBody>
      </p:sp>
    </p:spTree>
    <p:extLst>
      <p:ext uri="{BB962C8B-B14F-4D97-AF65-F5344CB8AC3E}">
        <p14:creationId xmlns:p14="http://schemas.microsoft.com/office/powerpoint/2010/main" val="1974161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857830" y="248125"/>
            <a:ext cx="9495973" cy="917575"/>
          </a:xfrm>
        </p:spPr>
        <p:txBody>
          <a:bodyPr>
            <a:normAutofit fontScale="90000"/>
          </a:bodyPr>
          <a:lstStyle/>
          <a:p>
            <a:pPr>
              <a:defRPr/>
            </a:pPr>
            <a:r>
              <a:rPr lang="en-GB" sz="3600" b="1" dirty="0">
                <a:solidFill>
                  <a:schemeClr val="bg1"/>
                </a:solidFill>
                <a:cs typeface="Verdana" panose="020B0604030504040204" pitchFamily="34" charset="0"/>
              </a:rPr>
              <a:t>Rights guaranteed by ECHR and ICCPR</a:t>
            </a:r>
          </a:p>
        </p:txBody>
      </p:sp>
      <p:sp>
        <p:nvSpPr>
          <p:cNvPr id="197635" name="Rectangle 3"/>
          <p:cNvSpPr>
            <a:spLocks noGrp="1" noChangeArrowheads="1"/>
          </p:cNvSpPr>
          <p:nvPr>
            <p:ph type="body" idx="1"/>
          </p:nvPr>
        </p:nvSpPr>
        <p:spPr>
          <a:xfrm>
            <a:off x="1008185" y="1331390"/>
            <a:ext cx="10345618" cy="4805938"/>
          </a:xfrm>
        </p:spPr>
        <p:txBody>
          <a:bodyPr rtlCol="0">
            <a:noAutofit/>
          </a:bodyPr>
          <a:lstStyle/>
          <a:p>
            <a:pPr marL="0" indent="0">
              <a:spcBef>
                <a:spcPts val="600"/>
              </a:spcBef>
              <a:spcAft>
                <a:spcPts val="1200"/>
              </a:spcAft>
              <a:buNone/>
              <a:defRPr/>
            </a:pPr>
            <a:r>
              <a:rPr lang="en-GB" sz="2500" dirty="0">
                <a:cs typeface="Verdana" panose="020B0604030504040204" pitchFamily="34" charset="0"/>
              </a:rPr>
              <a:t>… </a:t>
            </a:r>
            <a:r>
              <a:rPr lang="en-GB" dirty="0"/>
              <a:t>that </a:t>
            </a:r>
            <a:r>
              <a:rPr lang="en-US" dirty="0"/>
              <a:t>might come into play </a:t>
            </a:r>
            <a:r>
              <a:rPr lang="en-US" b="1" dirty="0">
                <a:solidFill>
                  <a:srgbClr val="2F618F"/>
                </a:solidFill>
                <a:cs typeface="Verdana" panose="020B0604030504040204" pitchFamily="34" charset="0"/>
              </a:rPr>
              <a:t>during investigations and prosecutions of cybercrime</a:t>
            </a:r>
            <a:r>
              <a:rPr lang="en-US" sz="2000" b="1" dirty="0">
                <a:solidFill>
                  <a:srgbClr val="2F618F"/>
                </a:solidFill>
                <a:cs typeface="Verdana" panose="020B0604030504040204" pitchFamily="34" charset="0"/>
              </a:rPr>
              <a:t> </a:t>
            </a:r>
            <a:r>
              <a:rPr lang="en-US" dirty="0"/>
              <a:t>:</a:t>
            </a:r>
            <a:endParaRPr lang="en-GB" sz="2500" dirty="0">
              <a:cs typeface="Verdana" panose="020B0604030504040204" pitchFamily="34" charset="0"/>
            </a:endParaRPr>
          </a:p>
          <a:p>
            <a:pPr marL="517525">
              <a:spcBef>
                <a:spcPts val="600"/>
              </a:spcBef>
              <a:spcAft>
                <a:spcPts val="600"/>
              </a:spcAft>
              <a:defRPr/>
            </a:pPr>
            <a:r>
              <a:rPr lang="en-GB" sz="2000" dirty="0">
                <a:cs typeface="Verdana" panose="020B0604030504040204" pitchFamily="34" charset="0"/>
              </a:rPr>
              <a:t>Right to liberty and security,</a:t>
            </a:r>
          </a:p>
          <a:p>
            <a:pPr marL="517525">
              <a:spcBef>
                <a:spcPts val="600"/>
              </a:spcBef>
              <a:spcAft>
                <a:spcPts val="600"/>
              </a:spcAft>
              <a:defRPr/>
            </a:pPr>
            <a:r>
              <a:rPr lang="en-GB" sz="2000" dirty="0">
                <a:cs typeface="Verdana" panose="020B0604030504040204" pitchFamily="34" charset="0"/>
              </a:rPr>
              <a:t>Right to a fair trial and the presumption of innocence (including the right to remain silent), </a:t>
            </a:r>
          </a:p>
          <a:p>
            <a:pPr marL="517525">
              <a:spcBef>
                <a:spcPts val="600"/>
              </a:spcBef>
              <a:spcAft>
                <a:spcPts val="600"/>
              </a:spcAft>
              <a:defRPr/>
            </a:pPr>
            <a:r>
              <a:rPr lang="en-GB" sz="2000" dirty="0">
                <a:cs typeface="Verdana" panose="020B0604030504040204" pitchFamily="34" charset="0"/>
              </a:rPr>
              <a:t>Right to not be held guilty of a criminal offence where his or her act or omission was not constituting a criminal offence under law at the time when it was committed, </a:t>
            </a:r>
          </a:p>
          <a:p>
            <a:pPr marL="517525">
              <a:spcBef>
                <a:spcPts val="600"/>
              </a:spcBef>
              <a:spcAft>
                <a:spcPts val="600"/>
              </a:spcAft>
              <a:defRPr/>
            </a:pPr>
            <a:r>
              <a:rPr lang="en-GB" sz="2000" dirty="0">
                <a:cs typeface="Verdana" panose="020B0604030504040204" pitchFamily="34" charset="0"/>
              </a:rPr>
              <a:t>Right to private life or “privacy”, </a:t>
            </a:r>
          </a:p>
          <a:p>
            <a:pPr marL="517525">
              <a:spcBef>
                <a:spcPts val="600"/>
              </a:spcBef>
              <a:spcAft>
                <a:spcPts val="600"/>
              </a:spcAft>
              <a:defRPr/>
            </a:pPr>
            <a:r>
              <a:rPr lang="en-GB" sz="2000" dirty="0">
                <a:cs typeface="Verdana" panose="020B0604030504040204" pitchFamily="34" charset="0"/>
              </a:rPr>
              <a:t>Freedom of thought, conscience and religion, </a:t>
            </a:r>
          </a:p>
          <a:p>
            <a:pPr marL="517525">
              <a:spcBef>
                <a:spcPts val="600"/>
              </a:spcBef>
              <a:spcAft>
                <a:spcPts val="600"/>
              </a:spcAft>
              <a:defRPr/>
            </a:pPr>
            <a:r>
              <a:rPr lang="en-GB" sz="2000" dirty="0">
                <a:cs typeface="Verdana" panose="020B0604030504040204" pitchFamily="34" charset="0"/>
              </a:rPr>
              <a:t>Freedom of expression, </a:t>
            </a:r>
          </a:p>
          <a:p>
            <a:pPr marL="517525">
              <a:spcBef>
                <a:spcPts val="600"/>
              </a:spcBef>
              <a:spcAft>
                <a:spcPts val="600"/>
              </a:spcAft>
              <a:defRPr/>
            </a:pPr>
            <a:r>
              <a:rPr lang="en-GB" sz="2000" dirty="0">
                <a:cs typeface="Verdana" panose="020B0604030504040204" pitchFamily="34" charset="0"/>
              </a:rPr>
              <a:t>Freedom of peaceful assembly and association.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a:t>
            </a:fld>
            <a:endParaRPr lang="en-US" dirty="0"/>
          </a:p>
        </p:txBody>
      </p:sp>
    </p:spTree>
    <p:extLst>
      <p:ext uri="{BB962C8B-B14F-4D97-AF65-F5344CB8AC3E}">
        <p14:creationId xmlns:p14="http://schemas.microsoft.com/office/powerpoint/2010/main" val="3274235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27747"/>
            <a:ext cx="8229600" cy="917575"/>
          </a:xfrm>
        </p:spPr>
        <p:txBody>
          <a:bodyPr>
            <a:normAutofit fontScale="90000"/>
          </a:bodyPr>
          <a:lstStyle/>
          <a:p>
            <a:pPr eaLnBrk="1" hangingPunct="1"/>
            <a:r>
              <a:rPr lang="en-GB" sz="3600" b="1" dirty="0">
                <a:solidFill>
                  <a:schemeClr val="bg1"/>
                </a:solidFill>
              </a:rPr>
              <a:t>Article 15 § 2 and 3</a:t>
            </a:r>
            <a:br>
              <a:rPr lang="en-GB" sz="3600" b="1" dirty="0">
                <a:solidFill>
                  <a:schemeClr val="bg1"/>
                </a:solidFill>
              </a:rPr>
            </a:br>
            <a:r>
              <a:rPr lang="en-GB" sz="3600" b="1" dirty="0">
                <a:solidFill>
                  <a:schemeClr val="bg1"/>
                </a:solidFill>
              </a:rPr>
              <a:t>Conditions and safeguards </a:t>
            </a:r>
          </a:p>
        </p:txBody>
      </p:sp>
      <p:sp>
        <p:nvSpPr>
          <p:cNvPr id="197635" name="Rectangle 3"/>
          <p:cNvSpPr>
            <a:spLocks noGrp="1" noChangeArrowheads="1"/>
          </p:cNvSpPr>
          <p:nvPr>
            <p:ph type="body" idx="1"/>
          </p:nvPr>
        </p:nvSpPr>
        <p:spPr>
          <a:xfrm>
            <a:off x="914400" y="2026402"/>
            <a:ext cx="10363200" cy="4831598"/>
          </a:xfrm>
        </p:spPr>
        <p:txBody>
          <a:bodyPr rtlCol="0">
            <a:normAutofit/>
          </a:bodyPr>
          <a:lstStyle/>
          <a:p>
            <a:pPr marL="542925" indent="-542925">
              <a:lnSpc>
                <a:spcPct val="120000"/>
              </a:lnSpc>
              <a:spcBef>
                <a:spcPts val="600"/>
              </a:spcBef>
              <a:spcAft>
                <a:spcPts val="1200"/>
              </a:spcAft>
              <a:buFont typeface="+mj-lt"/>
              <a:buAutoNum type="arabicPeriod" startAt="2"/>
              <a:defRPr/>
            </a:pPr>
            <a:r>
              <a:rPr lang="en-GB" sz="2000" dirty="0">
                <a:cs typeface="Verdana" panose="020B0604030504040204" pitchFamily="34" charset="0"/>
              </a:rPr>
              <a:t>Conditions and safeguards </a:t>
            </a:r>
            <a:r>
              <a:rPr lang="en-GB" sz="2000" b="1" dirty="0">
                <a:solidFill>
                  <a:srgbClr val="2F618F"/>
                </a:solidFill>
                <a:cs typeface="Verdana" panose="020B0604030504040204" pitchFamily="34" charset="0"/>
              </a:rPr>
              <a:t>must include, inter alia </a:t>
            </a:r>
            <a:r>
              <a:rPr lang="en-GB" sz="2000" dirty="0">
                <a:cs typeface="Verdana" panose="020B0604030504040204" pitchFamily="34" charset="0"/>
              </a:rPr>
              <a:t>and “as appropriate in view of the nature of the procedure or power concerned”: “judicial or other </a:t>
            </a:r>
            <a:r>
              <a:rPr lang="en-GB" sz="2000" b="1" dirty="0">
                <a:solidFill>
                  <a:srgbClr val="2F618F"/>
                </a:solidFill>
                <a:cs typeface="Verdana" panose="020B0604030504040204" pitchFamily="34" charset="0"/>
              </a:rPr>
              <a:t>independent supervision, grounds </a:t>
            </a:r>
            <a:r>
              <a:rPr lang="en-GB" sz="2000" dirty="0">
                <a:cs typeface="Verdana" panose="020B0604030504040204" pitchFamily="34" charset="0"/>
              </a:rPr>
              <a:t>justifying application, and </a:t>
            </a:r>
            <a:r>
              <a:rPr lang="en-GB" sz="2000" b="1" dirty="0">
                <a:solidFill>
                  <a:srgbClr val="2F618F"/>
                </a:solidFill>
                <a:cs typeface="Verdana" panose="020B0604030504040204" pitchFamily="34" charset="0"/>
              </a:rPr>
              <a:t>limitation</a:t>
            </a:r>
            <a:r>
              <a:rPr lang="en-GB" sz="2000" b="1" dirty="0">
                <a:solidFill>
                  <a:srgbClr val="FF0000"/>
                </a:solidFill>
                <a:cs typeface="Verdana" panose="020B0604030504040204" pitchFamily="34" charset="0"/>
              </a:rPr>
              <a:t> </a:t>
            </a:r>
            <a:r>
              <a:rPr lang="en-GB" sz="2000" dirty="0">
                <a:cs typeface="Verdana" panose="020B0604030504040204" pitchFamily="34" charset="0"/>
              </a:rPr>
              <a:t>of the scope and the duration of such power or procedure”.</a:t>
            </a:r>
          </a:p>
          <a:p>
            <a:pPr marL="542925" indent="-542925">
              <a:lnSpc>
                <a:spcPct val="120000"/>
              </a:lnSpc>
              <a:spcBef>
                <a:spcPts val="600"/>
              </a:spcBef>
              <a:spcAft>
                <a:spcPts val="1200"/>
              </a:spcAft>
              <a:buFont typeface="+mj-lt"/>
              <a:buAutoNum type="arabicPeriod" startAt="2"/>
              <a:defRPr/>
            </a:pPr>
            <a:r>
              <a:rPr lang="en-GB" sz="2000" dirty="0">
                <a:cs typeface="Verdana" panose="020B0604030504040204" pitchFamily="34" charset="0"/>
              </a:rPr>
              <a:t>Each Party must “</a:t>
            </a:r>
            <a:r>
              <a:rPr lang="en-GB" sz="2000" b="1" dirty="0">
                <a:solidFill>
                  <a:srgbClr val="2F618F"/>
                </a:solidFill>
                <a:cs typeface="Verdana" panose="020B0604030504040204" pitchFamily="34" charset="0"/>
              </a:rPr>
              <a:t>consider the impact </a:t>
            </a:r>
            <a:r>
              <a:rPr lang="en-GB" sz="2000" dirty="0">
                <a:cs typeface="Verdana" panose="020B0604030504040204" pitchFamily="34" charset="0"/>
              </a:rPr>
              <a:t>of the powers and procedures in [Art. 14 to 21] </a:t>
            </a:r>
            <a:r>
              <a:rPr lang="en-GB" sz="2000" b="1" dirty="0">
                <a:solidFill>
                  <a:srgbClr val="2F618F"/>
                </a:solidFill>
                <a:cs typeface="Verdana" panose="020B0604030504040204" pitchFamily="34" charset="0"/>
              </a:rPr>
              <a:t>upon the rights</a:t>
            </a:r>
            <a:r>
              <a:rPr lang="en-GB" sz="2000" dirty="0">
                <a:cs typeface="Verdana" panose="020B0604030504040204" pitchFamily="34" charset="0"/>
              </a:rPr>
              <a:t>, responsibilities and legitimate interests of third parties”, to the “extent that it is consistent with the public interest, in particular the sound administration of justice”. </a:t>
            </a:r>
            <a:r>
              <a:rPr lang="en-GB" sz="2000" baseline="30000" dirty="0">
                <a:cs typeface="Verdana" panose="020B0604030504040204" pitchFamily="34" charset="0"/>
              </a:rPr>
              <a:t>[1]</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a:t>
            </a:fld>
            <a:endParaRPr lang="en-US" dirty="0"/>
          </a:p>
        </p:txBody>
      </p:sp>
    </p:spTree>
    <p:extLst>
      <p:ext uri="{BB962C8B-B14F-4D97-AF65-F5344CB8AC3E}">
        <p14:creationId xmlns:p14="http://schemas.microsoft.com/office/powerpoint/2010/main" val="3501234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880462" y="110515"/>
            <a:ext cx="8229600" cy="1209448"/>
          </a:xfrm>
        </p:spPr>
        <p:txBody>
          <a:bodyPr>
            <a:normAutofit fontScale="90000"/>
          </a:bodyPr>
          <a:lstStyle/>
          <a:p>
            <a:pPr eaLnBrk="1" hangingPunct="1"/>
            <a:r>
              <a:rPr lang="en-GB" sz="3000" b="1" dirty="0">
                <a:solidFill>
                  <a:schemeClr val="bg1"/>
                </a:solidFill>
              </a:rPr>
              <a:t>Conditions and safeguards under European Convention of Human Rights</a:t>
            </a:r>
          </a:p>
        </p:txBody>
      </p:sp>
      <p:sp>
        <p:nvSpPr>
          <p:cNvPr id="197635" name="Rectangle 3"/>
          <p:cNvSpPr>
            <a:spLocks noGrp="1" noChangeArrowheads="1"/>
          </p:cNvSpPr>
          <p:nvPr>
            <p:ph type="body" idx="1"/>
          </p:nvPr>
        </p:nvSpPr>
        <p:spPr>
          <a:xfrm>
            <a:off x="1200473" y="1605998"/>
            <a:ext cx="10019070" cy="4576674"/>
          </a:xfrm>
        </p:spPr>
        <p:txBody>
          <a:bodyPr rtlCol="0">
            <a:noAutofit/>
          </a:bodyPr>
          <a:lstStyle/>
          <a:p>
            <a:pPr marL="0" indent="0">
              <a:spcBef>
                <a:spcPts val="600"/>
              </a:spcBef>
              <a:spcAft>
                <a:spcPts val="1200"/>
              </a:spcAft>
              <a:buNone/>
              <a:defRPr/>
            </a:pPr>
            <a:r>
              <a:rPr lang="en-GB" sz="2400" b="1" dirty="0">
                <a:cs typeface="Verdana" panose="020B0604030504040204" pitchFamily="34" charset="0"/>
              </a:rPr>
              <a:t>Conditions to be met when limiting rights</a:t>
            </a:r>
            <a:r>
              <a:rPr lang="en-GB" sz="2400" dirty="0">
                <a:cs typeface="Verdana" panose="020B0604030504040204" pitchFamily="34" charset="0"/>
              </a:rPr>
              <a:t>:</a:t>
            </a:r>
          </a:p>
          <a:p>
            <a:pPr>
              <a:spcBef>
                <a:spcPts val="600"/>
              </a:spcBef>
              <a:spcAft>
                <a:spcPts val="600"/>
              </a:spcAft>
              <a:defRPr/>
            </a:pPr>
            <a:r>
              <a:rPr lang="en-GB" sz="2400" dirty="0">
                <a:cs typeface="Verdana" panose="020B0604030504040204" pitchFamily="34" charset="0"/>
              </a:rPr>
              <a:t>Exclusive competence of the law (</a:t>
            </a:r>
            <a:r>
              <a:rPr lang="en-GB" b="1" dirty="0">
                <a:solidFill>
                  <a:srgbClr val="2F618F"/>
                </a:solidFill>
                <a:cs typeface="Verdana" panose="020B0604030504040204" pitchFamily="34" charset="0"/>
              </a:rPr>
              <a:t>legal basis</a:t>
            </a:r>
            <a:r>
              <a:rPr lang="en-GB" sz="2400" dirty="0">
                <a:cs typeface="Verdana" panose="020B0604030504040204" pitchFamily="34" charset="0"/>
              </a:rPr>
              <a:t>)</a:t>
            </a:r>
          </a:p>
          <a:p>
            <a:pPr>
              <a:spcBef>
                <a:spcPts val="600"/>
              </a:spcBef>
              <a:spcAft>
                <a:spcPts val="600"/>
              </a:spcAft>
              <a:defRPr/>
            </a:pPr>
            <a:r>
              <a:rPr lang="en-GB" sz="2400" dirty="0">
                <a:cs typeface="Verdana" panose="020B0604030504040204" pitchFamily="34" charset="0"/>
              </a:rPr>
              <a:t>Need to pursue a legitimate aim (</a:t>
            </a:r>
            <a:r>
              <a:rPr lang="en-GB" b="1" dirty="0">
                <a:solidFill>
                  <a:srgbClr val="2F618F"/>
                </a:solidFill>
                <a:cs typeface="Verdana" panose="020B0604030504040204" pitchFamily="34" charset="0"/>
              </a:rPr>
              <a:t>legitimate aim</a:t>
            </a:r>
            <a:r>
              <a:rPr lang="en-GB" sz="2400" dirty="0">
                <a:cs typeface="Verdana" panose="020B0604030504040204" pitchFamily="34" charset="0"/>
              </a:rPr>
              <a:t>)</a:t>
            </a:r>
          </a:p>
          <a:p>
            <a:pPr>
              <a:spcBef>
                <a:spcPts val="600"/>
              </a:spcBef>
              <a:spcAft>
                <a:spcPts val="600"/>
              </a:spcAft>
              <a:defRPr/>
            </a:pPr>
            <a:r>
              <a:rPr lang="en-GB" sz="2400" dirty="0">
                <a:cs typeface="Verdana" panose="020B0604030504040204" pitchFamily="34" charset="0"/>
              </a:rPr>
              <a:t>“Necessity of the interference in a democratic society”... which means that the interference must:</a:t>
            </a:r>
          </a:p>
          <a:p>
            <a:pPr marL="711200" lvl="1" indent="-342900">
              <a:spcBef>
                <a:spcPts val="600"/>
              </a:spcBef>
              <a:spcAft>
                <a:spcPts val="600"/>
              </a:spcAft>
              <a:defRPr/>
            </a:pPr>
            <a:r>
              <a:rPr lang="en-GB" dirty="0">
                <a:cs typeface="Verdana" panose="020B0604030504040204" pitchFamily="34" charset="0"/>
              </a:rPr>
              <a:t>correspond to a "pressing social need“ (</a:t>
            </a:r>
            <a:r>
              <a:rPr lang="en-GB" sz="2800" b="1" dirty="0">
                <a:solidFill>
                  <a:srgbClr val="2F618F"/>
                </a:solidFill>
                <a:cs typeface="Verdana" panose="020B0604030504040204" pitchFamily="34" charset="0"/>
              </a:rPr>
              <a:t>necessity</a:t>
            </a:r>
            <a:r>
              <a:rPr lang="en-GB" dirty="0">
                <a:cs typeface="Verdana" panose="020B0604030504040204" pitchFamily="34" charset="0"/>
              </a:rPr>
              <a:t>) </a:t>
            </a:r>
          </a:p>
          <a:p>
            <a:pPr marL="711200" lvl="1" indent="-342900">
              <a:spcBef>
                <a:spcPts val="600"/>
              </a:spcBef>
              <a:spcAft>
                <a:spcPts val="600"/>
              </a:spcAft>
              <a:defRPr/>
            </a:pPr>
            <a:r>
              <a:rPr lang="en-GB" dirty="0">
                <a:cs typeface="Verdana" panose="020B0604030504040204" pitchFamily="34" charset="0"/>
              </a:rPr>
              <a:t>be proportionate to the aim pursued (</a:t>
            </a:r>
            <a:r>
              <a:rPr lang="en-GB" sz="2800" b="1" dirty="0">
                <a:solidFill>
                  <a:srgbClr val="2F618F"/>
                </a:solidFill>
                <a:cs typeface="Verdana" panose="020B0604030504040204" pitchFamily="34" charset="0"/>
              </a:rPr>
              <a:t>proportionality</a:t>
            </a:r>
            <a:r>
              <a:rPr lang="en-GB" dirty="0">
                <a:cs typeface="Verdana" panose="020B0604030504040204" pitchFamily="34" charset="0"/>
              </a:rPr>
              <a:t>)</a:t>
            </a:r>
            <a:r>
              <a:rPr lang="en-GB" baseline="30000" dirty="0">
                <a:cs typeface="Verdana" panose="020B0604030504040204" pitchFamily="34" charset="0"/>
              </a:rPr>
              <a:t> </a:t>
            </a:r>
          </a:p>
          <a:p>
            <a:pPr>
              <a:spcBef>
                <a:spcPts val="600"/>
              </a:spcBef>
              <a:spcAft>
                <a:spcPts val="600"/>
              </a:spcAft>
              <a:defRPr/>
            </a:pPr>
            <a:r>
              <a:rPr lang="en-GB" sz="2400" dirty="0">
                <a:cs typeface="Verdana" panose="020B0604030504040204" pitchFamily="34" charset="0"/>
              </a:rPr>
              <a:t>Requirements implied by the “necessity” and “proportionality” principles might be classified under one or the other notion.</a:t>
            </a:r>
            <a:r>
              <a:rPr lang="en-GB" sz="2400" baseline="30000" dirty="0">
                <a:cs typeface="Verdana" panose="020B0604030504040204" pitchFamily="34" charset="0"/>
              </a:rPr>
              <a:t> </a:t>
            </a:r>
            <a:endParaRPr lang="en-GB" sz="2400"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a:t>
            </a:fld>
            <a:endParaRPr lang="en-US" dirty="0"/>
          </a:p>
        </p:txBody>
      </p:sp>
    </p:spTree>
    <p:extLst>
      <p:ext uri="{BB962C8B-B14F-4D97-AF65-F5344CB8AC3E}">
        <p14:creationId xmlns:p14="http://schemas.microsoft.com/office/powerpoint/2010/main" val="4013588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6629" y="2762250"/>
            <a:ext cx="9064171" cy="1143000"/>
          </a:xfrm>
        </p:spPr>
        <p:txBody>
          <a:bodyPr>
            <a:normAutofit fontScale="90000"/>
          </a:bodyPr>
          <a:lstStyle/>
          <a:p>
            <a:pPr eaLnBrk="1" hangingPunct="1"/>
            <a:r>
              <a:rPr lang="en-GB" sz="3600" b="1" dirty="0"/>
              <a:t>Part Two </a:t>
            </a:r>
            <a:br>
              <a:rPr lang="en-GB" sz="3600" b="1" dirty="0"/>
            </a:br>
            <a:br>
              <a:rPr lang="en-GB" sz="3600" b="1" dirty="0"/>
            </a:br>
            <a:r>
              <a:rPr lang="en-GB" sz="3600" b="1" dirty="0"/>
              <a:t>Conditions and safeguards under the European Convention of Human Rights</a:t>
            </a:r>
            <a:endParaRPr lang="en-GB" sz="4500" dirty="0"/>
          </a:p>
        </p:txBody>
      </p:sp>
      <p:pic>
        <p:nvPicPr>
          <p:cNvPr id="151555" name="Picture 3"/>
          <p:cNvPicPr>
            <a:picLocks noGrp="1" noChangeAspect="1" noChangeArrowheads="1"/>
          </p:cNvPicPr>
          <p:nvPr>
            <p:ph sz="quarter" idx="4294967295"/>
          </p:nvPr>
        </p:nvPicPr>
        <p:blipFill>
          <a:blip r:embed="rId3"/>
          <a:srcRect/>
          <a:stretch>
            <a:fillRect/>
          </a:stretch>
        </p:blipFill>
        <p:spPr>
          <a:xfrm>
            <a:off x="8310563" y="4643439"/>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15</a:t>
            </a:fld>
            <a:endParaRPr lang="en-US" dirty="0"/>
          </a:p>
        </p:txBody>
      </p:sp>
    </p:spTree>
    <p:extLst>
      <p:ext uri="{BB962C8B-B14F-4D97-AF65-F5344CB8AC3E}">
        <p14:creationId xmlns:p14="http://schemas.microsoft.com/office/powerpoint/2010/main" val="3956776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943429" y="1622070"/>
            <a:ext cx="10410374" cy="5029200"/>
          </a:xfrm>
        </p:spPr>
        <p:txBody>
          <a:bodyPr rtlCol="0">
            <a:normAutofit/>
          </a:bodyPr>
          <a:lstStyle/>
          <a:p>
            <a:pPr marL="0" indent="0">
              <a:buNone/>
            </a:pPr>
            <a:r>
              <a:rPr lang="en-US" b="1" dirty="0"/>
              <a:t>What is an interference in Human Rights?</a:t>
            </a:r>
          </a:p>
          <a:p>
            <a:pPr marL="0" indent="0">
              <a:buNone/>
            </a:pPr>
            <a:endParaRPr lang="en-US" dirty="0"/>
          </a:p>
          <a:p>
            <a:r>
              <a:rPr lang="en-US" dirty="0"/>
              <a:t>Interference is not violation</a:t>
            </a:r>
          </a:p>
          <a:p>
            <a:r>
              <a:rPr lang="en-US" dirty="0"/>
              <a:t>Interference is acceptable (only) under certain </a:t>
            </a:r>
            <a:r>
              <a:rPr lang="en-US" b="1" dirty="0">
                <a:solidFill>
                  <a:srgbClr val="2F618F"/>
                </a:solidFill>
              </a:rPr>
              <a:t>conditions </a:t>
            </a:r>
          </a:p>
          <a:p>
            <a:r>
              <a:rPr lang="en-US" dirty="0"/>
              <a:t>Breach of one or more of these conditions would/could amount to a violation  </a:t>
            </a:r>
          </a:p>
          <a:p>
            <a:pPr marL="0" indent="0">
              <a:buNone/>
              <a:defRPr/>
            </a:pPr>
            <a:endParaRPr lang="en-GB" dirty="0"/>
          </a:p>
          <a:p>
            <a:pPr marL="0" indent="0" algn="ctr">
              <a:buNone/>
              <a:defRPr/>
            </a:pPr>
            <a:r>
              <a:rPr lang="en-GB" b="1" dirty="0">
                <a:solidFill>
                  <a:srgbClr val="2F618F"/>
                </a:solidFill>
              </a:rPr>
              <a:t>These conditions will be the subject of this chapter</a:t>
            </a:r>
          </a:p>
        </p:txBody>
      </p:sp>
      <p:sp>
        <p:nvSpPr>
          <p:cNvPr id="5" name="Rectangle 2"/>
          <p:cNvSpPr>
            <a:spLocks noGrp="1" noChangeArrowheads="1"/>
          </p:cNvSpPr>
          <p:nvPr>
            <p:ph type="title"/>
          </p:nvPr>
        </p:nvSpPr>
        <p:spPr>
          <a:xfrm>
            <a:off x="1981199" y="0"/>
            <a:ext cx="9013371" cy="1325562"/>
          </a:xfrm>
        </p:spPr>
        <p:txBody>
          <a:bodyPr>
            <a:noAutofit/>
          </a:bodyPr>
          <a:lstStyle/>
          <a:p>
            <a:pPr eaLnBrk="1" hangingPunct="1"/>
            <a:r>
              <a:rPr lang="en-GB" sz="3200" b="1" dirty="0">
                <a:solidFill>
                  <a:schemeClr val="bg1"/>
                </a:solidFill>
              </a:rPr>
              <a:t>How to protect Human Rights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16</a:t>
            </a:fld>
            <a:endParaRPr lang="en-US" dirty="0"/>
          </a:p>
        </p:txBody>
      </p:sp>
      <p:sp>
        <p:nvSpPr>
          <p:cNvPr id="3" name="Rounded Rectangle 2"/>
          <p:cNvSpPr/>
          <p:nvPr/>
        </p:nvSpPr>
        <p:spPr>
          <a:xfrm>
            <a:off x="972457" y="5428343"/>
            <a:ext cx="10381346" cy="522514"/>
          </a:xfrm>
          <a:prstGeom prst="roundRect">
            <a:avLst/>
          </a:prstGeom>
          <a:solidFill>
            <a:schemeClr val="accent1">
              <a:alpha val="1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11172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197429" y="1622070"/>
            <a:ext cx="9797142" cy="5029200"/>
          </a:xfrm>
        </p:spPr>
        <p:txBody>
          <a:bodyPr rtlCol="0">
            <a:normAutofit fontScale="25000" lnSpcReduction="20000"/>
          </a:bodyPr>
          <a:lstStyle/>
          <a:p>
            <a:pPr>
              <a:defRPr/>
            </a:pPr>
            <a:r>
              <a:rPr lang="en-GB" sz="12000" b="1" dirty="0"/>
              <a:t>Legal basis </a:t>
            </a:r>
            <a:r>
              <a:rPr lang="en-GB" sz="12000" dirty="0"/>
              <a:t>(substantive sense, includes non-written law, case-law</a:t>
            </a:r>
            <a:r>
              <a:rPr lang="en-GB" sz="11200" baseline="30000" dirty="0"/>
              <a:t>[7]</a:t>
            </a:r>
            <a:r>
              <a:rPr lang="en-GB" sz="12000" dirty="0"/>
              <a:t>) </a:t>
            </a:r>
          </a:p>
          <a:p>
            <a:pPr marL="628650" lvl="1" indent="-266700">
              <a:buFont typeface="Courier New" panose="02070309020205020404" pitchFamily="49" charset="0"/>
              <a:buChar char="o"/>
              <a:defRPr/>
            </a:pPr>
            <a:endParaRPr lang="en-GB" sz="12000" dirty="0"/>
          </a:p>
          <a:p>
            <a:pPr marL="361950" lvl="1" indent="0">
              <a:buNone/>
              <a:defRPr/>
            </a:pPr>
            <a:r>
              <a:rPr lang="en-GB" sz="12000" b="1" dirty="0">
                <a:solidFill>
                  <a:srgbClr val="2F618F"/>
                </a:solidFill>
                <a:cs typeface="Verdana" panose="020B0604030504040204" pitchFamily="34" charset="0"/>
              </a:rPr>
              <a:t>Clear and precise</a:t>
            </a:r>
            <a:r>
              <a:rPr lang="en-GB" sz="12000" dirty="0"/>
              <a:t>:</a:t>
            </a:r>
            <a:r>
              <a:rPr lang="en-GB" sz="12000" baseline="30000" dirty="0"/>
              <a:t>[8]</a:t>
            </a:r>
            <a:r>
              <a:rPr lang="en-GB" sz="12000" dirty="0"/>
              <a:t> </a:t>
            </a:r>
            <a:r>
              <a:rPr lang="en-GB" sz="12000" baseline="30000" dirty="0"/>
              <a:t>[9]</a:t>
            </a:r>
            <a:endParaRPr lang="en-GB" sz="12000" dirty="0"/>
          </a:p>
          <a:p>
            <a:pPr marL="361950" lvl="1" indent="0">
              <a:buNone/>
              <a:defRPr/>
            </a:pPr>
            <a:endParaRPr lang="en-GB" sz="12000" dirty="0"/>
          </a:p>
          <a:p>
            <a:pPr marL="1504950" lvl="1" indent="-1143000">
              <a:defRPr/>
            </a:pPr>
            <a:r>
              <a:rPr lang="en-GB" sz="12000" b="1" dirty="0">
                <a:solidFill>
                  <a:srgbClr val="2F618F"/>
                </a:solidFill>
                <a:cs typeface="Verdana" panose="020B0604030504040204" pitchFamily="34" charset="0"/>
              </a:rPr>
              <a:t>Specific and foreseeable</a:t>
            </a:r>
            <a:r>
              <a:rPr lang="en-GB" sz="12000" baseline="30000" dirty="0"/>
              <a:t>[2]</a:t>
            </a:r>
            <a:r>
              <a:rPr lang="en-GB" sz="12000" dirty="0"/>
              <a:t>: formulated with sufficient precision to enable the citizen to regulate his/her conduct; and</a:t>
            </a:r>
          </a:p>
          <a:p>
            <a:pPr marL="1504950" lvl="1" indent="-1143000">
              <a:defRPr/>
            </a:pPr>
            <a:endParaRPr lang="en-GB" sz="12000" dirty="0"/>
          </a:p>
          <a:p>
            <a:pPr marL="1504950" lvl="1" indent="-1143000">
              <a:defRPr/>
            </a:pPr>
            <a:r>
              <a:rPr lang="en-GB" sz="12000" b="1" dirty="0">
                <a:solidFill>
                  <a:srgbClr val="2F618F"/>
                </a:solidFill>
                <a:cs typeface="Verdana" panose="020B0604030504040204" pitchFamily="34" charset="0"/>
              </a:rPr>
              <a:t>Adequately accessible</a:t>
            </a:r>
            <a:r>
              <a:rPr lang="en-GB" sz="12000" baseline="30000" dirty="0"/>
              <a:t>[2]</a:t>
            </a:r>
            <a:r>
              <a:rPr lang="en-GB" sz="12000" dirty="0"/>
              <a:t>: the citizen must know the legal rules applicable to his/her case.</a:t>
            </a:r>
          </a:p>
        </p:txBody>
      </p:sp>
      <p:sp>
        <p:nvSpPr>
          <p:cNvPr id="5" name="Rectangle 2"/>
          <p:cNvSpPr>
            <a:spLocks noGrp="1" noChangeArrowheads="1"/>
          </p:cNvSpPr>
          <p:nvPr>
            <p:ph type="title"/>
          </p:nvPr>
        </p:nvSpPr>
        <p:spPr>
          <a:xfrm>
            <a:off x="1981199" y="0"/>
            <a:ext cx="9013371" cy="1325562"/>
          </a:xfrm>
        </p:spPr>
        <p:txBody>
          <a:bodyPr>
            <a:noAutofit/>
          </a:bodyPr>
          <a:lstStyle/>
          <a:p>
            <a:pPr eaLnBrk="1" hangingPunct="1"/>
            <a:r>
              <a:rPr lang="en-GB" sz="3200" b="1" dirty="0">
                <a:solidFill>
                  <a:schemeClr val="bg1"/>
                </a:solidFill>
              </a:rPr>
              <a:t>Conditions and safeguards under European Convention of Human Rights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17</a:t>
            </a:fld>
            <a:endParaRPr lang="en-US" dirty="0"/>
          </a:p>
        </p:txBody>
      </p:sp>
    </p:spTree>
    <p:extLst>
      <p:ext uri="{BB962C8B-B14F-4D97-AF65-F5344CB8AC3E}">
        <p14:creationId xmlns:p14="http://schemas.microsoft.com/office/powerpoint/2010/main" val="2711211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890484" y="1622070"/>
            <a:ext cx="9194800" cy="5029200"/>
          </a:xfrm>
        </p:spPr>
        <p:txBody>
          <a:bodyPr rtlCol="0">
            <a:normAutofit fontScale="25000" lnSpcReduction="20000"/>
          </a:bodyPr>
          <a:lstStyle/>
          <a:p>
            <a:pPr>
              <a:lnSpc>
                <a:spcPct val="120000"/>
              </a:lnSpc>
              <a:defRPr/>
            </a:pPr>
            <a:r>
              <a:rPr lang="en-GB" sz="9600" b="1" dirty="0"/>
              <a:t>Legitimate aim</a:t>
            </a:r>
          </a:p>
          <a:p>
            <a:pPr marL="0" indent="0">
              <a:lnSpc>
                <a:spcPct val="120000"/>
              </a:lnSpc>
              <a:buNone/>
              <a:defRPr/>
            </a:pPr>
            <a:r>
              <a:rPr lang="en-GB" sz="9600" dirty="0"/>
              <a:t>Legitimate aims for which an </a:t>
            </a:r>
            <a:r>
              <a:rPr lang="en-GB" sz="9600" b="1" dirty="0">
                <a:solidFill>
                  <a:srgbClr val="2F618F"/>
                </a:solidFill>
                <a:cs typeface="Verdana" panose="020B0604030504040204" pitchFamily="34" charset="0"/>
              </a:rPr>
              <a:t>interference</a:t>
            </a:r>
            <a:r>
              <a:rPr lang="en-GB" sz="9600" dirty="0"/>
              <a:t> with one given right may be legitimate are exhaustively listed in the article that enunciates the right. </a:t>
            </a:r>
          </a:p>
          <a:p>
            <a:pPr marL="0" indent="0">
              <a:lnSpc>
                <a:spcPct val="120000"/>
              </a:lnSpc>
              <a:buNone/>
              <a:defRPr/>
            </a:pPr>
            <a:endParaRPr lang="en-GB" sz="8600" dirty="0"/>
          </a:p>
          <a:p>
            <a:pPr marL="0" indent="0">
              <a:lnSpc>
                <a:spcPct val="120000"/>
              </a:lnSpc>
              <a:buNone/>
              <a:defRPr/>
            </a:pPr>
            <a:r>
              <a:rPr lang="en-GB" sz="8600" i="1" dirty="0"/>
              <a:t>Example: </a:t>
            </a:r>
          </a:p>
          <a:p>
            <a:pPr marL="0" indent="0">
              <a:lnSpc>
                <a:spcPct val="120000"/>
              </a:lnSpc>
              <a:buNone/>
              <a:defRPr/>
            </a:pPr>
            <a:r>
              <a:rPr lang="en-GB" sz="8600" dirty="0"/>
              <a:t>Article 8 (right to private life): interests of national security, public safety or the economic well-being of the country, prevention of disorder or crime, protection of health or morals, and protection of the rights and freedoms of others.</a:t>
            </a:r>
          </a:p>
          <a:p>
            <a:pPr>
              <a:defRPr/>
            </a:pPr>
            <a:endParaRPr lang="en-GB" sz="9600" b="1" dirty="0"/>
          </a:p>
          <a:p>
            <a:pPr marL="0" indent="0">
              <a:buNone/>
              <a:defRPr/>
            </a:pPr>
            <a:endParaRPr lang="en-GB" b="1" dirty="0">
              <a:latin typeface="+mj-lt"/>
            </a:endParaRPr>
          </a:p>
          <a:p>
            <a:pPr marL="0" indent="0">
              <a:buNone/>
              <a:defRPr/>
            </a:pPr>
            <a:endParaRPr lang="en-GB" b="1"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18</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Tree>
    <p:extLst>
      <p:ext uri="{BB962C8B-B14F-4D97-AF65-F5344CB8AC3E}">
        <p14:creationId xmlns:p14="http://schemas.microsoft.com/office/powerpoint/2010/main" val="1603578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117598" y="1537479"/>
            <a:ext cx="10740571" cy="4931229"/>
          </a:xfrm>
        </p:spPr>
        <p:txBody>
          <a:bodyPr rtlCol="0">
            <a:normAutofit fontScale="85000" lnSpcReduction="20000"/>
          </a:bodyPr>
          <a:lstStyle/>
          <a:p>
            <a:pPr>
              <a:lnSpc>
                <a:spcPct val="110000"/>
              </a:lnSpc>
              <a:defRPr/>
            </a:pPr>
            <a:r>
              <a:rPr lang="en-GB" sz="2600" b="1" dirty="0">
                <a:cs typeface="Verdana" panose="020B0604030504040204" pitchFamily="34" charset="0"/>
              </a:rPr>
              <a:t>Necessity of the limitation: demonstration</a:t>
            </a:r>
            <a:r>
              <a:rPr lang="en-GB" sz="2600" baseline="30000" dirty="0">
                <a:cs typeface="Verdana" panose="020B0604030504040204" pitchFamily="34" charset="0"/>
              </a:rPr>
              <a:t>[11] </a:t>
            </a:r>
            <a:r>
              <a:rPr lang="en-GB" sz="2600" dirty="0">
                <a:cs typeface="Verdana" panose="020B0604030504040204" pitchFamily="34" charset="0"/>
              </a:rPr>
              <a:t>that it is actually appropriate to satisfy a specific societal need</a:t>
            </a:r>
          </a:p>
          <a:p>
            <a:pPr lvl="1">
              <a:lnSpc>
                <a:spcPct val="110000"/>
              </a:lnSpc>
              <a:spcBef>
                <a:spcPts val="1200"/>
              </a:spcBef>
              <a:defRPr/>
            </a:pPr>
            <a:r>
              <a:rPr lang="en-GB" sz="2600" b="1" dirty="0">
                <a:solidFill>
                  <a:srgbClr val="2F618F"/>
                </a:solidFill>
                <a:cs typeface="Verdana" panose="020B0604030504040204" pitchFamily="34" charset="0"/>
              </a:rPr>
              <a:t>A specific social need must be identified </a:t>
            </a:r>
            <a:r>
              <a:rPr lang="en-GB" sz="2600" dirty="0">
                <a:cs typeface="Verdana" panose="020B0604030504040204" pitchFamily="34" charset="0"/>
              </a:rPr>
              <a:t>(within the broader sphere of the legitimate aim pursued</a:t>
            </a:r>
            <a:r>
              <a:rPr lang="en-GB" sz="2600" baseline="30000" dirty="0">
                <a:cs typeface="Verdana" panose="020B0604030504040204" pitchFamily="34" charset="0"/>
              </a:rPr>
              <a:t>[12] </a:t>
            </a:r>
            <a:r>
              <a:rPr lang="en-GB" sz="2600" dirty="0">
                <a:cs typeface="Verdana" panose="020B0604030504040204" pitchFamily="34" charset="0"/>
              </a:rPr>
              <a:t>) and demonstrated </a:t>
            </a:r>
            <a:r>
              <a:rPr lang="en-GB" sz="2600" baseline="30000" dirty="0">
                <a:cs typeface="Verdana" panose="020B0604030504040204" pitchFamily="34" charset="0"/>
              </a:rPr>
              <a:t>[10]</a:t>
            </a:r>
            <a:r>
              <a:rPr lang="en-GB" sz="2600" dirty="0">
                <a:cs typeface="Verdana" panose="020B0604030504040204" pitchFamily="34" charset="0"/>
              </a:rPr>
              <a:t>. It must be of a certain level of severity, urgency or immediacy.</a:t>
            </a:r>
            <a:r>
              <a:rPr lang="en-GB" sz="2600" baseline="30000" dirty="0">
                <a:cs typeface="Verdana" panose="020B0604030504040204" pitchFamily="34" charset="0"/>
              </a:rPr>
              <a:t>[13§3.14; 3.17; 3.19] [14]</a:t>
            </a:r>
          </a:p>
          <a:p>
            <a:pPr marL="717550" lvl="1" indent="0">
              <a:lnSpc>
                <a:spcPct val="110000"/>
              </a:lnSpc>
              <a:buNone/>
              <a:defRPr/>
            </a:pPr>
            <a:r>
              <a:rPr lang="en-GB" sz="2600" i="1" dirty="0">
                <a:cs typeface="Verdana" panose="020B0604030504040204" pitchFamily="34" charset="0"/>
              </a:rPr>
              <a:t>This identified social need will constitute the grounds for implementing/ordering/applying the limitation (these grounds will have to be mentioned in the legal basis in order to ensure proportionality </a:t>
            </a:r>
            <a:r>
              <a:rPr lang="en-GB" sz="2600" baseline="30000" dirty="0">
                <a:cs typeface="Verdana" panose="020B0604030504040204" pitchFamily="34" charset="0"/>
                <a:sym typeface="Wingdings" panose="05000000000000000000" pitchFamily="2" charset="2"/>
              </a:rPr>
              <a:t>[9§50]</a:t>
            </a:r>
            <a:r>
              <a:rPr lang="en-GB" sz="2600" dirty="0">
                <a:cs typeface="Verdana" panose="020B0604030504040204" pitchFamily="34" charset="0"/>
                <a:sym typeface="Wingdings" panose="05000000000000000000" pitchFamily="2" charset="2"/>
              </a:rPr>
              <a:t>).</a:t>
            </a:r>
            <a:endParaRPr lang="en-GB" sz="2600" baseline="30000" dirty="0">
              <a:cs typeface="Verdana" panose="020B0604030504040204" pitchFamily="34" charset="0"/>
            </a:endParaRPr>
          </a:p>
          <a:p>
            <a:pPr lvl="1">
              <a:lnSpc>
                <a:spcPct val="110000"/>
              </a:lnSpc>
              <a:spcBef>
                <a:spcPts val="1200"/>
              </a:spcBef>
              <a:defRPr/>
            </a:pPr>
            <a:r>
              <a:rPr lang="en-GB" sz="2600" b="1" dirty="0">
                <a:solidFill>
                  <a:srgbClr val="2F618F"/>
                </a:solidFill>
                <a:cs typeface="Verdana" panose="020B0604030504040204" pitchFamily="34" charset="0"/>
              </a:rPr>
              <a:t>The limitation must be suited to satisfy that need </a:t>
            </a:r>
            <a:r>
              <a:rPr lang="en-GB" sz="2600" dirty="0">
                <a:cs typeface="Verdana" panose="020B0604030504040204" pitchFamily="34" charset="0"/>
              </a:rPr>
              <a:t>(it must effectively mitigate the harm caused to society). It may imply reviewing the effectiveness of existing measures pursuing the same aim and explaining why they are not sufficient.</a:t>
            </a:r>
            <a:r>
              <a:rPr lang="en-GB" sz="2600" baseline="30000" dirty="0">
                <a:cs typeface="Verdana" panose="020B0604030504040204" pitchFamily="34" charset="0"/>
              </a:rPr>
              <a:t> [13 §3.19; 3.26] </a:t>
            </a:r>
            <a:r>
              <a:rPr lang="en-GB" sz="2600" dirty="0">
                <a:cs typeface="Verdana" panose="020B0604030504040204" pitchFamily="34" charset="0"/>
              </a:rPr>
              <a:t> </a:t>
            </a:r>
            <a:r>
              <a:rPr lang="en-GB" sz="2600" baseline="30000" dirty="0">
                <a:cs typeface="Verdana" panose="020B0604030504040204" pitchFamily="34" charset="0"/>
              </a:rPr>
              <a:t>[15]</a:t>
            </a:r>
          </a:p>
          <a:p>
            <a:pPr lvl="1">
              <a:defRPr/>
            </a:pPr>
            <a:endParaRPr lang="en-GB" sz="27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19</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Tree>
    <p:extLst>
      <p:ext uri="{BB962C8B-B14F-4D97-AF65-F5344CB8AC3E}">
        <p14:creationId xmlns:p14="http://schemas.microsoft.com/office/powerpoint/2010/main" val="295274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5A24BEE-F080-4497-B183-2AA405912103}"/>
              </a:ext>
            </a:extLst>
          </p:cNvPr>
          <p:cNvSpPr txBox="1">
            <a:spLocks/>
          </p:cNvSpPr>
          <p:nvPr/>
        </p:nvSpPr>
        <p:spPr>
          <a:xfrm>
            <a:off x="569343" y="2379429"/>
            <a:ext cx="10877910" cy="1563034"/>
          </a:xfrm>
          <a:prstGeom prst="rect">
            <a:avLst/>
          </a:prstGeom>
        </p:spPr>
        <p:txBody>
          <a:bodyPr vert="horz" lIns="91440" tIns="45720" rIns="91440" bIns="45720" rtlCol="0" anchor="b">
            <a:noAutofit/>
          </a:bodyPr>
          <a:lstStyle>
            <a:lvl1pPr algn="ctr" defTabSz="914377" rtl="0" eaLnBrk="1" latinLnBrk="0" hangingPunct="1">
              <a:lnSpc>
                <a:spcPct val="90000"/>
              </a:lnSpc>
              <a:spcBef>
                <a:spcPct val="0"/>
              </a:spcBef>
              <a:buNone/>
              <a:defRPr sz="5400" kern="1200">
                <a:solidFill>
                  <a:schemeClr val="tx1"/>
                </a:solidFill>
                <a:latin typeface="Verdana" panose="020B0604030504040204" pitchFamily="34" charset="0"/>
                <a:ea typeface="Verdana" panose="020B0604030504040204" pitchFamily="34" charset="0"/>
                <a:cs typeface="+mj-cs"/>
              </a:defRPr>
            </a:lvl1pPr>
          </a:lstStyle>
          <a:p>
            <a:r>
              <a:rPr lang="en-US" altLang="en-US" sz="3600" dirty="0">
                <a:cs typeface="Verdana" panose="020B0604030504040204" pitchFamily="34" charset="0"/>
              </a:rPr>
              <a:t>Session 3</a:t>
            </a:r>
            <a:br>
              <a:rPr lang="en-US" altLang="en-US" sz="3600" dirty="0">
                <a:cs typeface="Verdana" panose="020B0604030504040204" pitchFamily="34" charset="0"/>
              </a:rPr>
            </a:br>
            <a:br>
              <a:rPr lang="en-US" altLang="en-US" sz="3600" dirty="0">
                <a:cs typeface="Verdana" panose="020B0604030504040204" pitchFamily="34" charset="0"/>
              </a:rPr>
            </a:br>
            <a:r>
              <a:rPr lang="en-US" altLang="en-US" sz="3600" dirty="0">
                <a:cs typeface="Verdana" panose="020B0604030504040204" pitchFamily="34" charset="0"/>
              </a:rPr>
              <a:t>Civil Liberties and Safeguards </a:t>
            </a:r>
          </a:p>
          <a:p>
            <a:r>
              <a:rPr lang="en-US" altLang="en-US" sz="3600" dirty="0">
                <a:cs typeface="Verdana" panose="020B0604030504040204" pitchFamily="34" charset="0"/>
              </a:rPr>
              <a:t>with respect to Electronic Evidence</a:t>
            </a:r>
            <a:endParaRPr lang="en-GB" sz="3600" dirty="0">
              <a:cs typeface="Verdana" panose="020B0604030504040204" pitchFamily="34" charset="0"/>
            </a:endParaRPr>
          </a:p>
        </p:txBody>
      </p:sp>
    </p:spTree>
    <p:extLst>
      <p:ext uri="{BB962C8B-B14F-4D97-AF65-F5344CB8AC3E}">
        <p14:creationId xmlns:p14="http://schemas.microsoft.com/office/powerpoint/2010/main" val="1270691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9" y="1451430"/>
            <a:ext cx="11292115" cy="5021941"/>
          </a:xfrm>
        </p:spPr>
        <p:txBody>
          <a:bodyPr rtlCol="0">
            <a:normAutofit fontScale="25000" lnSpcReduction="20000"/>
          </a:bodyPr>
          <a:lstStyle/>
          <a:p>
            <a:pPr marL="261938" indent="-261938">
              <a:defRPr/>
            </a:pPr>
            <a:r>
              <a:rPr lang="en-GB" sz="9600" b="1" dirty="0"/>
              <a:t>Proportionality to the aim pursued </a:t>
            </a:r>
            <a:r>
              <a:rPr lang="en-GB" sz="9600" dirty="0"/>
              <a:t>(to be demonstrated) </a:t>
            </a:r>
            <a:r>
              <a:rPr lang="en-GB" sz="9600" baseline="30000" dirty="0"/>
              <a:t>[16]</a:t>
            </a:r>
            <a:r>
              <a:rPr lang="en-GB" sz="9600" dirty="0"/>
              <a:t>:</a:t>
            </a:r>
          </a:p>
          <a:p>
            <a:pPr marL="363538" lvl="1" indent="0">
              <a:buNone/>
              <a:defRPr/>
            </a:pPr>
            <a:endParaRPr lang="en-GB" sz="9600" dirty="0"/>
          </a:p>
          <a:p>
            <a:pPr marL="0" lvl="1" indent="-360000">
              <a:buAutoNum type="arabicPeriod"/>
              <a:defRPr/>
            </a:pPr>
            <a:r>
              <a:rPr lang="en-GB" sz="8800" b="1" dirty="0">
                <a:solidFill>
                  <a:srgbClr val="2F618F"/>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8800" b="1" dirty="0">
              <a:solidFill>
                <a:srgbClr val="2F618F"/>
              </a:solidFill>
              <a:cs typeface="Verdana" panose="020B0604030504040204" pitchFamily="34" charset="0"/>
            </a:endParaRPr>
          </a:p>
          <a:p>
            <a:pPr marL="817188" lvl="2" indent="-360000">
              <a:defRPr/>
            </a:pPr>
            <a:r>
              <a:rPr lang="en-GB" sz="8200" dirty="0"/>
              <a:t>Appropriate to its context</a:t>
            </a:r>
          </a:p>
          <a:p>
            <a:pPr marL="817188" lvl="2" indent="-360000">
              <a:defRPr/>
            </a:pPr>
            <a:r>
              <a:rPr lang="en-GB" sz="8200" dirty="0"/>
              <a:t>Its scope must not exceed what is necessary to reach the aim pursued</a:t>
            </a:r>
          </a:p>
          <a:p>
            <a:pPr marL="817188" lvl="2" indent="-360000">
              <a:defRPr/>
            </a:pPr>
            <a:r>
              <a:rPr lang="en-GB" sz="8200" dirty="0"/>
              <a:t>It must be the less restrictive one in its nature</a:t>
            </a:r>
          </a:p>
          <a:p>
            <a:pPr marL="817188" lvl="2" indent="-360000">
              <a:defRPr/>
            </a:pPr>
            <a:r>
              <a:rPr lang="en-GB" sz="8200" dirty="0"/>
              <a:t>The overall impact of the interference must not lead to extinguish, in practice, a protected right </a:t>
            </a:r>
          </a:p>
          <a:p>
            <a:pPr marL="0" lvl="1" indent="-360000">
              <a:buFont typeface="Arial" panose="020B0604020202020204" pitchFamily="34" charset="0"/>
              <a:buAutoNum type="arabicPeriod"/>
              <a:defRPr/>
            </a:pPr>
            <a:endParaRPr lang="en-US" sz="8800" b="1" dirty="0">
              <a:solidFill>
                <a:srgbClr val="2F618F"/>
              </a:solidFill>
              <a:cs typeface="Verdana" panose="020B0604030504040204" pitchFamily="34" charset="0"/>
            </a:endParaRPr>
          </a:p>
          <a:p>
            <a:pPr marL="0" lvl="1" indent="-360000">
              <a:buFont typeface="Arial" panose="020B0604020202020204" pitchFamily="34" charset="0"/>
              <a:buAutoNum type="arabicPeriod"/>
              <a:defRPr/>
            </a:pPr>
            <a:r>
              <a:rPr lang="en-US" sz="8800" b="1" dirty="0">
                <a:solidFill>
                  <a:srgbClr val="2F618F"/>
                </a:solidFill>
                <a:cs typeface="Verdana" panose="020B0604030504040204" pitchFamily="34" charset="0"/>
              </a:rPr>
              <a:t>Adequate and effective safeguards must be implemented</a:t>
            </a:r>
          </a:p>
          <a:p>
            <a:pPr marL="363538" lvl="1" indent="0">
              <a:buNone/>
              <a:defRPr/>
            </a:pPr>
            <a:endParaRPr lang="en-US" sz="8800" b="1" dirty="0">
              <a:solidFill>
                <a:srgbClr val="2F618F"/>
              </a:solidFill>
              <a:cs typeface="Verdana" panose="020B0604030504040204" pitchFamily="34" charset="0"/>
            </a:endParaRPr>
          </a:p>
          <a:p>
            <a:pPr marL="817188" lvl="2" indent="-360000">
              <a:defRPr/>
            </a:pPr>
            <a:r>
              <a:rPr lang="en-US" sz="8400" dirty="0"/>
              <a:t>Boundaries of the interference must be foreseen and detailed in legal provisions </a:t>
            </a:r>
          </a:p>
          <a:p>
            <a:pPr marL="817188" lvl="2" indent="-360000">
              <a:defRPr/>
            </a:pPr>
            <a:r>
              <a:rPr lang="en-US" sz="8400" dirty="0"/>
              <a:t>Enforcement and control measures ensuring that boundaries (and more generally the requirements of legitimate aim, necessity and proportionality) are respected</a:t>
            </a:r>
            <a:endParaRPr lang="en-GB" sz="8400" dirty="0"/>
          </a:p>
          <a:p>
            <a:pPr marL="623888" lvl="1" indent="0">
              <a:buNone/>
              <a:defRPr/>
            </a:pPr>
            <a:endParaRPr lang="en-GB" sz="7400" baseline="30000" dirty="0">
              <a:latin typeface="+mj-lt"/>
            </a:endParaRPr>
          </a:p>
          <a:p>
            <a:pPr lvl="1">
              <a:defRPr/>
            </a:pPr>
            <a:endParaRPr lang="en-GB" sz="7400" dirty="0">
              <a:latin typeface="+mj-lt"/>
            </a:endParaRPr>
          </a:p>
          <a:p>
            <a:pPr marL="0" indent="0">
              <a:buNone/>
              <a:defRPr/>
            </a:pPr>
            <a:endParaRPr lang="en-GB"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20</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Tree>
    <p:extLst>
      <p:ext uri="{BB962C8B-B14F-4D97-AF65-F5344CB8AC3E}">
        <p14:creationId xmlns:p14="http://schemas.microsoft.com/office/powerpoint/2010/main" val="24637612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b="1" dirty="0">
                <a:solidFill>
                  <a:srgbClr val="2F618F"/>
                </a:solidFill>
                <a:cs typeface="Verdana" panose="020B0604030504040204" pitchFamily="34" charset="0"/>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21</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3" name="Rounded Rectangle 2"/>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xtBox 3"/>
          <p:cNvSpPr txBox="1"/>
          <p:nvPr/>
        </p:nvSpPr>
        <p:spPr>
          <a:xfrm>
            <a:off x="7445829" y="1901371"/>
            <a:ext cx="4165600" cy="3693319"/>
          </a:xfrm>
          <a:prstGeom prst="rect">
            <a:avLst/>
          </a:prstGeom>
          <a:noFill/>
        </p:spPr>
        <p:txBody>
          <a:bodyPr wrap="square" rtlCol="0">
            <a:spAutoFit/>
          </a:bodyPr>
          <a:lstStyle/>
          <a:p>
            <a:r>
              <a:rPr lang="en-GB" dirty="0"/>
              <a:t>Adapted to:</a:t>
            </a:r>
          </a:p>
          <a:p>
            <a:pPr marL="285750" indent="-285750">
              <a:buFont typeface="Arial" panose="020B0604020202020204" pitchFamily="34" charset="0"/>
              <a:buChar char="•"/>
            </a:pPr>
            <a:r>
              <a:rPr lang="en-GB" b="1" dirty="0"/>
              <a:t>the severity of the social need</a:t>
            </a:r>
            <a:r>
              <a:rPr lang="en-GB" dirty="0"/>
              <a:t>: the more severe the issue and/or the greater or more severe or substantial the harm or detriment which society may be exposed to, the more an interference may be justified </a:t>
            </a:r>
            <a:r>
              <a:rPr lang="en-GB" baseline="30000" dirty="0"/>
              <a:t>[18]</a:t>
            </a:r>
            <a:endParaRPr lang="en-GB" dirty="0"/>
          </a:p>
          <a:p>
            <a:pPr marL="285750" indent="-285750">
              <a:buFont typeface="Arial" panose="020B0604020202020204" pitchFamily="34" charset="0"/>
              <a:buChar char="•"/>
            </a:pPr>
            <a:r>
              <a:rPr lang="en-GB" b="1" dirty="0"/>
              <a:t>the legitimacy of the freedom that is being limited</a:t>
            </a:r>
            <a:r>
              <a:rPr lang="en-GB" dirty="0"/>
              <a:t>: sensitivity of the collected information, high or low expectation of privacy from citizens in the specific circumstances, importance of the right that is being limited… </a:t>
            </a:r>
            <a:r>
              <a:rPr lang="en-GB" baseline="30000" dirty="0"/>
              <a:t>[19]</a:t>
            </a:r>
            <a:endParaRPr lang="nl-BE" dirty="0"/>
          </a:p>
        </p:txBody>
      </p:sp>
    </p:spTree>
    <p:extLst>
      <p:ext uri="{BB962C8B-B14F-4D97-AF65-F5344CB8AC3E}">
        <p14:creationId xmlns:p14="http://schemas.microsoft.com/office/powerpoint/2010/main" val="1254474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800" b="1" dirty="0">
                <a:solidFill>
                  <a:srgbClr val="2F618F"/>
                </a:solidFill>
                <a:cs typeface="Verdana" panose="020B0604030504040204" pitchFamily="34" charset="0"/>
              </a:rPr>
              <a:t>Its scope must no exceed what is necessary to reach the aim pursued</a:t>
            </a:r>
            <a:r>
              <a:rPr lang="en-GB" sz="1800" baseline="30000" dirty="0"/>
              <a:t>[20]</a:t>
            </a:r>
            <a:endParaRPr lang="en-GB" sz="1800" b="1" dirty="0">
              <a:solidFill>
                <a:srgbClr val="2F618F"/>
              </a:solidFill>
              <a:cs typeface="Verdana" panose="020B0604030504040204" pitchFamily="34" charset="0"/>
            </a:endParaRP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22</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1967974"/>
            <a:ext cx="4165600" cy="3785652"/>
          </a:xfrm>
          <a:prstGeom prst="rect">
            <a:avLst/>
          </a:prstGeom>
          <a:noFill/>
        </p:spPr>
        <p:txBody>
          <a:bodyPr wrap="square" rtlCol="0">
            <a:spAutoFit/>
          </a:bodyPr>
          <a:lstStyle/>
          <a:p>
            <a:pPr algn="just" defTabSz="457200" fontAlgn="base">
              <a:spcBef>
                <a:spcPct val="0"/>
              </a:spcBef>
              <a:spcAft>
                <a:spcPct val="0"/>
              </a:spcAft>
              <a:defRPr/>
            </a:pPr>
            <a:r>
              <a:rPr lang="en-GB" sz="2000" dirty="0"/>
              <a:t>This means, </a:t>
            </a:r>
            <a:r>
              <a:rPr lang="en-GB" sz="2000" i="1" dirty="0"/>
              <a:t>inter alia</a:t>
            </a:r>
            <a:r>
              <a:rPr lang="en-GB" sz="2000" dirty="0"/>
              <a:t>, to </a:t>
            </a:r>
            <a:r>
              <a:rPr lang="en-GB" sz="2000" b="1" dirty="0"/>
              <a:t>limit to the greatest extent:</a:t>
            </a:r>
          </a:p>
          <a:p>
            <a:pPr marL="285750" indent="-285750" algn="just" defTabSz="457200" fontAlgn="base">
              <a:spcBef>
                <a:spcPct val="0"/>
              </a:spcBef>
              <a:spcAft>
                <a:spcPct val="0"/>
              </a:spcAft>
              <a:buFont typeface="Arial" panose="020B0604020202020204" pitchFamily="34" charset="0"/>
              <a:buChar char="•"/>
              <a:defRPr/>
            </a:pPr>
            <a:r>
              <a:rPr lang="en-GB" sz="2000" dirty="0"/>
              <a:t>the volume of the intrusions into privacy (and, for example, of collected personal information), </a:t>
            </a:r>
          </a:p>
          <a:p>
            <a:pPr marL="285750" indent="-285750" algn="just" defTabSz="457200" fontAlgn="base">
              <a:spcBef>
                <a:spcPct val="0"/>
              </a:spcBef>
              <a:spcAft>
                <a:spcPct val="0"/>
              </a:spcAft>
              <a:buFont typeface="Arial" panose="020B0604020202020204" pitchFamily="34" charset="0"/>
              <a:buChar char="•"/>
              <a:defRPr/>
            </a:pPr>
            <a:r>
              <a:rPr lang="en-GB" sz="2000" dirty="0"/>
              <a:t>the number of people affected</a:t>
            </a:r>
            <a:r>
              <a:rPr lang="en-GB" sz="2000" baseline="30000" dirty="0"/>
              <a:t>[21]</a:t>
            </a:r>
            <a:r>
              <a:rPr lang="en-GB" sz="2000" dirty="0"/>
              <a:t>, </a:t>
            </a:r>
          </a:p>
          <a:p>
            <a:pPr marL="285750" indent="-285750" algn="just" defTabSz="457200" fontAlgn="base">
              <a:spcBef>
                <a:spcPct val="0"/>
              </a:spcBef>
              <a:spcAft>
                <a:spcPct val="0"/>
              </a:spcAft>
              <a:buFont typeface="Arial" panose="020B0604020202020204" pitchFamily="34" charset="0"/>
              <a:buChar char="•"/>
              <a:defRPr/>
            </a:pPr>
            <a:r>
              <a:rPr lang="en-GB" sz="2000" dirty="0"/>
              <a:t>the cases of exercise of the measure (LEAs' powers of decision and action must notably be limited to what is necessary), </a:t>
            </a:r>
          </a:p>
          <a:p>
            <a:pPr marL="285750" indent="-285750" algn="just" defTabSz="457200" fontAlgn="base">
              <a:spcBef>
                <a:spcPct val="0"/>
              </a:spcBef>
              <a:spcAft>
                <a:spcPct val="0"/>
              </a:spcAft>
              <a:buFont typeface="Arial" panose="020B0604020202020204" pitchFamily="34" charset="0"/>
              <a:buChar char="•"/>
              <a:defRPr/>
            </a:pPr>
            <a:r>
              <a:rPr lang="en-GB" sz="2000" dirty="0"/>
              <a:t>and the time during which the measure will be effective</a:t>
            </a:r>
            <a:r>
              <a:rPr lang="en-GB" sz="2000" baseline="30000" dirty="0"/>
              <a:t>[22]</a:t>
            </a:r>
            <a:r>
              <a:rPr lang="en-GB" sz="2000" dirty="0"/>
              <a:t>. </a:t>
            </a:r>
          </a:p>
        </p:txBody>
      </p:sp>
    </p:spTree>
    <p:extLst>
      <p:ext uri="{BB962C8B-B14F-4D97-AF65-F5344CB8AC3E}">
        <p14:creationId xmlns:p14="http://schemas.microsoft.com/office/powerpoint/2010/main" val="615010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06398" y="1349829"/>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800" b="1" dirty="0">
                <a:solidFill>
                  <a:srgbClr val="2F618F"/>
                </a:solidFill>
                <a:cs typeface="Verdana" panose="020B0604030504040204" pitchFamily="34" charset="0"/>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23</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2121861"/>
            <a:ext cx="4165600" cy="3477875"/>
          </a:xfrm>
          <a:prstGeom prst="rect">
            <a:avLst/>
          </a:prstGeom>
          <a:noFill/>
        </p:spPr>
        <p:txBody>
          <a:bodyPr wrap="square" rtlCol="0">
            <a:spAutoFit/>
          </a:bodyPr>
          <a:lstStyle/>
          <a:p>
            <a:pPr marL="0" lvl="2" algn="just" defTabSz="457200" fontAlgn="base">
              <a:spcBef>
                <a:spcPct val="0"/>
              </a:spcBef>
              <a:spcAft>
                <a:spcPct val="0"/>
              </a:spcAft>
              <a:defRPr/>
            </a:pPr>
            <a:r>
              <a:rPr lang="en-GB" sz="2000" dirty="0">
                <a:solidFill>
                  <a:prstClr val="black"/>
                </a:solidFill>
              </a:rPr>
              <a:t>The pressing social need should not be satisfactorily addressed by </a:t>
            </a:r>
            <a:r>
              <a:rPr lang="en-GB" sz="2000" b="1" dirty="0">
                <a:solidFill>
                  <a:prstClr val="black"/>
                </a:solidFill>
              </a:rPr>
              <a:t>a less restrictive measure</a:t>
            </a:r>
            <a:r>
              <a:rPr lang="en-GB" sz="2000" baseline="30000" dirty="0">
                <a:solidFill>
                  <a:prstClr val="black"/>
                </a:solidFill>
              </a:rPr>
              <a:t>[23, 24]</a:t>
            </a:r>
            <a:r>
              <a:rPr lang="en-GB" sz="2000" dirty="0">
                <a:solidFill>
                  <a:prstClr val="black"/>
                </a:solidFill>
              </a:rPr>
              <a:t>. </a:t>
            </a:r>
          </a:p>
          <a:p>
            <a:pPr marL="0" lvl="2" algn="just" defTabSz="457200" fontAlgn="base">
              <a:spcBef>
                <a:spcPct val="0"/>
              </a:spcBef>
              <a:spcAft>
                <a:spcPct val="0"/>
              </a:spcAft>
              <a:defRPr/>
            </a:pPr>
            <a:endParaRPr lang="en-GB" sz="2000" dirty="0">
              <a:solidFill>
                <a:prstClr val="black"/>
              </a:solidFill>
            </a:endParaRPr>
          </a:p>
          <a:p>
            <a:pPr marL="0" lvl="2" algn="just" defTabSz="457200" fontAlgn="base">
              <a:spcBef>
                <a:spcPct val="0"/>
              </a:spcBef>
              <a:spcAft>
                <a:spcPct val="0"/>
              </a:spcAft>
              <a:defRPr/>
            </a:pPr>
            <a:r>
              <a:rPr lang="en-GB" sz="2000" dirty="0">
                <a:solidFill>
                  <a:prstClr val="black"/>
                </a:solidFill>
              </a:rPr>
              <a:t>Examples: </a:t>
            </a:r>
          </a:p>
          <a:p>
            <a:pPr marL="285750" lvl="2" indent="-285750" algn="just" defTabSz="457200" fontAlgn="base">
              <a:spcBef>
                <a:spcPct val="0"/>
              </a:spcBef>
              <a:spcAft>
                <a:spcPct val="0"/>
              </a:spcAft>
              <a:buFont typeface="Arial" panose="020B0604020202020204" pitchFamily="34" charset="0"/>
              <a:buChar char="•"/>
              <a:defRPr/>
            </a:pPr>
            <a:r>
              <a:rPr lang="en-GB" sz="2000" dirty="0">
                <a:solidFill>
                  <a:prstClr val="black"/>
                </a:solidFill>
              </a:rPr>
              <a:t>injunction restraining publication vs. disclosure of the source</a:t>
            </a:r>
            <a:r>
              <a:rPr lang="en-GB" sz="2000" baseline="30000" dirty="0">
                <a:solidFill>
                  <a:prstClr val="black"/>
                </a:solidFill>
              </a:rPr>
              <a:t>[25]</a:t>
            </a:r>
            <a:endParaRPr lang="en-GB" sz="2000" dirty="0">
              <a:solidFill>
                <a:prstClr val="black"/>
              </a:solidFill>
            </a:endParaRPr>
          </a:p>
          <a:p>
            <a:pPr marL="285750" lvl="2" indent="-285750" algn="just" defTabSz="457200" fontAlgn="base">
              <a:spcBef>
                <a:spcPct val="0"/>
              </a:spcBef>
              <a:spcAft>
                <a:spcPct val="0"/>
              </a:spcAft>
              <a:buFont typeface="Arial" panose="020B0604020202020204" pitchFamily="34" charset="0"/>
              <a:buChar char="•"/>
              <a:defRPr/>
            </a:pPr>
            <a:r>
              <a:rPr lang="en-GB" sz="2000" dirty="0">
                <a:solidFill>
                  <a:prstClr val="black"/>
                </a:solidFill>
              </a:rPr>
              <a:t>GPS surveillance has been admitted since less intrusive methods of investigation had proved insufficient</a:t>
            </a:r>
            <a:r>
              <a:rPr lang="en-GB" sz="2000" baseline="30000" dirty="0">
                <a:solidFill>
                  <a:prstClr val="black"/>
                </a:solidFill>
              </a:rPr>
              <a:t>[15]</a:t>
            </a:r>
            <a:endParaRPr lang="en-GB" sz="4000" baseline="30000" dirty="0"/>
          </a:p>
        </p:txBody>
      </p:sp>
    </p:spTree>
    <p:extLst>
      <p:ext uri="{BB962C8B-B14F-4D97-AF65-F5344CB8AC3E}">
        <p14:creationId xmlns:p14="http://schemas.microsoft.com/office/powerpoint/2010/main" val="3186698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9" y="1349829"/>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800" b="1" dirty="0">
                <a:solidFill>
                  <a:srgbClr val="2F618F"/>
                </a:solidFill>
                <a:cs typeface="Verdana" panose="020B0604030504040204" pitchFamily="34" charset="0"/>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24</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2275749"/>
            <a:ext cx="4165600" cy="3170099"/>
          </a:xfrm>
          <a:prstGeom prst="rect">
            <a:avLst/>
          </a:prstGeom>
          <a:noFill/>
        </p:spPr>
        <p:txBody>
          <a:bodyPr wrap="square" rtlCol="0">
            <a:spAutoFit/>
          </a:bodyPr>
          <a:lstStyle/>
          <a:p>
            <a:pPr marL="0" lvl="2" algn="just" defTabSz="457200" fontAlgn="base">
              <a:spcBef>
                <a:spcPct val="0"/>
              </a:spcBef>
              <a:spcAft>
                <a:spcPct val="0"/>
              </a:spcAft>
              <a:defRPr/>
            </a:pPr>
            <a:r>
              <a:rPr lang="en-GB" sz="2000" dirty="0">
                <a:latin typeface="Verdana" panose="020B0604030504040204" pitchFamily="34" charset="0"/>
                <a:ea typeface="Verdana" panose="020B0604030504040204" pitchFamily="34" charset="0"/>
                <a:cs typeface="Verdana" panose="020B0604030504040204" pitchFamily="34" charset="0"/>
              </a:rPr>
              <a:t>For instance, it has been found disproportionate to prevent a person making statements in a situation where such a measure effectively prevented this individual “</a:t>
            </a:r>
            <a:r>
              <a:rPr lang="en-GB" sz="2000" i="1" dirty="0">
                <a:latin typeface="Verdana" panose="020B0604030504040204" pitchFamily="34" charset="0"/>
                <a:ea typeface="Verdana" panose="020B0604030504040204" pitchFamily="34" charset="0"/>
                <a:cs typeface="Verdana" panose="020B0604030504040204" pitchFamily="34" charset="0"/>
              </a:rPr>
              <a:t>making his contribution to the public debate</a:t>
            </a:r>
            <a:r>
              <a:rPr lang="en-GB" sz="2000" dirty="0">
                <a:latin typeface="Verdana" panose="020B0604030504040204" pitchFamily="34" charset="0"/>
                <a:ea typeface="Verdana" panose="020B0604030504040204" pitchFamily="34" charset="0"/>
                <a:cs typeface="Verdana" panose="020B0604030504040204" pitchFamily="34" charset="0"/>
              </a:rPr>
              <a:t>”, since this was affecting "</a:t>
            </a:r>
            <a:r>
              <a:rPr lang="en-GB" sz="2000" i="1" dirty="0">
                <a:latin typeface="Verdana" panose="020B0604030504040204" pitchFamily="34" charset="0"/>
                <a:ea typeface="Verdana" panose="020B0604030504040204" pitchFamily="34" charset="0"/>
                <a:cs typeface="Verdana" panose="020B0604030504040204" pitchFamily="34" charset="0"/>
              </a:rPr>
              <a:t>the very substance of his view</a:t>
            </a:r>
            <a:r>
              <a:rPr lang="en-GB" sz="2000" dirty="0">
                <a:latin typeface="Verdana" panose="020B0604030504040204" pitchFamily="34" charset="0"/>
                <a:ea typeface="Verdana" panose="020B0604030504040204" pitchFamily="34" charset="0"/>
                <a:cs typeface="Verdana" panose="020B0604030504040204" pitchFamily="34" charset="0"/>
              </a:rPr>
              <a:t>" </a:t>
            </a:r>
            <a:r>
              <a:rPr lang="en-GB" sz="2000" baseline="30000" dirty="0">
                <a:latin typeface="Verdana" panose="020B0604030504040204" pitchFamily="34" charset="0"/>
                <a:ea typeface="Verdana" panose="020B0604030504040204" pitchFamily="34" charset="0"/>
                <a:cs typeface="Verdana" panose="020B0604030504040204" pitchFamily="34" charset="0"/>
              </a:rPr>
              <a:t>[14]</a:t>
            </a:r>
            <a:r>
              <a:rPr lang="en-GB" sz="2000"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071749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9" y="1349829"/>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800" b="1" dirty="0">
                <a:solidFill>
                  <a:srgbClr val="2F618F"/>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25</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2337305"/>
            <a:ext cx="4165600" cy="3046988"/>
          </a:xfrm>
          <a:prstGeom prst="rect">
            <a:avLst/>
          </a:prstGeom>
          <a:noFill/>
        </p:spPr>
        <p:txBody>
          <a:bodyPr wrap="square" rtlCol="0">
            <a:spAutoFit/>
          </a:bodyPr>
          <a:lstStyle/>
          <a:p>
            <a:pPr marL="79375" lvl="1" algn="just">
              <a:spcBef>
                <a:spcPts val="100"/>
              </a:spcBef>
              <a:defRPr/>
            </a:pPr>
            <a:r>
              <a:rPr lang="en-GB" sz="2400" b="1" dirty="0"/>
              <a:t>Safeguards are measures that “render possible”</a:t>
            </a:r>
            <a:r>
              <a:rPr lang="en-GB" sz="2400" b="1" baseline="30000" dirty="0"/>
              <a:t>[27]</a:t>
            </a:r>
            <a:r>
              <a:rPr lang="en-GB" sz="2400" b="1" dirty="0"/>
              <a:t> the respect of the right at stake</a:t>
            </a:r>
            <a:r>
              <a:rPr lang="en-GB" sz="2400" b="1" baseline="30000" dirty="0"/>
              <a:t> </a:t>
            </a:r>
            <a:r>
              <a:rPr lang="en-GB" sz="2400" baseline="30000" dirty="0"/>
              <a:t>[25§55]</a:t>
            </a:r>
            <a:r>
              <a:rPr lang="en-GB" sz="2400" dirty="0"/>
              <a:t>,  therefore the respect of proportionality – and of the other requirements for limiting freedom, thus avoid arbitrariness</a:t>
            </a:r>
            <a:r>
              <a:rPr lang="en-GB" sz="2400" baseline="30000" dirty="0"/>
              <a:t> [27]</a:t>
            </a:r>
            <a:r>
              <a:rPr lang="en-GB" sz="2400" dirty="0"/>
              <a:t>. </a:t>
            </a:r>
          </a:p>
        </p:txBody>
      </p:sp>
    </p:spTree>
    <p:extLst>
      <p:ext uri="{BB962C8B-B14F-4D97-AF65-F5344CB8AC3E}">
        <p14:creationId xmlns:p14="http://schemas.microsoft.com/office/powerpoint/2010/main" val="36933274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9" y="1349829"/>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800" b="1" dirty="0">
                <a:solidFill>
                  <a:srgbClr val="2F618F"/>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26</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1660196"/>
            <a:ext cx="4165600" cy="4401205"/>
          </a:xfrm>
          <a:prstGeom prst="rect">
            <a:avLst/>
          </a:prstGeom>
          <a:noFill/>
        </p:spPr>
        <p:txBody>
          <a:bodyPr wrap="square" rtlCol="0">
            <a:spAutoFit/>
          </a:bodyPr>
          <a:lstStyle/>
          <a:p>
            <a:pPr marL="79375" lvl="1" algn="just">
              <a:defRPr/>
            </a:pPr>
            <a:r>
              <a:rPr lang="en-GB" sz="2000" b="1" dirty="0"/>
              <a:t>They also might be used in order to provide equivalent protection where the necessity or the proportionality tests present weaknesses</a:t>
            </a:r>
            <a:r>
              <a:rPr lang="en-GB" sz="2000" dirty="0"/>
              <a:t>, or where guarantees provided for by generic law are impracticable in the specific circumstances </a:t>
            </a:r>
            <a:r>
              <a:rPr lang="en-GB" sz="2000" baseline="30000" dirty="0"/>
              <a:t>[26§55]</a:t>
            </a:r>
            <a:r>
              <a:rPr lang="en-GB" sz="2000" dirty="0"/>
              <a:t>. </a:t>
            </a:r>
          </a:p>
          <a:p>
            <a:pPr marL="79375" lvl="1" algn="just">
              <a:defRPr/>
            </a:pPr>
            <a:r>
              <a:rPr lang="en-GB" sz="2000" dirty="0"/>
              <a:t>For example, law might prohibit the processing of “sensitive“ data if not absolutely necessary for the purposes of a particular inquiry</a:t>
            </a:r>
            <a:r>
              <a:rPr lang="en-GB" sz="2000" baseline="30000" dirty="0"/>
              <a:t>[28]</a:t>
            </a:r>
            <a:r>
              <a:rPr lang="en-GB" sz="2000" dirty="0"/>
              <a:t>, but this is nearly impossible to avoid where public data are automatically collected on social networks. </a:t>
            </a:r>
          </a:p>
        </p:txBody>
      </p:sp>
    </p:spTree>
    <p:extLst>
      <p:ext uri="{BB962C8B-B14F-4D97-AF65-F5344CB8AC3E}">
        <p14:creationId xmlns:p14="http://schemas.microsoft.com/office/powerpoint/2010/main" val="2102990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9" y="1349829"/>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800" b="1" dirty="0">
                <a:solidFill>
                  <a:srgbClr val="2F618F"/>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27</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2121861"/>
            <a:ext cx="4165600" cy="3477875"/>
          </a:xfrm>
          <a:prstGeom prst="rect">
            <a:avLst/>
          </a:prstGeom>
          <a:noFill/>
        </p:spPr>
        <p:txBody>
          <a:bodyPr wrap="square" rtlCol="0">
            <a:spAutoFit/>
          </a:bodyPr>
          <a:lstStyle/>
          <a:p>
            <a:pPr marL="79375" lvl="1" algn="just">
              <a:defRPr/>
            </a:pPr>
            <a:r>
              <a:rPr lang="en-GB" sz="2000" b="1" dirty="0"/>
              <a:t>Safeguards consist essentially of two types of measures</a:t>
            </a:r>
            <a:r>
              <a:rPr lang="en-GB" sz="2000" dirty="0"/>
              <a:t>: </a:t>
            </a:r>
          </a:p>
          <a:p>
            <a:pPr marL="536575" lvl="1" indent="-457200" algn="just">
              <a:buAutoNum type="arabicParenBoth"/>
              <a:defRPr/>
            </a:pPr>
            <a:r>
              <a:rPr lang="en-GB" sz="2000" dirty="0"/>
              <a:t>Setting of the boundaries  of the law and clear mention of these boundaries in the law (substantive sense),  and </a:t>
            </a:r>
          </a:p>
          <a:p>
            <a:pPr marL="536575" lvl="1" indent="-457200" algn="just">
              <a:buAutoNum type="arabicParenBoth"/>
              <a:defRPr/>
            </a:pPr>
            <a:r>
              <a:rPr lang="en-GB" sz="2000" dirty="0"/>
              <a:t>enforcement and control measures ensuring that these boundaries (and more generally the other rights protection requirements) are respected.</a:t>
            </a:r>
          </a:p>
        </p:txBody>
      </p:sp>
    </p:spTree>
    <p:extLst>
      <p:ext uri="{BB962C8B-B14F-4D97-AF65-F5344CB8AC3E}">
        <p14:creationId xmlns:p14="http://schemas.microsoft.com/office/powerpoint/2010/main" val="5466180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800" b="1" dirty="0">
                <a:solidFill>
                  <a:srgbClr val="2F618F"/>
                </a:solidFill>
                <a:cs typeface="Verdana" panose="020B0604030504040204" pitchFamily="34" charset="0"/>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28</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1672508"/>
            <a:ext cx="4165600" cy="4376583"/>
          </a:xfrm>
          <a:prstGeom prst="rect">
            <a:avLst/>
          </a:prstGeom>
          <a:noFill/>
        </p:spPr>
        <p:txBody>
          <a:bodyPr wrap="square" rtlCol="0">
            <a:spAutoFit/>
          </a:bodyPr>
          <a:lstStyle/>
          <a:p>
            <a:pPr marL="0" lvl="2" indent="-7937" algn="just" defTabSz="457200">
              <a:spcBef>
                <a:spcPct val="20000"/>
              </a:spcBef>
              <a:defRPr/>
            </a:pPr>
            <a:r>
              <a:rPr lang="en-GB" sz="2400" dirty="0">
                <a:solidFill>
                  <a:prstClr val="black"/>
                </a:solidFill>
              </a:rPr>
              <a:t>These boundaries include:</a:t>
            </a:r>
          </a:p>
          <a:p>
            <a:pPr marL="254000" lvl="2" indent="-174625" algn="just" defTabSz="457200">
              <a:spcBef>
                <a:spcPct val="20000"/>
              </a:spcBef>
              <a:buFont typeface="Arial" panose="020B0604020202020204" pitchFamily="34" charset="0"/>
              <a:buChar char="•"/>
              <a:defRPr/>
            </a:pPr>
            <a:r>
              <a:rPr lang="en-GB" sz="2400" b="1" dirty="0">
                <a:solidFill>
                  <a:prstClr val="black"/>
                </a:solidFill>
              </a:rPr>
              <a:t>Cases</a:t>
            </a:r>
            <a:r>
              <a:rPr lang="en-GB" sz="2400" dirty="0">
                <a:solidFill>
                  <a:prstClr val="black"/>
                </a:solidFill>
              </a:rPr>
              <a:t> in which the measure can take place.</a:t>
            </a:r>
            <a:r>
              <a:rPr lang="en-GB" sz="2400" b="1" baseline="30000" dirty="0">
                <a:solidFill>
                  <a:prstClr val="black"/>
                </a:solidFill>
              </a:rPr>
              <a:t>[26]</a:t>
            </a:r>
            <a:endParaRPr lang="en-GB" sz="2400" dirty="0">
              <a:solidFill>
                <a:prstClr val="black"/>
              </a:solidFill>
            </a:endParaRPr>
          </a:p>
          <a:p>
            <a:pPr marL="254000" lvl="2" indent="-174625" algn="just" defTabSz="457200">
              <a:spcBef>
                <a:spcPct val="20000"/>
              </a:spcBef>
              <a:buFont typeface="Arial" panose="020B0604020202020204" pitchFamily="34" charset="0"/>
              <a:buChar char="•"/>
              <a:defRPr/>
            </a:pPr>
            <a:r>
              <a:rPr lang="en-GB" sz="2400" b="1" dirty="0">
                <a:solidFill>
                  <a:prstClr val="black"/>
                </a:solidFill>
              </a:rPr>
              <a:t>Grounds</a:t>
            </a:r>
            <a:r>
              <a:rPr lang="en-GB" sz="2400" dirty="0">
                <a:solidFill>
                  <a:prstClr val="black"/>
                </a:solidFill>
              </a:rPr>
              <a:t> required for ordering the measures (power or procedure).</a:t>
            </a:r>
            <a:r>
              <a:rPr lang="en-GB" sz="2400" b="1" baseline="30000" dirty="0">
                <a:solidFill>
                  <a:prstClr val="black"/>
                </a:solidFill>
              </a:rPr>
              <a:t>[26]</a:t>
            </a:r>
            <a:endParaRPr lang="en-GB" sz="2400" dirty="0">
              <a:solidFill>
                <a:prstClr val="black"/>
              </a:solidFill>
            </a:endParaRPr>
          </a:p>
          <a:p>
            <a:pPr marL="254000" lvl="2" indent="-174625" algn="just" defTabSz="457200">
              <a:spcBef>
                <a:spcPct val="20000"/>
              </a:spcBef>
              <a:buFont typeface="Arial" panose="020B0604020202020204" pitchFamily="34" charset="0"/>
              <a:buChar char="•"/>
              <a:defRPr/>
            </a:pPr>
            <a:r>
              <a:rPr lang="en-GB" sz="2400" b="1" dirty="0">
                <a:solidFill>
                  <a:prstClr val="black"/>
                </a:solidFill>
              </a:rPr>
              <a:t>Length</a:t>
            </a:r>
            <a:r>
              <a:rPr lang="en-GB" sz="2400" dirty="0">
                <a:solidFill>
                  <a:prstClr val="black"/>
                </a:solidFill>
              </a:rPr>
              <a:t> of the measure</a:t>
            </a:r>
            <a:r>
              <a:rPr lang="en-GB" sz="2400" baseline="30000" dirty="0">
                <a:solidFill>
                  <a:prstClr val="black"/>
                </a:solidFill>
              </a:rPr>
              <a:t>[26]</a:t>
            </a:r>
            <a:r>
              <a:rPr lang="en-GB" sz="2400" dirty="0">
                <a:solidFill>
                  <a:prstClr val="black"/>
                </a:solidFill>
              </a:rPr>
              <a:t> : for ex. time limits in relation to expedited preservation of computer data  (Article 16 Budapest Convention).</a:t>
            </a:r>
          </a:p>
        </p:txBody>
      </p:sp>
    </p:spTree>
    <p:extLst>
      <p:ext uri="{BB962C8B-B14F-4D97-AF65-F5344CB8AC3E}">
        <p14:creationId xmlns:p14="http://schemas.microsoft.com/office/powerpoint/2010/main" val="3822121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800" b="1" dirty="0">
                <a:solidFill>
                  <a:srgbClr val="2F618F"/>
                </a:solidFill>
                <a:cs typeface="Verdana" panose="020B0604030504040204" pitchFamily="34" charset="0"/>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29</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45829" y="1901371"/>
            <a:ext cx="4165600" cy="4025717"/>
          </a:xfrm>
          <a:prstGeom prst="rect">
            <a:avLst/>
          </a:prstGeom>
          <a:noFill/>
        </p:spPr>
        <p:txBody>
          <a:bodyPr wrap="square" rtlCol="0">
            <a:spAutoFit/>
          </a:bodyPr>
          <a:lstStyle/>
          <a:p>
            <a:pPr marL="0" lvl="2" indent="-7937" algn="just" defTabSz="457200">
              <a:spcBef>
                <a:spcPct val="20000"/>
              </a:spcBef>
              <a:defRPr/>
            </a:pPr>
            <a:r>
              <a:rPr lang="en-GB" dirty="0">
                <a:solidFill>
                  <a:prstClr val="black"/>
                </a:solidFill>
              </a:rPr>
              <a:t>These boundaries include:</a:t>
            </a:r>
          </a:p>
          <a:p>
            <a:pPr marL="254000" lvl="2" indent="-174625" algn="just" defTabSz="457200">
              <a:spcBef>
                <a:spcPct val="20000"/>
              </a:spcBef>
              <a:buFont typeface="Arial" panose="020B0604020202020204" pitchFamily="34" charset="0"/>
              <a:buChar char="•"/>
              <a:defRPr/>
            </a:pPr>
            <a:r>
              <a:rPr lang="en-GB" b="1" dirty="0">
                <a:solidFill>
                  <a:prstClr val="black"/>
                </a:solidFill>
              </a:rPr>
              <a:t>Extent of LEAs' powers</a:t>
            </a:r>
            <a:r>
              <a:rPr lang="en-GB" baseline="30000" dirty="0">
                <a:solidFill>
                  <a:prstClr val="black"/>
                </a:solidFill>
              </a:rPr>
              <a:t>[26]  </a:t>
            </a:r>
            <a:r>
              <a:rPr lang="en-GB" b="1" dirty="0">
                <a:solidFill>
                  <a:prstClr val="black"/>
                </a:solidFill>
              </a:rPr>
              <a:t>and manner of exercise</a:t>
            </a:r>
            <a:r>
              <a:rPr lang="en-GB" baseline="30000" dirty="0">
                <a:solidFill>
                  <a:prstClr val="black"/>
                </a:solidFill>
              </a:rPr>
              <a:t>[30]</a:t>
            </a:r>
            <a:r>
              <a:rPr lang="en-GB" dirty="0">
                <a:solidFill>
                  <a:prstClr val="black"/>
                </a:solidFill>
              </a:rPr>
              <a:t>: for example: </a:t>
            </a:r>
            <a:br>
              <a:rPr lang="en-GB" dirty="0">
                <a:solidFill>
                  <a:prstClr val="black"/>
                </a:solidFill>
              </a:rPr>
            </a:br>
            <a:r>
              <a:rPr lang="en-GB" dirty="0">
                <a:solidFill>
                  <a:prstClr val="black"/>
                </a:solidFill>
              </a:rPr>
              <a:t>Art. 18 (nature and extent of the required data specified in production orders) and 21 (interception of communications </a:t>
            </a:r>
            <a:r>
              <a:rPr lang="en-US" dirty="0">
                <a:solidFill>
                  <a:prstClr val="black"/>
                </a:solidFill>
              </a:rPr>
              <a:t>in relation to a range of serious offences only</a:t>
            </a:r>
            <a:r>
              <a:rPr lang="en-GB" dirty="0">
                <a:solidFill>
                  <a:prstClr val="black"/>
                </a:solidFill>
              </a:rPr>
              <a:t>) of the Budapest Convention; authorisation of an independent authority</a:t>
            </a:r>
            <a:r>
              <a:rPr lang="en-GB" baseline="30000" dirty="0">
                <a:solidFill>
                  <a:prstClr val="black"/>
                </a:solidFill>
              </a:rPr>
              <a:t>[29] </a:t>
            </a:r>
            <a:r>
              <a:rPr lang="en-GB" dirty="0">
                <a:solidFill>
                  <a:prstClr val="black"/>
                </a:solidFill>
              </a:rPr>
              <a:t>, in principle the judiciary in case of intrusive measure (best guarantees of independence, impartiality, procedure</a:t>
            </a:r>
            <a:r>
              <a:rPr lang="en-GB" baseline="30000" dirty="0">
                <a:solidFill>
                  <a:prstClr val="black"/>
                </a:solidFill>
              </a:rPr>
              <a:t>[26§55]</a:t>
            </a:r>
            <a:r>
              <a:rPr lang="en-GB" dirty="0">
                <a:solidFill>
                  <a:prstClr val="black"/>
                </a:solidFill>
              </a:rPr>
              <a:t>).</a:t>
            </a:r>
          </a:p>
        </p:txBody>
      </p:sp>
    </p:spTree>
    <p:extLst>
      <p:ext uri="{BB962C8B-B14F-4D97-AF65-F5344CB8AC3E}">
        <p14:creationId xmlns:p14="http://schemas.microsoft.com/office/powerpoint/2010/main" val="114974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Session objectives</a:t>
            </a:r>
          </a:p>
        </p:txBody>
      </p:sp>
      <p:sp>
        <p:nvSpPr>
          <p:cNvPr id="4" name="Content Placeholder 2"/>
          <p:cNvSpPr txBox="1">
            <a:spLocks/>
          </p:cNvSpPr>
          <p:nvPr/>
        </p:nvSpPr>
        <p:spPr bwMode="auto">
          <a:xfrm>
            <a:off x="667658" y="1425146"/>
            <a:ext cx="10943772"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spcBef>
                <a:spcPct val="20000"/>
              </a:spcBef>
              <a:buFont typeface="Arial" charset="0"/>
              <a:buNone/>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At the end of this session, delegates will be able to:</a:t>
            </a:r>
          </a:p>
          <a:p>
            <a:pPr>
              <a:spcBef>
                <a:spcPct val="20000"/>
              </a:spcBef>
              <a:buFont typeface="Arial" charset="0"/>
              <a:buNone/>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Explain the importance of conditions and safeguards and the way they can be determined </a:t>
            </a:r>
          </a:p>
          <a:p>
            <a:pPr marL="0" indent="0" algn="just">
              <a:spcBef>
                <a:spcPct val="20000"/>
              </a:spcBef>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Understand the importance of ensuring that human rights and safeguards are applied when investigating, making case assessments or when adjudicating cases in which electronic evidence is involved</a:t>
            </a:r>
          </a:p>
          <a:p>
            <a:pPr marL="0" indent="0" algn="just">
              <a:spcBef>
                <a:spcPct val="20000"/>
              </a:spcBef>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dirty="0"/>
              <a:t>www.coe.int/cybercrime</a:t>
            </a:r>
            <a:endParaRPr lang="en-GB" dirty="0"/>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3</a:t>
            </a:fld>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800" b="1" dirty="0">
                <a:solidFill>
                  <a:srgbClr val="2F618F"/>
                </a:solidFill>
                <a:cs typeface="Verdana" panose="020B0604030504040204" pitchFamily="34" charset="0"/>
              </a:rPr>
              <a:t>Boundaries of the interference must be foreseen and detailed in legal provisions </a:t>
            </a:r>
          </a:p>
          <a:p>
            <a:pPr marL="817188" lvl="2" indent="-360000">
              <a:defRPr/>
            </a:pPr>
            <a:r>
              <a:rPr lang="en-US" sz="1400" dirty="0">
                <a:solidFill>
                  <a:schemeClr val="bg1">
                    <a:lumMod val="50000"/>
                  </a:schemeClr>
                </a:solidFill>
              </a:rPr>
              <a:t>Enforcement and control measures ensuring that boundaries (and more generally the requirements of legitimate aim, necessity and proportionality) are respected</a:t>
            </a:r>
            <a:endParaRPr lang="en-GB" sz="1400" dirty="0">
              <a:solidFill>
                <a:schemeClr val="bg1">
                  <a:lumMod val="50000"/>
                </a:schemeClr>
              </a:solidFill>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30</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1543242"/>
            <a:ext cx="4165600" cy="4635115"/>
          </a:xfrm>
          <a:prstGeom prst="rect">
            <a:avLst/>
          </a:prstGeom>
          <a:noFill/>
        </p:spPr>
        <p:txBody>
          <a:bodyPr wrap="square" rtlCol="0">
            <a:spAutoFit/>
          </a:bodyPr>
          <a:lstStyle/>
          <a:p>
            <a:pPr marL="0" lvl="2" indent="-7937" algn="just" defTabSz="457200">
              <a:spcBef>
                <a:spcPct val="20000"/>
              </a:spcBef>
              <a:defRPr/>
            </a:pPr>
            <a:r>
              <a:rPr lang="en-GB" dirty="0">
                <a:solidFill>
                  <a:prstClr val="black"/>
                </a:solidFill>
              </a:rPr>
              <a:t>These boundaries include:</a:t>
            </a:r>
          </a:p>
          <a:p>
            <a:pPr marL="457200" lvl="2" indent="-377825" algn="just" defTabSz="457200">
              <a:spcBef>
                <a:spcPct val="20000"/>
              </a:spcBef>
              <a:buFont typeface="Arial" panose="020B0604020202020204" pitchFamily="34" charset="0"/>
              <a:buChar char="•"/>
              <a:defRPr/>
            </a:pPr>
            <a:r>
              <a:rPr lang="en-GB" b="1" dirty="0">
                <a:solidFill>
                  <a:prstClr val="black"/>
                </a:solidFill>
              </a:rPr>
              <a:t>Measure mitigating impacts</a:t>
            </a:r>
            <a:r>
              <a:rPr lang="en-GB" dirty="0">
                <a:solidFill>
                  <a:prstClr val="black"/>
                </a:solidFill>
              </a:rPr>
              <a:t> (ex. search for evidence from other sources that will also base the decision). </a:t>
            </a:r>
            <a:r>
              <a:rPr lang="en-GB" b="1" dirty="0">
                <a:solidFill>
                  <a:prstClr val="black"/>
                </a:solidFill>
              </a:rPr>
              <a:t>Initial consideration must be given to impacts on public interests</a:t>
            </a:r>
            <a:r>
              <a:rPr lang="en-GB" dirty="0">
                <a:solidFill>
                  <a:prstClr val="black"/>
                </a:solidFill>
              </a:rPr>
              <a:t> (such as public safety, public health, victim interests and the respect for private life), then to impacts on the rights of other parties, in the extent their mitigation is compatible </a:t>
            </a:r>
            <a:r>
              <a:rPr lang="en-GB" baseline="30000" dirty="0">
                <a:solidFill>
                  <a:prstClr val="black"/>
                </a:solidFill>
              </a:rPr>
              <a:t>[1] </a:t>
            </a:r>
            <a:r>
              <a:rPr lang="en-GB" dirty="0">
                <a:solidFill>
                  <a:prstClr val="black"/>
                </a:solidFill>
              </a:rPr>
              <a:t>.</a:t>
            </a:r>
            <a:endParaRPr lang="en-GB" baseline="30000" dirty="0">
              <a:solidFill>
                <a:prstClr val="black"/>
              </a:solidFill>
            </a:endParaRPr>
          </a:p>
          <a:p>
            <a:pPr marL="457200" lvl="2" indent="-377825" algn="just" defTabSz="457200">
              <a:spcBef>
                <a:spcPct val="20000"/>
              </a:spcBef>
              <a:buFont typeface="Arial" panose="020B0604020202020204" pitchFamily="34" charset="0"/>
              <a:buChar char="•"/>
              <a:defRPr/>
            </a:pPr>
            <a:r>
              <a:rPr lang="en-GB" dirty="0">
                <a:solidFill>
                  <a:prstClr val="black"/>
                </a:solidFill>
              </a:rPr>
              <a:t>Safeguards recommended in Rec (87) 15 of the CoE Committee of Ministers to be considered where personal data are processed.</a:t>
            </a:r>
            <a:r>
              <a:rPr lang="en-GB" baseline="30000" dirty="0">
                <a:solidFill>
                  <a:prstClr val="black"/>
                </a:solidFill>
              </a:rPr>
              <a:t> [28] </a:t>
            </a:r>
            <a:endParaRPr lang="en-GB" dirty="0">
              <a:solidFill>
                <a:prstClr val="black"/>
              </a:solidFill>
            </a:endParaRPr>
          </a:p>
        </p:txBody>
      </p:sp>
    </p:spTree>
    <p:extLst>
      <p:ext uri="{BB962C8B-B14F-4D97-AF65-F5344CB8AC3E}">
        <p14:creationId xmlns:p14="http://schemas.microsoft.com/office/powerpoint/2010/main" val="33540620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800" b="1" dirty="0">
                <a:solidFill>
                  <a:srgbClr val="2F618F"/>
                </a:solidFill>
                <a:cs typeface="Verdana" panose="020B0604030504040204" pitchFamily="34" charset="0"/>
              </a:rPr>
              <a:t>Enforcement and control measures ensuring that boundaries </a:t>
            </a:r>
            <a:r>
              <a:rPr lang="en-US" sz="1400" dirty="0">
                <a:solidFill>
                  <a:schemeClr val="bg1">
                    <a:lumMod val="50000"/>
                  </a:schemeClr>
                </a:solidFill>
              </a:rPr>
              <a:t>(and more generally the requirements of legitimate aim, necessity and proportionality) </a:t>
            </a:r>
            <a:r>
              <a:rPr lang="en-US" sz="1800" b="1" dirty="0">
                <a:solidFill>
                  <a:srgbClr val="2F618F"/>
                </a:solidFill>
                <a:cs typeface="Verdana" panose="020B0604030504040204" pitchFamily="34" charset="0"/>
              </a:rPr>
              <a:t>are respected</a:t>
            </a:r>
            <a:endParaRPr lang="en-GB" sz="1800" b="1" dirty="0">
              <a:solidFill>
                <a:srgbClr val="2F618F"/>
              </a:solidFill>
              <a:cs typeface="Verdana" panose="020B0604030504040204" pitchFamily="34" charset="0"/>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31</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2489655"/>
            <a:ext cx="4165600" cy="2742289"/>
          </a:xfrm>
          <a:prstGeom prst="rect">
            <a:avLst/>
          </a:prstGeom>
          <a:noFill/>
        </p:spPr>
        <p:txBody>
          <a:bodyPr wrap="square" rtlCol="0">
            <a:spAutoFit/>
          </a:bodyPr>
          <a:lstStyle/>
          <a:p>
            <a:pPr marL="166688" lvl="2" indent="-176213" defTabSz="457200">
              <a:spcBef>
                <a:spcPct val="20000"/>
              </a:spcBef>
              <a:buFont typeface="Arial" panose="020B0604020202020204" pitchFamily="34" charset="0"/>
              <a:buChar char="•"/>
              <a:defRPr/>
            </a:pPr>
            <a:r>
              <a:rPr lang="en-GB" sz="2100" b="1" dirty="0">
                <a:solidFill>
                  <a:prstClr val="black"/>
                </a:solidFill>
                <a:latin typeface="Verdana" panose="020B0604030504040204" pitchFamily="34" charset="0"/>
                <a:ea typeface="Verdana" panose="020B0604030504040204" pitchFamily="34" charset="0"/>
                <a:cs typeface="Verdana" panose="020B0604030504040204" pitchFamily="34" charset="0"/>
              </a:rPr>
              <a:t>Technical</a:t>
            </a:r>
            <a:r>
              <a:rPr lang="en-GB" sz="2100" dirty="0">
                <a:solidFill>
                  <a:prstClr val="black"/>
                </a:solidFill>
                <a:latin typeface="Verdana" panose="020B0604030504040204" pitchFamily="34" charset="0"/>
                <a:ea typeface="Verdana" panose="020B0604030504040204" pitchFamily="34" charset="0"/>
                <a:cs typeface="Verdana" panose="020B0604030504040204" pitchFamily="34" charset="0"/>
              </a:rPr>
              <a:t>: for example record of access or of operations</a:t>
            </a:r>
            <a:r>
              <a:rPr lang="en-GB" sz="21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[31, 32]</a:t>
            </a:r>
            <a:r>
              <a:rPr lang="en-GB" sz="2100" dirty="0">
                <a:solidFill>
                  <a:prstClr val="black"/>
                </a:solidFill>
                <a:latin typeface="Verdana" panose="020B0604030504040204" pitchFamily="34" charset="0"/>
                <a:ea typeface="Verdana" panose="020B0604030504040204" pitchFamily="34" charset="0"/>
                <a:cs typeface="Verdana" panose="020B0604030504040204" pitchFamily="34" charset="0"/>
              </a:rPr>
              <a:t>; automatic data deletion after a certain period of time</a:t>
            </a:r>
            <a:r>
              <a:rPr lang="en-GB" sz="21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[26]</a:t>
            </a:r>
            <a:r>
              <a:rPr lang="en-GB" sz="2100" dirty="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166688" lvl="2" indent="-176213" defTabSz="457200">
              <a:spcBef>
                <a:spcPct val="20000"/>
              </a:spcBef>
              <a:buFont typeface="Arial" panose="020B0604020202020204" pitchFamily="34" charset="0"/>
              <a:buChar char="•"/>
              <a:defRPr/>
            </a:pPr>
            <a:r>
              <a:rPr lang="en-GB" sz="2100" b="1" dirty="0">
                <a:solidFill>
                  <a:prstClr val="black"/>
                </a:solidFill>
                <a:latin typeface="Verdana" panose="020B0604030504040204" pitchFamily="34" charset="0"/>
                <a:ea typeface="Verdana" panose="020B0604030504040204" pitchFamily="34" charset="0"/>
                <a:cs typeface="Verdana" panose="020B0604030504040204" pitchFamily="34" charset="0"/>
              </a:rPr>
              <a:t>Financial</a:t>
            </a:r>
            <a:r>
              <a:rPr lang="en-GB" sz="2100" dirty="0">
                <a:solidFill>
                  <a:prstClr val="black"/>
                </a:solidFill>
                <a:latin typeface="Verdana" panose="020B0604030504040204" pitchFamily="34" charset="0"/>
                <a:ea typeface="Verdana" panose="020B0604030504040204" pitchFamily="34" charset="0"/>
                <a:cs typeface="Verdana" panose="020B0604030504040204" pitchFamily="34" charset="0"/>
              </a:rPr>
              <a:t>: dedicated provision of financial resources.</a:t>
            </a:r>
          </a:p>
        </p:txBody>
      </p:sp>
    </p:spTree>
    <p:extLst>
      <p:ext uri="{BB962C8B-B14F-4D97-AF65-F5344CB8AC3E}">
        <p14:creationId xmlns:p14="http://schemas.microsoft.com/office/powerpoint/2010/main" val="2263775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507998" y="1451430"/>
            <a:ext cx="6299201" cy="5021941"/>
          </a:xfrm>
        </p:spPr>
        <p:txBody>
          <a:bodyPr rtlCol="0">
            <a:noAutofit/>
          </a:bodyPr>
          <a:lstStyle/>
          <a:p>
            <a:pPr marL="261938" indent="-261938">
              <a:defRPr/>
            </a:pPr>
            <a:r>
              <a:rPr lang="en-GB" sz="1400" b="1" dirty="0">
                <a:solidFill>
                  <a:schemeClr val="bg1">
                    <a:lumMod val="50000"/>
                  </a:schemeClr>
                </a:solidFill>
              </a:rPr>
              <a:t>Proportionality to the aim pursued </a:t>
            </a:r>
            <a:r>
              <a:rPr lang="en-GB" sz="1400" dirty="0">
                <a:solidFill>
                  <a:schemeClr val="bg1">
                    <a:lumMod val="50000"/>
                  </a:schemeClr>
                </a:solidFill>
              </a:rPr>
              <a:t>(to be demonstrated) </a:t>
            </a:r>
            <a:r>
              <a:rPr lang="en-GB" sz="1400" baseline="30000" dirty="0">
                <a:solidFill>
                  <a:schemeClr val="bg1">
                    <a:lumMod val="50000"/>
                  </a:schemeClr>
                </a:solidFill>
              </a:rPr>
              <a:t>[16]</a:t>
            </a:r>
            <a:r>
              <a:rPr lang="en-GB" sz="1400" dirty="0">
                <a:solidFill>
                  <a:schemeClr val="bg1">
                    <a:lumMod val="50000"/>
                  </a:schemeClr>
                </a:solidFill>
              </a:rPr>
              <a:t>:</a:t>
            </a:r>
          </a:p>
          <a:p>
            <a:pPr marL="363538" lvl="1" indent="0">
              <a:buNone/>
              <a:defRPr/>
            </a:pPr>
            <a:endParaRPr lang="en-GB" sz="1400" dirty="0">
              <a:solidFill>
                <a:schemeClr val="bg1">
                  <a:lumMod val="50000"/>
                </a:schemeClr>
              </a:solidFill>
            </a:endParaRPr>
          </a:p>
          <a:p>
            <a:pPr marL="0" lvl="1" indent="-360000">
              <a:buAutoNum type="arabicPeriod"/>
              <a:defRPr/>
            </a:pPr>
            <a:r>
              <a:rPr lang="en-GB" sz="1400" b="1" dirty="0">
                <a:solidFill>
                  <a:schemeClr val="bg1">
                    <a:lumMod val="50000"/>
                  </a:schemeClr>
                </a:solidFill>
                <a:cs typeface="Verdana" panose="020B0604030504040204" pitchFamily="34" charset="0"/>
              </a:rPr>
              <a:t>The interference must be limited to what is strictly necessary</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817188" lvl="2" indent="-360000">
              <a:defRPr/>
            </a:pPr>
            <a:r>
              <a:rPr lang="en-GB" sz="1400" dirty="0">
                <a:solidFill>
                  <a:schemeClr val="bg1">
                    <a:lumMod val="50000"/>
                  </a:schemeClr>
                </a:solidFill>
              </a:rPr>
              <a:t>Appropriate to its context</a:t>
            </a:r>
          </a:p>
          <a:p>
            <a:pPr marL="817188" lvl="2" indent="-360000">
              <a:defRPr/>
            </a:pPr>
            <a:r>
              <a:rPr lang="en-GB" sz="1400" dirty="0">
                <a:solidFill>
                  <a:schemeClr val="bg1">
                    <a:lumMod val="50000"/>
                  </a:schemeClr>
                </a:solidFill>
              </a:rPr>
              <a:t>Its scope must no exceed what is necessary to reach the aim pursued</a:t>
            </a:r>
          </a:p>
          <a:p>
            <a:pPr marL="817188" lvl="2" indent="-360000">
              <a:defRPr/>
            </a:pPr>
            <a:r>
              <a:rPr lang="en-GB" sz="1400" dirty="0">
                <a:solidFill>
                  <a:schemeClr val="bg1">
                    <a:lumMod val="50000"/>
                  </a:schemeClr>
                </a:solidFill>
              </a:rPr>
              <a:t>It must be the least restrictive one in its nature</a:t>
            </a:r>
          </a:p>
          <a:p>
            <a:pPr marL="817188" lvl="2" indent="-360000">
              <a:defRPr/>
            </a:pPr>
            <a:r>
              <a:rPr lang="en-GB" sz="1400" dirty="0">
                <a:solidFill>
                  <a:schemeClr val="bg1">
                    <a:lumMod val="50000"/>
                  </a:schemeClr>
                </a:solidFill>
              </a:rPr>
              <a:t>The overall impact of the interference must not lead to extinguish, in practice, a protected right </a:t>
            </a:r>
          </a:p>
          <a:p>
            <a:pPr marL="0" lvl="1" indent="-360000">
              <a:buFont typeface="Arial" panose="020B0604020202020204" pitchFamily="34" charset="0"/>
              <a:buAutoNum type="arabicPeriod"/>
              <a:defRPr/>
            </a:pPr>
            <a:endParaRPr lang="en-US" sz="1400" b="1" dirty="0">
              <a:solidFill>
                <a:schemeClr val="bg1">
                  <a:lumMod val="50000"/>
                </a:schemeClr>
              </a:solidFill>
              <a:cs typeface="Verdana" panose="020B0604030504040204" pitchFamily="34" charset="0"/>
            </a:endParaRPr>
          </a:p>
          <a:p>
            <a:pPr marL="0" lvl="1" indent="-360000">
              <a:buFont typeface="Arial" panose="020B0604020202020204" pitchFamily="34" charset="0"/>
              <a:buAutoNum type="arabicPeriod"/>
              <a:defRPr/>
            </a:pPr>
            <a:r>
              <a:rPr lang="en-US" sz="1400" b="1" dirty="0">
                <a:solidFill>
                  <a:schemeClr val="bg1">
                    <a:lumMod val="50000"/>
                  </a:schemeClr>
                </a:solidFill>
                <a:cs typeface="Verdana" panose="020B0604030504040204" pitchFamily="34" charset="0"/>
              </a:rPr>
              <a:t>Adequate and effective safeguards must be implemented</a:t>
            </a:r>
          </a:p>
          <a:p>
            <a:pPr marL="363538" lvl="1" indent="0">
              <a:buNone/>
              <a:defRPr/>
            </a:pPr>
            <a:endParaRPr lang="en-US" sz="1400" b="1" dirty="0">
              <a:solidFill>
                <a:schemeClr val="bg1">
                  <a:lumMod val="50000"/>
                </a:schemeClr>
              </a:solidFill>
              <a:cs typeface="Verdana" panose="020B0604030504040204" pitchFamily="34" charset="0"/>
            </a:endParaRPr>
          </a:p>
          <a:p>
            <a:pPr marL="817188" lvl="2" indent="-360000">
              <a:defRPr/>
            </a:pPr>
            <a:r>
              <a:rPr lang="en-US" sz="1400" dirty="0">
                <a:solidFill>
                  <a:schemeClr val="bg1">
                    <a:lumMod val="50000"/>
                  </a:schemeClr>
                </a:solidFill>
              </a:rPr>
              <a:t>Boundaries of the interference must be foreseen and detailed in legal provisions </a:t>
            </a:r>
          </a:p>
          <a:p>
            <a:pPr marL="817188" lvl="2" indent="-360000">
              <a:defRPr/>
            </a:pPr>
            <a:r>
              <a:rPr lang="en-US" sz="1800" b="1" dirty="0">
                <a:solidFill>
                  <a:srgbClr val="2F618F"/>
                </a:solidFill>
                <a:cs typeface="Verdana" panose="020B0604030504040204" pitchFamily="34" charset="0"/>
              </a:rPr>
              <a:t>Enforcement and control measures ensuring that boundaries </a:t>
            </a:r>
            <a:r>
              <a:rPr lang="en-US" sz="1400" dirty="0">
                <a:solidFill>
                  <a:schemeClr val="bg1">
                    <a:lumMod val="50000"/>
                  </a:schemeClr>
                </a:solidFill>
              </a:rPr>
              <a:t>(and more generally the requirements of legitimate aim, necessity and proportionality) </a:t>
            </a:r>
            <a:r>
              <a:rPr lang="en-US" sz="1800" b="1" dirty="0">
                <a:solidFill>
                  <a:srgbClr val="2F618F"/>
                </a:solidFill>
                <a:cs typeface="Verdana" panose="020B0604030504040204" pitchFamily="34" charset="0"/>
              </a:rPr>
              <a:t>are respected</a:t>
            </a:r>
            <a:endParaRPr lang="en-GB" sz="1800" b="1" dirty="0">
              <a:solidFill>
                <a:srgbClr val="2F618F"/>
              </a:solidFill>
              <a:cs typeface="Verdana" panose="020B0604030504040204" pitchFamily="34" charset="0"/>
            </a:endParaRPr>
          </a:p>
          <a:p>
            <a:pPr marL="623888" lvl="1" indent="0">
              <a:buNone/>
              <a:defRPr/>
            </a:pPr>
            <a:endParaRPr lang="en-GB" sz="1100" baseline="30000" dirty="0">
              <a:latin typeface="+mj-lt"/>
            </a:endParaRPr>
          </a:p>
          <a:p>
            <a:pPr lvl="1">
              <a:defRPr/>
            </a:pPr>
            <a:endParaRPr lang="en-GB" sz="1100" dirty="0">
              <a:latin typeface="+mj-lt"/>
            </a:endParaRPr>
          </a:p>
          <a:p>
            <a:pPr marL="0" indent="0">
              <a:buNone/>
              <a:defRPr/>
            </a:pPr>
            <a:endParaRPr lang="en-GB" sz="2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32</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Conditions and safeguards under European Convention of Human Rights</a:t>
            </a:r>
          </a:p>
        </p:txBody>
      </p:sp>
      <p:sp>
        <p:nvSpPr>
          <p:cNvPr id="5" name="Rounded Rectangle 4"/>
          <p:cNvSpPr/>
          <p:nvPr/>
        </p:nvSpPr>
        <p:spPr>
          <a:xfrm>
            <a:off x="7082971" y="1451430"/>
            <a:ext cx="4804229" cy="48187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TextBox 6"/>
          <p:cNvSpPr txBox="1"/>
          <p:nvPr/>
        </p:nvSpPr>
        <p:spPr>
          <a:xfrm>
            <a:off x="7402285" y="1697164"/>
            <a:ext cx="4165600" cy="4530471"/>
          </a:xfrm>
          <a:prstGeom prst="rect">
            <a:avLst/>
          </a:prstGeom>
          <a:noFill/>
        </p:spPr>
        <p:txBody>
          <a:bodyPr wrap="square" rtlCol="0">
            <a:spAutoFit/>
          </a:bodyPr>
          <a:lstStyle/>
          <a:p>
            <a:pPr marL="457200" lvl="2" indent="-466725" defTabSz="457200">
              <a:spcBef>
                <a:spcPct val="20000"/>
              </a:spcBef>
              <a:buFont typeface="Arial" panose="020B0604020202020204" pitchFamily="34" charset="0"/>
              <a:buChar char="•"/>
              <a:defRPr/>
            </a:pPr>
            <a:r>
              <a:rPr lang="en-GB" sz="1400" b="1" dirty="0">
                <a:solidFill>
                  <a:prstClr val="black"/>
                </a:solidFill>
                <a:latin typeface="Verdana" panose="020B0604030504040204" pitchFamily="34" charset="0"/>
                <a:ea typeface="Verdana" panose="020B0604030504040204" pitchFamily="34" charset="0"/>
                <a:cs typeface="Verdana" panose="020B0604030504040204" pitchFamily="34" charset="0"/>
              </a:rPr>
              <a:t>Organisational</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 may include</a:t>
            </a:r>
          </a:p>
          <a:p>
            <a:pPr marL="617538" lvl="3" indent="-261938" algn="just" defTabSz="457200">
              <a:spcBef>
                <a:spcPct val="20000"/>
              </a:spcBef>
              <a:buFont typeface="Courier New" panose="02070309020205020404" pitchFamily="49" charset="0"/>
              <a:buChar char="o"/>
              <a:defRPr/>
            </a:pP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To set up a specific organisation and to attribute appropriate human/technical resources in order to set up and control the implementation of safeguards; for example, deletion procedures should be set up for data that are not useful anymore or not related to the case</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[31) </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p>
          <a:p>
            <a:pPr marL="617538" lvl="3" indent="-261938" algn="just" defTabSz="457200">
              <a:spcBef>
                <a:spcPct val="20000"/>
              </a:spcBef>
              <a:buFont typeface="Courier New" panose="02070309020205020404" pitchFamily="49" charset="0"/>
              <a:buChar char="o"/>
              <a:defRPr/>
            </a:pP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The supervision of an independent authority</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[29] </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(from the judiciary in case of intrusive measure  – at least in the last resort</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[26§55]</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p>
          <a:p>
            <a:pPr marL="617538" lvl="3" indent="-261938" algn="just" defTabSz="457200">
              <a:spcBef>
                <a:spcPct val="20000"/>
              </a:spcBef>
              <a:buFont typeface="Courier New" panose="02070309020205020404" pitchFamily="49" charset="0"/>
              <a:buChar char="o"/>
              <a:defRPr/>
            </a:pP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Rights granted to concerned individuals (access and verification</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[29,33] </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 procedure to be followed</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[34] [26§55] </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 including a right of appeal when the right of access is denied </a:t>
            </a:r>
            <a:r>
              <a:rPr lang="en-GB" sz="1400" baseline="30000" dirty="0">
                <a:solidFill>
                  <a:prstClr val="black"/>
                </a:solidFill>
                <a:latin typeface="Verdana" panose="020B0604030504040204" pitchFamily="34" charset="0"/>
                <a:ea typeface="Verdana" panose="020B0604030504040204" pitchFamily="34" charset="0"/>
                <a:cs typeface="Verdana" panose="020B0604030504040204" pitchFamily="34" charset="0"/>
              </a:rPr>
              <a:t>[34] [26§56] </a:t>
            </a:r>
            <a:r>
              <a:rPr lang="en-GB" sz="1400" dirty="0">
                <a:solidFill>
                  <a:prstClr val="black"/>
                </a:solidFill>
                <a:latin typeface="Verdana" panose="020B0604030504040204" pitchFamily="34" charset="0"/>
                <a:ea typeface="Verdana" panose="020B0604030504040204" pitchFamily="34" charset="0"/>
                <a:cs typeface="Verdana" panose="020B0604030504040204" pitchFamily="34" charset="0"/>
              </a:rPr>
              <a:t>…).</a:t>
            </a:r>
            <a:endParaRPr lang="en-GB"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39225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6629" y="2762250"/>
            <a:ext cx="9064171" cy="1143000"/>
          </a:xfrm>
        </p:spPr>
        <p:txBody>
          <a:bodyPr>
            <a:normAutofit fontScale="90000"/>
          </a:bodyPr>
          <a:lstStyle/>
          <a:p>
            <a:r>
              <a:rPr lang="en-GB" sz="3600" b="1" dirty="0"/>
              <a:t>Part Three </a:t>
            </a:r>
            <a:br>
              <a:rPr lang="en-GB" sz="3600" b="1" dirty="0"/>
            </a:br>
            <a:br>
              <a:rPr lang="en-GB" sz="3600" b="1" dirty="0"/>
            </a:br>
            <a:r>
              <a:rPr lang="en-US" sz="3600" b="1" dirty="0"/>
              <a:t>Specific case law and topics related to Human Rights and electronic evidence collection</a:t>
            </a:r>
            <a:br>
              <a:rPr lang="en-US" sz="3600" b="1" dirty="0"/>
            </a:br>
            <a:endParaRPr lang="en-GB" sz="4500" dirty="0"/>
          </a:p>
        </p:txBody>
      </p:sp>
      <p:pic>
        <p:nvPicPr>
          <p:cNvPr id="151555" name="Picture 3"/>
          <p:cNvPicPr>
            <a:picLocks noGrp="1" noChangeAspect="1" noChangeArrowheads="1"/>
          </p:cNvPicPr>
          <p:nvPr>
            <p:ph sz="quarter" idx="4294967295"/>
          </p:nvPr>
        </p:nvPicPr>
        <p:blipFill>
          <a:blip r:embed="rId3"/>
          <a:srcRect/>
          <a:stretch>
            <a:fillRect/>
          </a:stretch>
        </p:blipFill>
        <p:spPr>
          <a:xfrm>
            <a:off x="8310563" y="4643439"/>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33</a:t>
            </a:fld>
            <a:endParaRPr lang="en-US" dirty="0"/>
          </a:p>
        </p:txBody>
      </p:sp>
    </p:spTree>
    <p:extLst>
      <p:ext uri="{BB962C8B-B14F-4D97-AF65-F5344CB8AC3E}">
        <p14:creationId xmlns:p14="http://schemas.microsoft.com/office/powerpoint/2010/main" val="3408385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233714" y="1622070"/>
            <a:ext cx="9851570" cy="5029200"/>
          </a:xfrm>
        </p:spPr>
        <p:txBody>
          <a:bodyPr rtlCol="0">
            <a:normAutofit/>
          </a:bodyPr>
          <a:lstStyle/>
          <a:p>
            <a:pPr marL="0" indent="0" defTabSz="914400">
              <a:lnSpc>
                <a:spcPct val="100000"/>
              </a:lnSpc>
              <a:spcBef>
                <a:spcPct val="0"/>
              </a:spcBef>
              <a:buNone/>
            </a:pPr>
            <a:r>
              <a:rPr lang="en-US" sz="2400" b="1" dirty="0">
                <a:solidFill>
                  <a:prstClr val="black"/>
                </a:solidFill>
                <a:cs typeface="Verdana" panose="020B0604030504040204" pitchFamily="34" charset="0"/>
              </a:rPr>
              <a:t>K.U. v. Finland - 2872/02 </a:t>
            </a:r>
          </a:p>
          <a:p>
            <a:pPr marL="0" lvl="0" indent="0" defTabSz="914400">
              <a:lnSpc>
                <a:spcPct val="100000"/>
              </a:lnSpc>
              <a:spcBef>
                <a:spcPct val="0"/>
              </a:spcBef>
              <a:buNone/>
            </a:pPr>
            <a:r>
              <a:rPr lang="en-US" sz="2400" dirty="0">
                <a:solidFill>
                  <a:prstClr val="black"/>
                </a:solidFill>
                <a:cs typeface="Verdana" panose="020B0604030504040204" pitchFamily="34" charset="0"/>
              </a:rPr>
              <a:t>Judgment 2 December 2008  </a:t>
            </a:r>
          </a:p>
          <a:p>
            <a:pPr marL="0" lvl="0" indent="0" defTabSz="914400">
              <a:lnSpc>
                <a:spcPct val="100000"/>
              </a:lnSpc>
              <a:spcBef>
                <a:spcPct val="0"/>
              </a:spcBef>
              <a:buNone/>
            </a:pPr>
            <a:r>
              <a:rPr lang="en-US" sz="2400" dirty="0">
                <a:solidFill>
                  <a:prstClr val="black"/>
                </a:solidFill>
                <a:cs typeface="Verdana" panose="020B0604030504040204" pitchFamily="34" charset="0"/>
              </a:rPr>
              <a:t>Article 8 ECHR - Respect for private life </a:t>
            </a:r>
          </a:p>
          <a:p>
            <a:pPr>
              <a:defRPr/>
            </a:pPr>
            <a:endParaRPr lang="en-GB" sz="2400" b="1" dirty="0">
              <a:cs typeface="Verdana" panose="020B0604030504040204" pitchFamily="34" charset="0"/>
            </a:endParaRPr>
          </a:p>
          <a:p>
            <a:pPr>
              <a:defRPr/>
            </a:pPr>
            <a:r>
              <a:rPr lang="en-US" sz="2000" dirty="0">
                <a:cs typeface="Verdana" panose="020B0604030504040204" pitchFamily="34" charset="0"/>
              </a:rPr>
              <a:t>Failure to compel service provider to disclose identity of person wanted for placing an indecent advertisement about a minor on an Internet dating site,</a:t>
            </a:r>
          </a:p>
          <a:p>
            <a:pPr>
              <a:defRPr/>
            </a:pPr>
            <a:r>
              <a:rPr lang="en-US" sz="2000" dirty="0">
                <a:cs typeface="Verdana" panose="020B0604030504040204" pitchFamily="34" charset="0"/>
              </a:rPr>
              <a:t>The State had failed to protect the applicant's right to respect for his private life by giving precedence to the confidentiality requirement over his physical and moral welfare.</a:t>
            </a:r>
          </a:p>
          <a:p>
            <a:pPr>
              <a:defRPr/>
            </a:pPr>
            <a:r>
              <a:rPr lang="en-US" sz="2000" dirty="0">
                <a:cs typeface="Verdana" panose="020B0604030504040204" pitchFamily="34" charset="0"/>
              </a:rPr>
              <a:t>The state has a </a:t>
            </a:r>
            <a:r>
              <a:rPr lang="en-US" sz="2000" b="1" dirty="0">
                <a:solidFill>
                  <a:srgbClr val="2F618F"/>
                </a:solidFill>
                <a:cs typeface="Verdana" panose="020B0604030504040204" pitchFamily="34" charset="0"/>
              </a:rPr>
              <a:t>duty to provide effective legal means to ensure the human rights</a:t>
            </a:r>
            <a:r>
              <a:rPr lang="en-US" sz="2000" dirty="0">
                <a:cs typeface="Verdana" panose="020B0604030504040204" pitchFamily="34" charset="0"/>
              </a:rPr>
              <a:t> of its citizens</a:t>
            </a:r>
          </a:p>
          <a:p>
            <a:pPr>
              <a:defRPr/>
            </a:pPr>
            <a:endParaRPr lang="en-US" sz="2400" dirty="0">
              <a:cs typeface="Verdana" panose="020B0604030504040204" pitchFamily="34" charset="0"/>
            </a:endParaRPr>
          </a:p>
          <a:p>
            <a:pPr>
              <a:defRPr/>
            </a:pPr>
            <a:endParaRPr lang="en-GB" sz="2400" dirty="0">
              <a:cs typeface="Verdana" panose="020B0604030504040204" pitchFamily="34" charset="0"/>
            </a:endParaRPr>
          </a:p>
          <a:p>
            <a:pPr marL="0" indent="0">
              <a:buNone/>
              <a:defRPr/>
            </a:pPr>
            <a:endParaRPr lang="en-GB" sz="2400" b="1" dirty="0">
              <a:cs typeface="Verdana" panose="020B0604030504040204" pitchFamily="34" charset="0"/>
            </a:endParaRPr>
          </a:p>
          <a:p>
            <a:pPr marL="0" indent="0">
              <a:buNone/>
              <a:defRPr/>
            </a:pPr>
            <a:endParaRPr lang="en-GB" sz="2400"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34</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The right to be protected </a:t>
            </a:r>
          </a:p>
        </p:txBody>
      </p:sp>
      <p:pic>
        <p:nvPicPr>
          <p:cNvPr id="3" name="Picture 2"/>
          <p:cNvPicPr>
            <a:picLocks noChangeAspect="1"/>
          </p:cNvPicPr>
          <p:nvPr/>
        </p:nvPicPr>
        <p:blipFill>
          <a:blip r:embed="rId3"/>
          <a:stretch>
            <a:fillRect/>
          </a:stretch>
        </p:blipFill>
        <p:spPr>
          <a:xfrm>
            <a:off x="7725231" y="1439507"/>
            <a:ext cx="1523773" cy="1523773"/>
          </a:xfrm>
          <a:prstGeom prst="rect">
            <a:avLst/>
          </a:prstGeom>
        </p:spPr>
      </p:pic>
    </p:spTree>
    <p:extLst>
      <p:ext uri="{BB962C8B-B14F-4D97-AF65-F5344CB8AC3E}">
        <p14:creationId xmlns:p14="http://schemas.microsoft.com/office/powerpoint/2010/main" val="2242170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562099" y="1439508"/>
            <a:ext cx="9851570" cy="5029200"/>
          </a:xfrm>
        </p:spPr>
        <p:txBody>
          <a:bodyPr rtlCol="0">
            <a:normAutofit fontScale="92500" lnSpcReduction="10000"/>
          </a:bodyPr>
          <a:lstStyle/>
          <a:p>
            <a:pPr marL="0" indent="0" defTabSz="914400">
              <a:lnSpc>
                <a:spcPct val="120000"/>
              </a:lnSpc>
              <a:spcBef>
                <a:spcPct val="0"/>
              </a:spcBef>
              <a:buNone/>
            </a:pPr>
            <a:r>
              <a:rPr lang="es-ES" sz="2400" b="1" dirty="0">
                <a:solidFill>
                  <a:prstClr val="black"/>
                </a:solidFill>
                <a:cs typeface="Verdana" panose="020B0604030504040204" pitchFamily="34" charset="0"/>
              </a:rPr>
              <a:t>Trabajo Rueda v. Spain, 32600/12 </a:t>
            </a:r>
          </a:p>
          <a:p>
            <a:pPr marL="0" indent="0" defTabSz="914400">
              <a:lnSpc>
                <a:spcPct val="120000"/>
              </a:lnSpc>
              <a:spcBef>
                <a:spcPct val="0"/>
              </a:spcBef>
              <a:buNone/>
            </a:pPr>
            <a:r>
              <a:rPr lang="en-US" sz="2400" dirty="0">
                <a:solidFill>
                  <a:prstClr val="black"/>
                </a:solidFill>
                <a:cs typeface="Verdana" panose="020B0604030504040204" pitchFamily="34" charset="0"/>
              </a:rPr>
              <a:t>Judgment 30 May 2017</a:t>
            </a:r>
          </a:p>
          <a:p>
            <a:pPr marL="0" lvl="0" indent="0" defTabSz="914400">
              <a:lnSpc>
                <a:spcPct val="120000"/>
              </a:lnSpc>
              <a:spcBef>
                <a:spcPct val="0"/>
              </a:spcBef>
              <a:buNone/>
            </a:pPr>
            <a:r>
              <a:rPr lang="en-US" sz="2400" dirty="0">
                <a:solidFill>
                  <a:prstClr val="black"/>
                </a:solidFill>
                <a:cs typeface="Verdana" panose="020B0604030504040204" pitchFamily="34" charset="0"/>
              </a:rPr>
              <a:t>Article 8 ECHR - Respect for private life </a:t>
            </a:r>
          </a:p>
          <a:p>
            <a:pPr>
              <a:lnSpc>
                <a:spcPct val="120000"/>
              </a:lnSpc>
              <a:defRPr/>
            </a:pPr>
            <a:endParaRPr lang="en-GB" sz="2400" b="1" dirty="0">
              <a:cs typeface="Verdana" panose="020B0604030504040204" pitchFamily="34" charset="0"/>
            </a:endParaRPr>
          </a:p>
          <a:p>
            <a:pPr>
              <a:lnSpc>
                <a:spcPct val="120000"/>
              </a:lnSpc>
              <a:defRPr/>
            </a:pPr>
            <a:r>
              <a:rPr lang="en-GB" sz="1900" dirty="0">
                <a:cs typeface="Verdana" panose="020B0604030504040204" pitchFamily="34" charset="0"/>
              </a:rPr>
              <a:t>Search and seizure of a computer on the grounds that it contained child abusive material</a:t>
            </a:r>
          </a:p>
          <a:p>
            <a:pPr>
              <a:lnSpc>
                <a:spcPct val="120000"/>
              </a:lnSpc>
              <a:defRPr/>
            </a:pPr>
            <a:r>
              <a:rPr lang="en-GB" sz="1900" dirty="0">
                <a:cs typeface="Verdana" panose="020B0604030504040204" pitchFamily="34" charset="0"/>
              </a:rPr>
              <a:t>The interference was prescribed by domestic law</a:t>
            </a:r>
          </a:p>
          <a:p>
            <a:pPr>
              <a:lnSpc>
                <a:spcPct val="120000"/>
              </a:lnSpc>
              <a:defRPr/>
            </a:pPr>
            <a:r>
              <a:rPr lang="en-GB" sz="1900" dirty="0">
                <a:cs typeface="Verdana" panose="020B0604030504040204" pitchFamily="34" charset="0"/>
              </a:rPr>
              <a:t>It also pursued the legitimate aim of “prevention of crime” and “protection of the rights of others”. </a:t>
            </a:r>
          </a:p>
          <a:p>
            <a:pPr>
              <a:lnSpc>
                <a:spcPct val="120000"/>
              </a:lnSpc>
              <a:defRPr/>
            </a:pPr>
            <a:r>
              <a:rPr lang="en-GB" sz="1900" dirty="0">
                <a:cs typeface="Verdana" panose="020B0604030504040204" pitchFamily="34" charset="0"/>
              </a:rPr>
              <a:t>However, the Court deemed that the police seizure of the computer and inspection of the files which it contained, </a:t>
            </a:r>
            <a:r>
              <a:rPr lang="en-GB" sz="1900" b="1" dirty="0">
                <a:solidFill>
                  <a:srgbClr val="2F618F"/>
                </a:solidFill>
                <a:cs typeface="Verdana" panose="020B0604030504040204" pitchFamily="34" charset="0"/>
              </a:rPr>
              <a:t>without prior judicial authorisation</a:t>
            </a:r>
            <a:r>
              <a:rPr lang="en-GB" sz="1900" dirty="0">
                <a:cs typeface="Verdana" panose="020B0604030504040204" pitchFamily="34" charset="0"/>
              </a:rPr>
              <a:t>, had not been proportionate to the legitimate aims pursued and had not been “necessary in a democratic society”.</a:t>
            </a:r>
            <a:endParaRPr lang="en-US" sz="1900" dirty="0">
              <a:cs typeface="Verdana" panose="020B0604030504040204" pitchFamily="34" charset="0"/>
            </a:endParaRPr>
          </a:p>
          <a:p>
            <a:pPr>
              <a:defRPr/>
            </a:pPr>
            <a:endParaRPr lang="en-GB" sz="2400" dirty="0">
              <a:cs typeface="Verdana" panose="020B0604030504040204" pitchFamily="34" charset="0"/>
            </a:endParaRPr>
          </a:p>
          <a:p>
            <a:pPr marL="0" indent="0">
              <a:buNone/>
              <a:defRPr/>
            </a:pPr>
            <a:endParaRPr lang="en-GB" sz="2400" b="1" dirty="0">
              <a:cs typeface="Verdana" panose="020B0604030504040204" pitchFamily="34" charset="0"/>
            </a:endParaRPr>
          </a:p>
          <a:p>
            <a:pPr marL="0" indent="0">
              <a:buNone/>
              <a:defRPr/>
            </a:pPr>
            <a:endParaRPr lang="en-GB" sz="2400"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35</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Disproportionate search and seizure  </a:t>
            </a:r>
          </a:p>
        </p:txBody>
      </p:sp>
    </p:spTree>
    <p:extLst>
      <p:ext uri="{BB962C8B-B14F-4D97-AF65-F5344CB8AC3E}">
        <p14:creationId xmlns:p14="http://schemas.microsoft.com/office/powerpoint/2010/main" val="460901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562099" y="1439508"/>
            <a:ext cx="9851570" cy="5029200"/>
          </a:xfrm>
        </p:spPr>
        <p:txBody>
          <a:bodyPr rtlCol="0">
            <a:normAutofit lnSpcReduction="10000"/>
          </a:bodyPr>
          <a:lstStyle/>
          <a:p>
            <a:pPr marL="0" indent="0" defTabSz="914400">
              <a:lnSpc>
                <a:spcPct val="120000"/>
              </a:lnSpc>
              <a:spcBef>
                <a:spcPct val="0"/>
              </a:spcBef>
              <a:buNone/>
            </a:pPr>
            <a:r>
              <a:rPr lang="es-ES" sz="2400" b="1" dirty="0">
                <a:solidFill>
                  <a:prstClr val="black"/>
                </a:solidFill>
                <a:cs typeface="Verdana" panose="020B0604030504040204" pitchFamily="34" charset="0"/>
              </a:rPr>
              <a:t>Robathin v. Austria - 30457/06</a:t>
            </a:r>
          </a:p>
          <a:p>
            <a:pPr marL="0" indent="0" defTabSz="914400">
              <a:lnSpc>
                <a:spcPct val="120000"/>
              </a:lnSpc>
              <a:spcBef>
                <a:spcPct val="0"/>
              </a:spcBef>
              <a:buNone/>
            </a:pPr>
            <a:r>
              <a:rPr lang="en-US" sz="2400" dirty="0">
                <a:solidFill>
                  <a:prstClr val="black"/>
                </a:solidFill>
                <a:cs typeface="Verdana" panose="020B0604030504040204" pitchFamily="34" charset="0"/>
              </a:rPr>
              <a:t>Judgment 3 July 2012</a:t>
            </a:r>
          </a:p>
          <a:p>
            <a:pPr marL="0" lvl="0" indent="0" defTabSz="914400">
              <a:lnSpc>
                <a:spcPct val="120000"/>
              </a:lnSpc>
              <a:spcBef>
                <a:spcPct val="0"/>
              </a:spcBef>
              <a:buNone/>
            </a:pPr>
            <a:r>
              <a:rPr lang="en-US" sz="2400" dirty="0">
                <a:solidFill>
                  <a:prstClr val="black"/>
                </a:solidFill>
                <a:cs typeface="Verdana" panose="020B0604030504040204" pitchFamily="34" charset="0"/>
              </a:rPr>
              <a:t>Article 8 ECHR - Respect for correspondence </a:t>
            </a:r>
          </a:p>
          <a:p>
            <a:pPr>
              <a:lnSpc>
                <a:spcPct val="120000"/>
              </a:lnSpc>
              <a:defRPr/>
            </a:pPr>
            <a:endParaRPr lang="en-GB" sz="2400" b="1" dirty="0">
              <a:cs typeface="Verdana" panose="020B0604030504040204" pitchFamily="34" charset="0"/>
            </a:endParaRPr>
          </a:p>
          <a:p>
            <a:pPr>
              <a:lnSpc>
                <a:spcPct val="110000"/>
              </a:lnSpc>
              <a:defRPr/>
            </a:pPr>
            <a:r>
              <a:rPr lang="en-US" sz="2000" dirty="0">
                <a:cs typeface="Verdana" panose="020B0604030504040204" pitchFamily="34" charset="0"/>
              </a:rPr>
              <a:t>Authorization of search and seizure of all electronic data in law office without sufficient reasons: violation</a:t>
            </a:r>
          </a:p>
          <a:p>
            <a:pPr>
              <a:lnSpc>
                <a:spcPct val="110000"/>
              </a:lnSpc>
              <a:defRPr/>
            </a:pPr>
            <a:r>
              <a:rPr lang="en-US" sz="2000" dirty="0">
                <a:cs typeface="Verdana" panose="020B0604030504040204" pitchFamily="34" charset="0"/>
              </a:rPr>
              <a:t>The </a:t>
            </a:r>
            <a:r>
              <a:rPr lang="en-US" sz="2000" b="1" dirty="0">
                <a:solidFill>
                  <a:srgbClr val="2F618F"/>
                </a:solidFill>
                <a:cs typeface="Verdana" panose="020B0604030504040204" pitchFamily="34" charset="0"/>
              </a:rPr>
              <a:t>warrant of the investigating judge was couched in very broad terms</a:t>
            </a:r>
            <a:r>
              <a:rPr lang="en-US" sz="2000" dirty="0">
                <a:cs typeface="Verdana" panose="020B0604030504040204" pitchFamily="34" charset="0"/>
              </a:rPr>
              <a:t>, as it authorized, in a general and unlimited manner, the search and seizure of documents, personal computers and discs, savings books, bank documents and deeds of gift and wills in favor of the applicant. </a:t>
            </a:r>
            <a:endParaRPr lang="en-GB" sz="2000" dirty="0">
              <a:cs typeface="Verdana" panose="020B0604030504040204" pitchFamily="34" charset="0"/>
            </a:endParaRPr>
          </a:p>
          <a:p>
            <a:pPr algn="just">
              <a:lnSpc>
                <a:spcPct val="110000"/>
              </a:lnSpc>
              <a:spcAft>
                <a:spcPts val="0"/>
              </a:spcAft>
            </a:pPr>
            <a:r>
              <a:rPr lang="en-US" sz="2000" dirty="0">
                <a:cs typeface="Verdana" panose="020B0604030504040204" pitchFamily="34" charset="0"/>
              </a:rPr>
              <a:t>The seizure and examination of all the data had gone beyond what was necessary to achieve the legitimate aim.</a:t>
            </a:r>
            <a:endParaRPr lang="nl-BE" sz="2000" dirty="0">
              <a:cs typeface="Verdana" panose="020B0604030504040204" pitchFamily="34" charset="0"/>
            </a:endParaRPr>
          </a:p>
          <a:p>
            <a:pPr marL="0" indent="0">
              <a:lnSpc>
                <a:spcPct val="110000"/>
              </a:lnSpc>
              <a:buNone/>
              <a:defRPr/>
            </a:pPr>
            <a:endParaRPr lang="en-GB" sz="2400" b="1" dirty="0">
              <a:cs typeface="Verdana" panose="020B0604030504040204" pitchFamily="34" charset="0"/>
            </a:endParaRPr>
          </a:p>
          <a:p>
            <a:pPr marL="0" indent="0">
              <a:buNone/>
              <a:defRPr/>
            </a:pPr>
            <a:endParaRPr lang="en-GB" sz="2400"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36</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Disproportionate search and seizure  </a:t>
            </a:r>
          </a:p>
        </p:txBody>
      </p:sp>
    </p:spTree>
    <p:extLst>
      <p:ext uri="{BB962C8B-B14F-4D97-AF65-F5344CB8AC3E}">
        <p14:creationId xmlns:p14="http://schemas.microsoft.com/office/powerpoint/2010/main" val="26154999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562099" y="1439508"/>
            <a:ext cx="9851570" cy="5029200"/>
          </a:xfrm>
        </p:spPr>
        <p:txBody>
          <a:bodyPr rtlCol="0">
            <a:normAutofit fontScale="92500" lnSpcReduction="20000"/>
          </a:bodyPr>
          <a:lstStyle/>
          <a:p>
            <a:pPr marL="0" indent="0" defTabSz="914400">
              <a:lnSpc>
                <a:spcPct val="120000"/>
              </a:lnSpc>
              <a:spcBef>
                <a:spcPct val="0"/>
              </a:spcBef>
              <a:buNone/>
            </a:pPr>
            <a:r>
              <a:rPr lang="en-US" sz="2400" b="1" dirty="0">
                <a:solidFill>
                  <a:prstClr val="black"/>
                </a:solidFill>
                <a:cs typeface="Verdana" panose="020B0604030504040204" pitchFamily="34" charset="0"/>
              </a:rPr>
              <a:t>Szabó and Vissy v. Hungary - 37138/14 </a:t>
            </a:r>
          </a:p>
          <a:p>
            <a:pPr marL="0" indent="0" defTabSz="914400">
              <a:lnSpc>
                <a:spcPct val="120000"/>
              </a:lnSpc>
              <a:spcBef>
                <a:spcPct val="0"/>
              </a:spcBef>
              <a:buNone/>
            </a:pPr>
            <a:r>
              <a:rPr lang="en-US" sz="2400" dirty="0">
                <a:solidFill>
                  <a:prstClr val="black"/>
                </a:solidFill>
                <a:cs typeface="Verdana" panose="020B0604030504040204" pitchFamily="34" charset="0"/>
              </a:rPr>
              <a:t>Judgment 12 January 2016</a:t>
            </a:r>
          </a:p>
          <a:p>
            <a:pPr marL="0" lvl="0" indent="0" defTabSz="914400">
              <a:lnSpc>
                <a:spcPct val="120000"/>
              </a:lnSpc>
              <a:spcBef>
                <a:spcPct val="0"/>
              </a:spcBef>
              <a:buNone/>
            </a:pPr>
            <a:r>
              <a:rPr lang="en-US" sz="2400" dirty="0">
                <a:solidFill>
                  <a:prstClr val="black"/>
                </a:solidFill>
                <a:cs typeface="Verdana" panose="020B0604030504040204" pitchFamily="34" charset="0"/>
              </a:rPr>
              <a:t>Article 8 ECHR - Respect for correspondence, home, private life</a:t>
            </a:r>
          </a:p>
          <a:p>
            <a:pPr>
              <a:lnSpc>
                <a:spcPct val="120000"/>
              </a:lnSpc>
              <a:defRPr/>
            </a:pPr>
            <a:endParaRPr lang="en-GB" sz="2400" b="1" dirty="0">
              <a:cs typeface="Verdana" panose="020B0604030504040204" pitchFamily="34" charset="0"/>
            </a:endParaRPr>
          </a:p>
          <a:p>
            <a:pPr>
              <a:lnSpc>
                <a:spcPct val="110000"/>
              </a:lnSpc>
              <a:defRPr/>
            </a:pPr>
            <a:r>
              <a:rPr lang="en-US" sz="2000" b="1" dirty="0">
                <a:solidFill>
                  <a:srgbClr val="2F618F"/>
                </a:solidFill>
                <a:cs typeface="Verdana" panose="020B0604030504040204" pitchFamily="34" charset="0"/>
              </a:rPr>
              <a:t>Absence of sufficient guarantees against abuse </a:t>
            </a:r>
            <a:r>
              <a:rPr lang="en-US" sz="2000" dirty="0">
                <a:cs typeface="Verdana" panose="020B0604030504040204" pitchFamily="34" charset="0"/>
              </a:rPr>
              <a:t>in legislation on secret surveillance: violation</a:t>
            </a:r>
          </a:p>
          <a:p>
            <a:pPr>
              <a:lnSpc>
                <a:spcPct val="110000"/>
              </a:lnSpc>
              <a:defRPr/>
            </a:pPr>
            <a:r>
              <a:rPr lang="en-US" sz="2000" dirty="0">
                <a:cs typeface="Verdana" panose="020B0604030504040204" pitchFamily="34" charset="0"/>
              </a:rPr>
              <a:t>The Court noted the </a:t>
            </a:r>
            <a:r>
              <a:rPr lang="en-US" sz="2000" b="1" dirty="0">
                <a:solidFill>
                  <a:srgbClr val="2F618F"/>
                </a:solidFill>
                <a:cs typeface="Verdana" panose="020B0604030504040204" pitchFamily="34" charset="0"/>
              </a:rPr>
              <a:t>absence from the legislation of safeguards </a:t>
            </a:r>
            <a:r>
              <a:rPr lang="en-US" sz="2000" dirty="0">
                <a:cs typeface="Verdana" panose="020B0604030504040204" pitchFamily="34" charset="0"/>
              </a:rPr>
              <a:t>such as a requirement for prior judicial authorization of interceptions or of clear provisions governing the frequency of renewals of surveillance warrants.</a:t>
            </a:r>
          </a:p>
          <a:p>
            <a:pPr>
              <a:lnSpc>
                <a:spcPct val="110000"/>
              </a:lnSpc>
              <a:defRPr/>
            </a:pPr>
            <a:r>
              <a:rPr lang="en-US" sz="2000" dirty="0">
                <a:cs typeface="Verdana" panose="020B0604030504040204" pitchFamily="34" charset="0"/>
              </a:rPr>
              <a:t>Although surveillance measures were subject to prior authorization by the Minister of Justice, for the Court, supervision by a politically responsible member of the executive did not provide the necessary guarantees.</a:t>
            </a:r>
          </a:p>
          <a:p>
            <a:pPr>
              <a:lnSpc>
                <a:spcPct val="110000"/>
              </a:lnSpc>
              <a:defRPr/>
            </a:pPr>
            <a:r>
              <a:rPr lang="en-US" sz="2000" dirty="0">
                <a:cs typeface="Verdana" panose="020B0604030504040204" pitchFamily="34" charset="0"/>
              </a:rPr>
              <a:t>The </a:t>
            </a:r>
            <a:r>
              <a:rPr lang="en-US" sz="2000" b="1" dirty="0">
                <a:solidFill>
                  <a:srgbClr val="2F618F"/>
                </a:solidFill>
                <a:cs typeface="Verdana" panose="020B0604030504040204" pitchFamily="34" charset="0"/>
              </a:rPr>
              <a:t>domestic law did not provide a judicial-control mechanism</a:t>
            </a:r>
            <a:r>
              <a:rPr lang="en-US" sz="2000" dirty="0">
                <a:cs typeface="Verdana" panose="020B0604030504040204" pitchFamily="34" charset="0"/>
              </a:rPr>
              <a:t> that could be triggered by those subject to secret surveillance.</a:t>
            </a:r>
            <a:endParaRPr lang="en-GB" sz="2000" dirty="0">
              <a:cs typeface="Verdana" panose="020B0604030504040204" pitchFamily="34" charset="0"/>
            </a:endParaRPr>
          </a:p>
          <a:p>
            <a:pPr marL="0" indent="0">
              <a:buNone/>
              <a:defRPr/>
            </a:pPr>
            <a:endParaRPr lang="en-GB" sz="2400"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37</a:t>
            </a:fld>
            <a:endParaRPr lang="en-US" dirty="0"/>
          </a:p>
        </p:txBody>
      </p:sp>
      <p:sp>
        <p:nvSpPr>
          <p:cNvPr id="6" name="Rectangle 2"/>
          <p:cNvSpPr txBox="1">
            <a:spLocks noChangeArrowheads="1"/>
          </p:cNvSpPr>
          <p:nvPr/>
        </p:nvSpPr>
        <p:spPr>
          <a:xfrm>
            <a:off x="1981199" y="0"/>
            <a:ext cx="9013371"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Bulk surveillance and interception</a:t>
            </a:r>
          </a:p>
        </p:txBody>
      </p:sp>
    </p:spTree>
    <p:extLst>
      <p:ext uri="{BB962C8B-B14F-4D97-AF65-F5344CB8AC3E}">
        <p14:creationId xmlns:p14="http://schemas.microsoft.com/office/powerpoint/2010/main" val="41956702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562099" y="1439508"/>
            <a:ext cx="9851570" cy="5029200"/>
          </a:xfrm>
        </p:spPr>
        <p:txBody>
          <a:bodyPr rtlCol="0">
            <a:normAutofit fontScale="92500" lnSpcReduction="10000"/>
          </a:bodyPr>
          <a:lstStyle/>
          <a:p>
            <a:pPr marL="0" indent="0" defTabSz="914400">
              <a:lnSpc>
                <a:spcPct val="120000"/>
              </a:lnSpc>
              <a:spcBef>
                <a:spcPct val="0"/>
              </a:spcBef>
              <a:buNone/>
            </a:pPr>
            <a:r>
              <a:rPr lang="en-US" sz="2400" b="1" dirty="0">
                <a:solidFill>
                  <a:prstClr val="black"/>
                </a:solidFill>
                <a:cs typeface="Verdana" panose="020B0604030504040204" pitchFamily="34" charset="0"/>
              </a:rPr>
              <a:t>Roman Zakharov v. Russia</a:t>
            </a:r>
          </a:p>
          <a:p>
            <a:pPr marL="0" indent="0" defTabSz="914400">
              <a:lnSpc>
                <a:spcPct val="120000"/>
              </a:lnSpc>
              <a:spcBef>
                <a:spcPct val="0"/>
              </a:spcBef>
              <a:buNone/>
            </a:pPr>
            <a:r>
              <a:rPr lang="en-US" sz="2400" dirty="0">
                <a:solidFill>
                  <a:prstClr val="black"/>
                </a:solidFill>
                <a:cs typeface="Verdana" panose="020B0604030504040204" pitchFamily="34" charset="0"/>
              </a:rPr>
              <a:t>Judgment 4 December 2015 (Grand Chamber)</a:t>
            </a:r>
          </a:p>
          <a:p>
            <a:pPr marL="0" lvl="0" indent="0" defTabSz="914400">
              <a:lnSpc>
                <a:spcPct val="120000"/>
              </a:lnSpc>
              <a:spcBef>
                <a:spcPct val="0"/>
              </a:spcBef>
              <a:buNone/>
            </a:pPr>
            <a:r>
              <a:rPr lang="en-US" sz="2400" dirty="0">
                <a:solidFill>
                  <a:prstClr val="black"/>
                </a:solidFill>
                <a:cs typeface="Verdana" panose="020B0604030504040204" pitchFamily="34" charset="0"/>
              </a:rPr>
              <a:t>Article 8 ECHR - Respect for correspondence, private life</a:t>
            </a:r>
          </a:p>
          <a:p>
            <a:pPr>
              <a:lnSpc>
                <a:spcPct val="120000"/>
              </a:lnSpc>
              <a:defRPr/>
            </a:pPr>
            <a:endParaRPr lang="en-GB" sz="2400" b="1" dirty="0">
              <a:cs typeface="Verdana" panose="020B0604030504040204" pitchFamily="34" charset="0"/>
            </a:endParaRPr>
          </a:p>
          <a:p>
            <a:pPr>
              <a:lnSpc>
                <a:spcPct val="110000"/>
              </a:lnSpc>
              <a:defRPr/>
            </a:pPr>
            <a:r>
              <a:rPr lang="en-US" sz="1900" dirty="0">
                <a:cs typeface="Verdana" panose="020B0604030504040204" pitchFamily="34" charset="0"/>
              </a:rPr>
              <a:t>Mobile network operators in Russia were required by law to install equipment enabling law-enforcement agencies to carry out operational-search activities. </a:t>
            </a:r>
          </a:p>
          <a:p>
            <a:pPr>
              <a:lnSpc>
                <a:spcPct val="110000"/>
              </a:lnSpc>
              <a:defRPr/>
            </a:pPr>
            <a:r>
              <a:rPr lang="en-US" sz="1900" dirty="0">
                <a:cs typeface="Verdana" panose="020B0604030504040204" pitchFamily="34" charset="0"/>
              </a:rPr>
              <a:t>The Court found </a:t>
            </a:r>
            <a:r>
              <a:rPr lang="en-US" sz="1900" b="1" dirty="0">
                <a:solidFill>
                  <a:srgbClr val="2F618F"/>
                </a:solidFill>
                <a:cs typeface="Verdana" panose="020B0604030504040204" pitchFamily="34" charset="0"/>
              </a:rPr>
              <a:t>shortcomings in the legal framework </a:t>
            </a:r>
            <a:r>
              <a:rPr lang="en-US" sz="1900" dirty="0">
                <a:cs typeface="Verdana" panose="020B0604030504040204" pitchFamily="34" charset="0"/>
              </a:rPr>
              <a:t>in the following areas: </a:t>
            </a:r>
          </a:p>
          <a:p>
            <a:pPr lvl="1">
              <a:lnSpc>
                <a:spcPct val="110000"/>
              </a:lnSpc>
              <a:defRPr/>
            </a:pPr>
            <a:r>
              <a:rPr lang="en-US" sz="1800" dirty="0">
                <a:cs typeface="Verdana" panose="020B0604030504040204" pitchFamily="34" charset="0"/>
              </a:rPr>
              <a:t>the circumstances in which public authorities in Russia are empowered to resort to secret surveillance measures; </a:t>
            </a:r>
          </a:p>
          <a:p>
            <a:pPr lvl="1">
              <a:lnSpc>
                <a:spcPct val="110000"/>
              </a:lnSpc>
              <a:defRPr/>
            </a:pPr>
            <a:r>
              <a:rPr lang="en-US" sz="1800" dirty="0">
                <a:cs typeface="Verdana" panose="020B0604030504040204" pitchFamily="34" charset="0"/>
              </a:rPr>
              <a:t>the duration of such measures, notably the circumstances in which they should be discontinued; </a:t>
            </a:r>
          </a:p>
          <a:p>
            <a:pPr lvl="1">
              <a:lnSpc>
                <a:spcPct val="110000"/>
              </a:lnSpc>
              <a:defRPr/>
            </a:pPr>
            <a:r>
              <a:rPr lang="en-US" sz="1800" dirty="0">
                <a:cs typeface="Verdana" panose="020B0604030504040204" pitchFamily="34" charset="0"/>
              </a:rPr>
              <a:t>the procedures for authorizing interception as well as for storing and destroying the intercepted data; </a:t>
            </a:r>
          </a:p>
          <a:p>
            <a:pPr lvl="1">
              <a:lnSpc>
                <a:spcPct val="110000"/>
              </a:lnSpc>
              <a:defRPr/>
            </a:pPr>
            <a:r>
              <a:rPr lang="en-US" sz="1800" dirty="0">
                <a:cs typeface="Verdana" panose="020B0604030504040204" pitchFamily="34" charset="0"/>
              </a:rPr>
              <a:t>the supervision of the interception.</a:t>
            </a:r>
            <a:endParaRPr lang="en-GB" sz="1800"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38</a:t>
            </a:fld>
            <a:endParaRPr lang="en-US" dirty="0"/>
          </a:p>
        </p:txBody>
      </p:sp>
      <p:sp>
        <p:nvSpPr>
          <p:cNvPr id="6" name="Rectangle 2"/>
          <p:cNvSpPr txBox="1">
            <a:spLocks noChangeArrowheads="1"/>
          </p:cNvSpPr>
          <p:nvPr/>
        </p:nvSpPr>
        <p:spPr>
          <a:xfrm>
            <a:off x="1981199" y="0"/>
            <a:ext cx="9372604" cy="1325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200" b="1" dirty="0">
                <a:solidFill>
                  <a:schemeClr val="bg1"/>
                </a:solidFill>
              </a:rPr>
              <a:t>Blanket interception of communications</a:t>
            </a:r>
          </a:p>
        </p:txBody>
      </p:sp>
    </p:spTree>
    <p:extLst>
      <p:ext uri="{BB962C8B-B14F-4D97-AF65-F5344CB8AC3E}">
        <p14:creationId xmlns:p14="http://schemas.microsoft.com/office/powerpoint/2010/main" val="19906632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944915" y="76200"/>
            <a:ext cx="8484962" cy="1066800"/>
          </a:xfrm>
        </p:spPr>
        <p:txBody>
          <a:bodyPr>
            <a:normAutofit fontScale="90000"/>
          </a:bodyPr>
          <a:lstStyle/>
          <a:p>
            <a:pPr defTabSz="912813"/>
            <a:r>
              <a:rPr kumimoji="0" lang="en-GB" altLang="nl-BE" sz="3600" b="1" dirty="0">
                <a:solidFill>
                  <a:schemeClr val="bg1"/>
                </a:solidFill>
                <a:cs typeface="Verdana" panose="020B0604030504040204" pitchFamily="34" charset="0"/>
              </a:rPr>
              <a:t>The right to remain silent and not to incriminate yourself</a:t>
            </a:r>
          </a:p>
        </p:txBody>
      </p:sp>
      <p:sp>
        <p:nvSpPr>
          <p:cNvPr id="18435" name="Rectangle 3"/>
          <p:cNvSpPr>
            <a:spLocks noGrp="1" noChangeArrowheads="1"/>
          </p:cNvSpPr>
          <p:nvPr>
            <p:ph type="body" idx="4294967295"/>
          </p:nvPr>
        </p:nvSpPr>
        <p:spPr>
          <a:xfrm>
            <a:off x="653144" y="1600200"/>
            <a:ext cx="8215085" cy="4495800"/>
          </a:xfrm>
        </p:spPr>
        <p:txBody>
          <a:bodyPr>
            <a:normAutofit lnSpcReduction="10000"/>
          </a:bodyPr>
          <a:lstStyle/>
          <a:p>
            <a:pPr marL="531813" indent="-533400" defTabSz="912813"/>
            <a:r>
              <a:rPr lang="en-GB" altLang="nl-BE" dirty="0">
                <a:latin typeface="Helvetica" pitchFamily="2" charset="0"/>
              </a:rPr>
              <a:t>Electronic evidence could be shielded by:</a:t>
            </a:r>
          </a:p>
          <a:p>
            <a:pPr marL="989002" lvl="1" indent="-533400" defTabSz="912813"/>
            <a:r>
              <a:rPr lang="en-GB" altLang="nl-BE" dirty="0">
                <a:latin typeface="Helvetica" pitchFamily="2" charset="0"/>
              </a:rPr>
              <a:t>Password protection</a:t>
            </a:r>
          </a:p>
          <a:p>
            <a:pPr marL="989002" lvl="1" indent="-533400" defTabSz="912813"/>
            <a:r>
              <a:rPr lang="en-GB" altLang="nl-BE" dirty="0">
                <a:latin typeface="Helvetica" pitchFamily="2" charset="0"/>
              </a:rPr>
              <a:t>Face recognition</a:t>
            </a:r>
          </a:p>
          <a:p>
            <a:pPr marL="989002" lvl="1" indent="-533400" defTabSz="912813"/>
            <a:r>
              <a:rPr lang="en-GB" altLang="nl-BE" dirty="0">
                <a:latin typeface="Helvetica" pitchFamily="2" charset="0"/>
              </a:rPr>
              <a:t>Fingerprint scanning</a:t>
            </a:r>
          </a:p>
          <a:p>
            <a:pPr marL="989002" lvl="1" indent="-533400" defTabSz="912813"/>
            <a:r>
              <a:rPr lang="en-GB" altLang="nl-BE" dirty="0">
                <a:latin typeface="Helvetica" pitchFamily="2" charset="0"/>
              </a:rPr>
              <a:t>Iris scanning</a:t>
            </a:r>
          </a:p>
          <a:p>
            <a:pPr marL="989002" lvl="1" indent="-533400" defTabSz="912813"/>
            <a:r>
              <a:rPr lang="en-GB" altLang="nl-BE" dirty="0">
                <a:latin typeface="Helvetica" pitchFamily="2" charset="0"/>
              </a:rPr>
              <a:t>…</a:t>
            </a:r>
          </a:p>
          <a:p>
            <a:pPr marL="531813" indent="-533400" defTabSz="912813"/>
            <a:r>
              <a:rPr lang="en-US" altLang="nl-BE" dirty="0">
                <a:latin typeface="Helvetica" pitchFamily="2" charset="0"/>
              </a:rPr>
              <a:t>Can </a:t>
            </a:r>
            <a:r>
              <a:rPr lang="en-US" altLang="nl-BE" b="1" dirty="0">
                <a:solidFill>
                  <a:srgbClr val="2F618F"/>
                </a:solidFill>
                <a:latin typeface="Helvetica" pitchFamily="2" charset="0"/>
              </a:rPr>
              <a:t>forced access </a:t>
            </a:r>
            <a:r>
              <a:rPr lang="en-US" altLang="nl-BE" dirty="0">
                <a:latin typeface="Helvetica" pitchFamily="2" charset="0"/>
              </a:rPr>
              <a:t>be taken (against the will of the suspect)?</a:t>
            </a:r>
          </a:p>
          <a:p>
            <a:pPr marL="989002" lvl="1" indent="-533400" defTabSz="912813"/>
            <a:r>
              <a:rPr lang="en-GB" altLang="nl-BE" dirty="0">
                <a:latin typeface="Helvetica" pitchFamily="2" charset="0"/>
              </a:rPr>
              <a:t>A warrant to disclose the password? </a:t>
            </a:r>
          </a:p>
          <a:p>
            <a:pPr marL="912813" lvl="1" indent="-457200" defTabSz="912813"/>
            <a:r>
              <a:rPr lang="en-GB" altLang="nl-BE" dirty="0">
                <a:latin typeface="Helvetica" pitchFamily="2" charset="0"/>
              </a:rPr>
              <a:t>Using force to take his finger?</a:t>
            </a:r>
            <a:endParaRPr lang="en-GB" altLang="nl-BE" i="1" dirty="0">
              <a:latin typeface="Helvetica" pitchFamily="2" charset="0"/>
            </a:endParaRPr>
          </a:p>
          <a:p>
            <a:pPr marL="912813" lvl="1" indent="-457200" defTabSz="912813"/>
            <a:r>
              <a:rPr lang="en-GB" altLang="nl-BE" dirty="0">
                <a:latin typeface="Helvetica" pitchFamily="2" charset="0"/>
              </a:rPr>
              <a:t>Holding the mobile before someone’s face?</a:t>
            </a:r>
          </a:p>
          <a:p>
            <a:pPr marL="912813" lvl="1" indent="-457200" defTabSz="912813"/>
            <a:r>
              <a:rPr lang="en-GB" altLang="nl-BE" dirty="0">
                <a:latin typeface="Helvetica" pitchFamily="2" charset="0"/>
              </a:rPr>
              <a:t>…</a:t>
            </a:r>
          </a:p>
          <a:p>
            <a:pPr marL="1293813" lvl="2" indent="-381000" algn="just" defTabSz="912813">
              <a:buNone/>
            </a:pPr>
            <a:endParaRPr lang="en-GB" altLang="nl-BE" dirty="0"/>
          </a:p>
        </p:txBody>
      </p:sp>
      <p:pic>
        <p:nvPicPr>
          <p:cNvPr id="3" name="Picture 2"/>
          <p:cNvPicPr>
            <a:picLocks noChangeAspect="1"/>
          </p:cNvPicPr>
          <p:nvPr/>
        </p:nvPicPr>
        <p:blipFill>
          <a:blip r:embed="rId3"/>
          <a:stretch>
            <a:fillRect/>
          </a:stretch>
        </p:blipFill>
        <p:spPr>
          <a:xfrm>
            <a:off x="9022557" y="2440780"/>
            <a:ext cx="2814639" cy="2814639"/>
          </a:xfrm>
          <a:prstGeom prst="rect">
            <a:avLst/>
          </a:prstGeom>
        </p:spPr>
      </p:pic>
    </p:spTree>
    <p:extLst>
      <p:ext uri="{BB962C8B-B14F-4D97-AF65-F5344CB8AC3E}">
        <p14:creationId xmlns:p14="http://schemas.microsoft.com/office/powerpoint/2010/main" val="3624337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r>
              <a:rPr lang="en-GB" altLang="sr-Latn-RS" b="1" dirty="0">
                <a:solidFill>
                  <a:schemeClr val="bg1"/>
                </a:solidFill>
                <a:cs typeface="Verdana" panose="020B0604030504040204" pitchFamily="34" charset="0"/>
              </a:rPr>
              <a:t>Preliminary note</a:t>
            </a:r>
            <a:endPar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Content Placeholder 2"/>
          <p:cNvSpPr txBox="1">
            <a:spLocks/>
          </p:cNvSpPr>
          <p:nvPr/>
        </p:nvSpPr>
        <p:spPr bwMode="auto">
          <a:xfrm>
            <a:off x="838199" y="1425146"/>
            <a:ext cx="11254947"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panose="020B0604020202020204" pitchFamily="34" charset="0"/>
              <a:buChar char="•"/>
              <a:defRPr/>
            </a:pP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It is important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to</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recognize</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that</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different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jurisdictions</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may</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have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varying</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standards</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and</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nl-BE" sz="2200" dirty="0" err="1">
                <a:solidFill>
                  <a:srgbClr val="000000"/>
                </a:solidFill>
                <a:latin typeface="Verdana" panose="020B0604030504040204" pitchFamily="34" charset="0"/>
                <a:ea typeface="Verdana" panose="020B0604030504040204" pitchFamily="34" charset="0"/>
                <a:cs typeface="Verdana" panose="020B0604030504040204" pitchFamily="34" charset="0"/>
              </a:rPr>
              <a:t>safeguards</a:t>
            </a:r>
            <a:r>
              <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a:spcBef>
                <a:spcPct val="20000"/>
              </a:spcBef>
              <a:buFont typeface="Arial" panose="020B0604020202020204" pitchFamily="34" charset="0"/>
              <a:buChar char="•"/>
              <a:defRPr/>
            </a:pPr>
            <a:endParaRPr lang="nl-BE" sz="22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spcBef>
                <a:spcPct val="20000"/>
              </a:spcBef>
              <a:buFont typeface="Arial" panose="020B0604020202020204" pitchFamily="34" charset="0"/>
              <a:buChar char="•"/>
              <a:defRPr/>
            </a:pPr>
            <a:r>
              <a:rPr lang="en-US" sz="2200" dirty="0">
                <a:solidFill>
                  <a:srgbClr val="000000"/>
                </a:solidFill>
                <a:latin typeface="Verdana" panose="020B0604030504040204" pitchFamily="34" charset="0"/>
                <a:ea typeface="Verdana" panose="020B0604030504040204" pitchFamily="34" charset="0"/>
                <a:cs typeface="Verdana" panose="020B0604030504040204" pitchFamily="34" charset="0"/>
              </a:rPr>
              <a:t>As part of the objectives of this session, reference will mainly be made to standards that have already been laid down in certain international conventions and that result from certain supranational jurisprudence, without making a universal claim as to how certain safeguards should be implemented in each jurisdiction. However, certain standards and best practices will be put forward in the light of the Budapest Convention.</a:t>
            </a:r>
          </a:p>
          <a:p>
            <a:pPr marL="0" indent="0">
              <a:spcBef>
                <a:spcPct val="20000"/>
              </a:spcBef>
              <a:defRPr/>
            </a:pPr>
            <a:endParaRPr lang="en-US" sz="22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spcBef>
                <a:spcPct val="20000"/>
              </a:spcBef>
              <a:buFont typeface="Arial" panose="020B0604020202020204" pitchFamily="34" charset="0"/>
              <a:buChar char="•"/>
              <a:defRPr/>
            </a:pPr>
            <a:r>
              <a:rPr lang="en-US" sz="2200" dirty="0">
                <a:solidFill>
                  <a:srgbClr val="000000"/>
                </a:solidFill>
                <a:latin typeface="Verdana" panose="020B0604030504040204" pitchFamily="34" charset="0"/>
                <a:ea typeface="Verdana" panose="020B0604030504040204" pitchFamily="34" charset="0"/>
                <a:cs typeface="Verdana" panose="020B0604030504040204" pitchFamily="34" charset="0"/>
              </a:rPr>
              <a:t>The current synthesis can be adapted to each country taking into account the particularities of the country’s legal system and of its legal international commitments. </a:t>
            </a:r>
          </a:p>
          <a:p>
            <a:pPr>
              <a:spcBef>
                <a:spcPct val="20000"/>
              </a:spcBef>
              <a:buFont typeface="Arial" panose="020B0604020202020204" pitchFamily="34" charset="0"/>
              <a:buChar char="•"/>
              <a:defRPr/>
            </a:pPr>
            <a:endParaRPr lang="en-US"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dirty="0"/>
              <a:t>www.coe.int/cybercrime</a:t>
            </a:r>
            <a:endParaRPr lang="en-GB" dirty="0"/>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dirty="0"/>
          </a:p>
        </p:txBody>
      </p:sp>
    </p:spTree>
    <p:extLst>
      <p:ext uri="{BB962C8B-B14F-4D97-AF65-F5344CB8AC3E}">
        <p14:creationId xmlns:p14="http://schemas.microsoft.com/office/powerpoint/2010/main" val="33185773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4294967295"/>
          </p:nvPr>
        </p:nvSpPr>
        <p:spPr>
          <a:xfrm>
            <a:off x="105229" y="1397001"/>
            <a:ext cx="7781472" cy="5036456"/>
          </a:xfrm>
        </p:spPr>
        <p:txBody>
          <a:bodyPr>
            <a:normAutofit fontScale="92500"/>
          </a:bodyPr>
          <a:lstStyle/>
          <a:p>
            <a:pPr marL="455613" lvl="1" indent="0" defTabSz="912813">
              <a:buNone/>
            </a:pPr>
            <a:r>
              <a:rPr lang="en-GB" altLang="nl-BE" sz="2800" b="1" dirty="0">
                <a:solidFill>
                  <a:srgbClr val="2F618F"/>
                </a:solidFill>
                <a:cs typeface="Verdana" panose="020B0604030504040204" pitchFamily="34" charset="0"/>
              </a:rPr>
              <a:t>Some considerations:</a:t>
            </a:r>
          </a:p>
          <a:p>
            <a:pPr marL="455613" lvl="1" indent="0" defTabSz="912813">
              <a:buNone/>
            </a:pPr>
            <a:endParaRPr lang="en-GB" altLang="nl-BE" b="1" dirty="0">
              <a:solidFill>
                <a:srgbClr val="2F618F"/>
              </a:solidFill>
              <a:cs typeface="Verdana" panose="020B0604030504040204" pitchFamily="34" charset="0"/>
            </a:endParaRPr>
          </a:p>
          <a:p>
            <a:pPr marL="912813" lvl="1" indent="-457200" defTabSz="912813"/>
            <a:r>
              <a:rPr lang="en-GB" altLang="nl-BE" sz="2200" dirty="0">
                <a:cs typeface="Verdana" panose="020B0604030504040204" pitchFamily="34" charset="0"/>
              </a:rPr>
              <a:t>Forced self-incrimination? </a:t>
            </a:r>
          </a:p>
          <a:p>
            <a:pPr marL="912813" lvl="1" indent="-457200" defTabSz="912813"/>
            <a:r>
              <a:rPr lang="en-GB" altLang="nl-BE" sz="2200" dirty="0">
                <a:cs typeface="Verdana" panose="020B0604030504040204" pitchFamily="34" charset="0"/>
              </a:rPr>
              <a:t>The right not to incriminate </a:t>
            </a:r>
            <a:r>
              <a:rPr lang="en-GB" altLang="nl-BE" sz="2200" u="sng" dirty="0">
                <a:cs typeface="Verdana" panose="020B0604030504040204" pitchFamily="34" charset="0"/>
              </a:rPr>
              <a:t>yourself</a:t>
            </a:r>
            <a:r>
              <a:rPr lang="en-GB" altLang="nl-BE" sz="2200" dirty="0">
                <a:cs typeface="Verdana" panose="020B0604030504040204" pitchFamily="34" charset="0"/>
              </a:rPr>
              <a:t> </a:t>
            </a:r>
          </a:p>
          <a:p>
            <a:pPr marL="912813" lvl="1" indent="-457200" defTabSz="912813"/>
            <a:r>
              <a:rPr lang="en-GB" altLang="nl-BE" sz="2200" dirty="0">
                <a:cs typeface="Verdana" panose="020B0604030504040204" pitchFamily="34" charset="0"/>
              </a:rPr>
              <a:t>How do you know?: you first have to take access to check if the electronic evidence is self-incriminating?</a:t>
            </a:r>
          </a:p>
          <a:p>
            <a:pPr marL="912813" lvl="1" indent="-457200" defTabSz="912813"/>
            <a:r>
              <a:rPr lang="en-GB" altLang="nl-BE" sz="2200" dirty="0">
                <a:cs typeface="Verdana" panose="020B0604030504040204" pitchFamily="34" charset="0"/>
              </a:rPr>
              <a:t>Does the evidence exist without giving the encryption key? </a:t>
            </a:r>
            <a:br>
              <a:rPr lang="en-GB" altLang="nl-BE" sz="2200" dirty="0">
                <a:cs typeface="Verdana" panose="020B0604030504040204" pitchFamily="34" charset="0"/>
              </a:rPr>
            </a:br>
            <a:r>
              <a:rPr lang="en-GB" altLang="nl-BE" sz="2200" dirty="0">
                <a:cs typeface="Verdana" panose="020B0604030504040204" pitchFamily="34" charset="0"/>
              </a:rPr>
              <a:t>In other words: is the existence of the electronic evidence (in) dependent from the will?</a:t>
            </a:r>
            <a:endParaRPr lang="en-GB" altLang="nl-BE" sz="2200" i="1" dirty="0">
              <a:cs typeface="Verdana" panose="020B0604030504040204" pitchFamily="34" charset="0"/>
            </a:endParaRPr>
          </a:p>
          <a:p>
            <a:pPr marL="912813" lvl="1" indent="-457200" defTabSz="912813"/>
            <a:r>
              <a:rPr lang="en-GB" altLang="nl-BE" sz="2200" dirty="0">
                <a:cs typeface="Verdana" panose="020B0604030504040204" pitchFamily="34" charset="0"/>
              </a:rPr>
              <a:t>Status of the evidence: seized or not seized</a:t>
            </a:r>
          </a:p>
          <a:p>
            <a:pPr marL="912813" lvl="1" indent="-457200" defTabSz="912813"/>
            <a:r>
              <a:rPr lang="en-GB" altLang="nl-BE" sz="2200" dirty="0">
                <a:cs typeface="Verdana" panose="020B0604030504040204" pitchFamily="34" charset="0"/>
              </a:rPr>
              <a:t>Is the key/password evidence in itself?</a:t>
            </a:r>
          </a:p>
          <a:p>
            <a:pPr marL="912813" lvl="1" indent="-457200" defTabSz="912813"/>
            <a:r>
              <a:rPr lang="en-GB" altLang="nl-BE" sz="2200" dirty="0">
                <a:cs typeface="Verdana" panose="020B0604030504040204" pitchFamily="34" charset="0"/>
              </a:rPr>
              <a:t>Seizure of a biometric key</a:t>
            </a:r>
          </a:p>
          <a:p>
            <a:pPr marL="912813" lvl="1" indent="-457200" defTabSz="912813"/>
            <a:r>
              <a:rPr lang="en-GB" altLang="nl-BE" sz="2200" u="sng" dirty="0">
                <a:cs typeface="Verdana" panose="020B0604030504040204" pitchFamily="34" charset="0"/>
              </a:rPr>
              <a:t>The origin </a:t>
            </a:r>
            <a:r>
              <a:rPr lang="en-GB" altLang="nl-BE" sz="2200" dirty="0">
                <a:cs typeface="Verdana" panose="020B0604030504040204" pitchFamily="34" charset="0"/>
              </a:rPr>
              <a:t>of the right to remain silent</a:t>
            </a:r>
          </a:p>
          <a:p>
            <a:pPr marL="1293813" lvl="2" indent="-381000" algn="just" defTabSz="912813">
              <a:buNone/>
            </a:pPr>
            <a:endParaRPr lang="en-GB" altLang="nl-BE" dirty="0"/>
          </a:p>
        </p:txBody>
      </p:sp>
      <p:pic>
        <p:nvPicPr>
          <p:cNvPr id="2" name="Afbeelding 1"/>
          <p:cNvPicPr>
            <a:picLocks noChangeAspect="1"/>
          </p:cNvPicPr>
          <p:nvPr/>
        </p:nvPicPr>
        <p:blipFill>
          <a:blip r:embed="rId3"/>
          <a:stretch>
            <a:fillRect/>
          </a:stretch>
        </p:blipFill>
        <p:spPr>
          <a:xfrm>
            <a:off x="8663373" y="3550874"/>
            <a:ext cx="2688455" cy="2688455"/>
          </a:xfrm>
          <a:prstGeom prst="rect">
            <a:avLst/>
          </a:prstGeom>
        </p:spPr>
      </p:pic>
      <p:sp>
        <p:nvSpPr>
          <p:cNvPr id="5" name="Rectangle 2"/>
          <p:cNvSpPr txBox="1">
            <a:spLocks noChangeArrowheads="1"/>
          </p:cNvSpPr>
          <p:nvPr/>
        </p:nvSpPr>
        <p:spPr>
          <a:xfrm>
            <a:off x="1944915" y="76200"/>
            <a:ext cx="8484962" cy="1066800"/>
          </a:xfrm>
          <a:prstGeom prst="rect">
            <a:avLst/>
          </a:prstGeom>
        </p:spPr>
        <p:txBody>
          <a:bodyPr vert="horz" lIns="91440" tIns="45720" rIns="91440" bIns="45720" rtlCol="0" anchor="ctr">
            <a:normAutofit fontScale="975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defTabSz="912813"/>
            <a:r>
              <a:rPr lang="en-GB" altLang="nl-BE" sz="3600" b="1" dirty="0">
                <a:solidFill>
                  <a:schemeClr val="bg1"/>
                </a:solidFill>
                <a:cs typeface="Verdana" panose="020B0604030504040204" pitchFamily="34" charset="0"/>
              </a:rPr>
              <a:t>The right to remain silent and not to incriminate yourself</a:t>
            </a:r>
          </a:p>
        </p:txBody>
      </p:sp>
      <p:sp>
        <p:nvSpPr>
          <p:cNvPr id="6" name="TextBox 5"/>
          <p:cNvSpPr txBox="1"/>
          <p:nvPr/>
        </p:nvSpPr>
        <p:spPr>
          <a:xfrm>
            <a:off x="8115301" y="2095500"/>
            <a:ext cx="3784600" cy="1200329"/>
          </a:xfrm>
          <a:prstGeom prst="rect">
            <a:avLst/>
          </a:prstGeom>
          <a:solidFill>
            <a:schemeClr val="accent1">
              <a:lumMod val="20000"/>
              <a:lumOff val="80000"/>
            </a:schemeClr>
          </a:solidFill>
          <a:ln>
            <a:solidFill>
              <a:srgbClr val="2F618F"/>
            </a:solidFill>
          </a:ln>
        </p:spPr>
        <p:txBody>
          <a:bodyPr wrap="square" rtlCol="0">
            <a:spAutoFit/>
          </a:bodyPr>
          <a:lstStyle/>
          <a:p>
            <a:pPr marL="285750" indent="-285750">
              <a:buFont typeface="Arial" panose="020B0604020202020204" pitchFamily="34" charset="0"/>
              <a:buChar char="•"/>
            </a:pPr>
            <a:r>
              <a:rPr lang="nl-BE" dirty="0"/>
              <a:t>ECHR 17 December 1996, </a:t>
            </a:r>
            <a:r>
              <a:rPr lang="nl-BE" dirty="0" err="1"/>
              <a:t>Saunders</a:t>
            </a:r>
            <a:r>
              <a:rPr lang="nl-BE" dirty="0"/>
              <a:t> vs. United </a:t>
            </a:r>
            <a:r>
              <a:rPr lang="nl-BE" dirty="0" err="1"/>
              <a:t>Kingdom</a:t>
            </a:r>
            <a:endParaRPr lang="nl-BE" dirty="0"/>
          </a:p>
          <a:p>
            <a:pPr marL="285750" indent="-285750">
              <a:buFont typeface="Arial" panose="020B0604020202020204" pitchFamily="34" charset="0"/>
              <a:buChar char="•"/>
            </a:pPr>
            <a:r>
              <a:rPr lang="nl-BE" dirty="0"/>
              <a:t>ECHR 29 </a:t>
            </a:r>
            <a:r>
              <a:rPr lang="nl-BE" dirty="0" err="1"/>
              <a:t>June</a:t>
            </a:r>
            <a:r>
              <a:rPr lang="nl-BE" dirty="0"/>
              <a:t> 2007, </a:t>
            </a:r>
            <a:r>
              <a:rPr lang="nl-BE" dirty="0" err="1"/>
              <a:t>O’Halloran</a:t>
            </a:r>
            <a:r>
              <a:rPr lang="nl-BE" dirty="0"/>
              <a:t> </a:t>
            </a:r>
            <a:r>
              <a:rPr lang="nl-BE" dirty="0" err="1"/>
              <a:t>and</a:t>
            </a:r>
            <a:r>
              <a:rPr lang="nl-BE" dirty="0"/>
              <a:t> Francis vs. UK</a:t>
            </a:r>
          </a:p>
        </p:txBody>
      </p:sp>
    </p:spTree>
    <p:extLst>
      <p:ext uri="{BB962C8B-B14F-4D97-AF65-F5344CB8AC3E}">
        <p14:creationId xmlns:p14="http://schemas.microsoft.com/office/powerpoint/2010/main" val="2472431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dirty="0"/>
              <a:t>www.coe.int/cybercrime</a:t>
            </a:r>
            <a:endParaRPr lang="en-GB" dirty="0"/>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41</a:t>
            </a:fld>
            <a:endParaRPr lang="en-GB" dirty="0"/>
          </a:p>
        </p:txBody>
      </p:sp>
    </p:spTree>
    <p:extLst>
      <p:ext uri="{BB962C8B-B14F-4D97-AF65-F5344CB8AC3E}">
        <p14:creationId xmlns:p14="http://schemas.microsoft.com/office/powerpoint/2010/main" val="1222577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a:solidFill>
                  <a:schemeClr val="bg1"/>
                </a:solidFill>
              </a:rPr>
              <a:t>Agenda of session 3</a:t>
            </a:r>
          </a:p>
        </p:txBody>
      </p:sp>
      <p:sp>
        <p:nvSpPr>
          <p:cNvPr id="4" name="Rectangle 3"/>
          <p:cNvSpPr>
            <a:spLocks noGrp="1" noChangeArrowheads="1"/>
          </p:cNvSpPr>
          <p:nvPr>
            <p:ph idx="1"/>
          </p:nvPr>
        </p:nvSpPr>
        <p:spPr>
          <a:xfrm>
            <a:off x="838199" y="1429555"/>
            <a:ext cx="11202956" cy="4868213"/>
          </a:xfrm>
        </p:spPr>
        <p:txBody>
          <a:bodyPr>
            <a:normAutofit/>
          </a:bodyPr>
          <a:lstStyle/>
          <a:p>
            <a:pPr>
              <a:lnSpc>
                <a:spcPct val="120000"/>
              </a:lnSpc>
            </a:pPr>
            <a:endParaRPr lang="en-US" sz="3200" dirty="0"/>
          </a:p>
          <a:p>
            <a:pPr marL="514350" indent="-514350">
              <a:lnSpc>
                <a:spcPct val="120000"/>
              </a:lnSpc>
              <a:buFont typeface="+mj-lt"/>
              <a:buAutoNum type="arabicPeriod"/>
            </a:pPr>
            <a:r>
              <a:rPr lang="en-US" sz="3200" dirty="0"/>
              <a:t>Human rights, conditions and safeguards under the Budapest Convention</a:t>
            </a:r>
          </a:p>
          <a:p>
            <a:pPr marL="514350" indent="-514350">
              <a:lnSpc>
                <a:spcPct val="120000"/>
              </a:lnSpc>
              <a:buFont typeface="+mj-lt"/>
              <a:buAutoNum type="arabicPeriod"/>
            </a:pPr>
            <a:r>
              <a:rPr lang="en-US" sz="3200" dirty="0"/>
              <a:t>Conditions and safeguards under the European Convention of Human Rights</a:t>
            </a:r>
          </a:p>
          <a:p>
            <a:pPr marL="514350" indent="-514350">
              <a:lnSpc>
                <a:spcPct val="120000"/>
              </a:lnSpc>
              <a:buFont typeface="+mj-lt"/>
              <a:buAutoNum type="arabicPeriod"/>
            </a:pPr>
            <a:r>
              <a:rPr lang="en-US" sz="3200" dirty="0"/>
              <a:t>Specific case law and topics related to Human Rights and electronic evidence collection</a:t>
            </a:r>
            <a:endParaRPr lang="en-US" sz="1200" dirty="0"/>
          </a:p>
        </p:txBody>
      </p:sp>
      <p:sp>
        <p:nvSpPr>
          <p:cNvPr id="3" name="Tijdelijke aanduiding voor datum 2"/>
          <p:cNvSpPr>
            <a:spLocks noGrp="1"/>
          </p:cNvSpPr>
          <p:nvPr>
            <p:ph type="dt" sz="half" idx="10"/>
          </p:nvPr>
        </p:nvSpPr>
        <p:spPr/>
        <p:txBody>
          <a:bodyPr/>
          <a:lstStyle/>
          <a:p>
            <a:r>
              <a:rPr lang="en-US" dirty="0"/>
              <a:t>www.coe.int/cybercrime</a:t>
            </a:r>
            <a:endParaRPr lang="en-GB" dirty="0"/>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5</a:t>
            </a:fld>
            <a:endParaRPr lang="en-GB" dirty="0"/>
          </a:p>
        </p:txBody>
      </p:sp>
    </p:spTree>
    <p:extLst>
      <p:ext uri="{BB962C8B-B14F-4D97-AF65-F5344CB8AC3E}">
        <p14:creationId xmlns:p14="http://schemas.microsoft.com/office/powerpoint/2010/main" val="440145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059543" y="2762250"/>
            <a:ext cx="10827657" cy="1143000"/>
          </a:xfrm>
        </p:spPr>
        <p:txBody>
          <a:bodyPr>
            <a:normAutofit fontScale="90000"/>
          </a:bodyPr>
          <a:lstStyle/>
          <a:p>
            <a:r>
              <a:rPr lang="en-GB" altLang="sr-Latn-RS" sz="4000" b="1" dirty="0">
                <a:latin typeface="Verdana" panose="020B0604030504040204" pitchFamily="34" charset="0"/>
                <a:ea typeface="Verdana" panose="020B0604030504040204" pitchFamily="34" charset="0"/>
                <a:cs typeface="Verdana" panose="020B0604030504040204" pitchFamily="34" charset="0"/>
              </a:rPr>
              <a:t>Part One</a:t>
            </a:r>
            <a:br>
              <a:rPr lang="en-GB" altLang="sr-Latn-RS" sz="4000" b="1" dirty="0">
                <a:latin typeface="Verdana" panose="020B0604030504040204" pitchFamily="34" charset="0"/>
                <a:ea typeface="Verdana" panose="020B0604030504040204" pitchFamily="34" charset="0"/>
                <a:cs typeface="Verdana" panose="020B0604030504040204" pitchFamily="34" charset="0"/>
              </a:rPr>
            </a:br>
            <a:br>
              <a:rPr lang="en-GB" altLang="sr-Latn-RS" sz="4000" b="1" dirty="0">
                <a:latin typeface="Verdana" panose="020B0604030504040204" pitchFamily="34" charset="0"/>
                <a:ea typeface="Verdana" panose="020B0604030504040204" pitchFamily="34" charset="0"/>
                <a:cs typeface="Verdana" panose="020B0604030504040204" pitchFamily="34" charset="0"/>
              </a:rPr>
            </a:br>
            <a:r>
              <a:rPr lang="en-US" altLang="sr-Latn-RS" sz="4000" b="1" dirty="0">
                <a:cs typeface="Verdana" panose="020B0604030504040204" pitchFamily="34" charset="0"/>
              </a:rPr>
              <a:t>Human rights, conditions and safeguards under the Budapest Convention</a:t>
            </a:r>
            <a:br>
              <a:rPr lang="en-US" altLang="sr-Latn-RS" sz="4000" b="1" dirty="0">
                <a:cs typeface="Verdana" panose="020B0604030504040204" pitchFamily="34" charset="0"/>
              </a:rPr>
            </a:br>
            <a:endParaRPr lang="en-GB" altLang="sr-Latn-RS" sz="4000" dirty="0">
              <a:latin typeface="Verdana" panose="020B0604030504040204" pitchFamily="34" charset="0"/>
              <a:ea typeface="Verdana" panose="020B0604030504040204" pitchFamily="34" charset="0"/>
              <a:cs typeface="Verdana" panose="020B0604030504040204" pitchFamily="34" charset="0"/>
            </a:endParaRPr>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8310563" y="4643439"/>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2728A03-E3DA-4CC3-B45B-080E4FE0AD66}" type="slidenum">
              <a:rPr lang="en-US" altLang="fr-FR" sz="1200">
                <a:solidFill>
                  <a:srgbClr val="898989"/>
                </a:solidFill>
              </a:rPr>
              <a:pPr>
                <a:spcBef>
                  <a:spcPct val="0"/>
                </a:spcBef>
                <a:buFontTx/>
                <a:buNone/>
              </a:pPr>
              <a:t>6</a:t>
            </a:fld>
            <a:endParaRPr lang="en-US" altLang="fr-FR" sz="1200" dirty="0">
              <a:solidFill>
                <a:srgbClr val="898989"/>
              </a:solidFill>
            </a:endParaRPr>
          </a:p>
        </p:txBody>
      </p:sp>
      <p:sp>
        <p:nvSpPr>
          <p:cNvPr id="2" name="Tijdelijke aanduiding voor datum 1"/>
          <p:cNvSpPr>
            <a:spLocks noGrp="1"/>
          </p:cNvSpPr>
          <p:nvPr>
            <p:ph type="dt" sz="half" idx="10"/>
          </p:nvPr>
        </p:nvSpPr>
        <p:spPr/>
        <p:txBody>
          <a:bodyPr/>
          <a:lstStyle/>
          <a:p>
            <a:r>
              <a:rPr lang="en-US" dirty="0">
                <a:solidFill>
                  <a:prstClr val="white"/>
                </a:solidFill>
              </a:rPr>
              <a:t>www.coe.int/cybercrime</a:t>
            </a:r>
            <a:endParaRPr lang="en-GB" dirty="0">
              <a:solidFill>
                <a:prstClr val="white"/>
              </a:solidFill>
            </a:endParaRPr>
          </a:p>
        </p:txBody>
      </p:sp>
    </p:spTree>
    <p:extLst>
      <p:ext uri="{BB962C8B-B14F-4D97-AF65-F5344CB8AC3E}">
        <p14:creationId xmlns:p14="http://schemas.microsoft.com/office/powerpoint/2010/main" val="1615223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74639"/>
            <a:ext cx="8229600" cy="917575"/>
          </a:xfrm>
        </p:spPr>
        <p:txBody>
          <a:bodyPr>
            <a:normAutofit/>
          </a:bodyPr>
          <a:lstStyle/>
          <a:p>
            <a:pPr eaLnBrk="1" hangingPunct="1"/>
            <a:r>
              <a:rPr lang="en-GB" sz="3600" b="1" dirty="0">
                <a:solidFill>
                  <a:schemeClr val="bg1"/>
                </a:solidFill>
              </a:rPr>
              <a:t>A new era of digital rights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a:t>
            </a:fld>
            <a:endParaRPr lang="en-US" dirty="0"/>
          </a:p>
        </p:txBody>
      </p:sp>
      <p:sp>
        <p:nvSpPr>
          <p:cNvPr id="6" name="Content Placeholder 4">
            <a:extLst>
              <a:ext uri="{FF2B5EF4-FFF2-40B4-BE49-F238E27FC236}">
                <a16:creationId xmlns:a16="http://schemas.microsoft.com/office/drawing/2014/main" id="{CD3160CE-C87F-4567-89B0-56E0F7489E13}"/>
              </a:ext>
            </a:extLst>
          </p:cNvPr>
          <p:cNvSpPr>
            <a:spLocks noGrp="1"/>
          </p:cNvSpPr>
          <p:nvPr>
            <p:ph idx="1"/>
          </p:nvPr>
        </p:nvSpPr>
        <p:spPr>
          <a:xfrm>
            <a:off x="954314" y="1553029"/>
            <a:ext cx="10515600" cy="5098241"/>
          </a:xfrm>
        </p:spPr>
        <p:txBody>
          <a:bodyPr>
            <a:normAutofit fontScale="70000" lnSpcReduction="20000"/>
          </a:bodyPr>
          <a:lstStyle/>
          <a:p>
            <a:pPr>
              <a:lnSpc>
                <a:spcPct val="120000"/>
              </a:lnSpc>
            </a:pPr>
            <a:r>
              <a:rPr lang="en-US" dirty="0"/>
              <a:t>In modern world, Human Rights evolve continuously and new forms and types of HR emerge. It is even argued that a new category of HR appears in cyberspace  </a:t>
            </a:r>
          </a:p>
          <a:p>
            <a:pPr lvl="1">
              <a:lnSpc>
                <a:spcPct val="120000"/>
              </a:lnSpc>
            </a:pPr>
            <a:r>
              <a:rPr lang="en-GB" dirty="0"/>
              <a:t>UN Human Rights Committee (HRC), General comment no. 34, Article 19, Freedoms of opinion and expression, 12 September 2011, CCPR/C/GC/34 , available at: </a:t>
            </a:r>
            <a:r>
              <a:rPr lang="en-GB" dirty="0">
                <a:hlinkClick r:id="rId3"/>
              </a:rPr>
              <a:t>https://www.refworld.org/docid/4ed34b562.html</a:t>
            </a:r>
            <a:r>
              <a:rPr lang="en-GB" dirty="0"/>
              <a:t> </a:t>
            </a:r>
            <a:r>
              <a:rPr lang="en-US" dirty="0"/>
              <a:t> </a:t>
            </a:r>
            <a:endParaRPr lang="aa-ET" dirty="0"/>
          </a:p>
          <a:p>
            <a:pPr>
              <a:lnSpc>
                <a:spcPct val="120000"/>
              </a:lnSpc>
            </a:pPr>
            <a:r>
              <a:rPr lang="en-US" dirty="0"/>
              <a:t>and the use of new technologies could seriously infringe Human Rights</a:t>
            </a:r>
            <a:r>
              <a:rPr lang="en-GB" dirty="0"/>
              <a:t> </a:t>
            </a:r>
          </a:p>
          <a:p>
            <a:pPr lvl="1">
              <a:lnSpc>
                <a:spcPct val="120000"/>
              </a:lnSpc>
            </a:pPr>
            <a:r>
              <a:rPr lang="en-GB" dirty="0"/>
              <a:t>António Guterres, ‘The Highest Aspiration. A Call to Action for Human Rights. Speech by António Guterres, United Nations Secretary-General on the Occasion of the Seventy-Fifth Anniversary of the United Nations’ (2020) &lt;</a:t>
            </a:r>
            <a:r>
              <a:rPr lang="en-GB" dirty="0">
                <a:hlinkClick r:id="rId4"/>
              </a:rPr>
              <a:t>https://www.un.org/sg/sites/www.un.org.sg/files/atoms/files/The_Highest_Asperation_A_Call_To_Action_For_Human_Right_English.pdf</a:t>
            </a:r>
            <a:r>
              <a:rPr lang="en-GB" dirty="0"/>
              <a:t>&gt;.</a:t>
            </a:r>
          </a:p>
          <a:p>
            <a:pPr>
              <a:lnSpc>
                <a:spcPct val="120000"/>
              </a:lnSpc>
            </a:pPr>
            <a:r>
              <a:rPr lang="en-GB" dirty="0"/>
              <a:t>The UN Security Council, in its discussion of 22 May 2020 on Cybersecurity, highlighted the need to recognize cyberattacks as one of the human rights issues.  </a:t>
            </a:r>
          </a:p>
        </p:txBody>
      </p:sp>
    </p:spTree>
    <p:extLst>
      <p:ext uri="{BB962C8B-B14F-4D97-AF65-F5344CB8AC3E}">
        <p14:creationId xmlns:p14="http://schemas.microsoft.com/office/powerpoint/2010/main" val="799632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74639"/>
            <a:ext cx="8229600" cy="917575"/>
          </a:xfrm>
        </p:spPr>
        <p:txBody>
          <a:bodyPr>
            <a:normAutofit fontScale="90000"/>
          </a:bodyPr>
          <a:lstStyle/>
          <a:p>
            <a:pPr eaLnBrk="1" hangingPunct="1"/>
            <a:r>
              <a:rPr lang="en-GB" sz="3600" b="1" dirty="0">
                <a:solidFill>
                  <a:schemeClr val="bg1"/>
                </a:solidFill>
              </a:rPr>
              <a:t>The Budapest Convention and Human Rights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8</a:t>
            </a:fld>
            <a:endParaRPr lang="en-US" dirty="0"/>
          </a:p>
        </p:txBody>
      </p:sp>
      <p:sp>
        <p:nvSpPr>
          <p:cNvPr id="7" name="Content Placeholder 4">
            <a:extLst>
              <a:ext uri="{FF2B5EF4-FFF2-40B4-BE49-F238E27FC236}">
                <a16:creationId xmlns:a16="http://schemas.microsoft.com/office/drawing/2014/main" id="{98F72464-5019-46A8-9717-2AFA1D95DCC9}"/>
              </a:ext>
            </a:extLst>
          </p:cNvPr>
          <p:cNvSpPr>
            <a:spLocks noGrp="1"/>
          </p:cNvSpPr>
          <p:nvPr>
            <p:ph idx="1"/>
          </p:nvPr>
        </p:nvSpPr>
        <p:spPr>
          <a:xfrm>
            <a:off x="664028" y="1654792"/>
            <a:ext cx="10918371" cy="4351338"/>
          </a:xfrm>
        </p:spPr>
        <p:txBody>
          <a:bodyPr>
            <a:normAutofit fontScale="62500" lnSpcReduction="20000"/>
          </a:bodyPr>
          <a:lstStyle/>
          <a:p>
            <a:pPr algn="just">
              <a:lnSpc>
                <a:spcPct val="120000"/>
              </a:lnSpc>
            </a:pPr>
            <a:r>
              <a:rPr lang="en-US" dirty="0"/>
              <a:t>The Budapest Convention is not a Human Rights treaty. It is a special international legal framework adopted with a specific purpose. Yet, it could not be said that the Budapest Convention, being so special, would derogate from the international Human Rights instruments. Nor could it be claimed that the Budapest Convention is irrelevant to the protection of Human Rights. On the contrary, </a:t>
            </a:r>
            <a:r>
              <a:rPr lang="en-US" sz="2600" b="1" dirty="0">
                <a:solidFill>
                  <a:srgbClr val="2F618F"/>
                </a:solidFill>
                <a:cs typeface="Verdana" panose="020B0604030504040204" pitchFamily="34" charset="0"/>
              </a:rPr>
              <a:t>it should be applied in harmony with other international treaties</a:t>
            </a:r>
            <a:r>
              <a:rPr lang="en-US" dirty="0"/>
              <a:t>, which means that its provisions cannot be given a special status in comparison with the Human Rights instruments. </a:t>
            </a:r>
          </a:p>
          <a:p>
            <a:pPr algn="just">
              <a:lnSpc>
                <a:spcPct val="120000"/>
              </a:lnSpc>
            </a:pPr>
            <a:r>
              <a:rPr lang="en-US" dirty="0"/>
              <a:t>Moreover, irrespective of whether a State-party to the Budapest Convention has or has not ratified other Human Rights treaties, the Budapest Convention must be applied in line with the domestic Constitution of that State, which in the most cases include Human Rights provisions.</a:t>
            </a:r>
          </a:p>
          <a:p>
            <a:pPr algn="just">
              <a:lnSpc>
                <a:spcPct val="120000"/>
              </a:lnSpc>
            </a:pPr>
            <a:r>
              <a:rPr lang="en-US" dirty="0"/>
              <a:t>In addition, it cannot be argued that there is an hierarchical relation between the BC and Human Rights treaties and/or these treaties taken together and domestic constitutions. </a:t>
            </a:r>
            <a:r>
              <a:rPr lang="en-US" sz="2600" b="1" dirty="0">
                <a:solidFill>
                  <a:srgbClr val="2F618F"/>
                </a:solidFill>
                <a:cs typeface="Verdana" panose="020B0604030504040204" pitchFamily="34" charset="0"/>
              </a:rPr>
              <a:t>All instruments should be applied in choir.</a:t>
            </a:r>
            <a:endParaRPr lang="aa-ET" sz="2600" b="1" dirty="0">
              <a:solidFill>
                <a:srgbClr val="2F618F"/>
              </a:solidFill>
              <a:cs typeface="Verdana" panose="020B0604030504040204" pitchFamily="34" charset="0"/>
            </a:endParaRPr>
          </a:p>
        </p:txBody>
      </p:sp>
    </p:spTree>
    <p:extLst>
      <p:ext uri="{BB962C8B-B14F-4D97-AF65-F5344CB8AC3E}">
        <p14:creationId xmlns:p14="http://schemas.microsoft.com/office/powerpoint/2010/main" val="322938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981200" y="274639"/>
            <a:ext cx="8229600" cy="917575"/>
          </a:xfrm>
        </p:spPr>
        <p:txBody>
          <a:bodyPr>
            <a:normAutofit fontScale="90000"/>
          </a:bodyPr>
          <a:lstStyle/>
          <a:p>
            <a:pPr eaLnBrk="1" hangingPunct="1"/>
            <a:r>
              <a:rPr lang="en-GB" sz="3600" b="1" dirty="0">
                <a:solidFill>
                  <a:schemeClr val="bg1"/>
                </a:solidFill>
              </a:rPr>
              <a:t>The Budapest Convention and Human Rights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a:t>
            </a:fld>
            <a:endParaRPr lang="en-US" dirty="0"/>
          </a:p>
        </p:txBody>
      </p:sp>
      <p:sp>
        <p:nvSpPr>
          <p:cNvPr id="7" name="Content Placeholder 4">
            <a:extLst>
              <a:ext uri="{FF2B5EF4-FFF2-40B4-BE49-F238E27FC236}">
                <a16:creationId xmlns:a16="http://schemas.microsoft.com/office/drawing/2014/main" id="{98F72464-5019-46A8-9717-2AFA1D95DCC9}"/>
              </a:ext>
            </a:extLst>
          </p:cNvPr>
          <p:cNvSpPr>
            <a:spLocks noGrp="1"/>
          </p:cNvSpPr>
          <p:nvPr>
            <p:ph idx="1"/>
          </p:nvPr>
        </p:nvSpPr>
        <p:spPr>
          <a:xfrm>
            <a:off x="330201" y="1654792"/>
            <a:ext cx="3744720" cy="4351338"/>
          </a:xfrm>
          <a:solidFill>
            <a:schemeClr val="accent1">
              <a:lumMod val="20000"/>
              <a:lumOff val="80000"/>
            </a:schemeClr>
          </a:solidFill>
          <a:ln>
            <a:solidFill>
              <a:srgbClr val="2F618F"/>
            </a:solidFill>
          </a:ln>
        </p:spPr>
        <p:txBody>
          <a:bodyPr>
            <a:noAutofit/>
          </a:bodyPr>
          <a:lstStyle/>
          <a:p>
            <a:pPr marL="0" lvl="0" indent="0" algn="ctr" defTabSz="914400">
              <a:buNone/>
            </a:pPr>
            <a:r>
              <a:rPr lang="en-GB" sz="1800" b="1" dirty="0">
                <a:solidFill>
                  <a:srgbClr val="2F618F"/>
                </a:solidFill>
                <a:cs typeface="Verdana" panose="020B0604030504040204" pitchFamily="34" charset="0"/>
              </a:rPr>
              <a:t>To protect</a:t>
            </a:r>
          </a:p>
          <a:p>
            <a:pPr marL="0" lvl="0" indent="0" algn="just" defTabSz="914400">
              <a:buNone/>
            </a:pPr>
            <a:endParaRPr lang="en-GB" sz="1700" dirty="0">
              <a:solidFill>
                <a:prstClr val="black"/>
              </a:solidFill>
              <a:cs typeface="Verdana" panose="020B0604030504040204" pitchFamily="34" charset="0"/>
            </a:endParaRPr>
          </a:p>
          <a:p>
            <a:pPr marL="0" lvl="0" indent="0" algn="just" defTabSz="914400">
              <a:buNone/>
            </a:pPr>
            <a:r>
              <a:rPr lang="en-GB" sz="1700" dirty="0">
                <a:solidFill>
                  <a:prstClr val="black"/>
                </a:solidFill>
                <a:cs typeface="Verdana" panose="020B0604030504040204" pitchFamily="34" charset="0"/>
              </a:rPr>
              <a:t>The Budapest Convention criminalises certain activities of the 3rd parties violating fundamental rights and freedoms (the substantive provisions). By this-The States-Parties to the Budapest Convention are called to prosecute and punish offenders perpetrating cybercrimes, thus violating Human Rights of persons under their jurisdiction.    </a:t>
            </a:r>
          </a:p>
        </p:txBody>
      </p:sp>
      <p:pic>
        <p:nvPicPr>
          <p:cNvPr id="3" name="Picture 2"/>
          <p:cNvPicPr>
            <a:picLocks noChangeAspect="1"/>
          </p:cNvPicPr>
          <p:nvPr/>
        </p:nvPicPr>
        <p:blipFill>
          <a:blip r:embed="rId3"/>
          <a:stretch>
            <a:fillRect/>
          </a:stretch>
        </p:blipFill>
        <p:spPr>
          <a:xfrm>
            <a:off x="4223658" y="2929749"/>
            <a:ext cx="3233091" cy="1292598"/>
          </a:xfrm>
          <a:prstGeom prst="rect">
            <a:avLst/>
          </a:prstGeom>
        </p:spPr>
      </p:pic>
      <p:sp>
        <p:nvSpPr>
          <p:cNvPr id="6" name="Content Placeholder 4">
            <a:extLst>
              <a:ext uri="{FF2B5EF4-FFF2-40B4-BE49-F238E27FC236}">
                <a16:creationId xmlns:a16="http://schemas.microsoft.com/office/drawing/2014/main" id="{98F72464-5019-46A8-9717-2AFA1D95DCC9}"/>
              </a:ext>
            </a:extLst>
          </p:cNvPr>
          <p:cNvSpPr txBox="1">
            <a:spLocks/>
          </p:cNvSpPr>
          <p:nvPr/>
        </p:nvSpPr>
        <p:spPr>
          <a:xfrm>
            <a:off x="7605486" y="1654792"/>
            <a:ext cx="4347063" cy="4351338"/>
          </a:xfrm>
          <a:prstGeom prst="rect">
            <a:avLst/>
          </a:prstGeom>
          <a:solidFill>
            <a:schemeClr val="accent1">
              <a:lumMod val="20000"/>
              <a:lumOff val="80000"/>
            </a:schemeClr>
          </a:solidFill>
          <a:ln>
            <a:solidFill>
              <a:srgbClr val="2F618F"/>
            </a:solidFill>
          </a:ln>
        </p:spPr>
        <p:txBody>
          <a:bodyPr vert="horz" lIns="91440" tIns="45720" rIns="91440" bIns="45720" rtlCol="0">
            <a:normAutofit fontScale="92500"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400">
              <a:buNone/>
            </a:pPr>
            <a:r>
              <a:rPr lang="en-GB" sz="1800" b="1" dirty="0">
                <a:solidFill>
                  <a:srgbClr val="2F618F"/>
                </a:solidFill>
                <a:cs typeface="Verdana" panose="020B0604030504040204" pitchFamily="34" charset="0"/>
              </a:rPr>
              <a:t>To respect</a:t>
            </a:r>
          </a:p>
          <a:p>
            <a:pPr marL="0" indent="0" algn="just" defTabSz="914400">
              <a:lnSpc>
                <a:spcPct val="110000"/>
              </a:lnSpc>
              <a:buNone/>
            </a:pPr>
            <a:r>
              <a:rPr lang="en-GB" sz="1800" dirty="0">
                <a:solidFill>
                  <a:prstClr val="black"/>
                </a:solidFill>
                <a:cs typeface="Verdana" panose="020B0604030504040204" pitchFamily="34" charset="0"/>
              </a:rPr>
              <a:t>The Budapest Convention regulates the procedures of  collection, storing and retention of electronic evidences, the activities which, in themselves, interfere into a peaceful enjoyment of Human Rights, no matter whether of the offenders or of the 3rd parties. These interferences must be in accordance with the principles of Human Rights protection, be lawful, necessary, proportional and non-arbitrary. Accordingly, the Budapest Convention regulates these limits of acceptable interference into the enjoyment of the rights. </a:t>
            </a:r>
          </a:p>
        </p:txBody>
      </p:sp>
    </p:spTree>
    <p:extLst>
      <p:ext uri="{BB962C8B-B14F-4D97-AF65-F5344CB8AC3E}">
        <p14:creationId xmlns:p14="http://schemas.microsoft.com/office/powerpoint/2010/main" val="408314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239</TotalTime>
  <Words>22922</Words>
  <Application>Microsoft Office PowerPoint</Application>
  <PresentationFormat>Widescreen</PresentationFormat>
  <Paragraphs>1013</Paragraphs>
  <Slides>41</Slides>
  <Notes>41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Calibri Light</vt:lpstr>
      <vt:lpstr>Courier New</vt:lpstr>
      <vt:lpstr>Helvetica</vt:lpstr>
      <vt:lpstr>Times New Roman</vt:lpstr>
      <vt:lpstr>Verdana</vt:lpstr>
      <vt:lpstr>Office Theme</vt:lpstr>
      <vt:lpstr>Specialised Course  Electronic Evidence  for  Judges and Prosecutors </vt:lpstr>
      <vt:lpstr>PowerPoint Presentation</vt:lpstr>
      <vt:lpstr>Session objectives</vt:lpstr>
      <vt:lpstr>Preliminary note</vt:lpstr>
      <vt:lpstr>Agenda of session 3</vt:lpstr>
      <vt:lpstr>Part One  Human rights, conditions and safeguards under the Budapest Convention </vt:lpstr>
      <vt:lpstr>A new era of digital rights</vt:lpstr>
      <vt:lpstr>The Budapest Convention and Human Rights</vt:lpstr>
      <vt:lpstr>The Budapest Convention and Human Rights</vt:lpstr>
      <vt:lpstr>Article 15 § 1 Conditions and safeguards </vt:lpstr>
      <vt:lpstr>Article 15 § 1 Conditions and safeguards </vt:lpstr>
      <vt:lpstr>Rights guaranteed by ECHR and ICCPR</vt:lpstr>
      <vt:lpstr>Article 15 § 2 and 3 Conditions and safeguards </vt:lpstr>
      <vt:lpstr>Conditions and safeguards under European Convention of Human Rights</vt:lpstr>
      <vt:lpstr>Part Two   Conditions and safeguards under the European Convention of Human Rights</vt:lpstr>
      <vt:lpstr>How to protect Human Rights</vt:lpstr>
      <vt:lpstr>Conditions and safeguards under European Convention of Human 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 Three   Specific case law and topics related to Human Rights and electronic evidence collection </vt:lpstr>
      <vt:lpstr>PowerPoint Presentation</vt:lpstr>
      <vt:lpstr>PowerPoint Presentation</vt:lpstr>
      <vt:lpstr>PowerPoint Presentation</vt:lpstr>
      <vt:lpstr>PowerPoint Presentation</vt:lpstr>
      <vt:lpstr>PowerPoint Presentation</vt:lpstr>
      <vt:lpstr>The right to remain silent and not to incriminate yourself</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Andrea Bradley</cp:lastModifiedBy>
  <cp:revision>90</cp:revision>
  <dcterms:created xsi:type="dcterms:W3CDTF">2019-11-14T14:27:48Z</dcterms:created>
  <dcterms:modified xsi:type="dcterms:W3CDTF">2020-11-26T17:16:24Z</dcterms:modified>
</cp:coreProperties>
</file>