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60" r:id="rId3"/>
    <p:sldId id="262" r:id="rId4"/>
    <p:sldId id="271" r:id="rId5"/>
    <p:sldId id="263" r:id="rId6"/>
    <p:sldId id="277" r:id="rId7"/>
    <p:sldId id="257" r:id="rId8"/>
    <p:sldId id="272" r:id="rId9"/>
    <p:sldId id="278" r:id="rId10"/>
    <p:sldId id="279" r:id="rId11"/>
    <p:sldId id="281" r:id="rId12"/>
    <p:sldId id="280" r:id="rId13"/>
    <p:sldId id="273" r:id="rId14"/>
    <p:sldId id="274" r:id="rId15"/>
    <p:sldId id="275" r:id="rId16"/>
    <p:sldId id="276" r:id="rId17"/>
    <p:sldId id="265" r:id="rId18"/>
    <p:sldId id="266" r:id="rId19"/>
    <p:sldId id="267" r:id="rId20"/>
    <p:sldId id="268" r:id="rId21"/>
    <p:sldId id="269" r:id="rId22"/>
    <p:sldId id="270" r:id="rId23"/>
    <p:sldId id="26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0311" autoAdjust="0"/>
  </p:normalViewPr>
  <p:slideViewPr>
    <p:cSldViewPr snapToGrid="0">
      <p:cViewPr varScale="1">
        <p:scale>
          <a:sx n="62" d="100"/>
          <a:sy n="62" d="100"/>
        </p:scale>
        <p:origin x="1258"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632A64-2E01-4BD1-B392-B77A95800807}" type="doc">
      <dgm:prSet loTypeId="urn:microsoft.com/office/officeart/2005/8/layout/chevron1" loCatId="process" qsTypeId="urn:microsoft.com/office/officeart/2005/8/quickstyle/3d1" qsCatId="3D" csTypeId="urn:microsoft.com/office/officeart/2005/8/colors/accent1_2" csCatId="accent1" phldr="1"/>
      <dgm:spPr/>
    </dgm:pt>
    <dgm:pt modelId="{75210787-5C5A-49B4-8024-D9CECE19AF6E}">
      <dgm:prSet phldrT="[Tekst]" custT="1"/>
      <dgm:spPr>
        <a:solidFill>
          <a:schemeClr val="accent1">
            <a:lumMod val="60000"/>
            <a:lumOff val="40000"/>
          </a:schemeClr>
        </a:solidFill>
      </dgm:spPr>
      <dgm:t>
        <a:bodyPr/>
        <a:lstStyle/>
        <a:p>
          <a:r>
            <a:rPr lang="en-US" sz="1600" noProof="0" dirty="0" smtClean="0">
              <a:latin typeface="Verdana" panose="020B0604030504040204" pitchFamily="34" charset="0"/>
              <a:ea typeface="Verdana" panose="020B0604030504040204" pitchFamily="34" charset="0"/>
              <a:cs typeface="Verdana" panose="020B0604030504040204" pitchFamily="34" charset="0"/>
            </a:rPr>
            <a:t>Identification of </a:t>
          </a:r>
          <a:r>
            <a:rPr lang="en-US" sz="1600" noProof="0" dirty="0" smtClean="0">
              <a:latin typeface="Verdana" panose="020B0604030504040204" pitchFamily="34" charset="0"/>
              <a:ea typeface="Verdana" panose="020B0604030504040204" pitchFamily="34" charset="0"/>
              <a:cs typeface="Verdana" panose="020B0604030504040204" pitchFamily="34" charset="0"/>
            </a:rPr>
            <a:t>EE</a:t>
          </a:r>
        </a:p>
        <a:p>
          <a:r>
            <a:rPr lang="en-US" sz="1600" noProof="0" dirty="0" smtClean="0">
              <a:latin typeface="Verdana" panose="020B0604030504040204" pitchFamily="34" charset="0"/>
              <a:ea typeface="Verdana" panose="020B0604030504040204" pitchFamily="34" charset="0"/>
              <a:cs typeface="Verdana" panose="020B0604030504040204" pitchFamily="34" charset="0"/>
            </a:rPr>
            <a:t>(Preservation)</a:t>
          </a:r>
          <a:endParaRPr lang="en-US" sz="1600" noProof="0" dirty="0">
            <a:latin typeface="Verdana" panose="020B0604030504040204" pitchFamily="34" charset="0"/>
            <a:ea typeface="Verdana" panose="020B0604030504040204" pitchFamily="34" charset="0"/>
            <a:cs typeface="Verdana" panose="020B0604030504040204" pitchFamily="34" charset="0"/>
          </a:endParaRPr>
        </a:p>
      </dgm:t>
    </dgm:pt>
    <dgm:pt modelId="{FD205966-80CA-43C6-B1B5-5F1719D36933}" type="parTrans" cxnId="{EBF4D809-88A9-4206-8D46-21A213BA65C0}">
      <dgm:prSet/>
      <dgm:spPr/>
      <dgm:t>
        <a:bodyPr/>
        <a:lstStyle/>
        <a:p>
          <a:endParaRPr lang="en-GB"/>
        </a:p>
      </dgm:t>
    </dgm:pt>
    <dgm:pt modelId="{C87F2684-F6F4-4552-B9FB-82BDD949192D}" type="sibTrans" cxnId="{EBF4D809-88A9-4206-8D46-21A213BA65C0}">
      <dgm:prSet/>
      <dgm:spPr/>
      <dgm:t>
        <a:bodyPr/>
        <a:lstStyle/>
        <a:p>
          <a:endParaRPr lang="en-GB"/>
        </a:p>
      </dgm:t>
    </dgm:pt>
    <dgm:pt modelId="{5BEBBE5F-090E-4CD6-AAC4-76A9249E27CC}">
      <dgm:prSet phldrT="[Tekst]" custT="1"/>
      <dgm:spPr>
        <a:solidFill>
          <a:schemeClr val="accent1">
            <a:lumMod val="60000"/>
            <a:lumOff val="40000"/>
          </a:schemeClr>
        </a:solidFill>
      </dgm:spPr>
      <dgm:t>
        <a:bodyPr/>
        <a:lstStyle/>
        <a:p>
          <a:r>
            <a:rPr lang="en-US" sz="1600" noProof="0" dirty="0" smtClean="0">
              <a:latin typeface="Verdana" panose="020B0604030504040204" pitchFamily="34" charset="0"/>
              <a:ea typeface="Verdana" panose="020B0604030504040204" pitchFamily="34" charset="0"/>
              <a:cs typeface="Verdana" panose="020B0604030504040204" pitchFamily="34" charset="0"/>
            </a:rPr>
            <a:t>Prior authorization </a:t>
          </a:r>
          <a:endParaRPr lang="en-US" sz="1600" noProof="0" dirty="0">
            <a:latin typeface="Verdana" panose="020B0604030504040204" pitchFamily="34" charset="0"/>
            <a:ea typeface="Verdana" panose="020B0604030504040204" pitchFamily="34" charset="0"/>
            <a:cs typeface="Verdana" panose="020B0604030504040204" pitchFamily="34" charset="0"/>
          </a:endParaRPr>
        </a:p>
      </dgm:t>
    </dgm:pt>
    <dgm:pt modelId="{D824E77A-8D29-4539-B802-198936386813}" type="parTrans" cxnId="{6F874FFD-3113-498D-8FCB-4C155A1BC8CD}">
      <dgm:prSet/>
      <dgm:spPr/>
      <dgm:t>
        <a:bodyPr/>
        <a:lstStyle/>
        <a:p>
          <a:endParaRPr lang="en-GB"/>
        </a:p>
      </dgm:t>
    </dgm:pt>
    <dgm:pt modelId="{77F1BE37-7A7E-4ADB-9348-7E64AC63B660}" type="sibTrans" cxnId="{6F874FFD-3113-498D-8FCB-4C155A1BC8CD}">
      <dgm:prSet/>
      <dgm:spPr/>
      <dgm:t>
        <a:bodyPr/>
        <a:lstStyle/>
        <a:p>
          <a:endParaRPr lang="en-GB"/>
        </a:p>
      </dgm:t>
    </dgm:pt>
    <dgm:pt modelId="{AF74AE02-53CB-40F8-AF93-241BA23E533D}">
      <dgm:prSet phldrT="[Tekst]" custT="1"/>
      <dgm:spPr>
        <a:solidFill>
          <a:schemeClr val="accent1">
            <a:lumMod val="60000"/>
            <a:lumOff val="40000"/>
          </a:schemeClr>
        </a:solidFill>
      </dgm:spPr>
      <dgm:t>
        <a:bodyPr/>
        <a:lstStyle/>
        <a:p>
          <a:r>
            <a:rPr lang="en-US" sz="1600" noProof="0" dirty="0" smtClean="0">
              <a:latin typeface="Verdana" panose="020B0604030504040204" pitchFamily="34" charset="0"/>
              <a:ea typeface="Verdana" panose="020B0604030504040204" pitchFamily="34" charset="0"/>
              <a:cs typeface="Verdana" panose="020B0604030504040204" pitchFamily="34" charset="0"/>
            </a:rPr>
            <a:t>Collection of </a:t>
          </a:r>
          <a:r>
            <a:rPr lang="en-US" sz="1600" b="0" noProof="0" dirty="0" smtClean="0">
              <a:latin typeface="Verdana" panose="020B0604030504040204" pitchFamily="34" charset="0"/>
              <a:ea typeface="Verdana" panose="020B0604030504040204" pitchFamily="34" charset="0"/>
              <a:cs typeface="Verdana" panose="020B0604030504040204" pitchFamily="34" charset="0"/>
            </a:rPr>
            <a:t>EE </a:t>
          </a:r>
          <a:r>
            <a:rPr lang="en-GB" sz="1600" b="0" noProof="0" dirty="0" smtClean="0">
              <a:latin typeface="Verdana" panose="020B0604030504040204" pitchFamily="34" charset="0"/>
              <a:ea typeface="Verdana" panose="020B0604030504040204" pitchFamily="34" charset="0"/>
              <a:cs typeface="Verdana" panose="020B0604030504040204" pitchFamily="34" charset="0"/>
            </a:rPr>
            <a:t>Examination &amp; Analysis</a:t>
          </a:r>
          <a:endParaRPr lang="en-US" sz="1600" b="0" noProof="0" dirty="0">
            <a:latin typeface="Verdana" panose="020B0604030504040204" pitchFamily="34" charset="0"/>
            <a:ea typeface="Verdana" panose="020B0604030504040204" pitchFamily="34" charset="0"/>
            <a:cs typeface="Verdana" panose="020B0604030504040204" pitchFamily="34" charset="0"/>
          </a:endParaRPr>
        </a:p>
      </dgm:t>
    </dgm:pt>
    <dgm:pt modelId="{A59D2A4A-79A2-4AB5-8718-4896D07BA2E7}" type="parTrans" cxnId="{016A4393-FCDB-4096-8A09-D83A0FB3A541}">
      <dgm:prSet/>
      <dgm:spPr/>
      <dgm:t>
        <a:bodyPr/>
        <a:lstStyle/>
        <a:p>
          <a:endParaRPr lang="en-GB"/>
        </a:p>
      </dgm:t>
    </dgm:pt>
    <dgm:pt modelId="{D922B797-4A65-4B77-9742-AE0B386DE511}" type="sibTrans" cxnId="{016A4393-FCDB-4096-8A09-D83A0FB3A541}">
      <dgm:prSet/>
      <dgm:spPr/>
      <dgm:t>
        <a:bodyPr/>
        <a:lstStyle/>
        <a:p>
          <a:endParaRPr lang="en-GB"/>
        </a:p>
      </dgm:t>
    </dgm:pt>
    <dgm:pt modelId="{6AC02F1C-3A83-41C2-A244-48836D59DB5D}">
      <dgm:prSet phldrT="[Tekst]" custT="1"/>
      <dgm:spPr/>
      <dgm:t>
        <a:bodyPr/>
        <a:lstStyle/>
        <a:p>
          <a:r>
            <a:rPr lang="en-US" sz="1600" noProof="0" dirty="0" smtClean="0">
              <a:latin typeface="Verdana" panose="020B0604030504040204" pitchFamily="34" charset="0"/>
              <a:ea typeface="Verdana" panose="020B0604030504040204" pitchFamily="34" charset="0"/>
              <a:cs typeface="Verdana" panose="020B0604030504040204" pitchFamily="34" charset="0"/>
            </a:rPr>
            <a:t>Evaluation of admissibility </a:t>
          </a:r>
          <a:r>
            <a:rPr lang="en-US" sz="1600" noProof="0" dirty="0" smtClean="0">
              <a:latin typeface="Verdana" panose="020B0604030504040204" pitchFamily="34" charset="0"/>
              <a:ea typeface="Verdana" panose="020B0604030504040204" pitchFamily="34" charset="0"/>
              <a:cs typeface="Verdana" panose="020B0604030504040204" pitchFamily="34" charset="0"/>
            </a:rPr>
            <a:t>EE</a:t>
          </a:r>
        </a:p>
        <a:p>
          <a:r>
            <a:rPr lang="en-US" sz="1600" noProof="0" dirty="0" smtClean="0">
              <a:latin typeface="Verdana" panose="020B0604030504040204" pitchFamily="34" charset="0"/>
              <a:ea typeface="Verdana" panose="020B0604030504040204" pitchFamily="34" charset="0"/>
              <a:cs typeface="Verdana" panose="020B0604030504040204" pitchFamily="34" charset="0"/>
            </a:rPr>
            <a:t>(preparation)</a:t>
          </a:r>
          <a:endParaRPr lang="en-US" sz="1600" noProof="0" dirty="0">
            <a:latin typeface="Verdana" panose="020B0604030504040204" pitchFamily="34" charset="0"/>
            <a:ea typeface="Verdana" panose="020B0604030504040204" pitchFamily="34" charset="0"/>
            <a:cs typeface="Verdana" panose="020B0604030504040204" pitchFamily="34" charset="0"/>
          </a:endParaRPr>
        </a:p>
      </dgm:t>
    </dgm:pt>
    <dgm:pt modelId="{A526F96E-1954-4BF0-AC7A-9D2581C7999A}" type="parTrans" cxnId="{3E404851-4EC7-4AF9-874E-CF03261A1B95}">
      <dgm:prSet/>
      <dgm:spPr/>
      <dgm:t>
        <a:bodyPr/>
        <a:lstStyle/>
        <a:p>
          <a:endParaRPr lang="en-GB"/>
        </a:p>
      </dgm:t>
    </dgm:pt>
    <dgm:pt modelId="{2B80C444-FC52-4765-AB2A-16439EBFBD1D}" type="sibTrans" cxnId="{3E404851-4EC7-4AF9-874E-CF03261A1B95}">
      <dgm:prSet/>
      <dgm:spPr/>
      <dgm:t>
        <a:bodyPr/>
        <a:lstStyle/>
        <a:p>
          <a:endParaRPr lang="en-GB"/>
        </a:p>
      </dgm:t>
    </dgm:pt>
    <dgm:pt modelId="{3E361032-1BAB-48E1-938E-6A015F248E78}">
      <dgm:prSet phldrT="[Tekst]" custT="1"/>
      <dgm:spPr>
        <a:solidFill>
          <a:schemeClr val="accent1">
            <a:lumMod val="60000"/>
            <a:lumOff val="40000"/>
          </a:schemeClr>
        </a:solidFill>
      </dgm:spPr>
      <dgm:t>
        <a:bodyPr/>
        <a:lstStyle/>
        <a:p>
          <a:r>
            <a:rPr lang="en-US" sz="1600" noProof="0" dirty="0" smtClean="0">
              <a:latin typeface="Verdana" panose="020B0604030504040204" pitchFamily="34" charset="0"/>
              <a:ea typeface="Verdana" panose="020B0604030504040204" pitchFamily="34" charset="0"/>
              <a:cs typeface="Verdana" panose="020B0604030504040204" pitchFamily="34" charset="0"/>
            </a:rPr>
            <a:t>Ruling on EE</a:t>
          </a:r>
          <a:endParaRPr lang="en-US" sz="1600" noProof="0" dirty="0">
            <a:latin typeface="Verdana" panose="020B0604030504040204" pitchFamily="34" charset="0"/>
            <a:ea typeface="Verdana" panose="020B0604030504040204" pitchFamily="34" charset="0"/>
            <a:cs typeface="Verdana" panose="020B0604030504040204" pitchFamily="34" charset="0"/>
          </a:endParaRPr>
        </a:p>
      </dgm:t>
    </dgm:pt>
    <dgm:pt modelId="{38D00C52-F6DB-42D2-9E31-820353EE3749}" type="parTrans" cxnId="{8ECA6B6B-EDE1-4E4A-8A2D-E02FA5B95A93}">
      <dgm:prSet/>
      <dgm:spPr/>
      <dgm:t>
        <a:bodyPr/>
        <a:lstStyle/>
        <a:p>
          <a:endParaRPr lang="en-GB"/>
        </a:p>
      </dgm:t>
    </dgm:pt>
    <dgm:pt modelId="{C02D3A5D-0BC6-45E1-8115-0A20D4FDE272}" type="sibTrans" cxnId="{8ECA6B6B-EDE1-4E4A-8A2D-E02FA5B95A93}">
      <dgm:prSet/>
      <dgm:spPr/>
      <dgm:t>
        <a:bodyPr/>
        <a:lstStyle/>
        <a:p>
          <a:endParaRPr lang="en-GB"/>
        </a:p>
      </dgm:t>
    </dgm:pt>
    <dgm:pt modelId="{E8A41B01-3703-4150-A935-65C18DCAF05C}" type="pres">
      <dgm:prSet presAssocID="{0A632A64-2E01-4BD1-B392-B77A95800807}" presName="Name0" presStyleCnt="0">
        <dgm:presLayoutVars>
          <dgm:dir/>
          <dgm:animLvl val="lvl"/>
          <dgm:resizeHandles val="exact"/>
        </dgm:presLayoutVars>
      </dgm:prSet>
      <dgm:spPr/>
    </dgm:pt>
    <dgm:pt modelId="{C83C7406-0686-4A5A-93BA-77FD5C44E97A}" type="pres">
      <dgm:prSet presAssocID="{75210787-5C5A-49B4-8024-D9CECE19AF6E}" presName="parTxOnly" presStyleLbl="node1" presStyleIdx="0" presStyleCnt="5">
        <dgm:presLayoutVars>
          <dgm:chMax val="0"/>
          <dgm:chPref val="0"/>
          <dgm:bulletEnabled val="1"/>
        </dgm:presLayoutVars>
      </dgm:prSet>
      <dgm:spPr/>
      <dgm:t>
        <a:bodyPr/>
        <a:lstStyle/>
        <a:p>
          <a:endParaRPr lang="en-GB"/>
        </a:p>
      </dgm:t>
    </dgm:pt>
    <dgm:pt modelId="{6D0EC48E-D8A8-4F34-A904-E3CF7F16B345}" type="pres">
      <dgm:prSet presAssocID="{C87F2684-F6F4-4552-B9FB-82BDD949192D}" presName="parTxOnlySpace" presStyleCnt="0"/>
      <dgm:spPr/>
    </dgm:pt>
    <dgm:pt modelId="{ADA9BF50-1B8B-4E7C-808C-90783272262F}" type="pres">
      <dgm:prSet presAssocID="{5BEBBE5F-090E-4CD6-AAC4-76A9249E27CC}" presName="parTxOnly" presStyleLbl="node1" presStyleIdx="1" presStyleCnt="5">
        <dgm:presLayoutVars>
          <dgm:chMax val="0"/>
          <dgm:chPref val="0"/>
          <dgm:bulletEnabled val="1"/>
        </dgm:presLayoutVars>
      </dgm:prSet>
      <dgm:spPr/>
      <dgm:t>
        <a:bodyPr/>
        <a:lstStyle/>
        <a:p>
          <a:endParaRPr lang="en-GB"/>
        </a:p>
      </dgm:t>
    </dgm:pt>
    <dgm:pt modelId="{6AEB1EA0-06B2-4B07-8D18-4D3D1B87F1EC}" type="pres">
      <dgm:prSet presAssocID="{77F1BE37-7A7E-4ADB-9348-7E64AC63B660}" presName="parTxOnlySpace" presStyleCnt="0"/>
      <dgm:spPr/>
    </dgm:pt>
    <dgm:pt modelId="{A9119A17-EC77-44E6-A057-5C9E38DDF47B}" type="pres">
      <dgm:prSet presAssocID="{AF74AE02-53CB-40F8-AF93-241BA23E533D}" presName="parTxOnly" presStyleLbl="node1" presStyleIdx="2" presStyleCnt="5">
        <dgm:presLayoutVars>
          <dgm:chMax val="0"/>
          <dgm:chPref val="0"/>
          <dgm:bulletEnabled val="1"/>
        </dgm:presLayoutVars>
      </dgm:prSet>
      <dgm:spPr/>
      <dgm:t>
        <a:bodyPr/>
        <a:lstStyle/>
        <a:p>
          <a:endParaRPr lang="en-GB"/>
        </a:p>
      </dgm:t>
    </dgm:pt>
    <dgm:pt modelId="{82DEA1E7-8B58-4031-B305-0F39942C8AA8}" type="pres">
      <dgm:prSet presAssocID="{D922B797-4A65-4B77-9742-AE0B386DE511}" presName="parTxOnlySpace" presStyleCnt="0"/>
      <dgm:spPr/>
    </dgm:pt>
    <dgm:pt modelId="{066F1283-67F5-405A-B8AC-EDAC30B53D5E}" type="pres">
      <dgm:prSet presAssocID="{6AC02F1C-3A83-41C2-A244-48836D59DB5D}" presName="parTxOnly" presStyleLbl="node1" presStyleIdx="3" presStyleCnt="5">
        <dgm:presLayoutVars>
          <dgm:chMax val="0"/>
          <dgm:chPref val="0"/>
          <dgm:bulletEnabled val="1"/>
        </dgm:presLayoutVars>
      </dgm:prSet>
      <dgm:spPr/>
      <dgm:t>
        <a:bodyPr/>
        <a:lstStyle/>
        <a:p>
          <a:endParaRPr lang="en-GB"/>
        </a:p>
      </dgm:t>
    </dgm:pt>
    <dgm:pt modelId="{7EB66B7C-72ED-4469-84E1-C4F9BEA882EC}" type="pres">
      <dgm:prSet presAssocID="{2B80C444-FC52-4765-AB2A-16439EBFBD1D}" presName="parTxOnlySpace" presStyleCnt="0"/>
      <dgm:spPr/>
    </dgm:pt>
    <dgm:pt modelId="{09D84FE8-BBD3-4CF4-BD20-CCE16A44C0BD}" type="pres">
      <dgm:prSet presAssocID="{3E361032-1BAB-48E1-938E-6A015F248E78}" presName="parTxOnly" presStyleLbl="node1" presStyleIdx="4" presStyleCnt="5">
        <dgm:presLayoutVars>
          <dgm:chMax val="0"/>
          <dgm:chPref val="0"/>
          <dgm:bulletEnabled val="1"/>
        </dgm:presLayoutVars>
      </dgm:prSet>
      <dgm:spPr/>
      <dgm:t>
        <a:bodyPr/>
        <a:lstStyle/>
        <a:p>
          <a:endParaRPr lang="en-GB"/>
        </a:p>
      </dgm:t>
    </dgm:pt>
  </dgm:ptLst>
  <dgm:cxnLst>
    <dgm:cxn modelId="{6F874FFD-3113-498D-8FCB-4C155A1BC8CD}" srcId="{0A632A64-2E01-4BD1-B392-B77A95800807}" destId="{5BEBBE5F-090E-4CD6-AAC4-76A9249E27CC}" srcOrd="1" destOrd="0" parTransId="{D824E77A-8D29-4539-B802-198936386813}" sibTransId="{77F1BE37-7A7E-4ADB-9348-7E64AC63B660}"/>
    <dgm:cxn modelId="{EBF4D809-88A9-4206-8D46-21A213BA65C0}" srcId="{0A632A64-2E01-4BD1-B392-B77A95800807}" destId="{75210787-5C5A-49B4-8024-D9CECE19AF6E}" srcOrd="0" destOrd="0" parTransId="{FD205966-80CA-43C6-B1B5-5F1719D36933}" sibTransId="{C87F2684-F6F4-4552-B9FB-82BDD949192D}"/>
    <dgm:cxn modelId="{AE4AA50F-309A-4FF9-84F9-9362455D202C}" type="presOf" srcId="{75210787-5C5A-49B4-8024-D9CECE19AF6E}" destId="{C83C7406-0686-4A5A-93BA-77FD5C44E97A}" srcOrd="0" destOrd="0" presId="urn:microsoft.com/office/officeart/2005/8/layout/chevron1"/>
    <dgm:cxn modelId="{2FBA9EAD-98A7-4EFE-B467-C39D408FD24A}" type="presOf" srcId="{6AC02F1C-3A83-41C2-A244-48836D59DB5D}" destId="{066F1283-67F5-405A-B8AC-EDAC30B53D5E}" srcOrd="0" destOrd="0" presId="urn:microsoft.com/office/officeart/2005/8/layout/chevron1"/>
    <dgm:cxn modelId="{9DFF9E39-D9CD-4AA1-A020-B87CD3EA4AA9}" type="presOf" srcId="{0A632A64-2E01-4BD1-B392-B77A95800807}" destId="{E8A41B01-3703-4150-A935-65C18DCAF05C}" srcOrd="0" destOrd="0" presId="urn:microsoft.com/office/officeart/2005/8/layout/chevron1"/>
    <dgm:cxn modelId="{85BB2EDD-BA93-4B8C-BD0B-7835B8FF3F30}" type="presOf" srcId="{AF74AE02-53CB-40F8-AF93-241BA23E533D}" destId="{A9119A17-EC77-44E6-A057-5C9E38DDF47B}" srcOrd="0" destOrd="0" presId="urn:microsoft.com/office/officeart/2005/8/layout/chevron1"/>
    <dgm:cxn modelId="{640A24AE-B25E-427B-8D3F-FE69F1DAD367}" type="presOf" srcId="{5BEBBE5F-090E-4CD6-AAC4-76A9249E27CC}" destId="{ADA9BF50-1B8B-4E7C-808C-90783272262F}" srcOrd="0" destOrd="0" presId="urn:microsoft.com/office/officeart/2005/8/layout/chevron1"/>
    <dgm:cxn modelId="{8ECA6B6B-EDE1-4E4A-8A2D-E02FA5B95A93}" srcId="{0A632A64-2E01-4BD1-B392-B77A95800807}" destId="{3E361032-1BAB-48E1-938E-6A015F248E78}" srcOrd="4" destOrd="0" parTransId="{38D00C52-F6DB-42D2-9E31-820353EE3749}" sibTransId="{C02D3A5D-0BC6-45E1-8115-0A20D4FDE272}"/>
    <dgm:cxn modelId="{A0AA32DF-3C0F-4E62-A420-B7026F230C0A}" type="presOf" srcId="{3E361032-1BAB-48E1-938E-6A015F248E78}" destId="{09D84FE8-BBD3-4CF4-BD20-CCE16A44C0BD}" srcOrd="0" destOrd="0" presId="urn:microsoft.com/office/officeart/2005/8/layout/chevron1"/>
    <dgm:cxn modelId="{3E404851-4EC7-4AF9-874E-CF03261A1B95}" srcId="{0A632A64-2E01-4BD1-B392-B77A95800807}" destId="{6AC02F1C-3A83-41C2-A244-48836D59DB5D}" srcOrd="3" destOrd="0" parTransId="{A526F96E-1954-4BF0-AC7A-9D2581C7999A}" sibTransId="{2B80C444-FC52-4765-AB2A-16439EBFBD1D}"/>
    <dgm:cxn modelId="{016A4393-FCDB-4096-8A09-D83A0FB3A541}" srcId="{0A632A64-2E01-4BD1-B392-B77A95800807}" destId="{AF74AE02-53CB-40F8-AF93-241BA23E533D}" srcOrd="2" destOrd="0" parTransId="{A59D2A4A-79A2-4AB5-8718-4896D07BA2E7}" sibTransId="{D922B797-4A65-4B77-9742-AE0B386DE511}"/>
    <dgm:cxn modelId="{3B64FCB9-C21A-4062-AF3A-BBAC54A6B3BB}" type="presParOf" srcId="{E8A41B01-3703-4150-A935-65C18DCAF05C}" destId="{C83C7406-0686-4A5A-93BA-77FD5C44E97A}" srcOrd="0" destOrd="0" presId="urn:microsoft.com/office/officeart/2005/8/layout/chevron1"/>
    <dgm:cxn modelId="{7274CDCD-477F-4229-BEB2-CAF53FD0D780}" type="presParOf" srcId="{E8A41B01-3703-4150-A935-65C18DCAF05C}" destId="{6D0EC48E-D8A8-4F34-A904-E3CF7F16B345}" srcOrd="1" destOrd="0" presId="urn:microsoft.com/office/officeart/2005/8/layout/chevron1"/>
    <dgm:cxn modelId="{A09336DE-41B4-493E-8C93-7E88B6E62B76}" type="presParOf" srcId="{E8A41B01-3703-4150-A935-65C18DCAF05C}" destId="{ADA9BF50-1B8B-4E7C-808C-90783272262F}" srcOrd="2" destOrd="0" presId="urn:microsoft.com/office/officeart/2005/8/layout/chevron1"/>
    <dgm:cxn modelId="{7CAF0291-D0DE-4658-A0F9-E0980C1C6499}" type="presParOf" srcId="{E8A41B01-3703-4150-A935-65C18DCAF05C}" destId="{6AEB1EA0-06B2-4B07-8D18-4D3D1B87F1EC}" srcOrd="3" destOrd="0" presId="urn:microsoft.com/office/officeart/2005/8/layout/chevron1"/>
    <dgm:cxn modelId="{19FFDFB3-D8CD-4201-8DA3-A27711A49752}" type="presParOf" srcId="{E8A41B01-3703-4150-A935-65C18DCAF05C}" destId="{A9119A17-EC77-44E6-A057-5C9E38DDF47B}" srcOrd="4" destOrd="0" presId="urn:microsoft.com/office/officeart/2005/8/layout/chevron1"/>
    <dgm:cxn modelId="{29DC3BD3-8802-49A6-BA91-1FBA97D3927F}" type="presParOf" srcId="{E8A41B01-3703-4150-A935-65C18DCAF05C}" destId="{82DEA1E7-8B58-4031-B305-0F39942C8AA8}" srcOrd="5" destOrd="0" presId="urn:microsoft.com/office/officeart/2005/8/layout/chevron1"/>
    <dgm:cxn modelId="{AB3898A7-4BEA-4CB2-A9B4-1B45D5EBB507}" type="presParOf" srcId="{E8A41B01-3703-4150-A935-65C18DCAF05C}" destId="{066F1283-67F5-405A-B8AC-EDAC30B53D5E}" srcOrd="6" destOrd="0" presId="urn:microsoft.com/office/officeart/2005/8/layout/chevron1"/>
    <dgm:cxn modelId="{2142BF56-EFCD-4A37-91E1-5DA81F863AD8}" type="presParOf" srcId="{E8A41B01-3703-4150-A935-65C18DCAF05C}" destId="{7EB66B7C-72ED-4469-84E1-C4F9BEA882EC}" srcOrd="7" destOrd="0" presId="urn:microsoft.com/office/officeart/2005/8/layout/chevron1"/>
    <dgm:cxn modelId="{78184176-D746-476B-A5CD-0DF860A33957}" type="presParOf" srcId="{E8A41B01-3703-4150-A935-65C18DCAF05C}" destId="{09D84FE8-BBD3-4CF4-BD20-CCE16A44C0BD}"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A94112D-2154-4F77-B5D0-57253DDF92C1}" type="doc">
      <dgm:prSet loTypeId="urn:microsoft.com/office/officeart/2005/8/layout/venn1" loCatId="relationship" qsTypeId="urn:microsoft.com/office/officeart/2005/8/quickstyle/simple1" qsCatId="simple" csTypeId="urn:microsoft.com/office/officeart/2005/8/colors/accent1_2" csCatId="accent1" phldr="1"/>
      <dgm:spPr/>
    </dgm:pt>
    <dgm:pt modelId="{227C6C70-DDFA-4C9F-9FE0-D05D60D2B725}">
      <dgm:prSet phldrT="[Tekst]" custT="1"/>
      <dgm:spPr/>
      <dgm:t>
        <a:bodyPr/>
        <a:lstStyle/>
        <a:p>
          <a:r>
            <a:rPr lang="nl-BE" sz="2800" b="1" dirty="0" err="1" smtClean="0">
              <a:latin typeface="Verdana" panose="020B0604030504040204" pitchFamily="34" charset="0"/>
              <a:ea typeface="Verdana" panose="020B0604030504040204" pitchFamily="34" charset="0"/>
              <a:cs typeface="Verdana" panose="020B0604030504040204" pitchFamily="34" charset="0"/>
            </a:rPr>
            <a:t>Civil</a:t>
          </a:r>
          <a:r>
            <a:rPr lang="nl-BE" sz="2800" b="1" dirty="0" smtClean="0">
              <a:latin typeface="Verdana" panose="020B0604030504040204" pitchFamily="34" charset="0"/>
              <a:ea typeface="Verdana" panose="020B0604030504040204" pitchFamily="34" charset="0"/>
              <a:cs typeface="Verdana" panose="020B0604030504040204" pitchFamily="34" charset="0"/>
            </a:rPr>
            <a:t> </a:t>
          </a:r>
          <a:r>
            <a:rPr lang="nl-BE" sz="2800" b="1" dirty="0" err="1" smtClean="0">
              <a:latin typeface="Verdana" panose="020B0604030504040204" pitchFamily="34" charset="0"/>
              <a:ea typeface="Verdana" panose="020B0604030504040204" pitchFamily="34" charset="0"/>
              <a:cs typeface="Verdana" panose="020B0604030504040204" pitchFamily="34" charset="0"/>
            </a:rPr>
            <a:t>law</a:t>
          </a:r>
          <a:endParaRPr lang="nl-BE" sz="2800" b="1" dirty="0" smtClean="0">
            <a:latin typeface="Verdana" panose="020B0604030504040204" pitchFamily="34" charset="0"/>
            <a:ea typeface="Verdana" panose="020B0604030504040204" pitchFamily="34" charset="0"/>
            <a:cs typeface="Verdana" panose="020B0604030504040204" pitchFamily="34" charset="0"/>
          </a:endParaRPr>
        </a:p>
        <a:p>
          <a:r>
            <a:rPr lang="nl-BE" sz="2000" b="1" dirty="0" smtClean="0">
              <a:latin typeface="Verdana" panose="020B0604030504040204" pitchFamily="34" charset="0"/>
              <a:ea typeface="Verdana" panose="020B0604030504040204" pitchFamily="34" charset="0"/>
              <a:cs typeface="Verdana" panose="020B0604030504040204" pitchFamily="34" charset="0"/>
            </a:rPr>
            <a:t>(± 150 </a:t>
          </a:r>
          <a:r>
            <a:rPr lang="nl-BE" sz="2000" b="1" dirty="0" err="1" smtClean="0">
              <a:latin typeface="Verdana" panose="020B0604030504040204" pitchFamily="34" charset="0"/>
              <a:ea typeface="Verdana" panose="020B0604030504040204" pitchFamily="34" charset="0"/>
              <a:cs typeface="Verdana" panose="020B0604030504040204" pitchFamily="34" charset="0"/>
            </a:rPr>
            <a:t>countries</a:t>
          </a:r>
          <a:r>
            <a:rPr lang="nl-BE" sz="2000" b="1" dirty="0" smtClean="0">
              <a:latin typeface="Verdana" panose="020B0604030504040204" pitchFamily="34" charset="0"/>
              <a:ea typeface="Verdana" panose="020B0604030504040204" pitchFamily="34" charset="0"/>
              <a:cs typeface="Verdana" panose="020B0604030504040204" pitchFamily="34" charset="0"/>
            </a:rPr>
            <a:t>)</a:t>
          </a:r>
          <a:endParaRPr lang="en-GB" sz="2000" b="1" dirty="0">
            <a:latin typeface="Verdana" panose="020B0604030504040204" pitchFamily="34" charset="0"/>
            <a:ea typeface="Verdana" panose="020B0604030504040204" pitchFamily="34" charset="0"/>
            <a:cs typeface="Verdana" panose="020B0604030504040204" pitchFamily="34" charset="0"/>
          </a:endParaRPr>
        </a:p>
      </dgm:t>
    </dgm:pt>
    <dgm:pt modelId="{5216D802-6D89-4B09-BF65-00D66FBFD33A}" type="parTrans" cxnId="{AE3DDD47-4200-40D4-AFFA-EE943605FD6D}">
      <dgm:prSet/>
      <dgm:spPr/>
      <dgm:t>
        <a:bodyPr/>
        <a:lstStyle/>
        <a:p>
          <a:endParaRPr lang="en-GB"/>
        </a:p>
      </dgm:t>
    </dgm:pt>
    <dgm:pt modelId="{2821D869-F74E-47CB-A6A1-3EF1B4069BF3}" type="sibTrans" cxnId="{AE3DDD47-4200-40D4-AFFA-EE943605FD6D}">
      <dgm:prSet/>
      <dgm:spPr/>
      <dgm:t>
        <a:bodyPr/>
        <a:lstStyle/>
        <a:p>
          <a:endParaRPr lang="en-GB"/>
        </a:p>
      </dgm:t>
    </dgm:pt>
    <dgm:pt modelId="{8A194AD5-1755-425E-B37B-E08B0B49A56C}">
      <dgm:prSet phldrT="[Tekst]" custT="1"/>
      <dgm:spPr/>
      <dgm:t>
        <a:bodyPr/>
        <a:lstStyle/>
        <a:p>
          <a:r>
            <a:rPr lang="nl-BE" sz="2800" b="1" dirty="0" smtClean="0">
              <a:latin typeface="Verdana" panose="020B0604030504040204" pitchFamily="34" charset="0"/>
              <a:ea typeface="Verdana" panose="020B0604030504040204" pitchFamily="34" charset="0"/>
              <a:cs typeface="Verdana" panose="020B0604030504040204" pitchFamily="34" charset="0"/>
            </a:rPr>
            <a:t>Common </a:t>
          </a:r>
          <a:r>
            <a:rPr lang="nl-BE" sz="2800" b="1" dirty="0" err="1" smtClean="0">
              <a:latin typeface="Verdana" panose="020B0604030504040204" pitchFamily="34" charset="0"/>
              <a:ea typeface="Verdana" panose="020B0604030504040204" pitchFamily="34" charset="0"/>
              <a:cs typeface="Verdana" panose="020B0604030504040204" pitchFamily="34" charset="0"/>
            </a:rPr>
            <a:t>law</a:t>
          </a:r>
          <a:endParaRPr lang="nl-BE" sz="2800" b="1" dirty="0" smtClean="0">
            <a:latin typeface="Verdana" panose="020B0604030504040204" pitchFamily="34" charset="0"/>
            <a:ea typeface="Verdana" panose="020B0604030504040204" pitchFamily="34" charset="0"/>
            <a:cs typeface="Verdana" panose="020B0604030504040204" pitchFamily="34" charset="0"/>
          </a:endParaRPr>
        </a:p>
        <a:p>
          <a:r>
            <a:rPr lang="nl-BE" sz="2000" b="1" dirty="0" smtClean="0">
              <a:latin typeface="Verdana" panose="020B0604030504040204" pitchFamily="34" charset="0"/>
              <a:ea typeface="Verdana" panose="020B0604030504040204" pitchFamily="34" charset="0"/>
              <a:cs typeface="Verdana" panose="020B0604030504040204" pitchFamily="34" charset="0"/>
            </a:rPr>
            <a:t>(± 80</a:t>
          </a:r>
        </a:p>
        <a:p>
          <a:r>
            <a:rPr lang="nl-BE" sz="2000" b="1" dirty="0" err="1" smtClean="0">
              <a:latin typeface="Verdana" panose="020B0604030504040204" pitchFamily="34" charset="0"/>
              <a:ea typeface="Verdana" panose="020B0604030504040204" pitchFamily="34" charset="0"/>
              <a:cs typeface="Verdana" panose="020B0604030504040204" pitchFamily="34" charset="0"/>
            </a:rPr>
            <a:t>countries</a:t>
          </a:r>
          <a:r>
            <a:rPr lang="nl-BE" sz="2000" b="1" dirty="0" smtClean="0">
              <a:latin typeface="Verdana" panose="020B0604030504040204" pitchFamily="34" charset="0"/>
              <a:ea typeface="Verdana" panose="020B0604030504040204" pitchFamily="34" charset="0"/>
              <a:cs typeface="Verdana" panose="020B0604030504040204" pitchFamily="34" charset="0"/>
            </a:rPr>
            <a:t>)</a:t>
          </a:r>
          <a:endParaRPr lang="en-GB" sz="2000" b="1" dirty="0">
            <a:latin typeface="Verdana" panose="020B0604030504040204" pitchFamily="34" charset="0"/>
            <a:ea typeface="Verdana" panose="020B0604030504040204" pitchFamily="34" charset="0"/>
            <a:cs typeface="Verdana" panose="020B0604030504040204" pitchFamily="34" charset="0"/>
          </a:endParaRPr>
        </a:p>
      </dgm:t>
    </dgm:pt>
    <dgm:pt modelId="{D2830FEB-7A55-4623-A677-F117D112C72F}" type="parTrans" cxnId="{BD2D029C-2B7F-4585-BF94-1FF31A9474A7}">
      <dgm:prSet/>
      <dgm:spPr/>
      <dgm:t>
        <a:bodyPr/>
        <a:lstStyle/>
        <a:p>
          <a:endParaRPr lang="en-GB"/>
        </a:p>
      </dgm:t>
    </dgm:pt>
    <dgm:pt modelId="{E1222F93-C62C-470D-A80D-6474D4895A93}" type="sibTrans" cxnId="{BD2D029C-2B7F-4585-BF94-1FF31A9474A7}">
      <dgm:prSet/>
      <dgm:spPr/>
      <dgm:t>
        <a:bodyPr/>
        <a:lstStyle/>
        <a:p>
          <a:endParaRPr lang="en-GB"/>
        </a:p>
      </dgm:t>
    </dgm:pt>
    <dgm:pt modelId="{6BC9691F-1BFF-4E1D-8585-C5866D252B8B}" type="pres">
      <dgm:prSet presAssocID="{7A94112D-2154-4F77-B5D0-57253DDF92C1}" presName="compositeShape" presStyleCnt="0">
        <dgm:presLayoutVars>
          <dgm:chMax val="7"/>
          <dgm:dir/>
          <dgm:resizeHandles val="exact"/>
        </dgm:presLayoutVars>
      </dgm:prSet>
      <dgm:spPr/>
    </dgm:pt>
    <dgm:pt modelId="{29D3CAB3-EC80-4DBB-9555-72D4D5EFD139}" type="pres">
      <dgm:prSet presAssocID="{227C6C70-DDFA-4C9F-9FE0-D05D60D2B725}" presName="circ1" presStyleLbl="vennNode1" presStyleIdx="0" presStyleCnt="2"/>
      <dgm:spPr/>
      <dgm:t>
        <a:bodyPr/>
        <a:lstStyle/>
        <a:p>
          <a:endParaRPr lang="en-GB"/>
        </a:p>
      </dgm:t>
    </dgm:pt>
    <dgm:pt modelId="{A5A4FE51-603F-4ECB-BA42-21E6235EA0BF}" type="pres">
      <dgm:prSet presAssocID="{227C6C70-DDFA-4C9F-9FE0-D05D60D2B725}" presName="circ1Tx" presStyleLbl="revTx" presStyleIdx="0" presStyleCnt="0">
        <dgm:presLayoutVars>
          <dgm:chMax val="0"/>
          <dgm:chPref val="0"/>
          <dgm:bulletEnabled val="1"/>
        </dgm:presLayoutVars>
      </dgm:prSet>
      <dgm:spPr/>
      <dgm:t>
        <a:bodyPr/>
        <a:lstStyle/>
        <a:p>
          <a:endParaRPr lang="en-GB"/>
        </a:p>
      </dgm:t>
    </dgm:pt>
    <dgm:pt modelId="{2FB64B41-5B4B-4D25-8191-FEC06737C4B9}" type="pres">
      <dgm:prSet presAssocID="{8A194AD5-1755-425E-B37B-E08B0B49A56C}" presName="circ2" presStyleLbl="vennNode1" presStyleIdx="1" presStyleCnt="2"/>
      <dgm:spPr/>
      <dgm:t>
        <a:bodyPr/>
        <a:lstStyle/>
        <a:p>
          <a:endParaRPr lang="en-GB"/>
        </a:p>
      </dgm:t>
    </dgm:pt>
    <dgm:pt modelId="{0A1CD67C-20B0-4F8D-8E94-A7A7F4FDC32D}" type="pres">
      <dgm:prSet presAssocID="{8A194AD5-1755-425E-B37B-E08B0B49A56C}" presName="circ2Tx" presStyleLbl="revTx" presStyleIdx="0" presStyleCnt="0">
        <dgm:presLayoutVars>
          <dgm:chMax val="0"/>
          <dgm:chPref val="0"/>
          <dgm:bulletEnabled val="1"/>
        </dgm:presLayoutVars>
      </dgm:prSet>
      <dgm:spPr/>
      <dgm:t>
        <a:bodyPr/>
        <a:lstStyle/>
        <a:p>
          <a:endParaRPr lang="en-GB"/>
        </a:p>
      </dgm:t>
    </dgm:pt>
  </dgm:ptLst>
  <dgm:cxnLst>
    <dgm:cxn modelId="{BD2D029C-2B7F-4585-BF94-1FF31A9474A7}" srcId="{7A94112D-2154-4F77-B5D0-57253DDF92C1}" destId="{8A194AD5-1755-425E-B37B-E08B0B49A56C}" srcOrd="1" destOrd="0" parTransId="{D2830FEB-7A55-4623-A677-F117D112C72F}" sibTransId="{E1222F93-C62C-470D-A80D-6474D4895A93}"/>
    <dgm:cxn modelId="{19971BD7-09EC-4E13-8E97-C6FD315F26AE}" type="presOf" srcId="{8A194AD5-1755-425E-B37B-E08B0B49A56C}" destId="{2FB64B41-5B4B-4D25-8191-FEC06737C4B9}" srcOrd="0" destOrd="0" presId="urn:microsoft.com/office/officeart/2005/8/layout/venn1"/>
    <dgm:cxn modelId="{A18B2799-7A95-44EE-ABD0-042BC7B57E0A}" type="presOf" srcId="{7A94112D-2154-4F77-B5D0-57253DDF92C1}" destId="{6BC9691F-1BFF-4E1D-8585-C5866D252B8B}" srcOrd="0" destOrd="0" presId="urn:microsoft.com/office/officeart/2005/8/layout/venn1"/>
    <dgm:cxn modelId="{64578920-96D8-41E3-819B-FEC29D93C8E4}" type="presOf" srcId="{8A194AD5-1755-425E-B37B-E08B0B49A56C}" destId="{0A1CD67C-20B0-4F8D-8E94-A7A7F4FDC32D}" srcOrd="1" destOrd="0" presId="urn:microsoft.com/office/officeart/2005/8/layout/venn1"/>
    <dgm:cxn modelId="{1783FB60-4F5A-4303-8AEF-E61408565FE1}" type="presOf" srcId="{227C6C70-DDFA-4C9F-9FE0-D05D60D2B725}" destId="{29D3CAB3-EC80-4DBB-9555-72D4D5EFD139}" srcOrd="0" destOrd="0" presId="urn:microsoft.com/office/officeart/2005/8/layout/venn1"/>
    <dgm:cxn modelId="{D15A017D-5BDA-4B38-90D0-142BC55E3D9D}" type="presOf" srcId="{227C6C70-DDFA-4C9F-9FE0-D05D60D2B725}" destId="{A5A4FE51-603F-4ECB-BA42-21E6235EA0BF}" srcOrd="1" destOrd="0" presId="urn:microsoft.com/office/officeart/2005/8/layout/venn1"/>
    <dgm:cxn modelId="{AE3DDD47-4200-40D4-AFFA-EE943605FD6D}" srcId="{7A94112D-2154-4F77-B5D0-57253DDF92C1}" destId="{227C6C70-DDFA-4C9F-9FE0-D05D60D2B725}" srcOrd="0" destOrd="0" parTransId="{5216D802-6D89-4B09-BF65-00D66FBFD33A}" sibTransId="{2821D869-F74E-47CB-A6A1-3EF1B4069BF3}"/>
    <dgm:cxn modelId="{E34D1240-D706-4C39-8E42-C6B43EE6E3DB}" type="presParOf" srcId="{6BC9691F-1BFF-4E1D-8585-C5866D252B8B}" destId="{29D3CAB3-EC80-4DBB-9555-72D4D5EFD139}" srcOrd="0" destOrd="0" presId="urn:microsoft.com/office/officeart/2005/8/layout/venn1"/>
    <dgm:cxn modelId="{82CCF1BC-F886-44EA-A0F3-3C2088DD8AE0}" type="presParOf" srcId="{6BC9691F-1BFF-4E1D-8585-C5866D252B8B}" destId="{A5A4FE51-603F-4ECB-BA42-21E6235EA0BF}" srcOrd="1" destOrd="0" presId="urn:microsoft.com/office/officeart/2005/8/layout/venn1"/>
    <dgm:cxn modelId="{F2543867-4849-454B-899B-C0B7CB6B1E42}" type="presParOf" srcId="{6BC9691F-1BFF-4E1D-8585-C5866D252B8B}" destId="{2FB64B41-5B4B-4D25-8191-FEC06737C4B9}" srcOrd="2" destOrd="0" presId="urn:microsoft.com/office/officeart/2005/8/layout/venn1"/>
    <dgm:cxn modelId="{835CA5BD-7A3D-4E7C-9A14-10B806AA447F}" type="presParOf" srcId="{6BC9691F-1BFF-4E1D-8585-C5866D252B8B}" destId="{0A1CD67C-20B0-4F8D-8E94-A7A7F4FDC32D}" srcOrd="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9DAFEE-77B7-49E4-9FD1-37BB6B967A75}" type="doc">
      <dgm:prSet loTypeId="urn:microsoft.com/office/officeart/2005/8/layout/chevron1" loCatId="process" qsTypeId="urn:microsoft.com/office/officeart/2005/8/quickstyle/simple1" qsCatId="simple" csTypeId="urn:microsoft.com/office/officeart/2005/8/colors/colorful5" csCatId="colorful" phldr="1"/>
      <dgm:spPr/>
    </dgm:pt>
    <dgm:pt modelId="{20E4FB32-0EFA-489D-8287-A5D1548CA9C1}">
      <dgm:prSet phldrT="[Tekst]"/>
      <dgm:spPr/>
      <dgm:t>
        <a:bodyPr/>
        <a:lstStyle/>
        <a:p>
          <a:r>
            <a:rPr lang="nl-BE" dirty="0" smtClean="0">
              <a:latin typeface="Verdana" panose="020B0604030504040204" pitchFamily="34" charset="0"/>
              <a:ea typeface="Verdana" panose="020B0604030504040204" pitchFamily="34" charset="0"/>
              <a:cs typeface="Verdana" panose="020B0604030504040204" pitchFamily="34" charset="0"/>
            </a:rPr>
            <a:t>Data </a:t>
          </a:r>
          <a:r>
            <a:rPr lang="nl-BE" dirty="0" err="1" smtClean="0">
              <a:latin typeface="Verdana" panose="020B0604030504040204" pitchFamily="34" charset="0"/>
              <a:ea typeface="Verdana" panose="020B0604030504040204" pitchFamily="34" charset="0"/>
              <a:cs typeface="Verdana" panose="020B0604030504040204" pitchFamily="34" charset="0"/>
            </a:rPr>
            <a:t>collection</a:t>
          </a:r>
          <a:endParaRPr lang="en-GB" dirty="0">
            <a:latin typeface="Verdana" panose="020B0604030504040204" pitchFamily="34" charset="0"/>
            <a:ea typeface="Verdana" panose="020B0604030504040204" pitchFamily="34" charset="0"/>
            <a:cs typeface="Verdana" panose="020B0604030504040204" pitchFamily="34" charset="0"/>
          </a:endParaRPr>
        </a:p>
      </dgm:t>
    </dgm:pt>
    <dgm:pt modelId="{159AB091-D0EC-42D1-9A27-B8C12FBAB065}" type="parTrans" cxnId="{4FEA16A5-88BD-468A-AD98-2AA2F005B065}">
      <dgm:prSet/>
      <dgm:spPr/>
      <dgm:t>
        <a:bodyPr/>
        <a:lstStyle/>
        <a:p>
          <a:endParaRPr lang="en-GB"/>
        </a:p>
      </dgm:t>
    </dgm:pt>
    <dgm:pt modelId="{78BDAE75-03DB-414F-9B3F-A51CF5ED42DB}" type="sibTrans" cxnId="{4FEA16A5-88BD-468A-AD98-2AA2F005B065}">
      <dgm:prSet/>
      <dgm:spPr/>
      <dgm:t>
        <a:bodyPr/>
        <a:lstStyle/>
        <a:p>
          <a:endParaRPr lang="en-GB"/>
        </a:p>
      </dgm:t>
    </dgm:pt>
    <dgm:pt modelId="{FDADA289-0A5D-45A5-AF48-6CC0283A1812}">
      <dgm:prSet phldrT="[Tekst]"/>
      <dgm:spPr/>
      <dgm:t>
        <a:bodyPr/>
        <a:lstStyle/>
        <a:p>
          <a:r>
            <a:rPr lang="nl-BE" dirty="0" smtClean="0">
              <a:latin typeface="Verdana" panose="020B0604030504040204" pitchFamily="34" charset="0"/>
              <a:ea typeface="Verdana" panose="020B0604030504040204" pitchFamily="34" charset="0"/>
              <a:cs typeface="Verdana" panose="020B0604030504040204" pitchFamily="34" charset="0"/>
            </a:rPr>
            <a:t>Examination</a:t>
          </a:r>
          <a:endParaRPr lang="en-GB" dirty="0">
            <a:latin typeface="Verdana" panose="020B0604030504040204" pitchFamily="34" charset="0"/>
            <a:ea typeface="Verdana" panose="020B0604030504040204" pitchFamily="34" charset="0"/>
            <a:cs typeface="Verdana" panose="020B0604030504040204" pitchFamily="34" charset="0"/>
          </a:endParaRPr>
        </a:p>
      </dgm:t>
    </dgm:pt>
    <dgm:pt modelId="{2EF99EAC-7370-44D5-8E25-8BD386AC4F4A}" type="parTrans" cxnId="{EA3B1945-1E34-4418-BE0E-D7DBDEDA7782}">
      <dgm:prSet/>
      <dgm:spPr/>
      <dgm:t>
        <a:bodyPr/>
        <a:lstStyle/>
        <a:p>
          <a:endParaRPr lang="en-GB"/>
        </a:p>
      </dgm:t>
    </dgm:pt>
    <dgm:pt modelId="{05DFB348-A336-4B5D-88B7-FF4763100276}" type="sibTrans" cxnId="{EA3B1945-1E34-4418-BE0E-D7DBDEDA7782}">
      <dgm:prSet/>
      <dgm:spPr/>
      <dgm:t>
        <a:bodyPr/>
        <a:lstStyle/>
        <a:p>
          <a:endParaRPr lang="en-GB"/>
        </a:p>
      </dgm:t>
    </dgm:pt>
    <dgm:pt modelId="{8DCC9265-9E9D-4DA5-8D1E-4EB2DA623CD3}">
      <dgm:prSet phldrT="[Tekst]"/>
      <dgm:spPr/>
      <dgm:t>
        <a:bodyPr/>
        <a:lstStyle/>
        <a:p>
          <a:r>
            <a:rPr lang="nl-BE" dirty="0" smtClean="0">
              <a:latin typeface="Verdana" panose="020B0604030504040204" pitchFamily="34" charset="0"/>
              <a:ea typeface="Verdana" panose="020B0604030504040204" pitchFamily="34" charset="0"/>
              <a:cs typeface="Verdana" panose="020B0604030504040204" pitchFamily="34" charset="0"/>
            </a:rPr>
            <a:t>Analysis</a:t>
          </a:r>
          <a:endParaRPr lang="en-GB" dirty="0">
            <a:latin typeface="Verdana" panose="020B0604030504040204" pitchFamily="34" charset="0"/>
            <a:ea typeface="Verdana" panose="020B0604030504040204" pitchFamily="34" charset="0"/>
            <a:cs typeface="Verdana" panose="020B0604030504040204" pitchFamily="34" charset="0"/>
          </a:endParaRPr>
        </a:p>
      </dgm:t>
    </dgm:pt>
    <dgm:pt modelId="{AF38CE40-2F35-4DAE-83A5-B5580B47571C}" type="parTrans" cxnId="{275D3BB5-CE02-43E0-BC38-A297883130EB}">
      <dgm:prSet/>
      <dgm:spPr/>
      <dgm:t>
        <a:bodyPr/>
        <a:lstStyle/>
        <a:p>
          <a:endParaRPr lang="en-GB"/>
        </a:p>
      </dgm:t>
    </dgm:pt>
    <dgm:pt modelId="{B184E9CE-A924-4AF1-A359-56B063E62197}" type="sibTrans" cxnId="{275D3BB5-CE02-43E0-BC38-A297883130EB}">
      <dgm:prSet/>
      <dgm:spPr/>
      <dgm:t>
        <a:bodyPr/>
        <a:lstStyle/>
        <a:p>
          <a:endParaRPr lang="en-GB"/>
        </a:p>
      </dgm:t>
    </dgm:pt>
    <dgm:pt modelId="{4B015E47-2447-4765-9424-A0AB1EA270B3}">
      <dgm:prSet/>
      <dgm:spPr/>
      <dgm:t>
        <a:bodyPr/>
        <a:lstStyle/>
        <a:p>
          <a:r>
            <a:rPr lang="nl-BE" dirty="0" smtClean="0">
              <a:latin typeface="Verdana" panose="020B0604030504040204" pitchFamily="34" charset="0"/>
              <a:ea typeface="Verdana" panose="020B0604030504040204" pitchFamily="34" charset="0"/>
              <a:cs typeface="Verdana" panose="020B0604030504040204" pitchFamily="34" charset="0"/>
            </a:rPr>
            <a:t>Reporting</a:t>
          </a:r>
          <a:endParaRPr lang="en-GB" dirty="0">
            <a:latin typeface="Verdana" panose="020B0604030504040204" pitchFamily="34" charset="0"/>
            <a:ea typeface="Verdana" panose="020B0604030504040204" pitchFamily="34" charset="0"/>
            <a:cs typeface="Verdana" panose="020B0604030504040204" pitchFamily="34" charset="0"/>
          </a:endParaRPr>
        </a:p>
      </dgm:t>
    </dgm:pt>
    <dgm:pt modelId="{E135504E-A1B8-4393-9638-2D2DC7ABF01C}" type="parTrans" cxnId="{4EC95375-ECB9-4B97-92F7-DA340363EF35}">
      <dgm:prSet/>
      <dgm:spPr/>
      <dgm:t>
        <a:bodyPr/>
        <a:lstStyle/>
        <a:p>
          <a:endParaRPr lang="en-GB"/>
        </a:p>
      </dgm:t>
    </dgm:pt>
    <dgm:pt modelId="{4901B0E5-5E13-4CE5-9800-2E86FF597161}" type="sibTrans" cxnId="{4EC95375-ECB9-4B97-92F7-DA340363EF35}">
      <dgm:prSet/>
      <dgm:spPr/>
      <dgm:t>
        <a:bodyPr/>
        <a:lstStyle/>
        <a:p>
          <a:endParaRPr lang="en-GB"/>
        </a:p>
      </dgm:t>
    </dgm:pt>
    <dgm:pt modelId="{3FFBB771-F551-4C45-A9A6-4330D86790A9}" type="pres">
      <dgm:prSet presAssocID="{B29DAFEE-77B7-49E4-9FD1-37BB6B967A75}" presName="Name0" presStyleCnt="0">
        <dgm:presLayoutVars>
          <dgm:dir/>
          <dgm:animLvl val="lvl"/>
          <dgm:resizeHandles val="exact"/>
        </dgm:presLayoutVars>
      </dgm:prSet>
      <dgm:spPr/>
    </dgm:pt>
    <dgm:pt modelId="{92DA4A35-E8ED-41EE-9CE5-9F8A58B1D9FE}" type="pres">
      <dgm:prSet presAssocID="{20E4FB32-0EFA-489D-8287-A5D1548CA9C1}" presName="parTxOnly" presStyleLbl="node1" presStyleIdx="0" presStyleCnt="4">
        <dgm:presLayoutVars>
          <dgm:chMax val="0"/>
          <dgm:chPref val="0"/>
          <dgm:bulletEnabled val="1"/>
        </dgm:presLayoutVars>
      </dgm:prSet>
      <dgm:spPr/>
      <dgm:t>
        <a:bodyPr/>
        <a:lstStyle/>
        <a:p>
          <a:endParaRPr lang="en-GB"/>
        </a:p>
      </dgm:t>
    </dgm:pt>
    <dgm:pt modelId="{F37E6213-3EB4-489B-9B5F-2B774DA13E15}" type="pres">
      <dgm:prSet presAssocID="{78BDAE75-03DB-414F-9B3F-A51CF5ED42DB}" presName="parTxOnlySpace" presStyleCnt="0"/>
      <dgm:spPr/>
    </dgm:pt>
    <dgm:pt modelId="{A853EB1A-BE6D-453E-99A3-E53C80A9B564}" type="pres">
      <dgm:prSet presAssocID="{FDADA289-0A5D-45A5-AF48-6CC0283A1812}" presName="parTxOnly" presStyleLbl="node1" presStyleIdx="1" presStyleCnt="4">
        <dgm:presLayoutVars>
          <dgm:chMax val="0"/>
          <dgm:chPref val="0"/>
          <dgm:bulletEnabled val="1"/>
        </dgm:presLayoutVars>
      </dgm:prSet>
      <dgm:spPr/>
      <dgm:t>
        <a:bodyPr/>
        <a:lstStyle/>
        <a:p>
          <a:endParaRPr lang="en-GB"/>
        </a:p>
      </dgm:t>
    </dgm:pt>
    <dgm:pt modelId="{30BD3DBF-8039-4E5A-8FFE-013C7FF5479D}" type="pres">
      <dgm:prSet presAssocID="{05DFB348-A336-4B5D-88B7-FF4763100276}" presName="parTxOnlySpace" presStyleCnt="0"/>
      <dgm:spPr/>
    </dgm:pt>
    <dgm:pt modelId="{89481D99-6A8F-4116-AE5D-528688BED060}" type="pres">
      <dgm:prSet presAssocID="{8DCC9265-9E9D-4DA5-8D1E-4EB2DA623CD3}" presName="parTxOnly" presStyleLbl="node1" presStyleIdx="2" presStyleCnt="4">
        <dgm:presLayoutVars>
          <dgm:chMax val="0"/>
          <dgm:chPref val="0"/>
          <dgm:bulletEnabled val="1"/>
        </dgm:presLayoutVars>
      </dgm:prSet>
      <dgm:spPr/>
      <dgm:t>
        <a:bodyPr/>
        <a:lstStyle/>
        <a:p>
          <a:endParaRPr lang="en-GB"/>
        </a:p>
      </dgm:t>
    </dgm:pt>
    <dgm:pt modelId="{EB6FABF1-C93E-4F96-A028-8690BF3399AA}" type="pres">
      <dgm:prSet presAssocID="{B184E9CE-A924-4AF1-A359-56B063E62197}" presName="parTxOnlySpace" presStyleCnt="0"/>
      <dgm:spPr/>
    </dgm:pt>
    <dgm:pt modelId="{FA788BFA-CF6D-4A47-9BF4-6472180CFC22}" type="pres">
      <dgm:prSet presAssocID="{4B015E47-2447-4765-9424-A0AB1EA270B3}" presName="parTxOnly" presStyleLbl="node1" presStyleIdx="3" presStyleCnt="4">
        <dgm:presLayoutVars>
          <dgm:chMax val="0"/>
          <dgm:chPref val="0"/>
          <dgm:bulletEnabled val="1"/>
        </dgm:presLayoutVars>
      </dgm:prSet>
      <dgm:spPr/>
      <dgm:t>
        <a:bodyPr/>
        <a:lstStyle/>
        <a:p>
          <a:endParaRPr lang="en-GB"/>
        </a:p>
      </dgm:t>
    </dgm:pt>
  </dgm:ptLst>
  <dgm:cxnLst>
    <dgm:cxn modelId="{72925AA6-E515-4109-85AD-53A6168C6C1B}" type="presOf" srcId="{8DCC9265-9E9D-4DA5-8D1E-4EB2DA623CD3}" destId="{89481D99-6A8F-4116-AE5D-528688BED060}" srcOrd="0" destOrd="0" presId="urn:microsoft.com/office/officeart/2005/8/layout/chevron1"/>
    <dgm:cxn modelId="{4EC95375-ECB9-4B97-92F7-DA340363EF35}" srcId="{B29DAFEE-77B7-49E4-9FD1-37BB6B967A75}" destId="{4B015E47-2447-4765-9424-A0AB1EA270B3}" srcOrd="3" destOrd="0" parTransId="{E135504E-A1B8-4393-9638-2D2DC7ABF01C}" sibTransId="{4901B0E5-5E13-4CE5-9800-2E86FF597161}"/>
    <dgm:cxn modelId="{EA3B1945-1E34-4418-BE0E-D7DBDEDA7782}" srcId="{B29DAFEE-77B7-49E4-9FD1-37BB6B967A75}" destId="{FDADA289-0A5D-45A5-AF48-6CC0283A1812}" srcOrd="1" destOrd="0" parTransId="{2EF99EAC-7370-44D5-8E25-8BD386AC4F4A}" sibTransId="{05DFB348-A336-4B5D-88B7-FF4763100276}"/>
    <dgm:cxn modelId="{DA02B134-355E-4642-A5DE-F42C54E6DB0E}" type="presOf" srcId="{FDADA289-0A5D-45A5-AF48-6CC0283A1812}" destId="{A853EB1A-BE6D-453E-99A3-E53C80A9B564}" srcOrd="0" destOrd="0" presId="urn:microsoft.com/office/officeart/2005/8/layout/chevron1"/>
    <dgm:cxn modelId="{0360D2DD-D66B-4903-9BAD-7A56725B61F3}" type="presOf" srcId="{20E4FB32-0EFA-489D-8287-A5D1548CA9C1}" destId="{92DA4A35-E8ED-41EE-9CE5-9F8A58B1D9FE}" srcOrd="0" destOrd="0" presId="urn:microsoft.com/office/officeart/2005/8/layout/chevron1"/>
    <dgm:cxn modelId="{1431C3AB-969D-46B0-AD7F-D4730E1B3229}" type="presOf" srcId="{4B015E47-2447-4765-9424-A0AB1EA270B3}" destId="{FA788BFA-CF6D-4A47-9BF4-6472180CFC22}" srcOrd="0" destOrd="0" presId="urn:microsoft.com/office/officeart/2005/8/layout/chevron1"/>
    <dgm:cxn modelId="{275D3BB5-CE02-43E0-BC38-A297883130EB}" srcId="{B29DAFEE-77B7-49E4-9FD1-37BB6B967A75}" destId="{8DCC9265-9E9D-4DA5-8D1E-4EB2DA623CD3}" srcOrd="2" destOrd="0" parTransId="{AF38CE40-2F35-4DAE-83A5-B5580B47571C}" sibTransId="{B184E9CE-A924-4AF1-A359-56B063E62197}"/>
    <dgm:cxn modelId="{4FEA16A5-88BD-468A-AD98-2AA2F005B065}" srcId="{B29DAFEE-77B7-49E4-9FD1-37BB6B967A75}" destId="{20E4FB32-0EFA-489D-8287-A5D1548CA9C1}" srcOrd="0" destOrd="0" parTransId="{159AB091-D0EC-42D1-9A27-B8C12FBAB065}" sibTransId="{78BDAE75-03DB-414F-9B3F-A51CF5ED42DB}"/>
    <dgm:cxn modelId="{EA592075-14BD-4779-8161-42CCDD641C97}" type="presOf" srcId="{B29DAFEE-77B7-49E4-9FD1-37BB6B967A75}" destId="{3FFBB771-F551-4C45-A9A6-4330D86790A9}" srcOrd="0" destOrd="0" presId="urn:microsoft.com/office/officeart/2005/8/layout/chevron1"/>
    <dgm:cxn modelId="{C00DD6A3-7B45-4039-9B07-959DBFAF8170}" type="presParOf" srcId="{3FFBB771-F551-4C45-A9A6-4330D86790A9}" destId="{92DA4A35-E8ED-41EE-9CE5-9F8A58B1D9FE}" srcOrd="0" destOrd="0" presId="urn:microsoft.com/office/officeart/2005/8/layout/chevron1"/>
    <dgm:cxn modelId="{5A5FED53-B90A-4E41-BC55-2A98F338D943}" type="presParOf" srcId="{3FFBB771-F551-4C45-A9A6-4330D86790A9}" destId="{F37E6213-3EB4-489B-9B5F-2B774DA13E15}" srcOrd="1" destOrd="0" presId="urn:microsoft.com/office/officeart/2005/8/layout/chevron1"/>
    <dgm:cxn modelId="{9B6F961A-D393-4A68-BE77-E6C377751E30}" type="presParOf" srcId="{3FFBB771-F551-4C45-A9A6-4330D86790A9}" destId="{A853EB1A-BE6D-453E-99A3-E53C80A9B564}" srcOrd="2" destOrd="0" presId="urn:microsoft.com/office/officeart/2005/8/layout/chevron1"/>
    <dgm:cxn modelId="{9C1A4624-7B8C-4FE3-8D62-819DDA965F5F}" type="presParOf" srcId="{3FFBB771-F551-4C45-A9A6-4330D86790A9}" destId="{30BD3DBF-8039-4E5A-8FFE-013C7FF5479D}" srcOrd="3" destOrd="0" presId="urn:microsoft.com/office/officeart/2005/8/layout/chevron1"/>
    <dgm:cxn modelId="{FF73AF60-2551-4BCF-AD31-4DD3E8D53446}" type="presParOf" srcId="{3FFBB771-F551-4C45-A9A6-4330D86790A9}" destId="{89481D99-6A8F-4116-AE5D-528688BED060}" srcOrd="4" destOrd="0" presId="urn:microsoft.com/office/officeart/2005/8/layout/chevron1"/>
    <dgm:cxn modelId="{5CE352D2-646F-466D-B6A1-5E8545128263}" type="presParOf" srcId="{3FFBB771-F551-4C45-A9A6-4330D86790A9}" destId="{EB6FABF1-C93E-4F96-A028-8690BF3399AA}" srcOrd="5" destOrd="0" presId="urn:microsoft.com/office/officeart/2005/8/layout/chevron1"/>
    <dgm:cxn modelId="{00F956F1-42BF-408C-B328-0F3C87C15F1C}" type="presParOf" srcId="{3FFBB771-F551-4C45-A9A6-4330D86790A9}" destId="{FA788BFA-CF6D-4A47-9BF4-6472180CFC22}"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3C7406-0686-4A5A-93BA-77FD5C44E97A}">
      <dsp:nvSpPr>
        <dsp:cNvPr id="0" name=""/>
        <dsp:cNvSpPr/>
      </dsp:nvSpPr>
      <dsp:spPr>
        <a:xfrm>
          <a:off x="2976" y="1677590"/>
          <a:ext cx="2649140" cy="1059656"/>
        </a:xfrm>
        <a:prstGeom prst="chevron">
          <a:avLst/>
        </a:prstGeom>
        <a:solidFill>
          <a:schemeClr val="accent1">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Identification of </a:t>
          </a: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EE</a:t>
          </a:r>
        </a:p>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(Preservation)</a:t>
          </a:r>
          <a:endParaRPr lang="en-US" sz="1600" kern="1200" noProof="0" dirty="0">
            <a:latin typeface="Verdana" panose="020B0604030504040204" pitchFamily="34" charset="0"/>
            <a:ea typeface="Verdana" panose="020B0604030504040204" pitchFamily="34" charset="0"/>
            <a:cs typeface="Verdana" panose="020B0604030504040204" pitchFamily="34" charset="0"/>
          </a:endParaRPr>
        </a:p>
      </dsp:txBody>
      <dsp:txXfrm>
        <a:off x="532804" y="1677590"/>
        <a:ext cx="1589484" cy="1059656"/>
      </dsp:txXfrm>
    </dsp:sp>
    <dsp:sp modelId="{ADA9BF50-1B8B-4E7C-808C-90783272262F}">
      <dsp:nvSpPr>
        <dsp:cNvPr id="0" name=""/>
        <dsp:cNvSpPr/>
      </dsp:nvSpPr>
      <dsp:spPr>
        <a:xfrm>
          <a:off x="2387203" y="1677590"/>
          <a:ext cx="2649140" cy="1059656"/>
        </a:xfrm>
        <a:prstGeom prst="chevron">
          <a:avLst/>
        </a:prstGeom>
        <a:solidFill>
          <a:schemeClr val="accent1">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Prior authorization </a:t>
          </a:r>
          <a:endParaRPr lang="en-US" sz="1600" kern="1200" noProof="0" dirty="0">
            <a:latin typeface="Verdana" panose="020B0604030504040204" pitchFamily="34" charset="0"/>
            <a:ea typeface="Verdana" panose="020B0604030504040204" pitchFamily="34" charset="0"/>
            <a:cs typeface="Verdana" panose="020B0604030504040204" pitchFamily="34" charset="0"/>
          </a:endParaRPr>
        </a:p>
      </dsp:txBody>
      <dsp:txXfrm>
        <a:off x="2917031" y="1677590"/>
        <a:ext cx="1589484" cy="1059656"/>
      </dsp:txXfrm>
    </dsp:sp>
    <dsp:sp modelId="{A9119A17-EC77-44E6-A057-5C9E38DDF47B}">
      <dsp:nvSpPr>
        <dsp:cNvPr id="0" name=""/>
        <dsp:cNvSpPr/>
      </dsp:nvSpPr>
      <dsp:spPr>
        <a:xfrm>
          <a:off x="4771429" y="1677590"/>
          <a:ext cx="2649140" cy="1059656"/>
        </a:xfrm>
        <a:prstGeom prst="chevron">
          <a:avLst/>
        </a:prstGeom>
        <a:solidFill>
          <a:schemeClr val="accent1">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Collection of </a:t>
          </a:r>
          <a:r>
            <a:rPr lang="en-US" sz="1600" b="0" kern="1200" noProof="0" dirty="0" smtClean="0">
              <a:latin typeface="Verdana" panose="020B0604030504040204" pitchFamily="34" charset="0"/>
              <a:ea typeface="Verdana" panose="020B0604030504040204" pitchFamily="34" charset="0"/>
              <a:cs typeface="Verdana" panose="020B0604030504040204" pitchFamily="34" charset="0"/>
            </a:rPr>
            <a:t>EE </a:t>
          </a:r>
          <a:r>
            <a:rPr lang="en-GB" sz="1600" b="0" kern="1200" noProof="0" dirty="0" smtClean="0">
              <a:latin typeface="Verdana" panose="020B0604030504040204" pitchFamily="34" charset="0"/>
              <a:ea typeface="Verdana" panose="020B0604030504040204" pitchFamily="34" charset="0"/>
              <a:cs typeface="Verdana" panose="020B0604030504040204" pitchFamily="34" charset="0"/>
            </a:rPr>
            <a:t>Examination &amp; Analysis</a:t>
          </a:r>
          <a:endParaRPr lang="en-US" sz="1600" b="0" kern="1200" noProof="0" dirty="0">
            <a:latin typeface="Verdana" panose="020B0604030504040204" pitchFamily="34" charset="0"/>
            <a:ea typeface="Verdana" panose="020B0604030504040204" pitchFamily="34" charset="0"/>
            <a:cs typeface="Verdana" panose="020B0604030504040204" pitchFamily="34" charset="0"/>
          </a:endParaRPr>
        </a:p>
      </dsp:txBody>
      <dsp:txXfrm>
        <a:off x="5301257" y="1677590"/>
        <a:ext cx="1589484" cy="1059656"/>
      </dsp:txXfrm>
    </dsp:sp>
    <dsp:sp modelId="{066F1283-67F5-405A-B8AC-EDAC30B53D5E}">
      <dsp:nvSpPr>
        <dsp:cNvPr id="0" name=""/>
        <dsp:cNvSpPr/>
      </dsp:nvSpPr>
      <dsp:spPr>
        <a:xfrm>
          <a:off x="7155656" y="1677590"/>
          <a:ext cx="2649140" cy="1059656"/>
        </a:xfrm>
        <a:prstGeom prst="chevron">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Evaluation of admissibility </a:t>
          </a: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EE</a:t>
          </a:r>
        </a:p>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(preparation)</a:t>
          </a:r>
          <a:endParaRPr lang="en-US" sz="1600" kern="1200" noProof="0" dirty="0">
            <a:latin typeface="Verdana" panose="020B0604030504040204" pitchFamily="34" charset="0"/>
            <a:ea typeface="Verdana" panose="020B0604030504040204" pitchFamily="34" charset="0"/>
            <a:cs typeface="Verdana" panose="020B0604030504040204" pitchFamily="34" charset="0"/>
          </a:endParaRPr>
        </a:p>
      </dsp:txBody>
      <dsp:txXfrm>
        <a:off x="7685484" y="1677590"/>
        <a:ext cx="1589484" cy="1059656"/>
      </dsp:txXfrm>
    </dsp:sp>
    <dsp:sp modelId="{09D84FE8-BBD3-4CF4-BD20-CCE16A44C0BD}">
      <dsp:nvSpPr>
        <dsp:cNvPr id="0" name=""/>
        <dsp:cNvSpPr/>
      </dsp:nvSpPr>
      <dsp:spPr>
        <a:xfrm>
          <a:off x="9539882" y="1677590"/>
          <a:ext cx="2649140" cy="1059656"/>
        </a:xfrm>
        <a:prstGeom prst="chevron">
          <a:avLst/>
        </a:prstGeom>
        <a:solidFill>
          <a:schemeClr val="accent1">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noProof="0" dirty="0" smtClean="0">
              <a:latin typeface="Verdana" panose="020B0604030504040204" pitchFamily="34" charset="0"/>
              <a:ea typeface="Verdana" panose="020B0604030504040204" pitchFamily="34" charset="0"/>
              <a:cs typeface="Verdana" panose="020B0604030504040204" pitchFamily="34" charset="0"/>
            </a:rPr>
            <a:t>Ruling on EE</a:t>
          </a:r>
          <a:endParaRPr lang="en-US" sz="1600" kern="1200" noProof="0" dirty="0">
            <a:latin typeface="Verdana" panose="020B0604030504040204" pitchFamily="34" charset="0"/>
            <a:ea typeface="Verdana" panose="020B0604030504040204" pitchFamily="34" charset="0"/>
            <a:cs typeface="Verdana" panose="020B0604030504040204" pitchFamily="34" charset="0"/>
          </a:endParaRPr>
        </a:p>
      </dsp:txBody>
      <dsp:txXfrm>
        <a:off x="10069710" y="1677590"/>
        <a:ext cx="1589484" cy="10596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DA4A35-E8ED-41EE-9CE5-9F8A58B1D9FE}">
      <dsp:nvSpPr>
        <dsp:cNvPr id="0" name=""/>
        <dsp:cNvSpPr/>
      </dsp:nvSpPr>
      <dsp:spPr>
        <a:xfrm>
          <a:off x="5499" y="2069092"/>
          <a:ext cx="3201202" cy="1280481"/>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nl-BE" sz="2200" kern="1200" dirty="0" smtClean="0">
              <a:latin typeface="Verdana" panose="020B0604030504040204" pitchFamily="34" charset="0"/>
              <a:ea typeface="Verdana" panose="020B0604030504040204" pitchFamily="34" charset="0"/>
              <a:cs typeface="Verdana" panose="020B0604030504040204" pitchFamily="34" charset="0"/>
            </a:rPr>
            <a:t>Data </a:t>
          </a:r>
          <a:r>
            <a:rPr lang="nl-BE" sz="2200" kern="1200" dirty="0" err="1" smtClean="0">
              <a:latin typeface="Verdana" panose="020B0604030504040204" pitchFamily="34" charset="0"/>
              <a:ea typeface="Verdana" panose="020B0604030504040204" pitchFamily="34" charset="0"/>
              <a:cs typeface="Verdana" panose="020B0604030504040204" pitchFamily="34" charset="0"/>
            </a:rPr>
            <a:t>collection</a:t>
          </a:r>
          <a:endParaRPr lang="en-GB" sz="2200" kern="1200" dirty="0">
            <a:latin typeface="Verdana" panose="020B0604030504040204" pitchFamily="34" charset="0"/>
            <a:ea typeface="Verdana" panose="020B0604030504040204" pitchFamily="34" charset="0"/>
            <a:cs typeface="Verdana" panose="020B0604030504040204" pitchFamily="34" charset="0"/>
          </a:endParaRPr>
        </a:p>
      </dsp:txBody>
      <dsp:txXfrm>
        <a:off x="645740" y="2069092"/>
        <a:ext cx="1920721" cy="1280481"/>
      </dsp:txXfrm>
    </dsp:sp>
    <dsp:sp modelId="{A853EB1A-BE6D-453E-99A3-E53C80A9B564}">
      <dsp:nvSpPr>
        <dsp:cNvPr id="0" name=""/>
        <dsp:cNvSpPr/>
      </dsp:nvSpPr>
      <dsp:spPr>
        <a:xfrm>
          <a:off x="2886581" y="2069092"/>
          <a:ext cx="3201202" cy="1280481"/>
        </a:xfrm>
        <a:prstGeom prst="chevron">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nl-BE" sz="2200" kern="1200" dirty="0" smtClean="0">
              <a:latin typeface="Verdana" panose="020B0604030504040204" pitchFamily="34" charset="0"/>
              <a:ea typeface="Verdana" panose="020B0604030504040204" pitchFamily="34" charset="0"/>
              <a:cs typeface="Verdana" panose="020B0604030504040204" pitchFamily="34" charset="0"/>
            </a:rPr>
            <a:t>Examination</a:t>
          </a:r>
          <a:endParaRPr lang="en-GB" sz="2200" kern="1200" dirty="0">
            <a:latin typeface="Verdana" panose="020B0604030504040204" pitchFamily="34" charset="0"/>
            <a:ea typeface="Verdana" panose="020B0604030504040204" pitchFamily="34" charset="0"/>
            <a:cs typeface="Verdana" panose="020B0604030504040204" pitchFamily="34" charset="0"/>
          </a:endParaRPr>
        </a:p>
      </dsp:txBody>
      <dsp:txXfrm>
        <a:off x="3526822" y="2069092"/>
        <a:ext cx="1920721" cy="1280481"/>
      </dsp:txXfrm>
    </dsp:sp>
    <dsp:sp modelId="{89481D99-6A8F-4116-AE5D-528688BED060}">
      <dsp:nvSpPr>
        <dsp:cNvPr id="0" name=""/>
        <dsp:cNvSpPr/>
      </dsp:nvSpPr>
      <dsp:spPr>
        <a:xfrm>
          <a:off x="5767664" y="2069092"/>
          <a:ext cx="3201202" cy="1280481"/>
        </a:xfrm>
        <a:prstGeom prst="chevron">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nl-BE" sz="2200" kern="1200" dirty="0" smtClean="0">
              <a:latin typeface="Verdana" panose="020B0604030504040204" pitchFamily="34" charset="0"/>
              <a:ea typeface="Verdana" panose="020B0604030504040204" pitchFamily="34" charset="0"/>
              <a:cs typeface="Verdana" panose="020B0604030504040204" pitchFamily="34" charset="0"/>
            </a:rPr>
            <a:t>Analysis</a:t>
          </a:r>
          <a:endParaRPr lang="en-GB" sz="2200" kern="1200" dirty="0">
            <a:latin typeface="Verdana" panose="020B0604030504040204" pitchFamily="34" charset="0"/>
            <a:ea typeface="Verdana" panose="020B0604030504040204" pitchFamily="34" charset="0"/>
            <a:cs typeface="Verdana" panose="020B0604030504040204" pitchFamily="34" charset="0"/>
          </a:endParaRPr>
        </a:p>
      </dsp:txBody>
      <dsp:txXfrm>
        <a:off x="6407905" y="2069092"/>
        <a:ext cx="1920721" cy="1280481"/>
      </dsp:txXfrm>
    </dsp:sp>
    <dsp:sp modelId="{FA788BFA-CF6D-4A47-9BF4-6472180CFC22}">
      <dsp:nvSpPr>
        <dsp:cNvPr id="0" name=""/>
        <dsp:cNvSpPr/>
      </dsp:nvSpPr>
      <dsp:spPr>
        <a:xfrm>
          <a:off x="8648746" y="2069092"/>
          <a:ext cx="3201202" cy="1280481"/>
        </a:xfrm>
        <a:prstGeom prst="chevron">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nl-BE" sz="2200" kern="1200" dirty="0" smtClean="0">
              <a:latin typeface="Verdana" panose="020B0604030504040204" pitchFamily="34" charset="0"/>
              <a:ea typeface="Verdana" panose="020B0604030504040204" pitchFamily="34" charset="0"/>
              <a:cs typeface="Verdana" panose="020B0604030504040204" pitchFamily="34" charset="0"/>
            </a:rPr>
            <a:t>Reporting</a:t>
          </a:r>
          <a:endParaRPr lang="en-GB" sz="2200" kern="1200" dirty="0">
            <a:latin typeface="Verdana" panose="020B0604030504040204" pitchFamily="34" charset="0"/>
            <a:ea typeface="Verdana" panose="020B0604030504040204" pitchFamily="34" charset="0"/>
            <a:cs typeface="Verdana" panose="020B0604030504040204" pitchFamily="34" charset="0"/>
          </a:endParaRPr>
        </a:p>
      </dsp:txBody>
      <dsp:txXfrm>
        <a:off x="9288987" y="2069092"/>
        <a:ext cx="1920721" cy="12804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02/11/2020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‹nr.›</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a:t>
            </a:fld>
            <a:endParaRPr lang="en-GB"/>
          </a:p>
        </p:txBody>
      </p:sp>
    </p:spTree>
    <p:extLst>
      <p:ext uri="{BB962C8B-B14F-4D97-AF65-F5344CB8AC3E}">
        <p14:creationId xmlns:p14="http://schemas.microsoft.com/office/powerpoint/2010/main" val="124722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18</a:t>
            </a:fld>
            <a:endParaRPr lang="en-GB"/>
          </a:p>
        </p:txBody>
      </p:sp>
    </p:spTree>
    <p:extLst>
      <p:ext uri="{BB962C8B-B14F-4D97-AF65-F5344CB8AC3E}">
        <p14:creationId xmlns:p14="http://schemas.microsoft.com/office/powerpoint/2010/main" val="71546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23</a:t>
            </a:fld>
            <a:endParaRPr lang="en-GB"/>
          </a:p>
        </p:txBody>
      </p:sp>
    </p:spTree>
    <p:extLst>
      <p:ext uri="{BB962C8B-B14F-4D97-AF65-F5344CB8AC3E}">
        <p14:creationId xmlns:p14="http://schemas.microsoft.com/office/powerpoint/2010/main" val="3267694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2</a:t>
            </a:fld>
            <a:endParaRPr lang="en-GB"/>
          </a:p>
        </p:txBody>
      </p:sp>
    </p:spTree>
    <p:extLst>
      <p:ext uri="{BB962C8B-B14F-4D97-AF65-F5344CB8AC3E}">
        <p14:creationId xmlns:p14="http://schemas.microsoft.com/office/powerpoint/2010/main" val="2996728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summarizes the objectives of the session.</a:t>
            </a:r>
          </a:p>
          <a:p>
            <a:endParaRPr lang="en-US" altLang="en-US" dirty="0" smtClean="0"/>
          </a:p>
          <a:p>
            <a:r>
              <a:rPr lang="en-US" altLang="en-US" dirty="0" smtClean="0"/>
              <a:t>The trainer should clearly explain the objectives of this session to the participants.</a:t>
            </a:r>
            <a:endParaRPr lang="hr-HR" altLang="en-US" dirty="0" smtClean="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6DE1D7-2F9D-412D-9F97-C7A74BB1AFA8}"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2968712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4</a:t>
            </a:fld>
            <a:endParaRPr lang="en-GB"/>
          </a:p>
        </p:txBody>
      </p:sp>
    </p:spTree>
    <p:extLst>
      <p:ext uri="{BB962C8B-B14F-4D97-AF65-F5344CB8AC3E}">
        <p14:creationId xmlns:p14="http://schemas.microsoft.com/office/powerpoint/2010/main" val="4008833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6000" dirty="0" smtClean="0"/>
              <a:t>Topics to be covered: </a:t>
            </a:r>
          </a:p>
          <a:p>
            <a:pPr lvl="1"/>
            <a:r>
              <a:rPr lang="en-GB" sz="5600" dirty="0" smtClean="0"/>
              <a:t>Authorisation </a:t>
            </a:r>
          </a:p>
          <a:p>
            <a:pPr lvl="1"/>
            <a:r>
              <a:rPr lang="en-GB" sz="5600" dirty="0" smtClean="0"/>
              <a:t>Collection of evidence </a:t>
            </a:r>
          </a:p>
          <a:p>
            <a:pPr lvl="1"/>
            <a:r>
              <a:rPr lang="en-GB" sz="5600" dirty="0" smtClean="0"/>
              <a:t>Chain of custody </a:t>
            </a:r>
          </a:p>
          <a:p>
            <a:pPr lvl="1"/>
            <a:r>
              <a:rPr lang="en-GB" sz="5600" dirty="0" smtClean="0"/>
              <a:t>Integrity </a:t>
            </a:r>
          </a:p>
          <a:p>
            <a:pPr lvl="1"/>
            <a:r>
              <a:rPr lang="en-GB" sz="5600" dirty="0" smtClean="0"/>
              <a:t>Authentication </a:t>
            </a:r>
          </a:p>
          <a:p>
            <a:pPr lvl="1"/>
            <a:r>
              <a:rPr lang="en-GB" sz="5600" dirty="0" smtClean="0"/>
              <a:t>Review of verification processes </a:t>
            </a:r>
          </a:p>
          <a:p>
            <a:pPr lvl="1"/>
            <a:r>
              <a:rPr lang="en-GB" sz="5600" dirty="0" smtClean="0"/>
              <a:t>Hearsay </a:t>
            </a:r>
          </a:p>
          <a:p>
            <a:pPr lvl="1"/>
            <a:r>
              <a:rPr lang="en-GB" sz="5600" dirty="0" smtClean="0"/>
              <a:t>Best evidence rule </a:t>
            </a:r>
          </a:p>
          <a:p>
            <a:pPr lvl="1"/>
            <a:r>
              <a:rPr lang="en-US" sz="5600" dirty="0" smtClean="0"/>
              <a:t>Assessing probative value of electronic evidence </a:t>
            </a:r>
          </a:p>
          <a:p>
            <a:pPr lvl="1"/>
            <a:r>
              <a:rPr lang="en-GB" sz="5600" dirty="0" smtClean="0"/>
              <a:t>Relevance </a:t>
            </a:r>
          </a:p>
          <a:p>
            <a:pPr lvl="1"/>
            <a:r>
              <a:rPr lang="en-GB" sz="5600" dirty="0" smtClean="0"/>
              <a:t>Burden of proof </a:t>
            </a:r>
          </a:p>
          <a:p>
            <a:pPr lvl="1"/>
            <a:r>
              <a:rPr lang="en-GB" sz="5600" dirty="0" smtClean="0"/>
              <a:t>Other relevant principles </a:t>
            </a: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1414628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6</a:t>
            </a:fld>
            <a:endParaRPr lang="en-GB"/>
          </a:p>
        </p:txBody>
      </p:sp>
    </p:spTree>
    <p:extLst>
      <p:ext uri="{BB962C8B-B14F-4D97-AF65-F5344CB8AC3E}">
        <p14:creationId xmlns:p14="http://schemas.microsoft.com/office/powerpoint/2010/main" val="2377722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11</a:t>
            </a:fld>
            <a:endParaRPr lang="en-GB"/>
          </a:p>
        </p:txBody>
      </p:sp>
    </p:spTree>
    <p:extLst>
      <p:ext uri="{BB962C8B-B14F-4D97-AF65-F5344CB8AC3E}">
        <p14:creationId xmlns:p14="http://schemas.microsoft.com/office/powerpoint/2010/main" val="187168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12</a:t>
            </a:fld>
            <a:endParaRPr lang="en-GB"/>
          </a:p>
        </p:txBody>
      </p:sp>
    </p:spTree>
    <p:extLst>
      <p:ext uri="{BB962C8B-B14F-4D97-AF65-F5344CB8AC3E}">
        <p14:creationId xmlns:p14="http://schemas.microsoft.com/office/powerpoint/2010/main" val="2492039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If you are into Cyber Security, you will be, at one point in your career, involved in Digital Forensics to one degree or another. One of the concepts that is essential to Digital Forensics is the Chain of Custody. As a Cyber Security Consultant and (occasional) Digital Forensics Investigator (e.g. Expert Witness), my experience in testifying includes dealing with many Chain of Custody questions when being cross-examined — whether I was investigating software source code theft (using Forensics techniques) or performing a relevant Penetration test (Pen Test).</a:t>
            </a:r>
          </a:p>
          <a:p>
            <a:endParaRPr lang="en-US" dirty="0" smtClean="0"/>
          </a:p>
          <a:p>
            <a:r>
              <a:rPr lang="en-US" dirty="0" smtClean="0"/>
              <a:t>Chain of Custody is an essential first-step in cyber forensics investigations. Chain of Custody is essentially documenting the way that we secure, transport and verify that items acquired for investigation were held in an appropriate manner. Chain of custody demonstrates ‘trust’ to the courts and to client that the media was not tampered with. It is an audit trail of ‘who did what’ and ‘when it happened’ to a particular piece of evidence.</a:t>
            </a:r>
          </a:p>
          <a:p>
            <a:endParaRPr lang="en-US" dirty="0" smtClean="0"/>
          </a:p>
          <a:p>
            <a:r>
              <a:rPr lang="en-US" dirty="0" smtClean="0"/>
              <a:t>Digital evidence is an essential element in uncovering intent, mode and method in computer-related crimes and it is important in many internal investigations when an organization addresses risk mitigation to scope out internal processes. Digital evidence is typically acquired from a myriad of devices including a vast number of </a:t>
            </a:r>
            <a:r>
              <a:rPr lang="en-US" dirty="0" err="1" smtClean="0"/>
              <a:t>IoT</a:t>
            </a:r>
            <a:r>
              <a:rPr lang="en-US" dirty="0" smtClean="0"/>
              <a:t> devices that store user information and data ‘spores’, digital video and images (which may store important metadata and obfuscated/hidden information), audio evidence, and other stored data on flash drives, hard disk drives, and other physical media.</a:t>
            </a:r>
          </a:p>
          <a:p>
            <a:endParaRPr lang="en-US" dirty="0" smtClean="0"/>
          </a:p>
          <a:p>
            <a:r>
              <a:rPr lang="en-US" dirty="0" smtClean="0"/>
              <a:t>The process for digital forensics follows a structured path. The process comprises four primary steps:</a:t>
            </a:r>
          </a:p>
          <a:p>
            <a:endParaRPr lang="en-US" dirty="0" smtClean="0"/>
          </a:p>
          <a:p>
            <a:r>
              <a:rPr lang="en-US" dirty="0" smtClean="0"/>
              <a:t>Collection: This is the identification, labeling, recording and the acquisition of data from possible relevant sources that preserve the integrity of the data and evidence collected. This is where the Chain of Custody process is initiated. The Chain of Custody is used throughout these 4 steps, too.</a:t>
            </a:r>
          </a:p>
          <a:p>
            <a:r>
              <a:rPr lang="en-US" dirty="0" smtClean="0"/>
              <a:t>Examination: We use a forensically sound process to collect data in both automated and manual way. DF examiners will carve out particularly interesting data that will be used in testimony that supports or refutes the claim. The preservation of data is essential and we’ll further discuss secure methods to handle digital forensics investigations later. During this step, not only are the results of the investigation process recorded and noted, the Chain of Custody documentation is completed to note the disposition of any collected evidence used in the examination and how it was used.</a:t>
            </a:r>
          </a:p>
          <a:p>
            <a:r>
              <a:rPr lang="en-US" dirty="0" smtClean="0"/>
              <a:t>Analysis: The analysis is a result of the examination. We use legally justifiable methods and techniques to derive useful information to address questions posed in the particular case. Again, the Chain of Custody reporting ‘may’ be involved in this step.</a:t>
            </a:r>
          </a:p>
          <a:p>
            <a:r>
              <a:rPr lang="en-US" dirty="0" smtClean="0"/>
              <a:t>Reporting: This is the documentation of the examination and analysis. Reporting typically includes a statement regarding the Chain of Custody, the explanation of the use of the various tools, a description of the analysis of various data sources, issues and vulnerabilities identified, and recommendations for additional forensics measures.</a:t>
            </a:r>
          </a:p>
          <a:p>
            <a:r>
              <a:rPr lang="en-US" dirty="0" smtClean="0"/>
              <a:t>When acquiring items for evidence, we need to tag each item and log each item into a document. I often use MS/Excel for some basic tracking. However, I do use pre-formatted forms that provide great documentation. Forms are essential, especially if you (a) are working for a professional practice that uses/requires a formatted document for each item in evidence, (b) will be presenting the results of the investigation (e.g. testifying) in court, or (c) if you are working in some capacity as an expert witness. The key elements that require documentation include (and are not limited to):</a:t>
            </a:r>
          </a:p>
          <a:p>
            <a:endParaRPr lang="en-US" dirty="0" smtClean="0"/>
          </a:p>
          <a:p>
            <a:r>
              <a:rPr lang="en-US" dirty="0" smtClean="0"/>
              <a:t>How the evidence was collected (Bagged/tagged, pulled from a desktop, etc.)</a:t>
            </a:r>
          </a:p>
          <a:p>
            <a:r>
              <a:rPr lang="en-US" dirty="0" smtClean="0"/>
              <a:t>When it was collected (e.g. Date, Time)</a:t>
            </a:r>
          </a:p>
          <a:p>
            <a:r>
              <a:rPr lang="en-US" dirty="0" smtClean="0"/>
              <a:t>How you transported it (e.g. in sealed static-free bag, placed in a secure storage container)</a:t>
            </a:r>
          </a:p>
          <a:p>
            <a:r>
              <a:rPr lang="en-US" dirty="0" smtClean="0"/>
              <a:t>How it was tracked (as an example, I use a form and also track the forms used with an Excel spreadsheet. Provide a sequence number, too, as this serves as a key field for the evidence tracking reports that you may generate)</a:t>
            </a:r>
          </a:p>
          <a:p>
            <a:r>
              <a:rPr lang="en-US" dirty="0" smtClean="0"/>
              <a:t>How it was stored (for example, in secure storage at your facility)</a:t>
            </a:r>
          </a:p>
          <a:p>
            <a:r>
              <a:rPr lang="en-US" dirty="0" smtClean="0"/>
              <a:t>Who has access to the evidence (e.g. this is the check-in/check-out process that you will need to develop. It is essential that we know who had access to each acquired piece of evidence. You will be asked to demonstrate this, if this is a court case.)</a:t>
            </a:r>
          </a:p>
          <a:p>
            <a:r>
              <a:rPr lang="en-US" dirty="0" smtClean="0"/>
              <a:t>Keep in mind that NIST (National Institute of Standards and Technology) provides excellent research about Digital Forensics that can be an essential element to either setting up or maintaining a high-quality Digital Forensics practice.</a:t>
            </a:r>
          </a:p>
          <a:p>
            <a:endParaRPr lang="en-US" dirty="0" smtClean="0"/>
          </a:p>
          <a:p>
            <a:r>
              <a:rPr lang="en-US" dirty="0" smtClean="0"/>
              <a:t>Resource</a:t>
            </a:r>
          </a:p>
          <a:p>
            <a:endParaRPr lang="en-US" dirty="0" smtClean="0"/>
          </a:p>
          <a:p>
            <a:r>
              <a:rPr lang="en-US" dirty="0" smtClean="0"/>
              <a:t>Kent, K., Chevalier, S., &amp; </a:t>
            </a:r>
            <a:r>
              <a:rPr lang="en-US" dirty="0" err="1" smtClean="0"/>
              <a:t>Grance</a:t>
            </a:r>
            <a:r>
              <a:rPr lang="en-US" dirty="0" smtClean="0"/>
              <a:t>, T. (2006). Guide to Integrating Forensic Techniques into Incident.</a:t>
            </a:r>
            <a:endParaRPr lang="en-GB" dirty="0"/>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14</a:t>
            </a:fld>
            <a:endParaRPr lang="en-GB"/>
          </a:p>
        </p:txBody>
      </p:sp>
    </p:spTree>
    <p:extLst>
      <p:ext uri="{BB962C8B-B14F-4D97-AF65-F5344CB8AC3E}">
        <p14:creationId xmlns:p14="http://schemas.microsoft.com/office/powerpoint/2010/main" val="2347267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1ABF8E-A702-4507-8E8B-4D536A3E2AA2}"/>
              </a:ext>
            </a:extLst>
          </p:cNvPr>
          <p:cNvSpPr>
            <a:spLocks noGrp="1"/>
          </p:cNvSpPr>
          <p:nvPr>
            <p:ph type="ctrTitle"/>
          </p:nvPr>
        </p:nvSpPr>
        <p:spPr>
          <a:xfrm>
            <a:off x="1524000" y="1715203"/>
            <a:ext cx="9144000" cy="1563034"/>
          </a:xfrm>
        </p:spPr>
        <p:txBody>
          <a:bodyPr anchor="b">
            <a:noAutofit/>
          </a:bodyPr>
          <a:lstStyle>
            <a:lvl1pPr algn="ctr">
              <a:defRPr sz="5400">
                <a:latin typeface="Verdana" panose="020B0604030504040204" pitchFamily="34" charset="0"/>
                <a:ea typeface="Verdana" panose="020B0604030504040204" pitchFamily="34" charset="0"/>
              </a:defRPr>
            </a:lvl1pPr>
          </a:lstStyle>
          <a:p>
            <a:r>
              <a:rPr lang="en-US"/>
              <a:t>Click to edit Master title style</a:t>
            </a:r>
            <a:endParaRPr lang="en-GB"/>
          </a:p>
        </p:txBody>
      </p:sp>
      <p:sp>
        <p:nvSpPr>
          <p:cNvPr id="3" name="Subtitle 2">
            <a:extLst>
              <a:ext uri="{FF2B5EF4-FFF2-40B4-BE49-F238E27FC236}">
                <a16:creationId xmlns="" xmlns:a16="http://schemas.microsoft.com/office/drawing/2014/main" id="{340FD255-D9F1-4B88-BB87-32CADC85E98F}"/>
              </a:ext>
            </a:extLst>
          </p:cNvPr>
          <p:cNvSpPr>
            <a:spLocks noGrp="1"/>
          </p:cNvSpPr>
          <p:nvPr>
            <p:ph type="subTitle" idx="1"/>
          </p:nvPr>
        </p:nvSpPr>
        <p:spPr>
          <a:xfrm>
            <a:off x="1524000" y="3645988"/>
            <a:ext cx="9144000" cy="1043609"/>
          </a:xfrm>
        </p:spPr>
        <p:txBody>
          <a:bodyPr/>
          <a:lstStyle>
            <a:lvl1pPr marL="0" indent="0" algn="ctr">
              <a:buNone/>
              <a:defRPr sz="2000">
                <a:latin typeface="Verdana" panose="020B0604030504040204" pitchFamily="34" charset="0"/>
                <a:ea typeface="Verdana" panose="020B060403050404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912D1535-1637-4B36-989D-D52BEC5EC866}"/>
              </a:ext>
            </a:extLst>
          </p:cNvPr>
          <p:cNvSpPr>
            <a:spLocks noGrp="1"/>
          </p:cNvSpPr>
          <p:nvPr>
            <p:ph type="dt" sz="half" idx="10"/>
          </p:nvPr>
        </p:nvSpPr>
        <p:spPr>
          <a:xfrm>
            <a:off x="838197" y="6470631"/>
            <a:ext cx="2743200" cy="365125"/>
          </a:xfrm>
        </p:spPr>
        <p:txBody>
          <a:bodyPr/>
          <a:lstStyle>
            <a:lvl1pPr>
              <a:defRPr>
                <a:latin typeface="Verdana" panose="020B0604030504040204" pitchFamily="34" charset="0"/>
                <a:ea typeface="Verdana" panose="020B0604030504040204" pitchFamily="34" charset="0"/>
              </a:defRPr>
            </a:lvl1pPr>
          </a:lstStyle>
          <a:p>
            <a:r>
              <a:rPr lang="en-US" smtClean="0"/>
              <a:t>www.coe.int/cybercrime</a:t>
            </a:r>
            <a:endParaRPr lang="en-GB"/>
          </a:p>
        </p:txBody>
      </p:sp>
      <p:sp>
        <p:nvSpPr>
          <p:cNvPr id="6" name="Slide Number Placeholder 5">
            <a:extLst>
              <a:ext uri="{FF2B5EF4-FFF2-40B4-BE49-F238E27FC236}">
                <a16:creationId xmlns="" xmlns:a16="http://schemas.microsoft.com/office/drawing/2014/main" id="{8681BB2A-144C-4EA4-8B5F-766A10352233}"/>
              </a:ext>
            </a:extLst>
          </p:cNvPr>
          <p:cNvSpPr>
            <a:spLocks noGrp="1"/>
          </p:cNvSpPr>
          <p:nvPr>
            <p:ph type="sldNum" sz="quarter" idx="12"/>
          </p:nvPr>
        </p:nvSpPr>
        <p:spPr>
          <a:xfrm>
            <a:off x="8610603" y="6470630"/>
            <a:ext cx="2743200" cy="365125"/>
          </a:xfrm>
        </p:spPr>
        <p:txBody>
          <a:bodyPr/>
          <a:lstStyle>
            <a:lvl1pPr>
              <a:defRPr>
                <a:latin typeface="Verdana" panose="020B0604030504040204" pitchFamily="34" charset="0"/>
                <a:ea typeface="Verdana" panose="020B0604030504040204" pitchFamily="34" charset="0"/>
              </a:defRPr>
            </a:lvl1pPr>
          </a:lstStyle>
          <a:p>
            <a:fld id="{B1D9BA23-6223-4617-9598-728E7A9462B0}" type="slidenum">
              <a:rPr lang="en-GB" smtClean="0"/>
              <a:pPr/>
              <a:t>‹nr.›</a:t>
            </a:fld>
            <a:endParaRPr lang="en-GB"/>
          </a:p>
        </p:txBody>
      </p:sp>
      <p:pic>
        <p:nvPicPr>
          <p:cNvPr id="7" name="Picture 6" descr="A close up of a logo&#10;&#10;Description automatically generated">
            <a:extLst>
              <a:ext uri="{FF2B5EF4-FFF2-40B4-BE49-F238E27FC236}">
                <a16:creationId xmlns="" xmlns:a16="http://schemas.microsoft.com/office/drawing/2014/main" id="{0E60F65D-B295-4FDB-AD39-C79E278C21C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3808" y="4942681"/>
            <a:ext cx="7604383" cy="1274864"/>
          </a:xfrm>
          <a:prstGeom prst="rect">
            <a:avLst/>
          </a:prstGeom>
        </p:spPr>
      </p:pic>
    </p:spTree>
    <p:extLst>
      <p:ext uri="{BB962C8B-B14F-4D97-AF65-F5344CB8AC3E}">
        <p14:creationId xmlns:p14="http://schemas.microsoft.com/office/powerpoint/2010/main" val="24772479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C887A0-FF8C-4BA2-B239-1287D46F644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 xmlns:a16="http://schemas.microsoft.com/office/drawing/2014/main" id="{E59A82B0-300A-44E9-9F5A-878AF7BC7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68BF13A3-ECB4-4B60-B785-FA9CEE2AF22D}"/>
              </a:ext>
            </a:extLst>
          </p:cNvPr>
          <p:cNvSpPr>
            <a:spLocks noGrp="1"/>
          </p:cNvSpPr>
          <p:nvPr>
            <p:ph type="dt" sz="half" idx="10"/>
          </p:nvPr>
        </p:nvSpPr>
        <p:spPr/>
        <p:txBody>
          <a:bodyPr/>
          <a:lstStyle/>
          <a:p>
            <a:r>
              <a:rPr lang="en-US" smtClean="0"/>
              <a:t>www.coe.int/cybercrime</a:t>
            </a:r>
            <a:endParaRPr lang="en-GB"/>
          </a:p>
        </p:txBody>
      </p:sp>
      <p:sp>
        <p:nvSpPr>
          <p:cNvPr id="6" name="Slide Number Placeholder 5">
            <a:extLst>
              <a:ext uri="{FF2B5EF4-FFF2-40B4-BE49-F238E27FC236}">
                <a16:creationId xmlns="" xmlns:a16="http://schemas.microsoft.com/office/drawing/2014/main" id="{B81B403D-24B3-4374-8BBA-1B32CBE692F1}"/>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26455519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B512F1B-BD14-443A-8D0B-F2E860477B3A}"/>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0302F08A-E1DE-4570-9355-50DC3F5DDCCF}"/>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 xmlns:a16="http://schemas.microsoft.com/office/drawing/2014/main" id="{5C8B6C54-E857-4688-8BED-6C07EE2DCC80}"/>
              </a:ext>
            </a:extLst>
          </p:cNvPr>
          <p:cNvSpPr>
            <a:spLocks noGrp="1"/>
          </p:cNvSpPr>
          <p:nvPr>
            <p:ph type="dt" sz="half" idx="10"/>
          </p:nvPr>
        </p:nvSpPr>
        <p:spPr/>
        <p:txBody>
          <a:bodyPr/>
          <a:lstStyle/>
          <a:p>
            <a:r>
              <a:rPr lang="en-US" smtClean="0"/>
              <a:t>www.coe.int/cybercrime</a:t>
            </a:r>
            <a:endParaRPr lang="en-GB"/>
          </a:p>
        </p:txBody>
      </p:sp>
      <p:sp>
        <p:nvSpPr>
          <p:cNvPr id="6" name="Slide Number Placeholder 5">
            <a:extLst>
              <a:ext uri="{FF2B5EF4-FFF2-40B4-BE49-F238E27FC236}">
                <a16:creationId xmlns="" xmlns:a16="http://schemas.microsoft.com/office/drawing/2014/main" id="{1DE5DA1A-A5B8-4920-A9CF-39AFCC6250B6}"/>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37203912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7E761A8-7BCE-4578-A52D-3D0AB4AD54EB}"/>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 xmlns:a16="http://schemas.microsoft.com/office/drawing/2014/main" id="{3EA9E2AF-983F-4FF5-9D75-A7977C90F629}"/>
              </a:ext>
            </a:extLst>
          </p:cNvPr>
          <p:cNvSpPr>
            <a:spLocks noGrp="1"/>
          </p:cNvSpPr>
          <p:nvPr>
            <p:ph sz="half" idx="1"/>
          </p:nvPr>
        </p:nvSpPr>
        <p:spPr>
          <a:xfrm>
            <a:off x="838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9D96853E-678C-44C3-BFE7-3526360D25FD}"/>
              </a:ext>
            </a:extLst>
          </p:cNvPr>
          <p:cNvSpPr>
            <a:spLocks noGrp="1"/>
          </p:cNvSpPr>
          <p:nvPr>
            <p:ph sz="half" idx="2"/>
          </p:nvPr>
        </p:nvSpPr>
        <p:spPr>
          <a:xfrm>
            <a:off x="6172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EC826CB5-DC3F-4C95-A8A8-5914BF46D774}"/>
              </a:ext>
            </a:extLst>
          </p:cNvPr>
          <p:cNvSpPr>
            <a:spLocks noGrp="1"/>
          </p:cNvSpPr>
          <p:nvPr>
            <p:ph type="dt" sz="half" idx="10"/>
          </p:nvPr>
        </p:nvSpPr>
        <p:spPr/>
        <p:txBody>
          <a:bodyPr/>
          <a:lstStyle/>
          <a:p>
            <a:r>
              <a:rPr lang="en-US" smtClean="0"/>
              <a:t>www.coe.int/cybercrime</a:t>
            </a:r>
            <a:endParaRPr lang="en-GB"/>
          </a:p>
        </p:txBody>
      </p:sp>
      <p:sp>
        <p:nvSpPr>
          <p:cNvPr id="7" name="Slide Number Placeholder 6">
            <a:extLst>
              <a:ext uri="{FF2B5EF4-FFF2-40B4-BE49-F238E27FC236}">
                <a16:creationId xmlns="" xmlns:a16="http://schemas.microsoft.com/office/drawing/2014/main" id="{2033B7A1-BDE6-4E3D-A5AC-55F538D035C7}"/>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17749940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C709F5-C56C-4F7D-8F29-31C9FE412D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C878D743-D25B-45A6-ACEC-70E1F32831B2}"/>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EFB3A7A0-6868-4B48-895F-D2BB6C091031}"/>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18845712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73BE15E5-49F2-4C9B-BEB8-E06A1BA0DC0E}"/>
              </a:ext>
            </a:extLst>
          </p:cNvPr>
          <p:cNvSpPr>
            <a:spLocks noGrp="1"/>
          </p:cNvSpPr>
          <p:nvPr>
            <p:ph type="dt" sz="half" idx="10"/>
          </p:nvPr>
        </p:nvSpPr>
        <p:spPr/>
        <p:txBody>
          <a:bodyPr/>
          <a:lstStyle/>
          <a:p>
            <a:r>
              <a:rPr lang="en-US" smtClean="0"/>
              <a:t>www.coe.int/cybercrime</a:t>
            </a:r>
            <a:endParaRPr lang="en-GB"/>
          </a:p>
        </p:txBody>
      </p:sp>
      <p:sp>
        <p:nvSpPr>
          <p:cNvPr id="4" name="Slide Number Placeholder 3">
            <a:extLst>
              <a:ext uri="{FF2B5EF4-FFF2-40B4-BE49-F238E27FC236}">
                <a16:creationId xmlns="" xmlns:a16="http://schemas.microsoft.com/office/drawing/2014/main" id="{9A512758-8157-4415-A225-9F639F06454D}"/>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27209554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F062BF7-9AB1-45A0-99CA-40D83E31A56E}"/>
              </a:ext>
            </a:extLst>
          </p:cNvPr>
          <p:cNvSpPr>
            <a:spLocks noGrp="1"/>
          </p:cNvSpPr>
          <p:nvPr>
            <p:ph type="title"/>
          </p:nvPr>
        </p:nvSpPr>
        <p:spPr>
          <a:xfrm>
            <a:off x="839788" y="1429559"/>
            <a:ext cx="3932237" cy="1030309"/>
          </a:xfr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 xmlns:a16="http://schemas.microsoft.com/office/drawing/2014/main" id="{D1192B6E-BC7F-4266-B9A1-6AA0C4651271}"/>
              </a:ext>
            </a:extLst>
          </p:cNvPr>
          <p:cNvSpPr>
            <a:spLocks noGrp="1"/>
          </p:cNvSpPr>
          <p:nvPr>
            <p:ph idx="1"/>
          </p:nvPr>
        </p:nvSpPr>
        <p:spPr>
          <a:xfrm>
            <a:off x="5183188" y="1429556"/>
            <a:ext cx="6172200" cy="44314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B7527B0D-F5CC-419C-938D-CD9FB7376D1A}"/>
              </a:ext>
            </a:extLst>
          </p:cNvPr>
          <p:cNvSpPr>
            <a:spLocks noGrp="1"/>
          </p:cNvSpPr>
          <p:nvPr>
            <p:ph type="body" sz="half" idx="2"/>
          </p:nvPr>
        </p:nvSpPr>
        <p:spPr>
          <a:xfrm>
            <a:off x="839788" y="2459868"/>
            <a:ext cx="3932237" cy="3409123"/>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a:extLst>
              <a:ext uri="{FF2B5EF4-FFF2-40B4-BE49-F238E27FC236}">
                <a16:creationId xmlns="" xmlns:a16="http://schemas.microsoft.com/office/drawing/2014/main" id="{69486430-719A-422F-876B-43513CDFE5E5}"/>
              </a:ext>
            </a:extLst>
          </p:cNvPr>
          <p:cNvSpPr>
            <a:spLocks noGrp="1"/>
          </p:cNvSpPr>
          <p:nvPr>
            <p:ph type="dt" sz="half" idx="10"/>
          </p:nvPr>
        </p:nvSpPr>
        <p:spPr/>
        <p:txBody>
          <a:bodyPr/>
          <a:lstStyle/>
          <a:p>
            <a:r>
              <a:rPr lang="en-US" smtClean="0"/>
              <a:t>www.coe.int/cybercrime</a:t>
            </a:r>
            <a:endParaRPr lang="en-GB"/>
          </a:p>
        </p:txBody>
      </p:sp>
      <p:sp>
        <p:nvSpPr>
          <p:cNvPr id="7" name="Slide Number Placeholder 6">
            <a:extLst>
              <a:ext uri="{FF2B5EF4-FFF2-40B4-BE49-F238E27FC236}">
                <a16:creationId xmlns="" xmlns:a16="http://schemas.microsoft.com/office/drawing/2014/main" id="{1057F7B5-3BC4-4ABA-968D-B7A6A0BC2CF0}"/>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386352845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9C37F18-4598-47BE-A080-E256B96A39C8}"/>
              </a:ext>
            </a:extLst>
          </p:cNvPr>
          <p:cNvSpPr>
            <a:spLocks noGrp="1"/>
          </p:cNvSpPr>
          <p:nvPr>
            <p:ph type="title"/>
          </p:nvPr>
        </p:nvSpPr>
        <p:spPr>
          <a:xfrm>
            <a:off x="839788" y="1571224"/>
            <a:ext cx="3932237" cy="981476"/>
          </a:xfrm>
        </p:spPr>
        <p:txBody>
          <a:bodyPr anchor="b"/>
          <a:lstStyle>
            <a:lvl1pPr>
              <a:defRPr sz="3200"/>
            </a:lvl1pPr>
          </a:lstStyle>
          <a:p>
            <a:r>
              <a:rPr lang="en-US" dirty="0"/>
              <a:t>Click to edit Master title style</a:t>
            </a:r>
            <a:endParaRPr lang="en-GB" dirty="0"/>
          </a:p>
        </p:txBody>
      </p:sp>
      <p:sp>
        <p:nvSpPr>
          <p:cNvPr id="3" name="Picture Placeholder 2">
            <a:extLst>
              <a:ext uri="{FF2B5EF4-FFF2-40B4-BE49-F238E27FC236}">
                <a16:creationId xmlns="" xmlns:a16="http://schemas.microsoft.com/office/drawing/2014/main" id="{F2E9E2B2-7150-415E-9FF8-EA65FD8813E9}"/>
              </a:ext>
            </a:extLst>
          </p:cNvPr>
          <p:cNvSpPr>
            <a:spLocks noGrp="1"/>
          </p:cNvSpPr>
          <p:nvPr>
            <p:ph type="pic" idx="1"/>
          </p:nvPr>
        </p:nvSpPr>
        <p:spPr>
          <a:xfrm>
            <a:off x="5183188" y="1571224"/>
            <a:ext cx="6172200" cy="428982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 xmlns:a16="http://schemas.microsoft.com/office/drawing/2014/main" id="{26F216A4-F985-4119-A46A-4F34B3E9B2B5}"/>
              </a:ext>
            </a:extLst>
          </p:cNvPr>
          <p:cNvSpPr>
            <a:spLocks noGrp="1"/>
          </p:cNvSpPr>
          <p:nvPr>
            <p:ph type="body" sz="half" idx="2"/>
          </p:nvPr>
        </p:nvSpPr>
        <p:spPr>
          <a:xfrm>
            <a:off x="839788" y="2552700"/>
            <a:ext cx="3932237"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2FBAD67-0A21-4572-A95C-65885B41D158}"/>
              </a:ext>
            </a:extLst>
          </p:cNvPr>
          <p:cNvSpPr>
            <a:spLocks noGrp="1"/>
          </p:cNvSpPr>
          <p:nvPr>
            <p:ph type="dt" sz="half" idx="10"/>
          </p:nvPr>
        </p:nvSpPr>
        <p:spPr/>
        <p:txBody>
          <a:bodyPr/>
          <a:lstStyle/>
          <a:p>
            <a:r>
              <a:rPr lang="en-US" smtClean="0"/>
              <a:t>www.coe.int/cybercrime</a:t>
            </a:r>
            <a:endParaRPr lang="en-GB"/>
          </a:p>
        </p:txBody>
      </p:sp>
      <p:sp>
        <p:nvSpPr>
          <p:cNvPr id="7" name="Slide Number Placeholder 6">
            <a:extLst>
              <a:ext uri="{FF2B5EF4-FFF2-40B4-BE49-F238E27FC236}">
                <a16:creationId xmlns="" xmlns:a16="http://schemas.microsoft.com/office/drawing/2014/main" id="{21317742-1C64-4E92-A9CC-B3630CE8347A}"/>
              </a:ext>
            </a:extLst>
          </p:cNvPr>
          <p:cNvSpPr>
            <a:spLocks noGrp="1"/>
          </p:cNvSpPr>
          <p:nvPr>
            <p:ph type="sldNum" sz="quarter" idx="12"/>
          </p:nvPr>
        </p:nvSpPr>
        <p:spPr/>
        <p:txBody>
          <a:bodyPr/>
          <a:lstStyle/>
          <a:p>
            <a:fld id="{B1D9BA23-6223-4617-9598-728E7A9462B0}" type="slidenum">
              <a:rPr lang="en-GB" smtClean="0"/>
              <a:t>‹nr.›</a:t>
            </a:fld>
            <a:endParaRPr lang="en-GB"/>
          </a:p>
        </p:txBody>
      </p:sp>
    </p:spTree>
    <p:extLst>
      <p:ext uri="{BB962C8B-B14F-4D97-AF65-F5344CB8AC3E}">
        <p14:creationId xmlns:p14="http://schemas.microsoft.com/office/powerpoint/2010/main" val="34788594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EA6623E4-09F6-44A1-8EC3-B0714BDDC971}"/>
              </a:ext>
            </a:extLst>
          </p:cNvPr>
          <p:cNvSpPr/>
          <p:nvPr userDrawn="1"/>
        </p:nvSpPr>
        <p:spPr>
          <a:xfrm>
            <a:off x="0" y="6419919"/>
            <a:ext cx="12191998" cy="438081"/>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a:extLst>
              <a:ext uri="{FF2B5EF4-FFF2-40B4-BE49-F238E27FC236}">
                <a16:creationId xmlns="" xmlns:a16="http://schemas.microsoft.com/office/drawing/2014/main" id="{71F6F09A-5FB2-4BD4-B0D2-B85F1A6D5ECA}"/>
              </a:ext>
            </a:extLst>
          </p:cNvPr>
          <p:cNvSpPr>
            <a:spLocks noGrp="1"/>
          </p:cNvSpPr>
          <p:nvPr>
            <p:ph type="title"/>
          </p:nvPr>
        </p:nvSpPr>
        <p:spPr>
          <a:xfrm>
            <a:off x="838200" y="1541439"/>
            <a:ext cx="10515600" cy="90729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B7FA3B5B-7A8A-4CA8-A2E7-30D5A77BCC12}"/>
              </a:ext>
            </a:extLst>
          </p:cNvPr>
          <p:cNvSpPr>
            <a:spLocks noGrp="1"/>
          </p:cNvSpPr>
          <p:nvPr>
            <p:ph type="body" idx="1"/>
          </p:nvPr>
        </p:nvSpPr>
        <p:spPr>
          <a:xfrm>
            <a:off x="838200" y="2691685"/>
            <a:ext cx="10515600" cy="3485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 xmlns:a16="http://schemas.microsoft.com/office/drawing/2014/main" id="{47813316-9A1D-482B-A304-A853204A63D5}"/>
              </a:ext>
            </a:extLst>
          </p:cNvPr>
          <p:cNvSpPr>
            <a:spLocks noGrp="1"/>
          </p:cNvSpPr>
          <p:nvPr>
            <p:ph type="dt" sz="half" idx="2"/>
          </p:nvPr>
        </p:nvSpPr>
        <p:spPr>
          <a:xfrm>
            <a:off x="838199" y="6468708"/>
            <a:ext cx="2743200" cy="365125"/>
          </a:xfrm>
          <a:prstGeom prst="rect">
            <a:avLst/>
          </a:prstGeom>
        </p:spPr>
        <p:txBody>
          <a:bodyPr vert="horz" lIns="91440" tIns="45720" rIns="91440" bIns="45720" rtlCol="0" anchor="ctr"/>
          <a:lstStyle>
            <a:lvl1pPr algn="l">
              <a:defRPr sz="1400" b="1">
                <a:solidFill>
                  <a:schemeClr val="bg1"/>
                </a:solidFill>
                <a:latin typeface="Verdana" panose="020B0604030504040204" pitchFamily="34" charset="0"/>
                <a:ea typeface="Verdana" panose="020B0604030504040204" pitchFamily="34" charset="0"/>
              </a:defRPr>
            </a:lvl1pPr>
          </a:lstStyle>
          <a:p>
            <a:r>
              <a:rPr lang="en-US" smtClean="0"/>
              <a:t>www.coe.int/cybercrime</a:t>
            </a:r>
            <a:endParaRPr lang="en-GB" dirty="0"/>
          </a:p>
        </p:txBody>
      </p:sp>
      <p:sp>
        <p:nvSpPr>
          <p:cNvPr id="6" name="Slide Number Placeholder 5">
            <a:extLst>
              <a:ext uri="{FF2B5EF4-FFF2-40B4-BE49-F238E27FC236}">
                <a16:creationId xmlns="" xmlns:a16="http://schemas.microsoft.com/office/drawing/2014/main" id="{20B60CAE-468A-4E7E-B51B-6224456560BA}"/>
              </a:ext>
            </a:extLst>
          </p:cNvPr>
          <p:cNvSpPr>
            <a:spLocks noGrp="1"/>
          </p:cNvSpPr>
          <p:nvPr>
            <p:ph type="sldNum" sz="quarter" idx="4"/>
          </p:nvPr>
        </p:nvSpPr>
        <p:spPr>
          <a:xfrm>
            <a:off x="8610603" y="6468708"/>
            <a:ext cx="2743200" cy="365125"/>
          </a:xfrm>
          <a:prstGeom prst="rect">
            <a:avLst/>
          </a:prstGeom>
        </p:spPr>
        <p:txBody>
          <a:bodyPr vert="horz" lIns="91440" tIns="45720" rIns="91440" bIns="45720" rtlCol="0" anchor="ctr"/>
          <a:lstStyle>
            <a:lvl1pPr algn="r">
              <a:defRPr sz="14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‹nr.›</a:t>
            </a:fld>
            <a:endParaRPr lang="en-GB"/>
          </a:p>
        </p:txBody>
      </p:sp>
      <p:pic>
        <p:nvPicPr>
          <p:cNvPr id="8" name="Picture 7">
            <a:extLst>
              <a:ext uri="{FF2B5EF4-FFF2-40B4-BE49-F238E27FC236}">
                <a16:creationId xmlns="" xmlns:a16="http://schemas.microsoft.com/office/drawing/2014/main" id="{E66A88AE-FBCF-44BD-A1A0-A72E47EF78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0"/>
            <a:ext cx="12191998" cy="1295400"/>
          </a:xfrm>
          <a:prstGeom prst="rect">
            <a:avLst/>
          </a:prstGeom>
        </p:spPr>
      </p:pic>
    </p:spTree>
    <p:extLst>
      <p:ext uri="{BB962C8B-B14F-4D97-AF65-F5344CB8AC3E}">
        <p14:creationId xmlns:p14="http://schemas.microsoft.com/office/powerpoint/2010/main" val="107754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Lst>
  <p:timing>
    <p:tnLst>
      <p:par>
        <p:cTn id="1" dur="indefinite" restart="never" nodeType="tmRoot"/>
      </p:par>
    </p:tnLst>
  </p:timing>
  <p:hf hdr="0" ftr="0"/>
  <p:txStyles>
    <p:title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a16="http://schemas.microsoft.com/office/drawing/2014/main" id="{45A24BEE-F080-4497-B183-2AA405912103}"/>
              </a:ext>
            </a:extLst>
          </p:cNvPr>
          <p:cNvSpPr>
            <a:spLocks noGrp="1"/>
          </p:cNvSpPr>
          <p:nvPr>
            <p:ph type="ctrTitle"/>
          </p:nvPr>
        </p:nvSpPr>
        <p:spPr>
          <a:xfrm>
            <a:off x="1458098" y="2893214"/>
            <a:ext cx="9144000" cy="1563034"/>
          </a:xfrm>
        </p:spPr>
        <p:txBody>
          <a:bodyPr/>
          <a:lstStyle/>
          <a:p>
            <a:r>
              <a:rPr lang="en-GB" sz="2800" dirty="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Specialised Course </a:t>
            </a:r>
            <a:r>
              <a:rPr lang="en-GB" sz="2800" dirty="0">
                <a:latin typeface="Verdana" panose="020B0604030504040204" pitchFamily="34" charset="0"/>
                <a:ea typeface="Verdana" panose="020B0604030504040204" pitchFamily="34" charset="0"/>
                <a:cs typeface="Verdana" panose="020B0604030504040204" pitchFamily="34" charset="0"/>
              </a:rPr>
              <a:t/>
            </a:r>
            <a:br>
              <a:rPr lang="en-GB" sz="2800" dirty="0">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Electronic Evidence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for</a:t>
            </a: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Judges and Prosecutors </a:t>
            </a:r>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980294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en-US" b="1" dirty="0" smtClean="0">
                <a:solidFill>
                  <a:schemeClr val="bg1"/>
                </a:solidFill>
              </a:rPr>
              <a:t>Authenticity </a:t>
            </a:r>
            <a:r>
              <a:rPr lang="en-US" sz="2400" b="1" dirty="0" smtClean="0">
                <a:solidFill>
                  <a:schemeClr val="bg1"/>
                </a:solidFill>
              </a:rPr>
              <a:t>(practical example)</a:t>
            </a:r>
            <a:endParaRPr lang="en-US" sz="2400" b="1" dirty="0">
              <a:solidFill>
                <a:schemeClr val="bg1"/>
              </a:solidFill>
            </a:endParaRPr>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10</a:t>
            </a:fld>
            <a:endParaRPr lang="en-GB"/>
          </a:p>
        </p:txBody>
      </p:sp>
      <p:pic>
        <p:nvPicPr>
          <p:cNvPr id="7" name="Afbeelding 6"/>
          <p:cNvPicPr>
            <a:picLocks noChangeAspect="1"/>
          </p:cNvPicPr>
          <p:nvPr/>
        </p:nvPicPr>
        <p:blipFill>
          <a:blip r:embed="rId2"/>
          <a:stretch>
            <a:fillRect/>
          </a:stretch>
        </p:blipFill>
        <p:spPr>
          <a:xfrm>
            <a:off x="171450" y="2368906"/>
            <a:ext cx="5010732" cy="2822221"/>
          </a:xfrm>
          <a:prstGeom prst="rect">
            <a:avLst/>
          </a:prstGeom>
        </p:spPr>
      </p:pic>
      <p:pic>
        <p:nvPicPr>
          <p:cNvPr id="10" name="Afbeelding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92964" y="2368906"/>
            <a:ext cx="5006340" cy="2822221"/>
          </a:xfrm>
          <a:prstGeom prst="rect">
            <a:avLst/>
          </a:prstGeom>
        </p:spPr>
      </p:pic>
      <p:sp>
        <p:nvSpPr>
          <p:cNvPr id="11" name="Tekstvak 10"/>
          <p:cNvSpPr txBox="1"/>
          <p:nvPr/>
        </p:nvSpPr>
        <p:spPr>
          <a:xfrm>
            <a:off x="0" y="5306697"/>
            <a:ext cx="7200900" cy="523220"/>
          </a:xfrm>
          <a:prstGeom prst="rect">
            <a:avLst/>
          </a:prstGeom>
          <a:noFill/>
        </p:spPr>
        <p:txBody>
          <a:bodyPr wrap="square" rtlCol="0">
            <a:spAutoFit/>
          </a:bodyPr>
          <a:lstStyle/>
          <a:p>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SHA-1: a109957cc2b78392e60bd2a3b1277243c170390f</a:t>
            </a:r>
          </a:p>
          <a:p>
            <a:r>
              <a:rPr lang="nl-B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MD5: </a:t>
            </a:r>
            <a:r>
              <a:rPr lang="en-GB" sz="1400" dirty="0">
                <a:solidFill>
                  <a:srgbClr val="FF0000"/>
                </a:solidFill>
                <a:latin typeface="Verdana" panose="020B0604030504040204" pitchFamily="34" charset="0"/>
                <a:ea typeface="Verdana" panose="020B0604030504040204" pitchFamily="34" charset="0"/>
                <a:cs typeface="Verdana" panose="020B0604030504040204" pitchFamily="34" charset="0"/>
              </a:rPr>
              <a:t>feaaabf31c2e1ba2c7971a274bd8a414</a:t>
            </a:r>
          </a:p>
        </p:txBody>
      </p:sp>
      <p:sp>
        <p:nvSpPr>
          <p:cNvPr id="12" name="Tekstvak 11"/>
          <p:cNvSpPr txBox="1"/>
          <p:nvPr/>
        </p:nvSpPr>
        <p:spPr>
          <a:xfrm>
            <a:off x="6867525" y="5306697"/>
            <a:ext cx="5324475" cy="523220"/>
          </a:xfrm>
          <a:prstGeom prst="rect">
            <a:avLst/>
          </a:prstGeom>
          <a:noFill/>
        </p:spPr>
        <p:txBody>
          <a:bodyPr wrap="square" rtlCol="0">
            <a:spAutoFit/>
          </a:bodyPr>
          <a:lstStyle/>
          <a:p>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SHA-1</a:t>
            </a:r>
            <a:r>
              <a:rPr lang="en-GB" sz="14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0265c76dfd67b50e261ed2db177ea55f593b2e94</a:t>
            </a:r>
          </a:p>
          <a:p>
            <a:r>
              <a:rPr lang="nl-B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MD5: </a:t>
            </a:r>
            <a:r>
              <a:rPr lang="en-GB" sz="1400" dirty="0">
                <a:solidFill>
                  <a:srgbClr val="FF0000"/>
                </a:solidFill>
                <a:latin typeface="Verdana" panose="020B0604030504040204" pitchFamily="34" charset="0"/>
                <a:ea typeface="Verdana" panose="020B0604030504040204" pitchFamily="34" charset="0"/>
                <a:cs typeface="Verdana" panose="020B0604030504040204" pitchFamily="34" charset="0"/>
              </a:rPr>
              <a:t>d107862578e78810eed3871cd7b9ce50</a:t>
            </a:r>
          </a:p>
        </p:txBody>
      </p:sp>
      <p:sp>
        <p:nvSpPr>
          <p:cNvPr id="13" name="Tekstvak 12"/>
          <p:cNvSpPr txBox="1"/>
          <p:nvPr/>
        </p:nvSpPr>
        <p:spPr>
          <a:xfrm>
            <a:off x="104775" y="1864845"/>
            <a:ext cx="4733925" cy="369332"/>
          </a:xfrm>
          <a:prstGeom prst="rect">
            <a:avLst/>
          </a:prstGeom>
          <a:noFill/>
        </p:spPr>
        <p:txBody>
          <a:bodyPr wrap="square" rtlCol="0">
            <a:sp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Picture seized on computer</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4" name="Tekstvak 13"/>
          <p:cNvSpPr txBox="1"/>
          <p:nvPr/>
        </p:nvSpPr>
        <p:spPr>
          <a:xfrm>
            <a:off x="6867525" y="1864845"/>
            <a:ext cx="4733925" cy="369332"/>
          </a:xfrm>
          <a:prstGeom prst="rect">
            <a:avLst/>
          </a:prstGeom>
          <a:noFill/>
        </p:spPr>
        <p:txBody>
          <a:bodyPr wrap="square" rtlCol="0">
            <a:sp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Picture presented in court</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p:cNvSpPr txBox="1"/>
          <p:nvPr/>
        </p:nvSpPr>
        <p:spPr>
          <a:xfrm>
            <a:off x="5305425" y="2828925"/>
            <a:ext cx="1438275" cy="1754326"/>
          </a:xfrm>
          <a:prstGeom prst="rect">
            <a:avLst/>
          </a:prstGeom>
          <a:noFill/>
        </p:spPr>
        <p:txBody>
          <a:bodyPr wrap="square" rtlCol="0">
            <a:spAutoFit/>
          </a:bodyPr>
          <a:lstStyle/>
          <a:p>
            <a:pPr algn="ctr"/>
            <a:r>
              <a:rPr lang="nl-BE" sz="3600" b="1" dirty="0" smtClean="0">
                <a:solidFill>
                  <a:srgbClr val="0070C0"/>
                </a:solidFill>
              </a:rPr>
              <a:t>HASH VALUE</a:t>
            </a:r>
          </a:p>
          <a:p>
            <a:pPr algn="ctr"/>
            <a:r>
              <a:rPr lang="nl-BE" sz="3600" b="1" dirty="0">
                <a:solidFill>
                  <a:srgbClr val="0070C0"/>
                </a:solidFill>
              </a:rPr>
              <a:t>≠</a:t>
            </a:r>
            <a:endParaRPr lang="en-GB" sz="3600" b="1" dirty="0">
              <a:solidFill>
                <a:srgbClr val="0070C0"/>
              </a:solidFill>
            </a:endParaRPr>
          </a:p>
        </p:txBody>
      </p:sp>
    </p:spTree>
    <p:extLst>
      <p:ext uri="{BB962C8B-B14F-4D97-AF65-F5344CB8AC3E}">
        <p14:creationId xmlns:p14="http://schemas.microsoft.com/office/powerpoint/2010/main" val="2746863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normAutofit/>
          </a:bodyPr>
          <a:lstStyle/>
          <a:p>
            <a:r>
              <a:rPr lang="en-US" b="1" dirty="0" smtClean="0">
                <a:solidFill>
                  <a:schemeClr val="bg1"/>
                </a:solidFill>
              </a:rPr>
              <a:t>Authenticity </a:t>
            </a:r>
            <a:r>
              <a:rPr lang="en-US" sz="2400" b="1" dirty="0" smtClean="0">
                <a:solidFill>
                  <a:schemeClr val="bg1"/>
                </a:solidFill>
              </a:rPr>
              <a:t>(</a:t>
            </a:r>
            <a:r>
              <a:rPr lang="en-US" sz="2400" b="1" dirty="0">
                <a:solidFill>
                  <a:schemeClr val="bg1"/>
                </a:solidFill>
              </a:rPr>
              <a:t>practical example – for die </a:t>
            </a:r>
            <a:r>
              <a:rPr lang="en-US" sz="2400" b="1" dirty="0" err="1" smtClean="0">
                <a:solidFill>
                  <a:schemeClr val="bg1"/>
                </a:solidFill>
              </a:rPr>
              <a:t>hards</a:t>
            </a:r>
            <a:r>
              <a:rPr lang="en-US" sz="2400" b="1" dirty="0" smtClean="0">
                <a:solidFill>
                  <a:schemeClr val="bg1"/>
                </a:solidFill>
              </a:rPr>
              <a:t>)</a:t>
            </a:r>
            <a:endParaRPr lang="en-US" sz="2400" b="1" dirty="0">
              <a:solidFill>
                <a:schemeClr val="bg1"/>
              </a:solidFill>
            </a:endParaRPr>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11</a:t>
            </a:fld>
            <a:endParaRPr lang="en-GB"/>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075" y="2368906"/>
            <a:ext cx="4838700" cy="2822221"/>
          </a:xfrm>
          <a:prstGeom prst="rect">
            <a:avLst/>
          </a:prstGeom>
        </p:spPr>
      </p:pic>
      <p:pic>
        <p:nvPicPr>
          <p:cNvPr id="10" name="Afbeelding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91351" y="2368906"/>
            <a:ext cx="4810124" cy="2822221"/>
          </a:xfrm>
          <a:prstGeom prst="rect">
            <a:avLst/>
          </a:prstGeom>
        </p:spPr>
      </p:pic>
      <p:sp>
        <p:nvSpPr>
          <p:cNvPr id="11" name="Tekstvak 10"/>
          <p:cNvSpPr txBox="1"/>
          <p:nvPr/>
        </p:nvSpPr>
        <p:spPr>
          <a:xfrm>
            <a:off x="0" y="5306697"/>
            <a:ext cx="7200900" cy="523220"/>
          </a:xfrm>
          <a:prstGeom prst="rect">
            <a:avLst/>
          </a:prstGeom>
          <a:noFill/>
        </p:spPr>
        <p:txBody>
          <a:bodyPr wrap="square" rtlCol="0">
            <a:spAutoFit/>
          </a:bodyPr>
          <a:lstStyle/>
          <a:p>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SHA-1</a:t>
            </a:r>
            <a:r>
              <a:rPr lang="en-GB" sz="14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780973c1c165e76de3f10e1771db31cf9362d1f5</a:t>
            </a:r>
          </a:p>
          <a:p>
            <a:r>
              <a:rPr lang="nl-BE"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MD5: </a:t>
            </a:r>
            <a:r>
              <a:rPr lang="en-GB"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253dd04e87492e4fc3471de5e776bc3d</a:t>
            </a:r>
            <a:endParaRPr lang="en-GB" sz="1400" dirty="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Tekstvak 11"/>
          <p:cNvSpPr txBox="1"/>
          <p:nvPr/>
        </p:nvSpPr>
        <p:spPr>
          <a:xfrm>
            <a:off x="6867525" y="5306697"/>
            <a:ext cx="5324475" cy="523220"/>
          </a:xfrm>
          <a:prstGeom prst="rect">
            <a:avLst/>
          </a:prstGeom>
          <a:noFill/>
        </p:spPr>
        <p:txBody>
          <a:bodyPr wrap="square" rtlCol="0">
            <a:spAutoFit/>
          </a:bodyPr>
          <a:lstStyle/>
          <a:p>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SHA-1</a:t>
            </a:r>
            <a:r>
              <a:rPr lang="en-GB" sz="14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GB"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9639db1fbadfcfbd4025a9b95d10b7799f65fcfb</a:t>
            </a:r>
          </a:p>
          <a:p>
            <a:r>
              <a:rPr lang="nl-BE"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MD5: </a:t>
            </a:r>
            <a:r>
              <a:rPr lang="en-GB"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253dd04e87492e4fc3471de5e776bc3d</a:t>
            </a:r>
            <a:endParaRPr lang="en-GB" sz="1400" dirty="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kstvak 12"/>
          <p:cNvSpPr txBox="1"/>
          <p:nvPr/>
        </p:nvSpPr>
        <p:spPr>
          <a:xfrm>
            <a:off x="104775" y="1864845"/>
            <a:ext cx="4733925" cy="369332"/>
          </a:xfrm>
          <a:prstGeom prst="rect">
            <a:avLst/>
          </a:prstGeom>
          <a:noFill/>
        </p:spPr>
        <p:txBody>
          <a:bodyPr wrap="square" rtlCol="0">
            <a:sp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Picture seized on computer</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4" name="Tekstvak 13"/>
          <p:cNvSpPr txBox="1"/>
          <p:nvPr/>
        </p:nvSpPr>
        <p:spPr>
          <a:xfrm>
            <a:off x="6867525" y="1864845"/>
            <a:ext cx="4733925" cy="369332"/>
          </a:xfrm>
          <a:prstGeom prst="rect">
            <a:avLst/>
          </a:prstGeom>
          <a:noFill/>
        </p:spPr>
        <p:txBody>
          <a:bodyPr wrap="square" rtlCol="0">
            <a:sp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Picture presented in court</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p:cNvSpPr txBox="1"/>
          <p:nvPr/>
        </p:nvSpPr>
        <p:spPr>
          <a:xfrm>
            <a:off x="5305425" y="2828925"/>
            <a:ext cx="1438275" cy="1754326"/>
          </a:xfrm>
          <a:prstGeom prst="rect">
            <a:avLst/>
          </a:prstGeom>
          <a:noFill/>
        </p:spPr>
        <p:txBody>
          <a:bodyPr wrap="square" rtlCol="0">
            <a:spAutoFit/>
          </a:bodyPr>
          <a:lstStyle/>
          <a:p>
            <a:pPr algn="ctr"/>
            <a:r>
              <a:rPr lang="nl-BE" sz="3600" b="1" dirty="0" smtClean="0">
                <a:solidFill>
                  <a:srgbClr val="0070C0"/>
                </a:solidFill>
              </a:rPr>
              <a:t>HASH VALUE</a:t>
            </a:r>
          </a:p>
          <a:p>
            <a:pPr algn="ctr"/>
            <a:r>
              <a:rPr lang="nl-BE" sz="3600" b="1" dirty="0" smtClean="0">
                <a:solidFill>
                  <a:srgbClr val="0070C0"/>
                </a:solidFill>
              </a:rPr>
              <a:t>= + ≠</a:t>
            </a:r>
            <a:endParaRPr lang="en-GB" sz="3600" b="1" dirty="0">
              <a:solidFill>
                <a:srgbClr val="0070C0"/>
              </a:solidFill>
            </a:endParaRPr>
          </a:p>
        </p:txBody>
      </p:sp>
      <p:sp>
        <p:nvSpPr>
          <p:cNvPr id="3" name="Tekstvak 2"/>
          <p:cNvSpPr txBox="1"/>
          <p:nvPr/>
        </p:nvSpPr>
        <p:spPr>
          <a:xfrm>
            <a:off x="3824285" y="5914573"/>
            <a:ext cx="4400553" cy="369332"/>
          </a:xfrm>
          <a:prstGeom prst="rect">
            <a:avLst/>
          </a:prstGeom>
          <a:noFill/>
          <a:ln>
            <a:solidFill>
              <a:srgbClr val="FF0000"/>
            </a:solidFill>
          </a:ln>
        </p:spPr>
        <p:txBody>
          <a:bodyPr wrap="square" rtlCol="0">
            <a:spAutoFit/>
          </a:bodyPr>
          <a:lstStyle/>
          <a:p>
            <a:pPr algn="ctr"/>
            <a:r>
              <a:rPr lang="nl-BE" b="1" dirty="0" err="1" smtClean="0">
                <a:latin typeface="Verdana" panose="020B0604030504040204" pitchFamily="34" charset="0"/>
                <a:ea typeface="Verdana" panose="020B0604030504040204" pitchFamily="34" charset="0"/>
                <a:cs typeface="Verdana" panose="020B0604030504040204" pitchFamily="34" charset="0"/>
              </a:rPr>
              <a:t>Use</a:t>
            </a:r>
            <a:r>
              <a:rPr lang="nl-BE" b="1" dirty="0" smtClean="0">
                <a:latin typeface="Verdana" panose="020B0604030504040204" pitchFamily="34" charset="0"/>
                <a:ea typeface="Verdana" panose="020B0604030504040204" pitchFamily="34" charset="0"/>
                <a:cs typeface="Verdana" panose="020B0604030504040204" pitchFamily="34" charset="0"/>
              </a:rPr>
              <a:t> more </a:t>
            </a:r>
            <a:r>
              <a:rPr lang="nl-BE" b="1" dirty="0" err="1" smtClean="0">
                <a:latin typeface="Verdana" panose="020B0604030504040204" pitchFamily="34" charset="0"/>
                <a:ea typeface="Verdana" panose="020B0604030504040204" pitchFamily="34" charset="0"/>
                <a:cs typeface="Verdana" panose="020B0604030504040204" pitchFamily="34" charset="0"/>
              </a:rPr>
              <a:t>than</a:t>
            </a:r>
            <a:r>
              <a:rPr lang="nl-BE" b="1" dirty="0" smtClean="0">
                <a:latin typeface="Verdana" panose="020B0604030504040204" pitchFamily="34" charset="0"/>
                <a:ea typeface="Verdana" panose="020B0604030504040204" pitchFamily="34" charset="0"/>
                <a:cs typeface="Verdana" panose="020B0604030504040204" pitchFamily="34" charset="0"/>
              </a:rPr>
              <a:t> </a:t>
            </a:r>
            <a:r>
              <a:rPr lang="nl-BE" b="1" dirty="0" err="1" smtClean="0">
                <a:latin typeface="Verdana" panose="020B0604030504040204" pitchFamily="34" charset="0"/>
                <a:ea typeface="Verdana" panose="020B0604030504040204" pitchFamily="34" charset="0"/>
                <a:cs typeface="Verdana" panose="020B0604030504040204" pitchFamily="34" charset="0"/>
              </a:rPr>
              <a:t>one</a:t>
            </a:r>
            <a:r>
              <a:rPr lang="nl-BE" b="1" dirty="0" smtClean="0">
                <a:latin typeface="Verdana" panose="020B0604030504040204" pitchFamily="34" charset="0"/>
                <a:ea typeface="Verdana" panose="020B0604030504040204" pitchFamily="34" charset="0"/>
                <a:cs typeface="Verdana" panose="020B0604030504040204" pitchFamily="34" charset="0"/>
              </a:rPr>
              <a:t> </a:t>
            </a:r>
            <a:r>
              <a:rPr lang="nl-BE" b="1" dirty="0" err="1" smtClean="0">
                <a:latin typeface="Verdana" panose="020B0604030504040204" pitchFamily="34" charset="0"/>
                <a:ea typeface="Verdana" panose="020B0604030504040204" pitchFamily="34" charset="0"/>
                <a:cs typeface="Verdana" panose="020B0604030504040204" pitchFamily="34" charset="0"/>
              </a:rPr>
              <a:t>hash</a:t>
            </a:r>
            <a:r>
              <a:rPr lang="nl-BE" b="1" dirty="0" smtClean="0">
                <a:latin typeface="Verdana" panose="020B0604030504040204" pitchFamily="34" charset="0"/>
                <a:ea typeface="Verdana" panose="020B0604030504040204" pitchFamily="34" charset="0"/>
                <a:cs typeface="Verdana" panose="020B0604030504040204" pitchFamily="34" charset="0"/>
              </a:rPr>
              <a:t>…</a:t>
            </a:r>
            <a:endParaRPr lang="en-GB"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623025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en-US" b="1" dirty="0" smtClean="0">
                <a:solidFill>
                  <a:schemeClr val="bg1"/>
                </a:solidFill>
              </a:rPr>
              <a:t>Authenticity </a:t>
            </a:r>
            <a:r>
              <a:rPr lang="en-US" sz="2400" b="1" dirty="0" smtClean="0">
                <a:solidFill>
                  <a:schemeClr val="bg1"/>
                </a:solidFill>
              </a:rPr>
              <a:t>(</a:t>
            </a:r>
            <a:r>
              <a:rPr lang="en-US" sz="2400" b="1" dirty="0">
                <a:solidFill>
                  <a:schemeClr val="bg1"/>
                </a:solidFill>
              </a:rPr>
              <a:t>real case</a:t>
            </a:r>
            <a:r>
              <a:rPr lang="en-US" sz="2400" b="1" dirty="0" smtClean="0">
                <a:solidFill>
                  <a:schemeClr val="bg1"/>
                </a:solidFill>
              </a:rPr>
              <a:t>)</a:t>
            </a:r>
            <a:endParaRPr lang="en-US" sz="2400" b="1" dirty="0">
              <a:solidFill>
                <a:schemeClr val="bg1"/>
              </a:solidFill>
            </a:endParaRPr>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12</a:t>
            </a:fld>
            <a:endParaRPr lang="en-GB"/>
          </a:p>
        </p:txBody>
      </p:sp>
      <p:pic>
        <p:nvPicPr>
          <p:cNvPr id="3" name="Afbeelding 2"/>
          <p:cNvPicPr>
            <a:picLocks noChangeAspect="1"/>
          </p:cNvPicPr>
          <p:nvPr/>
        </p:nvPicPr>
        <p:blipFill>
          <a:blip r:embed="rId3"/>
          <a:stretch>
            <a:fillRect/>
          </a:stretch>
        </p:blipFill>
        <p:spPr>
          <a:xfrm>
            <a:off x="0" y="2080005"/>
            <a:ext cx="3523018" cy="4339656"/>
          </a:xfrm>
          <a:prstGeom prst="rect">
            <a:avLst/>
          </a:prstGeom>
        </p:spPr>
      </p:pic>
      <p:pic>
        <p:nvPicPr>
          <p:cNvPr id="6" name="Afbeelding 5"/>
          <p:cNvPicPr>
            <a:picLocks noChangeAspect="1"/>
          </p:cNvPicPr>
          <p:nvPr/>
        </p:nvPicPr>
        <p:blipFill>
          <a:blip r:embed="rId4"/>
          <a:stretch>
            <a:fillRect/>
          </a:stretch>
        </p:blipFill>
        <p:spPr>
          <a:xfrm>
            <a:off x="3581399" y="2080005"/>
            <a:ext cx="3553681" cy="4339656"/>
          </a:xfrm>
          <a:prstGeom prst="rect">
            <a:avLst/>
          </a:prstGeom>
        </p:spPr>
      </p:pic>
      <p:pic>
        <p:nvPicPr>
          <p:cNvPr id="8" name="Afbeelding 7"/>
          <p:cNvPicPr>
            <a:picLocks noChangeAspect="1"/>
          </p:cNvPicPr>
          <p:nvPr/>
        </p:nvPicPr>
        <p:blipFill>
          <a:blip r:embed="rId5"/>
          <a:stretch>
            <a:fillRect/>
          </a:stretch>
        </p:blipFill>
        <p:spPr>
          <a:xfrm>
            <a:off x="7045119" y="2080005"/>
            <a:ext cx="3462349" cy="4339656"/>
          </a:xfrm>
          <a:prstGeom prst="rect">
            <a:avLst/>
          </a:prstGeom>
        </p:spPr>
      </p:pic>
      <p:sp>
        <p:nvSpPr>
          <p:cNvPr id="9" name="Tekstvak 8"/>
          <p:cNvSpPr txBox="1"/>
          <p:nvPr/>
        </p:nvSpPr>
        <p:spPr>
          <a:xfrm>
            <a:off x="-1" y="1371600"/>
            <a:ext cx="12192001" cy="707886"/>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cs typeface="Verdana" panose="020B0604030504040204" pitchFamily="34" charset="0"/>
              </a:rPr>
              <a:t>Photographs taken by an observation unit of the </a:t>
            </a:r>
            <a:r>
              <a:rPr lang="en-US" sz="2000" dirty="0" smtClean="0">
                <a:latin typeface="Verdana" panose="020B0604030504040204" pitchFamily="34" charset="0"/>
                <a:ea typeface="Verdana" panose="020B0604030504040204" pitchFamily="34" charset="0"/>
                <a:cs typeface="Verdana" panose="020B0604030504040204" pitchFamily="34" charset="0"/>
              </a:rPr>
              <a:t>specialized </a:t>
            </a:r>
            <a:r>
              <a:rPr lang="en-US" sz="2000" dirty="0">
                <a:latin typeface="Verdana" panose="020B0604030504040204" pitchFamily="34" charset="0"/>
                <a:ea typeface="Verdana" panose="020B0604030504040204" pitchFamily="34" charset="0"/>
                <a:cs typeface="Verdana" panose="020B0604030504040204" pitchFamily="34" charset="0"/>
              </a:rPr>
              <a:t>police, indicating the hash value, incorporated in the official </a:t>
            </a:r>
            <a:r>
              <a:rPr lang="en-US" sz="2000" dirty="0" smtClean="0">
                <a:latin typeface="Verdana" panose="020B0604030504040204" pitchFamily="34" charset="0"/>
                <a:ea typeface="Verdana" panose="020B0604030504040204" pitchFamily="34" charset="0"/>
                <a:cs typeface="Verdana" panose="020B0604030504040204" pitchFamily="34" charset="0"/>
              </a:rPr>
              <a:t>report:</a:t>
            </a:r>
            <a:endParaRPr lang="en-GB" sz="2000" dirty="0">
              <a:latin typeface="Verdana" panose="020B0604030504040204" pitchFamily="34" charset="0"/>
              <a:ea typeface="Verdana" panose="020B0604030504040204" pitchFamily="34" charset="0"/>
              <a:cs typeface="Verdana" panose="020B0604030504040204" pitchFamily="34" charset="0"/>
            </a:endParaRPr>
          </a:p>
        </p:txBody>
      </p:sp>
      <p:sp>
        <p:nvSpPr>
          <p:cNvPr id="16" name="PIJL-RECHTS 15"/>
          <p:cNvSpPr/>
          <p:nvPr/>
        </p:nvSpPr>
        <p:spPr>
          <a:xfrm rot="10800000">
            <a:off x="9450192" y="6095999"/>
            <a:ext cx="2551307" cy="3236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kstvak 16"/>
          <p:cNvSpPr txBox="1"/>
          <p:nvPr/>
        </p:nvSpPr>
        <p:spPr>
          <a:xfrm>
            <a:off x="9763125" y="5867400"/>
            <a:ext cx="2133600" cy="369332"/>
          </a:xfrm>
          <a:prstGeom prst="rect">
            <a:avLst/>
          </a:prstGeom>
          <a:noFill/>
        </p:spPr>
        <p:txBody>
          <a:bodyPr wrap="square" rtlCol="0">
            <a:spAutoFit/>
          </a:bodyPr>
          <a:lstStyle/>
          <a:p>
            <a:pPr algn="ctr"/>
            <a:r>
              <a:rPr lang="nl-BE" b="1" dirty="0" smtClean="0">
                <a:solidFill>
                  <a:srgbClr val="2F618F"/>
                </a:solidFill>
                <a:latin typeface="Verdana" panose="020B0604030504040204" pitchFamily="34" charset="0"/>
                <a:ea typeface="Verdana" panose="020B0604030504040204" pitchFamily="34" charset="0"/>
                <a:cs typeface="Verdana" panose="020B0604030504040204" pitchFamily="34" charset="0"/>
              </a:rPr>
              <a:t>MD5 – SHA1</a:t>
            </a:r>
            <a:endParaRPr lang="en-GB" b="1" dirty="0">
              <a:solidFill>
                <a:srgbClr val="2F618F"/>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30538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nl-BE" b="1" dirty="0" err="1" smtClean="0">
                <a:solidFill>
                  <a:schemeClr val="bg1"/>
                </a:solidFill>
              </a:rPr>
              <a:t>Completeness</a:t>
            </a:r>
            <a:endParaRPr lang="en-GB" b="1" dirty="0">
              <a:solidFill>
                <a:schemeClr val="bg1"/>
              </a:solidFill>
            </a:endParaRPr>
          </a:p>
        </p:txBody>
      </p:sp>
      <p:sp>
        <p:nvSpPr>
          <p:cNvPr id="3" name="Tijdelijke aanduiding voor inhoud 2"/>
          <p:cNvSpPr>
            <a:spLocks noGrp="1"/>
          </p:cNvSpPr>
          <p:nvPr>
            <p:ph idx="1"/>
          </p:nvPr>
        </p:nvSpPr>
        <p:spPr>
          <a:xfrm>
            <a:off x="133349" y="1447800"/>
            <a:ext cx="11953875" cy="4867275"/>
          </a:xfrm>
        </p:spPr>
        <p:txBody>
          <a:bodyPr/>
          <a:lstStyle/>
          <a:p>
            <a:pPr marL="0" indent="0">
              <a:buNone/>
            </a:pPr>
            <a:r>
              <a:rPr lang="en-US" dirty="0">
                <a:cs typeface="Verdana" panose="020B0604030504040204" pitchFamily="34" charset="0"/>
              </a:rPr>
              <a:t>The analysis </a:t>
            </a:r>
            <a:r>
              <a:rPr lang="en-US" dirty="0" smtClean="0">
                <a:cs typeface="Verdana" panose="020B0604030504040204" pitchFamily="34" charset="0"/>
              </a:rPr>
              <a:t>of, </a:t>
            </a:r>
            <a:r>
              <a:rPr lang="en-US" dirty="0">
                <a:cs typeface="Verdana" panose="020B0604030504040204" pitchFamily="34" charset="0"/>
              </a:rPr>
              <a:t>or any opinion based on the </a:t>
            </a:r>
            <a:r>
              <a:rPr lang="en-US" dirty="0" smtClean="0">
                <a:cs typeface="Verdana" panose="020B0604030504040204" pitchFamily="34" charset="0"/>
              </a:rPr>
              <a:t>evidence, </a:t>
            </a:r>
            <a:r>
              <a:rPr lang="en-US" dirty="0">
                <a:cs typeface="Verdana" panose="020B0604030504040204" pitchFamily="34" charset="0"/>
              </a:rPr>
              <a:t>must tell the whole story and not be tailored to match a more favorable or desired </a:t>
            </a:r>
            <a:r>
              <a:rPr lang="en-US" dirty="0" smtClean="0">
                <a:cs typeface="Verdana" panose="020B0604030504040204" pitchFamily="34" charset="0"/>
              </a:rPr>
              <a:t>perspective:</a:t>
            </a:r>
            <a:endParaRPr lang="en-GB" dirty="0" smtClean="0"/>
          </a:p>
          <a:p>
            <a:r>
              <a:rPr lang="nl-BE" dirty="0" err="1" smtClean="0">
                <a:cs typeface="Verdana" panose="020B0604030504040204" pitchFamily="34" charset="0"/>
              </a:rPr>
              <a:t>Burden</a:t>
            </a:r>
            <a:r>
              <a:rPr lang="nl-BE" dirty="0" smtClean="0">
                <a:cs typeface="Verdana" panose="020B0604030504040204" pitchFamily="34" charset="0"/>
              </a:rPr>
              <a:t> of </a:t>
            </a:r>
            <a:r>
              <a:rPr lang="nl-BE" dirty="0" err="1" smtClean="0">
                <a:cs typeface="Verdana" panose="020B0604030504040204" pitchFamily="34" charset="0"/>
              </a:rPr>
              <a:t>proof</a:t>
            </a:r>
            <a:endParaRPr lang="nl-BE" dirty="0" smtClean="0">
              <a:cs typeface="Verdana" panose="020B0604030504040204" pitchFamily="34" charset="0"/>
            </a:endParaRPr>
          </a:p>
          <a:p>
            <a:r>
              <a:rPr lang="nl-BE" dirty="0" err="1" smtClean="0">
                <a:cs typeface="Verdana" panose="020B0604030504040204" pitchFamily="34" charset="0"/>
              </a:rPr>
              <a:t>Finding</a:t>
            </a:r>
            <a:r>
              <a:rPr lang="nl-BE" dirty="0" smtClean="0">
                <a:cs typeface="Verdana" panose="020B0604030504040204" pitchFamily="34" charset="0"/>
              </a:rPr>
              <a:t> THE </a:t>
            </a:r>
            <a:r>
              <a:rPr lang="nl-BE" dirty="0" err="1" smtClean="0">
                <a:cs typeface="Verdana" panose="020B0604030504040204" pitchFamily="34" charset="0"/>
              </a:rPr>
              <a:t>truth</a:t>
            </a:r>
            <a:r>
              <a:rPr lang="nl-BE" dirty="0">
                <a:cs typeface="Verdana" panose="020B0604030504040204" pitchFamily="34" charset="0"/>
              </a:rPr>
              <a:t> (</a:t>
            </a:r>
            <a:r>
              <a:rPr lang="nl-BE" dirty="0" err="1">
                <a:cs typeface="Verdana" panose="020B0604030504040204" pitchFamily="34" charset="0"/>
              </a:rPr>
              <a:t>incriminating</a:t>
            </a:r>
            <a:r>
              <a:rPr lang="nl-BE" dirty="0">
                <a:cs typeface="Verdana" panose="020B0604030504040204" pitchFamily="34" charset="0"/>
              </a:rPr>
              <a:t> </a:t>
            </a:r>
            <a:r>
              <a:rPr lang="nl-BE" dirty="0" smtClean="0">
                <a:cs typeface="Verdana" panose="020B0604030504040204" pitchFamily="34" charset="0"/>
              </a:rPr>
              <a:t>and </a:t>
            </a:r>
            <a:r>
              <a:rPr lang="nl-BE" dirty="0" err="1" smtClean="0">
                <a:cs typeface="Verdana" panose="020B0604030504040204" pitchFamily="34" charset="0"/>
              </a:rPr>
              <a:t>exculpatory</a:t>
            </a:r>
            <a:r>
              <a:rPr lang="nl-BE" dirty="0" smtClean="0">
                <a:cs typeface="Verdana" panose="020B0604030504040204" pitchFamily="34" charset="0"/>
              </a:rPr>
              <a:t> </a:t>
            </a:r>
            <a:r>
              <a:rPr lang="nl-BE" dirty="0" err="1" smtClean="0">
                <a:cs typeface="Verdana" panose="020B0604030504040204" pitchFamily="34" charset="0"/>
              </a:rPr>
              <a:t>evidence</a:t>
            </a:r>
            <a:r>
              <a:rPr lang="nl-BE" dirty="0" smtClean="0">
                <a:cs typeface="Verdana" panose="020B0604030504040204" pitchFamily="34" charset="0"/>
              </a:rPr>
              <a:t>)</a:t>
            </a:r>
          </a:p>
          <a:p>
            <a:r>
              <a:rPr lang="en-US" dirty="0">
                <a:cs typeface="Verdana" panose="020B0604030504040204" pitchFamily="34" charset="0"/>
              </a:rPr>
              <a:t>When access is taken to computers, computer networks, smartphones, this brings with it the great challenge of what is to be confiscated and examined, and what is not.</a:t>
            </a:r>
          </a:p>
          <a:p>
            <a:r>
              <a:rPr lang="en-US" dirty="0">
                <a:cs typeface="Verdana" panose="020B0604030504040204" pitchFamily="34" charset="0"/>
              </a:rPr>
              <a:t>Completeness often contrasts with the highest possible protection of </a:t>
            </a:r>
            <a:r>
              <a:rPr lang="en-US" dirty="0" smtClean="0">
                <a:cs typeface="Verdana" panose="020B0604030504040204" pitchFamily="34" charset="0"/>
              </a:rPr>
              <a:t>privacy (article 15 BC)</a:t>
            </a:r>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13</a:t>
            </a:fld>
            <a:endParaRPr lang="en-GB"/>
          </a:p>
        </p:txBody>
      </p:sp>
    </p:spTree>
    <p:extLst>
      <p:ext uri="{BB962C8B-B14F-4D97-AF65-F5344CB8AC3E}">
        <p14:creationId xmlns:p14="http://schemas.microsoft.com/office/powerpoint/2010/main" val="37370778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nl-BE" b="1" dirty="0" err="1" smtClean="0">
                <a:solidFill>
                  <a:schemeClr val="bg1"/>
                </a:solidFill>
              </a:rPr>
              <a:t>Reliability</a:t>
            </a:r>
            <a:endParaRPr lang="en-GB" b="1" dirty="0">
              <a:solidFill>
                <a:schemeClr val="bg1"/>
              </a:solidFill>
            </a:endParaRPr>
          </a:p>
        </p:txBody>
      </p:sp>
      <p:sp>
        <p:nvSpPr>
          <p:cNvPr id="3" name="Tijdelijke aanduiding voor inhoud 2"/>
          <p:cNvSpPr>
            <a:spLocks noGrp="1"/>
          </p:cNvSpPr>
          <p:nvPr>
            <p:ph idx="1"/>
          </p:nvPr>
        </p:nvSpPr>
        <p:spPr>
          <a:xfrm>
            <a:off x="133349" y="1447800"/>
            <a:ext cx="11953875" cy="4867275"/>
          </a:xfrm>
        </p:spPr>
        <p:txBody>
          <a:bodyPr/>
          <a:lstStyle/>
          <a:p>
            <a:pPr marL="0" indent="0">
              <a:buNone/>
            </a:pPr>
            <a:r>
              <a:rPr lang="en-US" dirty="0">
                <a:cs typeface="Verdana" panose="020B0604030504040204" pitchFamily="34" charset="0"/>
              </a:rPr>
              <a:t>There must be nothing about the way in which the evidence was collected and subsequently handled that may cast doubt on its authenticity or </a:t>
            </a:r>
            <a:r>
              <a:rPr lang="en-US" dirty="0" smtClean="0">
                <a:cs typeface="Verdana" panose="020B0604030504040204" pitchFamily="34" charset="0"/>
              </a:rPr>
              <a:t>veracity:</a:t>
            </a:r>
          </a:p>
          <a:p>
            <a:pPr marL="0" indent="0">
              <a:buNone/>
            </a:pPr>
            <a:r>
              <a:rPr lang="en-US" dirty="0">
                <a:cs typeface="Verdana" panose="020B0604030504040204" pitchFamily="34" charset="0"/>
              </a:rPr>
              <a:t>It must be clear at all times, from the time the evidence is gathered to the time it is presented to the court, where the evidence has been, who held it and what, if any, happened to it. </a:t>
            </a:r>
            <a:r>
              <a:rPr lang="en-US" b="1" dirty="0">
                <a:solidFill>
                  <a:srgbClr val="2F618F"/>
                </a:solidFill>
                <a:cs typeface="Verdana" panose="020B0604030504040204" pitchFamily="34" charset="0"/>
              </a:rPr>
              <a:t>This is called the chain of </a:t>
            </a:r>
            <a:r>
              <a:rPr lang="en-US" b="1" dirty="0" smtClean="0">
                <a:solidFill>
                  <a:srgbClr val="2F618F"/>
                </a:solidFill>
                <a:cs typeface="Verdana" panose="020B0604030504040204" pitchFamily="34" charset="0"/>
              </a:rPr>
              <a:t>custody</a:t>
            </a:r>
            <a:r>
              <a:rPr lang="en-US" dirty="0" smtClean="0">
                <a:cs typeface="Verdana" panose="020B0604030504040204" pitchFamily="34" charset="0"/>
              </a:rPr>
              <a:t>.</a:t>
            </a:r>
            <a:endParaRPr lang="en-US" dirty="0">
              <a:cs typeface="Verdana" panose="020B0604030504040204" pitchFamily="34" charset="0"/>
            </a:endParaRPr>
          </a:p>
          <a:p>
            <a:pPr marL="0" indent="0">
              <a:buNone/>
            </a:pPr>
            <a:endParaRPr lang="en-GB" dirty="0"/>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14</a:t>
            </a:fld>
            <a:endParaRPr lang="en-GB"/>
          </a:p>
        </p:txBody>
      </p:sp>
      <p:graphicFrame>
        <p:nvGraphicFramePr>
          <p:cNvPr id="6" name="Diagram 5"/>
          <p:cNvGraphicFramePr/>
          <p:nvPr>
            <p:extLst>
              <p:ext uri="{D42A27DB-BD31-4B8C-83A1-F6EECF244321}">
                <p14:modId xmlns:p14="http://schemas.microsoft.com/office/powerpoint/2010/main" val="2939935757"/>
              </p:ext>
            </p:extLst>
          </p:nvPr>
        </p:nvGraphicFramePr>
        <p:xfrm>
          <a:off x="231775" y="2348441"/>
          <a:ext cx="1185544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U-vormige pijl 17"/>
          <p:cNvSpPr/>
          <p:nvPr/>
        </p:nvSpPr>
        <p:spPr>
          <a:xfrm rot="10800000">
            <a:off x="1374361" y="5723067"/>
            <a:ext cx="9221920" cy="333485"/>
          </a:xfrm>
          <a:prstGeom prst="uturnArrow">
            <a:avLst>
              <a:gd name="adj1" fmla="val 49209"/>
              <a:gd name="adj2" fmla="val 25000"/>
              <a:gd name="adj3" fmla="val 25000"/>
              <a:gd name="adj4" fmla="val 43750"/>
              <a:gd name="adj5" fmla="val 95633"/>
            </a:avLst>
          </a:prstGeom>
          <a:gradFill flip="none" rotWithShape="1">
            <a:gsLst>
              <a:gs pos="29000">
                <a:srgbClr val="00B050"/>
              </a:gs>
              <a:gs pos="58000">
                <a:schemeClr val="accent1">
                  <a:lumMod val="30000"/>
                  <a:lumOff val="7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Tekstvak 18"/>
          <p:cNvSpPr txBox="1"/>
          <p:nvPr/>
        </p:nvSpPr>
        <p:spPr>
          <a:xfrm>
            <a:off x="231775" y="6067313"/>
            <a:ext cx="11769725" cy="369332"/>
          </a:xfrm>
          <a:prstGeom prst="rect">
            <a:avLst/>
          </a:prstGeom>
          <a:noFill/>
        </p:spPr>
        <p:txBody>
          <a:bodyPr wrap="square" rtlCol="0">
            <a:spAutoFit/>
          </a:bodyPr>
          <a:lstStyle/>
          <a:p>
            <a:r>
              <a:rPr lang="nl-BE" dirty="0" smtClean="0">
                <a:latin typeface="Verdana" panose="020B0604030504040204" pitchFamily="34" charset="0"/>
                <a:ea typeface="Verdana" panose="020B0604030504040204" pitchFamily="34" charset="0"/>
                <a:cs typeface="Verdana" panose="020B0604030504040204" pitchFamily="34" charset="0"/>
              </a:rPr>
              <a:t>Media 				Data 			Information 			</a:t>
            </a:r>
            <a:r>
              <a:rPr lang="nl-BE" dirty="0" err="1" smtClean="0">
                <a:latin typeface="Verdana" panose="020B0604030504040204" pitchFamily="34" charset="0"/>
                <a:ea typeface="Verdana" panose="020B0604030504040204" pitchFamily="34" charset="0"/>
                <a:cs typeface="Verdana" panose="020B0604030504040204" pitchFamily="34" charset="0"/>
              </a:rPr>
              <a:t>Evidence</a:t>
            </a:r>
            <a:endParaRPr lang="en-GB" dirty="0">
              <a:latin typeface="Verdana" panose="020B0604030504040204" pitchFamily="34" charset="0"/>
              <a:ea typeface="Verdana" panose="020B0604030504040204" pitchFamily="34" charset="0"/>
              <a:cs typeface="Verdana" panose="020B0604030504040204" pitchFamily="34" charset="0"/>
            </a:endParaRPr>
          </a:p>
        </p:txBody>
      </p:sp>
      <p:cxnSp>
        <p:nvCxnSpPr>
          <p:cNvPr id="21" name="Rechte verbindingslijn met pijl 20"/>
          <p:cNvCxnSpPr/>
          <p:nvPr/>
        </p:nvCxnSpPr>
        <p:spPr>
          <a:xfrm>
            <a:off x="1054250" y="6250527"/>
            <a:ext cx="2861534"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2" name="Rechte verbindingslijn met pijl 21"/>
          <p:cNvCxnSpPr/>
          <p:nvPr/>
        </p:nvCxnSpPr>
        <p:spPr>
          <a:xfrm>
            <a:off x="4595309" y="6250527"/>
            <a:ext cx="2085190"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p:cNvCxnSpPr/>
          <p:nvPr/>
        </p:nvCxnSpPr>
        <p:spPr>
          <a:xfrm flipV="1">
            <a:off x="8134573" y="6250527"/>
            <a:ext cx="2203526" cy="1"/>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32676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en-US" b="1" dirty="0" smtClean="0">
                <a:solidFill>
                  <a:schemeClr val="bg1"/>
                </a:solidFill>
              </a:rPr>
              <a:t>Believability</a:t>
            </a:r>
            <a:endParaRPr lang="en-US" b="1" dirty="0">
              <a:solidFill>
                <a:schemeClr val="bg1"/>
              </a:solidFill>
            </a:endParaRPr>
          </a:p>
        </p:txBody>
      </p:sp>
      <p:sp>
        <p:nvSpPr>
          <p:cNvPr id="3" name="Tijdelijke aanduiding voor inhoud 2"/>
          <p:cNvSpPr>
            <a:spLocks noGrp="1"/>
          </p:cNvSpPr>
          <p:nvPr>
            <p:ph idx="1"/>
          </p:nvPr>
        </p:nvSpPr>
        <p:spPr>
          <a:xfrm>
            <a:off x="133349" y="1447800"/>
            <a:ext cx="11953875" cy="4867275"/>
          </a:xfrm>
        </p:spPr>
        <p:txBody>
          <a:bodyPr>
            <a:normAutofit fontScale="85000" lnSpcReduction="10000"/>
          </a:bodyPr>
          <a:lstStyle/>
          <a:p>
            <a:pPr marL="0" indent="0">
              <a:buNone/>
            </a:pPr>
            <a:r>
              <a:rPr lang="en-US" dirty="0">
                <a:cs typeface="Verdana" panose="020B0604030504040204" pitchFamily="34" charset="0"/>
              </a:rPr>
              <a:t>The evidence must be persuasive as to the facts it represents and the finders of fact in the court process must be able to rely on it as the </a:t>
            </a:r>
            <a:r>
              <a:rPr lang="en-US" dirty="0" smtClean="0">
                <a:cs typeface="Verdana" panose="020B0604030504040204" pitchFamily="34" charset="0"/>
              </a:rPr>
              <a:t>truth</a:t>
            </a:r>
            <a:r>
              <a:rPr lang="en-US" dirty="0">
                <a:cs typeface="Verdana" panose="020B0604030504040204" pitchFamily="34" charset="0"/>
              </a:rPr>
              <a:t>.</a:t>
            </a:r>
          </a:p>
          <a:p>
            <a:pPr marL="0" indent="0">
              <a:buNone/>
            </a:pPr>
            <a:r>
              <a:rPr lang="en-US" dirty="0"/>
              <a:t>In the first instance the judge, but also all other actors in the criminal process, will evaluate the </a:t>
            </a:r>
            <a:r>
              <a:rPr lang="en-US" dirty="0" smtClean="0"/>
              <a:t>believability of </a:t>
            </a:r>
            <a:r>
              <a:rPr lang="en-US" dirty="0"/>
              <a:t>the electronic evidence on the basis of the following </a:t>
            </a:r>
            <a:r>
              <a:rPr lang="en-US" dirty="0" smtClean="0"/>
              <a:t>elements:</a:t>
            </a:r>
          </a:p>
          <a:p>
            <a:pPr marL="0" indent="0">
              <a:buNone/>
            </a:pPr>
            <a:endParaRPr lang="en-US" dirty="0" smtClean="0"/>
          </a:p>
          <a:p>
            <a:r>
              <a:rPr lang="en-US" dirty="0"/>
              <a:t>What is the probative value of the </a:t>
            </a:r>
            <a:r>
              <a:rPr lang="en-US" dirty="0" smtClean="0"/>
              <a:t>electronic evidence </a:t>
            </a:r>
            <a:r>
              <a:rPr lang="en-US" dirty="0"/>
              <a:t>submitted</a:t>
            </a:r>
            <a:r>
              <a:rPr lang="en-US" dirty="0" smtClean="0"/>
              <a:t>?</a:t>
            </a:r>
          </a:p>
          <a:p>
            <a:pPr lvl="1"/>
            <a:r>
              <a:rPr lang="en-US" dirty="0" smtClean="0"/>
              <a:t>Hearsay versus best evidence rule…</a:t>
            </a:r>
          </a:p>
          <a:p>
            <a:r>
              <a:rPr lang="en-US" dirty="0" smtClean="0"/>
              <a:t>How relevant is it with regard to the facts under investigation?</a:t>
            </a:r>
          </a:p>
          <a:p>
            <a:r>
              <a:rPr lang="en-US" dirty="0" smtClean="0"/>
              <a:t>How </a:t>
            </a:r>
            <a:r>
              <a:rPr lang="en-US" dirty="0"/>
              <a:t>was the evidence obtained?</a:t>
            </a:r>
          </a:p>
          <a:p>
            <a:r>
              <a:rPr lang="en-US" dirty="0" smtClean="0"/>
              <a:t>Can </a:t>
            </a:r>
            <a:r>
              <a:rPr lang="en-US" dirty="0"/>
              <a:t>the way in which the evidence was obtained be </a:t>
            </a:r>
            <a:r>
              <a:rPr lang="en-US" dirty="0" smtClean="0"/>
              <a:t>repeated (review of the verification processes)?</a:t>
            </a:r>
            <a:endParaRPr lang="en-US" dirty="0"/>
          </a:p>
          <a:p>
            <a:pPr marL="0" indent="0">
              <a:buNone/>
            </a:pPr>
            <a:r>
              <a:rPr lang="en-US" dirty="0"/>
              <a:t> </a:t>
            </a:r>
            <a:endParaRPr lang="en-GB" dirty="0"/>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15</a:t>
            </a:fld>
            <a:endParaRPr lang="en-GB"/>
          </a:p>
        </p:txBody>
      </p:sp>
    </p:spTree>
    <p:extLst>
      <p:ext uri="{BB962C8B-B14F-4D97-AF65-F5344CB8AC3E}">
        <p14:creationId xmlns:p14="http://schemas.microsoft.com/office/powerpoint/2010/main" val="29447590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en-US" b="1" dirty="0" smtClean="0">
                <a:solidFill>
                  <a:schemeClr val="bg1"/>
                </a:solidFill>
              </a:rPr>
              <a:t>Proportionality</a:t>
            </a:r>
            <a:endParaRPr lang="en-US" b="1" dirty="0">
              <a:solidFill>
                <a:schemeClr val="bg1"/>
              </a:solidFill>
            </a:endParaRPr>
          </a:p>
        </p:txBody>
      </p:sp>
      <p:sp>
        <p:nvSpPr>
          <p:cNvPr id="3" name="Tijdelijke aanduiding voor inhoud 2"/>
          <p:cNvSpPr>
            <a:spLocks noGrp="1"/>
          </p:cNvSpPr>
          <p:nvPr>
            <p:ph idx="1"/>
          </p:nvPr>
        </p:nvSpPr>
        <p:spPr>
          <a:xfrm>
            <a:off x="133349" y="1447800"/>
            <a:ext cx="11953875" cy="4867275"/>
          </a:xfrm>
        </p:spPr>
        <p:txBody>
          <a:bodyPr/>
          <a:lstStyle/>
          <a:p>
            <a:pPr marL="0" indent="0">
              <a:buNone/>
            </a:pPr>
            <a:r>
              <a:rPr lang="en-US" dirty="0">
                <a:cs typeface="Verdana" panose="020B0604030504040204" pitchFamily="34" charset="0"/>
              </a:rPr>
              <a:t>The methods used to gather the evidence must be fair and proportionate to the interests of justice: the prejudice (i.e. the level of intrusion or coercion) caused to the rights of any party should not outweigh the “probative value” of the evidence (i.e. its value as proof</a:t>
            </a:r>
            <a:r>
              <a:rPr lang="en-US" dirty="0" smtClean="0">
                <a:cs typeface="Verdana" panose="020B0604030504040204" pitchFamily="34" charset="0"/>
              </a:rPr>
              <a:t>):</a:t>
            </a:r>
          </a:p>
          <a:p>
            <a:r>
              <a:rPr lang="en-US" dirty="0">
                <a:cs typeface="Verdana" panose="020B0604030504040204" pitchFamily="34" charset="0"/>
              </a:rPr>
              <a:t>The magistrate who grants </a:t>
            </a:r>
            <a:r>
              <a:rPr lang="en-US" dirty="0" err="1">
                <a:cs typeface="Verdana" panose="020B0604030504040204" pitchFamily="34" charset="0"/>
              </a:rPr>
              <a:t>authorisation</a:t>
            </a:r>
            <a:r>
              <a:rPr lang="en-US" dirty="0">
                <a:cs typeface="Verdana" panose="020B0604030504040204" pitchFamily="34" charset="0"/>
              </a:rPr>
              <a:t> weighs up legality, proportionality and subsidiarity</a:t>
            </a:r>
            <a:r>
              <a:rPr lang="en-US" dirty="0" smtClean="0">
                <a:cs typeface="Verdana" panose="020B0604030504040204" pitchFamily="34" charset="0"/>
              </a:rPr>
              <a:t>.</a:t>
            </a:r>
          </a:p>
          <a:p>
            <a:r>
              <a:rPr lang="en-US" dirty="0" smtClean="0">
                <a:cs typeface="Verdana" panose="020B0604030504040204" pitchFamily="34" charset="0"/>
              </a:rPr>
              <a:t>Article 15 BC is reminded.</a:t>
            </a:r>
            <a:endParaRPr lang="en-GB" dirty="0"/>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16</a:t>
            </a:fld>
            <a:endParaRPr lang="en-GB"/>
          </a:p>
        </p:txBody>
      </p:sp>
    </p:spTree>
    <p:extLst>
      <p:ext uri="{BB962C8B-B14F-4D97-AF65-F5344CB8AC3E}">
        <p14:creationId xmlns:p14="http://schemas.microsoft.com/office/powerpoint/2010/main" val="17761137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Autofit/>
          </a:bodyPr>
          <a:lstStyle/>
          <a:p>
            <a:r>
              <a:rPr lang="en-US" sz="2800" b="1" dirty="0">
                <a:solidFill>
                  <a:schemeClr val="bg1"/>
                </a:solidFill>
                <a:cs typeface="Verdana" panose="020B0604030504040204" pitchFamily="34" charset="0"/>
              </a:rPr>
              <a:t>Translating the five basic principles into practice</a:t>
            </a: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0"/>
            <a:ext cx="11939954" cy="4841631"/>
          </a:xfrm>
        </p:spPr>
        <p:txBody>
          <a:bodyPr>
            <a:noAutofit/>
          </a:bodyPr>
          <a:lstStyle/>
          <a:p>
            <a:pPr marL="0" indent="0">
              <a:buNone/>
            </a:pPr>
            <a:r>
              <a:rPr lang="en-US" sz="3200" dirty="0">
                <a:cs typeface="Verdana" panose="020B0604030504040204" pitchFamily="34" charset="0"/>
              </a:rPr>
              <a:t>How can we put the five aforementioned basic principles into </a:t>
            </a:r>
            <a:r>
              <a:rPr lang="en-US" sz="3200" dirty="0" smtClean="0">
                <a:cs typeface="Verdana" panose="020B0604030504040204" pitchFamily="34" charset="0"/>
              </a:rPr>
              <a:t>practice?</a:t>
            </a:r>
          </a:p>
          <a:p>
            <a:pPr marL="0" indent="0">
              <a:buNone/>
            </a:pPr>
            <a:r>
              <a:rPr lang="en-US" sz="3200" dirty="0" smtClean="0">
                <a:cs typeface="Verdana" panose="020B0604030504040204" pitchFamily="34" charset="0"/>
              </a:rPr>
              <a:t>By </a:t>
            </a:r>
            <a:r>
              <a:rPr lang="en-US" sz="3200" dirty="0">
                <a:cs typeface="Verdana" panose="020B0604030504040204" pitchFamily="34" charset="0"/>
              </a:rPr>
              <a:t>investing in the following:</a:t>
            </a:r>
            <a:endParaRPr lang="en-US" sz="3200" dirty="0" smtClean="0">
              <a:cs typeface="Verdana" panose="020B0604030504040204" pitchFamily="34" charset="0"/>
            </a:endParaRPr>
          </a:p>
          <a:p>
            <a:endParaRPr lang="en-US" sz="3200" dirty="0" smtClean="0">
              <a:cs typeface="Verdana" panose="020B0604030504040204" pitchFamily="34" charset="0"/>
            </a:endParaRPr>
          </a:p>
          <a:p>
            <a:pPr marL="514350" indent="-514350">
              <a:buFont typeface="+mj-lt"/>
              <a:buAutoNum type="arabicPeriod"/>
            </a:pPr>
            <a:r>
              <a:rPr lang="en-US" sz="3200" dirty="0" smtClean="0">
                <a:cs typeface="Verdana" panose="020B0604030504040204" pitchFamily="34" charset="0"/>
              </a:rPr>
              <a:t>Safeguarding the </a:t>
            </a:r>
            <a:r>
              <a:rPr lang="en-US" sz="3200" b="1" dirty="0" smtClean="0">
                <a:cs typeface="Verdana" panose="020B0604030504040204" pitchFamily="34" charset="0"/>
              </a:rPr>
              <a:t>integrity of the data</a:t>
            </a:r>
          </a:p>
          <a:p>
            <a:pPr marL="514350" indent="-514350">
              <a:buFont typeface="+mj-lt"/>
              <a:buAutoNum type="arabicPeriod"/>
            </a:pPr>
            <a:r>
              <a:rPr lang="en-US" sz="3200" dirty="0" smtClean="0">
                <a:cs typeface="Verdana" panose="020B0604030504040204" pitchFamily="34" charset="0"/>
              </a:rPr>
              <a:t>Creating an </a:t>
            </a:r>
            <a:r>
              <a:rPr lang="en-US" sz="3200" b="1" dirty="0" smtClean="0">
                <a:cs typeface="Verdana" panose="020B0604030504040204" pitchFamily="34" charset="0"/>
              </a:rPr>
              <a:t>audit trail</a:t>
            </a:r>
          </a:p>
          <a:p>
            <a:pPr marL="514350" indent="-514350">
              <a:buFont typeface="+mj-lt"/>
              <a:buAutoNum type="arabicPeriod"/>
            </a:pPr>
            <a:r>
              <a:rPr lang="en-US" sz="3200" dirty="0" smtClean="0">
                <a:cs typeface="Verdana" panose="020B0604030504040204" pitchFamily="34" charset="0"/>
              </a:rPr>
              <a:t>Foreseeing </a:t>
            </a:r>
            <a:r>
              <a:rPr lang="en-US" sz="3200" b="1" dirty="0">
                <a:cs typeface="Verdana" panose="020B0604030504040204" pitchFamily="34" charset="0"/>
              </a:rPr>
              <a:t>s</a:t>
            </a:r>
            <a:r>
              <a:rPr lang="en-US" sz="3200" b="1" dirty="0" smtClean="0">
                <a:cs typeface="Verdana" panose="020B0604030504040204" pitchFamily="34" charset="0"/>
              </a:rPr>
              <a:t>pecialist support</a:t>
            </a:r>
          </a:p>
          <a:p>
            <a:pPr marL="514350" indent="-514350">
              <a:buFont typeface="+mj-lt"/>
              <a:buAutoNum type="arabicPeriod"/>
            </a:pPr>
            <a:r>
              <a:rPr lang="en-US" sz="3200" dirty="0" smtClean="0">
                <a:cs typeface="Verdana" panose="020B0604030504040204" pitchFamily="34" charset="0"/>
              </a:rPr>
              <a:t>Providing </a:t>
            </a:r>
            <a:r>
              <a:rPr lang="en-US" sz="3200" b="1" dirty="0" smtClean="0">
                <a:cs typeface="Verdana" panose="020B0604030504040204" pitchFamily="34" charset="0"/>
              </a:rPr>
              <a:t>appropriate training</a:t>
            </a:r>
          </a:p>
          <a:p>
            <a:pPr marL="514350" indent="-514350">
              <a:buFont typeface="+mj-lt"/>
              <a:buAutoNum type="arabicPeriod"/>
            </a:pPr>
            <a:r>
              <a:rPr lang="en-US" sz="3200" dirty="0" smtClean="0">
                <a:cs typeface="Verdana" panose="020B0604030504040204" pitchFamily="34" charset="0"/>
              </a:rPr>
              <a:t>Ensuring </a:t>
            </a:r>
            <a:r>
              <a:rPr lang="en-US" sz="3200" b="1" dirty="0" smtClean="0">
                <a:cs typeface="Verdana" panose="020B0604030504040204" pitchFamily="34" charset="0"/>
              </a:rPr>
              <a:t>legality</a:t>
            </a:r>
            <a:endParaRPr lang="en-US" b="1" dirty="0">
              <a:cs typeface="Verdana" panose="020B0604030504040204" pitchFamily="34" charset="0"/>
            </a:endParaRP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17</a:t>
            </a:fld>
            <a:endParaRPr lang="en-GB"/>
          </a:p>
        </p:txBody>
      </p:sp>
    </p:spTree>
    <p:extLst>
      <p:ext uri="{BB962C8B-B14F-4D97-AF65-F5344CB8AC3E}">
        <p14:creationId xmlns:p14="http://schemas.microsoft.com/office/powerpoint/2010/main" val="7171872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rmAutofit/>
          </a:bodyPr>
          <a:lstStyle/>
          <a:p>
            <a:r>
              <a:rPr lang="en-US" b="1" dirty="0">
                <a:solidFill>
                  <a:schemeClr val="bg1"/>
                </a:solidFill>
                <a:cs typeface="Verdana" panose="020B0604030504040204" pitchFamily="34" charset="0"/>
              </a:rPr>
              <a:t>Data integrity</a:t>
            </a: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0"/>
            <a:ext cx="11939954" cy="4841631"/>
          </a:xfrm>
        </p:spPr>
        <p:txBody>
          <a:bodyPr>
            <a:noAutofit/>
          </a:bodyPr>
          <a:lstStyle/>
          <a:p>
            <a:r>
              <a:rPr lang="en-US" sz="2400" dirty="0" smtClean="0">
                <a:cs typeface="Verdana" panose="020B0604030504040204" pitchFamily="34" charset="0"/>
              </a:rPr>
              <a:t>When </a:t>
            </a:r>
            <a:r>
              <a:rPr lang="en-US" sz="2400" dirty="0">
                <a:cs typeface="Verdana" panose="020B0604030504040204" pitchFamily="34" charset="0"/>
              </a:rPr>
              <a:t>handling electronic devices and data, they must not be changed, either in relation to hardware or software. The person in charge is responsible for the integrity of the material recovered from the scene and thus for commencing </a:t>
            </a:r>
            <a:r>
              <a:rPr lang="en-US" sz="2400" b="1" dirty="0">
                <a:cs typeface="Verdana" panose="020B0604030504040204" pitchFamily="34" charset="0"/>
              </a:rPr>
              <a:t>a forensic chain of custody</a:t>
            </a:r>
            <a:r>
              <a:rPr lang="en-US" sz="2400" dirty="0" smtClean="0">
                <a:cs typeface="Verdana" panose="020B0604030504040204" pitchFamily="34" charset="0"/>
              </a:rPr>
              <a:t>.</a:t>
            </a:r>
          </a:p>
          <a:p>
            <a:pPr marL="0" indent="0">
              <a:buNone/>
            </a:pPr>
            <a:endParaRPr lang="en-US" sz="2400" dirty="0">
              <a:cs typeface="Verdana" panose="020B0604030504040204" pitchFamily="34" charset="0"/>
            </a:endParaRPr>
          </a:p>
          <a:p>
            <a:r>
              <a:rPr lang="en-US" sz="2400" dirty="0">
                <a:cs typeface="Verdana" panose="020B0604030504040204" pitchFamily="34" charset="0"/>
              </a:rPr>
              <a:t>There are circumstances where a decision will be made to access the data on a “</a:t>
            </a:r>
            <a:r>
              <a:rPr lang="en-US" sz="2400" b="1" dirty="0">
                <a:cs typeface="Verdana" panose="020B0604030504040204" pitchFamily="34" charset="0"/>
              </a:rPr>
              <a:t>live</a:t>
            </a:r>
            <a:r>
              <a:rPr lang="en-US" sz="2400" dirty="0">
                <a:cs typeface="Verdana" panose="020B0604030504040204" pitchFamily="34" charset="0"/>
              </a:rPr>
              <a:t>” computer system to avoid the loss of potential evidence. This must be undertaken in a manner, which causes the least impact on the data and by a person qualified to do so. </a:t>
            </a:r>
            <a:endParaRPr lang="en-US" sz="2400" dirty="0" smtClean="0">
              <a:cs typeface="Verdana" panose="020B0604030504040204" pitchFamily="34" charset="0"/>
            </a:endParaRPr>
          </a:p>
          <a:p>
            <a:pPr marL="0" indent="0">
              <a:buNone/>
            </a:pPr>
            <a:endParaRPr lang="en-US" sz="2400" dirty="0">
              <a:cs typeface="Verdana" panose="020B0604030504040204" pitchFamily="34" charset="0"/>
            </a:endParaRPr>
          </a:p>
          <a:p>
            <a:pPr marL="0" indent="0">
              <a:buNone/>
            </a:pPr>
            <a:endParaRPr lang="en-US" sz="2400" dirty="0">
              <a:cs typeface="Verdana" panose="020B0604030504040204" pitchFamily="34" charset="0"/>
            </a:endParaRP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18</a:t>
            </a:fld>
            <a:endParaRPr lang="en-GB"/>
          </a:p>
        </p:txBody>
      </p:sp>
      <p:sp>
        <p:nvSpPr>
          <p:cNvPr id="6" name="Tekstvak 5"/>
          <p:cNvSpPr txBox="1"/>
          <p:nvPr/>
        </p:nvSpPr>
        <p:spPr>
          <a:xfrm>
            <a:off x="117231" y="4952116"/>
            <a:ext cx="11939954" cy="1107996"/>
          </a:xfrm>
          <a:prstGeom prst="rect">
            <a:avLst/>
          </a:prstGeom>
          <a:effectLst>
            <a:glow rad="101600">
              <a:schemeClr val="accent1">
                <a:satMod val="175000"/>
                <a:alpha val="40000"/>
              </a:schemeClr>
            </a:glow>
            <a:outerShdw blurRad="57150" dist="19050" dir="5400000" algn="ctr" rotWithShape="0">
              <a:srgbClr val="000000">
                <a:alpha val="63000"/>
              </a:srgbClr>
            </a:outerShdw>
            <a:softEdge rad="31750"/>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No action taken should change electronic devices or media, which may subsequently be relied upon in court.</a:t>
            </a:r>
          </a:p>
          <a:p>
            <a:endParaRPr lang="en-GB" dirty="0"/>
          </a:p>
        </p:txBody>
      </p:sp>
    </p:spTree>
    <p:extLst>
      <p:ext uri="{BB962C8B-B14F-4D97-AF65-F5344CB8AC3E}">
        <p14:creationId xmlns:p14="http://schemas.microsoft.com/office/powerpoint/2010/main" val="370808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rmAutofit/>
          </a:bodyPr>
          <a:lstStyle/>
          <a:p>
            <a:r>
              <a:rPr lang="en-US" b="1" dirty="0">
                <a:solidFill>
                  <a:schemeClr val="bg1"/>
                </a:solidFill>
                <a:cs typeface="Verdana" panose="020B0604030504040204" pitchFamily="34" charset="0"/>
              </a:rPr>
              <a:t>Audit trail</a:t>
            </a: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1"/>
            <a:ext cx="11939954" cy="3105150"/>
          </a:xfrm>
        </p:spPr>
        <p:txBody>
          <a:bodyPr>
            <a:noAutofit/>
          </a:bodyPr>
          <a:lstStyle/>
          <a:p>
            <a:r>
              <a:rPr lang="en-US" sz="2400" dirty="0">
                <a:cs typeface="Verdana" panose="020B0604030504040204" pitchFamily="34" charset="0"/>
              </a:rPr>
              <a:t>It is imperative to </a:t>
            </a:r>
            <a:r>
              <a:rPr lang="en-US" sz="2400" b="1" dirty="0">
                <a:cs typeface="Verdana" panose="020B0604030504040204" pitchFamily="34" charset="0"/>
              </a:rPr>
              <a:t>record accurately all activity at the scene </a:t>
            </a:r>
            <a:r>
              <a:rPr lang="en-US" sz="2400" dirty="0">
                <a:cs typeface="Verdana" panose="020B0604030504040204" pitchFamily="34" charset="0"/>
              </a:rPr>
              <a:t>to enable a third party to reconstruct the first responder’s actions if necessary. All activity relating to the search, seizure, access, storage or transfer of electronic evidence must be fully documented, preserved and available for review.</a:t>
            </a:r>
          </a:p>
          <a:p>
            <a:endParaRPr lang="en-US" sz="2400" dirty="0">
              <a:cs typeface="Verdana" panose="020B0604030504040204" pitchFamily="34" charset="0"/>
            </a:endParaRPr>
          </a:p>
          <a:p>
            <a:r>
              <a:rPr lang="en-US" sz="2400" dirty="0">
                <a:cs typeface="Verdana" panose="020B0604030504040204" pitchFamily="34" charset="0"/>
              </a:rPr>
              <a:t>Any </a:t>
            </a:r>
            <a:r>
              <a:rPr lang="en-US" sz="2400" b="1" dirty="0">
                <a:cs typeface="Verdana" panose="020B0604030504040204" pitchFamily="34" charset="0"/>
              </a:rPr>
              <a:t>subsequent action </a:t>
            </a:r>
            <a:r>
              <a:rPr lang="en-US" sz="2400" dirty="0">
                <a:cs typeface="Verdana" panose="020B0604030504040204" pitchFamily="34" charset="0"/>
              </a:rPr>
              <a:t>related to the processing and examination of electronic evidence should also be amenable to audit in the same way. </a:t>
            </a:r>
            <a:endParaRPr lang="en-US" sz="2400" dirty="0" smtClean="0">
              <a:cs typeface="Verdana" panose="020B0604030504040204" pitchFamily="34" charset="0"/>
            </a:endParaRPr>
          </a:p>
          <a:p>
            <a:endParaRPr lang="en-US" sz="2400" dirty="0">
              <a:cs typeface="Verdana" panose="020B0604030504040204" pitchFamily="34" charset="0"/>
            </a:endParaRPr>
          </a:p>
          <a:p>
            <a:endParaRPr lang="en-US" dirty="0">
              <a:cs typeface="Verdana" panose="020B0604030504040204" pitchFamily="34" charset="0"/>
            </a:endParaRP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19</a:t>
            </a:fld>
            <a:endParaRPr lang="en-GB"/>
          </a:p>
        </p:txBody>
      </p:sp>
      <p:sp>
        <p:nvSpPr>
          <p:cNvPr id="6" name="Tekstvak 5"/>
          <p:cNvSpPr txBox="1"/>
          <p:nvPr/>
        </p:nvSpPr>
        <p:spPr>
          <a:xfrm>
            <a:off x="117231" y="4630749"/>
            <a:ext cx="11939954" cy="1569660"/>
          </a:xfrm>
          <a:prstGeom prst="rect">
            <a:avLst/>
          </a:prstGeom>
          <a:effectLst>
            <a:glow rad="101600">
              <a:schemeClr val="accent1">
                <a:satMod val="175000"/>
                <a:alpha val="40000"/>
              </a:schemeClr>
            </a:glow>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A record of all actions taken when handling electronic evidence should be created and preserved so that they can be subsequently audited. An independent third party should not only be able to repeat those actions, but also to achieve the same result. </a:t>
            </a:r>
          </a:p>
        </p:txBody>
      </p:sp>
    </p:spTree>
    <p:extLst>
      <p:ext uri="{BB962C8B-B14F-4D97-AF65-F5344CB8AC3E}">
        <p14:creationId xmlns:p14="http://schemas.microsoft.com/office/powerpoint/2010/main" val="211630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 xmlns:a16="http://schemas.microsoft.com/office/drawing/2014/main" id="{45A24BEE-F080-4497-B183-2AA405912103}"/>
              </a:ext>
            </a:extLst>
          </p:cNvPr>
          <p:cNvSpPr txBox="1">
            <a:spLocks/>
          </p:cNvSpPr>
          <p:nvPr/>
        </p:nvSpPr>
        <p:spPr>
          <a:xfrm>
            <a:off x="569343" y="2379429"/>
            <a:ext cx="10877910" cy="1563034"/>
          </a:xfrm>
          <a:prstGeom prst="rect">
            <a:avLst/>
          </a:prstGeom>
        </p:spPr>
        <p:txBody>
          <a:bodyPr vert="horz" lIns="91440" tIns="45720" rIns="91440" bIns="45720" rtlCol="0" anchor="b">
            <a:noAutofit/>
          </a:bodyPr>
          <a:lstStyle>
            <a:lvl1pPr algn="ctr" defTabSz="914377" rtl="0" eaLnBrk="1" latinLnBrk="0" hangingPunct="1">
              <a:lnSpc>
                <a:spcPct val="90000"/>
              </a:lnSpc>
              <a:spcBef>
                <a:spcPct val="0"/>
              </a:spcBef>
              <a:buNone/>
              <a:defRPr sz="5400" kern="1200">
                <a:solidFill>
                  <a:schemeClr val="tx1"/>
                </a:solidFill>
                <a:latin typeface="Verdana" panose="020B0604030504040204" pitchFamily="34" charset="0"/>
                <a:ea typeface="Verdana" panose="020B0604030504040204" pitchFamily="34" charset="0"/>
                <a:cs typeface="+mj-cs"/>
              </a:defRPr>
            </a:lvl1pPr>
          </a:lstStyle>
          <a:p>
            <a:r>
              <a:rPr lang="en-US" altLang="en-US" sz="3600" dirty="0" smtClean="0">
                <a:cs typeface="Verdana" panose="020B0604030504040204" pitchFamily="34" charset="0"/>
              </a:rPr>
              <a:t>Session 12</a:t>
            </a:r>
            <a:br>
              <a:rPr lang="en-US" altLang="en-US" sz="3600" dirty="0" smtClean="0">
                <a:cs typeface="Verdana" panose="020B0604030504040204" pitchFamily="34" charset="0"/>
              </a:rPr>
            </a:br>
            <a:r>
              <a:rPr lang="en-US" altLang="en-US" sz="3600" dirty="0" smtClean="0">
                <a:cs typeface="Verdana" panose="020B0604030504040204" pitchFamily="34" charset="0"/>
              </a:rPr>
              <a:t/>
            </a:r>
            <a:br>
              <a:rPr lang="en-US" altLang="en-US" sz="3600" dirty="0" smtClean="0">
                <a:cs typeface="Verdana" panose="020B0604030504040204" pitchFamily="34" charset="0"/>
              </a:rPr>
            </a:br>
            <a:r>
              <a:rPr lang="en-US" altLang="en-US" sz="3600" dirty="0" smtClean="0">
                <a:cs typeface="Verdana" panose="020B0604030504040204" pitchFamily="34" charset="0"/>
              </a:rPr>
              <a:t>Admissibility of Electronic Evidence</a:t>
            </a:r>
            <a:endParaRPr lang="en-GB" sz="3600" dirty="0">
              <a:cs typeface="Verdana" panose="020B0604030504040204" pitchFamily="34" charset="0"/>
            </a:endParaRPr>
          </a:p>
        </p:txBody>
      </p:sp>
    </p:spTree>
    <p:extLst>
      <p:ext uri="{BB962C8B-B14F-4D97-AF65-F5344CB8AC3E}">
        <p14:creationId xmlns:p14="http://schemas.microsoft.com/office/powerpoint/2010/main" val="1270691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rmAutofit/>
          </a:bodyPr>
          <a:lstStyle/>
          <a:p>
            <a:r>
              <a:rPr lang="en-US" b="1" dirty="0">
                <a:solidFill>
                  <a:schemeClr val="bg1"/>
                </a:solidFill>
                <a:cs typeface="Verdana" panose="020B0604030504040204" pitchFamily="34" charset="0"/>
              </a:rPr>
              <a:t>Specialist support</a:t>
            </a: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0"/>
            <a:ext cx="11939954" cy="3648075"/>
          </a:xfrm>
        </p:spPr>
        <p:txBody>
          <a:bodyPr>
            <a:noAutofit/>
          </a:bodyPr>
          <a:lstStyle/>
          <a:p>
            <a:pPr marL="0" indent="0">
              <a:buNone/>
            </a:pPr>
            <a:r>
              <a:rPr lang="en-US" sz="2000" dirty="0">
                <a:cs typeface="Verdana" panose="020B0604030504040204" pitchFamily="34" charset="0"/>
              </a:rPr>
              <a:t>For investigations involving search and seizure of electronic evidence it is always desirable to involve </a:t>
            </a:r>
            <a:r>
              <a:rPr lang="en-US" sz="2000" b="1" dirty="0">
                <a:cs typeface="Verdana" panose="020B0604030504040204" pitchFamily="34" charset="0"/>
              </a:rPr>
              <a:t>electronic evidence specialists </a:t>
            </a:r>
            <a:r>
              <a:rPr lang="en-US" sz="2000" dirty="0">
                <a:cs typeface="Verdana" panose="020B0604030504040204" pitchFamily="34" charset="0"/>
              </a:rPr>
              <a:t>wherever possible. All such specialists, either from within the </a:t>
            </a:r>
            <a:r>
              <a:rPr lang="en-US" sz="2000" dirty="0" smtClean="0">
                <a:cs typeface="Verdana" panose="020B0604030504040204" pitchFamily="34" charset="0"/>
              </a:rPr>
              <a:t>organization </a:t>
            </a:r>
            <a:r>
              <a:rPr lang="en-US" sz="2000" dirty="0">
                <a:cs typeface="Verdana" panose="020B0604030504040204" pitchFamily="34" charset="0"/>
              </a:rPr>
              <a:t>or as external contractors, should have the appropriate and objectively verifiable knowledge to deal with electronic evidence properly. Such a specialist should have: </a:t>
            </a:r>
          </a:p>
          <a:p>
            <a:pPr lvl="1"/>
            <a:r>
              <a:rPr lang="en-US" sz="1800" dirty="0">
                <a:cs typeface="Verdana" panose="020B0604030504040204" pitchFamily="34" charset="0"/>
              </a:rPr>
              <a:t>Sufficient specialist expertise and experience in the field; </a:t>
            </a:r>
          </a:p>
          <a:p>
            <a:pPr lvl="1"/>
            <a:r>
              <a:rPr lang="en-US" sz="1800" dirty="0">
                <a:cs typeface="Verdana" panose="020B0604030504040204" pitchFamily="34" charset="0"/>
              </a:rPr>
              <a:t>Sufficient knowledge and skills in conducting investigations; </a:t>
            </a:r>
          </a:p>
          <a:p>
            <a:pPr lvl="1"/>
            <a:r>
              <a:rPr lang="en-US" sz="1800" dirty="0">
                <a:cs typeface="Verdana" panose="020B0604030504040204" pitchFamily="34" charset="0"/>
              </a:rPr>
              <a:t>Sufficient knowledge of the matter at hand; </a:t>
            </a:r>
          </a:p>
          <a:p>
            <a:pPr lvl="1"/>
            <a:r>
              <a:rPr lang="en-US" sz="1800" dirty="0">
                <a:cs typeface="Verdana" panose="020B0604030504040204" pitchFamily="34" charset="0"/>
              </a:rPr>
              <a:t>Sufficient legal knowledge; </a:t>
            </a:r>
          </a:p>
          <a:p>
            <a:pPr lvl="1"/>
            <a:r>
              <a:rPr lang="en-US" sz="1800" dirty="0">
                <a:cs typeface="Verdana" panose="020B0604030504040204" pitchFamily="34" charset="0"/>
              </a:rPr>
              <a:t>Appropriate communication skills (for both oral and written explanations); </a:t>
            </a:r>
          </a:p>
          <a:p>
            <a:pPr lvl="1"/>
            <a:r>
              <a:rPr lang="en-US" sz="1800" dirty="0">
                <a:cs typeface="Verdana" panose="020B0604030504040204" pitchFamily="34" charset="0"/>
              </a:rPr>
              <a:t>Sufficient and appropriate language skills; </a:t>
            </a:r>
          </a:p>
          <a:p>
            <a:pPr lvl="1"/>
            <a:r>
              <a:rPr lang="en-US" sz="1800" dirty="0" smtClean="0">
                <a:cs typeface="Verdana" panose="020B0604030504040204" pitchFamily="34" charset="0"/>
              </a:rPr>
              <a:t>Appropriate authorization </a:t>
            </a:r>
            <a:r>
              <a:rPr lang="en-US" sz="1800" dirty="0">
                <a:cs typeface="Verdana" panose="020B0604030504040204" pitchFamily="34" charset="0"/>
              </a:rPr>
              <a:t>and/or legal justification for his/her involvement in the activity. </a:t>
            </a:r>
          </a:p>
          <a:p>
            <a:pPr marL="457189" lvl="1" indent="0">
              <a:buNone/>
            </a:pPr>
            <a:endParaRPr lang="en-US" sz="1800" b="1" dirty="0">
              <a:solidFill>
                <a:srgbClr val="0070C0"/>
              </a:solidFill>
              <a:cs typeface="Verdana" panose="020B0604030504040204" pitchFamily="34" charset="0"/>
            </a:endParaRPr>
          </a:p>
          <a:p>
            <a:pPr marL="457189" lvl="1" indent="0">
              <a:buNone/>
            </a:pPr>
            <a:endParaRPr lang="en-US" sz="1800" dirty="0">
              <a:cs typeface="Verdana" panose="020B0604030504040204" pitchFamily="34" charset="0"/>
            </a:endParaRP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20</a:t>
            </a:fld>
            <a:endParaRPr lang="en-GB"/>
          </a:p>
        </p:txBody>
      </p:sp>
      <p:sp>
        <p:nvSpPr>
          <p:cNvPr id="6" name="Tekstvak 5"/>
          <p:cNvSpPr txBox="1"/>
          <p:nvPr/>
        </p:nvSpPr>
        <p:spPr>
          <a:xfrm>
            <a:off x="104775" y="5195910"/>
            <a:ext cx="11952410" cy="1015663"/>
          </a:xfrm>
          <a:prstGeom prst="rect">
            <a:avLst/>
          </a:prstGeom>
          <a:effectLst>
            <a:glow rad="101600">
              <a:schemeClr val="accent1">
                <a:satMod val="175000"/>
                <a:alpha val="40000"/>
              </a:schemeClr>
            </a:glow>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b="1" dirty="0">
                <a:solidFill>
                  <a:schemeClr val="bg1"/>
                </a:solidFill>
                <a:latin typeface="Verdana" panose="020B0604030504040204" pitchFamily="34" charset="0"/>
                <a:ea typeface="Verdana" panose="020B0604030504040204" pitchFamily="34" charset="0"/>
                <a:cs typeface="Verdana" panose="020B0604030504040204" pitchFamily="34" charset="0"/>
              </a:rPr>
              <a:t>If it is expected that electronic evidence may be found in the course of a planned operation, the person in charge of the operation should notify specialists/external advisers in time and to arrange their presence if possible. </a:t>
            </a:r>
          </a:p>
        </p:txBody>
      </p:sp>
    </p:spTree>
    <p:extLst>
      <p:ext uri="{BB962C8B-B14F-4D97-AF65-F5344CB8AC3E}">
        <p14:creationId xmlns:p14="http://schemas.microsoft.com/office/powerpoint/2010/main" val="421149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rmAutofit/>
          </a:bodyPr>
          <a:lstStyle/>
          <a:p>
            <a:r>
              <a:rPr lang="en-US" b="1" dirty="0">
                <a:solidFill>
                  <a:schemeClr val="bg1"/>
                </a:solidFill>
                <a:cs typeface="Verdana" panose="020B0604030504040204" pitchFamily="34" charset="0"/>
              </a:rPr>
              <a:t>Appropriate training</a:t>
            </a: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1"/>
            <a:ext cx="11939954" cy="2590800"/>
          </a:xfrm>
        </p:spPr>
        <p:txBody>
          <a:bodyPr>
            <a:noAutofit/>
          </a:bodyPr>
          <a:lstStyle/>
          <a:p>
            <a:pPr marL="0" indent="0">
              <a:buNone/>
            </a:pPr>
            <a:r>
              <a:rPr lang="en-US" dirty="0">
                <a:cs typeface="Verdana" panose="020B0604030504040204" pitchFamily="34" charset="0"/>
              </a:rPr>
              <a:t>In circumstances where no specialist is available, the first responder searching, seizing and/or accessing original data held on an electronic device or digital storage media must be </a:t>
            </a:r>
            <a:r>
              <a:rPr lang="en-US" b="1" dirty="0">
                <a:cs typeface="Verdana" panose="020B0604030504040204" pitchFamily="34" charset="0"/>
              </a:rPr>
              <a:t>trained</a:t>
            </a:r>
            <a:r>
              <a:rPr lang="en-US" dirty="0">
                <a:cs typeface="Verdana" panose="020B0604030504040204" pitchFamily="34" charset="0"/>
              </a:rPr>
              <a:t> to do so according to legally sanctioned procedures and must be able to explain and justify the relevance and implications of his/her actions. </a:t>
            </a:r>
            <a:r>
              <a:rPr lang="en-US" dirty="0" smtClean="0">
                <a:cs typeface="Verdana" panose="020B0604030504040204" pitchFamily="34" charset="0"/>
              </a:rPr>
              <a:t> </a:t>
            </a:r>
          </a:p>
          <a:p>
            <a:pPr marL="457189" lvl="1" indent="0">
              <a:buNone/>
            </a:pPr>
            <a:endParaRPr lang="en-US" sz="1800" dirty="0">
              <a:cs typeface="Verdana" panose="020B0604030504040204" pitchFamily="34" charset="0"/>
            </a:endParaRP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21</a:t>
            </a:fld>
            <a:endParaRPr lang="en-GB"/>
          </a:p>
        </p:txBody>
      </p:sp>
      <p:sp>
        <p:nvSpPr>
          <p:cNvPr id="6" name="Tekstvak 5"/>
          <p:cNvSpPr txBox="1"/>
          <p:nvPr/>
        </p:nvSpPr>
        <p:spPr>
          <a:xfrm>
            <a:off x="117231" y="4333875"/>
            <a:ext cx="11939954" cy="707886"/>
          </a:xfrm>
          <a:prstGeom prst="rect">
            <a:avLst/>
          </a:prstGeom>
          <a:effectLst>
            <a:glow rad="101600">
              <a:schemeClr val="accent1">
                <a:satMod val="175000"/>
                <a:alpha val="40000"/>
              </a:schemeClr>
            </a:glow>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b="1" dirty="0">
                <a:solidFill>
                  <a:schemeClr val="bg1"/>
                </a:solidFill>
                <a:latin typeface="Verdana" panose="020B0604030504040204" pitchFamily="34" charset="0"/>
                <a:ea typeface="Verdana" panose="020B0604030504040204" pitchFamily="34" charset="0"/>
                <a:cs typeface="Verdana" panose="020B0604030504040204" pitchFamily="34" charset="0"/>
              </a:rPr>
              <a:t>Any person handling electronic evidence must have the necessary and appropriate training.</a:t>
            </a:r>
          </a:p>
        </p:txBody>
      </p:sp>
    </p:spTree>
    <p:extLst>
      <p:ext uri="{BB962C8B-B14F-4D97-AF65-F5344CB8AC3E}">
        <p14:creationId xmlns:p14="http://schemas.microsoft.com/office/powerpoint/2010/main" val="224653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rmAutofit/>
          </a:bodyPr>
          <a:lstStyle/>
          <a:p>
            <a:r>
              <a:rPr lang="pt-PT" b="1" dirty="0">
                <a:solidFill>
                  <a:schemeClr val="bg1"/>
                </a:solidFill>
              </a:rPr>
              <a:t>Legality</a:t>
            </a:r>
            <a:endParaRPr lang="en-US" b="1" dirty="0">
              <a:solidFill>
                <a:schemeClr val="bg1"/>
              </a:solidFill>
              <a:cs typeface="Verdana" panose="020B0604030504040204" pitchFamily="34" charset="0"/>
            </a:endParaRP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0"/>
            <a:ext cx="11939954" cy="3705225"/>
          </a:xfrm>
        </p:spPr>
        <p:txBody>
          <a:bodyPr>
            <a:noAutofit/>
          </a:bodyPr>
          <a:lstStyle/>
          <a:p>
            <a:r>
              <a:rPr lang="en-US" sz="2400" dirty="0">
                <a:cs typeface="Verdana" panose="020B0604030504040204" pitchFamily="34" charset="0"/>
              </a:rPr>
              <a:t>Ensuring the rule of law is respected</a:t>
            </a:r>
          </a:p>
          <a:p>
            <a:r>
              <a:rPr lang="en-US" sz="2400" dirty="0">
                <a:cs typeface="Verdana" panose="020B0604030504040204" pitchFamily="34" charset="0"/>
              </a:rPr>
              <a:t>Know the law</a:t>
            </a:r>
          </a:p>
          <a:p>
            <a:r>
              <a:rPr lang="en-US" sz="2400" dirty="0">
                <a:cs typeface="Verdana" panose="020B0604030504040204" pitchFamily="34" charset="0"/>
              </a:rPr>
              <a:t>Apply the law</a:t>
            </a:r>
          </a:p>
          <a:p>
            <a:r>
              <a:rPr lang="en-US" sz="2400" dirty="0">
                <a:cs typeface="Verdana" panose="020B0604030504040204" pitchFamily="34" charset="0"/>
              </a:rPr>
              <a:t>No phishing expeditions</a:t>
            </a:r>
          </a:p>
          <a:p>
            <a:r>
              <a:rPr lang="en-US" sz="2400" dirty="0">
                <a:cs typeface="Verdana" panose="020B0604030504040204" pitchFamily="34" charset="0"/>
              </a:rPr>
              <a:t>Warrants when needed</a:t>
            </a:r>
          </a:p>
          <a:p>
            <a:r>
              <a:rPr lang="en-US" sz="2400" dirty="0">
                <a:cs typeface="Verdana" panose="020B0604030504040204" pitchFamily="34" charset="0"/>
              </a:rPr>
              <a:t>Respect for the conditions and safeguards</a:t>
            </a:r>
          </a:p>
          <a:p>
            <a:r>
              <a:rPr lang="en-US" sz="2400" dirty="0">
                <a:cs typeface="Verdana" panose="020B0604030504040204" pitchFamily="34" charset="0"/>
              </a:rPr>
              <a:t>Ensuring the rights of defense can be respected</a:t>
            </a:r>
          </a:p>
          <a:p>
            <a:r>
              <a:rPr lang="en-US" sz="2400" dirty="0">
                <a:cs typeface="Verdana" panose="020B0604030504040204" pitchFamily="34" charset="0"/>
              </a:rPr>
              <a:t>Human rights should in any circumstances be guarded</a:t>
            </a:r>
          </a:p>
          <a:p>
            <a:pPr marL="457189" lvl="1" indent="0">
              <a:buNone/>
            </a:pPr>
            <a:endParaRPr lang="en-US" sz="1800" dirty="0">
              <a:cs typeface="Verdana" panose="020B0604030504040204" pitchFamily="34" charset="0"/>
            </a:endParaRP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22</a:t>
            </a:fld>
            <a:endParaRPr lang="en-GB"/>
          </a:p>
        </p:txBody>
      </p:sp>
      <p:sp>
        <p:nvSpPr>
          <p:cNvPr id="6" name="Tekstvak 5"/>
          <p:cNvSpPr txBox="1"/>
          <p:nvPr/>
        </p:nvSpPr>
        <p:spPr>
          <a:xfrm>
            <a:off x="117231" y="5153025"/>
            <a:ext cx="11942885" cy="1015663"/>
          </a:xfrm>
          <a:prstGeom prst="rect">
            <a:avLst/>
          </a:prstGeom>
          <a:effectLst>
            <a:glow rad="101600">
              <a:schemeClr val="accent1">
                <a:satMod val="175000"/>
                <a:alpha val="40000"/>
              </a:schemeClr>
            </a:glow>
            <a:outerShdw blurRad="57150" dist="19050" dir="5400000" algn="ctr" rotWithShape="0">
              <a:srgbClr val="000000">
                <a:alpha val="63000"/>
              </a:srgbClr>
            </a:outerShdw>
          </a:effectLst>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b="1" dirty="0">
                <a:solidFill>
                  <a:schemeClr val="bg1"/>
                </a:solidFill>
                <a:latin typeface="Verdana" panose="020B0604030504040204" pitchFamily="34" charset="0"/>
                <a:ea typeface="Verdana" panose="020B0604030504040204" pitchFamily="34" charset="0"/>
                <a:cs typeface="Verdana" panose="020B0604030504040204" pitchFamily="34" charset="0"/>
              </a:rPr>
              <a:t>The person and agency in charge of the case are responsible for ensuring that the law, the evidential safeguards and the general forensic and procedural principles are followed to the letter</a:t>
            </a:r>
            <a:r>
              <a:rPr lang="en-US"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n-GB" dirty="0"/>
          </a:p>
        </p:txBody>
      </p:sp>
    </p:spTree>
    <p:extLst>
      <p:ext uri="{BB962C8B-B14F-4D97-AF65-F5344CB8AC3E}">
        <p14:creationId xmlns:p14="http://schemas.microsoft.com/office/powerpoint/2010/main" val="35167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5520" y="0"/>
            <a:ext cx="3397340" cy="923330"/>
          </a:xfrm>
          <a:prstGeom prst="rect">
            <a:avLst/>
          </a:prstGeom>
          <a:noFill/>
        </p:spPr>
        <p:txBody>
          <a:bodyPr wrap="none" rtlCol="0">
            <a:spAutoFit/>
          </a:bodyPr>
          <a:lstStyle/>
          <a:p>
            <a:r>
              <a:rPr lang="en-GB" sz="5400" b="1" dirty="0">
                <a:solidFill>
                  <a:schemeClr val="bg1"/>
                </a:solidFill>
              </a:rPr>
              <a:t>Questions?</a:t>
            </a:r>
          </a:p>
        </p:txBody>
      </p:sp>
      <p:pic>
        <p:nvPicPr>
          <p:cNvPr id="2" name="Afbeelding 1"/>
          <p:cNvPicPr>
            <a:picLocks noChangeAspect="1"/>
          </p:cNvPicPr>
          <p:nvPr/>
        </p:nvPicPr>
        <p:blipFill>
          <a:blip r:embed="rId3"/>
          <a:stretch>
            <a:fillRect/>
          </a:stretch>
        </p:blipFill>
        <p:spPr>
          <a:xfrm>
            <a:off x="377246" y="1453194"/>
            <a:ext cx="5273493" cy="4733161"/>
          </a:xfrm>
          <a:prstGeom prst="rect">
            <a:avLst/>
          </a:prstGeom>
        </p:spPr>
      </p:pic>
      <p:sp>
        <p:nvSpPr>
          <p:cNvPr id="3" name="Tijdelijke aanduiding voor datum 2"/>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23</a:t>
            </a:fld>
            <a:endParaRPr lang="en-GB"/>
          </a:p>
        </p:txBody>
      </p:sp>
    </p:spTree>
    <p:extLst>
      <p:ext uri="{BB962C8B-B14F-4D97-AF65-F5344CB8AC3E}">
        <p14:creationId xmlns:p14="http://schemas.microsoft.com/office/powerpoint/2010/main" val="1222577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1507524" y="274638"/>
            <a:ext cx="8703276" cy="773112"/>
          </a:xfrm>
        </p:spPr>
        <p:txBody>
          <a:bodyPr/>
          <a:lstStyle/>
          <a:p>
            <a:pPr eaLnBrk="1" hangingPunct="1"/>
            <a:r>
              <a:rPr lang="en-GB" altLang="sr-Latn-RS"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Session objectives</a:t>
            </a:r>
          </a:p>
        </p:txBody>
      </p:sp>
      <p:sp>
        <p:nvSpPr>
          <p:cNvPr id="4" name="Content Placeholder 2"/>
          <p:cNvSpPr txBox="1">
            <a:spLocks/>
          </p:cNvSpPr>
          <p:nvPr/>
        </p:nvSpPr>
        <p:spPr bwMode="auto">
          <a:xfrm>
            <a:off x="117231" y="1425146"/>
            <a:ext cx="11975915" cy="4885038"/>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dirty="0">
                <a:solidFill>
                  <a:srgbClr val="000000"/>
                </a:solidFill>
                <a:latin typeface="Verdana" panose="020B0604030504040204" pitchFamily="34" charset="0"/>
                <a:ea typeface="Verdana" panose="020B0604030504040204" pitchFamily="34" charset="0"/>
                <a:cs typeface="Verdana" panose="020B0604030504040204" pitchFamily="34" charset="0"/>
              </a:rPr>
              <a:t>At the end of this session, delegates will be able to</a:t>
            </a:r>
            <a:r>
              <a:rPr lang="en-GB"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p>
          <a:p>
            <a:pPr>
              <a:spcBef>
                <a:spcPct val="20000"/>
              </a:spcBef>
              <a:buFont typeface="Arial" charset="0"/>
              <a:buNone/>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r>
              <a:rPr lang="en-US"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distinguish </a:t>
            </a:r>
            <a:r>
              <a:rPr lang="en-US" dirty="0">
                <a:solidFill>
                  <a:srgbClr val="000000"/>
                </a:solidFill>
                <a:latin typeface="Verdana" panose="020B0604030504040204" pitchFamily="34" charset="0"/>
                <a:ea typeface="Verdana" panose="020B0604030504040204" pitchFamily="34" charset="0"/>
                <a:cs typeface="Verdana" panose="020B0604030504040204" pitchFamily="34" charset="0"/>
              </a:rPr>
              <a:t>between the technical and legal collection of electronic evidence and the assessment of </a:t>
            </a:r>
            <a:r>
              <a:rPr lang="en-US"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that </a:t>
            </a:r>
            <a:r>
              <a:rPr lang="en-US" dirty="0">
                <a:solidFill>
                  <a:srgbClr val="000000"/>
                </a:solidFill>
                <a:latin typeface="Verdana" panose="020B0604030504040204" pitchFamily="34" charset="0"/>
                <a:ea typeface="Verdana" panose="020B0604030504040204" pitchFamily="34" charset="0"/>
                <a:cs typeface="Verdana" panose="020B0604030504040204" pitchFamily="34" charset="0"/>
              </a:rPr>
              <a:t>same </a:t>
            </a:r>
            <a:r>
              <a:rPr lang="en-US"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electronic evidence</a:t>
            </a:r>
            <a:endParaRPr lang="en-US"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just">
              <a:spcBef>
                <a:spcPct val="20000"/>
              </a:spcBef>
              <a:buFont typeface="Arial" charset="0"/>
              <a:buChar char="•"/>
              <a:defRPr/>
            </a:pPr>
            <a:r>
              <a:rPr lang="en-US" dirty="0">
                <a:solidFill>
                  <a:srgbClr val="000000"/>
                </a:solidFill>
                <a:latin typeface="Verdana" panose="020B0604030504040204" pitchFamily="34" charset="0"/>
                <a:ea typeface="Verdana" panose="020B0604030504040204" pitchFamily="34" charset="0"/>
                <a:cs typeface="Verdana" panose="020B0604030504040204" pitchFamily="34" charset="0"/>
              </a:rPr>
              <a:t>understand that as magistrates (public prosecutor or judge) they have a particular </a:t>
            </a:r>
            <a:r>
              <a:rPr lang="en-US"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important role </a:t>
            </a:r>
            <a:r>
              <a:rPr lang="en-US" dirty="0">
                <a:solidFill>
                  <a:srgbClr val="000000"/>
                </a:solidFill>
                <a:latin typeface="Verdana" panose="020B0604030504040204" pitchFamily="34" charset="0"/>
                <a:ea typeface="Verdana" panose="020B0604030504040204" pitchFamily="34" charset="0"/>
                <a:cs typeface="Verdana" panose="020B0604030504040204" pitchFamily="34" charset="0"/>
              </a:rPr>
              <a:t>to play in the assessment of that evidence</a:t>
            </a:r>
          </a:p>
          <a:p>
            <a:pPr algn="just">
              <a:spcBef>
                <a:spcPct val="20000"/>
              </a:spcBef>
              <a:buFont typeface="Arial" charset="0"/>
              <a:buChar char="•"/>
              <a:defRPr/>
            </a:pPr>
            <a:r>
              <a:rPr lang="en-US" dirty="0">
                <a:solidFill>
                  <a:srgbClr val="000000"/>
                </a:solidFill>
                <a:latin typeface="Verdana" panose="020B0604030504040204" pitchFamily="34" charset="0"/>
                <a:ea typeface="Verdana" panose="020B0604030504040204" pitchFamily="34" charset="0"/>
                <a:cs typeface="Verdana" panose="020B0604030504040204" pitchFamily="34" charset="0"/>
              </a:rPr>
              <a:t>know the different elements with which electronic evidence has to be assessed in order to be admissible before a court and the judgment of a case</a:t>
            </a:r>
          </a:p>
          <a:p>
            <a:pPr algn="just">
              <a:spcBef>
                <a:spcPct val="20000"/>
              </a:spcBef>
              <a:buFont typeface="Arial" charset="0"/>
              <a:buChar char="•"/>
              <a:defRPr/>
            </a:pPr>
            <a:r>
              <a:rPr lang="en-US" dirty="0">
                <a:solidFill>
                  <a:srgbClr val="000000"/>
                </a:solidFill>
                <a:latin typeface="Verdana" panose="020B0604030504040204" pitchFamily="34" charset="0"/>
                <a:ea typeface="Verdana" panose="020B0604030504040204" pitchFamily="34" charset="0"/>
                <a:cs typeface="Verdana" panose="020B0604030504040204" pitchFamily="34" charset="0"/>
              </a:rPr>
              <a:t>understand that a judge's evaluation of the admissibility of electronic evidence is the cornerstone of the whole process </a:t>
            </a: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09700" y="150789"/>
            <a:ext cx="10515600" cy="907290"/>
          </a:xfrm>
        </p:spPr>
        <p:txBody>
          <a:bodyPr/>
          <a:lstStyle/>
          <a:p>
            <a:r>
              <a:rPr lang="nl-BE" b="1" dirty="0" smtClean="0">
                <a:solidFill>
                  <a:schemeClr val="bg1"/>
                </a:solidFill>
              </a:rPr>
              <a:t>Electronic </a:t>
            </a:r>
            <a:r>
              <a:rPr lang="nl-BE" b="1" dirty="0" err="1" smtClean="0">
                <a:solidFill>
                  <a:schemeClr val="bg1"/>
                </a:solidFill>
              </a:rPr>
              <a:t>Evidence</a:t>
            </a:r>
            <a:r>
              <a:rPr lang="nl-BE" b="1" dirty="0" smtClean="0">
                <a:solidFill>
                  <a:schemeClr val="bg1"/>
                </a:solidFill>
              </a:rPr>
              <a:t> flowchart</a:t>
            </a:r>
            <a:endParaRPr lang="en-GB" b="1" dirty="0">
              <a:solidFill>
                <a:schemeClr val="bg1"/>
              </a:solidFill>
            </a:endParaRPr>
          </a:p>
        </p:txBody>
      </p:sp>
      <p:graphicFrame>
        <p:nvGraphicFramePr>
          <p:cNvPr id="8" name="Tijdelijke aanduiding voor inhoud 7"/>
          <p:cNvGraphicFramePr>
            <a:graphicFrameLocks noGrp="1"/>
          </p:cNvGraphicFramePr>
          <p:nvPr>
            <p:ph idx="1"/>
            <p:extLst>
              <p:ext uri="{D42A27DB-BD31-4B8C-83A1-F6EECF244321}">
                <p14:modId xmlns:p14="http://schemas.microsoft.com/office/powerpoint/2010/main" val="433684561"/>
              </p:ext>
            </p:extLst>
          </p:nvPr>
        </p:nvGraphicFramePr>
        <p:xfrm>
          <a:off x="0" y="1762126"/>
          <a:ext cx="12192000" cy="4414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a:t>
            </a:fld>
            <a:endParaRPr lang="en-GB"/>
          </a:p>
        </p:txBody>
      </p:sp>
    </p:spTree>
    <p:extLst>
      <p:ext uri="{BB962C8B-B14F-4D97-AF65-F5344CB8AC3E}">
        <p14:creationId xmlns:p14="http://schemas.microsoft.com/office/powerpoint/2010/main" val="3819248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smtClean="0">
                <a:solidFill>
                  <a:schemeClr val="bg1"/>
                </a:solidFill>
              </a:rPr>
              <a:t>Agenda of session 12</a:t>
            </a:r>
            <a:endParaRPr lang="en-US" b="1" dirty="0">
              <a:solidFill>
                <a:schemeClr val="bg1"/>
              </a:solidFill>
            </a:endParaRPr>
          </a:p>
        </p:txBody>
      </p:sp>
      <p:sp>
        <p:nvSpPr>
          <p:cNvPr id="4" name="Rectangle 3"/>
          <p:cNvSpPr>
            <a:spLocks noGrp="1" noChangeArrowheads="1"/>
          </p:cNvSpPr>
          <p:nvPr>
            <p:ph idx="1"/>
          </p:nvPr>
        </p:nvSpPr>
        <p:spPr>
          <a:xfrm>
            <a:off x="103031" y="1429555"/>
            <a:ext cx="11938124" cy="4868213"/>
          </a:xfrm>
        </p:spPr>
        <p:txBody>
          <a:bodyPr>
            <a:normAutofit/>
          </a:bodyPr>
          <a:lstStyle/>
          <a:p>
            <a:pPr marL="0" indent="0">
              <a:lnSpc>
                <a:spcPct val="120000"/>
              </a:lnSpc>
              <a:spcBef>
                <a:spcPts val="0"/>
              </a:spcBef>
              <a:buNone/>
            </a:pPr>
            <a:r>
              <a:rPr lang="en-US" altLang="en-US" sz="3200" b="1" dirty="0">
                <a:cs typeface="Verdana" panose="020B0604030504040204" pitchFamily="34" charset="0"/>
              </a:rPr>
              <a:t>Admissibility of Electronic </a:t>
            </a:r>
            <a:r>
              <a:rPr lang="en-US" altLang="en-US" sz="3200" b="1" dirty="0" smtClean="0">
                <a:cs typeface="Verdana" panose="020B0604030504040204" pitchFamily="34" charset="0"/>
              </a:rPr>
              <a:t>Evidence</a:t>
            </a:r>
            <a:r>
              <a:rPr lang="en-US" sz="3200" b="1" dirty="0" smtClean="0"/>
              <a:t>:</a:t>
            </a:r>
          </a:p>
          <a:p>
            <a:pPr>
              <a:lnSpc>
                <a:spcPct val="120000"/>
              </a:lnSpc>
              <a:spcBef>
                <a:spcPts val="0"/>
              </a:spcBef>
              <a:buFontTx/>
              <a:buChar char="-"/>
            </a:pPr>
            <a:endParaRPr lang="en-US" sz="3200" b="1" dirty="0"/>
          </a:p>
          <a:p>
            <a:pPr>
              <a:lnSpc>
                <a:spcPct val="120000"/>
              </a:lnSpc>
              <a:spcBef>
                <a:spcPts val="0"/>
              </a:spcBef>
              <a:buFontTx/>
              <a:buChar char="-"/>
            </a:pPr>
            <a:r>
              <a:rPr lang="en-US" sz="3200" dirty="0" smtClean="0"/>
              <a:t>Acknowledging </a:t>
            </a:r>
            <a:r>
              <a:rPr lang="en-US" sz="3200" dirty="0"/>
              <a:t>the differences in the different legal </a:t>
            </a:r>
            <a:r>
              <a:rPr lang="en-US" sz="3200" dirty="0" smtClean="0"/>
              <a:t>systems</a:t>
            </a:r>
          </a:p>
          <a:p>
            <a:pPr>
              <a:lnSpc>
                <a:spcPct val="120000"/>
              </a:lnSpc>
              <a:spcBef>
                <a:spcPts val="0"/>
              </a:spcBef>
              <a:buFontTx/>
              <a:buChar char="-"/>
            </a:pPr>
            <a:r>
              <a:rPr lang="en-US" sz="3200" dirty="0" smtClean="0"/>
              <a:t>The five </a:t>
            </a:r>
            <a:r>
              <a:rPr lang="en-US" sz="3200" dirty="0"/>
              <a:t>fundamental </a:t>
            </a:r>
            <a:r>
              <a:rPr lang="en-US" sz="3200" dirty="0" smtClean="0"/>
              <a:t>principles</a:t>
            </a:r>
          </a:p>
          <a:p>
            <a:pPr>
              <a:lnSpc>
                <a:spcPct val="120000"/>
              </a:lnSpc>
              <a:spcBef>
                <a:spcPts val="0"/>
              </a:spcBef>
              <a:buFontTx/>
              <a:buChar char="-"/>
            </a:pPr>
            <a:r>
              <a:rPr lang="en-US" sz="3200" dirty="0"/>
              <a:t>Translating the five basic principles into practice</a:t>
            </a:r>
            <a:endParaRPr lang="en-US" sz="3200" dirty="0" smtClean="0"/>
          </a:p>
        </p:txBody>
      </p:sp>
      <p:sp>
        <p:nvSpPr>
          <p:cNvPr id="3" name="Tijdelijke aanduiding voor datum 2"/>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5</a:t>
            </a:fld>
            <a:endParaRPr lang="en-GB"/>
          </a:p>
        </p:txBody>
      </p:sp>
    </p:spTree>
    <p:extLst>
      <p:ext uri="{BB962C8B-B14F-4D97-AF65-F5344CB8AC3E}">
        <p14:creationId xmlns:p14="http://schemas.microsoft.com/office/powerpoint/2010/main" val="1222540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38275" y="207939"/>
            <a:ext cx="10515600" cy="907290"/>
          </a:xfrm>
        </p:spPr>
        <p:txBody>
          <a:bodyPr>
            <a:normAutofit fontScale="90000"/>
          </a:bodyPr>
          <a:lstStyle/>
          <a:p>
            <a:r>
              <a:rPr lang="en-US" b="1" dirty="0">
                <a:solidFill>
                  <a:schemeClr val="bg1"/>
                </a:solidFill>
              </a:rPr>
              <a:t>C</a:t>
            </a:r>
            <a:r>
              <a:rPr lang="en-US" b="1" dirty="0" smtClean="0">
                <a:solidFill>
                  <a:schemeClr val="bg1"/>
                </a:solidFill>
              </a:rPr>
              <a:t>ivil </a:t>
            </a:r>
            <a:r>
              <a:rPr lang="en-US" b="1" dirty="0">
                <a:solidFill>
                  <a:schemeClr val="bg1"/>
                </a:solidFill>
              </a:rPr>
              <a:t>law and common </a:t>
            </a:r>
            <a:r>
              <a:rPr lang="en-US" b="1" dirty="0" smtClean="0">
                <a:solidFill>
                  <a:schemeClr val="bg1"/>
                </a:solidFill>
              </a:rPr>
              <a:t>law systems</a:t>
            </a:r>
            <a:endParaRPr lang="en-GB" b="1" dirty="0">
              <a:solidFill>
                <a:schemeClr val="bg1"/>
              </a:solidFill>
            </a:endParaRPr>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1762126035"/>
              </p:ext>
            </p:extLst>
          </p:nvPr>
        </p:nvGraphicFramePr>
        <p:xfrm>
          <a:off x="133350" y="1390650"/>
          <a:ext cx="11906250" cy="4924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6</a:t>
            </a:fld>
            <a:endParaRPr lang="en-GB"/>
          </a:p>
        </p:txBody>
      </p:sp>
      <p:sp>
        <p:nvSpPr>
          <p:cNvPr id="7" name="Tekstvak 6"/>
          <p:cNvSpPr txBox="1"/>
          <p:nvPr/>
        </p:nvSpPr>
        <p:spPr>
          <a:xfrm>
            <a:off x="0" y="1624427"/>
            <a:ext cx="1990725" cy="4247317"/>
          </a:xfrm>
          <a:prstGeom prst="rect">
            <a:avLst/>
          </a:prstGeom>
          <a:noFill/>
        </p:spPr>
        <p:txBody>
          <a:bodyPr wrap="square" rtlCol="0">
            <a:spAutoFit/>
          </a:bodyPr>
          <a:lstStyle/>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Codified statutes</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Judge takes the lead</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Inquisitorial system</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Extensive pre-trial investigation</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Importance of oral argument by lawyers is less</a:t>
            </a:r>
          </a:p>
          <a:p>
            <a:pPr marL="285750" indent="-285750">
              <a:buFontTx/>
              <a:buChar char="-"/>
            </a:pPr>
            <a:endParaRPr lang="en-GB" dirty="0"/>
          </a:p>
        </p:txBody>
      </p:sp>
      <p:sp>
        <p:nvSpPr>
          <p:cNvPr id="8" name="Tekstvak 7"/>
          <p:cNvSpPr txBox="1"/>
          <p:nvPr/>
        </p:nvSpPr>
        <p:spPr>
          <a:xfrm>
            <a:off x="10182224" y="1624427"/>
            <a:ext cx="2114550" cy="4247317"/>
          </a:xfrm>
          <a:prstGeom prst="rect">
            <a:avLst/>
          </a:prstGeom>
          <a:noFill/>
        </p:spPr>
        <p:txBody>
          <a:bodyPr wrap="square" rtlCol="0">
            <a:spAutoFit/>
          </a:bodyPr>
          <a:lstStyle/>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Case law</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Judge is a “referee”</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Adversarial system</a:t>
            </a: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Competitive process between prosecution and </a:t>
            </a:r>
            <a:r>
              <a:rPr lang="en-US" dirty="0" err="1" smtClean="0">
                <a:latin typeface="Verdana" panose="020B0604030504040204" pitchFamily="34" charset="0"/>
                <a:ea typeface="Verdana" panose="020B0604030504040204" pitchFamily="34" charset="0"/>
                <a:cs typeface="Verdana" panose="020B0604030504040204" pitchFamily="34" charset="0"/>
              </a:rPr>
              <a:t>defence</a:t>
            </a:r>
            <a:endParaRPr lang="en-US"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r>
              <a:rPr lang="en-US" dirty="0" smtClean="0">
                <a:latin typeface="Verdana" panose="020B0604030504040204" pitchFamily="34" charset="0"/>
                <a:ea typeface="Verdana" panose="020B0604030504040204" pitchFamily="34" charset="0"/>
                <a:cs typeface="Verdana" panose="020B0604030504040204" pitchFamily="34" charset="0"/>
              </a:rPr>
              <a:t>Very active role of lawyers on law and facts</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p:txBody>
      </p:sp>
      <p:sp>
        <p:nvSpPr>
          <p:cNvPr id="9" name="Tekstvak 8"/>
          <p:cNvSpPr txBox="1"/>
          <p:nvPr/>
        </p:nvSpPr>
        <p:spPr>
          <a:xfrm>
            <a:off x="5840253" y="2590799"/>
            <a:ext cx="492443" cy="2314575"/>
          </a:xfrm>
          <a:prstGeom prst="rect">
            <a:avLst/>
          </a:prstGeom>
          <a:noFill/>
        </p:spPr>
        <p:txBody>
          <a:bodyPr vert="vert270" wrap="square" rtlCol="0">
            <a:spAutoFit/>
          </a:bodyPr>
          <a:lstStyle/>
          <a:p>
            <a:r>
              <a:rPr lang="nl-BE"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Mixed systems</a:t>
            </a:r>
            <a:endPar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48615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B494670-5981-40B2-B46E-892A3BDF46FE}"/>
              </a:ext>
            </a:extLst>
          </p:cNvPr>
          <p:cNvSpPr>
            <a:spLocks noGrp="1"/>
          </p:cNvSpPr>
          <p:nvPr>
            <p:ph type="title"/>
          </p:nvPr>
        </p:nvSpPr>
        <p:spPr>
          <a:xfrm>
            <a:off x="1541585" y="240178"/>
            <a:ext cx="10515600" cy="907290"/>
          </a:xfrm>
        </p:spPr>
        <p:txBody>
          <a:bodyPr>
            <a:normAutofit/>
          </a:bodyPr>
          <a:lstStyle/>
          <a:p>
            <a:r>
              <a:rPr lang="en-US" sz="3600" b="1" dirty="0">
                <a:solidFill>
                  <a:schemeClr val="bg1"/>
                </a:solidFill>
                <a:cs typeface="Verdana" panose="020B0604030504040204" pitchFamily="34" charset="0"/>
              </a:rPr>
              <a:t>The admissibility of electronic evidence</a:t>
            </a:r>
            <a:endParaRPr lang="en-GB" sz="3600" dirty="0">
              <a:solidFill>
                <a:schemeClr val="bg1"/>
              </a:solidFill>
              <a:cs typeface="Verdana" panose="020B0604030504040204" pitchFamily="34" charset="0"/>
            </a:endParaRPr>
          </a:p>
        </p:txBody>
      </p:sp>
      <p:sp>
        <p:nvSpPr>
          <p:cNvPr id="3" name="Content Placeholder 2">
            <a:extLst>
              <a:ext uri="{FF2B5EF4-FFF2-40B4-BE49-F238E27FC236}">
                <a16:creationId xmlns="" xmlns:a16="http://schemas.microsoft.com/office/drawing/2014/main" id="{BA8B4B34-4EBF-46A2-B5F2-CE5462CC8000}"/>
              </a:ext>
            </a:extLst>
          </p:cNvPr>
          <p:cNvSpPr>
            <a:spLocks noGrp="1"/>
          </p:cNvSpPr>
          <p:nvPr>
            <p:ph idx="1"/>
          </p:nvPr>
        </p:nvSpPr>
        <p:spPr>
          <a:xfrm>
            <a:off x="117231" y="1371600"/>
            <a:ext cx="11939954" cy="4841631"/>
          </a:xfrm>
        </p:spPr>
        <p:txBody>
          <a:bodyPr>
            <a:noAutofit/>
          </a:bodyPr>
          <a:lstStyle/>
          <a:p>
            <a:pPr marL="0" indent="0">
              <a:buNone/>
            </a:pPr>
            <a:r>
              <a:rPr lang="en-US" sz="2400" dirty="0">
                <a:cs typeface="Verdana" panose="020B0604030504040204" pitchFamily="34" charset="0"/>
              </a:rPr>
              <a:t>Although the details may differ from jurisdiction to jurisdiction, the following </a:t>
            </a:r>
            <a:r>
              <a:rPr lang="en-US" sz="2400" b="1" dirty="0" smtClean="0">
                <a:solidFill>
                  <a:srgbClr val="0070C0"/>
                </a:solidFill>
                <a:cs typeface="Verdana" panose="020B0604030504040204" pitchFamily="34" charset="0"/>
              </a:rPr>
              <a:t>five fundamental principles </a:t>
            </a:r>
            <a:r>
              <a:rPr lang="en-US" sz="2400" dirty="0">
                <a:cs typeface="Verdana" panose="020B0604030504040204" pitchFamily="34" charset="0"/>
              </a:rPr>
              <a:t>should generally be taken into account when evaluating electronic evidence for trial: </a:t>
            </a:r>
          </a:p>
          <a:p>
            <a:pPr marL="457200" indent="-457200">
              <a:buFont typeface="+mj-lt"/>
              <a:buAutoNum type="arabicPeriod"/>
            </a:pPr>
            <a:r>
              <a:rPr lang="en-US" sz="2000" b="1" dirty="0" smtClean="0">
                <a:cs typeface="Verdana" panose="020B0604030504040204" pitchFamily="34" charset="0"/>
              </a:rPr>
              <a:t>Authenticity</a:t>
            </a:r>
            <a:r>
              <a:rPr lang="en-US" sz="2000" dirty="0">
                <a:cs typeface="Verdana" panose="020B0604030504040204" pitchFamily="34" charset="0"/>
              </a:rPr>
              <a:t>: The evidence must establish facts in a way that cannot be disputed and is representative of its original state. </a:t>
            </a:r>
          </a:p>
          <a:p>
            <a:pPr marL="457200" indent="-457200">
              <a:buFont typeface="+mj-lt"/>
              <a:buAutoNum type="arabicPeriod"/>
            </a:pPr>
            <a:r>
              <a:rPr lang="en-US" sz="2000" b="1" dirty="0">
                <a:cs typeface="Verdana" panose="020B0604030504040204" pitchFamily="34" charset="0"/>
              </a:rPr>
              <a:t>Completeness</a:t>
            </a:r>
            <a:r>
              <a:rPr lang="en-US" sz="2000" dirty="0">
                <a:cs typeface="Verdana" panose="020B0604030504040204" pitchFamily="34" charset="0"/>
              </a:rPr>
              <a:t>: The analysis of or any opinion based on the evidence must tell the whole story and not be tailored to match a more favorable or desired perspective. </a:t>
            </a:r>
          </a:p>
          <a:p>
            <a:pPr marL="457200" indent="-457200">
              <a:buFont typeface="+mj-lt"/>
              <a:buAutoNum type="arabicPeriod"/>
            </a:pPr>
            <a:r>
              <a:rPr lang="en-US" sz="2000" b="1" dirty="0">
                <a:cs typeface="Verdana" panose="020B0604030504040204" pitchFamily="34" charset="0"/>
              </a:rPr>
              <a:t>Reliability</a:t>
            </a:r>
            <a:r>
              <a:rPr lang="en-US" sz="2000" dirty="0">
                <a:cs typeface="Verdana" panose="020B0604030504040204" pitchFamily="34" charset="0"/>
              </a:rPr>
              <a:t>: There must be nothing about the way in which the evidence was collected and subsequently handled that may cast doubt on its authenticity or veracity. </a:t>
            </a:r>
          </a:p>
          <a:p>
            <a:pPr marL="457200" indent="-457200">
              <a:buFont typeface="+mj-lt"/>
              <a:buAutoNum type="arabicPeriod"/>
            </a:pPr>
            <a:r>
              <a:rPr lang="en-US" sz="2000" b="1" dirty="0">
                <a:cs typeface="Verdana" panose="020B0604030504040204" pitchFamily="34" charset="0"/>
              </a:rPr>
              <a:t>Believability</a:t>
            </a:r>
            <a:r>
              <a:rPr lang="en-US" sz="2000" dirty="0">
                <a:cs typeface="Verdana" panose="020B0604030504040204" pitchFamily="34" charset="0"/>
              </a:rPr>
              <a:t>: The evidence must be persuasive as to the facts it represents and the finders of fact in the court process must be able to rely on it as the truth. </a:t>
            </a:r>
          </a:p>
          <a:p>
            <a:pPr marL="457200" indent="-457200">
              <a:buFont typeface="+mj-lt"/>
              <a:buAutoNum type="arabicPeriod"/>
            </a:pPr>
            <a:r>
              <a:rPr lang="en-US" sz="2000" b="1" dirty="0">
                <a:cs typeface="Verdana" panose="020B0604030504040204" pitchFamily="34" charset="0"/>
              </a:rPr>
              <a:t>Proportionality</a:t>
            </a:r>
            <a:r>
              <a:rPr lang="en-US" sz="2000" dirty="0">
                <a:cs typeface="Verdana" panose="020B0604030504040204" pitchFamily="34" charset="0"/>
              </a:rPr>
              <a:t>: The methods used to gather the evidence must be fair and proportionate to the interests of justice: the prejudice (i.e. the level of intrusion or coercion) caused to the rights of any party should not outweigh the “probative value” of the evidence (i.e. its value as proof). </a:t>
            </a:r>
          </a:p>
        </p:txBody>
      </p:sp>
      <p:sp>
        <p:nvSpPr>
          <p:cNvPr id="4" name="Date Placeholder 3">
            <a:extLst>
              <a:ext uri="{FF2B5EF4-FFF2-40B4-BE49-F238E27FC236}">
                <a16:creationId xmlns="" xmlns:a16="http://schemas.microsoft.com/office/drawing/2014/main" id="{F6FC3F91-7BF0-4FEE-8D98-37A114D52EC0}"/>
              </a:ext>
            </a:extLst>
          </p:cNvPr>
          <p:cNvSpPr>
            <a:spLocks noGrp="1"/>
          </p:cNvSpPr>
          <p:nvPr>
            <p:ph type="dt" sz="half" idx="10"/>
          </p:nvPr>
        </p:nvSpPr>
        <p:spPr/>
        <p:txBody>
          <a:bodyPr/>
          <a:lstStyle/>
          <a:p>
            <a:r>
              <a:rPr lang="en-US" smtClean="0"/>
              <a:t>www.coe.int/cybercrime</a:t>
            </a:r>
            <a:endParaRPr lang="en-GB"/>
          </a:p>
        </p:txBody>
      </p:sp>
      <p:sp>
        <p:nvSpPr>
          <p:cNvPr id="5" name="Slide Number Placeholder 4">
            <a:extLst>
              <a:ext uri="{FF2B5EF4-FFF2-40B4-BE49-F238E27FC236}">
                <a16:creationId xmlns=""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7</a:t>
            </a:fld>
            <a:endParaRPr lang="en-GB"/>
          </a:p>
        </p:txBody>
      </p:sp>
    </p:spTree>
    <p:extLst>
      <p:ext uri="{BB962C8B-B14F-4D97-AF65-F5344CB8AC3E}">
        <p14:creationId xmlns:p14="http://schemas.microsoft.com/office/powerpoint/2010/main" val="3607724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nl-BE" b="1" dirty="0" err="1" smtClean="0">
                <a:solidFill>
                  <a:schemeClr val="bg1"/>
                </a:solidFill>
              </a:rPr>
              <a:t>Authenticity</a:t>
            </a:r>
            <a:endParaRPr lang="en-GB" b="1" dirty="0">
              <a:solidFill>
                <a:schemeClr val="bg1"/>
              </a:solidFill>
            </a:endParaRPr>
          </a:p>
        </p:txBody>
      </p:sp>
      <p:sp>
        <p:nvSpPr>
          <p:cNvPr id="3" name="Tijdelijke aanduiding voor inhoud 2"/>
          <p:cNvSpPr>
            <a:spLocks noGrp="1"/>
          </p:cNvSpPr>
          <p:nvPr>
            <p:ph idx="1"/>
          </p:nvPr>
        </p:nvSpPr>
        <p:spPr>
          <a:xfrm>
            <a:off x="133349" y="1447800"/>
            <a:ext cx="11953875" cy="4867275"/>
          </a:xfrm>
        </p:spPr>
        <p:txBody>
          <a:bodyPr/>
          <a:lstStyle/>
          <a:p>
            <a:pPr marL="0" indent="0">
              <a:buNone/>
            </a:pPr>
            <a:r>
              <a:rPr lang="en-US" dirty="0">
                <a:cs typeface="Verdana" panose="020B0604030504040204" pitchFamily="34" charset="0"/>
              </a:rPr>
              <a:t>The evidence must establish facts in a way that cannot be disputed and is representative of its original </a:t>
            </a:r>
            <a:r>
              <a:rPr lang="en-US" dirty="0" smtClean="0">
                <a:cs typeface="Verdana" panose="020B0604030504040204" pitchFamily="34" charset="0"/>
              </a:rPr>
              <a:t>state:</a:t>
            </a:r>
          </a:p>
          <a:p>
            <a:pPr marL="0" indent="0">
              <a:buNone/>
            </a:pPr>
            <a:r>
              <a:rPr lang="en-US" dirty="0" smtClean="0"/>
              <a:t>Magistrates </a:t>
            </a:r>
            <a:r>
              <a:rPr lang="en-US" dirty="0"/>
              <a:t>are not technical experts, but need to know how to be sure that what they see, what they bring to court, or judge is true and authentic</a:t>
            </a:r>
            <a:r>
              <a:rPr lang="en-US" dirty="0" smtClean="0"/>
              <a:t>.</a:t>
            </a:r>
          </a:p>
          <a:p>
            <a:pPr marL="0" indent="0">
              <a:buNone/>
            </a:pPr>
            <a:endParaRPr lang="en-US" dirty="0" smtClean="0"/>
          </a:p>
          <a:p>
            <a:r>
              <a:rPr lang="en-US" dirty="0"/>
              <a:t>Do they understand the process of collecting electronic evidence?</a:t>
            </a:r>
          </a:p>
          <a:p>
            <a:r>
              <a:rPr lang="en-US" dirty="0"/>
              <a:t>Have they received appropriate training?</a:t>
            </a:r>
          </a:p>
          <a:p>
            <a:r>
              <a:rPr lang="en-US" dirty="0"/>
              <a:t>Are they adequately assisted by </a:t>
            </a:r>
            <a:r>
              <a:rPr lang="en-US" dirty="0" smtClean="0"/>
              <a:t>specialized </a:t>
            </a:r>
            <a:r>
              <a:rPr lang="en-US" dirty="0"/>
              <a:t>police or experts?</a:t>
            </a:r>
          </a:p>
          <a:p>
            <a:pPr marL="0" indent="0">
              <a:buNone/>
            </a:pPr>
            <a:endParaRPr lang="en-GB" dirty="0"/>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8</a:t>
            </a:fld>
            <a:endParaRPr lang="en-GB"/>
          </a:p>
        </p:txBody>
      </p:sp>
    </p:spTree>
    <p:extLst>
      <p:ext uri="{BB962C8B-B14F-4D97-AF65-F5344CB8AC3E}">
        <p14:creationId xmlns:p14="http://schemas.microsoft.com/office/powerpoint/2010/main" val="3402081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5900" y="198414"/>
            <a:ext cx="10515600" cy="907290"/>
          </a:xfrm>
        </p:spPr>
        <p:txBody>
          <a:bodyPr/>
          <a:lstStyle/>
          <a:p>
            <a:r>
              <a:rPr lang="en-US" b="1" dirty="0" smtClean="0">
                <a:solidFill>
                  <a:schemeClr val="bg1"/>
                </a:solidFill>
              </a:rPr>
              <a:t>Authenticity </a:t>
            </a:r>
            <a:r>
              <a:rPr lang="en-US" sz="2400" b="1" dirty="0" smtClean="0">
                <a:solidFill>
                  <a:schemeClr val="bg1"/>
                </a:solidFill>
              </a:rPr>
              <a:t>(practical example)</a:t>
            </a:r>
            <a:endParaRPr lang="en-US" sz="2400" b="1" dirty="0">
              <a:solidFill>
                <a:schemeClr val="bg1"/>
              </a:solidFill>
            </a:endParaRPr>
          </a:p>
        </p:txBody>
      </p:sp>
      <p:sp>
        <p:nvSpPr>
          <p:cNvPr id="4" name="Tijdelijke aanduiding voor datum 3"/>
          <p:cNvSpPr>
            <a:spLocks noGrp="1"/>
          </p:cNvSpPr>
          <p:nvPr>
            <p:ph type="dt" sz="half" idx="10"/>
          </p:nvPr>
        </p:nvSpPr>
        <p:spPr/>
        <p:txBody>
          <a:bodyPr/>
          <a:lstStyle/>
          <a:p>
            <a:r>
              <a:rPr lang="en-US" smtClean="0"/>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9</a:t>
            </a:fld>
            <a:endParaRPr lang="en-GB"/>
          </a:p>
        </p:txBody>
      </p:sp>
      <p:pic>
        <p:nvPicPr>
          <p:cNvPr id="7" name="Afbeelding 6"/>
          <p:cNvPicPr>
            <a:picLocks noChangeAspect="1"/>
          </p:cNvPicPr>
          <p:nvPr/>
        </p:nvPicPr>
        <p:blipFill>
          <a:blip r:embed="rId2"/>
          <a:stretch>
            <a:fillRect/>
          </a:stretch>
        </p:blipFill>
        <p:spPr>
          <a:xfrm>
            <a:off x="171450" y="2368906"/>
            <a:ext cx="5010732" cy="2822221"/>
          </a:xfrm>
          <a:prstGeom prst="rect">
            <a:avLst/>
          </a:prstGeom>
        </p:spPr>
      </p:pic>
      <p:pic>
        <p:nvPicPr>
          <p:cNvPr id="10" name="Afbeelding 9"/>
          <p:cNvPicPr>
            <a:picLocks noChangeAspect="1"/>
          </p:cNvPicPr>
          <p:nvPr/>
        </p:nvPicPr>
        <p:blipFill>
          <a:blip r:embed="rId2"/>
          <a:stretch>
            <a:fillRect/>
          </a:stretch>
        </p:blipFill>
        <p:spPr>
          <a:xfrm>
            <a:off x="6990768" y="2368906"/>
            <a:ext cx="5010732" cy="2822221"/>
          </a:xfrm>
          <a:prstGeom prst="rect">
            <a:avLst/>
          </a:prstGeom>
        </p:spPr>
      </p:pic>
      <p:sp>
        <p:nvSpPr>
          <p:cNvPr id="11" name="Tekstvak 10"/>
          <p:cNvSpPr txBox="1"/>
          <p:nvPr/>
        </p:nvSpPr>
        <p:spPr>
          <a:xfrm>
            <a:off x="0" y="5306697"/>
            <a:ext cx="7200900" cy="523220"/>
          </a:xfrm>
          <a:prstGeom prst="rect">
            <a:avLst/>
          </a:prstGeom>
          <a:noFill/>
        </p:spPr>
        <p:txBody>
          <a:bodyPr wrap="square" rtlCol="0">
            <a:spAutoFit/>
          </a:bodyPr>
          <a:lstStyle/>
          <a:p>
            <a:r>
              <a:rPr lang="en-GB"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SHA-1: a109957cc2b78392e60bd2a3b1277243c170390f</a:t>
            </a:r>
          </a:p>
          <a:p>
            <a:r>
              <a:rPr lang="nl-BE"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MD5: </a:t>
            </a:r>
            <a:r>
              <a:rPr lang="en-GB" sz="1400" dirty="0">
                <a:solidFill>
                  <a:srgbClr val="00B050"/>
                </a:solidFill>
                <a:latin typeface="Verdana" panose="020B0604030504040204" pitchFamily="34" charset="0"/>
                <a:ea typeface="Verdana" panose="020B0604030504040204" pitchFamily="34" charset="0"/>
                <a:cs typeface="Verdana" panose="020B0604030504040204" pitchFamily="34" charset="0"/>
              </a:rPr>
              <a:t>feaaabf31c2e1ba2c7971a274bd8a414</a:t>
            </a:r>
          </a:p>
        </p:txBody>
      </p:sp>
      <p:sp>
        <p:nvSpPr>
          <p:cNvPr id="12" name="Tekstvak 11"/>
          <p:cNvSpPr txBox="1"/>
          <p:nvPr/>
        </p:nvSpPr>
        <p:spPr>
          <a:xfrm>
            <a:off x="6867525" y="5306697"/>
            <a:ext cx="5324475" cy="523220"/>
          </a:xfrm>
          <a:prstGeom prst="rect">
            <a:avLst/>
          </a:prstGeom>
          <a:noFill/>
        </p:spPr>
        <p:txBody>
          <a:bodyPr wrap="square" rtlCol="0">
            <a:spAutoFit/>
          </a:bodyPr>
          <a:lstStyle/>
          <a:p>
            <a:r>
              <a:rPr lang="en-GB"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SHA-1: a109957cc2b78392e60bd2a3b1277243c170390f</a:t>
            </a:r>
          </a:p>
          <a:p>
            <a:r>
              <a:rPr lang="nl-BE" sz="14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MD5: </a:t>
            </a:r>
            <a:r>
              <a:rPr lang="en-GB" sz="1400" dirty="0">
                <a:solidFill>
                  <a:srgbClr val="00B050"/>
                </a:solidFill>
                <a:latin typeface="Verdana" panose="020B0604030504040204" pitchFamily="34" charset="0"/>
                <a:ea typeface="Verdana" panose="020B0604030504040204" pitchFamily="34" charset="0"/>
                <a:cs typeface="Verdana" panose="020B0604030504040204" pitchFamily="34" charset="0"/>
              </a:rPr>
              <a:t>feaaabf31c2e1ba2c7971a274bd8a414</a:t>
            </a:r>
          </a:p>
        </p:txBody>
      </p:sp>
      <p:sp>
        <p:nvSpPr>
          <p:cNvPr id="13" name="Tekstvak 12"/>
          <p:cNvSpPr txBox="1"/>
          <p:nvPr/>
        </p:nvSpPr>
        <p:spPr>
          <a:xfrm>
            <a:off x="104775" y="1864845"/>
            <a:ext cx="4733925" cy="369332"/>
          </a:xfrm>
          <a:prstGeom prst="rect">
            <a:avLst/>
          </a:prstGeom>
          <a:noFill/>
        </p:spPr>
        <p:txBody>
          <a:bodyPr wrap="square" rtlCol="0">
            <a:sp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Picture seized on computer</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4" name="Tekstvak 13"/>
          <p:cNvSpPr txBox="1"/>
          <p:nvPr/>
        </p:nvSpPr>
        <p:spPr>
          <a:xfrm>
            <a:off x="6867525" y="1864845"/>
            <a:ext cx="4733925" cy="369332"/>
          </a:xfrm>
          <a:prstGeom prst="rect">
            <a:avLst/>
          </a:prstGeom>
          <a:noFill/>
        </p:spPr>
        <p:txBody>
          <a:bodyPr wrap="square" rtlCol="0">
            <a:spAutoFit/>
          </a:bodyPr>
          <a:lstStyle/>
          <a:p>
            <a:r>
              <a:rPr lang="en-US" dirty="0" smtClean="0">
                <a:latin typeface="Verdana" panose="020B0604030504040204" pitchFamily="34" charset="0"/>
                <a:ea typeface="Verdana" panose="020B0604030504040204" pitchFamily="34" charset="0"/>
                <a:cs typeface="Verdana" panose="020B0604030504040204" pitchFamily="34" charset="0"/>
              </a:rPr>
              <a:t>Picture presented in court</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p:cNvSpPr txBox="1"/>
          <p:nvPr/>
        </p:nvSpPr>
        <p:spPr>
          <a:xfrm>
            <a:off x="5305425" y="2828925"/>
            <a:ext cx="1438275" cy="1754326"/>
          </a:xfrm>
          <a:prstGeom prst="rect">
            <a:avLst/>
          </a:prstGeom>
          <a:noFill/>
        </p:spPr>
        <p:txBody>
          <a:bodyPr wrap="square" rtlCol="0">
            <a:spAutoFit/>
          </a:bodyPr>
          <a:lstStyle/>
          <a:p>
            <a:pPr algn="ctr"/>
            <a:r>
              <a:rPr lang="nl-BE" sz="3600" b="1" dirty="0" smtClean="0">
                <a:solidFill>
                  <a:srgbClr val="0070C0"/>
                </a:solidFill>
              </a:rPr>
              <a:t>HASH VALUE</a:t>
            </a:r>
          </a:p>
          <a:p>
            <a:pPr algn="ctr"/>
            <a:r>
              <a:rPr lang="nl-BE" sz="3600" b="1" dirty="0" smtClean="0">
                <a:solidFill>
                  <a:srgbClr val="0070C0"/>
                </a:solidFill>
              </a:rPr>
              <a:t>=</a:t>
            </a:r>
            <a:endParaRPr lang="en-GB" sz="3600" b="1" dirty="0">
              <a:solidFill>
                <a:srgbClr val="0070C0"/>
              </a:solidFill>
            </a:endParaRPr>
          </a:p>
        </p:txBody>
      </p:sp>
    </p:spTree>
    <p:extLst>
      <p:ext uri="{BB962C8B-B14F-4D97-AF65-F5344CB8AC3E}">
        <p14:creationId xmlns:p14="http://schemas.microsoft.com/office/powerpoint/2010/main" val="865629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2617</Words>
  <Application>Microsoft Office PowerPoint</Application>
  <PresentationFormat>Breedbeeld</PresentationFormat>
  <Paragraphs>251</Paragraphs>
  <Slides>23</Slides>
  <Notes>11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23</vt:i4>
      </vt:variant>
    </vt:vector>
  </HeadingPairs>
  <TitlesOfParts>
    <vt:vector size="28" baseType="lpstr">
      <vt:lpstr>MS PGothic</vt:lpstr>
      <vt:lpstr>Arial</vt:lpstr>
      <vt:lpstr>Calibri</vt:lpstr>
      <vt:lpstr>Verdana</vt:lpstr>
      <vt:lpstr>Office Theme</vt:lpstr>
      <vt:lpstr>Specialised Course  Electronic Evidence  for  Judges and Prosecutors </vt:lpstr>
      <vt:lpstr>PowerPoint-presentatie</vt:lpstr>
      <vt:lpstr>Session objectives</vt:lpstr>
      <vt:lpstr>Electronic Evidence flowchart</vt:lpstr>
      <vt:lpstr>Agenda of session 12</vt:lpstr>
      <vt:lpstr>Civil law and common law systems</vt:lpstr>
      <vt:lpstr>The admissibility of electronic evidence</vt:lpstr>
      <vt:lpstr>Authenticity</vt:lpstr>
      <vt:lpstr>Authenticity (practical example)</vt:lpstr>
      <vt:lpstr>Authenticity (practical example)</vt:lpstr>
      <vt:lpstr>Authenticity (practical example – for die hards)</vt:lpstr>
      <vt:lpstr>Authenticity (real case)</vt:lpstr>
      <vt:lpstr>Completeness</vt:lpstr>
      <vt:lpstr>Reliability</vt:lpstr>
      <vt:lpstr>Believability</vt:lpstr>
      <vt:lpstr>Proportionality</vt:lpstr>
      <vt:lpstr>Translating the five basic principles into practice</vt:lpstr>
      <vt:lpstr>Data integrity</vt:lpstr>
      <vt:lpstr>Audit trail</vt:lpstr>
      <vt:lpstr>Specialist support</vt:lpstr>
      <vt:lpstr>Appropriate training</vt:lpstr>
      <vt:lpstr>Legality</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Van Linthout Philippe</cp:lastModifiedBy>
  <cp:revision>38</cp:revision>
  <dcterms:created xsi:type="dcterms:W3CDTF">2019-11-14T14:27:48Z</dcterms:created>
  <dcterms:modified xsi:type="dcterms:W3CDTF">2020-11-02T14:46:06Z</dcterms:modified>
</cp:coreProperties>
</file>