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29CD4-F2F2-46B7-A205-05398C193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84E61-BF51-4380-BC4E-37101FF42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F8F99-1325-43BB-B8ED-65F30D45D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8F5FD-2123-4A47-A92D-271D9ED8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F360B-2C3F-404A-8656-6C67A51E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640BC-7190-4380-9817-FCF203645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529A1-D651-4860-861F-2B7BFD702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B31E-4793-4795-A835-2EB7DFCE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D452-D9DC-4080-96B2-7B5F297F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A7E74-9327-4B0A-89E0-79D85006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0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3D6AC-022E-4A70-A885-C44749D18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2172A-D7A5-460A-AE72-B3AA87410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F2DC-DD9E-4BBD-BAB5-9566DEA9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A6D33-2F41-4AC2-A5F2-0AFB29E9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0A5B7-F73A-4C79-91C8-9F45F296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6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FCF4-8315-4E83-9894-E128433A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621B2-C40B-476D-B686-EDC4BE60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F53C6-4FC2-47F2-90EF-06C86852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995C4-9975-48CC-A96D-7D18AC23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10A11-9261-4A15-B820-A4290308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9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27C9A-4A4A-4558-9FCA-14F60753B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150E0-B21D-4751-BACC-CD812E95D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C192B-3641-447C-A7F5-6A02DD0E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775A-B3A5-4A48-B70F-EDB09F28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FBBE8-CD7F-4A1E-884D-23D2648F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1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68658-39D4-4ABA-AE89-2377A1B1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9C452-7F0E-4DA5-A1A4-21B30C6D3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98844-678E-4328-9786-ACEFDCA13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AA9AA-526F-4AD8-B664-94C3D41F9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DC007-CACD-4831-BC01-0F9E7184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F38D8-5F84-48B4-94BB-C69CB033E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8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4C61-D2B7-480A-AB54-9C36F3D1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7FD90-38A9-4E70-B106-B1FD0FAD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AABD3-EFE2-470F-A083-6D56DC48B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8D90B-5CA3-44D4-A077-4F0102A41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E99BC-5E57-4884-992C-A85D9A1081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066204-A92A-4B30-B92A-AEF1FE84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294502-D545-4F98-87E7-A6D7E085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5A615A-CB74-46AE-985B-882675B4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4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EF14-D86A-40F8-B9DD-7EB067F0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17DDB-018F-4E59-9048-3ACA35A7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44C94-C7D1-43F6-987A-D9580059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7C913-642B-430D-B85C-4B670E04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94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D3FDF9-4545-45CB-A77D-5DF59A17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1EC22-5C4B-45A8-BFFD-CC1F2320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C2441-E54B-4931-9524-24A29037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12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09AB-E8F4-4BDE-BEA4-76D09721E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8C64-3075-465D-806C-A5A724C33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A74FA-BF00-4D68-B055-2335BF241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32B5E-DBC0-4CE7-A291-D81808FB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FCB4B-B69A-4C83-B5FF-6992E9F7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49C4C-B169-48A9-A551-7073B268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76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B0E5-6A49-4803-B850-C040619FA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C4799-8AF7-44E0-A2E0-9944FEBFC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582E3-39F1-4AE5-96FB-C2FD67FA8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E28E2-08F7-4606-9CAE-1DEE7B7C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094CB-2A64-4983-AA8C-7D16BE7F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99138-13D4-4F3D-9901-913A6498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97CD5C-2D26-4133-94DD-BC623FF3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CF3D5-C1A8-4AAF-ACBA-51D45EB28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08EA3-65D4-4A7D-8FD8-2E55E8684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9171-4F54-4162-A3BA-47C1EF554E0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D399E-239F-4B3E-BA43-7C103FE31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37EA2-6226-40D5-BDE2-FB56C2C06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19F75-EB42-4229-91F1-F5DA120A3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06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ua.e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CB18-A7F4-43D8-903E-2C96D64DB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>
                <a:latin typeface="+mn-lt"/>
              </a:rPr>
              <a:t>Being a Local University: Towards New Assessment Tools and Indicators</a:t>
            </a:r>
            <a:br>
              <a:rPr lang="en-GB" sz="3100" b="1" dirty="0">
                <a:latin typeface="+mn-lt"/>
              </a:rPr>
            </a:br>
            <a:br>
              <a:rPr lang="en-GB" sz="3100" b="1" dirty="0">
                <a:latin typeface="+mn-lt"/>
              </a:rPr>
            </a:br>
            <a:r>
              <a:rPr lang="en-GB" sz="2800" b="1" dirty="0"/>
              <a:t>Dr John H Smith</a:t>
            </a:r>
            <a:br>
              <a:rPr lang="en-GB" sz="2800" b="1" dirty="0"/>
            </a:br>
            <a:r>
              <a:rPr lang="en-GB" sz="2400" b="1" dirty="0"/>
              <a:t>Senior Adviser, European University Association (EUA) Brussels</a:t>
            </a:r>
            <a:br>
              <a:rPr lang="en-GB" sz="2400" b="1" dirty="0"/>
            </a:br>
            <a:r>
              <a:rPr lang="en-GB" sz="2400" b="1" dirty="0"/>
              <a:t>Member, CDPPE Ad Hoc Group on Higher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A2359-7800-479F-BA27-10932EADD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8418"/>
            <a:ext cx="9144000" cy="1369381"/>
          </a:xfrm>
        </p:spPr>
        <p:txBody>
          <a:bodyPr/>
          <a:lstStyle/>
          <a:p>
            <a:r>
              <a:rPr lang="en-GB" dirty="0"/>
              <a:t>European Conference on the Local Mission of Higher Education</a:t>
            </a:r>
          </a:p>
          <a:p>
            <a:r>
              <a:rPr lang="en-GB" dirty="0"/>
              <a:t>Council of Europe, Strasbourg, France.</a:t>
            </a:r>
          </a:p>
          <a:p>
            <a:r>
              <a:rPr lang="en-GB" dirty="0"/>
              <a:t>18-19 June 2019</a:t>
            </a:r>
          </a:p>
        </p:txBody>
      </p:sp>
    </p:spTree>
    <p:extLst>
      <p:ext uri="{BB962C8B-B14F-4D97-AF65-F5344CB8AC3E}">
        <p14:creationId xmlns:p14="http://schemas.microsoft.com/office/powerpoint/2010/main" val="2742672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4AE2-E226-432A-A2A8-2671001B5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0215"/>
            <a:ext cx="9144000" cy="1438182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</a:rPr>
              <a:t>Goals, Outcomes and Impacts of Research Collaboration</a:t>
            </a:r>
            <a:br>
              <a:rPr lang="en-GB" sz="2800" b="1" dirty="0">
                <a:latin typeface="+mn-lt"/>
              </a:rPr>
            </a:br>
            <a:r>
              <a:rPr lang="en-GB" sz="2800" b="1" dirty="0">
                <a:latin typeface="+mn-lt"/>
              </a:rPr>
              <a:t>II. Strengthening Human Resources –</a:t>
            </a:r>
            <a:br>
              <a:rPr lang="en-GB" sz="2800" b="1" dirty="0">
                <a:latin typeface="+mn-lt"/>
              </a:rPr>
            </a:br>
            <a:r>
              <a:rPr lang="en-GB" sz="2800" b="1" dirty="0">
                <a:latin typeface="+mn-lt"/>
              </a:rPr>
              <a:t>3 Indicators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92AE2-63F3-487D-97BC-237325D51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9216"/>
            <a:ext cx="9144000" cy="364872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GB" dirty="0"/>
              <a:t>Enhanced professionalisation of human resources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Employment of graduates/postgraduates in the non-academic sector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Research and, crucially, research management positions created</a:t>
            </a:r>
          </a:p>
          <a:p>
            <a:endParaRPr lang="en-GB" dirty="0"/>
          </a:p>
          <a:p>
            <a:r>
              <a:rPr lang="en-GB" dirty="0"/>
              <a:t>ALL LEAD TO: the creation of new forms of local and regional innovation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02385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5E5B-E11E-4FB2-9515-95C9D42FC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401"/>
            <a:ext cx="9144000" cy="55041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</a:rPr>
              <a:t>Examples of Issues for Debate - Being a Local University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15449-B3D6-448E-A8DB-F59750AE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2066"/>
            <a:ext cx="9144000" cy="4243526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Project demonstrated that fostering collaboration brought in both established partners to the university, but importantly also how new partners such as SMEs and local public authorities were brought in </a:t>
            </a:r>
            <a:r>
              <a:rPr lang="en-GB" b="1" dirty="0"/>
              <a:t>who had not previously seen the university as a potential partner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Public funding was essential in order </a:t>
            </a:r>
            <a:r>
              <a:rPr lang="en-GB" b="1" dirty="0"/>
              <a:t>to provide the structural elements which were beyond the capacity of individual partners</a:t>
            </a:r>
            <a:r>
              <a:rPr lang="en-GB" dirty="0"/>
              <a:t>, such as infrastructure, political/policy support and regional strategies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b="1" dirty="0"/>
              <a:t>Recruitment of people with different skillsets, and establishing incentives for existing staff</a:t>
            </a:r>
            <a:r>
              <a:rPr lang="en-GB" dirty="0"/>
              <a:t> to engage in outreach to external organisations/partners</a:t>
            </a:r>
          </a:p>
        </p:txBody>
      </p:sp>
    </p:spTree>
    <p:extLst>
      <p:ext uri="{BB962C8B-B14F-4D97-AF65-F5344CB8AC3E}">
        <p14:creationId xmlns:p14="http://schemas.microsoft.com/office/powerpoint/2010/main" val="22535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EF731-E53D-481A-9C32-CF5C07F80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2767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Thank you for your attention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3CE36B-2B79-40F5-A88B-81E0C4591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8610"/>
            <a:ext cx="9144000" cy="3657600"/>
          </a:xfrm>
        </p:spPr>
        <p:txBody>
          <a:bodyPr>
            <a:noAutofit/>
          </a:bodyPr>
          <a:lstStyle/>
          <a:p>
            <a:pPr algn="just"/>
            <a:r>
              <a:rPr lang="en-GB" dirty="0"/>
              <a:t>Report Reference:</a:t>
            </a:r>
          </a:p>
          <a:p>
            <a:pPr algn="just"/>
            <a:r>
              <a:rPr lang="en-GB" dirty="0"/>
              <a:t>“University-Business Collaborative Research: Goals, Outcomes and New Assessment Tools”</a:t>
            </a:r>
          </a:p>
          <a:p>
            <a:pPr algn="just"/>
            <a:r>
              <a:rPr lang="en-GB" dirty="0"/>
              <a:t>Lidia Borrell-Damian, Rita </a:t>
            </a:r>
            <a:r>
              <a:rPr lang="en-GB" dirty="0" err="1"/>
              <a:t>Morais</a:t>
            </a:r>
            <a:r>
              <a:rPr lang="en-GB" dirty="0"/>
              <a:t> and John H Smith</a:t>
            </a:r>
          </a:p>
          <a:p>
            <a:pPr algn="just"/>
            <a:r>
              <a:rPr lang="en-GB" dirty="0"/>
              <a:t>EUA Publication 2014</a:t>
            </a:r>
          </a:p>
          <a:p>
            <a:r>
              <a:rPr lang="en-GB" dirty="0"/>
              <a:t>Download at </a:t>
            </a:r>
            <a:r>
              <a:rPr lang="en-GB" dirty="0">
                <a:hlinkClick r:id="rId2"/>
              </a:rPr>
              <a:t>https://eua.eu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31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AADF-E347-4664-BD08-DAECB78D1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6545"/>
            <a:ext cx="9144000" cy="2279418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2800" b="1" dirty="0">
                <a:latin typeface="+mn-lt"/>
              </a:rPr>
              <a:t>Introduction</a:t>
            </a:r>
            <a:br>
              <a:rPr lang="en-GB" sz="2400" dirty="0">
                <a:latin typeface="+mn-lt"/>
              </a:rPr>
            </a:br>
            <a:br>
              <a:rPr lang="en-GB" sz="2400" dirty="0">
                <a:latin typeface="+mn-lt"/>
              </a:rPr>
            </a:br>
            <a:r>
              <a:rPr lang="en-GB" sz="2700" dirty="0">
                <a:latin typeface="+mn-lt"/>
              </a:rPr>
              <a:t>In </a:t>
            </a:r>
            <a:r>
              <a:rPr lang="en-GB" sz="2700" dirty="0">
                <a:latin typeface="+mn-lt"/>
                <a:cs typeface="Calibri" panose="020F0502020204030204" pitchFamily="34" charset="0"/>
              </a:rPr>
              <a:t>2014</a:t>
            </a:r>
            <a:r>
              <a:rPr lang="en-GB" sz="2700" dirty="0">
                <a:latin typeface="+mn-lt"/>
              </a:rPr>
              <a:t> EUA published a report entitled </a:t>
            </a:r>
            <a:r>
              <a:rPr lang="en-GB" sz="2700" b="1" dirty="0">
                <a:latin typeface="+mn-lt"/>
              </a:rPr>
              <a:t>“University-Business Collaborative Research: Goals, Outcomes and New Assessment Tools” </a:t>
            </a:r>
            <a:r>
              <a:rPr lang="en-GB" sz="2700" dirty="0">
                <a:latin typeface="+mn-lt"/>
              </a:rPr>
              <a:t>which arose from a </a:t>
            </a:r>
            <a:r>
              <a:rPr lang="en-GB" sz="2700" dirty="0">
                <a:latin typeface="+mn-lt"/>
                <a:cs typeface="Calibri" panose="020F0502020204030204" pitchFamily="34" charset="0"/>
              </a:rPr>
              <a:t>project</a:t>
            </a:r>
            <a:r>
              <a:rPr lang="en-GB" sz="2700" dirty="0">
                <a:latin typeface="+mn-lt"/>
              </a:rPr>
              <a:t> involving 24 universities, their external partners 18 businesses and 8 public authorities in 12 European countries.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86ED2-7F2F-42F3-8F35-4C17EADB9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Although the focus was on collaborative research, </a:t>
            </a:r>
            <a:r>
              <a:rPr lang="en-GB" b="1" dirty="0"/>
              <a:t>the findings have wider implications for the enhancement of university missions in tackling societal challenges </a:t>
            </a:r>
            <a:r>
              <a:rPr lang="en-GB" dirty="0"/>
              <a:t>and providing innovative approaches and solutions that can be applied at the local and regional levels with a range of stakeholders.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486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BB6C4-C238-43AE-B42E-5A379121E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2357"/>
            <a:ext cx="9144000" cy="1473693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The project started on the premise that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a new multi-dimensional assessment tool was needed for collaborative research.</a:t>
            </a:r>
            <a:br>
              <a:rPr lang="en-GB" sz="2400" b="1" dirty="0">
                <a:latin typeface="+mn-lt"/>
              </a:rPr>
            </a:br>
            <a:r>
              <a:rPr lang="en-GB" sz="2400" dirty="0">
                <a:latin typeface="+mn-lt"/>
              </a:rPr>
              <a:t>For the following reasons:</a:t>
            </a:r>
            <a:endParaRPr lang="en-GB" sz="24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094A-BDE6-4FBA-9D88-EC3827808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5938" y="2698813"/>
            <a:ext cx="9212062" cy="387066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Assessment of university-based research has tended to be dominated by reference to assessment tools focussed on measuring output in terms of scientific publication citation, Nobel Prize and other high achievement scientific awards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These tools are designed essentially for measurement of high performance in fundamental research in research-intensive universities. The definition of “excellence” in university research has tended as a result to be confined to this paradigm, whereas “excellence” in research can demonstrate itself in other research missions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Where “ranking exercises” outcomes based upon traditional assessment tools become highly influential in resource allocation to universities – this can be potentially detrimental to the further development of wider missions of universities</a:t>
            </a:r>
          </a:p>
        </p:txBody>
      </p:sp>
    </p:spTree>
    <p:extLst>
      <p:ext uri="{BB962C8B-B14F-4D97-AF65-F5344CB8AC3E}">
        <p14:creationId xmlns:p14="http://schemas.microsoft.com/office/powerpoint/2010/main" val="336271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5077-8846-48D0-B113-03E65380F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4703"/>
            <a:ext cx="9144000" cy="816746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+mn-lt"/>
              </a:rPr>
              <a:t>Keys Lessons for Success learned by participating universities and their external business partners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A9796-1D06-4C72-962F-BFD9FCE05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4411"/>
            <a:ext cx="9144000" cy="4545367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Developing trustful relationships between the partners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role of institutional leadership in promoting and supporting collaborative research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Identifying relevant research topics for all stakeholders involved in the collaboration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importance of public funding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Defining clear expectations for the collaboration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Furthering the institution’s role in the knowledge exchange process – more widely defined beyond “technology-push” to “social innovation” in the economy and society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Enhancing the degree of professionalisation of staff involved in collaborative research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important role of social sciences and humanities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And finally, not least, collaboration needed to be considered as a “public good”, particularly in terms of how it contributes to building sustainability of cooperation between the university and its external partners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0402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B6AF-E097-4DF4-9BED-D7CDE2528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7767"/>
            <a:ext cx="9144000" cy="1189608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+mn-lt"/>
              </a:rPr>
              <a:t>Assessment tools developed in the project did not aim to assess the quality of the research outcomes </a:t>
            </a:r>
            <a:r>
              <a:rPr lang="en-GB" sz="2800" b="1" dirty="0">
                <a:latin typeface="+mn-lt"/>
              </a:rPr>
              <a:t>but rather the university-business collaboration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4CD07-5CAB-4F34-A6EC-FB7855885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3302"/>
            <a:ext cx="9144000" cy="3861786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/>
              <a:t>Building a collaborative research activity required: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Strategic approaches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Structural factors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Facilitating aspects 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Leading to the identification of: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Goals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Outcomes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/>
              <a:t>Benefits/Impacts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54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EDDE3-D190-4D54-BC45-5605EC1EC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6134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</a:rPr>
              <a:t>Strategic approaches and motivations underlying universities’ and companies’ engagement – 7 Indicators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54C9B-4F52-4B0E-B84E-09D1C847F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6971"/>
            <a:ext cx="9144000" cy="371974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Organisational strategy in fostering collaboration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Increasing R &amp; D capacity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Applied research to industrial challenges and for development of innovative products and services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Access to academic/business expertise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Broadening research funding sources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Promoting regional development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/>
              <a:t>Providing input for policy development</a:t>
            </a:r>
          </a:p>
        </p:txBody>
      </p:sp>
    </p:spTree>
    <p:extLst>
      <p:ext uri="{BB962C8B-B14F-4D97-AF65-F5344CB8AC3E}">
        <p14:creationId xmlns:p14="http://schemas.microsoft.com/office/powerpoint/2010/main" val="41125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8750A-7DAD-4FC5-AC0C-6B4525ECD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459"/>
            <a:ext cx="9144000" cy="985422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+mn-lt"/>
              </a:rPr>
              <a:t>Structural factors in setting-up research collaboration – </a:t>
            </a:r>
            <a:br>
              <a:rPr lang="en-GB" sz="2800" b="1" dirty="0">
                <a:latin typeface="+mn-lt"/>
              </a:rPr>
            </a:br>
            <a:r>
              <a:rPr lang="en-GB" sz="2800" b="1" dirty="0">
                <a:latin typeface="+mn-lt"/>
              </a:rPr>
              <a:t>4 Indicators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F570B-3530-482F-91C0-5ECAB06B3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28295"/>
            <a:ext cx="9144000" cy="3586579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GB" dirty="0"/>
              <a:t>Organisational and institutional support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Public support to university-business research collaboration (through regional, national and European policies)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Geographical proximity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Key role of knowledge exchange expertise in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285262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F29B-E35F-4A33-BE84-6401EB22F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6949"/>
            <a:ext cx="9144000" cy="943252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</a:rPr>
              <a:t>Facilitating aspects for successful collaborations – </a:t>
            </a:r>
            <a:br>
              <a:rPr lang="en-GB" sz="2800" b="1" dirty="0">
                <a:latin typeface="+mn-lt"/>
              </a:rPr>
            </a:br>
            <a:r>
              <a:rPr lang="en-GB" sz="2800" b="1" dirty="0">
                <a:latin typeface="+mn-lt"/>
              </a:rPr>
              <a:t>8 Indicators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DDDFBC-DDAA-47C8-81A4-226C3B8D1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0843"/>
            <a:ext cx="9144000" cy="4385569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GB" dirty="0"/>
              <a:t>Previous successful experience between the partners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Trustful relationships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Commitment and Interdependence between the partners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Working in a network (open innovation)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Interdisciplinary research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Efficient contractual negotiation and management processes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Getting the “right” people profiles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Incentives for researchers to engage in collaborative research</a:t>
            </a:r>
          </a:p>
        </p:txBody>
      </p:sp>
    </p:spTree>
    <p:extLst>
      <p:ext uri="{BB962C8B-B14F-4D97-AF65-F5344CB8AC3E}">
        <p14:creationId xmlns:p14="http://schemas.microsoft.com/office/powerpoint/2010/main" val="14483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F09A-EA0D-49E1-93A4-09077D391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0124" y="559293"/>
            <a:ext cx="9007876" cy="1040907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+mn-lt"/>
              </a:rPr>
              <a:t>Goals, Outcomes and Impacts of Research Collaboration</a:t>
            </a:r>
            <a:br>
              <a:rPr lang="en-GB" sz="2800" b="1" dirty="0">
                <a:latin typeface="+mn-lt"/>
              </a:rPr>
            </a:br>
            <a:br>
              <a:rPr lang="en-GB" sz="2800" b="1" dirty="0">
                <a:latin typeface="+mn-lt"/>
              </a:rPr>
            </a:br>
            <a:r>
              <a:rPr lang="en-GB" sz="2800" b="1" dirty="0">
                <a:latin typeface="+mn-lt"/>
              </a:rPr>
              <a:t>I. Institutional/Organisational Development –</a:t>
            </a:r>
            <a:br>
              <a:rPr lang="en-GB" sz="2800" b="1" dirty="0">
                <a:latin typeface="+mn-lt"/>
              </a:rPr>
            </a:br>
            <a:r>
              <a:rPr lang="en-GB" sz="2800" b="1" dirty="0">
                <a:latin typeface="+mn-lt"/>
              </a:rPr>
              <a:t>9 Indicators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EB52D-2F86-4C78-9559-6885DA171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4311"/>
            <a:ext cx="9144000" cy="4616388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dirty="0"/>
              <a:t>Increased awareness of value of collaboration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Furthering the university mission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Visibility/reputation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Attracting students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Access to and shared use of infrastructure and human resources amongst partners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University education or programme activities jointly developed and run with partners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Consulting services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Appointments to advisory committees/bodies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/>
              <a:t>Improving the learning experience of students</a:t>
            </a:r>
          </a:p>
        </p:txBody>
      </p:sp>
    </p:spTree>
    <p:extLst>
      <p:ext uri="{BB962C8B-B14F-4D97-AF65-F5344CB8AC3E}">
        <p14:creationId xmlns:p14="http://schemas.microsoft.com/office/powerpoint/2010/main" val="205434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777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Being a Local University: Towards New Assessment Tools and Indicators  Dr John H Smith Senior Adviser, European University Association (EUA) Brussels Member, CDPPE Ad Hoc Group on Higher Education</vt:lpstr>
      <vt:lpstr>Introduction  In 2014 EUA published a report entitled “University-Business Collaborative Research: Goals, Outcomes and New Assessment Tools” which arose from a project involving 24 universities, their external partners 18 businesses and 8 public authorities in 12 European countries. </vt:lpstr>
      <vt:lpstr>The project started on the premise that a new multi-dimensional assessment tool was needed for collaborative research. For the following reasons:</vt:lpstr>
      <vt:lpstr>Keys Lessons for Success learned by participating universities and their external business partners </vt:lpstr>
      <vt:lpstr>Assessment tools developed in the project did not aim to assess the quality of the research outcomes but rather the university-business collaboration process</vt:lpstr>
      <vt:lpstr>Strategic approaches and motivations underlying universities’ and companies’ engagement – 7 Indicators</vt:lpstr>
      <vt:lpstr>Structural factors in setting-up research collaboration –  4 Indicators</vt:lpstr>
      <vt:lpstr>Facilitating aspects for successful collaborations –  8 Indicators</vt:lpstr>
      <vt:lpstr>Goals, Outcomes and Impacts of Research Collaboration  I. Institutional/Organisational Development – 9 Indicators</vt:lpstr>
      <vt:lpstr>Goals, Outcomes and Impacts of Research Collaboration II. Strengthening Human Resources – 3 Indicators</vt:lpstr>
      <vt:lpstr>Examples of Issues for Debate - Being a Local University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Local University: Towards New Assessment Tools and Indicators  Dr John H Smith, Senior Adviser, European University Association (EUA) Brussels</dc:title>
  <dc:creator>John Smith</dc:creator>
  <cp:lastModifiedBy>WENDLING Mireille</cp:lastModifiedBy>
  <cp:revision>16</cp:revision>
  <dcterms:created xsi:type="dcterms:W3CDTF">2019-06-04T15:32:03Z</dcterms:created>
  <dcterms:modified xsi:type="dcterms:W3CDTF">2019-06-14T13:01:22Z</dcterms:modified>
</cp:coreProperties>
</file>