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77" r:id="rId3"/>
    <p:sldId id="305" r:id="rId4"/>
    <p:sldId id="283" r:id="rId5"/>
    <p:sldId id="308" r:id="rId6"/>
    <p:sldId id="311" r:id="rId7"/>
    <p:sldId id="284" r:id="rId8"/>
    <p:sldId id="309" r:id="rId9"/>
    <p:sldId id="310" r:id="rId10"/>
    <p:sldId id="301" r:id="rId11"/>
    <p:sldId id="303" r:id="rId12"/>
    <p:sldId id="302" r:id="rId13"/>
    <p:sldId id="312" r:id="rId14"/>
    <p:sldId id="304" r:id="rId15"/>
    <p:sldId id="286" r:id="rId16"/>
    <p:sldId id="287" r:id="rId17"/>
    <p:sldId id="288" r:id="rId18"/>
    <p:sldId id="291" r:id="rId19"/>
    <p:sldId id="292" r:id="rId20"/>
    <p:sldId id="293" r:id="rId21"/>
    <p:sldId id="295" r:id="rId22"/>
    <p:sldId id="297" r:id="rId23"/>
    <p:sldId id="298" r:id="rId24"/>
    <p:sldId id="299" r:id="rId25"/>
    <p:sldId id="300" r:id="rId26"/>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EA419B-BCDB-4C27-8AB2-1E94C2BD932B}">
  <a:tblStyle styleId="{BFEA419B-BCDB-4C27-8AB2-1E94C2BD932B}" styleName="Rathenau">
    <a:wholeTbl>
      <a:tcTxStyle>
        <a:fontRef idx="minor">
          <a:prstClr val="black"/>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lt1"/>
      </a:tcTxStyle>
      <a:tcStyle>
        <a:tcBdr>
          <a:bottom>
            <a:ln w="12700" cmpd="sng">
              <a:solidFill>
                <a:schemeClr val="lt1"/>
              </a:solidFill>
            </a:ln>
          </a:bottom>
          <a:insideV>
            <a:ln w="12700" cmpd="sng">
              <a:solidFill>
                <a:schemeClr val="lt1"/>
              </a:solid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59" autoAdjust="0"/>
    <p:restoredTop sz="83536" autoAdjust="0"/>
  </p:normalViewPr>
  <p:slideViewPr>
    <p:cSldViewPr snapToGrid="0">
      <p:cViewPr varScale="1">
        <p:scale>
          <a:sx n="95" d="100"/>
          <a:sy n="95" d="100"/>
        </p:scale>
        <p:origin x="660"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D164E-626B-4AE3-B3ED-C7D2CE3DD5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AD13F8A-A9D0-4DA8-88C2-61B195DE0320}">
      <dgm:prSet/>
      <dgm:spPr/>
      <dgm:t>
        <a:bodyPr/>
        <a:lstStyle/>
        <a:p>
          <a:r>
            <a:rPr lang="nl-NL"/>
            <a:t>Digitalisation</a:t>
          </a:r>
          <a:endParaRPr lang="en-US"/>
        </a:p>
      </dgm:t>
    </dgm:pt>
    <dgm:pt modelId="{3386B12B-68DA-4E1F-A36D-0FD0EF978766}" type="parTrans" cxnId="{B42EF6B3-A4D0-4397-B73D-2FDF927E0010}">
      <dgm:prSet/>
      <dgm:spPr/>
      <dgm:t>
        <a:bodyPr/>
        <a:lstStyle/>
        <a:p>
          <a:endParaRPr lang="en-US"/>
        </a:p>
      </dgm:t>
    </dgm:pt>
    <dgm:pt modelId="{B0E0F665-020E-4016-83AD-CD114CF2B717}" type="sibTrans" cxnId="{B42EF6B3-A4D0-4397-B73D-2FDF927E0010}">
      <dgm:prSet/>
      <dgm:spPr/>
      <dgm:t>
        <a:bodyPr/>
        <a:lstStyle/>
        <a:p>
          <a:endParaRPr lang="en-US"/>
        </a:p>
      </dgm:t>
    </dgm:pt>
    <dgm:pt modelId="{EE3B2D7B-B08E-4791-996F-2FA670AEC7FE}">
      <dgm:prSet/>
      <dgm:spPr/>
      <dgm:t>
        <a:bodyPr/>
        <a:lstStyle/>
        <a:p>
          <a:r>
            <a:rPr lang="nl-NL" dirty="0" err="1"/>
            <a:t>Biotechnology</a:t>
          </a:r>
          <a:endParaRPr lang="en-US" dirty="0"/>
        </a:p>
      </dgm:t>
    </dgm:pt>
    <dgm:pt modelId="{8FD461D2-58C6-4443-8C68-3B017581A196}" type="parTrans" cxnId="{D3C42B0D-4928-4A08-98BE-E79919C4A5EB}">
      <dgm:prSet/>
      <dgm:spPr/>
      <dgm:t>
        <a:bodyPr/>
        <a:lstStyle/>
        <a:p>
          <a:endParaRPr lang="en-US"/>
        </a:p>
      </dgm:t>
    </dgm:pt>
    <dgm:pt modelId="{C38CE514-2A91-4FF3-B70A-1563EBA95E50}" type="sibTrans" cxnId="{D3C42B0D-4928-4A08-98BE-E79919C4A5EB}">
      <dgm:prSet/>
      <dgm:spPr/>
      <dgm:t>
        <a:bodyPr/>
        <a:lstStyle/>
        <a:p>
          <a:endParaRPr lang="en-US"/>
        </a:p>
      </dgm:t>
    </dgm:pt>
    <dgm:pt modelId="{9EA7CBFA-B135-40F9-B0B8-BEDF5129E468}">
      <dgm:prSet/>
      <dgm:spPr/>
      <dgm:t>
        <a:bodyPr/>
        <a:lstStyle/>
        <a:p>
          <a:r>
            <a:rPr lang="en-US" noProof="0" dirty="0"/>
            <a:t>Global ecological, economic and social context </a:t>
          </a:r>
        </a:p>
      </dgm:t>
    </dgm:pt>
    <dgm:pt modelId="{5FFA82D8-2C01-4CC6-9120-D09B3872449D}" type="parTrans" cxnId="{ADE64C64-8615-4AC9-9854-0345AF138C87}">
      <dgm:prSet/>
      <dgm:spPr/>
      <dgm:t>
        <a:bodyPr/>
        <a:lstStyle/>
        <a:p>
          <a:endParaRPr lang="en-US"/>
        </a:p>
      </dgm:t>
    </dgm:pt>
    <dgm:pt modelId="{D38457D6-5197-4822-8991-1ECA6BDFC326}" type="sibTrans" cxnId="{ADE64C64-8615-4AC9-9854-0345AF138C87}">
      <dgm:prSet/>
      <dgm:spPr/>
      <dgm:t>
        <a:bodyPr/>
        <a:lstStyle/>
        <a:p>
          <a:endParaRPr lang="en-US"/>
        </a:p>
      </dgm:t>
    </dgm:pt>
    <dgm:pt modelId="{84F19944-82C9-401F-9EA2-D40977F68863}">
      <dgm:prSet/>
      <dgm:spPr/>
      <dgm:t>
        <a:bodyPr/>
        <a:lstStyle/>
        <a:p>
          <a:r>
            <a:rPr lang="en-US" noProof="0" dirty="0"/>
            <a:t>Concluding remarks</a:t>
          </a:r>
        </a:p>
      </dgm:t>
    </dgm:pt>
    <dgm:pt modelId="{6301C251-FF42-4F97-BACF-028D11607A49}" type="parTrans" cxnId="{D6606743-7FEA-4174-B607-F90B6EF04F00}">
      <dgm:prSet/>
      <dgm:spPr/>
      <dgm:t>
        <a:bodyPr/>
        <a:lstStyle/>
        <a:p>
          <a:endParaRPr lang="en-US"/>
        </a:p>
      </dgm:t>
    </dgm:pt>
    <dgm:pt modelId="{45F2E1C9-E7E5-451F-98DF-F330C964DD91}" type="sibTrans" cxnId="{D6606743-7FEA-4174-B607-F90B6EF04F00}">
      <dgm:prSet/>
      <dgm:spPr/>
      <dgm:t>
        <a:bodyPr/>
        <a:lstStyle/>
        <a:p>
          <a:endParaRPr lang="en-US"/>
        </a:p>
      </dgm:t>
    </dgm:pt>
    <dgm:pt modelId="{1FBD4868-CB4A-40F9-B272-A20F604A052C}" type="pres">
      <dgm:prSet presAssocID="{4F3D164E-626B-4AE3-B3ED-C7D2CE3DD5C7}" presName="linear" presStyleCnt="0">
        <dgm:presLayoutVars>
          <dgm:animLvl val="lvl"/>
          <dgm:resizeHandles val="exact"/>
        </dgm:presLayoutVars>
      </dgm:prSet>
      <dgm:spPr/>
    </dgm:pt>
    <dgm:pt modelId="{BCF0903D-1F13-49DE-AC86-1DC60F36E1A8}" type="pres">
      <dgm:prSet presAssocID="{AAD13F8A-A9D0-4DA8-88C2-61B195DE0320}" presName="parentText" presStyleLbl="node1" presStyleIdx="0" presStyleCnt="4">
        <dgm:presLayoutVars>
          <dgm:chMax val="0"/>
          <dgm:bulletEnabled val="1"/>
        </dgm:presLayoutVars>
      </dgm:prSet>
      <dgm:spPr/>
    </dgm:pt>
    <dgm:pt modelId="{6E863BB9-26DE-40C7-ABC2-5E191E423B97}" type="pres">
      <dgm:prSet presAssocID="{B0E0F665-020E-4016-83AD-CD114CF2B717}" presName="spacer" presStyleCnt="0"/>
      <dgm:spPr/>
    </dgm:pt>
    <dgm:pt modelId="{B6CE8541-3D41-46FF-9EAB-A93601737A37}" type="pres">
      <dgm:prSet presAssocID="{EE3B2D7B-B08E-4791-996F-2FA670AEC7FE}" presName="parentText" presStyleLbl="node1" presStyleIdx="1" presStyleCnt="4">
        <dgm:presLayoutVars>
          <dgm:chMax val="0"/>
          <dgm:bulletEnabled val="1"/>
        </dgm:presLayoutVars>
      </dgm:prSet>
      <dgm:spPr/>
    </dgm:pt>
    <dgm:pt modelId="{E708AEF1-45C9-42AA-9E17-88A1FC9EA127}" type="pres">
      <dgm:prSet presAssocID="{C38CE514-2A91-4FF3-B70A-1563EBA95E50}" presName="spacer" presStyleCnt="0"/>
      <dgm:spPr/>
    </dgm:pt>
    <dgm:pt modelId="{0AE19B17-0172-4ECF-93F2-4B5888852440}" type="pres">
      <dgm:prSet presAssocID="{9EA7CBFA-B135-40F9-B0B8-BEDF5129E468}" presName="parentText" presStyleLbl="node1" presStyleIdx="2" presStyleCnt="4">
        <dgm:presLayoutVars>
          <dgm:chMax val="0"/>
          <dgm:bulletEnabled val="1"/>
        </dgm:presLayoutVars>
      </dgm:prSet>
      <dgm:spPr/>
    </dgm:pt>
    <dgm:pt modelId="{D5A43624-B1D1-49CE-95A5-77AFE251BAFB}" type="pres">
      <dgm:prSet presAssocID="{D38457D6-5197-4822-8991-1ECA6BDFC326}" presName="spacer" presStyleCnt="0"/>
      <dgm:spPr/>
    </dgm:pt>
    <dgm:pt modelId="{964D64E4-8DD7-4F0A-8361-7913C4D12FB4}" type="pres">
      <dgm:prSet presAssocID="{84F19944-82C9-401F-9EA2-D40977F68863}" presName="parentText" presStyleLbl="node1" presStyleIdx="3" presStyleCnt="4">
        <dgm:presLayoutVars>
          <dgm:chMax val="0"/>
          <dgm:bulletEnabled val="1"/>
        </dgm:presLayoutVars>
      </dgm:prSet>
      <dgm:spPr/>
    </dgm:pt>
  </dgm:ptLst>
  <dgm:cxnLst>
    <dgm:cxn modelId="{80C97509-6CE2-4255-B71E-642BF1205DEC}" type="presOf" srcId="{EE3B2D7B-B08E-4791-996F-2FA670AEC7FE}" destId="{B6CE8541-3D41-46FF-9EAB-A93601737A37}" srcOrd="0" destOrd="0" presId="urn:microsoft.com/office/officeart/2005/8/layout/vList2"/>
    <dgm:cxn modelId="{D3C42B0D-4928-4A08-98BE-E79919C4A5EB}" srcId="{4F3D164E-626B-4AE3-B3ED-C7D2CE3DD5C7}" destId="{EE3B2D7B-B08E-4791-996F-2FA670AEC7FE}" srcOrd="1" destOrd="0" parTransId="{8FD461D2-58C6-4443-8C68-3B017581A196}" sibTransId="{C38CE514-2A91-4FF3-B70A-1563EBA95E50}"/>
    <dgm:cxn modelId="{C95DE119-F1DC-4D54-914F-7EA3A6421171}" type="presOf" srcId="{4F3D164E-626B-4AE3-B3ED-C7D2CE3DD5C7}" destId="{1FBD4868-CB4A-40F9-B272-A20F604A052C}" srcOrd="0" destOrd="0" presId="urn:microsoft.com/office/officeart/2005/8/layout/vList2"/>
    <dgm:cxn modelId="{EAC3A426-C12D-47BE-989D-67A49214DF35}" type="presOf" srcId="{84F19944-82C9-401F-9EA2-D40977F68863}" destId="{964D64E4-8DD7-4F0A-8361-7913C4D12FB4}" srcOrd="0" destOrd="0" presId="urn:microsoft.com/office/officeart/2005/8/layout/vList2"/>
    <dgm:cxn modelId="{D6606743-7FEA-4174-B607-F90B6EF04F00}" srcId="{4F3D164E-626B-4AE3-B3ED-C7D2CE3DD5C7}" destId="{84F19944-82C9-401F-9EA2-D40977F68863}" srcOrd="3" destOrd="0" parTransId="{6301C251-FF42-4F97-BACF-028D11607A49}" sibTransId="{45F2E1C9-E7E5-451F-98DF-F330C964DD91}"/>
    <dgm:cxn modelId="{ADE64C64-8615-4AC9-9854-0345AF138C87}" srcId="{4F3D164E-626B-4AE3-B3ED-C7D2CE3DD5C7}" destId="{9EA7CBFA-B135-40F9-B0B8-BEDF5129E468}" srcOrd="2" destOrd="0" parTransId="{5FFA82D8-2C01-4CC6-9120-D09B3872449D}" sibTransId="{D38457D6-5197-4822-8991-1ECA6BDFC326}"/>
    <dgm:cxn modelId="{76D9FF8B-10C7-43EC-88BC-2682C170F957}" type="presOf" srcId="{9EA7CBFA-B135-40F9-B0B8-BEDF5129E468}" destId="{0AE19B17-0172-4ECF-93F2-4B5888852440}" srcOrd="0" destOrd="0" presId="urn:microsoft.com/office/officeart/2005/8/layout/vList2"/>
    <dgm:cxn modelId="{B42EF6B3-A4D0-4397-B73D-2FDF927E0010}" srcId="{4F3D164E-626B-4AE3-B3ED-C7D2CE3DD5C7}" destId="{AAD13F8A-A9D0-4DA8-88C2-61B195DE0320}" srcOrd="0" destOrd="0" parTransId="{3386B12B-68DA-4E1F-A36D-0FD0EF978766}" sibTransId="{B0E0F665-020E-4016-83AD-CD114CF2B717}"/>
    <dgm:cxn modelId="{9F6988C5-1EFE-417B-97AE-F7B315FEBCD9}" type="presOf" srcId="{AAD13F8A-A9D0-4DA8-88C2-61B195DE0320}" destId="{BCF0903D-1F13-49DE-AC86-1DC60F36E1A8}" srcOrd="0" destOrd="0" presId="urn:microsoft.com/office/officeart/2005/8/layout/vList2"/>
    <dgm:cxn modelId="{CF7A981B-0570-46D9-A106-B6513D31833D}" type="presParOf" srcId="{1FBD4868-CB4A-40F9-B272-A20F604A052C}" destId="{BCF0903D-1F13-49DE-AC86-1DC60F36E1A8}" srcOrd="0" destOrd="0" presId="urn:microsoft.com/office/officeart/2005/8/layout/vList2"/>
    <dgm:cxn modelId="{8670AB4F-3F6F-4864-BC42-E2FDAEE97A50}" type="presParOf" srcId="{1FBD4868-CB4A-40F9-B272-A20F604A052C}" destId="{6E863BB9-26DE-40C7-ABC2-5E191E423B97}" srcOrd="1" destOrd="0" presId="urn:microsoft.com/office/officeart/2005/8/layout/vList2"/>
    <dgm:cxn modelId="{7C4CA457-5306-45A3-BF8C-5AA93D314D07}" type="presParOf" srcId="{1FBD4868-CB4A-40F9-B272-A20F604A052C}" destId="{B6CE8541-3D41-46FF-9EAB-A93601737A37}" srcOrd="2" destOrd="0" presId="urn:microsoft.com/office/officeart/2005/8/layout/vList2"/>
    <dgm:cxn modelId="{9BD8188F-63AD-4B13-838C-79AB9F5A9281}" type="presParOf" srcId="{1FBD4868-CB4A-40F9-B272-A20F604A052C}" destId="{E708AEF1-45C9-42AA-9E17-88A1FC9EA127}" srcOrd="3" destOrd="0" presId="urn:microsoft.com/office/officeart/2005/8/layout/vList2"/>
    <dgm:cxn modelId="{1DACE7D9-49A8-4764-90D6-539C228B3FCC}" type="presParOf" srcId="{1FBD4868-CB4A-40F9-B272-A20F604A052C}" destId="{0AE19B17-0172-4ECF-93F2-4B5888852440}" srcOrd="4" destOrd="0" presId="urn:microsoft.com/office/officeart/2005/8/layout/vList2"/>
    <dgm:cxn modelId="{D4A97BE3-27AF-48D6-9D2A-D763FA21647F}" type="presParOf" srcId="{1FBD4868-CB4A-40F9-B272-A20F604A052C}" destId="{D5A43624-B1D1-49CE-95A5-77AFE251BAFB}" srcOrd="5" destOrd="0" presId="urn:microsoft.com/office/officeart/2005/8/layout/vList2"/>
    <dgm:cxn modelId="{A32BD43A-9ABA-46C1-8A0E-4012E0C81F26}" type="presParOf" srcId="{1FBD4868-CB4A-40F9-B272-A20F604A052C}" destId="{964D64E4-8DD7-4F0A-8361-7913C4D12FB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2D664-12FA-4810-B7DE-E1D90D45F16B}"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D962383D-6C55-4FAA-8E66-8A571F0300F7}">
      <dgm:prSet custT="1"/>
      <dgm:spPr/>
      <dgm:t>
        <a:bodyPr/>
        <a:lstStyle/>
        <a:p>
          <a:pPr>
            <a:defRPr cap="all"/>
          </a:pPr>
          <a:r>
            <a:rPr lang="en-US" sz="2000" b="1" noProof="0" dirty="0"/>
            <a:t>In medical practice: </a:t>
          </a:r>
        </a:p>
        <a:p>
          <a:pPr>
            <a:defRPr cap="all"/>
          </a:pPr>
          <a:r>
            <a:rPr lang="en-US" sz="2000" noProof="0" dirty="0"/>
            <a:t>care-at-a-distance, </a:t>
          </a:r>
        </a:p>
        <a:p>
          <a:pPr>
            <a:defRPr cap="all"/>
          </a:pPr>
          <a:r>
            <a:rPr lang="en-US" sz="2000" noProof="0" dirty="0"/>
            <a:t>AI in medical practice, </a:t>
          </a:r>
        </a:p>
        <a:p>
          <a:pPr>
            <a:defRPr cap="all"/>
          </a:pPr>
          <a:r>
            <a:rPr lang="en-US" sz="2000" noProof="0" dirty="0"/>
            <a:t>data sharing and collaboration</a:t>
          </a:r>
        </a:p>
      </dgm:t>
    </dgm:pt>
    <dgm:pt modelId="{9C5F1BBA-7965-480C-9E91-9E0DF3468394}" type="parTrans" cxnId="{DFFAAFE2-FCF6-4A21-B6CD-ACBB45F3CBF2}">
      <dgm:prSet/>
      <dgm:spPr/>
      <dgm:t>
        <a:bodyPr/>
        <a:lstStyle/>
        <a:p>
          <a:endParaRPr lang="en-US"/>
        </a:p>
      </dgm:t>
    </dgm:pt>
    <dgm:pt modelId="{3166F2C4-3019-41B4-AA75-85ED411C5CD4}" type="sibTrans" cxnId="{DFFAAFE2-FCF6-4A21-B6CD-ACBB45F3CBF2}">
      <dgm:prSet/>
      <dgm:spPr/>
      <dgm:t>
        <a:bodyPr/>
        <a:lstStyle/>
        <a:p>
          <a:endParaRPr lang="en-US"/>
        </a:p>
      </dgm:t>
    </dgm:pt>
    <dgm:pt modelId="{6BA3E7FD-8870-4D7A-A84E-B0BCEADB1DA4}">
      <dgm:prSet custT="1"/>
      <dgm:spPr/>
      <dgm:t>
        <a:bodyPr/>
        <a:lstStyle/>
        <a:p>
          <a:pPr>
            <a:defRPr cap="all"/>
          </a:pPr>
          <a:r>
            <a:rPr lang="en-US" sz="2000" b="1" noProof="0" dirty="0"/>
            <a:t>In medical research</a:t>
          </a:r>
          <a:r>
            <a:rPr lang="en-US" sz="2000" noProof="0" dirty="0"/>
            <a:t>: </a:t>
          </a:r>
        </a:p>
        <a:p>
          <a:pPr>
            <a:defRPr cap="all"/>
          </a:pPr>
          <a:r>
            <a:rPr lang="en-US" sz="2000" noProof="0" dirty="0"/>
            <a:t>Synthetic data, </a:t>
          </a:r>
        </a:p>
        <a:p>
          <a:pPr>
            <a:defRPr cap="all"/>
          </a:pPr>
          <a:r>
            <a:rPr lang="en-US" sz="2000" noProof="0" dirty="0"/>
            <a:t>multi-omics, </a:t>
          </a:r>
        </a:p>
        <a:p>
          <a:pPr>
            <a:defRPr cap="all"/>
          </a:pPr>
          <a:r>
            <a:rPr lang="en-US" sz="2000" noProof="0" dirty="0"/>
            <a:t>neurotechnology</a:t>
          </a:r>
        </a:p>
      </dgm:t>
    </dgm:pt>
    <dgm:pt modelId="{8FACDF2C-4B3C-4CE9-835E-D4D71AF29C57}" type="parTrans" cxnId="{6A398BE6-AC49-46F9-8D46-2775ECE8CF46}">
      <dgm:prSet/>
      <dgm:spPr/>
      <dgm:t>
        <a:bodyPr/>
        <a:lstStyle/>
        <a:p>
          <a:endParaRPr lang="en-US"/>
        </a:p>
      </dgm:t>
    </dgm:pt>
    <dgm:pt modelId="{5B15E783-A449-4A99-97A2-F36A84172850}" type="sibTrans" cxnId="{6A398BE6-AC49-46F9-8D46-2775ECE8CF46}">
      <dgm:prSet/>
      <dgm:spPr/>
      <dgm:t>
        <a:bodyPr/>
        <a:lstStyle/>
        <a:p>
          <a:endParaRPr lang="en-US"/>
        </a:p>
      </dgm:t>
    </dgm:pt>
    <dgm:pt modelId="{534970CE-ED68-452B-BFF7-1247C0E0F611}" type="pres">
      <dgm:prSet presAssocID="{4442D664-12FA-4810-B7DE-E1D90D45F16B}" presName="root" presStyleCnt="0">
        <dgm:presLayoutVars>
          <dgm:dir/>
          <dgm:resizeHandles val="exact"/>
        </dgm:presLayoutVars>
      </dgm:prSet>
      <dgm:spPr/>
    </dgm:pt>
    <dgm:pt modelId="{6C259AE6-C065-438B-A021-6BA982E71922}" type="pres">
      <dgm:prSet presAssocID="{D962383D-6C55-4FAA-8E66-8A571F0300F7}" presName="compNode" presStyleCnt="0"/>
      <dgm:spPr/>
    </dgm:pt>
    <dgm:pt modelId="{D1E256A3-0707-48CF-8DC9-E507FD712C78}" type="pres">
      <dgm:prSet presAssocID="{D962383D-6C55-4FAA-8E66-8A571F0300F7}" presName="iconBgRect" presStyleLbl="bgShp" presStyleIdx="0" presStyleCnt="2" custLinFactNeighborY="-1074"/>
      <dgm:spPr>
        <a:prstGeom prst="round2DiagRect">
          <a:avLst>
            <a:gd name="adj1" fmla="val 29727"/>
            <a:gd name="adj2" fmla="val 0"/>
          </a:avLst>
        </a:prstGeom>
      </dgm:spPr>
    </dgm:pt>
    <dgm:pt modelId="{64F1E12C-681E-4454-9165-439423FEE0D1}" type="pres">
      <dgm:prSet presAssocID="{D962383D-6C55-4FAA-8E66-8A571F0300F7}" presName="iconRect" presStyleLbl="node1" presStyleIdx="0" presStyleCnt="2" custLinFactNeighborY="-18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87A2EB4-24AE-4F0F-A5C9-DA5C4EEA43CE}" type="pres">
      <dgm:prSet presAssocID="{D962383D-6C55-4FAA-8E66-8A571F0300F7}" presName="spaceRect" presStyleCnt="0"/>
      <dgm:spPr/>
    </dgm:pt>
    <dgm:pt modelId="{B1B1A145-C9E4-4C46-BD39-313C045817D7}" type="pres">
      <dgm:prSet presAssocID="{D962383D-6C55-4FAA-8E66-8A571F0300F7}" presName="textRect" presStyleLbl="revTx" presStyleIdx="0" presStyleCnt="2" custScaleX="232513">
        <dgm:presLayoutVars>
          <dgm:chMax val="1"/>
          <dgm:chPref val="1"/>
        </dgm:presLayoutVars>
      </dgm:prSet>
      <dgm:spPr/>
    </dgm:pt>
    <dgm:pt modelId="{DF401881-6122-4B2B-BAC6-943D5ADA04C2}" type="pres">
      <dgm:prSet presAssocID="{3166F2C4-3019-41B4-AA75-85ED411C5CD4}" presName="sibTrans" presStyleCnt="0"/>
      <dgm:spPr/>
    </dgm:pt>
    <dgm:pt modelId="{27288C8E-E733-4C5F-9416-5A67BB3626B6}" type="pres">
      <dgm:prSet presAssocID="{6BA3E7FD-8870-4D7A-A84E-B0BCEADB1DA4}" presName="compNode" presStyleCnt="0"/>
      <dgm:spPr/>
    </dgm:pt>
    <dgm:pt modelId="{5292A72B-0BB4-4DCF-8840-1E023FF658E7}" type="pres">
      <dgm:prSet presAssocID="{6BA3E7FD-8870-4D7A-A84E-B0BCEADB1DA4}" presName="iconBgRect" presStyleLbl="bgShp" presStyleIdx="1" presStyleCnt="2" custLinFactNeighborY="-1074"/>
      <dgm:spPr>
        <a:prstGeom prst="round2DiagRect">
          <a:avLst>
            <a:gd name="adj1" fmla="val 29727"/>
            <a:gd name="adj2" fmla="val 0"/>
          </a:avLst>
        </a:prstGeom>
      </dgm:spPr>
    </dgm:pt>
    <dgm:pt modelId="{C7A60BB3-2716-4741-9F5D-89BE93ED79CE}" type="pres">
      <dgm:prSet presAssocID="{6BA3E7FD-8870-4D7A-A84E-B0BCEADB1DA4}" presName="iconRect" presStyleLbl="node1" presStyleIdx="1" presStyleCnt="2" custLinFactNeighborY="-187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cine"/>
        </a:ext>
      </dgm:extLst>
    </dgm:pt>
    <dgm:pt modelId="{800F8480-37DE-4600-A633-4B26F7B253B5}" type="pres">
      <dgm:prSet presAssocID="{6BA3E7FD-8870-4D7A-A84E-B0BCEADB1DA4}" presName="spaceRect" presStyleCnt="0"/>
      <dgm:spPr/>
    </dgm:pt>
    <dgm:pt modelId="{4BB251E3-0795-4EAB-84C8-86670940A9AA}" type="pres">
      <dgm:prSet presAssocID="{6BA3E7FD-8870-4D7A-A84E-B0BCEADB1DA4}" presName="textRect" presStyleLbl="revTx" presStyleIdx="1" presStyleCnt="2" custScaleX="142096">
        <dgm:presLayoutVars>
          <dgm:chMax val="1"/>
          <dgm:chPref val="1"/>
        </dgm:presLayoutVars>
      </dgm:prSet>
      <dgm:spPr/>
    </dgm:pt>
  </dgm:ptLst>
  <dgm:cxnLst>
    <dgm:cxn modelId="{1D52F53D-7F51-4409-BAD6-AAB53A9C658C}" type="presOf" srcId="{D962383D-6C55-4FAA-8E66-8A571F0300F7}" destId="{B1B1A145-C9E4-4C46-BD39-313C045817D7}" srcOrd="0" destOrd="0" presId="urn:microsoft.com/office/officeart/2018/5/layout/IconLeafLabelList"/>
    <dgm:cxn modelId="{7C25FB7E-671D-4DC1-9BB4-83464DF2E88E}" type="presOf" srcId="{4442D664-12FA-4810-B7DE-E1D90D45F16B}" destId="{534970CE-ED68-452B-BFF7-1247C0E0F611}" srcOrd="0" destOrd="0" presId="urn:microsoft.com/office/officeart/2018/5/layout/IconLeafLabelList"/>
    <dgm:cxn modelId="{2B58BD9B-6A03-48DA-89F0-B1273B1A406E}" type="presOf" srcId="{6BA3E7FD-8870-4D7A-A84E-B0BCEADB1DA4}" destId="{4BB251E3-0795-4EAB-84C8-86670940A9AA}" srcOrd="0" destOrd="0" presId="urn:microsoft.com/office/officeart/2018/5/layout/IconLeafLabelList"/>
    <dgm:cxn modelId="{DFFAAFE2-FCF6-4A21-B6CD-ACBB45F3CBF2}" srcId="{4442D664-12FA-4810-B7DE-E1D90D45F16B}" destId="{D962383D-6C55-4FAA-8E66-8A571F0300F7}" srcOrd="0" destOrd="0" parTransId="{9C5F1BBA-7965-480C-9E91-9E0DF3468394}" sibTransId="{3166F2C4-3019-41B4-AA75-85ED411C5CD4}"/>
    <dgm:cxn modelId="{6A398BE6-AC49-46F9-8D46-2775ECE8CF46}" srcId="{4442D664-12FA-4810-B7DE-E1D90D45F16B}" destId="{6BA3E7FD-8870-4D7A-A84E-B0BCEADB1DA4}" srcOrd="1" destOrd="0" parTransId="{8FACDF2C-4B3C-4CE9-835E-D4D71AF29C57}" sibTransId="{5B15E783-A449-4A99-97A2-F36A84172850}"/>
    <dgm:cxn modelId="{26DAAB08-F815-4A51-8FD6-15F1EFBD132A}" type="presParOf" srcId="{534970CE-ED68-452B-BFF7-1247C0E0F611}" destId="{6C259AE6-C065-438B-A021-6BA982E71922}" srcOrd="0" destOrd="0" presId="urn:microsoft.com/office/officeart/2018/5/layout/IconLeafLabelList"/>
    <dgm:cxn modelId="{3FF1DBBF-FFCE-4C87-94F2-05E823ABF8F0}" type="presParOf" srcId="{6C259AE6-C065-438B-A021-6BA982E71922}" destId="{D1E256A3-0707-48CF-8DC9-E507FD712C78}" srcOrd="0" destOrd="0" presId="urn:microsoft.com/office/officeart/2018/5/layout/IconLeafLabelList"/>
    <dgm:cxn modelId="{A1C85123-7376-4CC3-82DF-6ABB21EEA5E7}" type="presParOf" srcId="{6C259AE6-C065-438B-A021-6BA982E71922}" destId="{64F1E12C-681E-4454-9165-439423FEE0D1}" srcOrd="1" destOrd="0" presId="urn:microsoft.com/office/officeart/2018/5/layout/IconLeafLabelList"/>
    <dgm:cxn modelId="{743FC6C4-8ABC-4537-B088-A80D507C5ED9}" type="presParOf" srcId="{6C259AE6-C065-438B-A021-6BA982E71922}" destId="{187A2EB4-24AE-4F0F-A5C9-DA5C4EEA43CE}" srcOrd="2" destOrd="0" presId="urn:microsoft.com/office/officeart/2018/5/layout/IconLeafLabelList"/>
    <dgm:cxn modelId="{54EEAAC7-26D8-4121-B879-F67FCA90D62C}" type="presParOf" srcId="{6C259AE6-C065-438B-A021-6BA982E71922}" destId="{B1B1A145-C9E4-4C46-BD39-313C045817D7}" srcOrd="3" destOrd="0" presId="urn:microsoft.com/office/officeart/2018/5/layout/IconLeafLabelList"/>
    <dgm:cxn modelId="{53A21695-8DCD-4ECC-BE00-CFB29946FA9D}" type="presParOf" srcId="{534970CE-ED68-452B-BFF7-1247C0E0F611}" destId="{DF401881-6122-4B2B-BAC6-943D5ADA04C2}" srcOrd="1" destOrd="0" presId="urn:microsoft.com/office/officeart/2018/5/layout/IconLeafLabelList"/>
    <dgm:cxn modelId="{F421283E-48AF-4F95-A52A-DDC4D4FF64D5}" type="presParOf" srcId="{534970CE-ED68-452B-BFF7-1247C0E0F611}" destId="{27288C8E-E733-4C5F-9416-5A67BB3626B6}" srcOrd="2" destOrd="0" presId="urn:microsoft.com/office/officeart/2018/5/layout/IconLeafLabelList"/>
    <dgm:cxn modelId="{4370C555-5A24-44A7-97C5-157A35A47487}" type="presParOf" srcId="{27288C8E-E733-4C5F-9416-5A67BB3626B6}" destId="{5292A72B-0BB4-4DCF-8840-1E023FF658E7}" srcOrd="0" destOrd="0" presId="urn:microsoft.com/office/officeart/2018/5/layout/IconLeafLabelList"/>
    <dgm:cxn modelId="{F1D8C139-4554-4063-B5DC-7DDA34F9D4F9}" type="presParOf" srcId="{27288C8E-E733-4C5F-9416-5A67BB3626B6}" destId="{C7A60BB3-2716-4741-9F5D-89BE93ED79CE}" srcOrd="1" destOrd="0" presId="urn:microsoft.com/office/officeart/2018/5/layout/IconLeafLabelList"/>
    <dgm:cxn modelId="{59448C4F-F375-44BC-9AEA-4E44D36ADBA4}" type="presParOf" srcId="{27288C8E-E733-4C5F-9416-5A67BB3626B6}" destId="{800F8480-37DE-4600-A633-4B26F7B253B5}" srcOrd="2" destOrd="0" presId="urn:microsoft.com/office/officeart/2018/5/layout/IconLeafLabelList"/>
    <dgm:cxn modelId="{9CCD4F7F-1D52-4E9D-85F6-BED9C0C7B568}" type="presParOf" srcId="{27288C8E-E733-4C5F-9416-5A67BB3626B6}" destId="{4BB251E3-0795-4EAB-84C8-86670940A9A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42D664-12FA-4810-B7DE-E1D90D45F16B}"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D962383D-6C55-4FAA-8E66-8A571F0300F7}">
      <dgm:prSet custT="1"/>
      <dgm:spPr/>
      <dgm:t>
        <a:bodyPr/>
        <a:lstStyle/>
        <a:p>
          <a:pPr>
            <a:defRPr cap="all"/>
          </a:pPr>
          <a:r>
            <a:rPr lang="en-US" sz="2000" b="1" noProof="0" dirty="0"/>
            <a:t>In medical practice: </a:t>
          </a:r>
        </a:p>
        <a:p>
          <a:pPr>
            <a:defRPr cap="all"/>
          </a:pPr>
          <a:r>
            <a:rPr lang="en-US" sz="2000" noProof="0" dirty="0"/>
            <a:t>Gene therapy, </a:t>
          </a:r>
        </a:p>
        <a:p>
          <a:pPr>
            <a:defRPr cap="all"/>
          </a:pPr>
          <a:r>
            <a:rPr lang="en-US" sz="2000" noProof="0" dirty="0"/>
            <a:t>Human genome editing, </a:t>
          </a:r>
        </a:p>
        <a:p>
          <a:pPr>
            <a:defRPr cap="all"/>
          </a:pPr>
          <a:r>
            <a:rPr lang="en-US" sz="2000" noProof="0" dirty="0"/>
            <a:t>Xenotransplantation</a:t>
          </a:r>
        </a:p>
      </dgm:t>
    </dgm:pt>
    <dgm:pt modelId="{9C5F1BBA-7965-480C-9E91-9E0DF3468394}" type="parTrans" cxnId="{DFFAAFE2-FCF6-4A21-B6CD-ACBB45F3CBF2}">
      <dgm:prSet/>
      <dgm:spPr/>
      <dgm:t>
        <a:bodyPr/>
        <a:lstStyle/>
        <a:p>
          <a:endParaRPr lang="en-US"/>
        </a:p>
      </dgm:t>
    </dgm:pt>
    <dgm:pt modelId="{3166F2C4-3019-41B4-AA75-85ED411C5CD4}" type="sibTrans" cxnId="{DFFAAFE2-FCF6-4A21-B6CD-ACBB45F3CBF2}">
      <dgm:prSet/>
      <dgm:spPr/>
      <dgm:t>
        <a:bodyPr/>
        <a:lstStyle/>
        <a:p>
          <a:endParaRPr lang="en-US"/>
        </a:p>
      </dgm:t>
    </dgm:pt>
    <dgm:pt modelId="{6BA3E7FD-8870-4D7A-A84E-B0BCEADB1DA4}">
      <dgm:prSet custT="1"/>
      <dgm:spPr/>
      <dgm:t>
        <a:bodyPr/>
        <a:lstStyle/>
        <a:p>
          <a:pPr>
            <a:defRPr cap="all"/>
          </a:pPr>
          <a:r>
            <a:rPr lang="en-US" sz="2000" b="1" noProof="0" dirty="0"/>
            <a:t>In medical research</a:t>
          </a:r>
          <a:r>
            <a:rPr lang="en-US" sz="2000" noProof="0" dirty="0"/>
            <a:t>: </a:t>
          </a:r>
        </a:p>
        <a:p>
          <a:pPr>
            <a:defRPr cap="all"/>
          </a:pPr>
          <a:r>
            <a:rPr lang="en-US" sz="2000" noProof="0" dirty="0"/>
            <a:t>Embryo-like structures, </a:t>
          </a:r>
        </a:p>
        <a:p>
          <a:pPr>
            <a:defRPr cap="all"/>
          </a:pPr>
          <a:r>
            <a:rPr lang="en-US" sz="2000" noProof="0" dirty="0"/>
            <a:t>In vitro gametogenesis, </a:t>
          </a:r>
        </a:p>
        <a:p>
          <a:pPr>
            <a:defRPr cap="all"/>
          </a:pPr>
          <a:r>
            <a:rPr lang="en-US" sz="2000" noProof="0" dirty="0"/>
            <a:t>Epigenomics &amp; </a:t>
          </a:r>
        </a:p>
        <a:p>
          <a:pPr>
            <a:defRPr cap="all"/>
          </a:pPr>
          <a:r>
            <a:rPr lang="en-US" sz="2000" noProof="0" dirty="0"/>
            <a:t>epigenome editing </a:t>
          </a:r>
        </a:p>
      </dgm:t>
    </dgm:pt>
    <dgm:pt modelId="{8FACDF2C-4B3C-4CE9-835E-D4D71AF29C57}" type="parTrans" cxnId="{6A398BE6-AC49-46F9-8D46-2775ECE8CF46}">
      <dgm:prSet/>
      <dgm:spPr/>
      <dgm:t>
        <a:bodyPr/>
        <a:lstStyle/>
        <a:p>
          <a:endParaRPr lang="en-US"/>
        </a:p>
      </dgm:t>
    </dgm:pt>
    <dgm:pt modelId="{5B15E783-A449-4A99-97A2-F36A84172850}" type="sibTrans" cxnId="{6A398BE6-AC49-46F9-8D46-2775ECE8CF46}">
      <dgm:prSet/>
      <dgm:spPr/>
      <dgm:t>
        <a:bodyPr/>
        <a:lstStyle/>
        <a:p>
          <a:endParaRPr lang="en-US"/>
        </a:p>
      </dgm:t>
    </dgm:pt>
    <dgm:pt modelId="{534970CE-ED68-452B-BFF7-1247C0E0F611}" type="pres">
      <dgm:prSet presAssocID="{4442D664-12FA-4810-B7DE-E1D90D45F16B}" presName="root" presStyleCnt="0">
        <dgm:presLayoutVars>
          <dgm:dir/>
          <dgm:resizeHandles val="exact"/>
        </dgm:presLayoutVars>
      </dgm:prSet>
      <dgm:spPr/>
    </dgm:pt>
    <dgm:pt modelId="{6C259AE6-C065-438B-A021-6BA982E71922}" type="pres">
      <dgm:prSet presAssocID="{D962383D-6C55-4FAA-8E66-8A571F0300F7}" presName="compNode" presStyleCnt="0"/>
      <dgm:spPr/>
    </dgm:pt>
    <dgm:pt modelId="{D1E256A3-0707-48CF-8DC9-E507FD712C78}" type="pres">
      <dgm:prSet presAssocID="{D962383D-6C55-4FAA-8E66-8A571F0300F7}" presName="iconBgRect" presStyleLbl="bgShp" presStyleIdx="0" presStyleCnt="2" custLinFactNeighborY="-1074"/>
      <dgm:spPr>
        <a:prstGeom prst="round2DiagRect">
          <a:avLst>
            <a:gd name="adj1" fmla="val 29727"/>
            <a:gd name="adj2" fmla="val 0"/>
          </a:avLst>
        </a:prstGeom>
      </dgm:spPr>
    </dgm:pt>
    <dgm:pt modelId="{64F1E12C-681E-4454-9165-439423FEE0D1}" type="pres">
      <dgm:prSet presAssocID="{D962383D-6C55-4FAA-8E66-8A571F0300F7}" presName="iconRect" presStyleLbl="node1" presStyleIdx="0" presStyleCnt="2" custLinFactNeighborY="-18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187A2EB4-24AE-4F0F-A5C9-DA5C4EEA43CE}" type="pres">
      <dgm:prSet presAssocID="{D962383D-6C55-4FAA-8E66-8A571F0300F7}" presName="spaceRect" presStyleCnt="0"/>
      <dgm:spPr/>
    </dgm:pt>
    <dgm:pt modelId="{B1B1A145-C9E4-4C46-BD39-313C045817D7}" type="pres">
      <dgm:prSet presAssocID="{D962383D-6C55-4FAA-8E66-8A571F0300F7}" presName="textRect" presStyleLbl="revTx" presStyleIdx="0" presStyleCnt="2" custScaleX="232513">
        <dgm:presLayoutVars>
          <dgm:chMax val="1"/>
          <dgm:chPref val="1"/>
        </dgm:presLayoutVars>
      </dgm:prSet>
      <dgm:spPr/>
    </dgm:pt>
    <dgm:pt modelId="{DF401881-6122-4B2B-BAC6-943D5ADA04C2}" type="pres">
      <dgm:prSet presAssocID="{3166F2C4-3019-41B4-AA75-85ED411C5CD4}" presName="sibTrans" presStyleCnt="0"/>
      <dgm:spPr/>
    </dgm:pt>
    <dgm:pt modelId="{27288C8E-E733-4C5F-9416-5A67BB3626B6}" type="pres">
      <dgm:prSet presAssocID="{6BA3E7FD-8870-4D7A-A84E-B0BCEADB1DA4}" presName="compNode" presStyleCnt="0"/>
      <dgm:spPr/>
    </dgm:pt>
    <dgm:pt modelId="{5292A72B-0BB4-4DCF-8840-1E023FF658E7}" type="pres">
      <dgm:prSet presAssocID="{6BA3E7FD-8870-4D7A-A84E-B0BCEADB1DA4}" presName="iconBgRect" presStyleLbl="bgShp" presStyleIdx="1" presStyleCnt="2" custLinFactNeighborY="-1074"/>
      <dgm:spPr>
        <a:prstGeom prst="round2DiagRect">
          <a:avLst>
            <a:gd name="adj1" fmla="val 29727"/>
            <a:gd name="adj2" fmla="val 0"/>
          </a:avLst>
        </a:prstGeom>
      </dgm:spPr>
    </dgm:pt>
    <dgm:pt modelId="{C7A60BB3-2716-4741-9F5D-89BE93ED79CE}" type="pres">
      <dgm:prSet presAssocID="{6BA3E7FD-8870-4D7A-A84E-B0BCEADB1DA4}" presName="iconRect" presStyleLbl="node1" presStyleIdx="1" presStyleCnt="2" custLinFactNeighborY="-18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icroscope outline"/>
        </a:ext>
      </dgm:extLst>
    </dgm:pt>
    <dgm:pt modelId="{800F8480-37DE-4600-A633-4B26F7B253B5}" type="pres">
      <dgm:prSet presAssocID="{6BA3E7FD-8870-4D7A-A84E-B0BCEADB1DA4}" presName="spaceRect" presStyleCnt="0"/>
      <dgm:spPr/>
    </dgm:pt>
    <dgm:pt modelId="{4BB251E3-0795-4EAB-84C8-86670940A9AA}" type="pres">
      <dgm:prSet presAssocID="{6BA3E7FD-8870-4D7A-A84E-B0BCEADB1DA4}" presName="textRect" presStyleLbl="revTx" presStyleIdx="1" presStyleCnt="2" custScaleX="142096">
        <dgm:presLayoutVars>
          <dgm:chMax val="1"/>
          <dgm:chPref val="1"/>
        </dgm:presLayoutVars>
      </dgm:prSet>
      <dgm:spPr/>
    </dgm:pt>
  </dgm:ptLst>
  <dgm:cxnLst>
    <dgm:cxn modelId="{1D52F53D-7F51-4409-BAD6-AAB53A9C658C}" type="presOf" srcId="{D962383D-6C55-4FAA-8E66-8A571F0300F7}" destId="{B1B1A145-C9E4-4C46-BD39-313C045817D7}" srcOrd="0" destOrd="0" presId="urn:microsoft.com/office/officeart/2018/5/layout/IconLeafLabelList"/>
    <dgm:cxn modelId="{7C25FB7E-671D-4DC1-9BB4-83464DF2E88E}" type="presOf" srcId="{4442D664-12FA-4810-B7DE-E1D90D45F16B}" destId="{534970CE-ED68-452B-BFF7-1247C0E0F611}" srcOrd="0" destOrd="0" presId="urn:microsoft.com/office/officeart/2018/5/layout/IconLeafLabelList"/>
    <dgm:cxn modelId="{2B58BD9B-6A03-48DA-89F0-B1273B1A406E}" type="presOf" srcId="{6BA3E7FD-8870-4D7A-A84E-B0BCEADB1DA4}" destId="{4BB251E3-0795-4EAB-84C8-86670940A9AA}" srcOrd="0" destOrd="0" presId="urn:microsoft.com/office/officeart/2018/5/layout/IconLeafLabelList"/>
    <dgm:cxn modelId="{DFFAAFE2-FCF6-4A21-B6CD-ACBB45F3CBF2}" srcId="{4442D664-12FA-4810-B7DE-E1D90D45F16B}" destId="{D962383D-6C55-4FAA-8E66-8A571F0300F7}" srcOrd="0" destOrd="0" parTransId="{9C5F1BBA-7965-480C-9E91-9E0DF3468394}" sibTransId="{3166F2C4-3019-41B4-AA75-85ED411C5CD4}"/>
    <dgm:cxn modelId="{6A398BE6-AC49-46F9-8D46-2775ECE8CF46}" srcId="{4442D664-12FA-4810-B7DE-E1D90D45F16B}" destId="{6BA3E7FD-8870-4D7A-A84E-B0BCEADB1DA4}" srcOrd="1" destOrd="0" parTransId="{8FACDF2C-4B3C-4CE9-835E-D4D71AF29C57}" sibTransId="{5B15E783-A449-4A99-97A2-F36A84172850}"/>
    <dgm:cxn modelId="{26DAAB08-F815-4A51-8FD6-15F1EFBD132A}" type="presParOf" srcId="{534970CE-ED68-452B-BFF7-1247C0E0F611}" destId="{6C259AE6-C065-438B-A021-6BA982E71922}" srcOrd="0" destOrd="0" presId="urn:microsoft.com/office/officeart/2018/5/layout/IconLeafLabelList"/>
    <dgm:cxn modelId="{3FF1DBBF-FFCE-4C87-94F2-05E823ABF8F0}" type="presParOf" srcId="{6C259AE6-C065-438B-A021-6BA982E71922}" destId="{D1E256A3-0707-48CF-8DC9-E507FD712C78}" srcOrd="0" destOrd="0" presId="urn:microsoft.com/office/officeart/2018/5/layout/IconLeafLabelList"/>
    <dgm:cxn modelId="{A1C85123-7376-4CC3-82DF-6ABB21EEA5E7}" type="presParOf" srcId="{6C259AE6-C065-438B-A021-6BA982E71922}" destId="{64F1E12C-681E-4454-9165-439423FEE0D1}" srcOrd="1" destOrd="0" presId="urn:microsoft.com/office/officeart/2018/5/layout/IconLeafLabelList"/>
    <dgm:cxn modelId="{743FC6C4-8ABC-4537-B088-A80D507C5ED9}" type="presParOf" srcId="{6C259AE6-C065-438B-A021-6BA982E71922}" destId="{187A2EB4-24AE-4F0F-A5C9-DA5C4EEA43CE}" srcOrd="2" destOrd="0" presId="urn:microsoft.com/office/officeart/2018/5/layout/IconLeafLabelList"/>
    <dgm:cxn modelId="{54EEAAC7-26D8-4121-B879-F67FCA90D62C}" type="presParOf" srcId="{6C259AE6-C065-438B-A021-6BA982E71922}" destId="{B1B1A145-C9E4-4C46-BD39-313C045817D7}" srcOrd="3" destOrd="0" presId="urn:microsoft.com/office/officeart/2018/5/layout/IconLeafLabelList"/>
    <dgm:cxn modelId="{53A21695-8DCD-4ECC-BE00-CFB29946FA9D}" type="presParOf" srcId="{534970CE-ED68-452B-BFF7-1247C0E0F611}" destId="{DF401881-6122-4B2B-BAC6-943D5ADA04C2}" srcOrd="1" destOrd="0" presId="urn:microsoft.com/office/officeart/2018/5/layout/IconLeafLabelList"/>
    <dgm:cxn modelId="{F421283E-48AF-4F95-A52A-DDC4D4FF64D5}" type="presParOf" srcId="{534970CE-ED68-452B-BFF7-1247C0E0F611}" destId="{27288C8E-E733-4C5F-9416-5A67BB3626B6}" srcOrd="2" destOrd="0" presId="urn:microsoft.com/office/officeart/2018/5/layout/IconLeafLabelList"/>
    <dgm:cxn modelId="{4370C555-5A24-44A7-97C5-157A35A47487}" type="presParOf" srcId="{27288C8E-E733-4C5F-9416-5A67BB3626B6}" destId="{5292A72B-0BB4-4DCF-8840-1E023FF658E7}" srcOrd="0" destOrd="0" presId="urn:microsoft.com/office/officeart/2018/5/layout/IconLeafLabelList"/>
    <dgm:cxn modelId="{F1D8C139-4554-4063-B5DC-7DDA34F9D4F9}" type="presParOf" srcId="{27288C8E-E733-4C5F-9416-5A67BB3626B6}" destId="{C7A60BB3-2716-4741-9F5D-89BE93ED79CE}" srcOrd="1" destOrd="0" presId="urn:microsoft.com/office/officeart/2018/5/layout/IconLeafLabelList"/>
    <dgm:cxn modelId="{59448C4F-F375-44BC-9AEA-4E44D36ADBA4}" type="presParOf" srcId="{27288C8E-E733-4C5F-9416-5A67BB3626B6}" destId="{800F8480-37DE-4600-A633-4B26F7B253B5}" srcOrd="2" destOrd="0" presId="urn:microsoft.com/office/officeart/2018/5/layout/IconLeafLabelList"/>
    <dgm:cxn modelId="{9CCD4F7F-1D52-4E9D-85F6-BED9C0C7B568}" type="presParOf" srcId="{27288C8E-E733-4C5F-9416-5A67BB3626B6}" destId="{4BB251E3-0795-4EAB-84C8-86670940A9A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8FFAD-FAEC-47F5-A96D-BE8A335B05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BC9528-22DC-461C-9C61-E51E6075D421}">
      <dgm:prSet/>
      <dgm:spPr>
        <a:solidFill>
          <a:srgbClr val="DFCCD0"/>
        </a:solidFill>
      </dgm:spPr>
      <dgm:t>
        <a:bodyPr/>
        <a:lstStyle/>
        <a:p>
          <a:r>
            <a:rPr lang="en-US" noProof="0" dirty="0">
              <a:solidFill>
                <a:schemeClr val="tx1">
                  <a:lumMod val="95000"/>
                  <a:lumOff val="5000"/>
                </a:schemeClr>
              </a:solidFill>
            </a:rPr>
            <a:t>Disparities in access to healthcare</a:t>
          </a:r>
        </a:p>
      </dgm:t>
    </dgm:pt>
    <dgm:pt modelId="{0D4FF67B-9C6A-4925-947F-A580EB19712E}" type="parTrans" cxnId="{BD5F0CD0-3A5A-4C54-9A6C-DC48B104256A}">
      <dgm:prSet/>
      <dgm:spPr/>
      <dgm:t>
        <a:bodyPr/>
        <a:lstStyle/>
        <a:p>
          <a:endParaRPr lang="en-US"/>
        </a:p>
      </dgm:t>
    </dgm:pt>
    <dgm:pt modelId="{DA0173EF-6E83-4248-918F-2D9D4DD8156E}" type="sibTrans" cxnId="{BD5F0CD0-3A5A-4C54-9A6C-DC48B104256A}">
      <dgm:prSet/>
      <dgm:spPr/>
      <dgm:t>
        <a:bodyPr/>
        <a:lstStyle/>
        <a:p>
          <a:endParaRPr lang="en-US"/>
        </a:p>
      </dgm:t>
    </dgm:pt>
    <dgm:pt modelId="{C2CF6853-4553-47E3-8E5A-E2B7131A3946}">
      <dgm:prSet/>
      <dgm:spPr>
        <a:solidFill>
          <a:srgbClr val="DFCCD0"/>
        </a:solidFill>
      </dgm:spPr>
      <dgm:t>
        <a:bodyPr/>
        <a:lstStyle/>
        <a:p>
          <a:r>
            <a:rPr lang="en-US" noProof="0" dirty="0">
              <a:solidFill>
                <a:schemeClr val="tx1">
                  <a:lumMod val="95000"/>
                  <a:lumOff val="5000"/>
                </a:schemeClr>
              </a:solidFill>
            </a:rPr>
            <a:t>Climate change and health care</a:t>
          </a:r>
        </a:p>
      </dgm:t>
    </dgm:pt>
    <dgm:pt modelId="{2F71E212-3411-4592-8E6F-CEEE35AD2187}" type="parTrans" cxnId="{D1832179-EA3D-4703-9C7D-BFFC052880D9}">
      <dgm:prSet/>
      <dgm:spPr/>
      <dgm:t>
        <a:bodyPr/>
        <a:lstStyle/>
        <a:p>
          <a:endParaRPr lang="en-US"/>
        </a:p>
      </dgm:t>
    </dgm:pt>
    <dgm:pt modelId="{F3244F9F-B773-44E7-9691-46B2D628447B}" type="sibTrans" cxnId="{D1832179-EA3D-4703-9C7D-BFFC052880D9}">
      <dgm:prSet/>
      <dgm:spPr/>
      <dgm:t>
        <a:bodyPr/>
        <a:lstStyle/>
        <a:p>
          <a:endParaRPr lang="en-US"/>
        </a:p>
      </dgm:t>
    </dgm:pt>
    <dgm:pt modelId="{D7CFFEDC-FC92-4470-87B4-E194C5BD2745}">
      <dgm:prSet/>
      <dgm:spPr>
        <a:solidFill>
          <a:srgbClr val="DFCCD0"/>
        </a:solidFill>
      </dgm:spPr>
      <dgm:t>
        <a:bodyPr/>
        <a:lstStyle/>
        <a:p>
          <a:r>
            <a:rPr lang="en-US" noProof="0" dirty="0">
              <a:solidFill>
                <a:schemeClr val="tx1">
                  <a:lumMod val="95000"/>
                  <a:lumOff val="5000"/>
                </a:schemeClr>
              </a:solidFill>
            </a:rPr>
            <a:t>Growing scarcity of resources in health care</a:t>
          </a:r>
        </a:p>
      </dgm:t>
    </dgm:pt>
    <dgm:pt modelId="{1A22392D-DE8A-4BFD-B82F-7EDA36681A9C}" type="parTrans" cxnId="{924DF1FE-F31A-4D70-886B-D93DAB2242E3}">
      <dgm:prSet/>
      <dgm:spPr/>
      <dgm:t>
        <a:bodyPr/>
        <a:lstStyle/>
        <a:p>
          <a:endParaRPr lang="en-US"/>
        </a:p>
      </dgm:t>
    </dgm:pt>
    <dgm:pt modelId="{A1639991-4B58-48F4-AFB1-878AAA2E02C4}" type="sibTrans" cxnId="{924DF1FE-F31A-4D70-886B-D93DAB2242E3}">
      <dgm:prSet/>
      <dgm:spPr/>
      <dgm:t>
        <a:bodyPr/>
        <a:lstStyle/>
        <a:p>
          <a:endParaRPr lang="en-US"/>
        </a:p>
      </dgm:t>
    </dgm:pt>
    <dgm:pt modelId="{C2B46456-678B-43E7-8539-B2F33FCCAD90}">
      <dgm:prSet/>
      <dgm:spPr>
        <a:solidFill>
          <a:srgbClr val="DFCCD0"/>
        </a:solidFill>
      </dgm:spPr>
      <dgm:t>
        <a:bodyPr/>
        <a:lstStyle/>
        <a:p>
          <a:r>
            <a:rPr lang="en-US" noProof="0" dirty="0">
              <a:solidFill>
                <a:schemeClr val="tx1">
                  <a:lumMod val="95000"/>
                  <a:lumOff val="5000"/>
                </a:schemeClr>
              </a:solidFill>
            </a:rPr>
            <a:t>Availability and accessibility of biotechnological innovations worldwide</a:t>
          </a:r>
        </a:p>
      </dgm:t>
    </dgm:pt>
    <dgm:pt modelId="{0FF97CAE-BA3E-444C-A52C-4F8E315E35F5}" type="parTrans" cxnId="{F7159D35-459D-41A1-BA16-7F8D6F2F8C2B}">
      <dgm:prSet/>
      <dgm:spPr/>
      <dgm:t>
        <a:bodyPr/>
        <a:lstStyle/>
        <a:p>
          <a:endParaRPr lang="en-US"/>
        </a:p>
      </dgm:t>
    </dgm:pt>
    <dgm:pt modelId="{7783CBD3-BAE1-4C00-A50E-15DD58D63848}" type="sibTrans" cxnId="{F7159D35-459D-41A1-BA16-7F8D6F2F8C2B}">
      <dgm:prSet/>
      <dgm:spPr/>
      <dgm:t>
        <a:bodyPr/>
        <a:lstStyle/>
        <a:p>
          <a:endParaRPr lang="en-US"/>
        </a:p>
      </dgm:t>
    </dgm:pt>
    <dgm:pt modelId="{03D50C1D-A955-4830-AE89-BC3DB87BFCD2}">
      <dgm:prSet/>
      <dgm:spPr>
        <a:solidFill>
          <a:srgbClr val="DFCCD0"/>
        </a:solidFill>
      </dgm:spPr>
      <dgm:t>
        <a:bodyPr/>
        <a:lstStyle/>
        <a:p>
          <a:r>
            <a:rPr lang="en-US" noProof="0" dirty="0" err="1">
              <a:solidFill>
                <a:schemeClr val="tx1">
                  <a:lumMod val="95000"/>
                  <a:lumOff val="5000"/>
                </a:schemeClr>
              </a:solidFill>
            </a:rPr>
            <a:t>Individualisation</a:t>
          </a:r>
          <a:endParaRPr lang="en-US" noProof="0" dirty="0">
            <a:solidFill>
              <a:schemeClr val="tx1">
                <a:lumMod val="95000"/>
                <a:lumOff val="5000"/>
              </a:schemeClr>
            </a:solidFill>
          </a:endParaRPr>
        </a:p>
      </dgm:t>
    </dgm:pt>
    <dgm:pt modelId="{48A82C07-E679-473B-B290-5959FE2EF1F5}" type="parTrans" cxnId="{F1ADEA96-EBD0-4EC7-9F31-9A302D860FA3}">
      <dgm:prSet/>
      <dgm:spPr/>
      <dgm:t>
        <a:bodyPr/>
        <a:lstStyle/>
        <a:p>
          <a:endParaRPr lang="en-US"/>
        </a:p>
      </dgm:t>
    </dgm:pt>
    <dgm:pt modelId="{CBB92CA5-DF80-4E63-A6F2-FC515E8E6525}" type="sibTrans" cxnId="{F1ADEA96-EBD0-4EC7-9F31-9A302D860FA3}">
      <dgm:prSet/>
      <dgm:spPr/>
      <dgm:t>
        <a:bodyPr/>
        <a:lstStyle/>
        <a:p>
          <a:endParaRPr lang="en-US"/>
        </a:p>
      </dgm:t>
    </dgm:pt>
    <dgm:pt modelId="{031AD007-52CF-4670-B0B5-273F9B1AC4FC}">
      <dgm:prSet/>
      <dgm:spPr>
        <a:solidFill>
          <a:srgbClr val="DFCCD0"/>
        </a:solidFill>
      </dgm:spPr>
      <dgm:t>
        <a:bodyPr/>
        <a:lstStyle/>
        <a:p>
          <a:r>
            <a:rPr lang="en-US" noProof="0" dirty="0">
              <a:solidFill>
                <a:schemeClr val="tx1">
                  <a:lumMod val="95000"/>
                  <a:lumOff val="5000"/>
                </a:schemeClr>
              </a:solidFill>
            </a:rPr>
            <a:t>Social media and health </a:t>
          </a:r>
        </a:p>
      </dgm:t>
    </dgm:pt>
    <dgm:pt modelId="{C5A92E2A-2ED1-4A16-A7FD-2BD5D3BD0948}" type="parTrans" cxnId="{595B1CFE-427E-45B0-950A-7056BC494833}">
      <dgm:prSet/>
      <dgm:spPr/>
      <dgm:t>
        <a:bodyPr/>
        <a:lstStyle/>
        <a:p>
          <a:endParaRPr lang="en-US"/>
        </a:p>
      </dgm:t>
    </dgm:pt>
    <dgm:pt modelId="{6121E384-9F42-4207-92C8-CEA293BF160F}" type="sibTrans" cxnId="{595B1CFE-427E-45B0-950A-7056BC494833}">
      <dgm:prSet/>
      <dgm:spPr/>
      <dgm:t>
        <a:bodyPr/>
        <a:lstStyle/>
        <a:p>
          <a:endParaRPr lang="en-US"/>
        </a:p>
      </dgm:t>
    </dgm:pt>
    <dgm:pt modelId="{1905770F-B751-4E43-B9D2-1FEE75DA5707}" type="pres">
      <dgm:prSet presAssocID="{E578FFAD-FAEC-47F5-A96D-BE8A335B05CE}" presName="linear" presStyleCnt="0">
        <dgm:presLayoutVars>
          <dgm:animLvl val="lvl"/>
          <dgm:resizeHandles val="exact"/>
        </dgm:presLayoutVars>
      </dgm:prSet>
      <dgm:spPr/>
    </dgm:pt>
    <dgm:pt modelId="{C96BCF6E-47C6-4C47-A7E3-B031E65F3515}" type="pres">
      <dgm:prSet presAssocID="{94BC9528-22DC-461C-9C61-E51E6075D421}" presName="parentText" presStyleLbl="node1" presStyleIdx="0" presStyleCnt="6" custScaleY="150199" custLinFactY="-63269" custLinFactNeighborY="-100000">
        <dgm:presLayoutVars>
          <dgm:chMax val="0"/>
          <dgm:bulletEnabled val="1"/>
        </dgm:presLayoutVars>
      </dgm:prSet>
      <dgm:spPr/>
    </dgm:pt>
    <dgm:pt modelId="{2FD58350-91A4-43F8-81CE-5A3C6E0BE016}" type="pres">
      <dgm:prSet presAssocID="{DA0173EF-6E83-4248-918F-2D9D4DD8156E}" presName="spacer" presStyleCnt="0"/>
      <dgm:spPr/>
    </dgm:pt>
    <dgm:pt modelId="{4AA444D0-8B5C-4C2A-9E7F-00D3C8C229CC}" type="pres">
      <dgm:prSet presAssocID="{C2CF6853-4553-47E3-8E5A-E2B7131A3946}" presName="parentText" presStyleLbl="node1" presStyleIdx="1" presStyleCnt="6" custScaleY="138924" custLinFactNeighborY="-55826">
        <dgm:presLayoutVars>
          <dgm:chMax val="0"/>
          <dgm:bulletEnabled val="1"/>
        </dgm:presLayoutVars>
      </dgm:prSet>
      <dgm:spPr/>
    </dgm:pt>
    <dgm:pt modelId="{30AE1270-732C-465C-BB84-28E0A7A405E4}" type="pres">
      <dgm:prSet presAssocID="{F3244F9F-B773-44E7-9691-46B2D628447B}" presName="spacer" presStyleCnt="0"/>
      <dgm:spPr/>
    </dgm:pt>
    <dgm:pt modelId="{B2EC3D55-9331-4131-A679-075E1EB7FA7C}" type="pres">
      <dgm:prSet presAssocID="{D7CFFEDC-FC92-4470-87B4-E194C5BD2745}" presName="parentText" presStyleLbl="node1" presStyleIdx="2" presStyleCnt="6" custScaleY="134018" custLinFactY="-1434" custLinFactNeighborY="-100000">
        <dgm:presLayoutVars>
          <dgm:chMax val="0"/>
          <dgm:bulletEnabled val="1"/>
        </dgm:presLayoutVars>
      </dgm:prSet>
      <dgm:spPr/>
    </dgm:pt>
    <dgm:pt modelId="{8BFE82E3-96DB-4BEB-8744-14EDE14432A5}" type="pres">
      <dgm:prSet presAssocID="{A1639991-4B58-48F4-AFB1-878AAA2E02C4}" presName="spacer" presStyleCnt="0"/>
      <dgm:spPr/>
    </dgm:pt>
    <dgm:pt modelId="{E53DA11B-ABE8-4E04-9467-35D8755F4EE1}" type="pres">
      <dgm:prSet presAssocID="{C2B46456-678B-43E7-8539-B2F33FCCAD90}" presName="parentText" presStyleLbl="node1" presStyleIdx="3" presStyleCnt="6" custScaleY="142252" custLinFactY="-8304" custLinFactNeighborY="-100000">
        <dgm:presLayoutVars>
          <dgm:chMax val="0"/>
          <dgm:bulletEnabled val="1"/>
        </dgm:presLayoutVars>
      </dgm:prSet>
      <dgm:spPr/>
    </dgm:pt>
    <dgm:pt modelId="{B22096DC-45FF-45ED-BA1F-CADBC5838CD3}" type="pres">
      <dgm:prSet presAssocID="{7783CBD3-BAE1-4C00-A50E-15DD58D63848}" presName="spacer" presStyleCnt="0"/>
      <dgm:spPr/>
    </dgm:pt>
    <dgm:pt modelId="{9640245B-0943-4B43-94DE-FEC29B61CBE4}" type="pres">
      <dgm:prSet presAssocID="{03D50C1D-A955-4830-AE89-BC3DB87BFCD2}" presName="parentText" presStyleLbl="node1" presStyleIdx="4" presStyleCnt="6" custScaleY="131149" custLinFactY="-16893" custLinFactNeighborY="-100000">
        <dgm:presLayoutVars>
          <dgm:chMax val="0"/>
          <dgm:bulletEnabled val="1"/>
        </dgm:presLayoutVars>
      </dgm:prSet>
      <dgm:spPr/>
    </dgm:pt>
    <dgm:pt modelId="{7ABF3EC1-4CB1-4B5F-90D9-734B9CD2BD58}" type="pres">
      <dgm:prSet presAssocID="{CBB92CA5-DF80-4E63-A6F2-FC515E8E6525}" presName="spacer" presStyleCnt="0"/>
      <dgm:spPr/>
    </dgm:pt>
    <dgm:pt modelId="{5A5899E9-A7A3-427E-820C-45684B1E5AAA}" type="pres">
      <dgm:prSet presAssocID="{031AD007-52CF-4670-B0B5-273F9B1AC4FC}" presName="parentText" presStyleLbl="node1" presStyleIdx="5" presStyleCnt="6" custScaleY="136470" custLinFactY="-20329" custLinFactNeighborY="-100000">
        <dgm:presLayoutVars>
          <dgm:chMax val="0"/>
          <dgm:bulletEnabled val="1"/>
        </dgm:presLayoutVars>
      </dgm:prSet>
      <dgm:spPr/>
    </dgm:pt>
  </dgm:ptLst>
  <dgm:cxnLst>
    <dgm:cxn modelId="{DA29C124-4719-4C71-964D-03A42587F393}" type="presOf" srcId="{03D50C1D-A955-4830-AE89-BC3DB87BFCD2}" destId="{9640245B-0943-4B43-94DE-FEC29B61CBE4}" srcOrd="0" destOrd="0" presId="urn:microsoft.com/office/officeart/2005/8/layout/vList2"/>
    <dgm:cxn modelId="{A70BC527-8DD6-4E98-BF7D-F5FD64250A23}" type="presOf" srcId="{C2CF6853-4553-47E3-8E5A-E2B7131A3946}" destId="{4AA444D0-8B5C-4C2A-9E7F-00D3C8C229CC}" srcOrd="0" destOrd="0" presId="urn:microsoft.com/office/officeart/2005/8/layout/vList2"/>
    <dgm:cxn modelId="{2CE71529-EACF-40A9-B5E2-9638341B5E80}" type="presOf" srcId="{E578FFAD-FAEC-47F5-A96D-BE8A335B05CE}" destId="{1905770F-B751-4E43-B9D2-1FEE75DA5707}" srcOrd="0" destOrd="0" presId="urn:microsoft.com/office/officeart/2005/8/layout/vList2"/>
    <dgm:cxn modelId="{F7159D35-459D-41A1-BA16-7F8D6F2F8C2B}" srcId="{E578FFAD-FAEC-47F5-A96D-BE8A335B05CE}" destId="{C2B46456-678B-43E7-8539-B2F33FCCAD90}" srcOrd="3" destOrd="0" parTransId="{0FF97CAE-BA3E-444C-A52C-4F8E315E35F5}" sibTransId="{7783CBD3-BAE1-4C00-A50E-15DD58D63848}"/>
    <dgm:cxn modelId="{E9A5B037-4C60-4FAB-B663-5898721660FC}" type="presOf" srcId="{D7CFFEDC-FC92-4470-87B4-E194C5BD2745}" destId="{B2EC3D55-9331-4131-A679-075E1EB7FA7C}" srcOrd="0" destOrd="0" presId="urn:microsoft.com/office/officeart/2005/8/layout/vList2"/>
    <dgm:cxn modelId="{D1832179-EA3D-4703-9C7D-BFFC052880D9}" srcId="{E578FFAD-FAEC-47F5-A96D-BE8A335B05CE}" destId="{C2CF6853-4553-47E3-8E5A-E2B7131A3946}" srcOrd="1" destOrd="0" parTransId="{2F71E212-3411-4592-8E6F-CEEE35AD2187}" sibTransId="{F3244F9F-B773-44E7-9691-46B2D628447B}"/>
    <dgm:cxn modelId="{25A51681-8842-41B5-A185-AB69494A197A}" type="presOf" srcId="{94BC9528-22DC-461C-9C61-E51E6075D421}" destId="{C96BCF6E-47C6-4C47-A7E3-B031E65F3515}" srcOrd="0" destOrd="0" presId="urn:microsoft.com/office/officeart/2005/8/layout/vList2"/>
    <dgm:cxn modelId="{F1ADEA96-EBD0-4EC7-9F31-9A302D860FA3}" srcId="{E578FFAD-FAEC-47F5-A96D-BE8A335B05CE}" destId="{03D50C1D-A955-4830-AE89-BC3DB87BFCD2}" srcOrd="4" destOrd="0" parTransId="{48A82C07-E679-473B-B290-5959FE2EF1F5}" sibTransId="{CBB92CA5-DF80-4E63-A6F2-FC515E8E6525}"/>
    <dgm:cxn modelId="{26D507A6-6422-4196-AC5F-29E6329E573F}" type="presOf" srcId="{C2B46456-678B-43E7-8539-B2F33FCCAD90}" destId="{E53DA11B-ABE8-4E04-9467-35D8755F4EE1}" srcOrd="0" destOrd="0" presId="urn:microsoft.com/office/officeart/2005/8/layout/vList2"/>
    <dgm:cxn modelId="{BD5F0CD0-3A5A-4C54-9A6C-DC48B104256A}" srcId="{E578FFAD-FAEC-47F5-A96D-BE8A335B05CE}" destId="{94BC9528-22DC-461C-9C61-E51E6075D421}" srcOrd="0" destOrd="0" parTransId="{0D4FF67B-9C6A-4925-947F-A580EB19712E}" sibTransId="{DA0173EF-6E83-4248-918F-2D9D4DD8156E}"/>
    <dgm:cxn modelId="{F9A318E6-2E1B-4F31-8BCC-8449CF60E343}" type="presOf" srcId="{031AD007-52CF-4670-B0B5-273F9B1AC4FC}" destId="{5A5899E9-A7A3-427E-820C-45684B1E5AAA}" srcOrd="0" destOrd="0" presId="urn:microsoft.com/office/officeart/2005/8/layout/vList2"/>
    <dgm:cxn modelId="{595B1CFE-427E-45B0-950A-7056BC494833}" srcId="{E578FFAD-FAEC-47F5-A96D-BE8A335B05CE}" destId="{031AD007-52CF-4670-B0B5-273F9B1AC4FC}" srcOrd="5" destOrd="0" parTransId="{C5A92E2A-2ED1-4A16-A7FD-2BD5D3BD0948}" sibTransId="{6121E384-9F42-4207-92C8-CEA293BF160F}"/>
    <dgm:cxn modelId="{924DF1FE-F31A-4D70-886B-D93DAB2242E3}" srcId="{E578FFAD-FAEC-47F5-A96D-BE8A335B05CE}" destId="{D7CFFEDC-FC92-4470-87B4-E194C5BD2745}" srcOrd="2" destOrd="0" parTransId="{1A22392D-DE8A-4BFD-B82F-7EDA36681A9C}" sibTransId="{A1639991-4B58-48F4-AFB1-878AAA2E02C4}"/>
    <dgm:cxn modelId="{BFE6A952-8C00-492F-89E7-F23155B355AF}" type="presParOf" srcId="{1905770F-B751-4E43-B9D2-1FEE75DA5707}" destId="{C96BCF6E-47C6-4C47-A7E3-B031E65F3515}" srcOrd="0" destOrd="0" presId="urn:microsoft.com/office/officeart/2005/8/layout/vList2"/>
    <dgm:cxn modelId="{9A73034F-4D62-43DE-B8C3-53F29E0B18E8}" type="presParOf" srcId="{1905770F-B751-4E43-B9D2-1FEE75DA5707}" destId="{2FD58350-91A4-43F8-81CE-5A3C6E0BE016}" srcOrd="1" destOrd="0" presId="urn:microsoft.com/office/officeart/2005/8/layout/vList2"/>
    <dgm:cxn modelId="{DD80B05E-E948-4705-8508-67F917371BA5}" type="presParOf" srcId="{1905770F-B751-4E43-B9D2-1FEE75DA5707}" destId="{4AA444D0-8B5C-4C2A-9E7F-00D3C8C229CC}" srcOrd="2" destOrd="0" presId="urn:microsoft.com/office/officeart/2005/8/layout/vList2"/>
    <dgm:cxn modelId="{43CE351C-8622-4FAC-902F-06D135C9E887}" type="presParOf" srcId="{1905770F-B751-4E43-B9D2-1FEE75DA5707}" destId="{30AE1270-732C-465C-BB84-28E0A7A405E4}" srcOrd="3" destOrd="0" presId="urn:microsoft.com/office/officeart/2005/8/layout/vList2"/>
    <dgm:cxn modelId="{AAC7F911-A7BD-4920-8CD9-AAD3EE06BBEC}" type="presParOf" srcId="{1905770F-B751-4E43-B9D2-1FEE75DA5707}" destId="{B2EC3D55-9331-4131-A679-075E1EB7FA7C}" srcOrd="4" destOrd="0" presId="urn:microsoft.com/office/officeart/2005/8/layout/vList2"/>
    <dgm:cxn modelId="{A2BA40C1-BD67-4F31-99C1-95B0F60AE4EA}" type="presParOf" srcId="{1905770F-B751-4E43-B9D2-1FEE75DA5707}" destId="{8BFE82E3-96DB-4BEB-8744-14EDE14432A5}" srcOrd="5" destOrd="0" presId="urn:microsoft.com/office/officeart/2005/8/layout/vList2"/>
    <dgm:cxn modelId="{4C4439FF-4AFB-4CA5-986F-FF42C8D13F3C}" type="presParOf" srcId="{1905770F-B751-4E43-B9D2-1FEE75DA5707}" destId="{E53DA11B-ABE8-4E04-9467-35D8755F4EE1}" srcOrd="6" destOrd="0" presId="urn:microsoft.com/office/officeart/2005/8/layout/vList2"/>
    <dgm:cxn modelId="{976E695B-672D-46A8-BB9B-B1EB84D23FD9}" type="presParOf" srcId="{1905770F-B751-4E43-B9D2-1FEE75DA5707}" destId="{B22096DC-45FF-45ED-BA1F-CADBC5838CD3}" srcOrd="7" destOrd="0" presId="urn:microsoft.com/office/officeart/2005/8/layout/vList2"/>
    <dgm:cxn modelId="{4A821124-8F11-43EA-83E2-A2988922D57D}" type="presParOf" srcId="{1905770F-B751-4E43-B9D2-1FEE75DA5707}" destId="{9640245B-0943-4B43-94DE-FEC29B61CBE4}" srcOrd="8" destOrd="0" presId="urn:microsoft.com/office/officeart/2005/8/layout/vList2"/>
    <dgm:cxn modelId="{A2F862A6-E2D8-4282-A05A-B29CB1F98A55}" type="presParOf" srcId="{1905770F-B751-4E43-B9D2-1FEE75DA5707}" destId="{7ABF3EC1-4CB1-4B5F-90D9-734B9CD2BD58}" srcOrd="9" destOrd="0" presId="urn:microsoft.com/office/officeart/2005/8/layout/vList2"/>
    <dgm:cxn modelId="{C17F8DE8-13AE-4CD1-9365-710477F43EA4}" type="presParOf" srcId="{1905770F-B751-4E43-B9D2-1FEE75DA5707}" destId="{5A5899E9-A7A3-427E-820C-45684B1E5AA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B61696-B737-4818-B820-1A5696C2C36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B0E8788-D0B1-4F5A-9272-252457D9F0D4}">
      <dgm:prSet/>
      <dgm:spPr/>
      <dgm:t>
        <a:bodyPr/>
        <a:lstStyle/>
        <a:p>
          <a:r>
            <a:rPr lang="en-US" noProof="0" dirty="0"/>
            <a:t>Public values: attention to collective values</a:t>
          </a:r>
        </a:p>
      </dgm:t>
    </dgm:pt>
    <dgm:pt modelId="{22FC1193-1F51-4B85-BA6B-41BB5CE9347F}" type="parTrans" cxnId="{897A921E-61EE-47F2-8705-CEE961586F78}">
      <dgm:prSet/>
      <dgm:spPr/>
      <dgm:t>
        <a:bodyPr/>
        <a:lstStyle/>
        <a:p>
          <a:endParaRPr lang="en-US"/>
        </a:p>
      </dgm:t>
    </dgm:pt>
    <dgm:pt modelId="{CC750F36-FA29-471D-97EB-826FA41FD58A}" type="sibTrans" cxnId="{897A921E-61EE-47F2-8705-CEE961586F78}">
      <dgm:prSet/>
      <dgm:spPr/>
      <dgm:t>
        <a:bodyPr/>
        <a:lstStyle/>
        <a:p>
          <a:endParaRPr lang="en-US"/>
        </a:p>
      </dgm:t>
    </dgm:pt>
    <dgm:pt modelId="{304B4713-50E4-44C4-979D-F8F7BFF9894D}">
      <dgm:prSet/>
      <dgm:spPr/>
      <dgm:t>
        <a:bodyPr/>
        <a:lstStyle/>
        <a:p>
          <a:r>
            <a:rPr lang="en-US" noProof="0" dirty="0"/>
            <a:t>National and international innovation policies focus on economic benefits rather than societal challenges</a:t>
          </a:r>
        </a:p>
      </dgm:t>
    </dgm:pt>
    <dgm:pt modelId="{B2E6B20D-A22E-42E7-B8EF-22FD79BB9398}" type="parTrans" cxnId="{AF0E37B1-2A36-4F18-A0DC-2C8878F50523}">
      <dgm:prSet/>
      <dgm:spPr/>
      <dgm:t>
        <a:bodyPr/>
        <a:lstStyle/>
        <a:p>
          <a:endParaRPr lang="en-US"/>
        </a:p>
      </dgm:t>
    </dgm:pt>
    <dgm:pt modelId="{9C9D1719-E053-4BFB-866C-01ADEFE5C3FB}" type="sibTrans" cxnId="{AF0E37B1-2A36-4F18-A0DC-2C8878F50523}">
      <dgm:prSet/>
      <dgm:spPr/>
      <dgm:t>
        <a:bodyPr/>
        <a:lstStyle/>
        <a:p>
          <a:endParaRPr lang="en-US"/>
        </a:p>
      </dgm:t>
    </dgm:pt>
    <dgm:pt modelId="{4F9BB23A-D177-4A40-8EB7-AC3747568191}">
      <dgm:prSet/>
      <dgm:spPr/>
      <dgm:t>
        <a:bodyPr/>
        <a:lstStyle/>
        <a:p>
          <a:r>
            <a:rPr lang="en-US" noProof="0" dirty="0"/>
            <a:t>Collaboration needs to move beyond academic and professional experts. More d</a:t>
          </a:r>
          <a:r>
            <a:rPr lang="en-US" b="0" i="0" baseline="0" noProof="0" dirty="0"/>
            <a:t>emocratic model of innovation,</a:t>
          </a:r>
          <a:r>
            <a:rPr lang="en-US" noProof="0" dirty="0"/>
            <a:t> also involving citizens and societal stakeholders is desirable.</a:t>
          </a:r>
        </a:p>
      </dgm:t>
    </dgm:pt>
    <dgm:pt modelId="{DF73F22F-C1FA-425A-9E15-93804727F34B}" type="parTrans" cxnId="{E0408E18-AAFB-4294-8DF6-C69C1DA8AA6B}">
      <dgm:prSet/>
      <dgm:spPr/>
      <dgm:t>
        <a:bodyPr/>
        <a:lstStyle/>
        <a:p>
          <a:endParaRPr lang="en-US"/>
        </a:p>
      </dgm:t>
    </dgm:pt>
    <dgm:pt modelId="{9D59FB95-044C-448D-A6B2-678A08FC5BF1}" type="sibTrans" cxnId="{E0408E18-AAFB-4294-8DF6-C69C1DA8AA6B}">
      <dgm:prSet/>
      <dgm:spPr/>
      <dgm:t>
        <a:bodyPr/>
        <a:lstStyle/>
        <a:p>
          <a:endParaRPr lang="en-US"/>
        </a:p>
      </dgm:t>
    </dgm:pt>
    <dgm:pt modelId="{42B5E353-A2C8-4727-A4D8-E57E3A1BB0B5}" type="pres">
      <dgm:prSet presAssocID="{65B61696-B737-4818-B820-1A5696C2C369}" presName="root" presStyleCnt="0">
        <dgm:presLayoutVars>
          <dgm:dir/>
          <dgm:resizeHandles val="exact"/>
        </dgm:presLayoutVars>
      </dgm:prSet>
      <dgm:spPr/>
    </dgm:pt>
    <dgm:pt modelId="{1E508C8C-C3A8-4662-97C2-0EAA97D0CCB5}" type="pres">
      <dgm:prSet presAssocID="{CB0E8788-D0B1-4F5A-9272-252457D9F0D4}" presName="compNode" presStyleCnt="0"/>
      <dgm:spPr/>
    </dgm:pt>
    <dgm:pt modelId="{0B29065A-C2CD-42AA-9160-07A7AB7FA196}" type="pres">
      <dgm:prSet presAssocID="{CB0E8788-D0B1-4F5A-9272-252457D9F0D4}" presName="bgRect" presStyleLbl="bgShp" presStyleIdx="0" presStyleCnt="3"/>
      <dgm:spPr>
        <a:solidFill>
          <a:srgbClr val="DFCCD0"/>
        </a:solidFill>
      </dgm:spPr>
    </dgm:pt>
    <dgm:pt modelId="{7B1FE86C-45A3-4DEE-AA3E-2C191808C460}" type="pres">
      <dgm:prSet presAssocID="{CB0E8788-D0B1-4F5A-9272-252457D9F0D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254429A0-00CB-4EED-8BF8-641C5C896815}" type="pres">
      <dgm:prSet presAssocID="{CB0E8788-D0B1-4F5A-9272-252457D9F0D4}" presName="spaceRect" presStyleCnt="0"/>
      <dgm:spPr/>
    </dgm:pt>
    <dgm:pt modelId="{3073D417-3A36-46AE-BEB5-1EC1A66DAD47}" type="pres">
      <dgm:prSet presAssocID="{CB0E8788-D0B1-4F5A-9272-252457D9F0D4}" presName="parTx" presStyleLbl="revTx" presStyleIdx="0" presStyleCnt="3">
        <dgm:presLayoutVars>
          <dgm:chMax val="0"/>
          <dgm:chPref val="0"/>
        </dgm:presLayoutVars>
      </dgm:prSet>
      <dgm:spPr/>
    </dgm:pt>
    <dgm:pt modelId="{C2B0B66D-7D7B-41C7-8A1C-1C0DDBF19193}" type="pres">
      <dgm:prSet presAssocID="{CC750F36-FA29-471D-97EB-826FA41FD58A}" presName="sibTrans" presStyleCnt="0"/>
      <dgm:spPr/>
    </dgm:pt>
    <dgm:pt modelId="{9DF63CDA-157D-4A13-AB90-1DB863F0FD07}" type="pres">
      <dgm:prSet presAssocID="{304B4713-50E4-44C4-979D-F8F7BFF9894D}" presName="compNode" presStyleCnt="0"/>
      <dgm:spPr/>
    </dgm:pt>
    <dgm:pt modelId="{B2DB018B-1CAD-4961-BAEA-3BEE038A9EA7}" type="pres">
      <dgm:prSet presAssocID="{304B4713-50E4-44C4-979D-F8F7BFF9894D}" presName="bgRect" presStyleLbl="bgShp" presStyleIdx="1" presStyleCnt="3"/>
      <dgm:spPr/>
    </dgm:pt>
    <dgm:pt modelId="{CB74E09A-EDCC-4443-8B6C-4251DA3FF52C}" type="pres">
      <dgm:prSet presAssocID="{304B4713-50E4-44C4-979D-F8F7BFF989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830518B6-B2D2-4EAC-8411-789FD5AF2B9A}" type="pres">
      <dgm:prSet presAssocID="{304B4713-50E4-44C4-979D-F8F7BFF9894D}" presName="spaceRect" presStyleCnt="0"/>
      <dgm:spPr/>
    </dgm:pt>
    <dgm:pt modelId="{2B1BBCAC-0D6B-40E4-9C48-33BBEE286664}" type="pres">
      <dgm:prSet presAssocID="{304B4713-50E4-44C4-979D-F8F7BFF9894D}" presName="parTx" presStyleLbl="revTx" presStyleIdx="1" presStyleCnt="3">
        <dgm:presLayoutVars>
          <dgm:chMax val="0"/>
          <dgm:chPref val="0"/>
        </dgm:presLayoutVars>
      </dgm:prSet>
      <dgm:spPr/>
    </dgm:pt>
    <dgm:pt modelId="{0D2CE2FA-13C4-4089-BDBE-A4A45BF57A2E}" type="pres">
      <dgm:prSet presAssocID="{9C9D1719-E053-4BFB-866C-01ADEFE5C3FB}" presName="sibTrans" presStyleCnt="0"/>
      <dgm:spPr/>
    </dgm:pt>
    <dgm:pt modelId="{5EA7B3B9-4D8C-4AD5-9E39-BE50D33CADDA}" type="pres">
      <dgm:prSet presAssocID="{4F9BB23A-D177-4A40-8EB7-AC3747568191}" presName="compNode" presStyleCnt="0"/>
      <dgm:spPr/>
    </dgm:pt>
    <dgm:pt modelId="{974238D1-DB64-40BE-8AEC-96B3C9190157}" type="pres">
      <dgm:prSet presAssocID="{4F9BB23A-D177-4A40-8EB7-AC3747568191}" presName="bgRect" presStyleLbl="bgShp" presStyleIdx="2" presStyleCnt="3"/>
      <dgm:spPr/>
    </dgm:pt>
    <dgm:pt modelId="{EB0D1512-2063-4077-A311-9DA3E59AA4D5}" type="pres">
      <dgm:prSet presAssocID="{4F9BB23A-D177-4A40-8EB7-AC37475681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ers outline"/>
        </a:ext>
      </dgm:extLst>
    </dgm:pt>
    <dgm:pt modelId="{66BDFB33-0E3E-4981-9FD3-9ED0241824C0}" type="pres">
      <dgm:prSet presAssocID="{4F9BB23A-D177-4A40-8EB7-AC3747568191}" presName="spaceRect" presStyleCnt="0"/>
      <dgm:spPr/>
    </dgm:pt>
    <dgm:pt modelId="{376FBC10-06D8-4EFE-8BEC-DB44CA4527EF}" type="pres">
      <dgm:prSet presAssocID="{4F9BB23A-D177-4A40-8EB7-AC3747568191}" presName="parTx" presStyleLbl="revTx" presStyleIdx="2" presStyleCnt="3">
        <dgm:presLayoutVars>
          <dgm:chMax val="0"/>
          <dgm:chPref val="0"/>
        </dgm:presLayoutVars>
      </dgm:prSet>
      <dgm:spPr/>
    </dgm:pt>
  </dgm:ptLst>
  <dgm:cxnLst>
    <dgm:cxn modelId="{8AA2A304-968D-4CF5-9EC2-33426522260F}" type="presOf" srcId="{65B61696-B737-4818-B820-1A5696C2C369}" destId="{42B5E353-A2C8-4727-A4D8-E57E3A1BB0B5}" srcOrd="0" destOrd="0" presId="urn:microsoft.com/office/officeart/2018/2/layout/IconVerticalSolidList"/>
    <dgm:cxn modelId="{E0408E18-AAFB-4294-8DF6-C69C1DA8AA6B}" srcId="{65B61696-B737-4818-B820-1A5696C2C369}" destId="{4F9BB23A-D177-4A40-8EB7-AC3747568191}" srcOrd="2" destOrd="0" parTransId="{DF73F22F-C1FA-425A-9E15-93804727F34B}" sibTransId="{9D59FB95-044C-448D-A6B2-678A08FC5BF1}"/>
    <dgm:cxn modelId="{897A921E-61EE-47F2-8705-CEE961586F78}" srcId="{65B61696-B737-4818-B820-1A5696C2C369}" destId="{CB0E8788-D0B1-4F5A-9272-252457D9F0D4}" srcOrd="0" destOrd="0" parTransId="{22FC1193-1F51-4B85-BA6B-41BB5CE9347F}" sibTransId="{CC750F36-FA29-471D-97EB-826FA41FD58A}"/>
    <dgm:cxn modelId="{8D14232E-B5BD-4842-BF58-B1BDC10B61CA}" type="presOf" srcId="{CB0E8788-D0B1-4F5A-9272-252457D9F0D4}" destId="{3073D417-3A36-46AE-BEB5-1EC1A66DAD47}" srcOrd="0" destOrd="0" presId="urn:microsoft.com/office/officeart/2018/2/layout/IconVerticalSolidList"/>
    <dgm:cxn modelId="{83F24D96-3322-4167-AB30-E72C5BA94917}" type="presOf" srcId="{304B4713-50E4-44C4-979D-F8F7BFF9894D}" destId="{2B1BBCAC-0D6B-40E4-9C48-33BBEE286664}" srcOrd="0" destOrd="0" presId="urn:microsoft.com/office/officeart/2018/2/layout/IconVerticalSolidList"/>
    <dgm:cxn modelId="{AF0E37B1-2A36-4F18-A0DC-2C8878F50523}" srcId="{65B61696-B737-4818-B820-1A5696C2C369}" destId="{304B4713-50E4-44C4-979D-F8F7BFF9894D}" srcOrd="1" destOrd="0" parTransId="{B2E6B20D-A22E-42E7-B8EF-22FD79BB9398}" sibTransId="{9C9D1719-E053-4BFB-866C-01ADEFE5C3FB}"/>
    <dgm:cxn modelId="{177D6CF3-C6FC-452A-8A96-511FDF85FCFC}" type="presOf" srcId="{4F9BB23A-D177-4A40-8EB7-AC3747568191}" destId="{376FBC10-06D8-4EFE-8BEC-DB44CA4527EF}" srcOrd="0" destOrd="0" presId="urn:microsoft.com/office/officeart/2018/2/layout/IconVerticalSolidList"/>
    <dgm:cxn modelId="{833B98D6-C43F-4EDE-9026-27815D8482B3}" type="presParOf" srcId="{42B5E353-A2C8-4727-A4D8-E57E3A1BB0B5}" destId="{1E508C8C-C3A8-4662-97C2-0EAA97D0CCB5}" srcOrd="0" destOrd="0" presId="urn:microsoft.com/office/officeart/2018/2/layout/IconVerticalSolidList"/>
    <dgm:cxn modelId="{22213FFD-4B1F-42FE-BF22-46AF268F0BFF}" type="presParOf" srcId="{1E508C8C-C3A8-4662-97C2-0EAA97D0CCB5}" destId="{0B29065A-C2CD-42AA-9160-07A7AB7FA196}" srcOrd="0" destOrd="0" presId="urn:microsoft.com/office/officeart/2018/2/layout/IconVerticalSolidList"/>
    <dgm:cxn modelId="{8604BBE1-B7B9-49A6-BABB-2D3907316635}" type="presParOf" srcId="{1E508C8C-C3A8-4662-97C2-0EAA97D0CCB5}" destId="{7B1FE86C-45A3-4DEE-AA3E-2C191808C460}" srcOrd="1" destOrd="0" presId="urn:microsoft.com/office/officeart/2018/2/layout/IconVerticalSolidList"/>
    <dgm:cxn modelId="{77CF90D5-9CF1-4CA5-AD13-E803880D7B96}" type="presParOf" srcId="{1E508C8C-C3A8-4662-97C2-0EAA97D0CCB5}" destId="{254429A0-00CB-4EED-8BF8-641C5C896815}" srcOrd="2" destOrd="0" presId="urn:microsoft.com/office/officeart/2018/2/layout/IconVerticalSolidList"/>
    <dgm:cxn modelId="{E8336EE3-6872-4615-9B45-3726B9B99A69}" type="presParOf" srcId="{1E508C8C-C3A8-4662-97C2-0EAA97D0CCB5}" destId="{3073D417-3A36-46AE-BEB5-1EC1A66DAD47}" srcOrd="3" destOrd="0" presId="urn:microsoft.com/office/officeart/2018/2/layout/IconVerticalSolidList"/>
    <dgm:cxn modelId="{1CA2BF16-25EE-4D67-B62C-527EA9244463}" type="presParOf" srcId="{42B5E353-A2C8-4727-A4D8-E57E3A1BB0B5}" destId="{C2B0B66D-7D7B-41C7-8A1C-1C0DDBF19193}" srcOrd="1" destOrd="0" presId="urn:microsoft.com/office/officeart/2018/2/layout/IconVerticalSolidList"/>
    <dgm:cxn modelId="{CABE89EF-D42E-4983-B922-2E49777950E5}" type="presParOf" srcId="{42B5E353-A2C8-4727-A4D8-E57E3A1BB0B5}" destId="{9DF63CDA-157D-4A13-AB90-1DB863F0FD07}" srcOrd="2" destOrd="0" presId="urn:microsoft.com/office/officeart/2018/2/layout/IconVerticalSolidList"/>
    <dgm:cxn modelId="{F4529D38-8FB1-49D2-9ECF-C38CE8B82543}" type="presParOf" srcId="{9DF63CDA-157D-4A13-AB90-1DB863F0FD07}" destId="{B2DB018B-1CAD-4961-BAEA-3BEE038A9EA7}" srcOrd="0" destOrd="0" presId="urn:microsoft.com/office/officeart/2018/2/layout/IconVerticalSolidList"/>
    <dgm:cxn modelId="{D9880420-2993-46DE-BC81-1CE06CD83177}" type="presParOf" srcId="{9DF63CDA-157D-4A13-AB90-1DB863F0FD07}" destId="{CB74E09A-EDCC-4443-8B6C-4251DA3FF52C}" srcOrd="1" destOrd="0" presId="urn:microsoft.com/office/officeart/2018/2/layout/IconVerticalSolidList"/>
    <dgm:cxn modelId="{0F6612CE-44C9-45AF-A4BE-677C969A5D77}" type="presParOf" srcId="{9DF63CDA-157D-4A13-AB90-1DB863F0FD07}" destId="{830518B6-B2D2-4EAC-8411-789FD5AF2B9A}" srcOrd="2" destOrd="0" presId="urn:microsoft.com/office/officeart/2018/2/layout/IconVerticalSolidList"/>
    <dgm:cxn modelId="{BD549DBD-509D-4758-B5B9-D756A2166297}" type="presParOf" srcId="{9DF63CDA-157D-4A13-AB90-1DB863F0FD07}" destId="{2B1BBCAC-0D6B-40E4-9C48-33BBEE286664}" srcOrd="3" destOrd="0" presId="urn:microsoft.com/office/officeart/2018/2/layout/IconVerticalSolidList"/>
    <dgm:cxn modelId="{20559BC9-4426-47B0-8D78-3BBCF14D7C70}" type="presParOf" srcId="{42B5E353-A2C8-4727-A4D8-E57E3A1BB0B5}" destId="{0D2CE2FA-13C4-4089-BDBE-A4A45BF57A2E}" srcOrd="3" destOrd="0" presId="urn:microsoft.com/office/officeart/2018/2/layout/IconVerticalSolidList"/>
    <dgm:cxn modelId="{C842EDD3-2310-4485-8328-66EB45C9ED7A}" type="presParOf" srcId="{42B5E353-A2C8-4727-A4D8-E57E3A1BB0B5}" destId="{5EA7B3B9-4D8C-4AD5-9E39-BE50D33CADDA}" srcOrd="4" destOrd="0" presId="urn:microsoft.com/office/officeart/2018/2/layout/IconVerticalSolidList"/>
    <dgm:cxn modelId="{76E3FF2E-4071-4262-847A-67F7E16EEB5E}" type="presParOf" srcId="{5EA7B3B9-4D8C-4AD5-9E39-BE50D33CADDA}" destId="{974238D1-DB64-40BE-8AEC-96B3C9190157}" srcOrd="0" destOrd="0" presId="urn:microsoft.com/office/officeart/2018/2/layout/IconVerticalSolidList"/>
    <dgm:cxn modelId="{2ABC5500-9AC9-4F3E-A9DF-020D1C8D52C6}" type="presParOf" srcId="{5EA7B3B9-4D8C-4AD5-9E39-BE50D33CADDA}" destId="{EB0D1512-2063-4077-A311-9DA3E59AA4D5}" srcOrd="1" destOrd="0" presId="urn:microsoft.com/office/officeart/2018/2/layout/IconVerticalSolidList"/>
    <dgm:cxn modelId="{8648791C-373D-4B9C-96DC-E3D764181C4D}" type="presParOf" srcId="{5EA7B3B9-4D8C-4AD5-9E39-BE50D33CADDA}" destId="{66BDFB33-0E3E-4981-9FD3-9ED0241824C0}" srcOrd="2" destOrd="0" presId="urn:microsoft.com/office/officeart/2018/2/layout/IconVerticalSolidList"/>
    <dgm:cxn modelId="{9AB56528-881E-40F5-AD92-8CDD7728D1B5}" type="presParOf" srcId="{5EA7B3B9-4D8C-4AD5-9E39-BE50D33CADDA}" destId="{376FBC10-06D8-4EFE-8BEC-DB44CA4527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903D-1F13-49DE-AC86-1DC60F36E1A8}">
      <dsp:nvSpPr>
        <dsp:cNvPr id="0" name=""/>
        <dsp:cNvSpPr/>
      </dsp:nvSpPr>
      <dsp:spPr>
        <a:xfrm>
          <a:off x="0" y="6271"/>
          <a:ext cx="725805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a:t>Digitalisation</a:t>
          </a:r>
          <a:endParaRPr lang="en-US" sz="2800" kern="1200"/>
        </a:p>
      </dsp:txBody>
      <dsp:txXfrm>
        <a:off x="51974" y="58245"/>
        <a:ext cx="7154102" cy="960752"/>
      </dsp:txXfrm>
    </dsp:sp>
    <dsp:sp modelId="{B6CE8541-3D41-46FF-9EAB-A93601737A37}">
      <dsp:nvSpPr>
        <dsp:cNvPr id="0" name=""/>
        <dsp:cNvSpPr/>
      </dsp:nvSpPr>
      <dsp:spPr>
        <a:xfrm>
          <a:off x="0" y="1151611"/>
          <a:ext cx="725805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nl-NL" sz="2800" kern="1200" dirty="0" err="1"/>
            <a:t>Biotechnology</a:t>
          </a:r>
          <a:endParaRPr lang="en-US" sz="2800" kern="1200" dirty="0"/>
        </a:p>
      </dsp:txBody>
      <dsp:txXfrm>
        <a:off x="51974" y="1203585"/>
        <a:ext cx="7154102" cy="960752"/>
      </dsp:txXfrm>
    </dsp:sp>
    <dsp:sp modelId="{0AE19B17-0172-4ECF-93F2-4B5888852440}">
      <dsp:nvSpPr>
        <dsp:cNvPr id="0" name=""/>
        <dsp:cNvSpPr/>
      </dsp:nvSpPr>
      <dsp:spPr>
        <a:xfrm>
          <a:off x="0" y="2296951"/>
          <a:ext cx="725805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noProof="0" dirty="0"/>
            <a:t>Global ecological, economic and social context </a:t>
          </a:r>
        </a:p>
      </dsp:txBody>
      <dsp:txXfrm>
        <a:off x="51974" y="2348925"/>
        <a:ext cx="7154102" cy="960752"/>
      </dsp:txXfrm>
    </dsp:sp>
    <dsp:sp modelId="{964D64E4-8DD7-4F0A-8361-7913C4D12FB4}">
      <dsp:nvSpPr>
        <dsp:cNvPr id="0" name=""/>
        <dsp:cNvSpPr/>
      </dsp:nvSpPr>
      <dsp:spPr>
        <a:xfrm>
          <a:off x="0" y="3442291"/>
          <a:ext cx="7258050" cy="1064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noProof="0" dirty="0"/>
            <a:t>Concluding remarks</a:t>
          </a:r>
        </a:p>
      </dsp:txBody>
      <dsp:txXfrm>
        <a:off x="51974" y="3494265"/>
        <a:ext cx="7154102" cy="960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256A3-0707-48CF-8DC9-E507FD712C78}">
      <dsp:nvSpPr>
        <dsp:cNvPr id="0" name=""/>
        <dsp:cNvSpPr/>
      </dsp:nvSpPr>
      <dsp:spPr>
        <a:xfrm>
          <a:off x="2475212" y="401428"/>
          <a:ext cx="1749937" cy="174993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1E12C-681E-4454-9165-439423FEE0D1}">
      <dsp:nvSpPr>
        <dsp:cNvPr id="0" name=""/>
        <dsp:cNvSpPr/>
      </dsp:nvSpPr>
      <dsp:spPr>
        <a:xfrm>
          <a:off x="2848150" y="774364"/>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1A145-C9E4-4C46-BD39-313C045817D7}">
      <dsp:nvSpPr>
        <dsp:cNvPr id="0" name=""/>
        <dsp:cNvSpPr/>
      </dsp:nvSpPr>
      <dsp:spPr>
        <a:xfrm>
          <a:off x="15073" y="2715222"/>
          <a:ext cx="6670216" cy="137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noProof="0" dirty="0"/>
            <a:t>In medical practice: </a:t>
          </a:r>
        </a:p>
        <a:p>
          <a:pPr marL="0" lvl="0" indent="0" algn="ctr" defTabSz="889000">
            <a:lnSpc>
              <a:spcPct val="90000"/>
            </a:lnSpc>
            <a:spcBef>
              <a:spcPct val="0"/>
            </a:spcBef>
            <a:spcAft>
              <a:spcPct val="35000"/>
            </a:spcAft>
            <a:buNone/>
            <a:defRPr cap="all"/>
          </a:pPr>
          <a:r>
            <a:rPr lang="en-US" sz="2000" kern="1200" noProof="0" dirty="0"/>
            <a:t>care-at-a-distance, </a:t>
          </a:r>
        </a:p>
        <a:p>
          <a:pPr marL="0" lvl="0" indent="0" algn="ctr" defTabSz="889000">
            <a:lnSpc>
              <a:spcPct val="90000"/>
            </a:lnSpc>
            <a:spcBef>
              <a:spcPct val="0"/>
            </a:spcBef>
            <a:spcAft>
              <a:spcPct val="35000"/>
            </a:spcAft>
            <a:buNone/>
            <a:defRPr cap="all"/>
          </a:pPr>
          <a:r>
            <a:rPr lang="en-US" sz="2000" kern="1200" noProof="0" dirty="0"/>
            <a:t>AI in medical practice, </a:t>
          </a:r>
        </a:p>
        <a:p>
          <a:pPr marL="0" lvl="0" indent="0" algn="ctr" defTabSz="889000">
            <a:lnSpc>
              <a:spcPct val="90000"/>
            </a:lnSpc>
            <a:spcBef>
              <a:spcPct val="0"/>
            </a:spcBef>
            <a:spcAft>
              <a:spcPct val="35000"/>
            </a:spcAft>
            <a:buNone/>
            <a:defRPr cap="all"/>
          </a:pPr>
          <a:r>
            <a:rPr lang="en-US" sz="2000" kern="1200" noProof="0" dirty="0"/>
            <a:t>data sharing and collaboration</a:t>
          </a:r>
        </a:p>
      </dsp:txBody>
      <dsp:txXfrm>
        <a:off x="15073" y="2715222"/>
        <a:ext cx="6670216" cy="1377816"/>
      </dsp:txXfrm>
    </dsp:sp>
    <dsp:sp modelId="{5292A72B-0BB4-4DCF-8840-1E023FF658E7}">
      <dsp:nvSpPr>
        <dsp:cNvPr id="0" name=""/>
        <dsp:cNvSpPr/>
      </dsp:nvSpPr>
      <dsp:spPr>
        <a:xfrm>
          <a:off x="8350541" y="401428"/>
          <a:ext cx="1749937" cy="174993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60BB3-2716-4741-9F5D-89BE93ED79CE}">
      <dsp:nvSpPr>
        <dsp:cNvPr id="0" name=""/>
        <dsp:cNvSpPr/>
      </dsp:nvSpPr>
      <dsp:spPr>
        <a:xfrm>
          <a:off x="8723479" y="774364"/>
          <a:ext cx="1004062" cy="100406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B251E3-0795-4EAB-84C8-86670940A9AA}">
      <dsp:nvSpPr>
        <dsp:cNvPr id="0" name=""/>
        <dsp:cNvSpPr/>
      </dsp:nvSpPr>
      <dsp:spPr>
        <a:xfrm>
          <a:off x="7187320" y="2715222"/>
          <a:ext cx="4076379" cy="137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noProof="0" dirty="0"/>
            <a:t>In medical research</a:t>
          </a:r>
          <a:r>
            <a:rPr lang="en-US" sz="2000" kern="1200" noProof="0" dirty="0"/>
            <a:t>: </a:t>
          </a:r>
        </a:p>
        <a:p>
          <a:pPr marL="0" lvl="0" indent="0" algn="ctr" defTabSz="889000">
            <a:lnSpc>
              <a:spcPct val="90000"/>
            </a:lnSpc>
            <a:spcBef>
              <a:spcPct val="0"/>
            </a:spcBef>
            <a:spcAft>
              <a:spcPct val="35000"/>
            </a:spcAft>
            <a:buNone/>
            <a:defRPr cap="all"/>
          </a:pPr>
          <a:r>
            <a:rPr lang="en-US" sz="2000" kern="1200" noProof="0" dirty="0"/>
            <a:t>Synthetic data, </a:t>
          </a:r>
        </a:p>
        <a:p>
          <a:pPr marL="0" lvl="0" indent="0" algn="ctr" defTabSz="889000">
            <a:lnSpc>
              <a:spcPct val="90000"/>
            </a:lnSpc>
            <a:spcBef>
              <a:spcPct val="0"/>
            </a:spcBef>
            <a:spcAft>
              <a:spcPct val="35000"/>
            </a:spcAft>
            <a:buNone/>
            <a:defRPr cap="all"/>
          </a:pPr>
          <a:r>
            <a:rPr lang="en-US" sz="2000" kern="1200" noProof="0" dirty="0"/>
            <a:t>multi-omics, </a:t>
          </a:r>
        </a:p>
        <a:p>
          <a:pPr marL="0" lvl="0" indent="0" algn="ctr" defTabSz="889000">
            <a:lnSpc>
              <a:spcPct val="90000"/>
            </a:lnSpc>
            <a:spcBef>
              <a:spcPct val="0"/>
            </a:spcBef>
            <a:spcAft>
              <a:spcPct val="35000"/>
            </a:spcAft>
            <a:buNone/>
            <a:defRPr cap="all"/>
          </a:pPr>
          <a:r>
            <a:rPr lang="en-US" sz="2000" kern="1200" noProof="0" dirty="0"/>
            <a:t>neurotechnology</a:t>
          </a:r>
        </a:p>
      </dsp:txBody>
      <dsp:txXfrm>
        <a:off x="7187320" y="2715222"/>
        <a:ext cx="4076379" cy="1377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256A3-0707-48CF-8DC9-E507FD712C78}">
      <dsp:nvSpPr>
        <dsp:cNvPr id="0" name=""/>
        <dsp:cNvSpPr/>
      </dsp:nvSpPr>
      <dsp:spPr>
        <a:xfrm>
          <a:off x="2475212" y="389558"/>
          <a:ext cx="1749937" cy="174993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1E12C-681E-4454-9165-439423FEE0D1}">
      <dsp:nvSpPr>
        <dsp:cNvPr id="0" name=""/>
        <dsp:cNvSpPr/>
      </dsp:nvSpPr>
      <dsp:spPr>
        <a:xfrm>
          <a:off x="2848150" y="762494"/>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1A145-C9E4-4C46-BD39-313C045817D7}">
      <dsp:nvSpPr>
        <dsp:cNvPr id="0" name=""/>
        <dsp:cNvSpPr/>
      </dsp:nvSpPr>
      <dsp:spPr>
        <a:xfrm>
          <a:off x="15073" y="2703352"/>
          <a:ext cx="6670216" cy="140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noProof="0" dirty="0"/>
            <a:t>In medical practice: </a:t>
          </a:r>
        </a:p>
        <a:p>
          <a:pPr marL="0" lvl="0" indent="0" algn="ctr" defTabSz="889000">
            <a:lnSpc>
              <a:spcPct val="90000"/>
            </a:lnSpc>
            <a:spcBef>
              <a:spcPct val="0"/>
            </a:spcBef>
            <a:spcAft>
              <a:spcPct val="35000"/>
            </a:spcAft>
            <a:buNone/>
            <a:defRPr cap="all"/>
          </a:pPr>
          <a:r>
            <a:rPr lang="en-US" sz="2000" kern="1200" noProof="0" dirty="0"/>
            <a:t>Gene therapy, </a:t>
          </a:r>
        </a:p>
        <a:p>
          <a:pPr marL="0" lvl="0" indent="0" algn="ctr" defTabSz="889000">
            <a:lnSpc>
              <a:spcPct val="90000"/>
            </a:lnSpc>
            <a:spcBef>
              <a:spcPct val="0"/>
            </a:spcBef>
            <a:spcAft>
              <a:spcPct val="35000"/>
            </a:spcAft>
            <a:buNone/>
            <a:defRPr cap="all"/>
          </a:pPr>
          <a:r>
            <a:rPr lang="en-US" sz="2000" kern="1200" noProof="0" dirty="0"/>
            <a:t>Human genome editing, </a:t>
          </a:r>
        </a:p>
        <a:p>
          <a:pPr marL="0" lvl="0" indent="0" algn="ctr" defTabSz="889000">
            <a:lnSpc>
              <a:spcPct val="90000"/>
            </a:lnSpc>
            <a:spcBef>
              <a:spcPct val="0"/>
            </a:spcBef>
            <a:spcAft>
              <a:spcPct val="35000"/>
            </a:spcAft>
            <a:buNone/>
            <a:defRPr cap="all"/>
          </a:pPr>
          <a:r>
            <a:rPr lang="en-US" sz="2000" kern="1200" noProof="0" dirty="0"/>
            <a:t>Xenotransplantation</a:t>
          </a:r>
        </a:p>
      </dsp:txBody>
      <dsp:txXfrm>
        <a:off x="15073" y="2703352"/>
        <a:ext cx="6670216" cy="1401556"/>
      </dsp:txXfrm>
    </dsp:sp>
    <dsp:sp modelId="{5292A72B-0BB4-4DCF-8840-1E023FF658E7}">
      <dsp:nvSpPr>
        <dsp:cNvPr id="0" name=""/>
        <dsp:cNvSpPr/>
      </dsp:nvSpPr>
      <dsp:spPr>
        <a:xfrm>
          <a:off x="8350541" y="389558"/>
          <a:ext cx="1749937" cy="174993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60BB3-2716-4741-9F5D-89BE93ED79CE}">
      <dsp:nvSpPr>
        <dsp:cNvPr id="0" name=""/>
        <dsp:cNvSpPr/>
      </dsp:nvSpPr>
      <dsp:spPr>
        <a:xfrm>
          <a:off x="8723479" y="762494"/>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B251E3-0795-4EAB-84C8-86670940A9AA}">
      <dsp:nvSpPr>
        <dsp:cNvPr id="0" name=""/>
        <dsp:cNvSpPr/>
      </dsp:nvSpPr>
      <dsp:spPr>
        <a:xfrm>
          <a:off x="7187320" y="2703352"/>
          <a:ext cx="4076379" cy="1401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noProof="0" dirty="0"/>
            <a:t>In medical research</a:t>
          </a:r>
          <a:r>
            <a:rPr lang="en-US" sz="2000" kern="1200" noProof="0" dirty="0"/>
            <a:t>: </a:t>
          </a:r>
        </a:p>
        <a:p>
          <a:pPr marL="0" lvl="0" indent="0" algn="ctr" defTabSz="889000">
            <a:lnSpc>
              <a:spcPct val="90000"/>
            </a:lnSpc>
            <a:spcBef>
              <a:spcPct val="0"/>
            </a:spcBef>
            <a:spcAft>
              <a:spcPct val="35000"/>
            </a:spcAft>
            <a:buNone/>
            <a:defRPr cap="all"/>
          </a:pPr>
          <a:r>
            <a:rPr lang="en-US" sz="2000" kern="1200" noProof="0" dirty="0"/>
            <a:t>Embryo-like structures, </a:t>
          </a:r>
        </a:p>
        <a:p>
          <a:pPr marL="0" lvl="0" indent="0" algn="ctr" defTabSz="889000">
            <a:lnSpc>
              <a:spcPct val="90000"/>
            </a:lnSpc>
            <a:spcBef>
              <a:spcPct val="0"/>
            </a:spcBef>
            <a:spcAft>
              <a:spcPct val="35000"/>
            </a:spcAft>
            <a:buNone/>
            <a:defRPr cap="all"/>
          </a:pPr>
          <a:r>
            <a:rPr lang="en-US" sz="2000" kern="1200" noProof="0" dirty="0"/>
            <a:t>In vitro gametogenesis, </a:t>
          </a:r>
        </a:p>
        <a:p>
          <a:pPr marL="0" lvl="0" indent="0" algn="ctr" defTabSz="889000">
            <a:lnSpc>
              <a:spcPct val="90000"/>
            </a:lnSpc>
            <a:spcBef>
              <a:spcPct val="0"/>
            </a:spcBef>
            <a:spcAft>
              <a:spcPct val="35000"/>
            </a:spcAft>
            <a:buNone/>
            <a:defRPr cap="all"/>
          </a:pPr>
          <a:r>
            <a:rPr lang="en-US" sz="2000" kern="1200" noProof="0" dirty="0"/>
            <a:t>Epigenomics &amp; </a:t>
          </a:r>
        </a:p>
        <a:p>
          <a:pPr marL="0" lvl="0" indent="0" algn="ctr" defTabSz="889000">
            <a:lnSpc>
              <a:spcPct val="90000"/>
            </a:lnSpc>
            <a:spcBef>
              <a:spcPct val="0"/>
            </a:spcBef>
            <a:spcAft>
              <a:spcPct val="35000"/>
            </a:spcAft>
            <a:buNone/>
            <a:defRPr cap="all"/>
          </a:pPr>
          <a:r>
            <a:rPr lang="en-US" sz="2000" kern="1200" noProof="0" dirty="0"/>
            <a:t>epigenome editing </a:t>
          </a:r>
        </a:p>
      </dsp:txBody>
      <dsp:txXfrm>
        <a:off x="7187320" y="2703352"/>
        <a:ext cx="4076379" cy="14015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BCF6E-47C6-4C47-A7E3-B031E65F3515}">
      <dsp:nvSpPr>
        <dsp:cNvPr id="0" name=""/>
        <dsp:cNvSpPr/>
      </dsp:nvSpPr>
      <dsp:spPr>
        <a:xfrm>
          <a:off x="0" y="0"/>
          <a:ext cx="10360361" cy="878664"/>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a:solidFill>
                <a:schemeClr val="tx1">
                  <a:lumMod val="95000"/>
                  <a:lumOff val="5000"/>
                </a:schemeClr>
              </a:solidFill>
            </a:rPr>
            <a:t>Disparities in access to healthcare</a:t>
          </a:r>
        </a:p>
      </dsp:txBody>
      <dsp:txXfrm>
        <a:off x="42893" y="42893"/>
        <a:ext cx="10274575" cy="792878"/>
      </dsp:txXfrm>
    </dsp:sp>
    <dsp:sp modelId="{4AA444D0-8B5C-4C2A-9E7F-00D3C8C229CC}">
      <dsp:nvSpPr>
        <dsp:cNvPr id="0" name=""/>
        <dsp:cNvSpPr/>
      </dsp:nvSpPr>
      <dsp:spPr>
        <a:xfrm>
          <a:off x="0" y="939261"/>
          <a:ext cx="10360361" cy="812705"/>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a:solidFill>
                <a:schemeClr val="tx1">
                  <a:lumMod val="95000"/>
                  <a:lumOff val="5000"/>
                </a:schemeClr>
              </a:solidFill>
            </a:rPr>
            <a:t>Climate change and health care</a:t>
          </a:r>
        </a:p>
      </dsp:txBody>
      <dsp:txXfrm>
        <a:off x="39673" y="978934"/>
        <a:ext cx="10281015" cy="733359"/>
      </dsp:txXfrm>
    </dsp:sp>
    <dsp:sp modelId="{B2EC3D55-9331-4131-A679-075E1EB7FA7C}">
      <dsp:nvSpPr>
        <dsp:cNvPr id="0" name=""/>
        <dsp:cNvSpPr/>
      </dsp:nvSpPr>
      <dsp:spPr>
        <a:xfrm>
          <a:off x="0" y="1783773"/>
          <a:ext cx="10360361" cy="784005"/>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a:solidFill>
                <a:schemeClr val="tx1">
                  <a:lumMod val="95000"/>
                  <a:lumOff val="5000"/>
                </a:schemeClr>
              </a:solidFill>
            </a:rPr>
            <a:t>Growing scarcity of resources in health care</a:t>
          </a:r>
        </a:p>
      </dsp:txBody>
      <dsp:txXfrm>
        <a:off x="38272" y="1822045"/>
        <a:ext cx="10283817" cy="707461"/>
      </dsp:txXfrm>
    </dsp:sp>
    <dsp:sp modelId="{E53DA11B-ABE8-4E04-9467-35D8755F4EE1}">
      <dsp:nvSpPr>
        <dsp:cNvPr id="0" name=""/>
        <dsp:cNvSpPr/>
      </dsp:nvSpPr>
      <dsp:spPr>
        <a:xfrm>
          <a:off x="0" y="2599588"/>
          <a:ext cx="10360361" cy="832174"/>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a:solidFill>
                <a:schemeClr val="tx1">
                  <a:lumMod val="95000"/>
                  <a:lumOff val="5000"/>
                </a:schemeClr>
              </a:solidFill>
            </a:rPr>
            <a:t>Availability and accessibility of biotechnological innovations worldwide</a:t>
          </a:r>
        </a:p>
      </dsp:txBody>
      <dsp:txXfrm>
        <a:off x="40623" y="2640211"/>
        <a:ext cx="10279115" cy="750928"/>
      </dsp:txXfrm>
    </dsp:sp>
    <dsp:sp modelId="{9640245B-0943-4B43-94DE-FEC29B61CBE4}">
      <dsp:nvSpPr>
        <dsp:cNvPr id="0" name=""/>
        <dsp:cNvSpPr/>
      </dsp:nvSpPr>
      <dsp:spPr>
        <a:xfrm>
          <a:off x="0" y="3453517"/>
          <a:ext cx="10360361" cy="767221"/>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err="1">
              <a:solidFill>
                <a:schemeClr val="tx1">
                  <a:lumMod val="95000"/>
                  <a:lumOff val="5000"/>
                </a:schemeClr>
              </a:solidFill>
            </a:rPr>
            <a:t>Individualisation</a:t>
          </a:r>
          <a:endParaRPr lang="en-US" sz="2500" kern="1200" noProof="0" dirty="0">
            <a:solidFill>
              <a:schemeClr val="tx1">
                <a:lumMod val="95000"/>
                <a:lumOff val="5000"/>
              </a:schemeClr>
            </a:solidFill>
          </a:endParaRPr>
        </a:p>
      </dsp:txBody>
      <dsp:txXfrm>
        <a:off x="37453" y="3490970"/>
        <a:ext cx="10285455" cy="692315"/>
      </dsp:txXfrm>
    </dsp:sp>
    <dsp:sp modelId="{5A5899E9-A7A3-427E-820C-45684B1E5AAA}">
      <dsp:nvSpPr>
        <dsp:cNvPr id="0" name=""/>
        <dsp:cNvSpPr/>
      </dsp:nvSpPr>
      <dsp:spPr>
        <a:xfrm>
          <a:off x="0" y="4272638"/>
          <a:ext cx="10360361" cy="798349"/>
        </a:xfrm>
        <a:prstGeom prst="roundRect">
          <a:avLst/>
        </a:prstGeom>
        <a:solidFill>
          <a:srgbClr val="DFCC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noProof="0" dirty="0">
              <a:solidFill>
                <a:schemeClr val="tx1">
                  <a:lumMod val="95000"/>
                  <a:lumOff val="5000"/>
                </a:schemeClr>
              </a:solidFill>
            </a:rPr>
            <a:t>Social media and health </a:t>
          </a:r>
        </a:p>
      </dsp:txBody>
      <dsp:txXfrm>
        <a:off x="38972" y="4311610"/>
        <a:ext cx="10282417" cy="720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9065A-C2CD-42AA-9160-07A7AB7FA196}">
      <dsp:nvSpPr>
        <dsp:cNvPr id="0" name=""/>
        <dsp:cNvSpPr/>
      </dsp:nvSpPr>
      <dsp:spPr>
        <a:xfrm>
          <a:off x="0" y="550"/>
          <a:ext cx="10360361" cy="1289188"/>
        </a:xfrm>
        <a:prstGeom prst="roundRect">
          <a:avLst>
            <a:gd name="adj" fmla="val 10000"/>
          </a:avLst>
        </a:prstGeom>
        <a:solidFill>
          <a:srgbClr val="DFCCD0"/>
        </a:solidFill>
        <a:ln>
          <a:noFill/>
        </a:ln>
        <a:effectLst/>
      </dsp:spPr>
      <dsp:style>
        <a:lnRef idx="0">
          <a:scrgbClr r="0" g="0" b="0"/>
        </a:lnRef>
        <a:fillRef idx="1">
          <a:scrgbClr r="0" g="0" b="0"/>
        </a:fillRef>
        <a:effectRef idx="0">
          <a:scrgbClr r="0" g="0" b="0"/>
        </a:effectRef>
        <a:fontRef idx="minor"/>
      </dsp:style>
    </dsp:sp>
    <dsp:sp modelId="{7B1FE86C-45A3-4DEE-AA3E-2C191808C460}">
      <dsp:nvSpPr>
        <dsp:cNvPr id="0" name=""/>
        <dsp:cNvSpPr/>
      </dsp:nvSpPr>
      <dsp:spPr>
        <a:xfrm>
          <a:off x="389979" y="290618"/>
          <a:ext cx="709053" cy="7090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73D417-3A36-46AE-BEB5-1EC1A66DAD47}">
      <dsp:nvSpPr>
        <dsp:cNvPr id="0" name=""/>
        <dsp:cNvSpPr/>
      </dsp:nvSpPr>
      <dsp:spPr>
        <a:xfrm>
          <a:off x="1489012" y="550"/>
          <a:ext cx="8871349" cy="12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noProof="0" dirty="0"/>
            <a:t>Public values: attention to collective values</a:t>
          </a:r>
        </a:p>
      </dsp:txBody>
      <dsp:txXfrm>
        <a:off x="1489012" y="550"/>
        <a:ext cx="8871349" cy="1289188"/>
      </dsp:txXfrm>
    </dsp:sp>
    <dsp:sp modelId="{B2DB018B-1CAD-4961-BAEA-3BEE038A9EA7}">
      <dsp:nvSpPr>
        <dsp:cNvPr id="0" name=""/>
        <dsp:cNvSpPr/>
      </dsp:nvSpPr>
      <dsp:spPr>
        <a:xfrm>
          <a:off x="0" y="1612036"/>
          <a:ext cx="10360361" cy="12891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74E09A-EDCC-4443-8B6C-4251DA3FF52C}">
      <dsp:nvSpPr>
        <dsp:cNvPr id="0" name=""/>
        <dsp:cNvSpPr/>
      </dsp:nvSpPr>
      <dsp:spPr>
        <a:xfrm>
          <a:off x="389979" y="1902104"/>
          <a:ext cx="709053" cy="7090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BBCAC-0D6B-40E4-9C48-33BBEE286664}">
      <dsp:nvSpPr>
        <dsp:cNvPr id="0" name=""/>
        <dsp:cNvSpPr/>
      </dsp:nvSpPr>
      <dsp:spPr>
        <a:xfrm>
          <a:off x="1489012" y="1612036"/>
          <a:ext cx="8871349" cy="12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noProof="0" dirty="0"/>
            <a:t>National and international innovation policies focus on economic benefits rather than societal challenges</a:t>
          </a:r>
        </a:p>
      </dsp:txBody>
      <dsp:txXfrm>
        <a:off x="1489012" y="1612036"/>
        <a:ext cx="8871349" cy="1289188"/>
      </dsp:txXfrm>
    </dsp:sp>
    <dsp:sp modelId="{974238D1-DB64-40BE-8AEC-96B3C9190157}">
      <dsp:nvSpPr>
        <dsp:cNvPr id="0" name=""/>
        <dsp:cNvSpPr/>
      </dsp:nvSpPr>
      <dsp:spPr>
        <a:xfrm>
          <a:off x="0" y="3223522"/>
          <a:ext cx="10360361" cy="12891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0D1512-2063-4077-A311-9DA3E59AA4D5}">
      <dsp:nvSpPr>
        <dsp:cNvPr id="0" name=""/>
        <dsp:cNvSpPr/>
      </dsp:nvSpPr>
      <dsp:spPr>
        <a:xfrm>
          <a:off x="389979" y="3513589"/>
          <a:ext cx="709053" cy="7090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6FBC10-06D8-4EFE-8BEC-DB44CA4527EF}">
      <dsp:nvSpPr>
        <dsp:cNvPr id="0" name=""/>
        <dsp:cNvSpPr/>
      </dsp:nvSpPr>
      <dsp:spPr>
        <a:xfrm>
          <a:off x="1489012" y="3223522"/>
          <a:ext cx="8871349" cy="1289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noProof="0" dirty="0"/>
            <a:t>Collaboration needs to move beyond academic and professional experts. More d</a:t>
          </a:r>
          <a:r>
            <a:rPr lang="en-US" sz="2500" b="0" i="0" kern="1200" baseline="0" noProof="0" dirty="0"/>
            <a:t>emocratic model of innovation,</a:t>
          </a:r>
          <a:r>
            <a:rPr lang="en-US" sz="2500" kern="1200" noProof="0" dirty="0"/>
            <a:t> also involving citizens and societal stakeholders is desirable.</a:t>
          </a:r>
        </a:p>
      </dsp:txBody>
      <dsp:txXfrm>
        <a:off x="1489012" y="3223522"/>
        <a:ext cx="8871349" cy="12891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E5020FE-BFFB-48A1-A1CB-A1CD8E4B1BFA}" type="datetimeFigureOut">
              <a:rPr lang="nl-NL"/>
              <a:pPr>
                <a:defRPr/>
              </a:pPr>
              <a:t>2-4-2024</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B483B13-D841-408D-8DEF-771736B618B8}" type="slidenum">
              <a:rPr lang="nl-NL"/>
              <a:pPr>
                <a:defRPr/>
              </a:pPr>
              <a:t>‹#›</a:t>
            </a:fld>
            <a:endParaRPr lang="nl-NL"/>
          </a:p>
        </p:txBody>
      </p:sp>
    </p:spTree>
    <p:extLst>
      <p:ext uri="{BB962C8B-B14F-4D97-AF65-F5344CB8AC3E}">
        <p14:creationId xmlns:p14="http://schemas.microsoft.com/office/powerpoint/2010/main" val="19253943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F26D423-BE7F-43D5-A825-25ACDBDDE51A}" type="datetimeFigureOut">
              <a:rPr lang="nl-NL"/>
              <a:pPr>
                <a:defRPr/>
              </a:pPr>
              <a:t>2-4-2024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4E9F4CA-22B2-489F-8942-4A13F754FC9F}" type="slidenum">
              <a:rPr lang="nl-NL"/>
              <a:pPr>
                <a:defRPr/>
              </a:pPr>
              <a:t>‹#›</a:t>
            </a:fld>
            <a:endParaRPr lang="nl-NL"/>
          </a:p>
        </p:txBody>
      </p:sp>
    </p:spTree>
    <p:extLst>
      <p:ext uri="{BB962C8B-B14F-4D97-AF65-F5344CB8AC3E}">
        <p14:creationId xmlns:p14="http://schemas.microsoft.com/office/powerpoint/2010/main" val="22102486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Welcome</a:t>
            </a:r>
            <a:r>
              <a:rPr lang="nl-NL" baseline="0" dirty="0"/>
              <a:t> </a:t>
            </a:r>
            <a:r>
              <a:rPr lang="nl-NL" baseline="0" dirty="0" err="1"/>
              <a:t>to</a:t>
            </a:r>
            <a:r>
              <a:rPr lang="nl-NL" baseline="0" dirty="0"/>
              <a:t> </a:t>
            </a:r>
            <a:r>
              <a:rPr lang="nl-NL" baseline="0" dirty="0" err="1"/>
              <a:t>my</a:t>
            </a:r>
            <a:r>
              <a:rPr lang="nl-NL" baseline="0" dirty="0"/>
              <a:t> talk. I </a:t>
            </a:r>
            <a:r>
              <a:rPr lang="nl-NL" baseline="0" dirty="0" err="1"/>
              <a:t>am</a:t>
            </a:r>
            <a:r>
              <a:rPr lang="nl-NL" baseline="0" dirty="0"/>
              <a:t> </a:t>
            </a:r>
            <a:r>
              <a:rPr lang="nl-NL" baseline="0" dirty="0" err="1"/>
              <a:t>going</a:t>
            </a:r>
            <a:r>
              <a:rPr lang="nl-NL" baseline="0" dirty="0"/>
              <a:t> </a:t>
            </a:r>
            <a:r>
              <a:rPr lang="nl-NL" baseline="0" dirty="0" err="1"/>
              <a:t>to</a:t>
            </a:r>
            <a:r>
              <a:rPr lang="nl-NL" baseline="0" dirty="0"/>
              <a:t> present views </a:t>
            </a:r>
            <a:r>
              <a:rPr lang="nl-NL" baseline="0" dirty="0" err="1"/>
              <a:t>from</a:t>
            </a:r>
            <a:r>
              <a:rPr lang="nl-NL" baseline="0" dirty="0"/>
              <a:t> stakeholders, </a:t>
            </a:r>
            <a:r>
              <a:rPr lang="nl-NL" baseline="0" dirty="0" err="1"/>
              <a:t>patients</a:t>
            </a:r>
            <a:r>
              <a:rPr lang="nl-NL" baseline="0" dirty="0"/>
              <a:t> </a:t>
            </a:r>
            <a:r>
              <a:rPr lang="nl-NL" baseline="0" dirty="0" err="1"/>
              <a:t>and</a:t>
            </a:r>
            <a:r>
              <a:rPr lang="nl-NL" baseline="0" dirty="0"/>
              <a:t> </a:t>
            </a:r>
            <a:r>
              <a:rPr lang="nl-NL" baseline="0" dirty="0" err="1"/>
              <a:t>citizens</a:t>
            </a:r>
            <a:r>
              <a:rPr lang="nl-NL" baseline="0" dirty="0"/>
              <a:t> on </a:t>
            </a:r>
            <a:r>
              <a:rPr lang="nl-NL" baseline="0" dirty="0" err="1"/>
              <a:t>the</a:t>
            </a:r>
            <a:r>
              <a:rPr lang="nl-NL" baseline="0" dirty="0"/>
              <a:t> </a:t>
            </a:r>
            <a:r>
              <a:rPr lang="nl-NL" baseline="0" dirty="0" err="1"/>
              <a:t>use</a:t>
            </a:r>
            <a:r>
              <a:rPr lang="nl-NL" baseline="0" dirty="0"/>
              <a:t> of AI </a:t>
            </a:r>
            <a:r>
              <a:rPr lang="nl-NL" baseline="0" dirty="0" err="1"/>
              <a:t>for</a:t>
            </a:r>
            <a:r>
              <a:rPr lang="nl-NL" baseline="0" dirty="0"/>
              <a:t> health </a:t>
            </a:r>
            <a:r>
              <a:rPr lang="nl-NL" baseline="0" dirty="0" err="1"/>
              <a:t>and</a:t>
            </a:r>
            <a:r>
              <a:rPr lang="nl-NL" baseline="0" dirty="0"/>
              <a:t> care </a:t>
            </a:r>
            <a:r>
              <a:rPr lang="nl-NL" baseline="0" dirty="0" err="1"/>
              <a:t>that</a:t>
            </a:r>
            <a:r>
              <a:rPr lang="nl-NL" baseline="0" dirty="0"/>
              <a:t> we have </a:t>
            </a:r>
            <a:r>
              <a:rPr lang="nl-NL" baseline="0" dirty="0" err="1"/>
              <a:t>derived</a:t>
            </a:r>
            <a:r>
              <a:rPr lang="nl-NL" baseline="0" dirty="0"/>
              <a:t> </a:t>
            </a:r>
            <a:r>
              <a:rPr lang="nl-NL" baseline="0" dirty="0" err="1"/>
              <a:t>from</a:t>
            </a:r>
            <a:r>
              <a:rPr lang="nl-NL" baseline="0" dirty="0"/>
              <a:t> a blog series </a:t>
            </a:r>
            <a:r>
              <a:rPr lang="nl-NL" baseline="0" dirty="0" err="1"/>
              <a:t>with</a:t>
            </a:r>
            <a:r>
              <a:rPr lang="nl-NL" baseline="0" dirty="0"/>
              <a:t> different stakeholders </a:t>
            </a:r>
            <a:r>
              <a:rPr lang="nl-NL" baseline="0" dirty="0" err="1"/>
              <a:t>and</a:t>
            </a:r>
            <a:r>
              <a:rPr lang="nl-NL" baseline="0" dirty="0"/>
              <a:t> </a:t>
            </a:r>
            <a:r>
              <a:rPr lang="nl-NL" baseline="0" dirty="0" err="1"/>
              <a:t>dialoges</a:t>
            </a:r>
            <a:r>
              <a:rPr lang="nl-NL" baseline="0" dirty="0"/>
              <a:t> </a:t>
            </a:r>
            <a:r>
              <a:rPr lang="nl-NL" baseline="0" dirty="0" err="1"/>
              <a:t>with</a:t>
            </a:r>
            <a:r>
              <a:rPr lang="nl-NL" baseline="0" dirty="0"/>
              <a:t> </a:t>
            </a:r>
            <a:r>
              <a:rPr lang="nl-NL" baseline="0" dirty="0" err="1"/>
              <a:t>citizens</a:t>
            </a:r>
            <a:r>
              <a:rPr lang="nl-NL" baseline="0" dirty="0"/>
              <a:t> </a:t>
            </a:r>
            <a:r>
              <a:rPr lang="nl-NL" baseline="0" dirty="0" err="1"/>
              <a:t>and</a:t>
            </a:r>
            <a:r>
              <a:rPr lang="nl-NL" baseline="0" dirty="0"/>
              <a:t> </a:t>
            </a:r>
            <a:r>
              <a:rPr lang="nl-NL" baseline="0" dirty="0" err="1"/>
              <a:t>patients</a:t>
            </a:r>
            <a:r>
              <a:rPr lang="nl-NL" baseline="0" dirty="0"/>
              <a:t>. </a:t>
            </a:r>
            <a:endParaRPr lang="en-US" dirty="0"/>
          </a:p>
        </p:txBody>
      </p:sp>
      <p:sp>
        <p:nvSpPr>
          <p:cNvPr id="4" name="Footer Placeholder 3"/>
          <p:cNvSpPr>
            <a:spLocks noGrp="1"/>
          </p:cNvSpPr>
          <p:nvPr>
            <p:ph type="ftr" sz="quarter" idx="10"/>
          </p:nvPr>
        </p:nvSpPr>
        <p:spPr/>
        <p:txBody>
          <a:bodyPr/>
          <a:lstStyle/>
          <a:p>
            <a:pPr>
              <a:defRPr/>
            </a:pPr>
            <a:endParaRPr lang="nl-NL"/>
          </a:p>
        </p:txBody>
      </p:sp>
      <p:sp>
        <p:nvSpPr>
          <p:cNvPr id="5" name="Slide Number Placeholder 4"/>
          <p:cNvSpPr>
            <a:spLocks noGrp="1"/>
          </p:cNvSpPr>
          <p:nvPr>
            <p:ph type="sldNum" sz="quarter" idx="11"/>
          </p:nvPr>
        </p:nvSpPr>
        <p:spPr/>
        <p:txBody>
          <a:bodyPr/>
          <a:lstStyle/>
          <a:p>
            <a:pPr>
              <a:defRPr/>
            </a:pPr>
            <a:fld id="{F4E9F4CA-22B2-489F-8942-4A13F754FC9F}" type="slidenum">
              <a:rPr lang="nl-NL" smtClean="0"/>
              <a:pPr>
                <a:defRPr/>
              </a:pPr>
              <a:t>1</a:t>
            </a:fld>
            <a:endParaRPr lang="nl-NL"/>
          </a:p>
        </p:txBody>
      </p:sp>
    </p:spTree>
    <p:extLst>
      <p:ext uri="{BB962C8B-B14F-4D97-AF65-F5344CB8AC3E}">
        <p14:creationId xmlns:p14="http://schemas.microsoft.com/office/powerpoint/2010/main" val="345088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sym typeface="Wingdings" panose="05000000000000000000" pitchFamily="2" charset="2"/>
              </a:rPr>
              <a:t> Privacy as well…</a:t>
            </a:r>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16</a:t>
            </a:fld>
            <a:endParaRPr lang="nl-NL"/>
          </a:p>
        </p:txBody>
      </p:sp>
    </p:spTree>
    <p:extLst>
      <p:ext uri="{BB962C8B-B14F-4D97-AF65-F5344CB8AC3E}">
        <p14:creationId xmlns:p14="http://schemas.microsoft.com/office/powerpoint/2010/main" val="179527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3</a:t>
            </a:fld>
            <a:endParaRPr lang="nl-NL"/>
          </a:p>
        </p:txBody>
      </p:sp>
    </p:spTree>
    <p:extLst>
      <p:ext uri="{BB962C8B-B14F-4D97-AF65-F5344CB8AC3E}">
        <p14:creationId xmlns:p14="http://schemas.microsoft.com/office/powerpoint/2010/main" val="1572144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1" dirty="0"/>
              <a:t>In </a:t>
            </a:r>
            <a:r>
              <a:rPr lang="nl-NL" b="1" dirty="0" err="1"/>
              <a:t>medical</a:t>
            </a:r>
            <a:r>
              <a:rPr lang="nl-NL" b="1" dirty="0"/>
              <a:t> </a:t>
            </a:r>
            <a:r>
              <a:rPr lang="nl-NL" b="1" dirty="0" err="1"/>
              <a:t>practice</a:t>
            </a:r>
            <a:r>
              <a:rPr lang="nl-NL" b="1" dirty="0"/>
              <a:t>:</a:t>
            </a:r>
          </a:p>
          <a:p>
            <a:pPr marL="171450" indent="-171450">
              <a:buFont typeface="Arial" panose="020B0604020202020204" pitchFamily="34" charset="0"/>
              <a:buChar char="•"/>
            </a:pPr>
            <a:r>
              <a:rPr lang="en-US" dirty="0"/>
              <a:t>Care-at-a-distance examples: video consulting, telemonitoring and activity tracking</a:t>
            </a:r>
          </a:p>
          <a:p>
            <a:r>
              <a:rPr lang="en-US" dirty="0"/>
              <a:t>The promise of these technologies is that it will make healthcare more efficient and cost-effective</a:t>
            </a:r>
          </a:p>
          <a:p>
            <a:pPr marL="628650" lvl="1" indent="-171450">
              <a:buFont typeface="Wingdings" panose="05000000000000000000" pitchFamily="2" charset="2"/>
              <a:buChar char="è"/>
            </a:pPr>
            <a:r>
              <a:rPr lang="en-US" dirty="0">
                <a:sym typeface="Wingdings" panose="05000000000000000000" pitchFamily="2" charset="2"/>
              </a:rPr>
              <a:t>Currently little prove of this effect</a:t>
            </a:r>
            <a:endParaRPr lang="en-US" dirty="0"/>
          </a:p>
          <a:p>
            <a:pPr marL="171450" indent="-171450">
              <a:buFont typeface="Arial" panose="020B0604020202020204" pitchFamily="34" charset="0"/>
              <a:buChar char="•"/>
            </a:pPr>
            <a:r>
              <a:rPr lang="en-US" dirty="0"/>
              <a:t>AI examples: decision-support tools, image interpretation, automatic generation, compiling or search of health record, and many more…</a:t>
            </a:r>
          </a:p>
          <a:p>
            <a:r>
              <a:rPr lang="en-US" dirty="0"/>
              <a:t>Promises increased efficiency, better quality and new ways of working</a:t>
            </a:r>
          </a:p>
          <a:p>
            <a:pPr marL="0" indent="0">
              <a:buNone/>
            </a:pPr>
            <a:r>
              <a:rPr lang="en-US" dirty="0">
                <a:sym typeface="Wingdings" panose="05000000000000000000" pitchFamily="2" charset="2"/>
              </a:rPr>
              <a:t>	 AI tools are slowly finding their way into the clinic</a:t>
            </a:r>
            <a:endParaRPr lang="nl-NL" b="1" dirty="0"/>
          </a:p>
          <a:p>
            <a:pPr marL="171450" indent="-171450">
              <a:buFont typeface="Arial" panose="020B0604020202020204" pitchFamily="34" charset="0"/>
              <a:buChar char="•"/>
            </a:pPr>
            <a:r>
              <a:rPr lang="nl-NL" b="0" dirty="0"/>
              <a:t>Data </a:t>
            </a:r>
            <a:r>
              <a:rPr lang="nl-NL" b="0" dirty="0" err="1"/>
              <a:t>sharing</a:t>
            </a:r>
            <a:r>
              <a:rPr lang="nl-NL" b="0" dirty="0"/>
              <a:t> </a:t>
            </a:r>
            <a:r>
              <a:rPr lang="nl-NL" b="0" dirty="0" err="1"/>
              <a:t>and</a:t>
            </a:r>
            <a:r>
              <a:rPr lang="nl-NL" b="0" dirty="0"/>
              <a:t> </a:t>
            </a:r>
            <a:r>
              <a:rPr lang="nl-NL" b="0" dirty="0" err="1"/>
              <a:t>collaboration</a:t>
            </a:r>
            <a:r>
              <a:rPr lang="nl-NL" b="0" dirty="0"/>
              <a:t> </a:t>
            </a:r>
            <a:r>
              <a:rPr lang="nl-NL" b="0" dirty="0" err="1"/>
              <a:t>examples</a:t>
            </a:r>
            <a:r>
              <a:rPr lang="nl-NL" b="0" dirty="0"/>
              <a:t>: </a:t>
            </a:r>
            <a:r>
              <a:rPr lang="en-US" dirty="0"/>
              <a:t>Increase use of data generated in a health(care) context– i.e. from digital devices (wearables), in health care records and in registries</a:t>
            </a:r>
          </a:p>
          <a:p>
            <a:r>
              <a:rPr lang="en-US" dirty="0"/>
              <a:t>Data sharing generates opportunities for collaborations between care providers, scientific research, innovation and technology development (enabled by the European Health Data Space - EHDS).</a:t>
            </a:r>
          </a:p>
          <a:p>
            <a:pPr marL="171450" indent="-171450">
              <a:buFont typeface="Arial" panose="020B0604020202020204" pitchFamily="34" charset="0"/>
              <a:buChar char="•"/>
            </a:pPr>
            <a:endParaRPr lang="nl-NL"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b="1" dirty="0"/>
              <a:t>In </a:t>
            </a:r>
            <a:r>
              <a:rPr lang="nl-NL" b="1" dirty="0" err="1"/>
              <a:t>medical</a:t>
            </a:r>
            <a:r>
              <a:rPr lang="nl-NL" b="1" dirty="0"/>
              <a:t> research:</a:t>
            </a:r>
            <a:endParaRPr lang="nl-NL" b="0" dirty="0"/>
          </a:p>
          <a:p>
            <a:pPr marL="171450" indent="-171450">
              <a:buFont typeface="Arial" panose="020B0604020202020204" pitchFamily="34" charset="0"/>
              <a:buChar char="•"/>
            </a:pPr>
            <a:r>
              <a:rPr lang="en-US" dirty="0"/>
              <a:t>Using artificially generated data instead of real-world data while maintaining key statistical properties.</a:t>
            </a:r>
          </a:p>
          <a:p>
            <a:r>
              <a:rPr lang="en-US" dirty="0"/>
              <a:t>Useful when dealing with sensitive of confidential information (i.e. personal of proprietary data)</a:t>
            </a:r>
          </a:p>
          <a:p>
            <a:r>
              <a:rPr lang="en-US" dirty="0"/>
              <a:t>Protects privacy, while allowing researchers to perform analyses</a:t>
            </a:r>
            <a:endParaRPr lang="nl-NL" b="0" dirty="0"/>
          </a:p>
          <a:p>
            <a:pPr marL="171450" indent="-171450">
              <a:buFont typeface="Arial" panose="020B0604020202020204" pitchFamily="34" charset="0"/>
              <a:buChar char="•"/>
            </a:pPr>
            <a:r>
              <a:rPr lang="en-US" dirty="0"/>
              <a:t>Integration and analysis of data from multiple disciplines, made possible by AI technologies, </a:t>
            </a:r>
          </a:p>
          <a:p>
            <a:r>
              <a:rPr lang="en-US" dirty="0"/>
              <a:t>i.e. genomics, transcriptomics, proteomics, metabolomics and epigenomics.</a:t>
            </a:r>
          </a:p>
          <a:p>
            <a:pPr marL="0" indent="0">
              <a:buNone/>
            </a:pPr>
            <a:r>
              <a:rPr lang="en-US" dirty="0">
                <a:sym typeface="Wingdings" panose="05000000000000000000" pitchFamily="2" charset="2"/>
              </a:rPr>
              <a:t>	 high throughput technologies that enable large-scale study of 	biological entities. </a:t>
            </a:r>
          </a:p>
          <a:p>
            <a:r>
              <a:rPr lang="en-US" dirty="0">
                <a:sym typeface="Wingdings" panose="05000000000000000000" pitchFamily="2" charset="2"/>
              </a:rPr>
              <a:t>Contributes to the complex understanding and dynamics within biological systems and the development of personalized/ precision medicine.</a:t>
            </a:r>
          </a:p>
          <a:p>
            <a:pPr marL="171450" indent="-171450">
              <a:buFont typeface="Arial" panose="020B0604020202020204" pitchFamily="34" charset="0"/>
              <a:buChar char="•"/>
            </a:pPr>
            <a:r>
              <a:rPr lang="en-US" dirty="0"/>
              <a:t>AI significantly impacts brain research by improving data comprehension, data integration and automatic data processing.</a:t>
            </a:r>
          </a:p>
          <a:p>
            <a:r>
              <a:rPr lang="en-US" dirty="0"/>
              <a:t>New avenues to develop interventions</a:t>
            </a:r>
          </a:p>
          <a:p>
            <a:r>
              <a:rPr lang="en-US" dirty="0"/>
              <a:t>For example, brain implants and brain-computer interfaces. </a:t>
            </a:r>
          </a:p>
          <a:p>
            <a:pPr marL="171450" indent="-171450">
              <a:buFont typeface="Arial" panose="020B0604020202020204" pitchFamily="34" charset="0"/>
              <a:buChar char="•"/>
            </a:pPr>
            <a:endParaRPr lang="en-US" dirty="0">
              <a:sym typeface="Wingdings" panose="05000000000000000000" pitchFamily="2" charset="2"/>
            </a:endParaRPr>
          </a:p>
          <a:p>
            <a:endParaRPr lang="nl-NL" b="1"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5</a:t>
            </a:fld>
            <a:endParaRPr lang="nl-NL"/>
          </a:p>
        </p:txBody>
      </p:sp>
    </p:spTree>
    <p:extLst>
      <p:ext uri="{BB962C8B-B14F-4D97-AF65-F5344CB8AC3E}">
        <p14:creationId xmlns:p14="http://schemas.microsoft.com/office/powerpoint/2010/main" val="3042772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First CRISPR-based gene therapies are on the market, targeting sickle cell disease. </a:t>
            </a:r>
          </a:p>
          <a:p>
            <a:r>
              <a:rPr lang="en-US" dirty="0"/>
              <a:t>Gene therapies targeting many different diseases are expected to follow in the coming years.</a:t>
            </a:r>
          </a:p>
          <a:p>
            <a:r>
              <a:rPr lang="en-US" dirty="0"/>
              <a:t>This would comprise a revolution in medical care for genetic disorders </a:t>
            </a:r>
          </a:p>
          <a:p>
            <a:endParaRPr lang="en-US" dirty="0"/>
          </a:p>
          <a:p>
            <a:r>
              <a:rPr lang="en-US" dirty="0"/>
              <a:t>* When gene therapy is deployed to ‘cure’ an embryo (and future child) from a genetic disease (or make other genetic alterations), the child will pass on the alteration to its offspring.</a:t>
            </a:r>
          </a:p>
          <a:p>
            <a:r>
              <a:rPr lang="en-US" dirty="0"/>
              <a:t>Techniques for HGGE is not yet considered safe and efficient, but experiments are being performed worldwide (i.e. CRISPR-babies)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Embryo-like structures (ELS) made from stem cells can serve as an embryo-model for research without creating, using and discarding actual human embryos</a:t>
            </a:r>
          </a:p>
          <a:p>
            <a:endParaRPr lang="en-US" dirty="0"/>
          </a:p>
          <a:p>
            <a:r>
              <a:rPr lang="en-US" dirty="0"/>
              <a:t>* Generating germ cells (sperm and egg cells) in the lab from skin or other body cells might generate new avenues to research genetic diseases or fertility disorders.</a:t>
            </a:r>
          </a:p>
          <a:p>
            <a:r>
              <a:rPr lang="en-US" dirty="0"/>
              <a:t>In the future it may also comprise a new reproductive technology, when two synthetic germ cells are used to generate an embryo that grows into a child. </a:t>
            </a:r>
          </a:p>
          <a:p>
            <a:r>
              <a:rPr lang="en-US" dirty="0"/>
              <a:t>Ethical issues include informed consent of potential donors, a different appreciation of early human life and access to care and reproductive technologies. </a:t>
            </a:r>
          </a:p>
          <a:p>
            <a:r>
              <a:rPr lang="en-US" dirty="0"/>
              <a:t>More research and a broad society dialogue are crucial to responsible development of IVG</a:t>
            </a:r>
          </a:p>
          <a:p>
            <a:endParaRPr lang="en-US" dirty="0"/>
          </a:p>
          <a:p>
            <a:r>
              <a:rPr lang="nl-NL" dirty="0"/>
              <a:t>*</a:t>
            </a:r>
            <a:r>
              <a:rPr lang="en-US" dirty="0"/>
              <a:t>Increasing knowledge of epigenetic mechanisms – the “operating system” that regulates gene expression, provides information on the complex interaction between the genome and the environment.</a:t>
            </a:r>
          </a:p>
          <a:p>
            <a:endParaRPr lang="en-US" dirty="0"/>
          </a:p>
          <a:p>
            <a:r>
              <a:rPr lang="en-US" dirty="0"/>
              <a:t>With </a:t>
            </a:r>
            <a:r>
              <a:rPr lang="en-US" b="1" dirty="0"/>
              <a:t>epigenetic editing</a:t>
            </a:r>
            <a:r>
              <a:rPr lang="en-US" dirty="0"/>
              <a:t>, researchers envision the ability to </a:t>
            </a:r>
            <a:r>
              <a:rPr lang="en-US" dirty="0" err="1"/>
              <a:t>swich</a:t>
            </a:r>
            <a:r>
              <a:rPr lang="en-US" dirty="0"/>
              <a:t> genes on or off, in order to improve dysregulated body processes. </a:t>
            </a:r>
          </a:p>
          <a:p>
            <a:r>
              <a:rPr lang="en-US" dirty="0"/>
              <a:t>Epigenetic editing might generate therapies that enable to cure genetic (or other) diseases without cutting the DNA</a:t>
            </a:r>
          </a:p>
          <a:p>
            <a:r>
              <a:rPr lang="en-US" dirty="0"/>
              <a:t>Ethical concerns might be similar to gene therapy, but further research and societal dialogue is required for responsible development of epigenetic editing</a:t>
            </a:r>
          </a:p>
          <a:p>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8</a:t>
            </a:fld>
            <a:endParaRPr lang="nl-NL"/>
          </a:p>
        </p:txBody>
      </p:sp>
    </p:spTree>
    <p:extLst>
      <p:ext uri="{BB962C8B-B14F-4D97-AF65-F5344CB8AC3E}">
        <p14:creationId xmlns:p14="http://schemas.microsoft.com/office/powerpoint/2010/main" val="37249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9</a:t>
            </a:fld>
            <a:endParaRPr lang="nl-NL"/>
          </a:p>
        </p:txBody>
      </p:sp>
    </p:spTree>
    <p:extLst>
      <p:ext uri="{BB962C8B-B14F-4D97-AF65-F5344CB8AC3E}">
        <p14:creationId xmlns:p14="http://schemas.microsoft.com/office/powerpoint/2010/main" val="44302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1F5F"/>
                </a:solidFill>
                <a:latin typeface="Arial" panose="020B0604020202020204" pitchFamily="34" charset="0"/>
              </a:rPr>
              <a:t>Disparities in access to Healthcare: </a:t>
            </a:r>
            <a:endParaRPr lang="en-US" sz="1800" b="0" i="0" u="none" strike="noStrike" baseline="0" dirty="0">
              <a:solidFill>
                <a:srgbClr val="001F5F"/>
              </a:solidFill>
              <a:latin typeface="Arial" panose="020B0604020202020204" pitchFamily="34" charset="0"/>
            </a:endParaRPr>
          </a:p>
          <a:p>
            <a:r>
              <a:rPr lang="en-US" sz="1800" b="0" i="0" u="none" strike="noStrike" baseline="0" dirty="0">
                <a:solidFill>
                  <a:srgbClr val="001F5F"/>
                </a:solidFill>
                <a:latin typeface="Arial" panose="020B0604020202020204" pitchFamily="34" charset="0"/>
              </a:rPr>
              <a:t>Disparities in access to healthcare services create challenges in applying ethical guidelines universally. The ethical dilemma of allocating limited healthcare resources fairly and addressing healthcare inequities remains a contentious issue. </a:t>
            </a:r>
          </a:p>
          <a:p>
            <a:endParaRPr lang="nl-NL" dirty="0"/>
          </a:p>
          <a:p>
            <a:r>
              <a:rPr lang="en-US" sz="1800" b="1" i="0" u="none" strike="noStrike" baseline="0" dirty="0">
                <a:solidFill>
                  <a:srgbClr val="1F3863"/>
                </a:solidFill>
                <a:latin typeface="Arial" panose="020B0604020202020204" pitchFamily="34" charset="0"/>
              </a:rPr>
              <a:t>Climate change and health (planetary health) </a:t>
            </a:r>
            <a:endParaRPr lang="en-US"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Human health is intricately linked to the health of the planet and the sustainable functioning of its ecosystems. There is a growing awareness of the impact of climate change on health, including the spread of diseases and the exacerbation of health inequalities. The multidisciplinary field of </a:t>
            </a:r>
            <a:r>
              <a:rPr lang="en-US" sz="1800" b="0" i="1" u="none" strike="noStrike" baseline="0" dirty="0">
                <a:solidFill>
                  <a:srgbClr val="1F3863"/>
                </a:solidFill>
                <a:latin typeface="Arial" panose="020B0604020202020204" pitchFamily="34" charset="0"/>
              </a:rPr>
              <a:t>planetary health </a:t>
            </a:r>
            <a:r>
              <a:rPr lang="en-US" sz="1800" b="0" i="0" u="none" strike="noStrike" baseline="0" dirty="0">
                <a:solidFill>
                  <a:srgbClr val="1F3863"/>
                </a:solidFill>
                <a:latin typeface="Arial" panose="020B0604020202020204" pitchFamily="34" charset="0"/>
              </a:rPr>
              <a:t>focuses on the interconnections between the health of human civilizations and the health of the Earth's natural systems, emphasizing the complex relationships between human well-being, ecosystems, and the global environment. </a:t>
            </a:r>
          </a:p>
          <a:p>
            <a:r>
              <a:rPr lang="en-US" sz="1800" b="0" i="0" u="none" strike="noStrike" baseline="0" dirty="0">
                <a:solidFill>
                  <a:srgbClr val="1F3863"/>
                </a:solidFill>
                <a:latin typeface="Arial" panose="020B0604020202020204" pitchFamily="34" charset="0"/>
              </a:rPr>
              <a:t>Simultaneously, measures against climate change can also affect our health. For example, cities in the Netherlands are developing measures to retain water in cities, as water will become scarce and water can cool cities, however, this will also allow mosquitoes to do well in the future. This is problematic because with higher temperatures, it is likely that mosquitoes will carry more viruses in the future. </a:t>
            </a:r>
          </a:p>
          <a:p>
            <a:endParaRPr lang="en-US" sz="1800" b="0" i="0" u="none" strike="noStrike" baseline="0" dirty="0">
              <a:solidFill>
                <a:srgbClr val="1F3863"/>
              </a:solidFill>
              <a:latin typeface="Arial" panose="020B0604020202020204" pitchFamily="34" charset="0"/>
            </a:endParaRPr>
          </a:p>
          <a:p>
            <a:r>
              <a:rPr lang="en-US" sz="1800" b="1" i="0" u="none" strike="noStrike" baseline="0" dirty="0">
                <a:solidFill>
                  <a:srgbClr val="1F3863"/>
                </a:solidFill>
                <a:latin typeface="Arial" panose="020B0604020202020204" pitchFamily="34" charset="0"/>
              </a:rPr>
              <a:t>Growing scarcity of resources in health care </a:t>
            </a:r>
            <a:endParaRPr lang="en-US"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Several factors contribute to scarcity of resources in healthcare, including a rising health care demand as populations grow, age, and face new health challenges, advancements in medical technology that increase costs, and a shortage of healthcare professionals and prescription drugs. The COVID-19 backlash of delayed health care, long covid and exhausted medical personnel compounds these issues further. </a:t>
            </a:r>
          </a:p>
          <a:p>
            <a:endParaRPr lang="en-US" sz="1800" b="0" i="0" u="none" strike="noStrike" baseline="0" dirty="0">
              <a:solidFill>
                <a:srgbClr val="1F3863"/>
              </a:solidFill>
              <a:latin typeface="Arial" panose="020B0604020202020204" pitchFamily="34" charset="0"/>
            </a:endParaRPr>
          </a:p>
          <a:p>
            <a:r>
              <a:rPr lang="en-US" sz="1800" b="1" i="0" u="none" strike="noStrike" baseline="0" dirty="0">
                <a:solidFill>
                  <a:srgbClr val="1F3863"/>
                </a:solidFill>
                <a:latin typeface="Arial" panose="020B0604020202020204" pitchFamily="34" charset="0"/>
              </a:rPr>
              <a:t>Availability and accessibility of biotechnological innovations worldwide </a:t>
            </a:r>
            <a:endParaRPr lang="en-US"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There’s a growing risk that personalized medicine will edge out public health measures that are beneficial to all. This leads to more expensive personalized care, and at the same time to less funding available. There is a risk that due to private lobbying, more resources will be allocated to these technologies than to healthcare or prevention, that are less represented by lobby organizations. This is a matter of health justice. </a:t>
            </a:r>
          </a:p>
          <a:p>
            <a:endParaRPr lang="en-US" sz="1800" b="0" i="0" u="none" strike="noStrike" baseline="0" dirty="0">
              <a:solidFill>
                <a:srgbClr val="1F3863"/>
              </a:solidFill>
              <a:latin typeface="Arial" panose="020B0604020202020204" pitchFamily="34" charset="0"/>
            </a:endParaRPr>
          </a:p>
          <a:p>
            <a:r>
              <a:rPr lang="nl-NL" sz="1800" b="1" i="0" u="none" strike="noStrike" baseline="0" dirty="0" err="1">
                <a:solidFill>
                  <a:srgbClr val="1F3863"/>
                </a:solidFill>
                <a:latin typeface="Arial" panose="020B0604020202020204" pitchFamily="34" charset="0"/>
              </a:rPr>
              <a:t>Individualisation</a:t>
            </a:r>
            <a:r>
              <a:rPr lang="nl-NL" sz="1800" b="1" i="0" u="none" strike="noStrike" baseline="0" dirty="0">
                <a:solidFill>
                  <a:srgbClr val="1F3863"/>
                </a:solidFill>
                <a:latin typeface="Arial" panose="020B0604020202020204" pitchFamily="34" charset="0"/>
              </a:rPr>
              <a:t> </a:t>
            </a:r>
            <a:endParaRPr lang="nl-NL"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The increase in individual-oriented behaviors, values, and lifestyles, come at the expense of traditional collective or communal structures. </a:t>
            </a:r>
          </a:p>
          <a:p>
            <a:endParaRPr lang="en-US" sz="1800" b="0" i="0" u="none" strike="noStrike" baseline="0" dirty="0">
              <a:solidFill>
                <a:srgbClr val="1F3863"/>
              </a:solidFill>
              <a:latin typeface="Arial" panose="020B0604020202020204" pitchFamily="34" charset="0"/>
            </a:endParaRPr>
          </a:p>
          <a:p>
            <a:r>
              <a:rPr lang="nl-NL" sz="1800" b="1" i="0" u="none" strike="noStrike" baseline="0" dirty="0" err="1">
                <a:solidFill>
                  <a:srgbClr val="1F3863"/>
                </a:solidFill>
                <a:latin typeface="Arial" panose="020B0604020202020204" pitchFamily="34" charset="0"/>
              </a:rPr>
              <a:t>Social</a:t>
            </a:r>
            <a:r>
              <a:rPr lang="nl-NL" sz="1800" b="1" i="0" u="none" strike="noStrike" baseline="0" dirty="0">
                <a:solidFill>
                  <a:srgbClr val="1F3863"/>
                </a:solidFill>
                <a:latin typeface="Arial" panose="020B0604020202020204" pitchFamily="34" charset="0"/>
              </a:rPr>
              <a:t> media </a:t>
            </a:r>
            <a:r>
              <a:rPr lang="nl-NL" sz="1800" b="1" i="0" u="none" strike="noStrike" baseline="0" dirty="0" err="1">
                <a:solidFill>
                  <a:srgbClr val="1F3863"/>
                </a:solidFill>
                <a:latin typeface="Arial" panose="020B0604020202020204" pitchFamily="34" charset="0"/>
              </a:rPr>
              <a:t>and</a:t>
            </a:r>
            <a:r>
              <a:rPr lang="nl-NL" sz="1800" b="1" i="0" u="none" strike="noStrike" baseline="0" dirty="0">
                <a:solidFill>
                  <a:srgbClr val="1F3863"/>
                </a:solidFill>
                <a:latin typeface="Arial" panose="020B0604020202020204" pitchFamily="34" charset="0"/>
              </a:rPr>
              <a:t> health </a:t>
            </a:r>
            <a:endParaRPr lang="nl-NL"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Besides the impact social media has on the mental and physical health of children as well as adults, social media platforms can also be sources of health-related misinformation. Individuals may encounter inaccurate information, potentially leading to self-diagnosis, unnecessary anxiety, or the adoption of unnecessary or harmful treatments. </a:t>
            </a:r>
          </a:p>
          <a:p>
            <a:r>
              <a:rPr lang="en-US" sz="1800" b="0" i="0" u="none" strike="noStrike" baseline="0" dirty="0">
                <a:solidFill>
                  <a:srgbClr val="1F3863"/>
                </a:solidFill>
                <a:latin typeface="Arial" panose="020B0604020202020204" pitchFamily="34" charset="0"/>
              </a:rPr>
              <a:t>Different sources also note an increase in psychological and self-help mainstreaming in everyday language. This could be contributed to increased awareness and acceptance of mental health issues in society, increased access to information on mental health through the internet and social media platforms, increase of the self-help industry and therapeutic language in marketing. Policymakers should be aware of who owns these therapy-platforms and what will be done with the data they create. </a:t>
            </a:r>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11</a:t>
            </a:fld>
            <a:endParaRPr lang="nl-NL"/>
          </a:p>
        </p:txBody>
      </p:sp>
    </p:spTree>
    <p:extLst>
      <p:ext uri="{BB962C8B-B14F-4D97-AF65-F5344CB8AC3E}">
        <p14:creationId xmlns:p14="http://schemas.microsoft.com/office/powerpoint/2010/main" val="253309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b="1" i="0" u="none" strike="noStrike" baseline="0" dirty="0">
                <a:solidFill>
                  <a:srgbClr val="001F5F"/>
                </a:solidFill>
                <a:latin typeface="Arial" panose="020B0604020202020204" pitchFamily="34" charset="0"/>
              </a:rPr>
              <a:t>Public </a:t>
            </a:r>
            <a:r>
              <a:rPr lang="nl-NL" sz="1800" b="1" i="0" u="none" strike="noStrike" baseline="0" dirty="0" err="1">
                <a:solidFill>
                  <a:srgbClr val="001F5F"/>
                </a:solidFill>
                <a:latin typeface="Arial" panose="020B0604020202020204" pitchFamily="34" charset="0"/>
              </a:rPr>
              <a:t>values</a:t>
            </a:r>
            <a:r>
              <a:rPr lang="nl-NL" sz="1800" b="1" i="0" u="none" strike="noStrike" baseline="0" dirty="0">
                <a:solidFill>
                  <a:srgbClr val="001F5F"/>
                </a:solidFill>
                <a:latin typeface="Arial" panose="020B0604020202020204" pitchFamily="34" charset="0"/>
              </a:rPr>
              <a:t>: attention </a:t>
            </a:r>
            <a:r>
              <a:rPr lang="nl-NL" sz="1800" b="1" i="0" u="none" strike="noStrike" baseline="0" dirty="0" err="1">
                <a:solidFill>
                  <a:srgbClr val="001F5F"/>
                </a:solidFill>
                <a:latin typeface="Arial" panose="020B0604020202020204" pitchFamily="34" charset="0"/>
              </a:rPr>
              <a:t>to</a:t>
            </a:r>
            <a:r>
              <a:rPr lang="nl-NL" sz="1800" b="1" i="0" u="none" strike="noStrike" baseline="0" dirty="0">
                <a:solidFill>
                  <a:srgbClr val="001F5F"/>
                </a:solidFill>
                <a:latin typeface="Arial" panose="020B0604020202020204" pitchFamily="34" charset="0"/>
              </a:rPr>
              <a:t> </a:t>
            </a:r>
            <a:r>
              <a:rPr lang="nl-NL" sz="1800" b="1" i="0" u="none" strike="noStrike" baseline="0" dirty="0" err="1">
                <a:solidFill>
                  <a:srgbClr val="001F5F"/>
                </a:solidFill>
                <a:latin typeface="Arial" panose="020B0604020202020204" pitchFamily="34" charset="0"/>
              </a:rPr>
              <a:t>collective</a:t>
            </a:r>
            <a:r>
              <a:rPr lang="nl-NL" sz="1800" b="1" i="0" u="none" strike="noStrike" baseline="0" dirty="0">
                <a:solidFill>
                  <a:srgbClr val="001F5F"/>
                </a:solidFill>
                <a:latin typeface="Arial" panose="020B0604020202020204" pitchFamily="34" charset="0"/>
              </a:rPr>
              <a:t> </a:t>
            </a:r>
            <a:r>
              <a:rPr lang="nl-NL" sz="1800" b="1" i="0" u="none" strike="noStrike" baseline="0" dirty="0" err="1">
                <a:solidFill>
                  <a:srgbClr val="001F5F"/>
                </a:solidFill>
                <a:latin typeface="Arial" panose="020B0604020202020204" pitchFamily="34" charset="0"/>
              </a:rPr>
              <a:t>values</a:t>
            </a:r>
            <a:r>
              <a:rPr lang="nl-NL" sz="1800" b="1" i="0" u="none" strike="noStrike" baseline="0" dirty="0">
                <a:solidFill>
                  <a:srgbClr val="001F5F"/>
                </a:solidFill>
                <a:latin typeface="Arial" panose="020B0604020202020204" pitchFamily="34" charset="0"/>
              </a:rPr>
              <a:t> </a:t>
            </a:r>
            <a:endParaRPr lang="nl-NL" sz="1800" b="0" i="0" u="none" strike="noStrike" baseline="0" dirty="0">
              <a:solidFill>
                <a:srgbClr val="001F5F"/>
              </a:solidFill>
              <a:latin typeface="Arial" panose="020B0604020202020204" pitchFamily="34" charset="0"/>
            </a:endParaRPr>
          </a:p>
          <a:p>
            <a:r>
              <a:rPr lang="en-US" sz="1800" b="0" i="0" u="none" strike="noStrike" baseline="0" dirty="0">
                <a:solidFill>
                  <a:srgbClr val="001F5F"/>
                </a:solidFill>
                <a:latin typeface="Arial" panose="020B0604020202020204" pitchFamily="34" charset="0"/>
              </a:rPr>
              <a:t>Current debates on bioethics often depart from individual values such as reproductive autonomy. Autonomy has become the most important ethical value in medicine, and it has gotten a narrow </a:t>
            </a:r>
          </a:p>
          <a:p>
            <a:endParaRPr lang="en-US" sz="1800" b="0" i="0" u="none" strike="noStrike" baseline="0" dirty="0">
              <a:solidFill>
                <a:srgbClr val="001F5F"/>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One important aspect: in current national and international policies , countries focus on competing for economic benefits of development and production of biomedicine. This can have a negative impact on patients, research participants and society at large. Especially since large pharmaceutical companies have a lot of power and an enormous lobby that influences policymakers. Instead, innovation policy and funding should be directed at solving societal challenges. </a:t>
            </a:r>
          </a:p>
          <a:p>
            <a:endParaRPr lang="en-US" sz="1800" b="0" i="0" u="none" strike="noStrike" baseline="0" dirty="0">
              <a:solidFill>
                <a:srgbClr val="1F3863"/>
              </a:solidFill>
              <a:latin typeface="Arial" panose="020B0604020202020204" pitchFamily="34" charset="0"/>
            </a:endParaRPr>
          </a:p>
          <a:p>
            <a:r>
              <a:rPr lang="en-US" sz="1800" b="0" i="0" u="none" strike="noStrike" baseline="0" dirty="0">
                <a:solidFill>
                  <a:srgbClr val="1F3863"/>
                </a:solidFill>
                <a:latin typeface="Arial" panose="020B0604020202020204" pitchFamily="34" charset="0"/>
              </a:rPr>
              <a:t>Collaboration can be expanded beyond the above-mentioned academic and professional experts. In our experience, there is quite a lot of exchange in place between these actors (i.e. in the Netherlands, bioethicists and healthcare professionals take seats in the commissions that develop and evaluate (controversial) health care policy such as the embryo law). However, the engagement with the broader public on such issues is limited and there are few to no mechanisms in place to facilitate the inclusion of opinions, values or perspectives from the broader public in discussions about emerging challenges in the field of health &amp; care. A more democratic model of innovation and transformation, in which citizens have a say in the wanted direction of change and whether and how new technologies will be developed is desirable. </a:t>
            </a:r>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12</a:t>
            </a:fld>
            <a:endParaRPr lang="nl-NL"/>
          </a:p>
        </p:txBody>
      </p:sp>
    </p:spTree>
    <p:extLst>
      <p:ext uri="{BB962C8B-B14F-4D97-AF65-F5344CB8AC3E}">
        <p14:creationId xmlns:p14="http://schemas.microsoft.com/office/powerpoint/2010/main" val="205421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A4A4A"/>
                </a:solidFill>
                <a:effectLst/>
                <a:latin typeface="Avenir"/>
              </a:rPr>
              <a:t>a process of collective opinion formation </a:t>
            </a:r>
          </a:p>
          <a:p>
            <a:r>
              <a:rPr lang="en-US" b="0" i="0" dirty="0">
                <a:solidFill>
                  <a:srgbClr val="4A4A4A"/>
                </a:solidFill>
                <a:effectLst/>
                <a:latin typeface="Avenir"/>
              </a:rPr>
              <a:t>Participants (experts &amp; lay people) exchange perspectives, arguments, opinions, information, etc. </a:t>
            </a:r>
          </a:p>
          <a:p>
            <a:r>
              <a:rPr lang="en-US" b="0" i="0" dirty="0">
                <a:solidFill>
                  <a:srgbClr val="4A4A4A"/>
                </a:solidFill>
                <a:effectLst/>
                <a:latin typeface="Avenir"/>
                <a:sym typeface="Wingdings" panose="05000000000000000000" pitchFamily="2" charset="2"/>
              </a:rPr>
              <a:t> In that process, participants are enabled to formulate a well-informed and carefully considered opinion on the topic</a:t>
            </a:r>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13</a:t>
            </a:fld>
            <a:endParaRPr lang="nl-NL"/>
          </a:p>
        </p:txBody>
      </p:sp>
    </p:spTree>
    <p:extLst>
      <p:ext uri="{BB962C8B-B14F-4D97-AF65-F5344CB8AC3E}">
        <p14:creationId xmlns:p14="http://schemas.microsoft.com/office/powerpoint/2010/main" val="437471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Also</a:t>
            </a:r>
            <a:r>
              <a:rPr lang="nl-NL" dirty="0"/>
              <a:t>: privacy </a:t>
            </a:r>
            <a:r>
              <a:rPr lang="nl-NL" dirty="0">
                <a:sym typeface="Wingdings" panose="05000000000000000000" pitchFamily="2" charset="2"/>
              </a:rPr>
              <a:t> </a:t>
            </a:r>
            <a:r>
              <a:rPr lang="nl-NL" dirty="0" err="1">
                <a:sym typeface="Wingdings" panose="05000000000000000000" pitchFamily="2" charset="2"/>
              </a:rPr>
              <a:t>see</a:t>
            </a:r>
            <a:r>
              <a:rPr lang="nl-NL" dirty="0">
                <a:sym typeface="Wingdings" panose="05000000000000000000" pitchFamily="2" charset="2"/>
              </a:rPr>
              <a:t> later slides</a:t>
            </a:r>
            <a:endParaRPr lang="nl-NL" dirty="0"/>
          </a:p>
        </p:txBody>
      </p:sp>
      <p:sp>
        <p:nvSpPr>
          <p:cNvPr id="4" name="Footer Placeholder 3"/>
          <p:cNvSpPr>
            <a:spLocks noGrp="1"/>
          </p:cNvSpPr>
          <p:nvPr>
            <p:ph type="ftr" sz="quarter" idx="4"/>
          </p:nvPr>
        </p:nvSpPr>
        <p:spPr/>
        <p:txBody>
          <a:bodyPr/>
          <a:lstStyle/>
          <a:p>
            <a:pPr>
              <a:defRPr/>
            </a:pPr>
            <a:endParaRPr lang="nl-NL"/>
          </a:p>
        </p:txBody>
      </p:sp>
      <p:sp>
        <p:nvSpPr>
          <p:cNvPr id="5" name="Slide Number Placeholder 4"/>
          <p:cNvSpPr>
            <a:spLocks noGrp="1"/>
          </p:cNvSpPr>
          <p:nvPr>
            <p:ph type="sldNum" sz="quarter" idx="5"/>
          </p:nvPr>
        </p:nvSpPr>
        <p:spPr/>
        <p:txBody>
          <a:bodyPr/>
          <a:lstStyle/>
          <a:p>
            <a:pPr>
              <a:defRPr/>
            </a:pPr>
            <a:fld id="{F4E9F4CA-22B2-489F-8942-4A13F754FC9F}" type="slidenum">
              <a:rPr lang="nl-NL" smtClean="0"/>
              <a:pPr>
                <a:defRPr/>
              </a:pPr>
              <a:t>15</a:t>
            </a:fld>
            <a:endParaRPr lang="nl-NL"/>
          </a:p>
        </p:txBody>
      </p:sp>
    </p:spTree>
    <p:extLst>
      <p:ext uri="{BB962C8B-B14F-4D97-AF65-F5344CB8AC3E}">
        <p14:creationId xmlns:p14="http://schemas.microsoft.com/office/powerpoint/2010/main" val="1635255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pagin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1152" y="1740844"/>
            <a:ext cx="9067800" cy="755221"/>
          </a:xfrm>
          <a:prstGeom prst="rect">
            <a:avLst/>
          </a:prstGeom>
        </p:spPr>
        <p:txBody>
          <a:bodyPr lIns="0"/>
          <a:lstStyle>
            <a:lvl1pPr>
              <a:defRPr sz="4000" b="1" baseline="0">
                <a:latin typeface="Arial" panose="020B0604020202020204" pitchFamily="34" charset="0"/>
                <a:cs typeface="Arial" panose="020B0604020202020204" pitchFamily="34" charset="0"/>
              </a:defRPr>
            </a:lvl1pPr>
          </a:lstStyle>
          <a:p>
            <a:r>
              <a:rPr lang="en-US" dirty="0"/>
              <a:t>Click to edit title  (2 regels)</a:t>
            </a:r>
            <a:br>
              <a:rPr lang="en-US" dirty="0"/>
            </a:br>
            <a:endParaRPr lang="nl-NL" dirty="0"/>
          </a:p>
        </p:txBody>
      </p:sp>
      <p:sp>
        <p:nvSpPr>
          <p:cNvPr id="5" name="Rechteck 5"/>
          <p:cNvSpPr/>
          <p:nvPr userDrawn="1"/>
        </p:nvSpPr>
        <p:spPr>
          <a:xfrm>
            <a:off x="0" y="1851025"/>
            <a:ext cx="679450" cy="366713"/>
          </a:xfrm>
          <a:prstGeom prst="rect">
            <a:avLst/>
          </a:prstGeom>
          <a:solidFill>
            <a:srgbClr val="A01E4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dirty="0">
              <a:solidFill>
                <a:schemeClr val="tx1"/>
              </a:solidFill>
            </a:endParaRPr>
          </a:p>
        </p:txBody>
      </p:sp>
      <p:sp>
        <p:nvSpPr>
          <p:cNvPr id="7" name="Text Placeholder 6"/>
          <p:cNvSpPr>
            <a:spLocks noGrp="1"/>
          </p:cNvSpPr>
          <p:nvPr>
            <p:ph type="body" sz="quarter" idx="12" hasCustomPrompt="1"/>
          </p:nvPr>
        </p:nvSpPr>
        <p:spPr>
          <a:xfrm>
            <a:off x="1501152" y="2907849"/>
            <a:ext cx="9067800" cy="1144588"/>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a:t>Vul hier de ondertitel in (evt. 2 regels)</a:t>
            </a:r>
          </a:p>
        </p:txBody>
      </p:sp>
      <p:pic>
        <p:nvPicPr>
          <p:cNvPr id="8" name="Bild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1152" y="408172"/>
            <a:ext cx="29098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voettekst 12">
            <a:extLst>
              <a:ext uri="{FF2B5EF4-FFF2-40B4-BE49-F238E27FC236}">
                <a16:creationId xmlns:a16="http://schemas.microsoft.com/office/drawing/2014/main" id="{163A95FE-CF6C-495C-B216-D29E3FD4869C}"/>
              </a:ext>
            </a:extLst>
          </p:cNvPr>
          <p:cNvSpPr>
            <a:spLocks noGrp="1"/>
          </p:cNvSpPr>
          <p:nvPr>
            <p:ph type="ftr" sz="quarter" idx="13"/>
          </p:nvPr>
        </p:nvSpPr>
        <p:spPr/>
        <p:txBody>
          <a:bodyPr/>
          <a:lstStyle/>
          <a:p>
            <a:pPr>
              <a:defRPr/>
            </a:pPr>
            <a:r>
              <a:rPr lang="en-US"/>
              <a:t>European Council CDBIO Horizon Scanning Event - Paris, 3-4-2024</a:t>
            </a:r>
            <a:endParaRPr lang="nl-NL" dirty="0"/>
          </a:p>
        </p:txBody>
      </p:sp>
      <p:sp>
        <p:nvSpPr>
          <p:cNvPr id="14" name="Tijdelijke aanduiding voor dianummer 13">
            <a:extLst>
              <a:ext uri="{FF2B5EF4-FFF2-40B4-BE49-F238E27FC236}">
                <a16:creationId xmlns:a16="http://schemas.microsoft.com/office/drawing/2014/main" id="{6C3675BF-0ECE-4239-859F-B29F683508DA}"/>
              </a:ext>
            </a:extLst>
          </p:cNvPr>
          <p:cNvSpPr>
            <a:spLocks noGrp="1"/>
          </p:cNvSpPr>
          <p:nvPr>
            <p:ph type="sldNum" sz="quarter" idx="14"/>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88639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1501151" y="4752000"/>
            <a:ext cx="9852649" cy="1152000"/>
          </a:xfrm>
          <a:prstGeom prst="rect">
            <a:avLst/>
          </a:prstGeom>
        </p:spPr>
        <p:txBody>
          <a:bodyPr lIns="0"/>
          <a:lstStyle>
            <a:lvl1pPr>
              <a:defRPr sz="2400" baseline="0">
                <a:latin typeface="Arial" panose="020B0604020202020204" pitchFamily="34" charset="0"/>
                <a:cs typeface="Arial" panose="020B0604020202020204" pitchFamily="34" charset="0"/>
              </a:defRPr>
            </a:lvl1pPr>
          </a:lstStyle>
          <a:p>
            <a:pPr lvl="0"/>
            <a:r>
              <a:rPr lang="en-US" dirty="0" err="1"/>
              <a:t>Ruimte</a:t>
            </a:r>
            <a:r>
              <a:rPr lang="en-US" dirty="0"/>
              <a:t> </a:t>
            </a:r>
            <a:r>
              <a:rPr lang="en-US" dirty="0" err="1"/>
              <a:t>voor</a:t>
            </a:r>
            <a:r>
              <a:rPr lang="en-US" dirty="0"/>
              <a:t> 2 bullets</a:t>
            </a:r>
            <a:endParaRPr lang="nl-NL" dirty="0"/>
          </a:p>
        </p:txBody>
      </p:sp>
      <p:sp>
        <p:nvSpPr>
          <p:cNvPr id="2" name="Footer Placeholder 1"/>
          <p:cNvSpPr>
            <a:spLocks noGrp="1"/>
          </p:cNvSpPr>
          <p:nvPr>
            <p:ph type="ftr" sz="quarter" idx="18"/>
          </p:nvPr>
        </p:nvSpPr>
        <p:spPr>
          <a:xfrm>
            <a:off x="1501151" y="6226175"/>
            <a:ext cx="6833223" cy="365125"/>
          </a:xfrm>
        </p:spPr>
        <p:txBody>
          <a:bodyPr/>
          <a:lstStyle/>
          <a:p>
            <a:pPr>
              <a:defRPr/>
            </a:pPr>
            <a:r>
              <a:rPr lang="en-US"/>
              <a:t>European Council CDBIO Horizon Scanning Event - Paris, 3-4-2024</a:t>
            </a:r>
            <a:endParaRPr lang="nl-NL" dirty="0"/>
          </a:p>
        </p:txBody>
      </p:sp>
      <p:sp>
        <p:nvSpPr>
          <p:cNvPr id="4" name="Tijdelijke aanduiding voor grafiek 3">
            <a:extLst>
              <a:ext uri="{FF2B5EF4-FFF2-40B4-BE49-F238E27FC236}">
                <a16:creationId xmlns:a16="http://schemas.microsoft.com/office/drawing/2014/main" id="{8C0DA1E0-0F7A-44B5-AB8D-3416BAB2FFC3}"/>
              </a:ext>
            </a:extLst>
          </p:cNvPr>
          <p:cNvSpPr>
            <a:spLocks noGrp="1"/>
          </p:cNvSpPr>
          <p:nvPr>
            <p:ph type="chart" sz="quarter" idx="19" hasCustomPrompt="1"/>
          </p:nvPr>
        </p:nvSpPr>
        <p:spPr>
          <a:xfrm>
            <a:off x="993775" y="900000"/>
            <a:ext cx="10360025" cy="3509963"/>
          </a:xfrm>
          <a:prstGeom prst="rect">
            <a:avLst/>
          </a:prstGeom>
        </p:spPr>
        <p:txBody>
          <a:bodyPr lIns="0"/>
          <a:lstStyle>
            <a:lvl1pPr marL="0" indent="0">
              <a:buNone/>
              <a:defRPr sz="1400"/>
            </a:lvl1pPr>
          </a:lstStyle>
          <a:p>
            <a:r>
              <a:rPr lang="nl-NL" dirty="0"/>
              <a:t>Klik op icoon om grafiek in te voegen</a:t>
            </a:r>
          </a:p>
        </p:txBody>
      </p:sp>
      <p:sp>
        <p:nvSpPr>
          <p:cNvPr id="5" name="Tijdelijke aanduiding voor dianummer 4">
            <a:extLst>
              <a:ext uri="{FF2B5EF4-FFF2-40B4-BE49-F238E27FC236}">
                <a16:creationId xmlns:a16="http://schemas.microsoft.com/office/drawing/2014/main" id="{AE86C427-F508-48E5-8918-B2B183DAF729}"/>
              </a:ext>
            </a:extLst>
          </p:cNvPr>
          <p:cNvSpPr>
            <a:spLocks noGrp="1"/>
          </p:cNvSpPr>
          <p:nvPr>
            <p:ph type="sldNum" sz="quarter" idx="20"/>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207433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7" name="Text Placeholder 6"/>
          <p:cNvSpPr>
            <a:spLocks noGrp="1"/>
          </p:cNvSpPr>
          <p:nvPr>
            <p:ph type="body" sz="quarter" idx="16" hasCustomPrompt="1"/>
          </p:nvPr>
        </p:nvSpPr>
        <p:spPr>
          <a:xfrm>
            <a:off x="1501152" y="4751999"/>
            <a:ext cx="9852648" cy="1152000"/>
          </a:xfrm>
          <a:prstGeom prst="rect">
            <a:avLst/>
          </a:prstGeom>
        </p:spPr>
        <p:txBody>
          <a:bodyPr lIns="0"/>
          <a:lstStyle>
            <a:lvl1pPr marL="0" indent="0">
              <a:buNone/>
              <a:defRPr sz="2400" b="0" baseline="0">
                <a:solidFill>
                  <a:schemeClr val="tx1">
                    <a:lumMod val="65000"/>
                    <a:lumOff val="35000"/>
                  </a:schemeClr>
                </a:solidFill>
                <a:effectLst/>
                <a:latin typeface="Arial" panose="020B0604020202020204" pitchFamily="34" charset="0"/>
                <a:cs typeface="Arial" panose="020B0604020202020204" pitchFamily="34" charset="0"/>
              </a:defRPr>
            </a:lvl1pPr>
            <a:lvl4pPr marL="1371600" indent="0" algn="l">
              <a:buFontTx/>
              <a:buNone/>
              <a:defRPr sz="2400" b="1">
                <a:solidFill>
                  <a:schemeClr val="bg1">
                    <a:lumMod val="50000"/>
                  </a:schemeClr>
                </a:solidFill>
                <a:latin typeface="Arial" panose="020B0604020202020204" pitchFamily="34" charset="0"/>
                <a:cs typeface="Arial" panose="020B0604020202020204" pitchFamily="34" charset="0"/>
              </a:defRPr>
            </a:lvl4pPr>
          </a:lstStyle>
          <a:p>
            <a:pPr lvl="0"/>
            <a:r>
              <a:rPr lang="nl-NL" sz="2400" b="1" dirty="0">
                <a:latin typeface="Arial" panose="020B0604020202020204" pitchFamily="34" charset="0"/>
                <a:cs typeface="Arial" panose="020B0604020202020204" pitchFamily="34" charset="0"/>
              </a:rPr>
              <a:t>Tekst ………..</a:t>
            </a:r>
            <a:endParaRPr lang="nl-NL" dirty="0"/>
          </a:p>
        </p:txBody>
      </p:sp>
      <p:sp>
        <p:nvSpPr>
          <p:cNvPr id="2" name="Footer Placeholder 1"/>
          <p:cNvSpPr>
            <a:spLocks noGrp="1"/>
          </p:cNvSpPr>
          <p:nvPr>
            <p:ph type="ftr" sz="quarter" idx="19"/>
          </p:nvPr>
        </p:nvSpPr>
        <p:spPr/>
        <p:txBody>
          <a:bodyPr/>
          <a:lstStyle/>
          <a:p>
            <a:pPr>
              <a:defRPr/>
            </a:pPr>
            <a:r>
              <a:rPr lang="en-US"/>
              <a:t>European Council CDBIO Horizon Scanning Event - Paris, 3-4-2024</a:t>
            </a:r>
            <a:endParaRPr lang="nl-NL" dirty="0"/>
          </a:p>
        </p:txBody>
      </p:sp>
      <p:sp>
        <p:nvSpPr>
          <p:cNvPr id="4" name="Tijdelijke aanduiding voor afbeelding 3">
            <a:extLst>
              <a:ext uri="{FF2B5EF4-FFF2-40B4-BE49-F238E27FC236}">
                <a16:creationId xmlns:a16="http://schemas.microsoft.com/office/drawing/2014/main" id="{C7405D94-344C-4732-8568-17C3A9C699A7}"/>
              </a:ext>
            </a:extLst>
          </p:cNvPr>
          <p:cNvSpPr>
            <a:spLocks noGrp="1"/>
          </p:cNvSpPr>
          <p:nvPr>
            <p:ph type="pic" sz="quarter" idx="20" hasCustomPrompt="1"/>
          </p:nvPr>
        </p:nvSpPr>
        <p:spPr>
          <a:xfrm>
            <a:off x="993774" y="900000"/>
            <a:ext cx="10360026" cy="3510000"/>
          </a:xfrm>
          <a:prstGeom prst="rect">
            <a:avLst/>
          </a:prstGeom>
        </p:spPr>
        <p:txBody>
          <a:bodyPr lIns="0"/>
          <a:lstStyle>
            <a:lvl1pPr marL="0" indent="0">
              <a:buNone/>
              <a:defRPr sz="1400"/>
            </a:lvl1pPr>
          </a:lstStyle>
          <a:p>
            <a:r>
              <a:rPr lang="nl-NL" dirty="0"/>
              <a:t>Klik op icoon om afbeelding in te voegen</a:t>
            </a:r>
          </a:p>
        </p:txBody>
      </p:sp>
      <p:sp>
        <p:nvSpPr>
          <p:cNvPr id="5" name="Tijdelijke aanduiding voor dianummer 4">
            <a:extLst>
              <a:ext uri="{FF2B5EF4-FFF2-40B4-BE49-F238E27FC236}">
                <a16:creationId xmlns:a16="http://schemas.microsoft.com/office/drawing/2014/main" id="{EE8116B6-E454-45A5-9D85-FABABD90A8B7}"/>
              </a:ext>
            </a:extLst>
          </p:cNvPr>
          <p:cNvSpPr>
            <a:spLocks noGrp="1"/>
          </p:cNvSpPr>
          <p:nvPr>
            <p:ph type="sldNum" sz="quarter" idx="21"/>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139962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met bullet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993438" y="1461788"/>
            <a:ext cx="10360362" cy="4513262"/>
          </a:xfrm>
          <a:prstGeom prst="rect">
            <a:avLst/>
          </a:prstGeom>
        </p:spPr>
        <p:txBody>
          <a:bodyPr lIns="0"/>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ext Placeholder 9"/>
          <p:cNvSpPr>
            <a:spLocks noGrp="1"/>
          </p:cNvSpPr>
          <p:nvPr>
            <p:ph type="body" sz="quarter" idx="13" hasCustomPrompt="1"/>
          </p:nvPr>
        </p:nvSpPr>
        <p:spPr>
          <a:xfrm>
            <a:off x="993438" y="720000"/>
            <a:ext cx="10360362" cy="511175"/>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stStyle>
          <a:p>
            <a:pPr lvl="0"/>
            <a:r>
              <a:rPr lang="nl-NL" dirty="0"/>
              <a:t>Kopregel</a:t>
            </a:r>
          </a:p>
        </p:txBody>
      </p:sp>
      <p:sp>
        <p:nvSpPr>
          <p:cNvPr id="2" name="Footer Placeholder 1"/>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3" name="Tijdelijke aanduiding voor dianummer 2">
            <a:extLst>
              <a:ext uri="{FF2B5EF4-FFF2-40B4-BE49-F238E27FC236}">
                <a16:creationId xmlns:a16="http://schemas.microsoft.com/office/drawing/2014/main" id="{EAE55D67-A3BC-40A0-B5AE-6A40F9E7E1CC}"/>
              </a:ext>
            </a:extLst>
          </p:cNvPr>
          <p:cNvSpPr>
            <a:spLocks noGrp="1"/>
          </p:cNvSpPr>
          <p:nvPr>
            <p:ph type="sldNum" sz="quarter" idx="15"/>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393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bulle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European Council CDBIO Horizon Scanning Event - Paris, 3-4-2024</a:t>
            </a:r>
            <a:endParaRPr lang="nl-NL" dirty="0"/>
          </a:p>
        </p:txBody>
      </p:sp>
      <p:sp>
        <p:nvSpPr>
          <p:cNvPr id="7" name="Content Placeholder 6"/>
          <p:cNvSpPr>
            <a:spLocks noGrp="1"/>
          </p:cNvSpPr>
          <p:nvPr>
            <p:ph sz="quarter" idx="12" hasCustomPrompt="1"/>
          </p:nvPr>
        </p:nvSpPr>
        <p:spPr>
          <a:xfrm>
            <a:off x="993438" y="720000"/>
            <a:ext cx="10360361" cy="4876800"/>
          </a:xfrm>
          <a:prstGeom prst="rect">
            <a:avLst/>
          </a:prstGeom>
        </p:spPr>
        <p:txBody>
          <a:bodyPr lIns="0"/>
          <a:lstStyle>
            <a:lvl1pPr>
              <a:defRPr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err="1"/>
              <a:t>Voeg</a:t>
            </a:r>
            <a:r>
              <a:rPr lang="en-US" dirty="0"/>
              <a:t> </a:t>
            </a:r>
            <a:r>
              <a:rPr lang="en-US" dirty="0" err="1"/>
              <a:t>inhoud</a:t>
            </a:r>
            <a:r>
              <a:rPr lang="en-US" dirty="0"/>
              <a:t> toe</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3" name="Tijdelijke aanduiding voor dianummer 2">
            <a:extLst>
              <a:ext uri="{FF2B5EF4-FFF2-40B4-BE49-F238E27FC236}">
                <a16:creationId xmlns:a16="http://schemas.microsoft.com/office/drawing/2014/main" id="{F7E96CBA-FF20-4484-AE21-C86D1E1E9E60}"/>
              </a:ext>
            </a:extLst>
          </p:cNvPr>
          <p:cNvSpPr>
            <a:spLocks noGrp="1"/>
          </p:cNvSpPr>
          <p:nvPr>
            <p:ph type="sldNum" sz="quarter" idx="13"/>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243280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voet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993438" y="720000"/>
            <a:ext cx="10360362" cy="511175"/>
          </a:xfrm>
          <a:prstGeom prst="rect">
            <a:avLst/>
          </a:prstGeom>
        </p:spPr>
        <p:txBody>
          <a:bodyPr lIns="0"/>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stStyle>
          <a:p>
            <a:pPr lvl="0"/>
            <a:r>
              <a:rPr lang="nl-NL" dirty="0"/>
              <a:t>Kopregel</a:t>
            </a:r>
          </a:p>
        </p:txBody>
      </p:sp>
      <p:sp>
        <p:nvSpPr>
          <p:cNvPr id="2" name="Footer Placeholder 1"/>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3" name="Tijdelijke aanduiding voor dianummer 2">
            <a:extLst>
              <a:ext uri="{FF2B5EF4-FFF2-40B4-BE49-F238E27FC236}">
                <a16:creationId xmlns:a16="http://schemas.microsoft.com/office/drawing/2014/main" id="{EAE55D67-A3BC-40A0-B5AE-6A40F9E7E1CC}"/>
              </a:ext>
            </a:extLst>
          </p:cNvPr>
          <p:cNvSpPr>
            <a:spLocks noGrp="1"/>
          </p:cNvSpPr>
          <p:nvPr>
            <p:ph type="sldNum" sz="quarter" idx="15"/>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212370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sluiting + contact">
    <p:bg>
      <p:bgPr>
        <a:solidFill>
          <a:schemeClr val="bg1"/>
        </a:solidFill>
        <a:effectLst/>
      </p:bgPr>
    </p:bg>
    <p:spTree>
      <p:nvGrpSpPr>
        <p:cNvPr id="1" name=""/>
        <p:cNvGrpSpPr/>
        <p:nvPr/>
      </p:nvGrpSpPr>
      <p:grpSpPr>
        <a:xfrm>
          <a:off x="0" y="0"/>
          <a:ext cx="0" cy="0"/>
          <a:chOff x="0" y="0"/>
          <a:chExt cx="0" cy="0"/>
        </a:xfrm>
      </p:grpSpPr>
      <p:sp>
        <p:nvSpPr>
          <p:cNvPr id="2" name="Rechteck 5"/>
          <p:cNvSpPr/>
          <p:nvPr/>
        </p:nvSpPr>
        <p:spPr>
          <a:xfrm>
            <a:off x="2346325" y="808038"/>
            <a:ext cx="7013575" cy="1491690"/>
          </a:xfrm>
          <a:prstGeom prst="rect">
            <a:avLst/>
          </a:prstGeom>
        </p:spPr>
        <p:txBody>
          <a:bodyPr>
            <a:spAutoFit/>
          </a:bodyPr>
          <a:lstStyle/>
          <a:p>
            <a:pPr eaLnBrk="1" fontAlgn="auto" hangingPunct="1">
              <a:lnSpc>
                <a:spcPct val="110000"/>
              </a:lnSpc>
              <a:spcBef>
                <a:spcPts val="0"/>
              </a:spcBef>
              <a:spcAft>
                <a:spcPts val="0"/>
              </a:spcAft>
              <a:defRPr/>
            </a:pPr>
            <a:endParaRPr lang="nl-NL" sz="3100" b="1" baseline="30000" dirty="0">
              <a:solidFill>
                <a:srgbClr val="A09691"/>
              </a:solidFill>
              <a:latin typeface="Arial MT"/>
              <a:cs typeface="Arial MT"/>
            </a:endParaRPr>
          </a:p>
          <a:p>
            <a:pPr eaLnBrk="1" fontAlgn="auto" hangingPunct="1">
              <a:lnSpc>
                <a:spcPct val="110000"/>
              </a:lnSpc>
              <a:spcBef>
                <a:spcPts val="0"/>
              </a:spcBef>
              <a:spcAft>
                <a:spcPts val="0"/>
              </a:spcAft>
              <a:defRPr/>
            </a:pPr>
            <a:endParaRPr lang="nl-NL" sz="3100" baseline="30000" dirty="0">
              <a:latin typeface="Arial MT"/>
              <a:cs typeface="Arial MT"/>
            </a:endParaRPr>
          </a:p>
          <a:p>
            <a:pPr eaLnBrk="1" fontAlgn="auto" hangingPunct="1">
              <a:lnSpc>
                <a:spcPct val="110000"/>
              </a:lnSpc>
              <a:spcBef>
                <a:spcPts val="0"/>
              </a:spcBef>
              <a:spcAft>
                <a:spcPts val="0"/>
              </a:spcAft>
              <a:defRPr/>
            </a:pPr>
            <a:endParaRPr lang="nl-NL" sz="3100" baseline="30000" dirty="0">
              <a:latin typeface="Arial MT"/>
              <a:cs typeface="Arial MT"/>
            </a:endParaRPr>
          </a:p>
          <a:p>
            <a:pPr eaLnBrk="1" fontAlgn="auto" hangingPunct="1">
              <a:lnSpc>
                <a:spcPct val="110000"/>
              </a:lnSpc>
              <a:spcBef>
                <a:spcPts val="0"/>
              </a:spcBef>
              <a:spcAft>
                <a:spcPts val="0"/>
              </a:spcAft>
              <a:defRPr/>
            </a:pPr>
            <a:endParaRPr lang="nl-NL" sz="3100" baseline="30000" dirty="0">
              <a:latin typeface="Arial MT"/>
              <a:cs typeface="Arial MT"/>
            </a:endParaRPr>
          </a:p>
        </p:txBody>
      </p:sp>
      <p:sp>
        <p:nvSpPr>
          <p:cNvPr id="11" name="Text Placeholder 9"/>
          <p:cNvSpPr>
            <a:spLocks noGrp="1"/>
          </p:cNvSpPr>
          <p:nvPr>
            <p:ph type="body" sz="quarter" idx="14" hasCustomPrompt="1"/>
          </p:nvPr>
        </p:nvSpPr>
        <p:spPr>
          <a:xfrm>
            <a:off x="993438" y="1663686"/>
            <a:ext cx="10360362" cy="2941265"/>
          </a:xfrm>
          <a:prstGeom prst="rect">
            <a:avLst/>
          </a:prstGeom>
        </p:spPr>
        <p:txBody>
          <a:bodyPr lIns="0"/>
          <a:lstStyle>
            <a:lvl1pPr marL="0" indent="0">
              <a:buNone/>
              <a:defRPr sz="2400" b="0" baseline="0">
                <a:solidFill>
                  <a:schemeClr val="tx1"/>
                </a:solidFill>
                <a:latin typeface="Arial" panose="020B0604020202020204" pitchFamily="34" charset="0"/>
                <a:cs typeface="Arial" panose="020B0604020202020204" pitchFamily="34" charset="0"/>
              </a:defRPr>
            </a:lvl1pPr>
            <a:lvl5pPr>
              <a:defRPr baseline="0"/>
            </a:lvl5pPr>
          </a:lstStyle>
          <a:p>
            <a:pPr lvl="0"/>
            <a:r>
              <a:rPr lang="nl-NL" dirty="0"/>
              <a:t>Vul hier je contactgegevens in, link naar rapport etc. </a:t>
            </a:r>
          </a:p>
        </p:txBody>
      </p:sp>
      <p:sp>
        <p:nvSpPr>
          <p:cNvPr id="12" name="Text Placeholder 9"/>
          <p:cNvSpPr>
            <a:spLocks noGrp="1"/>
          </p:cNvSpPr>
          <p:nvPr>
            <p:ph type="body" sz="quarter" idx="15" hasCustomPrompt="1"/>
          </p:nvPr>
        </p:nvSpPr>
        <p:spPr>
          <a:xfrm>
            <a:off x="993438" y="733769"/>
            <a:ext cx="10360362" cy="511175"/>
          </a:xfrm>
          <a:prstGeom prst="rect">
            <a:avLst/>
          </a:prstGeom>
        </p:spPr>
        <p:txBody>
          <a:bodyPr lIns="0"/>
          <a:lstStyle>
            <a:lvl1pPr marL="0" indent="0">
              <a:buFontTx/>
              <a:buNone/>
              <a:defRPr sz="2400"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nl-NL" dirty="0"/>
              <a:t>Contact</a:t>
            </a:r>
          </a:p>
        </p:txBody>
      </p:sp>
      <p:sp>
        <p:nvSpPr>
          <p:cNvPr id="3" name="Footer Placeholder 2"/>
          <p:cNvSpPr>
            <a:spLocks noGrp="1"/>
          </p:cNvSpPr>
          <p:nvPr>
            <p:ph type="ftr" sz="quarter" idx="16"/>
          </p:nvPr>
        </p:nvSpPr>
        <p:spPr/>
        <p:txBody>
          <a:bodyPr/>
          <a:lstStyle/>
          <a:p>
            <a:pPr>
              <a:defRPr/>
            </a:pPr>
            <a:r>
              <a:rPr lang="en-US"/>
              <a:t>European Council CDBIO Horizon Scanning Event - Paris, 3-4-2024</a:t>
            </a:r>
            <a:endParaRPr lang="nl-NL" dirty="0"/>
          </a:p>
        </p:txBody>
      </p:sp>
      <p:sp>
        <p:nvSpPr>
          <p:cNvPr id="4" name="Tijdelijke aanduiding voor dianummer 3">
            <a:extLst>
              <a:ext uri="{FF2B5EF4-FFF2-40B4-BE49-F238E27FC236}">
                <a16:creationId xmlns:a16="http://schemas.microsoft.com/office/drawing/2014/main" id="{E6DE6613-90A8-46C2-A6A9-098FCB817445}"/>
              </a:ext>
            </a:extLst>
          </p:cNvPr>
          <p:cNvSpPr>
            <a:spLocks noGrp="1"/>
          </p:cNvSpPr>
          <p:nvPr>
            <p:ph type="sldNum" sz="quarter" idx="17"/>
          </p:nvPr>
        </p:nvSpPr>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35173369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oud 3">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397125" y="1461788"/>
            <a:ext cx="7258050" cy="4513262"/>
          </a:xfrm>
          <a:prstGeom prst="rect">
            <a:avLst/>
          </a:prstGeo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0" name="Text Placeholder 9"/>
          <p:cNvSpPr>
            <a:spLocks noGrp="1"/>
          </p:cNvSpPr>
          <p:nvPr>
            <p:ph type="body" sz="quarter" idx="13" hasCustomPrompt="1"/>
          </p:nvPr>
        </p:nvSpPr>
        <p:spPr>
          <a:xfrm>
            <a:off x="2314746" y="733769"/>
            <a:ext cx="7559675" cy="511175"/>
          </a:xfrm>
          <a:prstGeom prst="rect">
            <a:avLst/>
          </a:prstGeom>
        </p:spPr>
        <p:txBody>
          <a:bodyPr/>
          <a:lstStyle>
            <a:lvl1pPr marL="0" indent="0">
              <a:buFontTx/>
              <a:buNone/>
              <a:defRPr sz="2400" b="1" baseline="0">
                <a:solidFill>
                  <a:schemeClr val="bg2">
                    <a:lumMod val="50000"/>
                  </a:schemeClr>
                </a:solidFill>
                <a:latin typeface="Arial" panose="020B0604020202020204" pitchFamily="34" charset="0"/>
                <a:cs typeface="Arial" panose="020B0604020202020204" pitchFamily="34" charset="0"/>
              </a:defRPr>
            </a:lvl1pPr>
          </a:lstStyle>
          <a:p>
            <a:pPr lvl="0"/>
            <a:r>
              <a:rPr lang="nl-NL" dirty="0"/>
              <a:t>Kopregel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438" y="6215860"/>
            <a:ext cx="378254" cy="375080"/>
          </a:xfrm>
          <a:prstGeom prst="rect">
            <a:avLst/>
          </a:prstGeom>
        </p:spPr>
      </p:pic>
      <p:sp>
        <p:nvSpPr>
          <p:cNvPr id="2" name="Footer Placeholder 1"/>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9" name="Slide Number Placeholder 3"/>
          <p:cNvSpPr>
            <a:spLocks noGrp="1"/>
          </p:cNvSpPr>
          <p:nvPr>
            <p:ph type="sldNum" sz="quarter" idx="11"/>
          </p:nvPr>
        </p:nvSpPr>
        <p:spPr>
          <a:xfrm>
            <a:off x="8610600" y="6226174"/>
            <a:ext cx="2743200" cy="365125"/>
          </a:xfrm>
        </p:spPr>
        <p:txBody>
          <a:bodyPr/>
          <a:lstStyle/>
          <a:p>
            <a:pPr>
              <a:defRPr/>
            </a:pPr>
            <a:fld id="{9EC8D583-ACD3-4145-A06F-A0ED66A856D0}" type="slidenum">
              <a:rPr lang="nl-NL" smtClean="0"/>
              <a:pPr>
                <a:defRPr/>
              </a:pPr>
              <a:t>‹#›</a:t>
            </a:fld>
            <a:endParaRPr lang="nl-NL" dirty="0"/>
          </a:p>
        </p:txBody>
      </p:sp>
    </p:spTree>
    <p:extLst>
      <p:ext uri="{BB962C8B-B14F-4D97-AF65-F5344CB8AC3E}">
        <p14:creationId xmlns:p14="http://schemas.microsoft.com/office/powerpoint/2010/main" val="393530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a:xfrm>
            <a:off x="1501152" y="6226175"/>
            <a:ext cx="6659868" cy="365125"/>
          </a:xfrm>
          <a:prstGeom prst="rect">
            <a:avLst/>
          </a:prstGeom>
        </p:spPr>
        <p:txBody>
          <a:bodyPr vert="horz" lIns="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r>
              <a:rPr lang="en-US"/>
              <a:t>European Council CDBIO Horizon Scanning Event - Paris, 3-4-2024</a:t>
            </a:r>
            <a:endParaRPr lang="nl-NL" dirty="0"/>
          </a:p>
        </p:txBody>
      </p:sp>
      <p:sp>
        <p:nvSpPr>
          <p:cNvPr id="14" name="Slide Number Placeholder 13"/>
          <p:cNvSpPr>
            <a:spLocks noGrp="1"/>
          </p:cNvSpPr>
          <p:nvPr>
            <p:ph type="sldNum" sz="quarter" idx="4"/>
          </p:nvPr>
        </p:nvSpPr>
        <p:spPr>
          <a:xfrm>
            <a:off x="8610600" y="6226174"/>
            <a:ext cx="2743200" cy="365125"/>
          </a:xfrm>
          <a:prstGeom prst="rect">
            <a:avLst/>
          </a:prstGeom>
        </p:spPr>
        <p:txBody>
          <a:bodyPr vert="horz" lIns="91440" tIns="45720" rIns="0" bIns="45720" rtlCol="0" anchor="ctr"/>
          <a:lstStyle>
            <a:lvl1pPr algn="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9EC8D583-ACD3-4145-A06F-A0ED66A856D0}" type="slidenum">
              <a:rPr lang="nl-NL" smtClean="0"/>
              <a:pPr>
                <a:defRPr/>
              </a:pPr>
              <a:t>‹#›</a:t>
            </a:fld>
            <a:endParaRPr lang="nl-NL" dirty="0"/>
          </a:p>
        </p:txBody>
      </p:sp>
      <p:pic>
        <p:nvPicPr>
          <p:cNvPr id="6" name="Picture 6">
            <a:extLst>
              <a:ext uri="{FF2B5EF4-FFF2-40B4-BE49-F238E27FC236}">
                <a16:creationId xmlns:a16="http://schemas.microsoft.com/office/drawing/2014/main" id="{B0E0FEEF-77AA-4EC7-8B8F-738C7D2F1C4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438" y="6215860"/>
            <a:ext cx="378254" cy="375080"/>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79" r:id="rId3"/>
    <p:sldLayoutId id="2147483680" r:id="rId4"/>
    <p:sldLayoutId id="2147483677" r:id="rId5"/>
    <p:sldLayoutId id="2147483684" r:id="rId6"/>
    <p:sldLayoutId id="2147483681" r:id="rId7"/>
    <p:sldLayoutId id="2147483685" r:id="rId8"/>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rathenau.nl/en/nauwkeurig-en-gericht-bewerken-van-het-epigenoom" TargetMode="External"/><Relationship Id="rId2" Type="http://schemas.openxmlformats.org/officeDocument/2006/relationships/hyperlink" Target="mailto:s.vanbaalen@rathenau.nl" TargetMode="External"/><Relationship Id="rId1" Type="http://schemas.openxmlformats.org/officeDocument/2006/relationships/slideLayout" Target="../slideLayouts/slideLayout7.xml"/><Relationship Id="rId4" Type="http://schemas.openxmlformats.org/officeDocument/2006/relationships/hyperlink" Target="https://www.rathenau.nl/en/gezondheid/discussing-modification-heritable-dna-embryo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a:extLst>
              <a:ext uri="{FF2B5EF4-FFF2-40B4-BE49-F238E27FC236}">
                <a16:creationId xmlns:a16="http://schemas.microsoft.com/office/drawing/2014/main" id="{4BC18608-2ED7-4E52-8C0D-6088A481E012}"/>
              </a:ext>
            </a:extLst>
          </p:cNvPr>
          <p:cNvSpPr>
            <a:spLocks noGrp="1"/>
          </p:cNvSpPr>
          <p:nvPr>
            <p:ph type="title"/>
          </p:nvPr>
        </p:nvSpPr>
        <p:spPr>
          <a:xfrm>
            <a:off x="1501151" y="1740844"/>
            <a:ext cx="9180703" cy="755221"/>
          </a:xfrm>
        </p:spPr>
        <p:txBody>
          <a:bodyPr/>
          <a:lstStyle/>
          <a:p>
            <a:r>
              <a:rPr lang="nl-NL" dirty="0"/>
              <a:t>Technologies in </a:t>
            </a:r>
            <a:r>
              <a:rPr lang="nl-NL" dirty="0" err="1"/>
              <a:t>biomedicine</a:t>
            </a:r>
            <a:r>
              <a:rPr lang="nl-NL" dirty="0"/>
              <a:t> &amp; health</a:t>
            </a:r>
          </a:p>
        </p:txBody>
      </p:sp>
      <p:sp>
        <p:nvSpPr>
          <p:cNvPr id="26" name="Tijdelijke aanduiding voor tekst 25">
            <a:extLst>
              <a:ext uri="{FF2B5EF4-FFF2-40B4-BE49-F238E27FC236}">
                <a16:creationId xmlns:a16="http://schemas.microsoft.com/office/drawing/2014/main" id="{67153CDD-927B-4721-BBA0-B102E0FE5F22}"/>
              </a:ext>
            </a:extLst>
          </p:cNvPr>
          <p:cNvSpPr>
            <a:spLocks noGrp="1"/>
          </p:cNvSpPr>
          <p:nvPr>
            <p:ph type="body" sz="quarter" idx="12"/>
          </p:nvPr>
        </p:nvSpPr>
        <p:spPr>
          <a:xfrm>
            <a:off x="1501152" y="3788825"/>
            <a:ext cx="9067800" cy="1144588"/>
          </a:xfrm>
        </p:spPr>
        <p:txBody>
          <a:bodyPr/>
          <a:lstStyle/>
          <a:p>
            <a:r>
              <a:rPr lang="nl-NL" i="1" dirty="0"/>
              <a:t>Sophie van Baalen, Rathenau Instituut</a:t>
            </a:r>
            <a:endParaRPr lang="nl-NL" dirty="0"/>
          </a:p>
          <a:p>
            <a:r>
              <a:rPr lang="nl-NL" dirty="0"/>
              <a:t>European Council CDBIO</a:t>
            </a:r>
          </a:p>
          <a:p>
            <a:r>
              <a:rPr lang="nl-NL" b="0" dirty="0"/>
              <a:t>Horizon Scanning Event</a:t>
            </a:r>
          </a:p>
          <a:p>
            <a:endParaRPr lang="nl-NL" dirty="0"/>
          </a:p>
        </p:txBody>
      </p:sp>
      <p:sp>
        <p:nvSpPr>
          <p:cNvPr id="21" name="Tijdelijke aanduiding voor voettekst 20">
            <a:extLst>
              <a:ext uri="{FF2B5EF4-FFF2-40B4-BE49-F238E27FC236}">
                <a16:creationId xmlns:a16="http://schemas.microsoft.com/office/drawing/2014/main" id="{71E30F53-AF32-4AF3-81B9-9D8F9D77FE95}"/>
              </a:ext>
            </a:extLst>
          </p:cNvPr>
          <p:cNvSpPr>
            <a:spLocks noGrp="1"/>
          </p:cNvSpPr>
          <p:nvPr>
            <p:ph type="ftr" sz="quarter" idx="13"/>
          </p:nvPr>
        </p:nvSpPr>
        <p:spPr/>
        <p:txBody>
          <a:bodyPr/>
          <a:lstStyle/>
          <a:p>
            <a:r>
              <a:rPr lang="en-US"/>
              <a:t>European Council CDBIO Horizon Scanning Event - Paris, 3-4-2024</a:t>
            </a:r>
            <a:endParaRPr lang="nl-NL" dirty="0"/>
          </a:p>
        </p:txBody>
      </p:sp>
      <p:sp>
        <p:nvSpPr>
          <p:cNvPr id="22" name="Tijdelijke aanduiding voor dianummer 21">
            <a:extLst>
              <a:ext uri="{FF2B5EF4-FFF2-40B4-BE49-F238E27FC236}">
                <a16:creationId xmlns:a16="http://schemas.microsoft.com/office/drawing/2014/main" id="{8DC0C438-91F4-498E-A72A-50FB3F581E77}"/>
              </a:ext>
            </a:extLst>
          </p:cNvPr>
          <p:cNvSpPr>
            <a:spLocks noGrp="1"/>
          </p:cNvSpPr>
          <p:nvPr>
            <p:ph type="sldNum" sz="quarter" idx="14"/>
          </p:nvPr>
        </p:nvSpPr>
        <p:spPr/>
        <p:txBody>
          <a:bodyPr/>
          <a:lstStyle/>
          <a:p>
            <a:fld id="{9EC8D583-ACD3-4145-A06F-A0ED66A856D0}" type="slidenum">
              <a:rPr lang="nl-NL" smtClean="0"/>
              <a:pPr/>
              <a:t>1</a:t>
            </a:fld>
            <a:endParaRPr lang="nl-NL" dirty="0"/>
          </a:p>
        </p:txBody>
      </p:sp>
    </p:spTree>
    <p:extLst>
      <p:ext uri="{BB962C8B-B14F-4D97-AF65-F5344CB8AC3E}">
        <p14:creationId xmlns:p14="http://schemas.microsoft.com/office/powerpoint/2010/main" val="2100466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descr="A cartoon of a person holding a puzzle piece&#10;&#10;Description automatically generated">
            <a:extLst>
              <a:ext uri="{FF2B5EF4-FFF2-40B4-BE49-F238E27FC236}">
                <a16:creationId xmlns:a16="http://schemas.microsoft.com/office/drawing/2014/main" id="{EA820A1B-9714-9B34-FE34-F444F72F90FD}"/>
              </a:ext>
            </a:extLst>
          </p:cNvPr>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1833944" y="1461788"/>
            <a:ext cx="8679350" cy="4513262"/>
          </a:xfrm>
          <a:prstGeom prst="rect">
            <a:avLst/>
          </a:prstGeom>
          <a:noFill/>
        </p:spPr>
      </p:pic>
      <p:sp>
        <p:nvSpPr>
          <p:cNvPr id="3" name="Text Placeholder 2">
            <a:extLst>
              <a:ext uri="{FF2B5EF4-FFF2-40B4-BE49-F238E27FC236}">
                <a16:creationId xmlns:a16="http://schemas.microsoft.com/office/drawing/2014/main" id="{7F84DA9B-F55A-8DCA-D6F8-1AD1F2EA3042}"/>
              </a:ext>
            </a:extLst>
          </p:cNvPr>
          <p:cNvSpPr>
            <a:spLocks noGrp="1"/>
          </p:cNvSpPr>
          <p:nvPr>
            <p:ph type="body" sz="quarter" idx="13"/>
          </p:nvPr>
        </p:nvSpPr>
        <p:spPr>
          <a:xfrm>
            <a:off x="993438" y="720000"/>
            <a:ext cx="10360362" cy="511175"/>
          </a:xfrm>
        </p:spPr>
        <p:txBody>
          <a:bodyPr>
            <a:normAutofit/>
          </a:bodyPr>
          <a:lstStyle/>
          <a:p>
            <a:pPr lvl="0"/>
            <a:r>
              <a:rPr lang="en-US" dirty="0"/>
              <a:t>Broader (global) ecological, economic and social context </a:t>
            </a:r>
          </a:p>
        </p:txBody>
      </p:sp>
      <p:sp>
        <p:nvSpPr>
          <p:cNvPr id="4" name="Footer Placeholder 3">
            <a:extLst>
              <a:ext uri="{FF2B5EF4-FFF2-40B4-BE49-F238E27FC236}">
                <a16:creationId xmlns:a16="http://schemas.microsoft.com/office/drawing/2014/main" id="{7A694367-022E-4442-8E20-F41F2636D583}"/>
              </a:ext>
            </a:extLst>
          </p:cNvPr>
          <p:cNvSpPr>
            <a:spLocks noGrp="1"/>
          </p:cNvSpPr>
          <p:nvPr>
            <p:ph type="ftr" sz="quarter" idx="14"/>
          </p:nvPr>
        </p:nvSpPr>
        <p:spPr>
          <a:xfrm>
            <a:off x="1501152" y="6226175"/>
            <a:ext cx="6659868" cy="365125"/>
          </a:xfrm>
        </p:spPr>
        <p:txBody>
          <a:bodyPr anchor="ctr">
            <a:normAutofit/>
          </a:bodyPr>
          <a:lstStyle/>
          <a:p>
            <a:pPr>
              <a:spcAft>
                <a:spcPts val="600"/>
              </a:spcAft>
              <a:defRPr/>
            </a:pPr>
            <a:r>
              <a:rPr lang="en-US"/>
              <a:t>European Council CDBIO Horizon Scanning Event - Paris, 3-4-2024</a:t>
            </a:r>
            <a:endParaRPr lang="nl-NL"/>
          </a:p>
        </p:txBody>
      </p:sp>
      <p:sp>
        <p:nvSpPr>
          <p:cNvPr id="5" name="Slide Number Placeholder 4">
            <a:extLst>
              <a:ext uri="{FF2B5EF4-FFF2-40B4-BE49-F238E27FC236}">
                <a16:creationId xmlns:a16="http://schemas.microsoft.com/office/drawing/2014/main" id="{BC547173-87DD-B809-DC81-ECBCEEFF794F}"/>
              </a:ext>
            </a:extLst>
          </p:cNvPr>
          <p:cNvSpPr>
            <a:spLocks noGrp="1"/>
          </p:cNvSpPr>
          <p:nvPr>
            <p:ph type="sldNum" sz="quarter" idx="15"/>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10</a:t>
            </a:fld>
            <a:endParaRPr lang="nl-NL"/>
          </a:p>
        </p:txBody>
      </p:sp>
    </p:spTree>
    <p:extLst>
      <p:ext uri="{BB962C8B-B14F-4D97-AF65-F5344CB8AC3E}">
        <p14:creationId xmlns:p14="http://schemas.microsoft.com/office/powerpoint/2010/main" val="160286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F4529DF-0491-1FFA-D76C-0B4CDB17DB4A}"/>
              </a:ext>
            </a:extLst>
          </p:cNvPr>
          <p:cNvSpPr>
            <a:spLocks noGrp="1"/>
          </p:cNvSpPr>
          <p:nvPr>
            <p:ph type="ftr" sz="quarter" idx="14"/>
          </p:nvPr>
        </p:nvSpPr>
        <p:spPr>
          <a:xfrm>
            <a:off x="1501152" y="6226175"/>
            <a:ext cx="6659868" cy="365125"/>
          </a:xfrm>
        </p:spPr>
        <p:txBody>
          <a:bodyPr anchor="ctr">
            <a:normAutofit/>
          </a:bodyPr>
          <a:lstStyle/>
          <a:p>
            <a:pPr>
              <a:spcAft>
                <a:spcPts val="600"/>
              </a:spcAft>
              <a:defRPr/>
            </a:pPr>
            <a:r>
              <a:rPr lang="en-US" dirty="0"/>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CC2054FE-1CC6-7926-7ECE-348CE8B37ED6}"/>
              </a:ext>
            </a:extLst>
          </p:cNvPr>
          <p:cNvSpPr>
            <a:spLocks noGrp="1"/>
          </p:cNvSpPr>
          <p:nvPr>
            <p:ph type="sldNum" sz="quarter" idx="15"/>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11</a:t>
            </a:fld>
            <a:endParaRPr lang="nl-NL"/>
          </a:p>
        </p:txBody>
      </p:sp>
      <p:graphicFrame>
        <p:nvGraphicFramePr>
          <p:cNvPr id="9" name="Content Placeholder 5">
            <a:extLst>
              <a:ext uri="{FF2B5EF4-FFF2-40B4-BE49-F238E27FC236}">
                <a16:creationId xmlns:a16="http://schemas.microsoft.com/office/drawing/2014/main" id="{F73BD6A5-8BB7-75BC-241B-0AD9BB44F96C}"/>
              </a:ext>
            </a:extLst>
          </p:cNvPr>
          <p:cNvGraphicFramePr>
            <a:graphicFrameLocks noGrp="1"/>
          </p:cNvGraphicFramePr>
          <p:nvPr>
            <p:ph sz="quarter" idx="12"/>
            <p:extLst>
              <p:ext uri="{D42A27DB-BD31-4B8C-83A1-F6EECF244321}">
                <p14:modId xmlns:p14="http://schemas.microsoft.com/office/powerpoint/2010/main" val="1261217835"/>
              </p:ext>
            </p:extLst>
          </p:nvPr>
        </p:nvGraphicFramePr>
        <p:xfrm>
          <a:off x="915819" y="527290"/>
          <a:ext cx="10360362" cy="5290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19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A1DDD0-7E4E-FA7B-54C1-C65EDD60E909}"/>
              </a:ext>
            </a:extLst>
          </p:cNvPr>
          <p:cNvSpPr>
            <a:spLocks noGrp="1"/>
          </p:cNvSpPr>
          <p:nvPr>
            <p:ph type="body" sz="quarter" idx="13"/>
          </p:nvPr>
        </p:nvSpPr>
        <p:spPr>
          <a:xfrm>
            <a:off x="993438" y="720000"/>
            <a:ext cx="10360362" cy="511175"/>
          </a:xfrm>
        </p:spPr>
        <p:txBody>
          <a:bodyPr>
            <a:normAutofit/>
          </a:bodyPr>
          <a:lstStyle/>
          <a:p>
            <a:r>
              <a:rPr lang="en-US" dirty="0"/>
              <a:t>Concluding remarks</a:t>
            </a:r>
          </a:p>
        </p:txBody>
      </p:sp>
      <p:sp>
        <p:nvSpPr>
          <p:cNvPr id="4" name="Footer Placeholder 3">
            <a:extLst>
              <a:ext uri="{FF2B5EF4-FFF2-40B4-BE49-F238E27FC236}">
                <a16:creationId xmlns:a16="http://schemas.microsoft.com/office/drawing/2014/main" id="{4B246EEF-631D-D357-3B0F-8AD40ECA3CF1}"/>
              </a:ext>
            </a:extLst>
          </p:cNvPr>
          <p:cNvSpPr>
            <a:spLocks noGrp="1"/>
          </p:cNvSpPr>
          <p:nvPr>
            <p:ph type="ftr" sz="quarter" idx="14"/>
          </p:nvPr>
        </p:nvSpPr>
        <p:spPr>
          <a:xfrm>
            <a:off x="1501152" y="6226175"/>
            <a:ext cx="6659868" cy="365125"/>
          </a:xfrm>
        </p:spPr>
        <p:txBody>
          <a:bodyPr anchor="ctr">
            <a:normAutofit/>
          </a:bodyPr>
          <a:lstStyle/>
          <a:p>
            <a:pPr>
              <a:spcAft>
                <a:spcPts val="600"/>
              </a:spcAft>
              <a:defRPr/>
            </a:pPr>
            <a:r>
              <a:rPr lang="en-US"/>
              <a:t>European Council CDBIO Horizon Scanning Event - Paris, 3-4-2024</a:t>
            </a:r>
            <a:endParaRPr lang="nl-NL"/>
          </a:p>
        </p:txBody>
      </p:sp>
      <p:sp>
        <p:nvSpPr>
          <p:cNvPr id="5" name="Slide Number Placeholder 4">
            <a:extLst>
              <a:ext uri="{FF2B5EF4-FFF2-40B4-BE49-F238E27FC236}">
                <a16:creationId xmlns:a16="http://schemas.microsoft.com/office/drawing/2014/main" id="{CF0FBBD9-F6DA-6EEB-405E-01B2D0D3113A}"/>
              </a:ext>
            </a:extLst>
          </p:cNvPr>
          <p:cNvSpPr>
            <a:spLocks noGrp="1"/>
          </p:cNvSpPr>
          <p:nvPr>
            <p:ph type="sldNum" sz="quarter" idx="15"/>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12</a:t>
            </a:fld>
            <a:endParaRPr lang="nl-NL"/>
          </a:p>
        </p:txBody>
      </p:sp>
      <p:graphicFrame>
        <p:nvGraphicFramePr>
          <p:cNvPr id="7" name="Content Placeholder 1">
            <a:extLst>
              <a:ext uri="{FF2B5EF4-FFF2-40B4-BE49-F238E27FC236}">
                <a16:creationId xmlns:a16="http://schemas.microsoft.com/office/drawing/2014/main" id="{629CDCEA-1A22-9FAD-E6AA-43A94EEEABEA}"/>
              </a:ext>
            </a:extLst>
          </p:cNvPr>
          <p:cNvGraphicFramePr>
            <a:graphicFrameLocks noGrp="1"/>
          </p:cNvGraphicFramePr>
          <p:nvPr>
            <p:ph sz="quarter" idx="12"/>
            <p:extLst>
              <p:ext uri="{D42A27DB-BD31-4B8C-83A1-F6EECF244321}">
                <p14:modId xmlns:p14="http://schemas.microsoft.com/office/powerpoint/2010/main" val="788177062"/>
              </p:ext>
            </p:extLst>
          </p:nvPr>
        </p:nvGraphicFramePr>
        <p:xfrm>
          <a:off x="993438" y="1461788"/>
          <a:ext cx="10360362" cy="451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82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20EFCE6-F2E1-3819-6250-656E7168430A}"/>
              </a:ext>
            </a:extLst>
          </p:cNvPr>
          <p:cNvPicPr>
            <a:picLocks noGrp="1" noChangeAspect="1"/>
          </p:cNvPicPr>
          <p:nvPr>
            <p:ph sz="quarter" idx="12"/>
          </p:nvPr>
        </p:nvPicPr>
        <p:blipFill rotWithShape="1">
          <a:blip r:embed="rId3"/>
          <a:srcRect l="43809" t="16874" r="29184" b="15019"/>
          <a:stretch/>
        </p:blipFill>
        <p:spPr>
          <a:xfrm>
            <a:off x="463502" y="1370103"/>
            <a:ext cx="2664162" cy="3779153"/>
          </a:xfrm>
        </p:spPr>
      </p:pic>
      <p:sp>
        <p:nvSpPr>
          <p:cNvPr id="3" name="Text Placeholder 2">
            <a:extLst>
              <a:ext uri="{FF2B5EF4-FFF2-40B4-BE49-F238E27FC236}">
                <a16:creationId xmlns:a16="http://schemas.microsoft.com/office/drawing/2014/main" id="{B12B901E-8716-25E9-EB53-156585B72CE0}"/>
              </a:ext>
            </a:extLst>
          </p:cNvPr>
          <p:cNvSpPr>
            <a:spLocks noGrp="1"/>
          </p:cNvSpPr>
          <p:nvPr>
            <p:ph type="body" sz="quarter" idx="13"/>
          </p:nvPr>
        </p:nvSpPr>
        <p:spPr/>
        <p:txBody>
          <a:bodyPr/>
          <a:lstStyle/>
          <a:p>
            <a:r>
              <a:rPr lang="en-US" dirty="0"/>
              <a:t>Societal dialogue </a:t>
            </a:r>
          </a:p>
        </p:txBody>
      </p:sp>
      <p:sp>
        <p:nvSpPr>
          <p:cNvPr id="4" name="Footer Placeholder 3">
            <a:extLst>
              <a:ext uri="{FF2B5EF4-FFF2-40B4-BE49-F238E27FC236}">
                <a16:creationId xmlns:a16="http://schemas.microsoft.com/office/drawing/2014/main" id="{4C3C45EB-3F28-E523-5C43-7E39FAB24C5F}"/>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1AD3ABF4-5B98-C913-5CA8-A2CB70627980}"/>
              </a:ext>
            </a:extLst>
          </p:cNvPr>
          <p:cNvSpPr>
            <a:spLocks noGrp="1"/>
          </p:cNvSpPr>
          <p:nvPr>
            <p:ph type="sldNum" sz="quarter" idx="15"/>
          </p:nvPr>
        </p:nvSpPr>
        <p:spPr/>
        <p:txBody>
          <a:bodyPr/>
          <a:lstStyle/>
          <a:p>
            <a:pPr>
              <a:defRPr/>
            </a:pPr>
            <a:fld id="{9EC8D583-ACD3-4145-A06F-A0ED66A856D0}" type="slidenum">
              <a:rPr lang="nl-NL" smtClean="0"/>
              <a:pPr>
                <a:defRPr/>
              </a:pPr>
              <a:t>13</a:t>
            </a:fld>
            <a:endParaRPr lang="nl-NL" dirty="0"/>
          </a:p>
        </p:txBody>
      </p:sp>
      <p:pic>
        <p:nvPicPr>
          <p:cNvPr id="8" name="Picture 7">
            <a:extLst>
              <a:ext uri="{FF2B5EF4-FFF2-40B4-BE49-F238E27FC236}">
                <a16:creationId xmlns:a16="http://schemas.microsoft.com/office/drawing/2014/main" id="{DBB4C593-B30C-5CE2-A28B-CB20B435BC78}"/>
              </a:ext>
            </a:extLst>
          </p:cNvPr>
          <p:cNvPicPr>
            <a:picLocks noChangeAspect="1"/>
          </p:cNvPicPr>
          <p:nvPr/>
        </p:nvPicPr>
        <p:blipFill rotWithShape="1">
          <a:blip r:embed="rId4"/>
          <a:srcRect l="34375" t="15556" r="35104" b="12778"/>
          <a:stretch/>
        </p:blipFill>
        <p:spPr>
          <a:xfrm>
            <a:off x="3336620" y="1381243"/>
            <a:ext cx="2861218" cy="3779152"/>
          </a:xfrm>
          <a:prstGeom prst="rect">
            <a:avLst/>
          </a:prstGeom>
        </p:spPr>
      </p:pic>
      <p:pic>
        <p:nvPicPr>
          <p:cNvPr id="10" name="Picture 9">
            <a:extLst>
              <a:ext uri="{FF2B5EF4-FFF2-40B4-BE49-F238E27FC236}">
                <a16:creationId xmlns:a16="http://schemas.microsoft.com/office/drawing/2014/main" id="{C78354A5-731E-84F4-869A-554B81E3CFAF}"/>
              </a:ext>
            </a:extLst>
          </p:cNvPr>
          <p:cNvPicPr>
            <a:picLocks noChangeAspect="1"/>
          </p:cNvPicPr>
          <p:nvPr/>
        </p:nvPicPr>
        <p:blipFill rotWithShape="1">
          <a:blip r:embed="rId5"/>
          <a:srcRect l="41932" t="17124" r="27814" b="5758"/>
          <a:stretch/>
        </p:blipFill>
        <p:spPr>
          <a:xfrm>
            <a:off x="6406794" y="1392382"/>
            <a:ext cx="2620137" cy="3756874"/>
          </a:xfrm>
          <a:prstGeom prst="rect">
            <a:avLst/>
          </a:prstGeom>
        </p:spPr>
      </p:pic>
      <p:pic>
        <p:nvPicPr>
          <p:cNvPr id="12" name="Picture 11">
            <a:extLst>
              <a:ext uri="{FF2B5EF4-FFF2-40B4-BE49-F238E27FC236}">
                <a16:creationId xmlns:a16="http://schemas.microsoft.com/office/drawing/2014/main" id="{07AA026C-E3B3-D498-4892-761C9C407548}"/>
              </a:ext>
            </a:extLst>
          </p:cNvPr>
          <p:cNvPicPr>
            <a:picLocks noChangeAspect="1"/>
          </p:cNvPicPr>
          <p:nvPr/>
        </p:nvPicPr>
        <p:blipFill rotWithShape="1">
          <a:blip r:embed="rId6"/>
          <a:srcRect l="42274" t="16818" r="27386" b="5758"/>
          <a:stretch/>
        </p:blipFill>
        <p:spPr>
          <a:xfrm>
            <a:off x="9346040" y="1370103"/>
            <a:ext cx="2664162" cy="3824119"/>
          </a:xfrm>
          <a:prstGeom prst="rect">
            <a:avLst/>
          </a:prstGeom>
        </p:spPr>
      </p:pic>
    </p:spTree>
    <p:extLst>
      <p:ext uri="{BB962C8B-B14F-4D97-AF65-F5344CB8AC3E}">
        <p14:creationId xmlns:p14="http://schemas.microsoft.com/office/powerpoint/2010/main" val="277570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B9FF77-511A-18BB-4929-EDEC6C125C62}"/>
              </a:ext>
            </a:extLst>
          </p:cNvPr>
          <p:cNvSpPr>
            <a:spLocks noGrp="1"/>
          </p:cNvSpPr>
          <p:nvPr>
            <p:ph type="body" sz="quarter" idx="14"/>
          </p:nvPr>
        </p:nvSpPr>
        <p:spPr/>
        <p:txBody>
          <a:bodyPr/>
          <a:lstStyle/>
          <a:p>
            <a:r>
              <a:rPr lang="nl-NL" dirty="0"/>
              <a:t>Contact: </a:t>
            </a:r>
            <a:r>
              <a:rPr lang="nl-NL" dirty="0">
                <a:hlinkClick r:id="rId2"/>
              </a:rPr>
              <a:t>s.vanbaalen@rathenau.nl</a:t>
            </a:r>
            <a:endParaRPr lang="nl-NL" dirty="0"/>
          </a:p>
          <a:p>
            <a:endParaRPr lang="nl-NL" dirty="0"/>
          </a:p>
          <a:p>
            <a:r>
              <a:rPr lang="nl-NL" dirty="0"/>
              <a:t>Links:</a:t>
            </a:r>
          </a:p>
          <a:p>
            <a:r>
              <a:rPr lang="nl-NL" dirty="0">
                <a:hlinkClick r:id="rId3"/>
              </a:rPr>
              <a:t>https://www.rathenau.nl/en/nauwkeurig-en-gericht-bewerken-van-het-epigenoom</a:t>
            </a:r>
            <a:r>
              <a:rPr lang="nl-NL" dirty="0"/>
              <a:t> </a:t>
            </a:r>
          </a:p>
          <a:p>
            <a:r>
              <a:rPr lang="nl-NL" dirty="0">
                <a:hlinkClick r:id="rId4"/>
              </a:rPr>
              <a:t>https://www.rathenau.nl/en/gezondheid/discussing-modification-heritable-dna-embryos</a:t>
            </a:r>
            <a:r>
              <a:rPr lang="nl-NL" dirty="0"/>
              <a:t> </a:t>
            </a:r>
          </a:p>
        </p:txBody>
      </p:sp>
      <p:sp>
        <p:nvSpPr>
          <p:cNvPr id="7" name="Text Placeholder 6">
            <a:extLst>
              <a:ext uri="{FF2B5EF4-FFF2-40B4-BE49-F238E27FC236}">
                <a16:creationId xmlns:a16="http://schemas.microsoft.com/office/drawing/2014/main" id="{7E0D0B98-4E6A-242E-BEC1-687DAF2B7618}"/>
              </a:ext>
            </a:extLst>
          </p:cNvPr>
          <p:cNvSpPr>
            <a:spLocks noGrp="1"/>
          </p:cNvSpPr>
          <p:nvPr>
            <p:ph type="body" sz="quarter" idx="15"/>
          </p:nvPr>
        </p:nvSpPr>
        <p:spPr/>
        <p:txBody>
          <a:bodyPr/>
          <a:lstStyle/>
          <a:p>
            <a:r>
              <a:rPr lang="nl-NL" dirty="0" err="1"/>
              <a:t>Thank</a:t>
            </a:r>
            <a:r>
              <a:rPr lang="nl-NL" dirty="0"/>
              <a:t> </a:t>
            </a:r>
            <a:r>
              <a:rPr lang="nl-NL" dirty="0" err="1"/>
              <a:t>you</a:t>
            </a:r>
            <a:r>
              <a:rPr lang="nl-NL" dirty="0"/>
              <a:t>!</a:t>
            </a:r>
          </a:p>
        </p:txBody>
      </p:sp>
      <p:sp>
        <p:nvSpPr>
          <p:cNvPr id="4" name="Footer Placeholder 3">
            <a:extLst>
              <a:ext uri="{FF2B5EF4-FFF2-40B4-BE49-F238E27FC236}">
                <a16:creationId xmlns:a16="http://schemas.microsoft.com/office/drawing/2014/main" id="{D27E2778-40E2-E4FD-D260-53CF213867B2}"/>
              </a:ext>
            </a:extLst>
          </p:cNvPr>
          <p:cNvSpPr>
            <a:spLocks noGrp="1"/>
          </p:cNvSpPr>
          <p:nvPr>
            <p:ph type="ftr" sz="quarter" idx="16"/>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26595BC0-383D-5653-6D75-A56017EA1184}"/>
              </a:ext>
            </a:extLst>
          </p:cNvPr>
          <p:cNvSpPr>
            <a:spLocks noGrp="1"/>
          </p:cNvSpPr>
          <p:nvPr>
            <p:ph type="sldNum" sz="quarter" idx="17"/>
          </p:nvPr>
        </p:nvSpPr>
        <p:spPr/>
        <p:txBody>
          <a:bodyPr/>
          <a:lstStyle/>
          <a:p>
            <a:pPr>
              <a:defRPr/>
            </a:pPr>
            <a:fld id="{9EC8D583-ACD3-4145-A06F-A0ED66A856D0}" type="slidenum">
              <a:rPr lang="nl-NL" smtClean="0"/>
              <a:pPr>
                <a:defRPr/>
              </a:pPr>
              <a:t>14</a:t>
            </a:fld>
            <a:endParaRPr lang="nl-NL" dirty="0"/>
          </a:p>
        </p:txBody>
      </p:sp>
    </p:spTree>
    <p:extLst>
      <p:ext uri="{BB962C8B-B14F-4D97-AF65-F5344CB8AC3E}">
        <p14:creationId xmlns:p14="http://schemas.microsoft.com/office/powerpoint/2010/main" val="401095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929A79-EB86-6E0E-66F8-63F54B6EA437}"/>
              </a:ext>
            </a:extLst>
          </p:cNvPr>
          <p:cNvSpPr>
            <a:spLocks noGrp="1"/>
          </p:cNvSpPr>
          <p:nvPr>
            <p:ph sz="quarter" idx="12"/>
          </p:nvPr>
        </p:nvSpPr>
        <p:spPr>
          <a:xfrm>
            <a:off x="993438" y="2022764"/>
            <a:ext cx="10360362" cy="395228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0" indent="0">
              <a:buNone/>
            </a:pPr>
            <a:endParaRPr lang="nl-NL" dirty="0"/>
          </a:p>
        </p:txBody>
      </p:sp>
      <p:sp>
        <p:nvSpPr>
          <p:cNvPr id="4" name="Footer Placeholder 3">
            <a:extLst>
              <a:ext uri="{FF2B5EF4-FFF2-40B4-BE49-F238E27FC236}">
                <a16:creationId xmlns:a16="http://schemas.microsoft.com/office/drawing/2014/main" id="{31D77EE4-15EA-2037-F720-A4B25BA26D19}"/>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069FBAA3-3453-FFFB-38E6-A5E6ED44A8E0}"/>
              </a:ext>
            </a:extLst>
          </p:cNvPr>
          <p:cNvSpPr>
            <a:spLocks noGrp="1"/>
          </p:cNvSpPr>
          <p:nvPr>
            <p:ph type="sldNum" sz="quarter" idx="15"/>
          </p:nvPr>
        </p:nvSpPr>
        <p:spPr/>
        <p:txBody>
          <a:bodyPr/>
          <a:lstStyle/>
          <a:p>
            <a:pPr>
              <a:defRPr/>
            </a:pPr>
            <a:fld id="{9EC8D583-ACD3-4145-A06F-A0ED66A856D0}" type="slidenum">
              <a:rPr lang="nl-NL" smtClean="0"/>
              <a:pPr>
                <a:defRPr/>
              </a:pPr>
              <a:t>15</a:t>
            </a:fld>
            <a:endParaRPr lang="nl-NL" dirty="0"/>
          </a:p>
        </p:txBody>
      </p:sp>
      <p:sp>
        <p:nvSpPr>
          <p:cNvPr id="6" name="Rectangle: Rounded Corners 5">
            <a:extLst>
              <a:ext uri="{FF2B5EF4-FFF2-40B4-BE49-F238E27FC236}">
                <a16:creationId xmlns:a16="http://schemas.microsoft.com/office/drawing/2014/main" id="{83137AA8-1AF2-0A74-772D-76E68EB7365C}"/>
              </a:ext>
            </a:extLst>
          </p:cNvPr>
          <p:cNvSpPr/>
          <p:nvPr/>
        </p:nvSpPr>
        <p:spPr>
          <a:xfrm>
            <a:off x="993439" y="733576"/>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descr="Hospital">
            <a:extLst>
              <a:ext uri="{FF2B5EF4-FFF2-40B4-BE49-F238E27FC236}">
                <a16:creationId xmlns:a16="http://schemas.microsoft.com/office/drawing/2014/main" id="{BA6EFAF1-61F0-EC2B-2E84-40310A35F6D5}"/>
              </a:ext>
            </a:extLst>
          </p:cNvPr>
          <p:cNvSpPr/>
          <p:nvPr/>
        </p:nvSpPr>
        <p:spPr>
          <a:xfrm>
            <a:off x="1383418" y="1023644"/>
            <a:ext cx="709053" cy="70905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455CF851-56D3-406C-7FA4-D10D2200D8A5}"/>
              </a:ext>
            </a:extLst>
          </p:cNvPr>
          <p:cNvGrpSpPr/>
          <p:nvPr/>
        </p:nvGrpSpPr>
        <p:grpSpPr>
          <a:xfrm>
            <a:off x="2482451" y="733576"/>
            <a:ext cx="8871349" cy="1289188"/>
            <a:chOff x="1489012" y="550"/>
            <a:chExt cx="8871349" cy="1289188"/>
          </a:xfrm>
        </p:grpSpPr>
        <p:sp>
          <p:nvSpPr>
            <p:cNvPr id="9" name="Rectangle 8">
              <a:extLst>
                <a:ext uri="{FF2B5EF4-FFF2-40B4-BE49-F238E27FC236}">
                  <a16:creationId xmlns:a16="http://schemas.microsoft.com/office/drawing/2014/main" id="{97E31285-876F-858E-9A20-E0160E3FF602}"/>
                </a:ext>
              </a:extLst>
            </p:cNvPr>
            <p:cNvSpPr/>
            <p:nvPr/>
          </p:nvSpPr>
          <p:spPr>
            <a:xfrm>
              <a:off x="1489012" y="550"/>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64A897AF-3118-EB21-4969-1B37EA2D2FD8}"/>
                </a:ext>
              </a:extLst>
            </p:cNvPr>
            <p:cNvSpPr txBox="1"/>
            <p:nvPr/>
          </p:nvSpPr>
          <p:spPr>
            <a:xfrm>
              <a:off x="1489012" y="550"/>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dirty="0"/>
                <a:t>Care-at-a-distance &amp; telemedicine</a:t>
              </a:r>
            </a:p>
          </p:txBody>
        </p:sp>
      </p:grpSp>
      <p:sp>
        <p:nvSpPr>
          <p:cNvPr id="11" name="Content Placeholder 1">
            <a:extLst>
              <a:ext uri="{FF2B5EF4-FFF2-40B4-BE49-F238E27FC236}">
                <a16:creationId xmlns:a16="http://schemas.microsoft.com/office/drawing/2014/main" id="{BB52DC02-3018-9B4F-B554-8F999F3012C1}"/>
              </a:ext>
            </a:extLst>
          </p:cNvPr>
          <p:cNvSpPr txBox="1">
            <a:spLocks/>
          </p:cNvSpPr>
          <p:nvPr/>
        </p:nvSpPr>
        <p:spPr>
          <a:xfrm>
            <a:off x="915819" y="2211081"/>
            <a:ext cx="10360362" cy="3474550"/>
          </a:xfrm>
          <a:prstGeom prst="rect">
            <a:avLst/>
          </a:prstGeom>
        </p:spPr>
        <p:txBody>
          <a:bodyPr lIns="0"/>
          <a:lstStyle>
            <a:lvl1pPr marL="342900" indent="-342900" algn="l" rtl="0" eaLnBrk="1" fontAlgn="base" hangingPunct="1">
              <a:lnSpc>
                <a:spcPct val="90000"/>
              </a:lnSpc>
              <a:spcBef>
                <a:spcPts val="1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Examples: video consulting, telemonitoring and activity tracking</a:t>
            </a:r>
          </a:p>
          <a:p>
            <a:r>
              <a:rPr lang="en-US" dirty="0"/>
              <a:t>The promise of these technologies is that it will make healthcare more efficient and cost-effective</a:t>
            </a:r>
          </a:p>
          <a:p>
            <a:pPr marL="457200" lvl="1" indent="0">
              <a:buNone/>
            </a:pPr>
            <a:r>
              <a:rPr lang="en-US" dirty="0">
                <a:sym typeface="Wingdings" panose="05000000000000000000" pitchFamily="2" charset="2"/>
              </a:rPr>
              <a:t> Currently little prove of this effect</a:t>
            </a:r>
            <a:endParaRPr lang="en-US" dirty="0"/>
          </a:p>
          <a:p>
            <a:r>
              <a:rPr lang="en-US" dirty="0"/>
              <a:t>Major concerns are </a:t>
            </a:r>
          </a:p>
          <a:p>
            <a:pPr lvl="1"/>
            <a:r>
              <a:rPr lang="en-US" dirty="0">
                <a:sym typeface="Wingdings" panose="05000000000000000000" pitchFamily="2" charset="2"/>
              </a:rPr>
              <a:t>Relationship between healthcare professional &amp; patient will change</a:t>
            </a:r>
            <a:endParaRPr lang="en-US" dirty="0"/>
          </a:p>
          <a:p>
            <a:pPr lvl="1"/>
            <a:r>
              <a:rPr lang="en-US" dirty="0"/>
              <a:t>The accessibility of health care for people with limited </a:t>
            </a:r>
            <a:r>
              <a:rPr lang="en-US" dirty="0" err="1"/>
              <a:t>acces</a:t>
            </a:r>
            <a:r>
              <a:rPr lang="en-US" dirty="0"/>
              <a:t> to digital devices, literacy and digital skills </a:t>
            </a:r>
            <a:endParaRPr lang="en-US" dirty="0">
              <a:sym typeface="Wingdings" panose="05000000000000000000" pitchFamily="2" charset="2"/>
            </a:endParaRPr>
          </a:p>
          <a:p>
            <a:pPr lvl="1">
              <a:buFont typeface="Wingdings" panose="05000000000000000000" pitchFamily="2" charset="2"/>
              <a:buChar char="è"/>
            </a:pPr>
            <a:r>
              <a:rPr lang="en-US" dirty="0">
                <a:sym typeface="Wingdings" panose="05000000000000000000" pitchFamily="2" charset="2"/>
              </a:rPr>
              <a:t>Might enlarge the existing “health gap” between higher &amp; lower educated people</a:t>
            </a:r>
          </a:p>
          <a:p>
            <a:pPr lvl="1"/>
            <a:endParaRPr lang="nl-NL" dirty="0"/>
          </a:p>
          <a:p>
            <a:endParaRPr lang="nl-NL" dirty="0"/>
          </a:p>
        </p:txBody>
      </p:sp>
    </p:spTree>
    <p:extLst>
      <p:ext uri="{BB962C8B-B14F-4D97-AF65-F5344CB8AC3E}">
        <p14:creationId xmlns:p14="http://schemas.microsoft.com/office/powerpoint/2010/main" val="270081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BA9B02-65F9-52FD-DD52-001BE0A63FAF}"/>
              </a:ext>
            </a:extLst>
          </p:cNvPr>
          <p:cNvSpPr>
            <a:spLocks noGrp="1"/>
          </p:cNvSpPr>
          <p:nvPr>
            <p:ph sz="quarter" idx="12"/>
          </p:nvPr>
        </p:nvSpPr>
        <p:spPr>
          <a:xfrm>
            <a:off x="915819" y="2211081"/>
            <a:ext cx="10360362" cy="3474550"/>
          </a:xfrm>
        </p:spPr>
        <p:txBody>
          <a:bodyPr/>
          <a:lstStyle/>
          <a:p>
            <a:r>
              <a:rPr lang="en-US" dirty="0"/>
              <a:t>Examples: decision-support tools, image interpretation, automatic generation, compiling or search of health record, and many more…</a:t>
            </a:r>
          </a:p>
          <a:p>
            <a:r>
              <a:rPr lang="en-US" dirty="0"/>
              <a:t>Promises increased efficiency, better quality and new ways of working</a:t>
            </a:r>
          </a:p>
          <a:p>
            <a:pPr marL="0" indent="0">
              <a:buNone/>
            </a:pPr>
            <a:r>
              <a:rPr lang="en-US" dirty="0">
                <a:sym typeface="Wingdings" panose="05000000000000000000" pitchFamily="2" charset="2"/>
              </a:rPr>
              <a:t>	 AI tools are slowly finding their way into the clinic</a:t>
            </a:r>
          </a:p>
          <a:p>
            <a:r>
              <a:rPr lang="en-US" dirty="0">
                <a:sym typeface="Wingdings" panose="05000000000000000000" pitchFamily="2" charset="2"/>
              </a:rPr>
              <a:t>Major concerns are:</a:t>
            </a:r>
          </a:p>
          <a:p>
            <a:pPr lvl="1"/>
            <a:r>
              <a:rPr lang="en-US" dirty="0">
                <a:sym typeface="Wingdings" panose="05000000000000000000" pitchFamily="2" charset="2"/>
              </a:rPr>
              <a:t>Bias, discrimination &amp; lack of transparency  </a:t>
            </a:r>
          </a:p>
          <a:p>
            <a:pPr lvl="1"/>
            <a:r>
              <a:rPr lang="en-US" dirty="0">
                <a:sym typeface="Wingdings" panose="05000000000000000000" pitchFamily="2" charset="2"/>
              </a:rPr>
              <a:t>Professional responsibility and accountability</a:t>
            </a:r>
          </a:p>
          <a:p>
            <a:pPr lvl="1"/>
            <a:r>
              <a:rPr lang="en-US" dirty="0">
                <a:sym typeface="Wingdings" panose="05000000000000000000" pitchFamily="2" charset="2"/>
              </a:rPr>
              <a:t>Loss of expertise &amp; skills of health professionals, loss of jobs</a:t>
            </a:r>
            <a:endParaRPr lang="en-US" dirty="0"/>
          </a:p>
        </p:txBody>
      </p:sp>
      <p:sp>
        <p:nvSpPr>
          <p:cNvPr id="4" name="Footer Placeholder 3">
            <a:extLst>
              <a:ext uri="{FF2B5EF4-FFF2-40B4-BE49-F238E27FC236}">
                <a16:creationId xmlns:a16="http://schemas.microsoft.com/office/drawing/2014/main" id="{56F7797E-BD99-1E62-5039-2522C285E225}"/>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E21CDE06-8185-155F-D661-2C7C47A736E5}"/>
              </a:ext>
            </a:extLst>
          </p:cNvPr>
          <p:cNvSpPr>
            <a:spLocks noGrp="1"/>
          </p:cNvSpPr>
          <p:nvPr>
            <p:ph type="sldNum" sz="quarter" idx="15"/>
          </p:nvPr>
        </p:nvSpPr>
        <p:spPr/>
        <p:txBody>
          <a:bodyPr/>
          <a:lstStyle/>
          <a:p>
            <a:pPr>
              <a:defRPr/>
            </a:pPr>
            <a:fld id="{9EC8D583-ACD3-4145-A06F-A0ED66A856D0}" type="slidenum">
              <a:rPr lang="nl-NL" smtClean="0"/>
              <a:pPr>
                <a:defRPr/>
              </a:pPr>
              <a:t>16</a:t>
            </a:fld>
            <a:endParaRPr lang="nl-NL" dirty="0"/>
          </a:p>
        </p:txBody>
      </p:sp>
      <p:sp>
        <p:nvSpPr>
          <p:cNvPr id="6" name="Rectangle: Rounded Corners 5">
            <a:extLst>
              <a:ext uri="{FF2B5EF4-FFF2-40B4-BE49-F238E27FC236}">
                <a16:creationId xmlns:a16="http://schemas.microsoft.com/office/drawing/2014/main" id="{B2015200-7609-3326-B893-7109EC2BAC82}"/>
              </a:ext>
            </a:extLst>
          </p:cNvPr>
          <p:cNvSpPr/>
          <p:nvPr/>
        </p:nvSpPr>
        <p:spPr>
          <a:xfrm>
            <a:off x="915820" y="631825"/>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descr="Stethoscope">
            <a:extLst>
              <a:ext uri="{FF2B5EF4-FFF2-40B4-BE49-F238E27FC236}">
                <a16:creationId xmlns:a16="http://schemas.microsoft.com/office/drawing/2014/main" id="{9211FCFD-267E-4F3D-E2F8-ECC0B680E81E}"/>
              </a:ext>
            </a:extLst>
          </p:cNvPr>
          <p:cNvSpPr/>
          <p:nvPr/>
        </p:nvSpPr>
        <p:spPr>
          <a:xfrm>
            <a:off x="1305799" y="921893"/>
            <a:ext cx="709053" cy="70905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06C0E255-1CEB-390D-4C8C-4E4FDB525B28}"/>
              </a:ext>
            </a:extLst>
          </p:cNvPr>
          <p:cNvGrpSpPr/>
          <p:nvPr/>
        </p:nvGrpSpPr>
        <p:grpSpPr>
          <a:xfrm>
            <a:off x="2404832" y="631825"/>
            <a:ext cx="8871349" cy="1289188"/>
            <a:chOff x="1489012" y="1612036"/>
            <a:chExt cx="8871349" cy="1289188"/>
          </a:xfrm>
        </p:grpSpPr>
        <p:sp>
          <p:nvSpPr>
            <p:cNvPr id="9" name="Rectangle 8">
              <a:extLst>
                <a:ext uri="{FF2B5EF4-FFF2-40B4-BE49-F238E27FC236}">
                  <a16:creationId xmlns:a16="http://schemas.microsoft.com/office/drawing/2014/main" id="{1310F2E7-96C5-E61F-3898-A350196708D8}"/>
                </a:ext>
              </a:extLst>
            </p:cNvPr>
            <p:cNvSpPr/>
            <p:nvPr/>
          </p:nvSpPr>
          <p:spPr>
            <a:xfrm>
              <a:off x="1489012" y="1612036"/>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FEB9A962-0EE0-53BD-BD71-E8C2995FDCF7}"/>
                </a:ext>
              </a:extLst>
            </p:cNvPr>
            <p:cNvSpPr txBox="1"/>
            <p:nvPr/>
          </p:nvSpPr>
          <p:spPr>
            <a:xfrm>
              <a:off x="1489012" y="1612036"/>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nl-NL" sz="2500" kern="1200" dirty="0"/>
                <a:t>AI in health care</a:t>
              </a:r>
              <a:endParaRPr lang="en-US" sz="2500" kern="1200" dirty="0"/>
            </a:p>
          </p:txBody>
        </p:sp>
      </p:grpSp>
    </p:spTree>
    <p:extLst>
      <p:ext uri="{BB962C8B-B14F-4D97-AF65-F5344CB8AC3E}">
        <p14:creationId xmlns:p14="http://schemas.microsoft.com/office/powerpoint/2010/main" val="326164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30E134-A13A-EF14-7C91-BE9212996264}"/>
              </a:ext>
            </a:extLst>
          </p:cNvPr>
          <p:cNvSpPr>
            <a:spLocks noGrp="1"/>
          </p:cNvSpPr>
          <p:nvPr>
            <p:ph sz="quarter" idx="12"/>
          </p:nvPr>
        </p:nvSpPr>
        <p:spPr>
          <a:xfrm>
            <a:off x="993438" y="2299254"/>
            <a:ext cx="10360362" cy="3675795"/>
          </a:xfrm>
        </p:spPr>
        <p:txBody>
          <a:bodyPr/>
          <a:lstStyle/>
          <a:p>
            <a:r>
              <a:rPr lang="en-US" dirty="0"/>
              <a:t>Increase use of data generated in a health(care) context– i.e. from digital devices (wearables), in health care records and in registries</a:t>
            </a:r>
          </a:p>
          <a:p>
            <a:r>
              <a:rPr lang="en-US" dirty="0"/>
              <a:t>Data sharing generates opportunities for collaborations between care providers, scientific research, innovation and technology development (enabled by the European Health Data Space - EHDS).</a:t>
            </a:r>
          </a:p>
          <a:p>
            <a:r>
              <a:rPr lang="en-US" dirty="0"/>
              <a:t>However, ethical concerns around data ownership emerge. </a:t>
            </a:r>
          </a:p>
          <a:p>
            <a:pPr lvl="1"/>
            <a:r>
              <a:rPr lang="en-US" dirty="0"/>
              <a:t>Individuals have the right to access, rectify and erase their health data.</a:t>
            </a:r>
          </a:p>
          <a:p>
            <a:pPr lvl="1"/>
            <a:r>
              <a:rPr lang="en-US" dirty="0"/>
              <a:t>Not all citizens are capable to carry this responsibility</a:t>
            </a:r>
          </a:p>
          <a:p>
            <a:pPr lvl="1"/>
            <a:r>
              <a:rPr lang="en-US" dirty="0"/>
              <a:t>These issues are in only partially addressed in the GDPR and EHDS</a:t>
            </a:r>
          </a:p>
          <a:p>
            <a:pPr marL="0" indent="0">
              <a:buNone/>
            </a:pPr>
            <a:endParaRPr lang="nl-NL" dirty="0"/>
          </a:p>
          <a:p>
            <a:endParaRPr lang="nl-NL" dirty="0"/>
          </a:p>
        </p:txBody>
      </p:sp>
      <p:sp>
        <p:nvSpPr>
          <p:cNvPr id="4" name="Footer Placeholder 3">
            <a:extLst>
              <a:ext uri="{FF2B5EF4-FFF2-40B4-BE49-F238E27FC236}">
                <a16:creationId xmlns:a16="http://schemas.microsoft.com/office/drawing/2014/main" id="{79540ED6-8EFF-A81A-CD2E-3C4721BBA521}"/>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43D09151-A626-4BAE-D95F-059EB223C93E}"/>
              </a:ext>
            </a:extLst>
          </p:cNvPr>
          <p:cNvSpPr>
            <a:spLocks noGrp="1"/>
          </p:cNvSpPr>
          <p:nvPr>
            <p:ph type="sldNum" sz="quarter" idx="15"/>
          </p:nvPr>
        </p:nvSpPr>
        <p:spPr/>
        <p:txBody>
          <a:bodyPr/>
          <a:lstStyle/>
          <a:p>
            <a:pPr>
              <a:defRPr/>
            </a:pPr>
            <a:fld id="{9EC8D583-ACD3-4145-A06F-A0ED66A856D0}" type="slidenum">
              <a:rPr lang="nl-NL" smtClean="0"/>
              <a:pPr>
                <a:defRPr/>
              </a:pPr>
              <a:t>17</a:t>
            </a:fld>
            <a:endParaRPr lang="nl-NL" dirty="0"/>
          </a:p>
        </p:txBody>
      </p:sp>
      <p:sp>
        <p:nvSpPr>
          <p:cNvPr id="6" name="Rectangle: Rounded Corners 5">
            <a:extLst>
              <a:ext uri="{FF2B5EF4-FFF2-40B4-BE49-F238E27FC236}">
                <a16:creationId xmlns:a16="http://schemas.microsoft.com/office/drawing/2014/main" id="{05A25A35-F9D3-770C-DD25-60E964105B2C}"/>
              </a:ext>
            </a:extLst>
          </p:cNvPr>
          <p:cNvSpPr/>
          <p:nvPr/>
        </p:nvSpPr>
        <p:spPr>
          <a:xfrm>
            <a:off x="993439" y="720000"/>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descr="Security Camera Sign">
            <a:extLst>
              <a:ext uri="{FF2B5EF4-FFF2-40B4-BE49-F238E27FC236}">
                <a16:creationId xmlns:a16="http://schemas.microsoft.com/office/drawing/2014/main" id="{BC25FE39-F111-D5E7-D74E-FB9BFF6033D7}"/>
              </a:ext>
            </a:extLst>
          </p:cNvPr>
          <p:cNvSpPr/>
          <p:nvPr/>
        </p:nvSpPr>
        <p:spPr>
          <a:xfrm>
            <a:off x="1383418" y="1010067"/>
            <a:ext cx="709053" cy="70905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8" name="Group 7">
            <a:extLst>
              <a:ext uri="{FF2B5EF4-FFF2-40B4-BE49-F238E27FC236}">
                <a16:creationId xmlns:a16="http://schemas.microsoft.com/office/drawing/2014/main" id="{BE8B4294-6668-18A0-2672-19A59A93C06B}"/>
              </a:ext>
            </a:extLst>
          </p:cNvPr>
          <p:cNvGrpSpPr/>
          <p:nvPr/>
        </p:nvGrpSpPr>
        <p:grpSpPr>
          <a:xfrm>
            <a:off x="2482451" y="720000"/>
            <a:ext cx="8871349" cy="1289188"/>
            <a:chOff x="1489012" y="3223522"/>
            <a:chExt cx="8871349" cy="1289188"/>
          </a:xfrm>
        </p:grpSpPr>
        <p:sp>
          <p:nvSpPr>
            <p:cNvPr id="9" name="Rectangle 8">
              <a:extLst>
                <a:ext uri="{FF2B5EF4-FFF2-40B4-BE49-F238E27FC236}">
                  <a16:creationId xmlns:a16="http://schemas.microsoft.com/office/drawing/2014/main" id="{E639E090-2C09-5756-5045-93E215FC72C9}"/>
                </a:ext>
              </a:extLst>
            </p:cNvPr>
            <p:cNvSpPr/>
            <p:nvPr/>
          </p:nvSpPr>
          <p:spPr>
            <a:xfrm>
              <a:off x="1489012" y="3223522"/>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TextBox 9">
              <a:extLst>
                <a:ext uri="{FF2B5EF4-FFF2-40B4-BE49-F238E27FC236}">
                  <a16:creationId xmlns:a16="http://schemas.microsoft.com/office/drawing/2014/main" id="{3502363D-37A0-3B03-6610-EB58A17CBD25}"/>
                </a:ext>
              </a:extLst>
            </p:cNvPr>
            <p:cNvSpPr txBox="1"/>
            <p:nvPr/>
          </p:nvSpPr>
          <p:spPr>
            <a:xfrm>
              <a:off x="1489012" y="3223522"/>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dirty="0"/>
                <a:t>Data sharing, collaboration &amp; data privacy</a:t>
              </a:r>
            </a:p>
          </p:txBody>
        </p:sp>
      </p:grpSp>
    </p:spTree>
    <p:extLst>
      <p:ext uri="{BB962C8B-B14F-4D97-AF65-F5344CB8AC3E}">
        <p14:creationId xmlns:p14="http://schemas.microsoft.com/office/powerpoint/2010/main" val="348709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1AD2B-FF0E-0477-CD81-C0D1290AC9E9}"/>
              </a:ext>
            </a:extLst>
          </p:cNvPr>
          <p:cNvSpPr>
            <a:spLocks noGrp="1"/>
          </p:cNvSpPr>
          <p:nvPr>
            <p:ph sz="quarter" idx="12"/>
          </p:nvPr>
        </p:nvSpPr>
        <p:spPr>
          <a:xfrm>
            <a:off x="915819" y="2009188"/>
            <a:ext cx="10360362" cy="3965862"/>
          </a:xfrm>
        </p:spPr>
        <p:txBody>
          <a:bodyPr/>
          <a:lstStyle/>
          <a:p>
            <a:r>
              <a:rPr lang="en-US" dirty="0"/>
              <a:t>Using artificially generated data instead of real-world data while maintaining key statistical properties.</a:t>
            </a:r>
          </a:p>
          <a:p>
            <a:r>
              <a:rPr lang="en-US" dirty="0"/>
              <a:t>Useful when dealing with sensitive of confidential information (i.e. personal of proprietary data)</a:t>
            </a:r>
          </a:p>
          <a:p>
            <a:r>
              <a:rPr lang="en-US" dirty="0"/>
              <a:t>Protects privacy, while allowing researchers to perform analyses</a:t>
            </a:r>
          </a:p>
          <a:p>
            <a:endParaRPr lang="en-US" dirty="0"/>
          </a:p>
          <a:p>
            <a:r>
              <a:rPr lang="en-US" dirty="0"/>
              <a:t>However, synthetic data may not capture the full complexity and diversity of real-world data, potentially introducing bias and error, and misleading results and compromising the performance of models based on the data.</a:t>
            </a:r>
          </a:p>
        </p:txBody>
      </p:sp>
      <p:sp>
        <p:nvSpPr>
          <p:cNvPr id="4" name="Footer Placeholder 3">
            <a:extLst>
              <a:ext uri="{FF2B5EF4-FFF2-40B4-BE49-F238E27FC236}">
                <a16:creationId xmlns:a16="http://schemas.microsoft.com/office/drawing/2014/main" id="{A4DD4D82-808B-CC24-6105-9F6D6535FCCA}"/>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10C979B7-0E69-50CE-801A-C85E508C0C22}"/>
              </a:ext>
            </a:extLst>
          </p:cNvPr>
          <p:cNvSpPr>
            <a:spLocks noGrp="1"/>
          </p:cNvSpPr>
          <p:nvPr>
            <p:ph type="sldNum" sz="quarter" idx="15"/>
          </p:nvPr>
        </p:nvSpPr>
        <p:spPr/>
        <p:txBody>
          <a:bodyPr/>
          <a:lstStyle/>
          <a:p>
            <a:pPr>
              <a:defRPr/>
            </a:pPr>
            <a:fld id="{9EC8D583-ACD3-4145-A06F-A0ED66A856D0}" type="slidenum">
              <a:rPr lang="nl-NL" smtClean="0"/>
              <a:pPr>
                <a:defRPr/>
              </a:pPr>
              <a:t>18</a:t>
            </a:fld>
            <a:endParaRPr lang="nl-NL" dirty="0"/>
          </a:p>
        </p:txBody>
      </p:sp>
      <p:sp>
        <p:nvSpPr>
          <p:cNvPr id="8" name="Rectangle: Rounded Corners 7">
            <a:extLst>
              <a:ext uri="{FF2B5EF4-FFF2-40B4-BE49-F238E27FC236}">
                <a16:creationId xmlns:a16="http://schemas.microsoft.com/office/drawing/2014/main" id="{9060C0CD-2FC7-2A3F-009D-F5C7BDE137E4}"/>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descr="Hospital">
            <a:extLst>
              <a:ext uri="{FF2B5EF4-FFF2-40B4-BE49-F238E27FC236}">
                <a16:creationId xmlns:a16="http://schemas.microsoft.com/office/drawing/2014/main" id="{1FBE30EE-8375-4535-9FC7-500A73AEFCF3}"/>
              </a:ext>
            </a:extLst>
          </p:cNvPr>
          <p:cNvSpPr/>
          <p:nvPr/>
        </p:nvSpPr>
        <p:spPr>
          <a:xfrm>
            <a:off x="1383418" y="689600"/>
            <a:ext cx="709053" cy="709053"/>
          </a:xfrm>
          <a:prstGeom prst="rect">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10" name="Group 9">
            <a:extLst>
              <a:ext uri="{FF2B5EF4-FFF2-40B4-BE49-F238E27FC236}">
                <a16:creationId xmlns:a16="http://schemas.microsoft.com/office/drawing/2014/main" id="{F994D1DE-0A77-508F-BB1F-BE6E7F26EDA4}"/>
              </a:ext>
            </a:extLst>
          </p:cNvPr>
          <p:cNvGrpSpPr/>
          <p:nvPr/>
        </p:nvGrpSpPr>
        <p:grpSpPr>
          <a:xfrm>
            <a:off x="2482451" y="399532"/>
            <a:ext cx="8871349" cy="1289188"/>
            <a:chOff x="1489012" y="550"/>
            <a:chExt cx="8871349" cy="1289188"/>
          </a:xfrm>
        </p:grpSpPr>
        <p:sp>
          <p:nvSpPr>
            <p:cNvPr id="11" name="Rectangle 10">
              <a:extLst>
                <a:ext uri="{FF2B5EF4-FFF2-40B4-BE49-F238E27FC236}">
                  <a16:creationId xmlns:a16="http://schemas.microsoft.com/office/drawing/2014/main" id="{E23109AD-D484-922A-C608-79F10F345C38}"/>
                </a:ext>
              </a:extLst>
            </p:cNvPr>
            <p:cNvSpPr/>
            <p:nvPr/>
          </p:nvSpPr>
          <p:spPr>
            <a:xfrm>
              <a:off x="1489012" y="550"/>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513ED622-0CF6-5155-DCFB-F1B497C36E9C}"/>
                </a:ext>
              </a:extLst>
            </p:cNvPr>
            <p:cNvSpPr txBox="1"/>
            <p:nvPr/>
          </p:nvSpPr>
          <p:spPr>
            <a:xfrm>
              <a:off x="1489012" y="550"/>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dirty="0"/>
                <a:t>Synthetic data</a:t>
              </a:r>
            </a:p>
          </p:txBody>
        </p:sp>
      </p:grpSp>
    </p:spTree>
    <p:extLst>
      <p:ext uri="{BB962C8B-B14F-4D97-AF65-F5344CB8AC3E}">
        <p14:creationId xmlns:p14="http://schemas.microsoft.com/office/powerpoint/2010/main" val="161778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1AD2B-FF0E-0477-CD81-C0D1290AC9E9}"/>
              </a:ext>
            </a:extLst>
          </p:cNvPr>
          <p:cNvSpPr>
            <a:spLocks noGrp="1"/>
          </p:cNvSpPr>
          <p:nvPr>
            <p:ph sz="quarter" idx="12"/>
          </p:nvPr>
        </p:nvSpPr>
        <p:spPr>
          <a:xfrm>
            <a:off x="993438" y="2009188"/>
            <a:ext cx="10360362" cy="3965862"/>
          </a:xfrm>
        </p:spPr>
        <p:txBody>
          <a:bodyPr/>
          <a:lstStyle/>
          <a:p>
            <a:r>
              <a:rPr lang="en-US" dirty="0"/>
              <a:t>Integration and analysis of data from multiple disciplines, made possible by AI technologies, </a:t>
            </a:r>
          </a:p>
          <a:p>
            <a:r>
              <a:rPr lang="en-US" dirty="0"/>
              <a:t>i.e. genomics, transcriptomics, proteomics, metabolomics and epigenomics.</a:t>
            </a:r>
          </a:p>
          <a:p>
            <a:pPr marL="0" indent="0">
              <a:buNone/>
            </a:pPr>
            <a:r>
              <a:rPr lang="en-US" dirty="0">
                <a:sym typeface="Wingdings" panose="05000000000000000000" pitchFamily="2" charset="2"/>
              </a:rPr>
              <a:t>	 high throughput technologies that enable large-scale study of 	biological entities. </a:t>
            </a:r>
          </a:p>
          <a:p>
            <a:r>
              <a:rPr lang="en-US" dirty="0">
                <a:sym typeface="Wingdings" panose="05000000000000000000" pitchFamily="2" charset="2"/>
              </a:rPr>
              <a:t>Contributes to the complex understanding and dynamics within biological systems and the development of personalized/ precision medicine.</a:t>
            </a:r>
          </a:p>
          <a:p>
            <a:r>
              <a:rPr lang="en-US" dirty="0">
                <a:sym typeface="Wingdings" panose="05000000000000000000" pitchFamily="2" charset="2"/>
              </a:rPr>
              <a:t>(Ethical) concerns include privacy and informed consent, and the integration of dissimilar data from different sources</a:t>
            </a:r>
            <a:endParaRPr lang="en-US" dirty="0"/>
          </a:p>
          <a:p>
            <a:endParaRPr lang="nl-NL" dirty="0"/>
          </a:p>
          <a:p>
            <a:endParaRPr lang="nl-NL" dirty="0"/>
          </a:p>
        </p:txBody>
      </p:sp>
      <p:sp>
        <p:nvSpPr>
          <p:cNvPr id="4" name="Footer Placeholder 3">
            <a:extLst>
              <a:ext uri="{FF2B5EF4-FFF2-40B4-BE49-F238E27FC236}">
                <a16:creationId xmlns:a16="http://schemas.microsoft.com/office/drawing/2014/main" id="{A4DD4D82-808B-CC24-6105-9F6D6535FCCA}"/>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10C979B7-0E69-50CE-801A-C85E508C0C22}"/>
              </a:ext>
            </a:extLst>
          </p:cNvPr>
          <p:cNvSpPr>
            <a:spLocks noGrp="1"/>
          </p:cNvSpPr>
          <p:nvPr>
            <p:ph type="sldNum" sz="quarter" idx="15"/>
          </p:nvPr>
        </p:nvSpPr>
        <p:spPr/>
        <p:txBody>
          <a:bodyPr/>
          <a:lstStyle/>
          <a:p>
            <a:pPr>
              <a:defRPr/>
            </a:pPr>
            <a:fld id="{9EC8D583-ACD3-4145-A06F-A0ED66A856D0}" type="slidenum">
              <a:rPr lang="nl-NL" smtClean="0"/>
              <a:pPr>
                <a:defRPr/>
              </a:pPr>
              <a:t>19</a:t>
            </a:fld>
            <a:endParaRPr lang="nl-NL" dirty="0"/>
          </a:p>
        </p:txBody>
      </p:sp>
      <p:sp>
        <p:nvSpPr>
          <p:cNvPr id="8" name="Rectangle: Rounded Corners 7">
            <a:extLst>
              <a:ext uri="{FF2B5EF4-FFF2-40B4-BE49-F238E27FC236}">
                <a16:creationId xmlns:a16="http://schemas.microsoft.com/office/drawing/2014/main" id="{9060C0CD-2FC7-2A3F-009D-F5C7BDE137E4}"/>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F994D1DE-0A77-508F-BB1F-BE6E7F26EDA4}"/>
              </a:ext>
            </a:extLst>
          </p:cNvPr>
          <p:cNvGrpSpPr/>
          <p:nvPr/>
        </p:nvGrpSpPr>
        <p:grpSpPr>
          <a:xfrm>
            <a:off x="2482451" y="399532"/>
            <a:ext cx="8871349" cy="1289188"/>
            <a:chOff x="1489012" y="550"/>
            <a:chExt cx="8871349" cy="1289188"/>
          </a:xfrm>
        </p:grpSpPr>
        <p:sp>
          <p:nvSpPr>
            <p:cNvPr id="11" name="Rectangle 10">
              <a:extLst>
                <a:ext uri="{FF2B5EF4-FFF2-40B4-BE49-F238E27FC236}">
                  <a16:creationId xmlns:a16="http://schemas.microsoft.com/office/drawing/2014/main" id="{E23109AD-D484-922A-C608-79F10F345C38}"/>
                </a:ext>
              </a:extLst>
            </p:cNvPr>
            <p:cNvSpPr/>
            <p:nvPr/>
          </p:nvSpPr>
          <p:spPr>
            <a:xfrm>
              <a:off x="1489012" y="550"/>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513ED622-0CF6-5155-DCFB-F1B497C36E9C}"/>
                </a:ext>
              </a:extLst>
            </p:cNvPr>
            <p:cNvSpPr txBox="1"/>
            <p:nvPr/>
          </p:nvSpPr>
          <p:spPr>
            <a:xfrm>
              <a:off x="1489012" y="550"/>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en-US" sz="2500" kern="1200" dirty="0"/>
                <a:t>Multi-omics</a:t>
              </a:r>
            </a:p>
          </p:txBody>
        </p:sp>
      </p:grpSp>
      <p:sp>
        <p:nvSpPr>
          <p:cNvPr id="13" name="Rectangle 12" descr="Venn diagram with solid fill">
            <a:extLst>
              <a:ext uri="{FF2B5EF4-FFF2-40B4-BE49-F238E27FC236}">
                <a16:creationId xmlns:a16="http://schemas.microsoft.com/office/drawing/2014/main" id="{45AD26D1-88F8-67FB-F706-5D16257DADA6}"/>
              </a:ext>
            </a:extLst>
          </p:cNvPr>
          <p:cNvSpPr/>
          <p:nvPr/>
        </p:nvSpPr>
        <p:spPr>
          <a:xfrm>
            <a:off x="1431571" y="689599"/>
            <a:ext cx="709053" cy="70905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360022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911B0FE0-EFBF-289F-556D-07D337DB482D}"/>
              </a:ext>
            </a:extLst>
          </p:cNvPr>
          <p:cNvSpPr>
            <a:spLocks noGrp="1"/>
          </p:cNvSpPr>
          <p:nvPr>
            <p:ph type="body" sz="quarter" idx="16"/>
          </p:nvPr>
        </p:nvSpPr>
        <p:spPr>
          <a:xfrm>
            <a:off x="1501152" y="4751999"/>
            <a:ext cx="9852648" cy="1152000"/>
          </a:xfrm>
        </p:spPr>
        <p:txBody>
          <a:bodyPr>
            <a:normAutofit/>
          </a:bodyPr>
          <a:lstStyle/>
          <a:p>
            <a:r>
              <a:rPr lang="en-US" b="1" dirty="0"/>
              <a:t>Technologies in biomedicine &amp; health – future developments</a:t>
            </a:r>
          </a:p>
        </p:txBody>
      </p:sp>
      <p:sp>
        <p:nvSpPr>
          <p:cNvPr id="3" name="Footer Placeholder 2">
            <a:extLst>
              <a:ext uri="{FF2B5EF4-FFF2-40B4-BE49-F238E27FC236}">
                <a16:creationId xmlns:a16="http://schemas.microsoft.com/office/drawing/2014/main" id="{41D6DCEA-0EFC-4570-A8FA-A99186532C5F}"/>
              </a:ext>
            </a:extLst>
          </p:cNvPr>
          <p:cNvSpPr>
            <a:spLocks noGrp="1"/>
          </p:cNvSpPr>
          <p:nvPr>
            <p:ph type="ftr" sz="quarter" idx="19"/>
          </p:nvPr>
        </p:nvSpPr>
        <p:spPr>
          <a:xfrm>
            <a:off x="1501152" y="6226175"/>
            <a:ext cx="6659868" cy="365125"/>
          </a:xfrm>
        </p:spPr>
        <p:txBody>
          <a:bodyPr anchor="ctr">
            <a:normAutofit/>
          </a:bodyPr>
          <a:lstStyle/>
          <a:p>
            <a:pPr>
              <a:spcAft>
                <a:spcPts val="600"/>
              </a:spcAft>
              <a:defRPr/>
            </a:pPr>
            <a:r>
              <a:rPr lang="en-US" dirty="0"/>
              <a:t>European Council CDBIO Horizon Scanning Event - Paris, 3-4-2024</a:t>
            </a:r>
            <a:endParaRPr lang="nl-NL"/>
          </a:p>
        </p:txBody>
      </p:sp>
      <p:pic>
        <p:nvPicPr>
          <p:cNvPr id="7" name="Picture 6">
            <a:extLst>
              <a:ext uri="{FF2B5EF4-FFF2-40B4-BE49-F238E27FC236}">
                <a16:creationId xmlns:a16="http://schemas.microsoft.com/office/drawing/2014/main" id="{FD189EB4-AE83-17D6-D2F2-552B2BB6A199}"/>
              </a:ext>
            </a:extLst>
          </p:cNvPr>
          <p:cNvPicPr>
            <a:picLocks noChangeAspect="1"/>
          </p:cNvPicPr>
          <p:nvPr/>
        </p:nvPicPr>
        <p:blipFill rotWithShape="1">
          <a:blip r:embed="rId2"/>
          <a:srcRect t="47642" b="829"/>
          <a:stretch/>
        </p:blipFill>
        <p:spPr>
          <a:xfrm>
            <a:off x="993774" y="900000"/>
            <a:ext cx="10360026" cy="3510000"/>
          </a:xfrm>
          <a:prstGeom prst="rect">
            <a:avLst/>
          </a:prstGeom>
          <a:noFill/>
        </p:spPr>
      </p:pic>
      <p:sp>
        <p:nvSpPr>
          <p:cNvPr id="5" name="Slide Number Placeholder 4">
            <a:extLst>
              <a:ext uri="{FF2B5EF4-FFF2-40B4-BE49-F238E27FC236}">
                <a16:creationId xmlns:a16="http://schemas.microsoft.com/office/drawing/2014/main" id="{0BA8D69C-6160-0979-48B9-AE7D1DF196D8}"/>
              </a:ext>
            </a:extLst>
          </p:cNvPr>
          <p:cNvSpPr>
            <a:spLocks noGrp="1"/>
          </p:cNvSpPr>
          <p:nvPr>
            <p:ph type="sldNum" sz="quarter" idx="21"/>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2</a:t>
            </a:fld>
            <a:endParaRPr lang="nl-NL"/>
          </a:p>
        </p:txBody>
      </p:sp>
    </p:spTree>
    <p:extLst>
      <p:ext uri="{BB962C8B-B14F-4D97-AF65-F5344CB8AC3E}">
        <p14:creationId xmlns:p14="http://schemas.microsoft.com/office/powerpoint/2010/main" val="329435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F1AD2B-FF0E-0477-CD81-C0D1290AC9E9}"/>
              </a:ext>
            </a:extLst>
          </p:cNvPr>
          <p:cNvSpPr>
            <a:spLocks noGrp="1"/>
          </p:cNvSpPr>
          <p:nvPr>
            <p:ph sz="quarter" idx="12"/>
          </p:nvPr>
        </p:nvSpPr>
        <p:spPr>
          <a:xfrm>
            <a:off x="993438" y="2009188"/>
            <a:ext cx="10360362" cy="3965862"/>
          </a:xfrm>
        </p:spPr>
        <p:txBody>
          <a:bodyPr/>
          <a:lstStyle/>
          <a:p>
            <a:r>
              <a:rPr lang="en-US" dirty="0"/>
              <a:t>AI significantly impacts brain research by improving data comprehension, data integration and automatic data processing.</a:t>
            </a:r>
          </a:p>
          <a:p>
            <a:r>
              <a:rPr lang="en-US" dirty="0"/>
              <a:t>New avenues to develop interventions</a:t>
            </a:r>
          </a:p>
          <a:p>
            <a:r>
              <a:rPr lang="en-US" dirty="0"/>
              <a:t>For example, brain implants and brain-computer interfaces. </a:t>
            </a:r>
          </a:p>
          <a:p>
            <a:endParaRPr lang="en-US" dirty="0"/>
          </a:p>
          <a:p>
            <a:r>
              <a:rPr lang="en-US" dirty="0"/>
              <a:t>A major ethical concern is bringing down our last bastion of privacy – privacy of thought</a:t>
            </a:r>
          </a:p>
          <a:p>
            <a:r>
              <a:rPr lang="en-US" dirty="0"/>
              <a:t>Several human rights might be under pressure – human dignity, freedom of thought, a right to a private life </a:t>
            </a:r>
          </a:p>
        </p:txBody>
      </p:sp>
      <p:sp>
        <p:nvSpPr>
          <p:cNvPr id="4" name="Footer Placeholder 3">
            <a:extLst>
              <a:ext uri="{FF2B5EF4-FFF2-40B4-BE49-F238E27FC236}">
                <a16:creationId xmlns:a16="http://schemas.microsoft.com/office/drawing/2014/main" id="{A4DD4D82-808B-CC24-6105-9F6D6535FCCA}"/>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10C979B7-0E69-50CE-801A-C85E508C0C22}"/>
              </a:ext>
            </a:extLst>
          </p:cNvPr>
          <p:cNvSpPr>
            <a:spLocks noGrp="1"/>
          </p:cNvSpPr>
          <p:nvPr>
            <p:ph type="sldNum" sz="quarter" idx="15"/>
          </p:nvPr>
        </p:nvSpPr>
        <p:spPr/>
        <p:txBody>
          <a:bodyPr/>
          <a:lstStyle/>
          <a:p>
            <a:pPr>
              <a:defRPr/>
            </a:pPr>
            <a:fld id="{9EC8D583-ACD3-4145-A06F-A0ED66A856D0}" type="slidenum">
              <a:rPr lang="nl-NL" smtClean="0"/>
              <a:pPr>
                <a:defRPr/>
              </a:pPr>
              <a:t>20</a:t>
            </a:fld>
            <a:endParaRPr lang="nl-NL" dirty="0"/>
          </a:p>
        </p:txBody>
      </p:sp>
      <p:sp>
        <p:nvSpPr>
          <p:cNvPr id="8" name="Rectangle: Rounded Corners 7">
            <a:extLst>
              <a:ext uri="{FF2B5EF4-FFF2-40B4-BE49-F238E27FC236}">
                <a16:creationId xmlns:a16="http://schemas.microsoft.com/office/drawing/2014/main" id="{9060C0CD-2FC7-2A3F-009D-F5C7BDE137E4}"/>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F994D1DE-0A77-508F-BB1F-BE6E7F26EDA4}"/>
              </a:ext>
            </a:extLst>
          </p:cNvPr>
          <p:cNvGrpSpPr/>
          <p:nvPr/>
        </p:nvGrpSpPr>
        <p:grpSpPr>
          <a:xfrm>
            <a:off x="2482451" y="399532"/>
            <a:ext cx="8871349" cy="1289188"/>
            <a:chOff x="1489012" y="550"/>
            <a:chExt cx="8871349" cy="1289188"/>
          </a:xfrm>
        </p:grpSpPr>
        <p:sp>
          <p:nvSpPr>
            <p:cNvPr id="11" name="Rectangle 10">
              <a:extLst>
                <a:ext uri="{FF2B5EF4-FFF2-40B4-BE49-F238E27FC236}">
                  <a16:creationId xmlns:a16="http://schemas.microsoft.com/office/drawing/2014/main" id="{E23109AD-D484-922A-C608-79F10F345C38}"/>
                </a:ext>
              </a:extLst>
            </p:cNvPr>
            <p:cNvSpPr/>
            <p:nvPr/>
          </p:nvSpPr>
          <p:spPr>
            <a:xfrm>
              <a:off x="1489012" y="550"/>
              <a:ext cx="8871349" cy="128918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TextBox 11">
              <a:extLst>
                <a:ext uri="{FF2B5EF4-FFF2-40B4-BE49-F238E27FC236}">
                  <a16:creationId xmlns:a16="http://schemas.microsoft.com/office/drawing/2014/main" id="{513ED622-0CF6-5155-DCFB-F1B497C36E9C}"/>
                </a:ext>
              </a:extLst>
            </p:cNvPr>
            <p:cNvSpPr txBox="1"/>
            <p:nvPr/>
          </p:nvSpPr>
          <p:spPr>
            <a:xfrm>
              <a:off x="1489012" y="550"/>
              <a:ext cx="8871349" cy="128918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6439" tIns="136439" rIns="136439" bIns="136439" numCol="1" spcCol="1270" anchor="ctr" anchorCtr="0">
              <a:noAutofit/>
            </a:bodyPr>
            <a:lstStyle/>
            <a:p>
              <a:pPr marL="0" lvl="0" indent="0" algn="l" defTabSz="1111250">
                <a:lnSpc>
                  <a:spcPct val="90000"/>
                </a:lnSpc>
                <a:spcBef>
                  <a:spcPct val="0"/>
                </a:spcBef>
                <a:spcAft>
                  <a:spcPct val="35000"/>
                </a:spcAft>
                <a:buNone/>
              </a:pPr>
              <a:r>
                <a:rPr lang="nl-NL" sz="2500" kern="1200" dirty="0"/>
                <a:t>Neuroscience</a:t>
              </a:r>
              <a:endParaRPr lang="en-US" sz="2500" kern="1200" dirty="0"/>
            </a:p>
          </p:txBody>
        </p:sp>
      </p:grpSp>
      <p:sp>
        <p:nvSpPr>
          <p:cNvPr id="7" name="Rectangle 6" descr="Brain in head outline">
            <a:extLst>
              <a:ext uri="{FF2B5EF4-FFF2-40B4-BE49-F238E27FC236}">
                <a16:creationId xmlns:a16="http://schemas.microsoft.com/office/drawing/2014/main" id="{282DCAA0-CA63-0379-5A0E-4B09CDB1DDD7}"/>
              </a:ext>
            </a:extLst>
          </p:cNvPr>
          <p:cNvSpPr/>
          <p:nvPr/>
        </p:nvSpPr>
        <p:spPr>
          <a:xfrm>
            <a:off x="1501152" y="689599"/>
            <a:ext cx="709053" cy="70905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94556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BBA8CA-7B15-AB04-2D5D-C73F8E309702}"/>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Content Placeholder 1">
            <a:extLst>
              <a:ext uri="{FF2B5EF4-FFF2-40B4-BE49-F238E27FC236}">
                <a16:creationId xmlns:a16="http://schemas.microsoft.com/office/drawing/2014/main" id="{8FBC0D73-C132-9D17-919E-01E12295C7C9}"/>
              </a:ext>
            </a:extLst>
          </p:cNvPr>
          <p:cNvSpPr>
            <a:spLocks noGrp="1"/>
          </p:cNvSpPr>
          <p:nvPr>
            <p:ph sz="quarter" idx="12"/>
          </p:nvPr>
        </p:nvSpPr>
        <p:spPr>
          <a:xfrm>
            <a:off x="993438" y="1791503"/>
            <a:ext cx="10360362" cy="4183547"/>
          </a:xfrm>
        </p:spPr>
        <p:txBody>
          <a:bodyPr/>
          <a:lstStyle/>
          <a:p>
            <a:r>
              <a:rPr lang="en-US" dirty="0"/>
              <a:t>First CRISPR-based gene therapies are on the market, targeting sickle cell disease. </a:t>
            </a:r>
          </a:p>
          <a:p>
            <a:r>
              <a:rPr lang="en-US" dirty="0"/>
              <a:t>Gene therapies targeting many different diseases are expected to follow in the coming years.</a:t>
            </a:r>
          </a:p>
          <a:p>
            <a:r>
              <a:rPr lang="en-US" dirty="0"/>
              <a:t>This would comprise a revolution in medical care for genetic disorders </a:t>
            </a:r>
          </a:p>
          <a:p>
            <a:endParaRPr lang="en-US" dirty="0"/>
          </a:p>
          <a:p>
            <a:r>
              <a:rPr lang="en-US" dirty="0"/>
              <a:t>However, these therapies are very expensive, might not be available to everyone or constitute a heavy burden on national healthcare budgets.</a:t>
            </a:r>
          </a:p>
          <a:p>
            <a:r>
              <a:rPr lang="en-US" dirty="0"/>
              <a:t>Moreover, patients participating in clinical trials might be </a:t>
            </a:r>
            <a:r>
              <a:rPr lang="en-US" dirty="0" err="1"/>
              <a:t>vulnarable</a:t>
            </a:r>
            <a:r>
              <a:rPr lang="en-US" dirty="0"/>
              <a:t> to specific risks that need to be considered when stimulating the development of gene therapy.   </a:t>
            </a:r>
          </a:p>
        </p:txBody>
      </p:sp>
      <p:sp>
        <p:nvSpPr>
          <p:cNvPr id="4" name="Footer Placeholder 3">
            <a:extLst>
              <a:ext uri="{FF2B5EF4-FFF2-40B4-BE49-F238E27FC236}">
                <a16:creationId xmlns:a16="http://schemas.microsoft.com/office/drawing/2014/main" id="{26B71DC1-49FE-A08C-7FC3-E0B48492DA48}"/>
              </a:ext>
            </a:extLst>
          </p:cNvPr>
          <p:cNvSpPr>
            <a:spLocks noGrp="1"/>
          </p:cNvSpPr>
          <p:nvPr>
            <p:ph type="ftr" sz="quarter" idx="14"/>
          </p:nvPr>
        </p:nvSpPr>
        <p:spPr/>
        <p:txBody>
          <a:bodyPr/>
          <a:lstStyle/>
          <a:p>
            <a:pPr>
              <a:defRPr/>
            </a:pPr>
            <a:r>
              <a:rPr lang="en-US" dirty="0"/>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C6B6EFE-6D19-C135-4C01-F6BEBF1683C4}"/>
              </a:ext>
            </a:extLst>
          </p:cNvPr>
          <p:cNvSpPr>
            <a:spLocks noGrp="1"/>
          </p:cNvSpPr>
          <p:nvPr>
            <p:ph type="sldNum" sz="quarter" idx="15"/>
          </p:nvPr>
        </p:nvSpPr>
        <p:spPr/>
        <p:txBody>
          <a:bodyPr/>
          <a:lstStyle/>
          <a:p>
            <a:pPr>
              <a:defRPr/>
            </a:pPr>
            <a:fld id="{9EC8D583-ACD3-4145-A06F-A0ED66A856D0}" type="slidenum">
              <a:rPr lang="nl-NL" smtClean="0"/>
              <a:pPr>
                <a:defRPr/>
              </a:pPr>
              <a:t>21</a:t>
            </a:fld>
            <a:endParaRPr lang="nl-NL" dirty="0"/>
          </a:p>
        </p:txBody>
      </p:sp>
      <p:sp>
        <p:nvSpPr>
          <p:cNvPr id="8" name="Rectangle 7">
            <a:extLst>
              <a:ext uri="{FF2B5EF4-FFF2-40B4-BE49-F238E27FC236}">
                <a16:creationId xmlns:a16="http://schemas.microsoft.com/office/drawing/2014/main" id="{98BEC25D-D359-A1DE-6784-BC4A2B8901C2}"/>
              </a:ext>
            </a:extLst>
          </p:cNvPr>
          <p:cNvSpPr/>
          <p:nvPr/>
        </p:nvSpPr>
        <p:spPr>
          <a:xfrm>
            <a:off x="1235165" y="720000"/>
            <a:ext cx="531973" cy="613499"/>
          </a:xfrm>
          <a:prstGeom prst="rect">
            <a:avLst/>
          </a:prstGeom>
          <a: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nvGrpSpPr>
          <p:cNvPr id="9" name="Group 8">
            <a:extLst>
              <a:ext uri="{FF2B5EF4-FFF2-40B4-BE49-F238E27FC236}">
                <a16:creationId xmlns:a16="http://schemas.microsoft.com/office/drawing/2014/main" id="{6703A824-E3C7-D327-C379-7AE9C675452B}"/>
              </a:ext>
            </a:extLst>
          </p:cNvPr>
          <p:cNvGrpSpPr/>
          <p:nvPr/>
        </p:nvGrpSpPr>
        <p:grpSpPr>
          <a:xfrm>
            <a:off x="1860884" y="720000"/>
            <a:ext cx="9492916" cy="751035"/>
            <a:chOff x="867445" y="3525"/>
            <a:chExt cx="9492916" cy="751035"/>
          </a:xfrm>
        </p:grpSpPr>
        <p:sp>
          <p:nvSpPr>
            <p:cNvPr id="10" name="Rectangle 9">
              <a:extLst>
                <a:ext uri="{FF2B5EF4-FFF2-40B4-BE49-F238E27FC236}">
                  <a16:creationId xmlns:a16="http://schemas.microsoft.com/office/drawing/2014/main" id="{F2CE8E03-4E08-5710-DCB1-448353477355}"/>
                </a:ext>
              </a:extLst>
            </p:cNvPr>
            <p:cNvSpPr/>
            <p:nvPr/>
          </p:nvSpPr>
          <p:spPr>
            <a:xfrm>
              <a:off x="867445" y="3525"/>
              <a:ext cx="9492916" cy="751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DECEC62-E848-9225-7A02-7BDFB36DAB7E}"/>
                </a:ext>
              </a:extLst>
            </p:cNvPr>
            <p:cNvSpPr txBox="1"/>
            <p:nvPr/>
          </p:nvSpPr>
          <p:spPr>
            <a:xfrm>
              <a:off x="867445" y="3525"/>
              <a:ext cx="9492916" cy="751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485" tIns="79485" rIns="79485" bIns="79485" numCol="1" spcCol="1270" anchor="ctr" anchorCtr="0">
              <a:noAutofit/>
            </a:bodyPr>
            <a:lstStyle/>
            <a:p>
              <a:pPr marL="0" lvl="0" indent="0" algn="l" defTabSz="844550">
                <a:lnSpc>
                  <a:spcPct val="90000"/>
                </a:lnSpc>
                <a:spcBef>
                  <a:spcPct val="0"/>
                </a:spcBef>
                <a:spcAft>
                  <a:spcPct val="35000"/>
                </a:spcAft>
                <a:buNone/>
              </a:pPr>
              <a:r>
                <a:rPr lang="nl-NL" sz="2500" kern="1200" dirty="0"/>
                <a:t>Gene </a:t>
              </a:r>
              <a:r>
                <a:rPr lang="en-US" sz="2500" kern="1200" dirty="0"/>
                <a:t>therapy</a:t>
              </a:r>
            </a:p>
          </p:txBody>
        </p:sp>
      </p:grpSp>
    </p:spTree>
    <p:extLst>
      <p:ext uri="{BB962C8B-B14F-4D97-AF65-F5344CB8AC3E}">
        <p14:creationId xmlns:p14="http://schemas.microsoft.com/office/powerpoint/2010/main" val="3164070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BBA8CA-7B15-AB04-2D5D-C73F8E309702}"/>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Content Placeholder 1">
            <a:extLst>
              <a:ext uri="{FF2B5EF4-FFF2-40B4-BE49-F238E27FC236}">
                <a16:creationId xmlns:a16="http://schemas.microsoft.com/office/drawing/2014/main" id="{8FBC0D73-C132-9D17-919E-01E12295C7C9}"/>
              </a:ext>
            </a:extLst>
          </p:cNvPr>
          <p:cNvSpPr>
            <a:spLocks noGrp="1"/>
          </p:cNvSpPr>
          <p:nvPr>
            <p:ph sz="quarter" idx="12"/>
          </p:nvPr>
        </p:nvSpPr>
        <p:spPr>
          <a:xfrm>
            <a:off x="993438" y="1791503"/>
            <a:ext cx="10360362" cy="4183547"/>
          </a:xfrm>
        </p:spPr>
        <p:txBody>
          <a:bodyPr/>
          <a:lstStyle/>
          <a:p>
            <a:r>
              <a:rPr lang="en-US" dirty="0"/>
              <a:t>When gene therapy is deployed to ‘cure’ an embryo (and future child) from a genetic disease (or make other genetic alterations), the child will pass on the alteration to its offspring.</a:t>
            </a:r>
          </a:p>
          <a:p>
            <a:r>
              <a:rPr lang="en-US" dirty="0"/>
              <a:t>Techniques for HGGE is not yet considered safe and efficient, but experiments are being performed worldwide (i.e. CRISPR-babies)</a:t>
            </a:r>
          </a:p>
          <a:p>
            <a:endParaRPr lang="en-US" dirty="0"/>
          </a:p>
          <a:p>
            <a:r>
              <a:rPr lang="en-US" dirty="0"/>
              <a:t>HGGE generates a wide range of possible ethical and societal concerns</a:t>
            </a:r>
          </a:p>
          <a:p>
            <a:r>
              <a:rPr lang="en-US" dirty="0"/>
              <a:t>Broad, societal dialogue and consensus is crucial and often mentioned</a:t>
            </a:r>
          </a:p>
          <a:p>
            <a:r>
              <a:rPr lang="en-US" dirty="0"/>
              <a:t>However, no global oversight and no existing mechanisms to incorporate the outcomes of public dialogue into laws and regulations</a:t>
            </a:r>
          </a:p>
          <a:p>
            <a:endParaRPr lang="nl-NL" dirty="0"/>
          </a:p>
        </p:txBody>
      </p:sp>
      <p:sp>
        <p:nvSpPr>
          <p:cNvPr id="4" name="Footer Placeholder 3">
            <a:extLst>
              <a:ext uri="{FF2B5EF4-FFF2-40B4-BE49-F238E27FC236}">
                <a16:creationId xmlns:a16="http://schemas.microsoft.com/office/drawing/2014/main" id="{26B71DC1-49FE-A08C-7FC3-E0B48492DA48}"/>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C6B6EFE-6D19-C135-4C01-F6BEBF1683C4}"/>
              </a:ext>
            </a:extLst>
          </p:cNvPr>
          <p:cNvSpPr>
            <a:spLocks noGrp="1"/>
          </p:cNvSpPr>
          <p:nvPr>
            <p:ph type="sldNum" sz="quarter" idx="15"/>
          </p:nvPr>
        </p:nvSpPr>
        <p:spPr/>
        <p:txBody>
          <a:bodyPr/>
          <a:lstStyle/>
          <a:p>
            <a:pPr>
              <a:defRPr/>
            </a:pPr>
            <a:fld id="{9EC8D583-ACD3-4145-A06F-A0ED66A856D0}" type="slidenum">
              <a:rPr lang="nl-NL" smtClean="0"/>
              <a:pPr>
                <a:defRPr/>
              </a:pPr>
              <a:t>22</a:t>
            </a:fld>
            <a:endParaRPr lang="nl-NL" dirty="0"/>
          </a:p>
        </p:txBody>
      </p:sp>
      <p:grpSp>
        <p:nvGrpSpPr>
          <p:cNvPr id="9" name="Group 8">
            <a:extLst>
              <a:ext uri="{FF2B5EF4-FFF2-40B4-BE49-F238E27FC236}">
                <a16:creationId xmlns:a16="http://schemas.microsoft.com/office/drawing/2014/main" id="{6703A824-E3C7-D327-C379-7AE9C675452B}"/>
              </a:ext>
            </a:extLst>
          </p:cNvPr>
          <p:cNvGrpSpPr/>
          <p:nvPr/>
        </p:nvGrpSpPr>
        <p:grpSpPr>
          <a:xfrm>
            <a:off x="1860884" y="720000"/>
            <a:ext cx="9492916" cy="751035"/>
            <a:chOff x="867445" y="3525"/>
            <a:chExt cx="9492916" cy="751035"/>
          </a:xfrm>
        </p:grpSpPr>
        <p:sp>
          <p:nvSpPr>
            <p:cNvPr id="10" name="Rectangle 9">
              <a:extLst>
                <a:ext uri="{FF2B5EF4-FFF2-40B4-BE49-F238E27FC236}">
                  <a16:creationId xmlns:a16="http://schemas.microsoft.com/office/drawing/2014/main" id="{F2CE8E03-4E08-5710-DCB1-448353477355}"/>
                </a:ext>
              </a:extLst>
            </p:cNvPr>
            <p:cNvSpPr/>
            <p:nvPr/>
          </p:nvSpPr>
          <p:spPr>
            <a:xfrm>
              <a:off x="867445" y="3525"/>
              <a:ext cx="9492916" cy="751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DECEC62-E848-9225-7A02-7BDFB36DAB7E}"/>
                </a:ext>
              </a:extLst>
            </p:cNvPr>
            <p:cNvSpPr txBox="1"/>
            <p:nvPr/>
          </p:nvSpPr>
          <p:spPr>
            <a:xfrm>
              <a:off x="867445" y="3525"/>
              <a:ext cx="9492916" cy="751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485" tIns="79485" rIns="79485" bIns="79485" numCol="1" spcCol="1270" anchor="ctr" anchorCtr="0">
              <a:noAutofit/>
            </a:bodyPr>
            <a:lstStyle/>
            <a:p>
              <a:pPr lvl="0"/>
              <a:r>
                <a:rPr lang="nl-NL" sz="2800" dirty="0"/>
                <a:t>Human Germline </a:t>
              </a:r>
              <a:r>
                <a:rPr lang="nl-NL" sz="2800" dirty="0" err="1"/>
                <a:t>Genome</a:t>
              </a:r>
              <a:r>
                <a:rPr lang="nl-NL" sz="2800" dirty="0"/>
                <a:t> Editing</a:t>
              </a:r>
              <a:endParaRPr lang="en-US" sz="2800" dirty="0"/>
            </a:p>
          </p:txBody>
        </p:sp>
      </p:grpSp>
      <p:sp>
        <p:nvSpPr>
          <p:cNvPr id="3" name="Rectangle 2" descr="Baby with solid fill">
            <a:extLst>
              <a:ext uri="{FF2B5EF4-FFF2-40B4-BE49-F238E27FC236}">
                <a16:creationId xmlns:a16="http://schemas.microsoft.com/office/drawing/2014/main" id="{C219A757-527A-8CDC-113C-D3F8A1C112E5}"/>
              </a:ext>
            </a:extLst>
          </p:cNvPr>
          <p:cNvSpPr/>
          <p:nvPr/>
        </p:nvSpPr>
        <p:spPr>
          <a:xfrm>
            <a:off x="1218018" y="807507"/>
            <a:ext cx="566267" cy="57601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70294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BBA8CA-7B15-AB04-2D5D-C73F8E309702}"/>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Content Placeholder 1">
            <a:extLst>
              <a:ext uri="{FF2B5EF4-FFF2-40B4-BE49-F238E27FC236}">
                <a16:creationId xmlns:a16="http://schemas.microsoft.com/office/drawing/2014/main" id="{8FBC0D73-C132-9D17-919E-01E12295C7C9}"/>
              </a:ext>
            </a:extLst>
          </p:cNvPr>
          <p:cNvSpPr>
            <a:spLocks noGrp="1"/>
          </p:cNvSpPr>
          <p:nvPr>
            <p:ph sz="quarter" idx="12"/>
          </p:nvPr>
        </p:nvSpPr>
        <p:spPr>
          <a:xfrm>
            <a:off x="993438" y="1791503"/>
            <a:ext cx="10360362" cy="4183547"/>
          </a:xfrm>
        </p:spPr>
        <p:txBody>
          <a:bodyPr/>
          <a:lstStyle/>
          <a:p>
            <a:r>
              <a:rPr lang="en-US" dirty="0"/>
              <a:t>Embryo-like structures (ELS) made from stem cells can serve as an embryo-model for research without creating, using and discarding actual human embryos</a:t>
            </a:r>
          </a:p>
          <a:p>
            <a:pPr marL="0" indent="0">
              <a:buNone/>
            </a:pPr>
            <a:endParaRPr lang="en-US" dirty="0"/>
          </a:p>
          <a:p>
            <a:r>
              <a:rPr lang="en-US" dirty="0"/>
              <a:t>Ethical concerns includes the moral and legal status of ELS</a:t>
            </a:r>
          </a:p>
          <a:p>
            <a:r>
              <a:rPr lang="en-US" dirty="0"/>
              <a:t>The definition of embryo require reconsideration</a:t>
            </a:r>
          </a:p>
          <a:p>
            <a:r>
              <a:rPr lang="en-US" dirty="0"/>
              <a:t>Conceptual and normative (dis)similarities should be elucidated and publicly discussed.</a:t>
            </a:r>
          </a:p>
        </p:txBody>
      </p:sp>
      <p:sp>
        <p:nvSpPr>
          <p:cNvPr id="4" name="Footer Placeholder 3">
            <a:extLst>
              <a:ext uri="{FF2B5EF4-FFF2-40B4-BE49-F238E27FC236}">
                <a16:creationId xmlns:a16="http://schemas.microsoft.com/office/drawing/2014/main" id="{26B71DC1-49FE-A08C-7FC3-E0B48492DA48}"/>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C6B6EFE-6D19-C135-4C01-F6BEBF1683C4}"/>
              </a:ext>
            </a:extLst>
          </p:cNvPr>
          <p:cNvSpPr>
            <a:spLocks noGrp="1"/>
          </p:cNvSpPr>
          <p:nvPr>
            <p:ph type="sldNum" sz="quarter" idx="15"/>
          </p:nvPr>
        </p:nvSpPr>
        <p:spPr/>
        <p:txBody>
          <a:bodyPr/>
          <a:lstStyle/>
          <a:p>
            <a:pPr>
              <a:defRPr/>
            </a:pPr>
            <a:fld id="{9EC8D583-ACD3-4145-A06F-A0ED66A856D0}" type="slidenum">
              <a:rPr lang="nl-NL" smtClean="0"/>
              <a:pPr>
                <a:defRPr/>
              </a:pPr>
              <a:t>23</a:t>
            </a:fld>
            <a:endParaRPr lang="nl-NL" dirty="0"/>
          </a:p>
        </p:txBody>
      </p:sp>
      <p:grpSp>
        <p:nvGrpSpPr>
          <p:cNvPr id="9" name="Group 8">
            <a:extLst>
              <a:ext uri="{FF2B5EF4-FFF2-40B4-BE49-F238E27FC236}">
                <a16:creationId xmlns:a16="http://schemas.microsoft.com/office/drawing/2014/main" id="{6703A824-E3C7-D327-C379-7AE9C675452B}"/>
              </a:ext>
            </a:extLst>
          </p:cNvPr>
          <p:cNvGrpSpPr/>
          <p:nvPr/>
        </p:nvGrpSpPr>
        <p:grpSpPr>
          <a:xfrm>
            <a:off x="1860884" y="720000"/>
            <a:ext cx="9492916" cy="751035"/>
            <a:chOff x="867445" y="3525"/>
            <a:chExt cx="9492916" cy="751035"/>
          </a:xfrm>
        </p:grpSpPr>
        <p:sp>
          <p:nvSpPr>
            <p:cNvPr id="10" name="Rectangle 9">
              <a:extLst>
                <a:ext uri="{FF2B5EF4-FFF2-40B4-BE49-F238E27FC236}">
                  <a16:creationId xmlns:a16="http://schemas.microsoft.com/office/drawing/2014/main" id="{F2CE8E03-4E08-5710-DCB1-448353477355}"/>
                </a:ext>
              </a:extLst>
            </p:cNvPr>
            <p:cNvSpPr/>
            <p:nvPr/>
          </p:nvSpPr>
          <p:spPr>
            <a:xfrm>
              <a:off x="867445" y="3525"/>
              <a:ext cx="9492916" cy="751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DECEC62-E848-9225-7A02-7BDFB36DAB7E}"/>
                </a:ext>
              </a:extLst>
            </p:cNvPr>
            <p:cNvSpPr txBox="1"/>
            <p:nvPr/>
          </p:nvSpPr>
          <p:spPr>
            <a:xfrm>
              <a:off x="867445" y="3525"/>
              <a:ext cx="9492916" cy="751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485" tIns="79485" rIns="79485" bIns="79485" numCol="1" spcCol="1270" anchor="ctr" anchorCtr="0">
              <a:noAutofit/>
            </a:bodyPr>
            <a:lstStyle/>
            <a:p>
              <a:pPr lvl="0"/>
              <a:r>
                <a:rPr lang="en-US" sz="2800" dirty="0"/>
                <a:t>Embryolike structures</a:t>
              </a:r>
            </a:p>
          </p:txBody>
        </p:sp>
      </p:grpSp>
      <p:sp>
        <p:nvSpPr>
          <p:cNvPr id="7" name="Rectangle 6" descr="Microscope outline">
            <a:extLst>
              <a:ext uri="{FF2B5EF4-FFF2-40B4-BE49-F238E27FC236}">
                <a16:creationId xmlns:a16="http://schemas.microsoft.com/office/drawing/2014/main" id="{7D92E932-0EE0-84CB-469A-15F4533FA6E4}"/>
              </a:ext>
            </a:extLst>
          </p:cNvPr>
          <p:cNvSpPr/>
          <p:nvPr/>
        </p:nvSpPr>
        <p:spPr>
          <a:xfrm>
            <a:off x="1242349" y="882950"/>
            <a:ext cx="517605" cy="4619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28849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BBA8CA-7B15-AB04-2D5D-C73F8E309702}"/>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Content Placeholder 1">
            <a:extLst>
              <a:ext uri="{FF2B5EF4-FFF2-40B4-BE49-F238E27FC236}">
                <a16:creationId xmlns:a16="http://schemas.microsoft.com/office/drawing/2014/main" id="{8FBC0D73-C132-9D17-919E-01E12295C7C9}"/>
              </a:ext>
            </a:extLst>
          </p:cNvPr>
          <p:cNvSpPr>
            <a:spLocks noGrp="1"/>
          </p:cNvSpPr>
          <p:nvPr>
            <p:ph sz="quarter" idx="12"/>
          </p:nvPr>
        </p:nvSpPr>
        <p:spPr>
          <a:xfrm>
            <a:off x="993438" y="1791503"/>
            <a:ext cx="10360362" cy="4183547"/>
          </a:xfrm>
        </p:spPr>
        <p:txBody>
          <a:bodyPr/>
          <a:lstStyle/>
          <a:p>
            <a:r>
              <a:rPr lang="en-US" dirty="0"/>
              <a:t>Generating germ cells (sperm and egg cells) in the lab from skin or other body cells might generate new avenues to research genetic diseases or fertility disorders.</a:t>
            </a:r>
          </a:p>
          <a:p>
            <a:r>
              <a:rPr lang="en-US" dirty="0"/>
              <a:t>In the future it may also comprise a new reproductive technology, when two synthetic germ cells are used to generate an embryo that grows into a child. </a:t>
            </a:r>
          </a:p>
          <a:p>
            <a:r>
              <a:rPr lang="en-US" dirty="0"/>
              <a:t>Ethical issues include informed consent of potential donors, a different appreciation of early human life and access to care and reproductive technologies. </a:t>
            </a:r>
          </a:p>
          <a:p>
            <a:r>
              <a:rPr lang="en-US" dirty="0"/>
              <a:t>More research and a broad society dialogue are crucial to responsible development of IVG</a:t>
            </a:r>
          </a:p>
        </p:txBody>
      </p:sp>
      <p:sp>
        <p:nvSpPr>
          <p:cNvPr id="4" name="Footer Placeholder 3">
            <a:extLst>
              <a:ext uri="{FF2B5EF4-FFF2-40B4-BE49-F238E27FC236}">
                <a16:creationId xmlns:a16="http://schemas.microsoft.com/office/drawing/2014/main" id="{26B71DC1-49FE-A08C-7FC3-E0B48492DA48}"/>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C6B6EFE-6D19-C135-4C01-F6BEBF1683C4}"/>
              </a:ext>
            </a:extLst>
          </p:cNvPr>
          <p:cNvSpPr>
            <a:spLocks noGrp="1"/>
          </p:cNvSpPr>
          <p:nvPr>
            <p:ph type="sldNum" sz="quarter" idx="15"/>
          </p:nvPr>
        </p:nvSpPr>
        <p:spPr/>
        <p:txBody>
          <a:bodyPr/>
          <a:lstStyle/>
          <a:p>
            <a:pPr>
              <a:defRPr/>
            </a:pPr>
            <a:fld id="{9EC8D583-ACD3-4145-A06F-A0ED66A856D0}" type="slidenum">
              <a:rPr lang="nl-NL" smtClean="0"/>
              <a:pPr>
                <a:defRPr/>
              </a:pPr>
              <a:t>24</a:t>
            </a:fld>
            <a:endParaRPr lang="nl-NL" dirty="0"/>
          </a:p>
        </p:txBody>
      </p:sp>
      <p:grpSp>
        <p:nvGrpSpPr>
          <p:cNvPr id="9" name="Group 8">
            <a:extLst>
              <a:ext uri="{FF2B5EF4-FFF2-40B4-BE49-F238E27FC236}">
                <a16:creationId xmlns:a16="http://schemas.microsoft.com/office/drawing/2014/main" id="{6703A824-E3C7-D327-C379-7AE9C675452B}"/>
              </a:ext>
            </a:extLst>
          </p:cNvPr>
          <p:cNvGrpSpPr/>
          <p:nvPr/>
        </p:nvGrpSpPr>
        <p:grpSpPr>
          <a:xfrm>
            <a:off x="1860884" y="720000"/>
            <a:ext cx="9492916" cy="751035"/>
            <a:chOff x="867445" y="3525"/>
            <a:chExt cx="9492916" cy="751035"/>
          </a:xfrm>
        </p:grpSpPr>
        <p:sp>
          <p:nvSpPr>
            <p:cNvPr id="10" name="Rectangle 9">
              <a:extLst>
                <a:ext uri="{FF2B5EF4-FFF2-40B4-BE49-F238E27FC236}">
                  <a16:creationId xmlns:a16="http://schemas.microsoft.com/office/drawing/2014/main" id="{F2CE8E03-4E08-5710-DCB1-448353477355}"/>
                </a:ext>
              </a:extLst>
            </p:cNvPr>
            <p:cNvSpPr/>
            <p:nvPr/>
          </p:nvSpPr>
          <p:spPr>
            <a:xfrm>
              <a:off x="867445" y="3525"/>
              <a:ext cx="9492916" cy="751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DECEC62-E848-9225-7A02-7BDFB36DAB7E}"/>
                </a:ext>
              </a:extLst>
            </p:cNvPr>
            <p:cNvSpPr txBox="1"/>
            <p:nvPr/>
          </p:nvSpPr>
          <p:spPr>
            <a:xfrm>
              <a:off x="867445" y="3525"/>
              <a:ext cx="9492916" cy="751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485" tIns="79485" rIns="79485" bIns="79485" numCol="1" spcCol="1270" anchor="ctr" anchorCtr="0">
              <a:noAutofit/>
            </a:bodyPr>
            <a:lstStyle/>
            <a:p>
              <a:pPr lvl="0"/>
              <a:r>
                <a:rPr lang="nl-NL" sz="2800" dirty="0"/>
                <a:t>In vitro </a:t>
              </a:r>
              <a:r>
                <a:rPr lang="en-US" sz="2800" dirty="0"/>
                <a:t>gametogenesis</a:t>
              </a:r>
            </a:p>
          </p:txBody>
        </p:sp>
      </p:grpSp>
      <p:sp>
        <p:nvSpPr>
          <p:cNvPr id="6" name="Rectangle 5" descr="Germ outline">
            <a:extLst>
              <a:ext uri="{FF2B5EF4-FFF2-40B4-BE49-F238E27FC236}">
                <a16:creationId xmlns:a16="http://schemas.microsoft.com/office/drawing/2014/main" id="{181A713B-9173-D860-C992-4D6C90BF4813}"/>
              </a:ext>
            </a:extLst>
          </p:cNvPr>
          <p:cNvSpPr/>
          <p:nvPr/>
        </p:nvSpPr>
        <p:spPr>
          <a:xfrm>
            <a:off x="1218018" y="804490"/>
            <a:ext cx="566267" cy="58205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41916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C5BBA8CA-7B15-AB04-2D5D-C73F8E309702}"/>
              </a:ext>
            </a:extLst>
          </p:cNvPr>
          <p:cNvSpPr/>
          <p:nvPr/>
        </p:nvSpPr>
        <p:spPr>
          <a:xfrm>
            <a:off x="993439" y="399532"/>
            <a:ext cx="10360361" cy="1289188"/>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Content Placeholder 1">
            <a:extLst>
              <a:ext uri="{FF2B5EF4-FFF2-40B4-BE49-F238E27FC236}">
                <a16:creationId xmlns:a16="http://schemas.microsoft.com/office/drawing/2014/main" id="{8FBC0D73-C132-9D17-919E-01E12295C7C9}"/>
              </a:ext>
            </a:extLst>
          </p:cNvPr>
          <p:cNvSpPr>
            <a:spLocks noGrp="1"/>
          </p:cNvSpPr>
          <p:nvPr>
            <p:ph sz="quarter" idx="12"/>
          </p:nvPr>
        </p:nvSpPr>
        <p:spPr>
          <a:xfrm>
            <a:off x="993438" y="1791503"/>
            <a:ext cx="10360362" cy="4183547"/>
          </a:xfrm>
        </p:spPr>
        <p:txBody>
          <a:bodyPr/>
          <a:lstStyle/>
          <a:p>
            <a:r>
              <a:rPr lang="en-US" dirty="0"/>
              <a:t>Increasing knowledge of epigenetic mechanisms – the “operating system” that regulates gene expression, provides information on the complex interaction between the genome and the environment.</a:t>
            </a:r>
          </a:p>
          <a:p>
            <a:endParaRPr lang="en-US" dirty="0"/>
          </a:p>
          <a:p>
            <a:r>
              <a:rPr lang="en-US" dirty="0"/>
              <a:t>With </a:t>
            </a:r>
            <a:r>
              <a:rPr lang="en-US" b="1" dirty="0"/>
              <a:t>epigenetic editing</a:t>
            </a:r>
            <a:r>
              <a:rPr lang="en-US" dirty="0"/>
              <a:t>, researchers envision the ability to </a:t>
            </a:r>
            <a:r>
              <a:rPr lang="en-US" dirty="0" err="1"/>
              <a:t>swich</a:t>
            </a:r>
            <a:r>
              <a:rPr lang="en-US" dirty="0"/>
              <a:t> genes on or off, in order to improve dysregulated body processes. </a:t>
            </a:r>
          </a:p>
          <a:p>
            <a:r>
              <a:rPr lang="en-US" dirty="0"/>
              <a:t>Epigenetic editing might generate therapies that enable to cure genetic (or other) diseases without cutting the DNA</a:t>
            </a:r>
          </a:p>
          <a:p>
            <a:r>
              <a:rPr lang="en-US" dirty="0"/>
              <a:t>Ethical concerns might be similar to gene therapy, but further research and societal dialogue is required for responsible development of epigenetic editing</a:t>
            </a:r>
          </a:p>
          <a:p>
            <a:endParaRPr lang="nl-NL" dirty="0"/>
          </a:p>
        </p:txBody>
      </p:sp>
      <p:sp>
        <p:nvSpPr>
          <p:cNvPr id="4" name="Footer Placeholder 3">
            <a:extLst>
              <a:ext uri="{FF2B5EF4-FFF2-40B4-BE49-F238E27FC236}">
                <a16:creationId xmlns:a16="http://schemas.microsoft.com/office/drawing/2014/main" id="{26B71DC1-49FE-A08C-7FC3-E0B48492DA48}"/>
              </a:ext>
            </a:extLst>
          </p:cNvPr>
          <p:cNvSpPr>
            <a:spLocks noGrp="1"/>
          </p:cNvSpPr>
          <p:nvPr>
            <p:ph type="ftr" sz="quarter" idx="14"/>
          </p:nvPr>
        </p:nvSpPr>
        <p:spPr/>
        <p:txBody>
          <a:bodyPr/>
          <a:lstStyle/>
          <a:p>
            <a:pPr>
              <a:defRPr/>
            </a:pPr>
            <a:r>
              <a:rPr lang="en-US" dirty="0"/>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C6B6EFE-6D19-C135-4C01-F6BEBF1683C4}"/>
              </a:ext>
            </a:extLst>
          </p:cNvPr>
          <p:cNvSpPr>
            <a:spLocks noGrp="1"/>
          </p:cNvSpPr>
          <p:nvPr>
            <p:ph type="sldNum" sz="quarter" idx="15"/>
          </p:nvPr>
        </p:nvSpPr>
        <p:spPr/>
        <p:txBody>
          <a:bodyPr/>
          <a:lstStyle/>
          <a:p>
            <a:pPr>
              <a:defRPr/>
            </a:pPr>
            <a:fld id="{9EC8D583-ACD3-4145-A06F-A0ED66A856D0}" type="slidenum">
              <a:rPr lang="nl-NL" smtClean="0"/>
              <a:pPr>
                <a:defRPr/>
              </a:pPr>
              <a:t>25</a:t>
            </a:fld>
            <a:endParaRPr lang="nl-NL" dirty="0"/>
          </a:p>
        </p:txBody>
      </p:sp>
      <p:grpSp>
        <p:nvGrpSpPr>
          <p:cNvPr id="9" name="Group 8">
            <a:extLst>
              <a:ext uri="{FF2B5EF4-FFF2-40B4-BE49-F238E27FC236}">
                <a16:creationId xmlns:a16="http://schemas.microsoft.com/office/drawing/2014/main" id="{6703A824-E3C7-D327-C379-7AE9C675452B}"/>
              </a:ext>
            </a:extLst>
          </p:cNvPr>
          <p:cNvGrpSpPr/>
          <p:nvPr/>
        </p:nvGrpSpPr>
        <p:grpSpPr>
          <a:xfrm>
            <a:off x="1860884" y="720000"/>
            <a:ext cx="9492916" cy="751035"/>
            <a:chOff x="867445" y="3525"/>
            <a:chExt cx="9492916" cy="751035"/>
          </a:xfrm>
        </p:grpSpPr>
        <p:sp>
          <p:nvSpPr>
            <p:cNvPr id="10" name="Rectangle 9">
              <a:extLst>
                <a:ext uri="{FF2B5EF4-FFF2-40B4-BE49-F238E27FC236}">
                  <a16:creationId xmlns:a16="http://schemas.microsoft.com/office/drawing/2014/main" id="{F2CE8E03-4E08-5710-DCB1-448353477355}"/>
                </a:ext>
              </a:extLst>
            </p:cNvPr>
            <p:cNvSpPr/>
            <p:nvPr/>
          </p:nvSpPr>
          <p:spPr>
            <a:xfrm>
              <a:off x="867445" y="3525"/>
              <a:ext cx="9492916" cy="7510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Box 10">
              <a:extLst>
                <a:ext uri="{FF2B5EF4-FFF2-40B4-BE49-F238E27FC236}">
                  <a16:creationId xmlns:a16="http://schemas.microsoft.com/office/drawing/2014/main" id="{9DECEC62-E848-9225-7A02-7BDFB36DAB7E}"/>
                </a:ext>
              </a:extLst>
            </p:cNvPr>
            <p:cNvSpPr txBox="1"/>
            <p:nvPr/>
          </p:nvSpPr>
          <p:spPr>
            <a:xfrm>
              <a:off x="867445" y="3525"/>
              <a:ext cx="9492916" cy="75103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9485" tIns="79485" rIns="79485" bIns="79485" numCol="1" spcCol="1270" anchor="ctr" anchorCtr="0">
              <a:noAutofit/>
            </a:bodyPr>
            <a:lstStyle/>
            <a:p>
              <a:r>
                <a:rPr lang="en-US" sz="2800" dirty="0"/>
                <a:t>Epigenomics &amp; epigenetic editing </a:t>
              </a:r>
            </a:p>
          </p:txBody>
        </p:sp>
      </p:grpSp>
      <p:sp>
        <p:nvSpPr>
          <p:cNvPr id="3" name="Rectangle 2" descr="DNA with solid fill">
            <a:extLst>
              <a:ext uri="{FF2B5EF4-FFF2-40B4-BE49-F238E27FC236}">
                <a16:creationId xmlns:a16="http://schemas.microsoft.com/office/drawing/2014/main" id="{C21206EA-DCEE-8EDC-2A69-D91D96F19E03}"/>
              </a:ext>
            </a:extLst>
          </p:cNvPr>
          <p:cNvSpPr/>
          <p:nvPr/>
        </p:nvSpPr>
        <p:spPr>
          <a:xfrm>
            <a:off x="1241515" y="801474"/>
            <a:ext cx="519273" cy="588085"/>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5897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3F5443-C912-7C55-CFE3-36A32341E56D}"/>
              </a:ext>
            </a:extLst>
          </p:cNvPr>
          <p:cNvSpPr>
            <a:spLocks noGrp="1"/>
          </p:cNvSpPr>
          <p:nvPr>
            <p:ph type="body" sz="quarter" idx="13"/>
          </p:nvPr>
        </p:nvSpPr>
        <p:spPr>
          <a:xfrm>
            <a:off x="2314746" y="733769"/>
            <a:ext cx="7559675" cy="511175"/>
          </a:xfrm>
        </p:spPr>
        <p:txBody>
          <a:bodyPr>
            <a:normAutofit/>
          </a:bodyPr>
          <a:lstStyle/>
          <a:p>
            <a:r>
              <a:rPr lang="nl-NL" dirty="0"/>
              <a:t>Content</a:t>
            </a:r>
          </a:p>
        </p:txBody>
      </p:sp>
      <p:sp>
        <p:nvSpPr>
          <p:cNvPr id="4" name="Footer Placeholder 3">
            <a:extLst>
              <a:ext uri="{FF2B5EF4-FFF2-40B4-BE49-F238E27FC236}">
                <a16:creationId xmlns:a16="http://schemas.microsoft.com/office/drawing/2014/main" id="{39CFF25D-688C-629A-50D0-79EA13F8313E}"/>
              </a:ext>
            </a:extLst>
          </p:cNvPr>
          <p:cNvSpPr>
            <a:spLocks noGrp="1"/>
          </p:cNvSpPr>
          <p:nvPr>
            <p:ph type="ftr" sz="quarter" idx="14"/>
          </p:nvPr>
        </p:nvSpPr>
        <p:spPr>
          <a:xfrm>
            <a:off x="1501152" y="6226175"/>
            <a:ext cx="6659868" cy="365125"/>
          </a:xfrm>
        </p:spPr>
        <p:txBody>
          <a:bodyPr anchor="ctr">
            <a:normAutofit/>
          </a:bodyPr>
          <a:lstStyle/>
          <a:p>
            <a:pPr>
              <a:spcAft>
                <a:spcPts val="600"/>
              </a:spcAft>
              <a:defRPr/>
            </a:pPr>
            <a:r>
              <a:rPr lang="en-US"/>
              <a:t>European Council CDBIO Horizon Scanning Event - Paris, 3-4-2024</a:t>
            </a:r>
            <a:endParaRPr lang="nl-NL"/>
          </a:p>
        </p:txBody>
      </p:sp>
      <p:sp>
        <p:nvSpPr>
          <p:cNvPr id="5" name="Slide Number Placeholder 4">
            <a:extLst>
              <a:ext uri="{FF2B5EF4-FFF2-40B4-BE49-F238E27FC236}">
                <a16:creationId xmlns:a16="http://schemas.microsoft.com/office/drawing/2014/main" id="{22934648-7144-ADCA-657F-59831F97125D}"/>
              </a:ext>
            </a:extLst>
          </p:cNvPr>
          <p:cNvSpPr>
            <a:spLocks noGrp="1"/>
          </p:cNvSpPr>
          <p:nvPr>
            <p:ph type="sldNum" sz="quarter" idx="11"/>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3</a:t>
            </a:fld>
            <a:endParaRPr lang="nl-NL"/>
          </a:p>
        </p:txBody>
      </p:sp>
      <p:graphicFrame>
        <p:nvGraphicFramePr>
          <p:cNvPr id="7" name="Content Placeholder 1">
            <a:extLst>
              <a:ext uri="{FF2B5EF4-FFF2-40B4-BE49-F238E27FC236}">
                <a16:creationId xmlns:a16="http://schemas.microsoft.com/office/drawing/2014/main" id="{C0E71BC6-732E-80E4-DBBE-82BF00151665}"/>
              </a:ext>
            </a:extLst>
          </p:cNvPr>
          <p:cNvGraphicFramePr>
            <a:graphicFrameLocks noGrp="1"/>
          </p:cNvGraphicFramePr>
          <p:nvPr>
            <p:ph sz="quarter" idx="12"/>
            <p:extLst>
              <p:ext uri="{D42A27DB-BD31-4B8C-83A1-F6EECF244321}">
                <p14:modId xmlns:p14="http://schemas.microsoft.com/office/powerpoint/2010/main" val="2885344"/>
              </p:ext>
            </p:extLst>
          </p:nvPr>
        </p:nvGraphicFramePr>
        <p:xfrm>
          <a:off x="2397125" y="1461788"/>
          <a:ext cx="7258050" cy="451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479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7e35c6e-582f-412e-8434-b689f54cefbf" descr="Image">
            <a:extLst>
              <a:ext uri="{FF2B5EF4-FFF2-40B4-BE49-F238E27FC236}">
                <a16:creationId xmlns:a16="http://schemas.microsoft.com/office/drawing/2014/main" id="{2D9F45D1-35E0-B71F-C70A-E540346778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33947" y="1461788"/>
            <a:ext cx="8679343" cy="4513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B3A88799-7ACA-86EC-869C-0D12230A980C}"/>
              </a:ext>
            </a:extLst>
          </p:cNvPr>
          <p:cNvSpPr>
            <a:spLocks noGrp="1"/>
          </p:cNvSpPr>
          <p:nvPr>
            <p:ph type="body" sz="quarter" idx="13"/>
          </p:nvPr>
        </p:nvSpPr>
        <p:spPr>
          <a:xfrm>
            <a:off x="993438" y="720000"/>
            <a:ext cx="10360362" cy="511175"/>
          </a:xfrm>
        </p:spPr>
        <p:txBody>
          <a:bodyPr>
            <a:normAutofit/>
          </a:bodyPr>
          <a:lstStyle/>
          <a:p>
            <a:r>
              <a:rPr lang="nl-NL" dirty="0" err="1"/>
              <a:t>Digitalisation</a:t>
            </a:r>
            <a:endParaRPr lang="nl-NL" dirty="0"/>
          </a:p>
        </p:txBody>
      </p:sp>
      <p:sp>
        <p:nvSpPr>
          <p:cNvPr id="4" name="Footer Placeholder 3">
            <a:extLst>
              <a:ext uri="{FF2B5EF4-FFF2-40B4-BE49-F238E27FC236}">
                <a16:creationId xmlns:a16="http://schemas.microsoft.com/office/drawing/2014/main" id="{567BBC1E-1908-4EBC-7CA5-D636087DFF62}"/>
              </a:ext>
            </a:extLst>
          </p:cNvPr>
          <p:cNvSpPr>
            <a:spLocks noGrp="1"/>
          </p:cNvSpPr>
          <p:nvPr>
            <p:ph type="ftr" sz="quarter" idx="14"/>
          </p:nvPr>
        </p:nvSpPr>
        <p:spPr>
          <a:xfrm>
            <a:off x="1501152" y="6226175"/>
            <a:ext cx="6659868" cy="365125"/>
          </a:xfrm>
        </p:spPr>
        <p:txBody>
          <a:bodyPr anchor="ctr">
            <a:normAutofit/>
          </a:bodyPr>
          <a:lstStyle/>
          <a:p>
            <a:pPr>
              <a:spcAft>
                <a:spcPts val="600"/>
              </a:spcAft>
              <a:defRPr/>
            </a:pPr>
            <a:r>
              <a:rPr lang="en-US"/>
              <a:t>European Council CDBIO Horizon Scanning Event - Paris, 3-4-2024</a:t>
            </a:r>
            <a:endParaRPr lang="nl-NL"/>
          </a:p>
        </p:txBody>
      </p:sp>
      <p:sp>
        <p:nvSpPr>
          <p:cNvPr id="5" name="Slide Number Placeholder 4">
            <a:extLst>
              <a:ext uri="{FF2B5EF4-FFF2-40B4-BE49-F238E27FC236}">
                <a16:creationId xmlns:a16="http://schemas.microsoft.com/office/drawing/2014/main" id="{F0AF6714-5163-660E-9F89-CF532E6C879F}"/>
              </a:ext>
            </a:extLst>
          </p:cNvPr>
          <p:cNvSpPr>
            <a:spLocks noGrp="1"/>
          </p:cNvSpPr>
          <p:nvPr>
            <p:ph type="sldNum" sz="quarter" idx="15"/>
          </p:nvPr>
        </p:nvSpPr>
        <p:spPr>
          <a:xfrm>
            <a:off x="8610600" y="6226174"/>
            <a:ext cx="2743200" cy="365125"/>
          </a:xfrm>
        </p:spPr>
        <p:txBody>
          <a:bodyPr anchor="ctr">
            <a:normAutofit/>
          </a:bodyPr>
          <a:lstStyle/>
          <a:p>
            <a:pPr>
              <a:spcAft>
                <a:spcPts val="600"/>
              </a:spcAft>
              <a:defRPr/>
            </a:pPr>
            <a:fld id="{9EC8D583-ACD3-4145-A06F-A0ED66A856D0}" type="slidenum">
              <a:rPr lang="nl-NL" smtClean="0"/>
              <a:pPr>
                <a:spcAft>
                  <a:spcPts val="600"/>
                </a:spcAft>
                <a:defRPr/>
              </a:pPr>
              <a:t>4</a:t>
            </a:fld>
            <a:endParaRPr lang="nl-NL"/>
          </a:p>
        </p:txBody>
      </p:sp>
    </p:spTree>
    <p:extLst>
      <p:ext uri="{BB962C8B-B14F-4D97-AF65-F5344CB8AC3E}">
        <p14:creationId xmlns:p14="http://schemas.microsoft.com/office/powerpoint/2010/main" val="336284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a:extLst>
              <a:ext uri="{FF2B5EF4-FFF2-40B4-BE49-F238E27FC236}">
                <a16:creationId xmlns:a16="http://schemas.microsoft.com/office/drawing/2014/main" id="{7EBAADE2-80C3-D0B2-825E-D1615B2789CE}"/>
              </a:ext>
            </a:extLst>
          </p:cNvPr>
          <p:cNvGraphicFramePr>
            <a:graphicFrameLocks noGrp="1"/>
          </p:cNvGraphicFramePr>
          <p:nvPr>
            <p:ph sz="quarter" idx="12"/>
            <p:extLst>
              <p:ext uri="{D42A27DB-BD31-4B8C-83A1-F6EECF244321}">
                <p14:modId xmlns:p14="http://schemas.microsoft.com/office/powerpoint/2010/main" val="2534103443"/>
              </p:ext>
            </p:extLst>
          </p:nvPr>
        </p:nvGraphicFramePr>
        <p:xfrm>
          <a:off x="534232" y="1712912"/>
          <a:ext cx="11278773" cy="451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D139A2EF-622F-E964-B837-C4D4B0157389}"/>
              </a:ext>
            </a:extLst>
          </p:cNvPr>
          <p:cNvSpPr>
            <a:spLocks noGrp="1"/>
          </p:cNvSpPr>
          <p:nvPr>
            <p:ph type="body" sz="quarter" idx="13"/>
          </p:nvPr>
        </p:nvSpPr>
        <p:spPr/>
        <p:txBody>
          <a:bodyPr/>
          <a:lstStyle/>
          <a:p>
            <a:r>
              <a:rPr lang="en-US" sz="2800" dirty="0" err="1">
                <a:solidFill>
                  <a:schemeClr val="tx1"/>
                </a:solidFill>
              </a:rPr>
              <a:t>Digitalisation</a:t>
            </a:r>
            <a:r>
              <a:rPr lang="en-US" sz="2800" dirty="0">
                <a:solidFill>
                  <a:schemeClr val="tx1"/>
                </a:solidFill>
              </a:rPr>
              <a:t> is a driving force for several developments in health care and biomedical research</a:t>
            </a:r>
          </a:p>
          <a:p>
            <a:endParaRPr lang="nl-NL" b="0" dirty="0">
              <a:solidFill>
                <a:schemeClr val="tx1"/>
              </a:solidFill>
            </a:endParaRPr>
          </a:p>
          <a:p>
            <a:pPr marL="0" indent="0">
              <a:buNone/>
            </a:pPr>
            <a:r>
              <a:rPr lang="nl-NL" b="0" dirty="0" err="1">
                <a:solidFill>
                  <a:schemeClr val="tx1"/>
                </a:solidFill>
              </a:rPr>
              <a:t>Examples</a:t>
            </a:r>
            <a:r>
              <a:rPr lang="nl-NL" b="0" dirty="0">
                <a:solidFill>
                  <a:schemeClr val="tx1"/>
                </a:solidFill>
              </a:rPr>
              <a:t>:</a:t>
            </a:r>
          </a:p>
          <a:p>
            <a:endParaRPr lang="nl-NL" dirty="0"/>
          </a:p>
        </p:txBody>
      </p:sp>
      <p:sp>
        <p:nvSpPr>
          <p:cNvPr id="4" name="Footer Placeholder 3">
            <a:extLst>
              <a:ext uri="{FF2B5EF4-FFF2-40B4-BE49-F238E27FC236}">
                <a16:creationId xmlns:a16="http://schemas.microsoft.com/office/drawing/2014/main" id="{F7BDFA54-C66D-8C39-FD57-2ACD61A03ED1}"/>
              </a:ext>
            </a:extLst>
          </p:cNvPr>
          <p:cNvSpPr>
            <a:spLocks noGrp="1"/>
          </p:cNvSpPr>
          <p:nvPr>
            <p:ph type="ftr" sz="quarter" idx="14"/>
          </p:nvPr>
        </p:nvSpPr>
        <p:spPr/>
        <p:txBody>
          <a:bodyPr anchor="ctr">
            <a:normAutofit/>
          </a:bodyPr>
          <a:lstStyle/>
          <a:p>
            <a:pPr>
              <a:spcAft>
                <a:spcPts val="600"/>
              </a:spcAft>
              <a:defRPr/>
            </a:pPr>
            <a:r>
              <a:rPr lang="en-US"/>
              <a:t>European Council CDBIO Horizon Scanning Event - Paris, 3-4-2024</a:t>
            </a:r>
            <a:endParaRPr lang="nl-NL"/>
          </a:p>
        </p:txBody>
      </p:sp>
      <p:sp>
        <p:nvSpPr>
          <p:cNvPr id="5" name="Slide Number Placeholder 4">
            <a:extLst>
              <a:ext uri="{FF2B5EF4-FFF2-40B4-BE49-F238E27FC236}">
                <a16:creationId xmlns:a16="http://schemas.microsoft.com/office/drawing/2014/main" id="{F4D89AE4-2736-3266-B0D5-A0781DCA7955}"/>
              </a:ext>
            </a:extLst>
          </p:cNvPr>
          <p:cNvSpPr>
            <a:spLocks noGrp="1"/>
          </p:cNvSpPr>
          <p:nvPr>
            <p:ph type="sldNum" sz="quarter" idx="15"/>
          </p:nvPr>
        </p:nvSpPr>
        <p:spPr/>
        <p:txBody>
          <a:bodyPr anchor="ctr">
            <a:normAutofit/>
          </a:bodyPr>
          <a:lstStyle/>
          <a:p>
            <a:pPr>
              <a:spcAft>
                <a:spcPts val="600"/>
              </a:spcAft>
              <a:defRPr/>
            </a:pPr>
            <a:fld id="{9EC8D583-ACD3-4145-A06F-A0ED66A856D0}" type="slidenum">
              <a:rPr lang="nl-NL" smtClean="0"/>
              <a:pPr>
                <a:spcAft>
                  <a:spcPts val="600"/>
                </a:spcAft>
                <a:defRPr/>
              </a:pPr>
              <a:t>5</a:t>
            </a:fld>
            <a:endParaRPr lang="nl-NL"/>
          </a:p>
        </p:txBody>
      </p:sp>
    </p:spTree>
    <p:extLst>
      <p:ext uri="{BB962C8B-B14F-4D97-AF65-F5344CB8AC3E}">
        <p14:creationId xmlns:p14="http://schemas.microsoft.com/office/powerpoint/2010/main" val="78342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EA18BD-CECC-D420-3131-9A61B29CB97A}"/>
              </a:ext>
            </a:extLst>
          </p:cNvPr>
          <p:cNvSpPr>
            <a:spLocks noGrp="1"/>
          </p:cNvSpPr>
          <p:nvPr>
            <p:ph sz="quarter" idx="12"/>
          </p:nvPr>
        </p:nvSpPr>
        <p:spPr/>
        <p:txBody>
          <a:bodyPr/>
          <a:lstStyle/>
          <a:p>
            <a:pPr marL="457200" indent="-457200">
              <a:buFont typeface="+mj-lt"/>
              <a:buAutoNum type="arabicPeriod"/>
            </a:pPr>
            <a:endParaRPr lang="en-US" noProof="0" dirty="0"/>
          </a:p>
          <a:p>
            <a:pPr marL="457200" indent="-457200">
              <a:buFont typeface="+mj-lt"/>
              <a:buAutoNum type="arabicPeriod"/>
            </a:pPr>
            <a:r>
              <a:rPr lang="en-US" noProof="0" dirty="0"/>
              <a:t>Changing relationship between health care professionals and their patients/ clients.</a:t>
            </a:r>
          </a:p>
          <a:p>
            <a:pPr marL="457200" indent="-457200">
              <a:buFont typeface="+mj-lt"/>
              <a:buAutoNum type="arabicPeriod"/>
            </a:pPr>
            <a:r>
              <a:rPr lang="en-US" noProof="0" dirty="0"/>
              <a:t>Affect accessibility of health care, i.e., for people with limited access to digital devices, literacy &amp; digital skills </a:t>
            </a:r>
            <a:r>
              <a:rPr lang="en-US" noProof="0" dirty="0">
                <a:sym typeface="Wingdings" panose="05000000000000000000" pitchFamily="2" charset="2"/>
              </a:rPr>
              <a:t></a:t>
            </a:r>
            <a:r>
              <a:rPr lang="en-US" noProof="0" dirty="0"/>
              <a:t> increasing the health-gap</a:t>
            </a:r>
          </a:p>
          <a:p>
            <a:pPr marL="457200" indent="-457200">
              <a:buFont typeface="+mj-lt"/>
              <a:buAutoNum type="arabicPeriod"/>
            </a:pPr>
            <a:r>
              <a:rPr lang="en-US" dirty="0"/>
              <a:t>Data privacy, data solidarity &amp; informed consent</a:t>
            </a:r>
          </a:p>
          <a:p>
            <a:pPr marL="457200" indent="-457200">
              <a:buFont typeface="+mj-lt"/>
              <a:buAutoNum type="arabicPeriod"/>
            </a:pPr>
            <a:r>
              <a:rPr lang="en-US" dirty="0"/>
              <a:t>Bias, discrimination &amp; lack of transparency  </a:t>
            </a:r>
          </a:p>
          <a:p>
            <a:pPr marL="457200" indent="-457200">
              <a:buFont typeface="+mj-lt"/>
              <a:buAutoNum type="arabicPeriod"/>
            </a:pPr>
            <a:r>
              <a:rPr lang="en-US" dirty="0"/>
              <a:t>Neurotechnology brings down our last bastion of privacy – privacy of thought </a:t>
            </a:r>
            <a:r>
              <a:rPr lang="en-US" dirty="0">
                <a:sym typeface="Wingdings" panose="05000000000000000000" pitchFamily="2" charset="2"/>
              </a:rPr>
              <a:t></a:t>
            </a:r>
            <a:r>
              <a:rPr lang="en-US" dirty="0"/>
              <a:t> several human rights might be under pressure</a:t>
            </a:r>
          </a:p>
          <a:p>
            <a:endParaRPr lang="en-US" dirty="0"/>
          </a:p>
          <a:p>
            <a:endParaRPr lang="en-US" noProof="0" dirty="0"/>
          </a:p>
          <a:p>
            <a:endParaRPr lang="nl-NL" dirty="0"/>
          </a:p>
        </p:txBody>
      </p:sp>
      <p:sp>
        <p:nvSpPr>
          <p:cNvPr id="3" name="Text Placeholder 2">
            <a:extLst>
              <a:ext uri="{FF2B5EF4-FFF2-40B4-BE49-F238E27FC236}">
                <a16:creationId xmlns:a16="http://schemas.microsoft.com/office/drawing/2014/main" id="{5FEBE2DF-5E0C-817B-7722-E1A5F122DE03}"/>
              </a:ext>
            </a:extLst>
          </p:cNvPr>
          <p:cNvSpPr>
            <a:spLocks noGrp="1"/>
          </p:cNvSpPr>
          <p:nvPr>
            <p:ph type="body" sz="quarter" idx="13"/>
          </p:nvPr>
        </p:nvSpPr>
        <p:spPr/>
        <p:txBody>
          <a:bodyPr/>
          <a:lstStyle/>
          <a:p>
            <a:r>
              <a:rPr lang="en-US" dirty="0"/>
              <a:t>Issues with </a:t>
            </a:r>
            <a:r>
              <a:rPr lang="en-US" dirty="0" err="1"/>
              <a:t>digitalisation</a:t>
            </a:r>
            <a:r>
              <a:rPr lang="en-US" dirty="0"/>
              <a:t> in medical research &amp; practice</a:t>
            </a:r>
          </a:p>
          <a:p>
            <a:endParaRPr lang="nl-NL" dirty="0"/>
          </a:p>
        </p:txBody>
      </p:sp>
      <p:sp>
        <p:nvSpPr>
          <p:cNvPr id="4" name="Footer Placeholder 3">
            <a:extLst>
              <a:ext uri="{FF2B5EF4-FFF2-40B4-BE49-F238E27FC236}">
                <a16:creationId xmlns:a16="http://schemas.microsoft.com/office/drawing/2014/main" id="{18221188-63C8-2BF7-62F6-778FDD52539D}"/>
              </a:ext>
            </a:extLst>
          </p:cNvPr>
          <p:cNvSpPr>
            <a:spLocks noGrp="1"/>
          </p:cNvSpPr>
          <p:nvPr>
            <p:ph type="ftr" sz="quarter" idx="14"/>
          </p:nvPr>
        </p:nvSpPr>
        <p:spPr/>
        <p:txBody>
          <a:bodyPr/>
          <a:lstStyle/>
          <a:p>
            <a:pPr>
              <a:defRPr/>
            </a:pPr>
            <a:r>
              <a:rPr lang="en-US" dirty="0"/>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A48469A8-0BF6-5D2C-E0A9-8A472186D475}"/>
              </a:ext>
            </a:extLst>
          </p:cNvPr>
          <p:cNvSpPr>
            <a:spLocks noGrp="1"/>
          </p:cNvSpPr>
          <p:nvPr>
            <p:ph type="sldNum" sz="quarter" idx="15"/>
          </p:nvPr>
        </p:nvSpPr>
        <p:spPr/>
        <p:txBody>
          <a:bodyPr/>
          <a:lstStyle/>
          <a:p>
            <a:pPr>
              <a:defRPr/>
            </a:pPr>
            <a:fld id="{9EC8D583-ACD3-4145-A06F-A0ED66A856D0}" type="slidenum">
              <a:rPr lang="nl-NL" smtClean="0"/>
              <a:pPr>
                <a:defRPr/>
              </a:pPr>
              <a:t>6</a:t>
            </a:fld>
            <a:endParaRPr lang="nl-NL" dirty="0"/>
          </a:p>
        </p:txBody>
      </p:sp>
    </p:spTree>
    <p:extLst>
      <p:ext uri="{BB962C8B-B14F-4D97-AF65-F5344CB8AC3E}">
        <p14:creationId xmlns:p14="http://schemas.microsoft.com/office/powerpoint/2010/main" val="99731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A4202-9564-7BB7-7AB8-5E2BE6CF8AF2}"/>
              </a:ext>
            </a:extLst>
          </p:cNvPr>
          <p:cNvSpPr>
            <a:spLocks noGrp="1"/>
          </p:cNvSpPr>
          <p:nvPr>
            <p:ph type="body" sz="quarter" idx="13"/>
          </p:nvPr>
        </p:nvSpPr>
        <p:spPr/>
        <p:txBody>
          <a:bodyPr/>
          <a:lstStyle/>
          <a:p>
            <a:r>
              <a:rPr lang="en-US" dirty="0"/>
              <a:t>Biotechnology</a:t>
            </a:r>
          </a:p>
          <a:p>
            <a:endParaRPr lang="nl-NL" dirty="0"/>
          </a:p>
        </p:txBody>
      </p:sp>
      <p:sp>
        <p:nvSpPr>
          <p:cNvPr id="4" name="Footer Placeholder 3">
            <a:extLst>
              <a:ext uri="{FF2B5EF4-FFF2-40B4-BE49-F238E27FC236}">
                <a16:creationId xmlns:a16="http://schemas.microsoft.com/office/drawing/2014/main" id="{6FABF8C9-002D-2A12-960F-7BECD91F22E2}"/>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7A1891AC-A58B-7A06-BBAC-EEFEEEDDB00C}"/>
              </a:ext>
            </a:extLst>
          </p:cNvPr>
          <p:cNvSpPr>
            <a:spLocks noGrp="1"/>
          </p:cNvSpPr>
          <p:nvPr>
            <p:ph type="sldNum" sz="quarter" idx="15"/>
          </p:nvPr>
        </p:nvSpPr>
        <p:spPr/>
        <p:txBody>
          <a:bodyPr/>
          <a:lstStyle/>
          <a:p>
            <a:pPr>
              <a:defRPr/>
            </a:pPr>
            <a:fld id="{9EC8D583-ACD3-4145-A06F-A0ED66A856D0}" type="slidenum">
              <a:rPr lang="nl-NL" smtClean="0"/>
              <a:pPr>
                <a:defRPr/>
              </a:pPr>
              <a:t>7</a:t>
            </a:fld>
            <a:endParaRPr lang="nl-NL" dirty="0"/>
          </a:p>
        </p:txBody>
      </p:sp>
      <p:pic>
        <p:nvPicPr>
          <p:cNvPr id="10" name="Content Placeholder 9">
            <a:extLst>
              <a:ext uri="{FF2B5EF4-FFF2-40B4-BE49-F238E27FC236}">
                <a16:creationId xmlns:a16="http://schemas.microsoft.com/office/drawing/2014/main" id="{DF37AB91-E8F0-F2D2-AC0C-370AB491C202}"/>
              </a:ext>
            </a:extLst>
          </p:cNvPr>
          <p:cNvPicPr>
            <a:picLocks noGrp="1" noChangeAspect="1"/>
          </p:cNvPicPr>
          <p:nvPr>
            <p:ph sz="quarter" idx="12"/>
          </p:nvPr>
        </p:nvPicPr>
        <p:blipFill rotWithShape="1">
          <a:blip r:embed="rId2"/>
          <a:srcRect b="8992"/>
          <a:stretch/>
        </p:blipFill>
        <p:spPr>
          <a:xfrm>
            <a:off x="2487717" y="1375280"/>
            <a:ext cx="7216566" cy="4107439"/>
          </a:xfrm>
          <a:prstGeom prst="rect">
            <a:avLst/>
          </a:prstGeom>
        </p:spPr>
      </p:pic>
    </p:spTree>
    <p:extLst>
      <p:ext uri="{BB962C8B-B14F-4D97-AF65-F5344CB8AC3E}">
        <p14:creationId xmlns:p14="http://schemas.microsoft.com/office/powerpoint/2010/main" val="226964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BDFE59-79A4-5408-C187-DC559333D420}"/>
              </a:ext>
            </a:extLst>
          </p:cNvPr>
          <p:cNvSpPr>
            <a:spLocks noGrp="1"/>
          </p:cNvSpPr>
          <p:nvPr>
            <p:ph sz="quarter" idx="12"/>
          </p:nvPr>
        </p:nvSpPr>
        <p:spPr/>
        <p:txBody>
          <a:bodyPr/>
          <a:lstStyle/>
          <a:p>
            <a:endParaRPr lang="nl-NL" dirty="0"/>
          </a:p>
          <a:p>
            <a:pPr marL="0" indent="0">
              <a:buNone/>
            </a:pPr>
            <a:r>
              <a:rPr lang="nl-NL" dirty="0" err="1"/>
              <a:t>Examples</a:t>
            </a:r>
            <a:r>
              <a:rPr lang="nl-NL" dirty="0"/>
              <a:t>: </a:t>
            </a:r>
          </a:p>
        </p:txBody>
      </p:sp>
      <p:sp>
        <p:nvSpPr>
          <p:cNvPr id="3" name="Text Placeholder 2">
            <a:extLst>
              <a:ext uri="{FF2B5EF4-FFF2-40B4-BE49-F238E27FC236}">
                <a16:creationId xmlns:a16="http://schemas.microsoft.com/office/drawing/2014/main" id="{948DC1C6-BD9F-12E5-DF14-DF500313B26B}"/>
              </a:ext>
            </a:extLst>
          </p:cNvPr>
          <p:cNvSpPr>
            <a:spLocks noGrp="1"/>
          </p:cNvSpPr>
          <p:nvPr>
            <p:ph type="body" sz="quarter" idx="13"/>
          </p:nvPr>
        </p:nvSpPr>
        <p:spPr/>
        <p:txBody>
          <a:bodyPr/>
          <a:lstStyle/>
          <a:p>
            <a:r>
              <a:rPr lang="en-US" dirty="0">
                <a:solidFill>
                  <a:schemeClr val="tx1"/>
                </a:solidFill>
              </a:rPr>
              <a:t>Biotechnologies such as CRISPR-cas9, whole genome sequencing, etc. enable novel applications in biomedical research and practice. </a:t>
            </a:r>
          </a:p>
        </p:txBody>
      </p:sp>
      <p:sp>
        <p:nvSpPr>
          <p:cNvPr id="4" name="Footer Placeholder 3">
            <a:extLst>
              <a:ext uri="{FF2B5EF4-FFF2-40B4-BE49-F238E27FC236}">
                <a16:creationId xmlns:a16="http://schemas.microsoft.com/office/drawing/2014/main" id="{20567A7D-D622-29FF-7633-349A99522B96}"/>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DD713D3D-5312-FD01-5571-A93F7CA63D68}"/>
              </a:ext>
            </a:extLst>
          </p:cNvPr>
          <p:cNvSpPr>
            <a:spLocks noGrp="1"/>
          </p:cNvSpPr>
          <p:nvPr>
            <p:ph type="sldNum" sz="quarter" idx="15"/>
          </p:nvPr>
        </p:nvSpPr>
        <p:spPr/>
        <p:txBody>
          <a:bodyPr/>
          <a:lstStyle/>
          <a:p>
            <a:pPr>
              <a:defRPr/>
            </a:pPr>
            <a:fld id="{9EC8D583-ACD3-4145-A06F-A0ED66A856D0}" type="slidenum">
              <a:rPr lang="nl-NL" smtClean="0"/>
              <a:pPr>
                <a:defRPr/>
              </a:pPr>
              <a:t>8</a:t>
            </a:fld>
            <a:endParaRPr lang="nl-NL" dirty="0"/>
          </a:p>
        </p:txBody>
      </p:sp>
      <p:graphicFrame>
        <p:nvGraphicFramePr>
          <p:cNvPr id="6" name="Content Placeholder 5">
            <a:extLst>
              <a:ext uri="{FF2B5EF4-FFF2-40B4-BE49-F238E27FC236}">
                <a16:creationId xmlns:a16="http://schemas.microsoft.com/office/drawing/2014/main" id="{BCEE1D6E-31F7-AB32-55BD-2A01254E25FE}"/>
              </a:ext>
            </a:extLst>
          </p:cNvPr>
          <p:cNvGraphicFramePr>
            <a:graphicFrameLocks/>
          </p:cNvGraphicFramePr>
          <p:nvPr>
            <p:extLst>
              <p:ext uri="{D42A27DB-BD31-4B8C-83A1-F6EECF244321}">
                <p14:modId xmlns:p14="http://schemas.microsoft.com/office/powerpoint/2010/main" val="3993354727"/>
              </p:ext>
            </p:extLst>
          </p:nvPr>
        </p:nvGraphicFramePr>
        <p:xfrm>
          <a:off x="534232" y="1587350"/>
          <a:ext cx="11278773" cy="4513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7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7988D5-721A-36D7-FFE2-922E62A300BF}"/>
              </a:ext>
            </a:extLst>
          </p:cNvPr>
          <p:cNvSpPr>
            <a:spLocks noGrp="1"/>
          </p:cNvSpPr>
          <p:nvPr>
            <p:ph sz="quarter" idx="12"/>
          </p:nvPr>
        </p:nvSpPr>
        <p:spPr/>
        <p:txBody>
          <a:bodyPr/>
          <a:lstStyle/>
          <a:p>
            <a:pPr marL="0" indent="0">
              <a:buNone/>
            </a:pPr>
            <a:endParaRPr lang="en-US" i="1" dirty="0"/>
          </a:p>
          <a:p>
            <a:pPr marL="457200" indent="-457200">
              <a:buAutoNum type="arabicPeriod"/>
            </a:pPr>
            <a:r>
              <a:rPr lang="en-US" dirty="0"/>
              <a:t>Wide range of ethical and societal concerns</a:t>
            </a:r>
          </a:p>
          <a:p>
            <a:pPr marL="457200" indent="-457200">
              <a:buAutoNum type="arabicPeriod"/>
            </a:pPr>
            <a:r>
              <a:rPr lang="en-US" dirty="0"/>
              <a:t>Patients participating in clinical trials run specific risks, for example  related to CRISPR-technology (off-target effects)</a:t>
            </a:r>
          </a:p>
          <a:p>
            <a:pPr marL="457200" indent="-457200">
              <a:buAutoNum type="arabicPeriod"/>
            </a:pPr>
            <a:r>
              <a:rPr lang="en-US" dirty="0"/>
              <a:t>Moral &amp; legal status of embryo &amp; embryolike structures</a:t>
            </a:r>
          </a:p>
          <a:p>
            <a:pPr marL="457200" indent="-457200">
              <a:buAutoNum type="arabicPeriod"/>
            </a:pPr>
            <a:r>
              <a:rPr lang="en-US" dirty="0"/>
              <a:t>Costs associated to advanced biotechnology therapies</a:t>
            </a:r>
          </a:p>
          <a:p>
            <a:pPr marL="457200" indent="-457200">
              <a:buAutoNum type="arabicPeriod"/>
            </a:pPr>
            <a:r>
              <a:rPr lang="en-US" dirty="0"/>
              <a:t>Lack of global regulations and oversight  </a:t>
            </a:r>
          </a:p>
          <a:p>
            <a:pPr marL="457200" indent="-457200">
              <a:buAutoNum type="arabicPeriod"/>
            </a:pPr>
            <a:r>
              <a:rPr lang="en-US" dirty="0"/>
              <a:t>National and international societal dialogue is needed</a:t>
            </a:r>
          </a:p>
        </p:txBody>
      </p:sp>
      <p:sp>
        <p:nvSpPr>
          <p:cNvPr id="3" name="Text Placeholder 2">
            <a:extLst>
              <a:ext uri="{FF2B5EF4-FFF2-40B4-BE49-F238E27FC236}">
                <a16:creationId xmlns:a16="http://schemas.microsoft.com/office/drawing/2014/main" id="{0A4FD7A4-1225-A0EA-01EC-FA1C9CC186C0}"/>
              </a:ext>
            </a:extLst>
          </p:cNvPr>
          <p:cNvSpPr>
            <a:spLocks noGrp="1"/>
          </p:cNvSpPr>
          <p:nvPr>
            <p:ph type="body" sz="quarter" idx="13"/>
          </p:nvPr>
        </p:nvSpPr>
        <p:spPr/>
        <p:txBody>
          <a:bodyPr/>
          <a:lstStyle/>
          <a:p>
            <a:r>
              <a:rPr lang="en-US"/>
              <a:t>Issues with emerging biotechnology in medical research &amp; practice</a:t>
            </a:r>
          </a:p>
          <a:p>
            <a:endParaRPr lang="nl-NL" dirty="0"/>
          </a:p>
        </p:txBody>
      </p:sp>
      <p:sp>
        <p:nvSpPr>
          <p:cNvPr id="4" name="Footer Placeholder 3">
            <a:extLst>
              <a:ext uri="{FF2B5EF4-FFF2-40B4-BE49-F238E27FC236}">
                <a16:creationId xmlns:a16="http://schemas.microsoft.com/office/drawing/2014/main" id="{35DFAE94-F0B1-82E7-4113-E49E7FF85CEB}"/>
              </a:ext>
            </a:extLst>
          </p:cNvPr>
          <p:cNvSpPr>
            <a:spLocks noGrp="1"/>
          </p:cNvSpPr>
          <p:nvPr>
            <p:ph type="ftr" sz="quarter" idx="14"/>
          </p:nvPr>
        </p:nvSpPr>
        <p:spPr/>
        <p:txBody>
          <a:bodyPr/>
          <a:lstStyle/>
          <a:p>
            <a:pPr>
              <a:defRPr/>
            </a:pPr>
            <a:r>
              <a:rPr lang="en-US"/>
              <a:t>European Council CDBIO Horizon Scanning Event - Paris, 3-4-2024</a:t>
            </a:r>
            <a:endParaRPr lang="nl-NL" dirty="0"/>
          </a:p>
        </p:txBody>
      </p:sp>
      <p:sp>
        <p:nvSpPr>
          <p:cNvPr id="5" name="Slide Number Placeholder 4">
            <a:extLst>
              <a:ext uri="{FF2B5EF4-FFF2-40B4-BE49-F238E27FC236}">
                <a16:creationId xmlns:a16="http://schemas.microsoft.com/office/drawing/2014/main" id="{536F28D5-ACF6-DB11-D5ED-17C64C5CCEF4}"/>
              </a:ext>
            </a:extLst>
          </p:cNvPr>
          <p:cNvSpPr>
            <a:spLocks noGrp="1"/>
          </p:cNvSpPr>
          <p:nvPr>
            <p:ph type="sldNum" sz="quarter" idx="15"/>
          </p:nvPr>
        </p:nvSpPr>
        <p:spPr/>
        <p:txBody>
          <a:bodyPr/>
          <a:lstStyle/>
          <a:p>
            <a:pPr>
              <a:defRPr/>
            </a:pPr>
            <a:fld id="{9EC8D583-ACD3-4145-A06F-A0ED66A856D0}" type="slidenum">
              <a:rPr lang="nl-NL" smtClean="0"/>
              <a:pPr>
                <a:defRPr/>
              </a:pPr>
              <a:t>9</a:t>
            </a:fld>
            <a:endParaRPr lang="nl-NL" dirty="0"/>
          </a:p>
        </p:txBody>
      </p:sp>
    </p:spTree>
    <p:extLst>
      <p:ext uri="{BB962C8B-B14F-4D97-AF65-F5344CB8AC3E}">
        <p14:creationId xmlns:p14="http://schemas.microsoft.com/office/powerpoint/2010/main" val="2767118160"/>
      </p:ext>
    </p:extLst>
  </p:cSld>
  <p:clrMapOvr>
    <a:masterClrMapping/>
  </p:clrMapOvr>
</p:sld>
</file>

<file path=ppt/theme/theme1.xml><?xml version="1.0" encoding="utf-8"?>
<a:theme xmlns:a="http://schemas.openxmlformats.org/drawingml/2006/main" name="Rathenau Instituut">
  <a:themeElements>
    <a:clrScheme name="Rathenau">
      <a:dk1>
        <a:srgbClr val="000000"/>
      </a:dk1>
      <a:lt1>
        <a:srgbClr val="FFFFFF"/>
      </a:lt1>
      <a:dk2>
        <a:srgbClr val="A01E4B"/>
      </a:dk2>
      <a:lt2>
        <a:srgbClr val="CFCAC8"/>
      </a:lt2>
      <a:accent1>
        <a:srgbClr val="A01E4B"/>
      </a:accent1>
      <a:accent2>
        <a:srgbClr val="A09691"/>
      </a:accent2>
      <a:accent3>
        <a:srgbClr val="FF9900"/>
      </a:accent3>
      <a:accent4>
        <a:srgbClr val="0066CC"/>
      </a:accent4>
      <a:accent5>
        <a:srgbClr val="FF6666"/>
      </a:accent5>
      <a:accent6>
        <a:srgbClr val="009900"/>
      </a:accent6>
      <a:hlink>
        <a:srgbClr val="CC6600"/>
      </a:hlink>
      <a:folHlink>
        <a:srgbClr val="FFCC33"/>
      </a:folHlink>
    </a:clrScheme>
    <a:fontScheme name="Rathen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Basis presentatie Rathenau.potx" id="{0E22FE43-B8FE-4CDF-A216-2B88A2C69CEB}" vid="{1236C075-BA97-4194-B993-DE6430DE68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 presentatie Rathenau</Template>
  <TotalTime>953</TotalTime>
  <Words>3109</Words>
  <Application>Microsoft Office PowerPoint</Application>
  <PresentationFormat>Widescreen</PresentationFormat>
  <Paragraphs>393</Paragraphs>
  <Slides>25</Slides>
  <Notes>10</Notes>
  <HiddenSlides>11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MT</vt:lpstr>
      <vt:lpstr>Avenir</vt:lpstr>
      <vt:lpstr>Calibri</vt:lpstr>
      <vt:lpstr>Calibri Light</vt:lpstr>
      <vt:lpstr>Wingdings</vt:lpstr>
      <vt:lpstr>Rathenau Instituut</vt:lpstr>
      <vt:lpstr>Technologies in biomedicine &amp;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KNAW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van Baalen</dc:creator>
  <cp:lastModifiedBy>Sophie van Baalen</cp:lastModifiedBy>
  <cp:revision>82</cp:revision>
  <dcterms:created xsi:type="dcterms:W3CDTF">2022-06-23T11:09:14Z</dcterms:created>
  <dcterms:modified xsi:type="dcterms:W3CDTF">2024-04-02T08:21:11Z</dcterms:modified>
</cp:coreProperties>
</file>