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7AF16DE-A0D5-4438-950F-5B1E159C2C28}" type="slidenum">
              <a:rPr lang="en-US" smtClean="0"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CB37B9C0-04BF-4B44-8A57-40A85CEBC7F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E20506A7-1611-0F40-A3EE-DB85CAA709A0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Professor </a:t>
            </a:r>
            <a:r>
              <a:rPr lang="en-US" dirty="0" err="1" smtClean="0"/>
              <a:t>Shazia</a:t>
            </a:r>
            <a:r>
              <a:rPr lang="en-US" dirty="0" smtClean="0"/>
              <a:t> </a:t>
            </a:r>
            <a:r>
              <a:rPr lang="en-US" dirty="0" err="1" smtClean="0"/>
              <a:t>Choudhry</a:t>
            </a:r>
            <a:endParaRPr lang="en-US" dirty="0" smtClean="0"/>
          </a:p>
          <a:p>
            <a:r>
              <a:rPr lang="en-US" dirty="0" smtClean="0"/>
              <a:t>Queen Mary, University of London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Women’s </a:t>
            </a:r>
            <a:r>
              <a:rPr lang="en-GB" b="1" u="sng" dirty="0"/>
              <a:t>Access to Justice: A Guide for Legal Practitioners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00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739" y="1669925"/>
            <a:ext cx="8391061" cy="4818429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GB" sz="2400" b="1" dirty="0" smtClean="0">
                <a:solidFill>
                  <a:srgbClr val="FF6600"/>
                </a:solidFill>
              </a:rPr>
              <a:t>5</a:t>
            </a:r>
            <a:r>
              <a:rPr lang="en-GB" sz="2400" b="1" dirty="0" smtClean="0"/>
              <a:t>. Gender </a:t>
            </a:r>
            <a:r>
              <a:rPr lang="en-GB" sz="2400" b="1" dirty="0"/>
              <a:t>Sensitive Case and Courtroom Management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In Belgium, the Minister of Justice and the Board of Prosecutors General on criminal policy with respect to violence in couples adopted a joint circular that sets forth guidelines for criminal policy on domestic </a:t>
            </a:r>
            <a:r>
              <a:rPr lang="en-GB" sz="2400" dirty="0" smtClean="0"/>
              <a:t>violence:</a:t>
            </a:r>
          </a:p>
          <a:p>
            <a:r>
              <a:rPr lang="en-GB" sz="2400" dirty="0"/>
              <a:t>S</a:t>
            </a:r>
            <a:r>
              <a:rPr lang="en-GB" sz="2400" dirty="0" smtClean="0"/>
              <a:t>tandardises </a:t>
            </a:r>
            <a:r>
              <a:rPr lang="en-GB" sz="2400" dirty="0"/>
              <a:t>a system for identifying and registering domestic violence cases that both police and prosecutors use. </a:t>
            </a:r>
          </a:p>
          <a:p>
            <a:r>
              <a:rPr lang="en-GB" sz="2400" dirty="0"/>
              <a:t>O</a:t>
            </a:r>
            <a:r>
              <a:rPr lang="en-GB" sz="2400" dirty="0" smtClean="0"/>
              <a:t>utlines </a:t>
            </a:r>
            <a:r>
              <a:rPr lang="en-GB" sz="2400" dirty="0"/>
              <a:t>the responsibilities of law enforcement and the judiciary and serves as a reference tool for both institutions.</a:t>
            </a:r>
            <a:r>
              <a:rPr lang="en-GB" sz="2400" dirty="0" smtClean="0">
                <a:effectLst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183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235" y="1652530"/>
            <a:ext cx="8229600" cy="48358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dirty="0" smtClean="0"/>
              <a:t>Spain, the </a:t>
            </a:r>
            <a:r>
              <a:rPr lang="en-GB" sz="2400" dirty="0"/>
              <a:t>Organic Act 1/</a:t>
            </a:r>
            <a:r>
              <a:rPr lang="en-GB" sz="2400" dirty="0" smtClean="0"/>
              <a:t>2004</a:t>
            </a:r>
            <a:r>
              <a:rPr lang="en-GB" sz="2400" dirty="0"/>
              <a:t> </a:t>
            </a:r>
            <a:r>
              <a:rPr lang="en-GB" sz="2400" dirty="0" smtClean="0"/>
              <a:t>created a holistic and multidisciplinary approach to gender-based violence both within and outside of the legal system, including: </a:t>
            </a:r>
          </a:p>
          <a:p>
            <a:r>
              <a:rPr lang="en-GB" sz="2400" dirty="0" smtClean="0"/>
              <a:t>fast </a:t>
            </a:r>
            <a:r>
              <a:rPr lang="en-GB" sz="2400" dirty="0"/>
              <a:t>trials for specific and minor domestic violence offences </a:t>
            </a:r>
            <a:r>
              <a:rPr lang="en-GB" sz="2400" dirty="0" smtClean="0"/>
              <a:t>are </a:t>
            </a:r>
            <a:r>
              <a:rPr lang="en-GB" sz="2400" dirty="0"/>
              <a:t>adjudicated within two weeks of the </a:t>
            </a:r>
            <a:r>
              <a:rPr lang="en-GB" sz="2400" dirty="0" smtClean="0"/>
              <a:t>incident; </a:t>
            </a:r>
          </a:p>
          <a:p>
            <a:r>
              <a:rPr lang="en-GB" sz="2400" dirty="0"/>
              <a:t>a</a:t>
            </a:r>
            <a:r>
              <a:rPr lang="en-GB" sz="2400" dirty="0" smtClean="0"/>
              <a:t> </a:t>
            </a:r>
            <a:r>
              <a:rPr lang="en-GB" sz="2400" dirty="0"/>
              <a:t>specialised Prosecutor of VAW and specialised courts </a:t>
            </a:r>
            <a:r>
              <a:rPr lang="en-GB" sz="2400" dirty="0" smtClean="0"/>
              <a:t> </a:t>
            </a:r>
          </a:p>
          <a:p>
            <a:r>
              <a:rPr lang="en-GB" sz="2400" dirty="0" smtClean="0"/>
              <a:t>courts combine </a:t>
            </a:r>
            <a:r>
              <a:rPr lang="en-GB" sz="2400" dirty="0"/>
              <a:t>criminal and civil jurisdiction and examine all applications for protection orders </a:t>
            </a:r>
            <a:r>
              <a:rPr lang="en-GB" sz="2400" dirty="0" smtClean="0"/>
              <a:t>within </a:t>
            </a:r>
            <a:r>
              <a:rPr lang="en-GB" sz="2400" dirty="0"/>
              <a:t>72 </a:t>
            </a:r>
            <a:r>
              <a:rPr lang="en-GB" sz="2400" dirty="0" smtClean="0"/>
              <a:t>hours; </a:t>
            </a:r>
          </a:p>
          <a:p>
            <a:r>
              <a:rPr lang="en-GB" sz="2400" dirty="0"/>
              <a:t>j</a:t>
            </a:r>
            <a:r>
              <a:rPr lang="en-GB" sz="2400" dirty="0" smtClean="0"/>
              <a:t>udges </a:t>
            </a:r>
            <a:r>
              <a:rPr lang="en-GB" sz="2400" dirty="0"/>
              <a:t>required to receive training on gender-based </a:t>
            </a:r>
            <a:r>
              <a:rPr lang="en-GB" sz="2400" dirty="0" smtClean="0"/>
              <a:t>violence; and </a:t>
            </a:r>
            <a:endParaRPr lang="en-GB" sz="2400" dirty="0"/>
          </a:p>
          <a:p>
            <a:r>
              <a:rPr lang="en-GB" sz="2400" dirty="0"/>
              <a:t>c</a:t>
            </a:r>
            <a:r>
              <a:rPr lang="en-GB" sz="2400" dirty="0" smtClean="0"/>
              <a:t>ourts co operate with </a:t>
            </a:r>
            <a:r>
              <a:rPr lang="en-GB" sz="2400" dirty="0"/>
              <a:t>victim support </a:t>
            </a:r>
            <a:r>
              <a:rPr lang="en-GB" sz="2400" dirty="0" smtClean="0"/>
              <a:t>offices</a:t>
            </a:r>
            <a:r>
              <a:rPr lang="en-GB" sz="2400" dirty="0"/>
              <a:t>.</a:t>
            </a:r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89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57" y="1495974"/>
            <a:ext cx="8229600" cy="50128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sz="3500" b="1" dirty="0">
                <a:solidFill>
                  <a:srgbClr val="FF6600"/>
                </a:solidFill>
              </a:rPr>
              <a:t>6</a:t>
            </a:r>
            <a:r>
              <a:rPr lang="en-GB" sz="3500" b="1" dirty="0" smtClean="0"/>
              <a:t>. Interactions </a:t>
            </a:r>
            <a:r>
              <a:rPr lang="en-GB" sz="3500" b="1" dirty="0"/>
              <a:t>with Witnesses and Litigants</a:t>
            </a:r>
            <a:endParaRPr lang="en-GB" sz="3500" dirty="0"/>
          </a:p>
          <a:p>
            <a:r>
              <a:rPr lang="en-GB" sz="3500" dirty="0"/>
              <a:t>Women as victims of </a:t>
            </a:r>
            <a:r>
              <a:rPr lang="en-GB" sz="3500" dirty="0" smtClean="0"/>
              <a:t>violence</a:t>
            </a:r>
          </a:p>
          <a:p>
            <a:r>
              <a:rPr lang="en-GB" sz="3500" dirty="0" smtClean="0"/>
              <a:t>Children </a:t>
            </a:r>
            <a:r>
              <a:rPr lang="en-GB" sz="3500" dirty="0"/>
              <a:t>witnesses of </a:t>
            </a:r>
            <a:r>
              <a:rPr lang="en-GB" sz="3500" dirty="0" smtClean="0"/>
              <a:t>violence</a:t>
            </a:r>
            <a:endParaRPr lang="en-GB" sz="3500" dirty="0"/>
          </a:p>
          <a:p>
            <a:r>
              <a:rPr lang="en-GB" sz="3500" dirty="0"/>
              <a:t>Women and multiple </a:t>
            </a:r>
            <a:r>
              <a:rPr lang="en-GB" sz="3500" dirty="0" smtClean="0"/>
              <a:t>discrimination</a:t>
            </a:r>
          </a:p>
          <a:p>
            <a:r>
              <a:rPr lang="en-GB" sz="3500" dirty="0" smtClean="0"/>
              <a:t>Avoiding gender bias in legal proceedings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18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/>
              <a:t>In terms of </a:t>
            </a:r>
            <a:r>
              <a:rPr lang="en-GB" sz="3200" dirty="0" smtClean="0"/>
              <a:t>VAW </a:t>
            </a:r>
            <a:r>
              <a:rPr lang="en-GB" sz="3200" dirty="0"/>
              <a:t>means States must implement a range of measures including:</a:t>
            </a:r>
          </a:p>
          <a:p>
            <a:pPr lvl="0"/>
            <a:r>
              <a:rPr lang="en-GB" sz="3200" dirty="0"/>
              <a:t>amending domestic law to ensure that acts of </a:t>
            </a:r>
            <a:r>
              <a:rPr lang="en-GB" sz="3200" dirty="0" smtClean="0"/>
              <a:t>VAW </a:t>
            </a:r>
            <a:r>
              <a:rPr lang="en-GB" sz="3200" dirty="0"/>
              <a:t>are properly defined as crimes; </a:t>
            </a:r>
          </a:p>
          <a:p>
            <a:pPr lvl="0"/>
            <a:r>
              <a:rPr lang="en-GB" sz="3200" dirty="0"/>
              <a:t>ensuring appropriate procedures for investigations and prosecutions; </a:t>
            </a:r>
          </a:p>
          <a:p>
            <a:pPr lvl="0"/>
            <a:r>
              <a:rPr lang="en-GB" sz="3200" dirty="0"/>
              <a:t>ensuring access to effective remedies and reparation.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100" b="1" dirty="0" smtClean="0"/>
              <a:t>A General </a:t>
            </a:r>
            <a:r>
              <a:rPr lang="en-GB" sz="3100" b="1" dirty="0"/>
              <a:t>Principles: What Does “Access to Justice” Mean in Relation to Violence Against Women?</a:t>
            </a:r>
            <a:r>
              <a:rPr lang="en-GB" sz="3100" dirty="0"/>
              <a:t/>
            </a:r>
            <a:br>
              <a:rPr lang="en-GB" sz="3100" dirty="0"/>
            </a:b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15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101532"/>
            <a:ext cx="8407893" cy="364248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4000" b="1" dirty="0"/>
              <a:t>The Legal/Institutional </a:t>
            </a:r>
            <a:r>
              <a:rPr lang="en-GB" sz="4000" b="1" dirty="0" smtClean="0"/>
              <a:t>Level</a:t>
            </a:r>
          </a:p>
          <a:p>
            <a:pPr marL="514350" indent="-514350">
              <a:buFont typeface="+mj-lt"/>
              <a:buAutoNum type="arabicPeriod"/>
            </a:pPr>
            <a:endParaRPr lang="en-GB" sz="40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4000" b="1" dirty="0"/>
              <a:t>The Socio-Economic and Cultural Levels</a:t>
            </a:r>
            <a:endParaRPr lang="en-GB" sz="4000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Obstacles to Justice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0215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19070"/>
            <a:ext cx="8407892" cy="49432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000" dirty="0"/>
              <a:t>Equality is an underlying value of international </a:t>
            </a:r>
            <a:r>
              <a:rPr lang="en-GB" sz="4000" dirty="0" smtClean="0"/>
              <a:t>law:</a:t>
            </a:r>
          </a:p>
          <a:p>
            <a:r>
              <a:rPr lang="en-GB" sz="4000" dirty="0" smtClean="0"/>
              <a:t>The European Convention on Human Rights</a:t>
            </a:r>
          </a:p>
          <a:p>
            <a:r>
              <a:rPr lang="en-GB" sz="4000" dirty="0" smtClean="0"/>
              <a:t>The European Social Charter</a:t>
            </a:r>
          </a:p>
          <a:p>
            <a:r>
              <a:rPr lang="en-GB" sz="4000" dirty="0"/>
              <a:t>The Convention on Action against Trafficking in Human Beings </a:t>
            </a:r>
            <a:endParaRPr lang="en-GB" sz="4000" dirty="0" smtClean="0"/>
          </a:p>
          <a:p>
            <a:r>
              <a:rPr lang="en-GB" sz="4000" dirty="0" smtClean="0"/>
              <a:t>The Istanbul Convention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Legal Framework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057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91049"/>
          </a:xfrm>
        </p:spPr>
        <p:txBody>
          <a:bodyPr>
            <a:normAutofit/>
          </a:bodyPr>
          <a:lstStyle/>
          <a:p>
            <a:pPr lvl="0"/>
            <a:r>
              <a:rPr lang="en-GB" sz="2800" b="1" dirty="0"/>
              <a:t>The Recognition of liability for VAW against private individuals </a:t>
            </a:r>
            <a:endParaRPr lang="en-GB" sz="2800" dirty="0"/>
          </a:p>
          <a:p>
            <a:pPr lvl="0"/>
            <a:r>
              <a:rPr lang="en-GB" sz="2800" b="1" dirty="0"/>
              <a:t>The Development of the Doctrine of Positive Obligations </a:t>
            </a:r>
            <a:endParaRPr lang="en-GB" sz="2800" dirty="0"/>
          </a:p>
          <a:p>
            <a:pPr lvl="0"/>
            <a:r>
              <a:rPr lang="en-GB" sz="2800" b="1" dirty="0"/>
              <a:t>Due Diligence </a:t>
            </a:r>
            <a:endParaRPr lang="en-GB" sz="2800" dirty="0"/>
          </a:p>
          <a:p>
            <a:pPr lvl="0"/>
            <a:r>
              <a:rPr lang="en-GB" sz="2800" b="1" dirty="0"/>
              <a:t>Access to judicial remedies</a:t>
            </a:r>
            <a:endParaRPr lang="en-GB" sz="2800" dirty="0"/>
          </a:p>
          <a:p>
            <a:pPr lvl="0"/>
            <a:r>
              <a:rPr lang="en-GB" sz="2800" b="1" dirty="0"/>
              <a:t>Thorough and effective investigation</a:t>
            </a:r>
            <a:endParaRPr lang="en-GB" sz="2800" dirty="0"/>
          </a:p>
          <a:p>
            <a:pPr lvl="0"/>
            <a:r>
              <a:rPr lang="en-GB" sz="2800" b="1" dirty="0"/>
              <a:t>Respect for the applicant’s personal integrity</a:t>
            </a:r>
            <a:endParaRPr lang="en-GB" sz="2800" dirty="0"/>
          </a:p>
          <a:p>
            <a:pPr lvl="0"/>
            <a:r>
              <a:rPr lang="en-GB" sz="2800" b="1" dirty="0"/>
              <a:t>The principle of non-discrimination </a:t>
            </a:r>
            <a:endParaRPr lang="en-GB" sz="2800" dirty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ECHR </a:t>
            </a:r>
            <a:r>
              <a:rPr lang="en-GB" sz="3200" b="1" dirty="0"/>
              <a:t>Case Law on Access to Justice and Violence against Women</a:t>
            </a:r>
            <a:r>
              <a:rPr lang="en-GB" sz="3200" dirty="0"/>
              <a:t/>
            </a:r>
            <a:br>
              <a:rPr lang="en-GB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2292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69925"/>
            <a:ext cx="8305800" cy="4783640"/>
          </a:xfrm>
        </p:spPr>
        <p:txBody>
          <a:bodyPr>
            <a:normAutofit fontScale="85000" lnSpcReduction="20000"/>
          </a:bodyPr>
          <a:lstStyle/>
          <a:p>
            <a:pPr marL="560070" lvl="0" indent="-514350">
              <a:buFont typeface="+mj-lt"/>
              <a:buAutoNum type="arabicPeriod"/>
            </a:pPr>
            <a:r>
              <a:rPr lang="en-GB" sz="3200" dirty="0"/>
              <a:t>Legal standing (locus </a:t>
            </a:r>
            <a:r>
              <a:rPr lang="en-GB" sz="3200" dirty="0" err="1"/>
              <a:t>standi</a:t>
            </a:r>
            <a:r>
              <a:rPr lang="en-GB" sz="3200" dirty="0"/>
              <a:t>) </a:t>
            </a:r>
            <a:endParaRPr lang="en-GB" sz="3200" dirty="0" smtClean="0"/>
          </a:p>
          <a:p>
            <a:pPr marL="0" lvl="0" indent="0">
              <a:buNone/>
            </a:pPr>
            <a:r>
              <a:rPr lang="en-GB" sz="3200" dirty="0" smtClean="0"/>
              <a:t>EU </a:t>
            </a:r>
            <a:r>
              <a:rPr lang="en-GB" sz="3200" dirty="0"/>
              <a:t>Directive 2012/29/EU (2012) established minimum standards on the rights, support and protection of victims of crime and outlines several rights </a:t>
            </a:r>
            <a:r>
              <a:rPr lang="en-GB" sz="3200" dirty="0" smtClean="0"/>
              <a:t>granted </a:t>
            </a:r>
            <a:r>
              <a:rPr lang="en-GB" sz="3200" dirty="0"/>
              <a:t>to victims with formal roles in criminal </a:t>
            </a:r>
            <a:r>
              <a:rPr lang="en-GB" sz="3200" dirty="0" smtClean="0"/>
              <a:t>proceedings. </a:t>
            </a:r>
            <a:r>
              <a:rPr lang="en-GB" sz="3200" dirty="0"/>
              <a:t>The following rights are especially relevant to female victims of violence: </a:t>
            </a:r>
            <a:endParaRPr lang="en-GB" sz="3200" dirty="0" smtClean="0"/>
          </a:p>
          <a:p>
            <a:r>
              <a:rPr lang="en-GB" sz="3200" dirty="0" smtClean="0"/>
              <a:t>to </a:t>
            </a:r>
            <a:r>
              <a:rPr lang="en-GB" sz="3200" dirty="0"/>
              <a:t>be heard and provide evidence; </a:t>
            </a:r>
            <a:endParaRPr lang="en-GB" sz="3200" dirty="0" smtClean="0"/>
          </a:p>
          <a:p>
            <a:r>
              <a:rPr lang="en-GB" sz="3200" dirty="0" smtClean="0"/>
              <a:t>to </a:t>
            </a:r>
            <a:r>
              <a:rPr lang="en-GB" sz="3200" dirty="0"/>
              <a:t>review a decision not to </a:t>
            </a:r>
            <a:r>
              <a:rPr lang="en-GB" sz="3200" dirty="0" smtClean="0"/>
              <a:t>prosecute; </a:t>
            </a:r>
          </a:p>
          <a:p>
            <a:r>
              <a:rPr lang="en-GB" sz="3200" dirty="0" smtClean="0"/>
              <a:t>to </a:t>
            </a:r>
            <a:r>
              <a:rPr lang="en-GB" sz="3200" dirty="0"/>
              <a:t>receive information about progress in the </a:t>
            </a:r>
            <a:r>
              <a:rPr lang="en-GB" sz="3200" dirty="0" smtClean="0"/>
              <a:t>case.</a:t>
            </a:r>
            <a:endParaRPr lang="en-GB" sz="32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100" b="1" dirty="0" smtClean="0"/>
              <a:t>Good Practice </a:t>
            </a:r>
            <a:r>
              <a:rPr lang="en-GB" sz="3100" b="1" dirty="0"/>
              <a:t>for Practitioners on Ensuring Access to Justice for Victims of </a:t>
            </a:r>
            <a:r>
              <a:rPr lang="en-GB" sz="3100" b="1" dirty="0" smtClean="0"/>
              <a:t>Violence</a:t>
            </a:r>
            <a:r>
              <a:rPr lang="en-GB" sz="3100" dirty="0" smtClean="0"/>
              <a:t/>
            </a:r>
            <a:br>
              <a:rPr lang="en-GB" sz="3100" dirty="0" smtClean="0"/>
            </a:br>
            <a:r>
              <a:rPr lang="en-GB" dirty="0" smtClean="0"/>
              <a:t>I</a:t>
            </a: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0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32" y="1652530"/>
            <a:ext cx="8356268" cy="4957589"/>
          </a:xfrm>
        </p:spPr>
        <p:txBody>
          <a:bodyPr>
            <a:normAutofit fontScale="92500" lnSpcReduction="20000"/>
          </a:bodyPr>
          <a:lstStyle/>
          <a:p>
            <a:pPr marL="45720" lvl="0" indent="0">
              <a:buNone/>
            </a:pPr>
            <a:r>
              <a:rPr lang="en-GB" sz="2800" b="1" dirty="0" smtClean="0">
                <a:solidFill>
                  <a:srgbClr val="FF6600"/>
                </a:solidFill>
              </a:rPr>
              <a:t>2</a:t>
            </a:r>
            <a:r>
              <a:rPr lang="en-GB" sz="2800" b="1" dirty="0" smtClean="0"/>
              <a:t>. Initial Procedural Issues and Investigation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In </a:t>
            </a:r>
            <a:r>
              <a:rPr lang="en-GB" sz="2800" dirty="0"/>
              <a:t>Belgium, a joint circular developed by the Minister of Justice and the Board of Prosecutors General </a:t>
            </a:r>
            <a:r>
              <a:rPr lang="en-GB" sz="2800" dirty="0" smtClean="0"/>
              <a:t>for </a:t>
            </a:r>
            <a:r>
              <a:rPr lang="en-GB" sz="2800" dirty="0"/>
              <a:t>criminal policy on </a:t>
            </a:r>
            <a:r>
              <a:rPr lang="en-GB" sz="2800" dirty="0" smtClean="0"/>
              <a:t>DV </a:t>
            </a:r>
            <a:r>
              <a:rPr lang="en-GB" sz="2800" dirty="0"/>
              <a:t>addressed to police and </a:t>
            </a:r>
            <a:r>
              <a:rPr lang="en-GB" sz="2800" dirty="0" smtClean="0"/>
              <a:t>prosecutors. It:</a:t>
            </a:r>
          </a:p>
          <a:p>
            <a:r>
              <a:rPr lang="en-GB" sz="2800" dirty="0" smtClean="0"/>
              <a:t>standardises </a:t>
            </a:r>
            <a:r>
              <a:rPr lang="en-GB" sz="2800" dirty="0"/>
              <a:t>a common system for identifying and registering domestic violence cases and for evidence </a:t>
            </a:r>
            <a:r>
              <a:rPr lang="en-GB" sz="2800" dirty="0" smtClean="0"/>
              <a:t>collection;</a:t>
            </a:r>
          </a:p>
          <a:p>
            <a:r>
              <a:rPr lang="en-GB" sz="2800" dirty="0" smtClean="0"/>
              <a:t>is </a:t>
            </a:r>
            <a:r>
              <a:rPr lang="en-GB" sz="2800" dirty="0"/>
              <a:t>part of a multi-disciplinary approach that incorporates a victim-centred perspective </a:t>
            </a:r>
            <a:r>
              <a:rPr lang="en-GB" sz="2800" dirty="0" smtClean="0"/>
              <a:t>throughout; and </a:t>
            </a:r>
          </a:p>
          <a:p>
            <a:r>
              <a:rPr lang="en-GB" sz="2800" dirty="0" smtClean="0"/>
              <a:t>includes </a:t>
            </a:r>
            <a:r>
              <a:rPr lang="en-GB" sz="2800" dirty="0"/>
              <a:t>procedures for informing victims of their rights and making referrals to support services.</a:t>
            </a:r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56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028" y="1617740"/>
            <a:ext cx="8229600" cy="4888010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en-GB" sz="3200" b="1" dirty="0" smtClean="0">
                <a:solidFill>
                  <a:srgbClr val="FF6600"/>
                </a:solidFill>
              </a:rPr>
              <a:t>3</a:t>
            </a:r>
            <a:r>
              <a:rPr lang="en-GB" sz="3200" b="1" dirty="0" smtClean="0"/>
              <a:t>. Evidentiary </a:t>
            </a:r>
            <a:r>
              <a:rPr lang="en-GB" sz="3200" b="1" dirty="0"/>
              <a:t>Issues</a:t>
            </a:r>
            <a:endParaRPr lang="en-GB" sz="3200" dirty="0"/>
          </a:p>
          <a:p>
            <a:pPr marL="0" indent="0">
              <a:buNone/>
            </a:pPr>
            <a:r>
              <a:rPr lang="en-GB" sz="3200" dirty="0" smtClean="0"/>
              <a:t>Rape </a:t>
            </a:r>
            <a:r>
              <a:rPr lang="en-GB" sz="3200" dirty="0"/>
              <a:t>shield laws are designed to prohibit or limit the use of the victim’s sexual history, </a:t>
            </a:r>
            <a:r>
              <a:rPr lang="en-GB" sz="3200" dirty="0" smtClean="0"/>
              <a:t>behaviour </a:t>
            </a:r>
            <a:r>
              <a:rPr lang="en-GB" sz="3200" dirty="0"/>
              <a:t>or reputation that is unrelated to the subject of the legal proceeding and are based on an understanding that these forms of evidence are often used to undermine a victim’s credibility and can also violate her privacy. Rape shield laws exist in Canada, the United Kingdom and the United States.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02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9924"/>
            <a:ext cx="8229600" cy="4870616"/>
          </a:xfrm>
        </p:spPr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en-GB" sz="5100" b="1" dirty="0" smtClean="0">
                <a:solidFill>
                  <a:srgbClr val="FF6600"/>
                </a:solidFill>
              </a:rPr>
              <a:t>4</a:t>
            </a:r>
            <a:r>
              <a:rPr lang="en-GB" sz="5100" b="1" dirty="0" smtClean="0"/>
              <a:t>. Sentencing</a:t>
            </a:r>
          </a:p>
          <a:p>
            <a:pPr marL="45720" indent="0">
              <a:buNone/>
            </a:pPr>
            <a:r>
              <a:rPr lang="en-GB" sz="5100" b="1" dirty="0"/>
              <a:t>I</a:t>
            </a:r>
            <a:r>
              <a:rPr lang="en-GB" sz="5100" dirty="0" smtClean="0"/>
              <a:t>n </a:t>
            </a:r>
            <a:r>
              <a:rPr lang="en-GB" sz="5100" dirty="0"/>
              <a:t>the United </a:t>
            </a:r>
            <a:r>
              <a:rPr lang="en-GB" sz="5100" dirty="0" smtClean="0"/>
              <a:t>Kingdom</a:t>
            </a:r>
            <a:r>
              <a:rPr lang="en-GB" sz="5100" dirty="0"/>
              <a:t> </a:t>
            </a:r>
            <a:r>
              <a:rPr lang="en-GB" sz="5100" dirty="0" smtClean="0"/>
              <a:t>sentencing guidelines: </a:t>
            </a:r>
          </a:p>
          <a:p>
            <a:r>
              <a:rPr lang="en-GB" sz="5100" dirty="0"/>
              <a:t>l</a:t>
            </a:r>
            <a:r>
              <a:rPr lang="en-GB" sz="5100" dirty="0" smtClean="0"/>
              <a:t>ist </a:t>
            </a:r>
            <a:r>
              <a:rPr lang="en-GB" sz="5100" dirty="0"/>
              <a:t>the factors that a judge should consider </a:t>
            </a:r>
            <a:r>
              <a:rPr lang="en-GB" sz="5100" dirty="0" smtClean="0"/>
              <a:t>and </a:t>
            </a:r>
            <a:r>
              <a:rPr lang="en-GB" sz="5100" dirty="0"/>
              <a:t>are based on research and evidence, taking into account the overall approach to the problem and expert opinion. </a:t>
            </a:r>
            <a:endParaRPr lang="en-GB" sz="5100" dirty="0" smtClean="0"/>
          </a:p>
          <a:p>
            <a:r>
              <a:rPr lang="en-GB" sz="5100" dirty="0" smtClean="0"/>
              <a:t>the </a:t>
            </a:r>
            <a:r>
              <a:rPr lang="en-GB" sz="5100" dirty="0"/>
              <a:t>implementation of the guidelines is periodically reviewed. The Sentencing Council for England and Wales has produced guidelines for cases involving sexual </a:t>
            </a:r>
            <a:r>
              <a:rPr lang="en-GB" sz="5100" dirty="0" smtClean="0"/>
              <a:t>offences</a:t>
            </a:r>
            <a:r>
              <a:rPr lang="en-GB" sz="5100" dirty="0"/>
              <a:t>, domestic violence and breach of a protective order.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129</TotalTime>
  <Words>646</Words>
  <Application>Microsoft Office PowerPoint</Application>
  <PresentationFormat>Affichage à l'écran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Grid</vt:lpstr>
      <vt:lpstr>Women’s Access to Justice: A Guide for Legal Practitioners </vt:lpstr>
      <vt:lpstr> A General Principles: What Does “Access to Justice” Mean in Relation to Violence Against Women?  </vt:lpstr>
      <vt:lpstr>Obstacles to Justice</vt:lpstr>
      <vt:lpstr>Legal Framework</vt:lpstr>
      <vt:lpstr> ECHR Case Law on Access to Justice and Violence against Women </vt:lpstr>
      <vt:lpstr> Good Practice for Practitioners on Ensuring Access to Justice for Victims of Violence I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Women’s Access to Justice: A Guide for Legal Practitioners </dc:title>
  <dc:creator>Microsoft Office User</dc:creator>
  <cp:lastModifiedBy>THIL Laurene</cp:lastModifiedBy>
  <cp:revision>10</cp:revision>
  <dcterms:created xsi:type="dcterms:W3CDTF">2018-10-15T18:14:02Z</dcterms:created>
  <dcterms:modified xsi:type="dcterms:W3CDTF">2018-10-16T10:50:17Z</dcterms:modified>
</cp:coreProperties>
</file>