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890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 snapToObjects="1">
      <p:cViewPr varScale="1">
        <p:scale>
          <a:sx n="123" d="100"/>
          <a:sy n="123" d="100"/>
        </p:scale>
        <p:origin x="-1200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7010400" y="2052960"/>
            <a:ext cx="1981200" cy="1828800"/>
          </a:xfrm>
        </p:spPr>
        <p:txBody>
          <a:bodyPr anchor="ctr">
            <a:normAutofit/>
          </a:bodyPr>
          <a:lstStyle>
            <a:lvl1pPr marL="0" indent="0" algn="l">
              <a:buNone/>
              <a:defRPr sz="19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GB" smtClean="0"/>
              <a:t>Click to edit Master subtitle style</a:t>
            </a:r>
            <a:endParaRPr lang="en-US" dirty="0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11" name="Slide Number Placeholder 10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‹N°›</a:t>
            </a:fld>
            <a:endParaRPr lang="en-US" dirty="0"/>
          </a:p>
        </p:txBody>
      </p:sp>
      <p:sp>
        <p:nvSpPr>
          <p:cNvPr id="12" name="Footer Placeholder 11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endParaRPr lang="en-US"/>
          </a:p>
        </p:txBody>
      </p:sp>
      <p:sp>
        <p:nvSpPr>
          <p:cNvPr id="13" name="Title 12"/>
          <p:cNvSpPr>
            <a:spLocks noGrp="1"/>
          </p:cNvSpPr>
          <p:nvPr>
            <p:ph type="title"/>
          </p:nvPr>
        </p:nvSpPr>
        <p:spPr>
          <a:xfrm>
            <a:off x="457200" y="2052960"/>
            <a:ext cx="6324600" cy="182880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152400" y="147319"/>
            <a:ext cx="6705600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47319"/>
            <a:ext cx="1956046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162800" y="274638"/>
            <a:ext cx="1676400" cy="5851525"/>
          </a:xfrm>
        </p:spPr>
        <p:txBody>
          <a:bodyPr vert="eaVert"/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7010400" y="152399"/>
            <a:ext cx="1981200" cy="6556248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400" y="153923"/>
            <a:ext cx="6705600" cy="65532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162799" y="2892277"/>
            <a:ext cx="1600201" cy="1645920"/>
          </a:xfrm>
        </p:spPr>
        <p:txBody>
          <a:bodyPr anchor="ctr"/>
          <a:lstStyle>
            <a:lvl1pPr marL="0" indent="0">
              <a:buNone/>
              <a:defRPr sz="2000">
                <a:solidFill>
                  <a:schemeClr val="bg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9" name="Date Placeholder 8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10" name="Slide Number Placeholder 9"/>
          <p:cNvSpPr>
            <a:spLocks noGrp="1"/>
          </p:cNvSpPr>
          <p:nvPr>
            <p:ph type="sldNum" sz="quarter" idx="11"/>
          </p:nvPr>
        </p:nvSpPr>
        <p:spPr/>
        <p:txBody>
          <a:bodyPr/>
          <a:lstStyle>
            <a:lvl1pPr>
              <a:defRPr>
                <a:solidFill>
                  <a:schemeClr val="bg2"/>
                </a:solidFill>
              </a:defRPr>
            </a:lvl1pPr>
          </a:lstStyle>
          <a:p>
            <a:fld id="{57AF16DE-A0D5-4438-950F-5B1E159C2C28}" type="slidenum">
              <a:rPr lang="en-US" smtClean="0"/>
              <a:t>‹N°›</a:t>
            </a:fld>
            <a:endParaRPr lang="en-US"/>
          </a:p>
        </p:txBody>
      </p:sp>
      <p:sp>
        <p:nvSpPr>
          <p:cNvPr id="11" name="Footer Placeholder 10"/>
          <p:cNvSpPr>
            <a:spLocks noGrp="1"/>
          </p:cNvSpPr>
          <p:nvPr>
            <p:ph type="ftr" sz="quarter" idx="12"/>
          </p:nvPr>
        </p:nvSpPr>
        <p:spPr/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381000" y="2892277"/>
            <a:ext cx="6324600" cy="1645920"/>
          </a:xfrm>
        </p:spPr>
        <p:txBody>
          <a:bodyPr/>
          <a:lstStyle>
            <a:lvl1pPr algn="r">
              <a:defRPr sz="4200" spc="150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19072"/>
            <a:ext cx="4038600" cy="440740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22438"/>
            <a:ext cx="4040188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38399"/>
            <a:ext cx="4040188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722438"/>
            <a:ext cx="4041775" cy="639762"/>
          </a:xfrm>
        </p:spPr>
        <p:txBody>
          <a:bodyPr anchor="b"/>
          <a:lstStyle>
            <a:lvl1pPr marL="0" indent="0" algn="ctr">
              <a:buNone/>
              <a:defRPr sz="2400" b="0">
                <a:solidFill>
                  <a:schemeClr val="tx2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38399"/>
            <a:ext cx="4041775" cy="3687763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  <p:sp>
        <p:nvSpPr>
          <p:cNvPr id="6" name="Title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smtClean="0"/>
              <a:t>Click to edit Master title style</a:t>
            </a:r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/>
          <p:cNvSpPr/>
          <p:nvPr/>
        </p:nvSpPr>
        <p:spPr>
          <a:xfrm>
            <a:off x="152400" y="150919"/>
            <a:ext cx="8831802" cy="6556248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152400" y="152400"/>
            <a:ext cx="6705600" cy="6553200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304800"/>
            <a:ext cx="586740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59752" y="2130552"/>
            <a:ext cx="1673352" cy="2816352"/>
          </a:xfrm>
        </p:spPr>
        <p:txBody>
          <a:bodyPr tIns="0"/>
          <a:lstStyle>
            <a:lvl1pPr marL="0" indent="0">
              <a:buNone/>
              <a:defRPr sz="1400">
                <a:solidFill>
                  <a:srgbClr val="FFFFFF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ln>
            <a:noFill/>
          </a:ln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6E2D2B3B-882E-40F3-A32F-6DD516915044}" type="slidenum">
              <a:rPr lang="en-US" smtClean="0"/>
              <a:pPr/>
              <a:t>‹N°›</a:t>
            </a:fld>
            <a:endParaRPr lang="en-US"/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>
          <a:xfrm>
            <a:off x="7159752" y="457200"/>
            <a:ext cx="1675660" cy="1673352"/>
          </a:xfrm>
        </p:spPr>
        <p:txBody>
          <a:bodyPr anchor="b"/>
          <a:lstStyle>
            <a:lvl1pPr algn="l">
              <a:defRPr sz="2000" spc="150" baseline="0"/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 useBgFill="1">
        <p:nvSpPr>
          <p:cNvPr id="9" name="Rectangle 8"/>
          <p:cNvSpPr/>
          <p:nvPr/>
        </p:nvSpPr>
        <p:spPr>
          <a:xfrm>
            <a:off x="7010400" y="150876"/>
            <a:ext cx="1981200" cy="6556248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52400" y="152400"/>
            <a:ext cx="6705600" cy="6553200"/>
          </a:xfrm>
        </p:spPr>
        <p:txBody>
          <a:bodyPr anchor="ctr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GB" smtClean="0"/>
              <a:t>Drag picture to placeholder or click icon to add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162800" y="2133600"/>
            <a:ext cx="1676400" cy="2971800"/>
          </a:xfrm>
        </p:spPr>
        <p:txBody>
          <a:bodyPr tIns="0"/>
          <a:lstStyle>
            <a:lvl1pPr marL="0" indent="0">
              <a:buNone/>
              <a:defRPr sz="1400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GB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>
          <a:xfrm>
            <a:off x="7162800" y="460248"/>
            <a:ext cx="1676400" cy="1673352"/>
          </a:xfrm>
        </p:spPr>
        <p:txBody>
          <a:bodyPr anchor="b"/>
          <a:lstStyle>
            <a:lvl1pPr algn="l">
              <a:defRPr sz="2000" spc="150" baseline="0">
                <a:solidFill>
                  <a:schemeClr val="tx2"/>
                </a:solidFill>
              </a:defRPr>
            </a:lvl1pPr>
          </a:lstStyle>
          <a:p>
            <a:r>
              <a:rPr lang="en-GB" smtClean="0"/>
              <a:t>Click to edit Master title style</a:t>
            </a:r>
            <a:endParaRPr lang="en-US" dirty="0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>
          <a:xfrm>
            <a:off x="152400" y="1634971"/>
            <a:ext cx="8831802" cy="5045476"/>
          </a:xfrm>
          <a:prstGeom prst="rect">
            <a:avLst/>
          </a:prstGeom>
          <a:solidFill>
            <a:schemeClr val="bg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152399" y="152400"/>
            <a:ext cx="8814047" cy="1346447"/>
          </a:xfrm>
          <a:prstGeom prst="rect">
            <a:avLst/>
          </a:prstGeom>
          <a:solidFill>
            <a:schemeClr val="tx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381000" y="355847"/>
            <a:ext cx="8381260" cy="1054394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lang="en-GB" smtClean="0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80999" y="1719071"/>
            <a:ext cx="8407893" cy="440740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GB" smtClean="0"/>
              <a:t>Click to edit Master text styles</a:t>
            </a:r>
          </a:p>
          <a:p>
            <a:pPr lvl="1"/>
            <a:r>
              <a:rPr lang="en-GB" smtClean="0"/>
              <a:t>Second level</a:t>
            </a:r>
          </a:p>
          <a:p>
            <a:pPr lvl="2"/>
            <a:r>
              <a:rPr lang="en-GB" smtClean="0"/>
              <a:t>Third level</a:t>
            </a:r>
          </a:p>
          <a:p>
            <a:pPr lvl="3"/>
            <a:r>
              <a:rPr lang="en-GB" smtClean="0"/>
              <a:t>Fourth level</a:t>
            </a:r>
          </a:p>
          <a:p>
            <a:pPr lvl="4"/>
            <a:r>
              <a:rPr lang="en-GB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370888" y="6356350"/>
            <a:ext cx="21336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>
                <a:solidFill>
                  <a:schemeClr val="tx2"/>
                </a:solidFill>
              </a:defRPr>
            </a:lvl1pPr>
          </a:lstStyle>
          <a:p>
            <a:fld id="{CB37B9C0-04BF-4B44-8A57-40A85CEBC7FD}" type="datetimeFigureOut">
              <a:rPr lang="en-US" smtClean="0"/>
              <a:t>10/16/2018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48000" y="6356350"/>
            <a:ext cx="3352800" cy="27432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34680" y="6355080"/>
            <a:ext cx="582966" cy="274320"/>
          </a:xfrm>
          <a:prstGeom prst="rect">
            <a:avLst/>
          </a:prstGeom>
          <a:ln w="19050">
            <a:noFill/>
          </a:ln>
        </p:spPr>
        <p:txBody>
          <a:bodyPr vert="horz" lIns="91440" tIns="45720" rIns="91440" bIns="45720" rtlCol="0" anchor="ctr"/>
          <a:lstStyle>
            <a:lvl1pPr algn="ctr">
              <a:defRPr sz="1100">
                <a:solidFill>
                  <a:schemeClr val="tx2"/>
                </a:solidFill>
              </a:defRPr>
            </a:lvl1pPr>
          </a:lstStyle>
          <a:p>
            <a:fld id="{E20506A7-1611-0F40-A3EE-DB85CAA709A0}" type="slidenum">
              <a:rPr lang="en-US" smtClean="0"/>
              <a:t>‹N°›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891" r:id="rId1"/>
    <p:sldLayoutId id="2147483892" r:id="rId2"/>
    <p:sldLayoutId id="2147483893" r:id="rId3"/>
    <p:sldLayoutId id="2147483894" r:id="rId4"/>
    <p:sldLayoutId id="2147483895" r:id="rId5"/>
    <p:sldLayoutId id="2147483896" r:id="rId6"/>
    <p:sldLayoutId id="2147483897" r:id="rId7"/>
    <p:sldLayoutId id="2147483898" r:id="rId8"/>
    <p:sldLayoutId id="2147483899" r:id="rId9"/>
    <p:sldLayoutId id="2147483900" r:id="rId10"/>
    <p:sldLayoutId id="2147483901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3200" kern="1200" cap="all" spc="200" baseline="0">
          <a:ln>
            <a:noFill/>
          </a:ln>
          <a:solidFill>
            <a:schemeClr val="bg1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28600" algn="l" defTabSz="914400" rtl="0" eaLnBrk="1" latinLnBrk="0" hangingPunct="1">
        <a:spcBef>
          <a:spcPct val="20000"/>
        </a:spcBef>
        <a:buClr>
          <a:schemeClr val="accent1"/>
        </a:buClr>
        <a:buFont typeface="Wingdings 2" pitchFamily="18" charset="2"/>
        <a:buChar char=""/>
        <a:defRPr sz="2000" kern="1200" spc="150" baseline="0">
          <a:solidFill>
            <a:schemeClr val="tx2"/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800" kern="1200" spc="100" baseline="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600" kern="1200" spc="100" baseline="0">
          <a:solidFill>
            <a:schemeClr val="tx2"/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buClr>
          <a:schemeClr val="accent4"/>
        </a:buClr>
        <a:buFont typeface="Wingdings" pitchFamily="2" charset="2"/>
        <a:buChar char="§"/>
        <a:defRPr sz="1400" kern="1200">
          <a:solidFill>
            <a:schemeClr val="tx2"/>
          </a:solidFill>
          <a:latin typeface="+mn-lt"/>
          <a:ea typeface="+mn-ea"/>
          <a:cs typeface="+mn-cs"/>
        </a:defRPr>
      </a:lvl4pPr>
      <a:lvl5pPr marL="1280160" indent="-182880" algn="l" defTabSz="914400" rtl="0" eaLnBrk="1" latinLnBrk="0" hangingPunct="1">
        <a:spcBef>
          <a:spcPct val="20000"/>
        </a:spcBef>
        <a:buClr>
          <a:schemeClr val="accent6"/>
        </a:buClr>
        <a:buFont typeface="Wingdings" pitchFamily="2" charset="2"/>
        <a:buChar char="§"/>
        <a:defRPr sz="1300" kern="1200" spc="100" baseline="0">
          <a:solidFill>
            <a:schemeClr val="tx2"/>
          </a:solidFill>
          <a:latin typeface="+mn-lt"/>
          <a:ea typeface="+mn-ea"/>
          <a:cs typeface="+mn-cs"/>
        </a:defRPr>
      </a:lvl5pPr>
      <a:lvl6pPr marL="1554480" indent="-182880" algn="l" defTabSz="914400" rtl="0" eaLnBrk="1" latinLnBrk="0" hangingPunct="1">
        <a:spcBef>
          <a:spcPct val="20000"/>
        </a:spcBef>
        <a:buClr>
          <a:schemeClr val="accent1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6pPr>
      <a:lvl7pPr marL="1828800" indent="-182880" algn="l" defTabSz="914400" rtl="0" eaLnBrk="1" latinLnBrk="0" hangingPunct="1">
        <a:spcBef>
          <a:spcPct val="20000"/>
        </a:spcBef>
        <a:buClr>
          <a:schemeClr val="accent2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7pPr>
      <a:lvl8pPr marL="2103120" indent="-182880" algn="l" defTabSz="914400" rtl="0" eaLnBrk="1" latinLnBrk="0" hangingPunct="1">
        <a:spcBef>
          <a:spcPct val="20000"/>
        </a:spcBef>
        <a:buClr>
          <a:schemeClr val="accent3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8pPr>
      <a:lvl9pPr marL="2377440" indent="-182880" algn="l" defTabSz="914400" rtl="0" eaLnBrk="1" latinLnBrk="0" hangingPunct="1">
        <a:spcBef>
          <a:spcPct val="20000"/>
        </a:spcBef>
        <a:buClr>
          <a:schemeClr val="accent5"/>
        </a:buClr>
        <a:buFont typeface="Wingdings" pitchFamily="2" charset="2"/>
        <a:buChar char="§"/>
        <a:defRPr sz="12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 smtClean="0"/>
              <a:t>Professor </a:t>
            </a:r>
            <a:r>
              <a:rPr lang="en-US" dirty="0" err="1" smtClean="0"/>
              <a:t>Shazia</a:t>
            </a:r>
            <a:r>
              <a:rPr lang="en-US" dirty="0" smtClean="0"/>
              <a:t> </a:t>
            </a:r>
            <a:r>
              <a:rPr lang="en-US" dirty="0" err="1" smtClean="0"/>
              <a:t>Choudhry</a:t>
            </a:r>
            <a:endParaRPr lang="en-US" dirty="0" smtClean="0"/>
          </a:p>
          <a:p>
            <a:r>
              <a:rPr lang="en-US" dirty="0" smtClean="0"/>
              <a:t>Queen Mary, University of London</a:t>
            </a:r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b="1" u="sng" dirty="0" smtClean="0"/>
              <a:t>Women’s </a:t>
            </a:r>
            <a:r>
              <a:rPr lang="en-GB" b="1" u="sng" dirty="0"/>
              <a:t>Access to Justice: A Guide for Legal Practitioners</a:t>
            </a:r>
            <a:r>
              <a:rPr lang="en-GB" dirty="0"/>
              <a:t/>
            </a:r>
            <a:br>
              <a:rPr lang="en-GB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620003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95739" y="1669925"/>
            <a:ext cx="8391061" cy="4818429"/>
          </a:xfrm>
        </p:spPr>
        <p:txBody>
          <a:bodyPr>
            <a:noAutofit/>
          </a:bodyPr>
          <a:lstStyle/>
          <a:p>
            <a:pPr marL="45720" lvl="0" indent="0">
              <a:buNone/>
            </a:pPr>
            <a:r>
              <a:rPr lang="en-GB" sz="2400" b="1" dirty="0" smtClean="0">
                <a:solidFill>
                  <a:srgbClr val="FF6600"/>
                </a:solidFill>
              </a:rPr>
              <a:t>5</a:t>
            </a:r>
            <a:r>
              <a:rPr lang="en-GB" sz="2400" b="1" dirty="0" smtClean="0"/>
              <a:t>. Gender </a:t>
            </a:r>
            <a:r>
              <a:rPr lang="en-GB" sz="2400" b="1" dirty="0"/>
              <a:t>Sensitive Case and Courtroom Management</a:t>
            </a:r>
            <a:endParaRPr lang="en-GB" sz="2400" dirty="0"/>
          </a:p>
          <a:p>
            <a:pPr marL="0" indent="0">
              <a:buNone/>
            </a:pPr>
            <a:r>
              <a:rPr lang="en-GB" sz="2400" dirty="0"/>
              <a:t>In Belgium, the Minister of Justice and the Board of Prosecutors General on criminal policy with respect to violence in couples adopted a joint circular that sets forth guidelines for criminal policy on domestic </a:t>
            </a:r>
            <a:r>
              <a:rPr lang="en-GB" sz="2400" dirty="0" smtClean="0"/>
              <a:t>violence:</a:t>
            </a:r>
          </a:p>
          <a:p>
            <a:r>
              <a:rPr lang="en-GB" sz="2400" dirty="0"/>
              <a:t>S</a:t>
            </a:r>
            <a:r>
              <a:rPr lang="en-GB" sz="2400" dirty="0" smtClean="0"/>
              <a:t>tandardises </a:t>
            </a:r>
            <a:r>
              <a:rPr lang="en-GB" sz="2400" dirty="0"/>
              <a:t>a system for identifying and registering domestic violence cases that both police and prosecutors use. </a:t>
            </a:r>
          </a:p>
          <a:p>
            <a:r>
              <a:rPr lang="en-GB" sz="2400" dirty="0"/>
              <a:t>O</a:t>
            </a:r>
            <a:r>
              <a:rPr lang="en-GB" sz="2400" dirty="0" smtClean="0"/>
              <a:t>utlines </a:t>
            </a:r>
            <a:r>
              <a:rPr lang="en-GB" sz="2400" dirty="0"/>
              <a:t>the responsibilities of law enforcement and the judiciary and serves as a reference tool for both institutions.</a:t>
            </a:r>
            <a:r>
              <a:rPr lang="en-GB" sz="2400" dirty="0" smtClean="0">
                <a:effectLst/>
              </a:rPr>
              <a:t> 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40018316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83235" y="1652530"/>
            <a:ext cx="8229600" cy="4835825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en-GB" sz="2400" dirty="0" smtClean="0"/>
              <a:t>Spain, the </a:t>
            </a:r>
            <a:r>
              <a:rPr lang="en-GB" sz="2400" dirty="0"/>
              <a:t>Organic Act 1/</a:t>
            </a:r>
            <a:r>
              <a:rPr lang="en-GB" sz="2400" dirty="0" smtClean="0"/>
              <a:t>2004</a:t>
            </a:r>
            <a:r>
              <a:rPr lang="en-GB" sz="2400" dirty="0"/>
              <a:t> </a:t>
            </a:r>
            <a:r>
              <a:rPr lang="en-GB" sz="2400" dirty="0" smtClean="0"/>
              <a:t>created a holistic and multidisciplinary approach to gender-based violence both within and outside of the legal system, including: </a:t>
            </a:r>
          </a:p>
          <a:p>
            <a:r>
              <a:rPr lang="en-GB" sz="2400" dirty="0" smtClean="0"/>
              <a:t>fast </a:t>
            </a:r>
            <a:r>
              <a:rPr lang="en-GB" sz="2400" dirty="0"/>
              <a:t>trials for specific and minor domestic violence offences </a:t>
            </a:r>
            <a:r>
              <a:rPr lang="en-GB" sz="2400" dirty="0" smtClean="0"/>
              <a:t>are </a:t>
            </a:r>
            <a:r>
              <a:rPr lang="en-GB" sz="2400" dirty="0"/>
              <a:t>adjudicated within two weeks of the </a:t>
            </a:r>
            <a:r>
              <a:rPr lang="en-GB" sz="2400" dirty="0" smtClean="0"/>
              <a:t>incident; </a:t>
            </a:r>
          </a:p>
          <a:p>
            <a:r>
              <a:rPr lang="en-GB" sz="2400" dirty="0"/>
              <a:t>a</a:t>
            </a:r>
            <a:r>
              <a:rPr lang="en-GB" sz="2400" dirty="0" smtClean="0"/>
              <a:t> </a:t>
            </a:r>
            <a:r>
              <a:rPr lang="en-GB" sz="2400" dirty="0"/>
              <a:t>specialised Prosecutor of VAW and specialised courts </a:t>
            </a:r>
            <a:r>
              <a:rPr lang="en-GB" sz="2400" dirty="0" smtClean="0"/>
              <a:t> </a:t>
            </a:r>
          </a:p>
          <a:p>
            <a:r>
              <a:rPr lang="en-GB" sz="2400" dirty="0" smtClean="0"/>
              <a:t>courts combine </a:t>
            </a:r>
            <a:r>
              <a:rPr lang="en-GB" sz="2400" dirty="0"/>
              <a:t>criminal and civil jurisdiction and examine all applications for protection orders </a:t>
            </a:r>
            <a:r>
              <a:rPr lang="en-GB" sz="2400" dirty="0" smtClean="0"/>
              <a:t>within </a:t>
            </a:r>
            <a:r>
              <a:rPr lang="en-GB" sz="2400" dirty="0"/>
              <a:t>72 </a:t>
            </a:r>
            <a:r>
              <a:rPr lang="en-GB" sz="2400" dirty="0" smtClean="0"/>
              <a:t>hours; </a:t>
            </a:r>
          </a:p>
          <a:p>
            <a:r>
              <a:rPr lang="en-GB" sz="2400" dirty="0"/>
              <a:t>j</a:t>
            </a:r>
            <a:r>
              <a:rPr lang="en-GB" sz="2400" dirty="0" smtClean="0"/>
              <a:t>udges </a:t>
            </a:r>
            <a:r>
              <a:rPr lang="en-GB" sz="2400" dirty="0"/>
              <a:t>required to receive training on gender-based </a:t>
            </a:r>
            <a:r>
              <a:rPr lang="en-GB" sz="2400" dirty="0" smtClean="0"/>
              <a:t>violence; and </a:t>
            </a:r>
            <a:endParaRPr lang="en-GB" sz="2400" dirty="0"/>
          </a:p>
          <a:p>
            <a:r>
              <a:rPr lang="en-GB" sz="2400" dirty="0"/>
              <a:t>c</a:t>
            </a:r>
            <a:r>
              <a:rPr lang="en-GB" sz="2400" dirty="0" smtClean="0"/>
              <a:t>ourts co operate with </a:t>
            </a:r>
            <a:r>
              <a:rPr lang="en-GB" sz="2400" dirty="0"/>
              <a:t>victim support </a:t>
            </a:r>
            <a:r>
              <a:rPr lang="en-GB" sz="2400" dirty="0" smtClean="0"/>
              <a:t>offices</a:t>
            </a:r>
            <a:r>
              <a:rPr lang="en-GB" sz="2400" dirty="0"/>
              <a:t>.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938987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78857" y="1495974"/>
            <a:ext cx="8229600" cy="5012881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en-GB" sz="3500" b="1" dirty="0">
                <a:solidFill>
                  <a:srgbClr val="FF6600"/>
                </a:solidFill>
              </a:rPr>
              <a:t>6</a:t>
            </a:r>
            <a:r>
              <a:rPr lang="en-GB" sz="3500" b="1" dirty="0" smtClean="0"/>
              <a:t>. Interactions </a:t>
            </a:r>
            <a:r>
              <a:rPr lang="en-GB" sz="3500" b="1" dirty="0"/>
              <a:t>with Witnesses and Litigants</a:t>
            </a:r>
            <a:endParaRPr lang="en-GB" sz="3500" dirty="0"/>
          </a:p>
          <a:p>
            <a:r>
              <a:rPr lang="en-GB" sz="3500" dirty="0"/>
              <a:t>Women as victims of </a:t>
            </a:r>
            <a:r>
              <a:rPr lang="en-GB" sz="3500" dirty="0" smtClean="0"/>
              <a:t>violence</a:t>
            </a:r>
          </a:p>
          <a:p>
            <a:r>
              <a:rPr lang="en-GB" sz="3500" dirty="0" smtClean="0"/>
              <a:t>Children </a:t>
            </a:r>
            <a:r>
              <a:rPr lang="en-GB" sz="3500" dirty="0"/>
              <a:t>witnesses of </a:t>
            </a:r>
            <a:r>
              <a:rPr lang="en-GB" sz="3500" dirty="0" smtClean="0"/>
              <a:t>violence</a:t>
            </a:r>
            <a:endParaRPr lang="en-GB" sz="3500" dirty="0"/>
          </a:p>
          <a:p>
            <a:r>
              <a:rPr lang="en-GB" sz="3500" dirty="0"/>
              <a:t>Women and multiple </a:t>
            </a:r>
            <a:r>
              <a:rPr lang="en-GB" sz="3500" dirty="0" smtClean="0"/>
              <a:t>discrimination</a:t>
            </a:r>
          </a:p>
          <a:p>
            <a:r>
              <a:rPr lang="en-GB" sz="3500" dirty="0" smtClean="0"/>
              <a:t>Avoiding gender bias in legal proceedings</a:t>
            </a:r>
          </a:p>
          <a:p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2501868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en-GB" sz="3200" dirty="0"/>
              <a:t>In terms of </a:t>
            </a:r>
            <a:r>
              <a:rPr lang="en-GB" sz="3200" dirty="0" smtClean="0"/>
              <a:t>VAW </a:t>
            </a:r>
            <a:r>
              <a:rPr lang="en-GB" sz="3200" dirty="0"/>
              <a:t>means States must implement a range of measures including:</a:t>
            </a:r>
          </a:p>
          <a:p>
            <a:pPr lvl="0"/>
            <a:r>
              <a:rPr lang="en-GB" sz="3200" dirty="0"/>
              <a:t>amending domestic law to ensure that acts of </a:t>
            </a:r>
            <a:r>
              <a:rPr lang="en-GB" sz="3200" dirty="0" smtClean="0"/>
              <a:t>VAW </a:t>
            </a:r>
            <a:r>
              <a:rPr lang="en-GB" sz="3200" dirty="0"/>
              <a:t>are properly defined as crimes; </a:t>
            </a:r>
          </a:p>
          <a:p>
            <a:pPr lvl="0"/>
            <a:r>
              <a:rPr lang="en-GB" sz="3200" dirty="0"/>
              <a:t>ensuring appropriate procedures for investigations and prosecutions; </a:t>
            </a:r>
          </a:p>
          <a:p>
            <a:pPr lvl="0"/>
            <a:r>
              <a:rPr lang="en-GB" sz="3200" dirty="0"/>
              <a:t>ensuring access to effective remedies and reparation. 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100" b="1" dirty="0" smtClean="0"/>
              <a:t>A General </a:t>
            </a:r>
            <a:r>
              <a:rPr lang="en-GB" sz="3100" b="1" dirty="0"/>
              <a:t>Principles: What Does “Access to Justice” Mean in Relation to Violence Against Women?</a:t>
            </a:r>
            <a:r>
              <a:rPr lang="en-GB" sz="3100" dirty="0"/>
              <a:t/>
            </a:r>
            <a:br>
              <a:rPr lang="en-GB" sz="3100" dirty="0"/>
            </a:b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341506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2101532"/>
            <a:ext cx="8407893" cy="3642486"/>
          </a:xfrm>
        </p:spPr>
        <p:txBody>
          <a:bodyPr/>
          <a:lstStyle/>
          <a:p>
            <a:pPr marL="514350" indent="-514350">
              <a:buFont typeface="+mj-lt"/>
              <a:buAutoNum type="arabicPeriod"/>
            </a:pPr>
            <a:r>
              <a:rPr lang="en-GB" sz="4000" b="1" dirty="0"/>
              <a:t>The Legal/Institutional </a:t>
            </a:r>
            <a:r>
              <a:rPr lang="en-GB" sz="4000" b="1" dirty="0" smtClean="0"/>
              <a:t>Level</a:t>
            </a:r>
          </a:p>
          <a:p>
            <a:pPr marL="514350" indent="-514350">
              <a:buFont typeface="+mj-lt"/>
              <a:buAutoNum type="arabicPeriod"/>
            </a:pPr>
            <a:endParaRPr lang="en-GB" sz="4000" b="1" dirty="0" smtClean="0"/>
          </a:p>
          <a:p>
            <a:pPr marL="514350" indent="-514350">
              <a:buFont typeface="+mj-lt"/>
              <a:buAutoNum type="arabicPeriod"/>
            </a:pPr>
            <a:r>
              <a:rPr lang="en-GB" sz="4000" b="1" dirty="0"/>
              <a:t>The Socio-Economic and Cultural Levels</a:t>
            </a:r>
            <a:endParaRPr lang="en-GB" sz="4000" dirty="0"/>
          </a:p>
          <a:p>
            <a:endParaRPr lang="en-GB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Obstacles to Justice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41021568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719070"/>
            <a:ext cx="8407892" cy="4943235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GB" sz="4000" dirty="0"/>
              <a:t>Equality is an underlying value of international </a:t>
            </a:r>
            <a:r>
              <a:rPr lang="en-GB" sz="4000" dirty="0" smtClean="0"/>
              <a:t>law:</a:t>
            </a:r>
          </a:p>
          <a:p>
            <a:r>
              <a:rPr lang="en-GB" sz="4000" dirty="0" smtClean="0"/>
              <a:t>The European Convention on Human Rights</a:t>
            </a:r>
          </a:p>
          <a:p>
            <a:r>
              <a:rPr lang="en-GB" sz="4000" dirty="0" smtClean="0"/>
              <a:t>The European Social Charter</a:t>
            </a:r>
          </a:p>
          <a:p>
            <a:r>
              <a:rPr lang="en-GB" sz="4000" dirty="0"/>
              <a:t>The Convention on Action against Trafficking in Human Beings </a:t>
            </a:r>
            <a:endParaRPr lang="en-GB" sz="4000" dirty="0" smtClean="0"/>
          </a:p>
          <a:p>
            <a:r>
              <a:rPr lang="en-GB" sz="4000" dirty="0" smtClean="0"/>
              <a:t>The Istanbul Convention</a:t>
            </a:r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z="4000" dirty="0" smtClean="0"/>
              <a:t>Legal Framework</a:t>
            </a:r>
            <a:endParaRPr lang="en-US" sz="4000" dirty="0"/>
          </a:p>
        </p:txBody>
      </p:sp>
    </p:spTree>
    <p:extLst>
      <p:ext uri="{BB962C8B-B14F-4D97-AF65-F5344CB8AC3E}">
        <p14:creationId xmlns:p14="http://schemas.microsoft.com/office/powerpoint/2010/main" val="7705743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0999" y="1719070"/>
            <a:ext cx="8407893" cy="4891049"/>
          </a:xfrm>
        </p:spPr>
        <p:txBody>
          <a:bodyPr>
            <a:normAutofit/>
          </a:bodyPr>
          <a:lstStyle/>
          <a:p>
            <a:pPr lvl="0"/>
            <a:r>
              <a:rPr lang="en-GB" sz="2800" b="1" dirty="0"/>
              <a:t>The Recognition of liability for VAW against private individuals </a:t>
            </a:r>
            <a:endParaRPr lang="en-GB" sz="2800" dirty="0"/>
          </a:p>
          <a:p>
            <a:pPr lvl="0"/>
            <a:r>
              <a:rPr lang="en-GB" sz="2800" b="1" dirty="0"/>
              <a:t>The Development of the Doctrine of Positive Obligations </a:t>
            </a:r>
            <a:endParaRPr lang="en-GB" sz="2800" dirty="0"/>
          </a:p>
          <a:p>
            <a:pPr lvl="0"/>
            <a:r>
              <a:rPr lang="en-GB" sz="2800" b="1" dirty="0"/>
              <a:t>Due Diligence </a:t>
            </a:r>
            <a:endParaRPr lang="en-GB" sz="2800" dirty="0"/>
          </a:p>
          <a:p>
            <a:pPr lvl="0"/>
            <a:r>
              <a:rPr lang="en-GB" sz="2800" b="1" dirty="0"/>
              <a:t>Access to judicial remedies</a:t>
            </a:r>
            <a:endParaRPr lang="en-GB" sz="2800" dirty="0"/>
          </a:p>
          <a:p>
            <a:pPr lvl="0"/>
            <a:r>
              <a:rPr lang="en-GB" sz="2800" b="1" dirty="0"/>
              <a:t>Thorough and effective investigation</a:t>
            </a:r>
            <a:endParaRPr lang="en-GB" sz="2800" dirty="0"/>
          </a:p>
          <a:p>
            <a:pPr lvl="0"/>
            <a:r>
              <a:rPr lang="en-GB" sz="2800" b="1" dirty="0"/>
              <a:t>Respect for the applicant’s personal integrity</a:t>
            </a:r>
            <a:endParaRPr lang="en-GB" sz="2800" dirty="0"/>
          </a:p>
          <a:p>
            <a:pPr lvl="0"/>
            <a:r>
              <a:rPr lang="en-GB" sz="2800" b="1" dirty="0"/>
              <a:t>The principle of non-discrimination </a:t>
            </a:r>
            <a:endParaRPr lang="en-GB" sz="2800" dirty="0"/>
          </a:p>
          <a:p>
            <a:endParaRPr lang="en-US" dirty="0" smtClean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GB" sz="3200" b="1" dirty="0" smtClean="0"/>
              <a:t/>
            </a:r>
            <a:br>
              <a:rPr lang="en-GB" sz="3200" b="1" dirty="0" smtClean="0"/>
            </a:br>
            <a:r>
              <a:rPr lang="en-GB" sz="3200" b="1" dirty="0" smtClean="0"/>
              <a:t>ECHR </a:t>
            </a:r>
            <a:r>
              <a:rPr lang="en-GB" sz="3200" b="1" dirty="0"/>
              <a:t>Case Law on Access to Justice and Violence against Women</a:t>
            </a:r>
            <a:r>
              <a:rPr lang="en-GB" sz="3200" dirty="0"/>
              <a:t/>
            </a:r>
            <a:br>
              <a:rPr lang="en-GB" sz="3200" dirty="0"/>
            </a:br>
            <a:endParaRPr lang="en-US" sz="3200" dirty="0"/>
          </a:p>
        </p:txBody>
      </p:sp>
    </p:spTree>
    <p:extLst>
      <p:ext uri="{BB962C8B-B14F-4D97-AF65-F5344CB8AC3E}">
        <p14:creationId xmlns:p14="http://schemas.microsoft.com/office/powerpoint/2010/main" val="24229286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900" decel="100000" fill="hold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" dur="1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7" dur="900" decel="100000" fill="hold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1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900" decel="100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6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1" dur="1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900" decel="100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1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0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900" decel="100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2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1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8" dur="1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9" dur="900" decel="100000" fill="hold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37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1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6" dur="1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900" decel="100000" fill="hold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-.03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" accel="100000" fill="hold">
                                          <p:stCondLst>
                                            <p:cond delay="9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03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1000" y="1669925"/>
            <a:ext cx="8305800" cy="4783640"/>
          </a:xfrm>
        </p:spPr>
        <p:txBody>
          <a:bodyPr>
            <a:normAutofit fontScale="85000" lnSpcReduction="20000"/>
          </a:bodyPr>
          <a:lstStyle/>
          <a:p>
            <a:pPr marL="560070" lvl="0" indent="-514350">
              <a:buFont typeface="+mj-lt"/>
              <a:buAutoNum type="arabicPeriod"/>
            </a:pPr>
            <a:r>
              <a:rPr lang="en-GB" sz="3200" dirty="0"/>
              <a:t>Legal standing (locus </a:t>
            </a:r>
            <a:r>
              <a:rPr lang="en-GB" sz="3200" dirty="0" err="1"/>
              <a:t>standi</a:t>
            </a:r>
            <a:r>
              <a:rPr lang="en-GB" sz="3200" dirty="0"/>
              <a:t>) </a:t>
            </a:r>
            <a:endParaRPr lang="en-GB" sz="3200" dirty="0" smtClean="0"/>
          </a:p>
          <a:p>
            <a:pPr marL="0" lvl="0" indent="0">
              <a:buNone/>
            </a:pPr>
            <a:r>
              <a:rPr lang="en-GB" sz="3200" dirty="0" smtClean="0"/>
              <a:t>EU </a:t>
            </a:r>
            <a:r>
              <a:rPr lang="en-GB" sz="3200" dirty="0"/>
              <a:t>Directive 2012/29/EU (2012) established minimum standards on the rights, support and protection of victims of crime and outlines several rights </a:t>
            </a:r>
            <a:r>
              <a:rPr lang="en-GB" sz="3200" dirty="0" smtClean="0"/>
              <a:t>granted </a:t>
            </a:r>
            <a:r>
              <a:rPr lang="en-GB" sz="3200" dirty="0"/>
              <a:t>to victims with formal roles in criminal </a:t>
            </a:r>
            <a:r>
              <a:rPr lang="en-GB" sz="3200" dirty="0" smtClean="0"/>
              <a:t>proceedings. </a:t>
            </a:r>
            <a:r>
              <a:rPr lang="en-GB" sz="3200" dirty="0"/>
              <a:t>The following rights are especially relevant to female victims of violence: </a:t>
            </a:r>
            <a:endParaRPr lang="en-GB" sz="3200" dirty="0" smtClean="0"/>
          </a:p>
          <a:p>
            <a:r>
              <a:rPr lang="en-GB" sz="3200" dirty="0" smtClean="0"/>
              <a:t>to </a:t>
            </a:r>
            <a:r>
              <a:rPr lang="en-GB" sz="3200" dirty="0"/>
              <a:t>be heard and provide evidence; </a:t>
            </a:r>
            <a:endParaRPr lang="en-GB" sz="3200" dirty="0" smtClean="0"/>
          </a:p>
          <a:p>
            <a:r>
              <a:rPr lang="en-GB" sz="3200" dirty="0" smtClean="0"/>
              <a:t>to </a:t>
            </a:r>
            <a:r>
              <a:rPr lang="en-GB" sz="3200" dirty="0"/>
              <a:t>review a decision not to </a:t>
            </a:r>
            <a:r>
              <a:rPr lang="en-GB" sz="3200" dirty="0" smtClean="0"/>
              <a:t>prosecute; </a:t>
            </a:r>
          </a:p>
          <a:p>
            <a:r>
              <a:rPr lang="en-GB" sz="3200" dirty="0" smtClean="0"/>
              <a:t>to </a:t>
            </a:r>
            <a:r>
              <a:rPr lang="en-GB" sz="3200" dirty="0"/>
              <a:t>receive information about progress in the </a:t>
            </a:r>
            <a:r>
              <a:rPr lang="en-GB" sz="3200" dirty="0" smtClean="0"/>
              <a:t>case.</a:t>
            </a:r>
            <a:endParaRPr lang="en-GB" sz="3200" dirty="0"/>
          </a:p>
          <a:p>
            <a:endParaRPr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GB" sz="3600" b="1" dirty="0" smtClean="0"/>
              <a:t/>
            </a:r>
            <a:br>
              <a:rPr lang="en-GB" sz="3600" b="1" dirty="0" smtClean="0"/>
            </a:br>
            <a:r>
              <a:rPr lang="en-GB" sz="3100" b="1" dirty="0" smtClean="0"/>
              <a:t>Good Practice </a:t>
            </a:r>
            <a:r>
              <a:rPr lang="en-GB" sz="3100" b="1" dirty="0"/>
              <a:t>for Practitioners on Ensuring Access to Justice for Victims of </a:t>
            </a:r>
            <a:r>
              <a:rPr lang="en-GB" sz="3100" b="1" dirty="0" smtClean="0"/>
              <a:t>Violence</a:t>
            </a:r>
            <a:r>
              <a:rPr lang="en-GB" sz="3100" dirty="0" smtClean="0"/>
              <a:t/>
            </a:r>
            <a:br>
              <a:rPr lang="en-GB" sz="3100" dirty="0" smtClean="0"/>
            </a:br>
            <a:r>
              <a:rPr lang="en-GB" dirty="0" smtClean="0"/>
              <a:t>I</a:t>
            </a:r>
            <a:r>
              <a:rPr lang="en-GB" dirty="0" smtClean="0">
                <a:effectLst/>
              </a:rPr>
              <a:t> 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699033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1000" fill="hold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5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6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5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1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"/>
                                          </p:val>
                                        </p:tav>
                                        <p:tav tm="100000">
                                          <p:val>
                                            <p:strVal val="#ppt_w*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3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w*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1000" fill="hold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h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5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decel="500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500" accel="50000" fill="hold">
                                          <p:stCondLst>
                                            <p:cond delay="50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8" dur="1000" decel="5000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30532" y="1652530"/>
            <a:ext cx="8356268" cy="4957589"/>
          </a:xfrm>
        </p:spPr>
        <p:txBody>
          <a:bodyPr>
            <a:normAutofit fontScale="92500" lnSpcReduction="20000"/>
          </a:bodyPr>
          <a:lstStyle/>
          <a:p>
            <a:pPr marL="45720" lvl="0" indent="0">
              <a:buNone/>
            </a:pPr>
            <a:r>
              <a:rPr lang="en-GB" sz="2800" b="1" dirty="0" smtClean="0">
                <a:solidFill>
                  <a:srgbClr val="FF6600"/>
                </a:solidFill>
              </a:rPr>
              <a:t>2</a:t>
            </a:r>
            <a:r>
              <a:rPr lang="en-GB" sz="2800" b="1" dirty="0" smtClean="0"/>
              <a:t>. Initial Procedural Issues and Investigation</a:t>
            </a:r>
            <a:endParaRPr lang="en-GB" sz="2800" dirty="0" smtClean="0"/>
          </a:p>
          <a:p>
            <a:pPr marL="0" indent="0">
              <a:buNone/>
            </a:pPr>
            <a:r>
              <a:rPr lang="en-GB" sz="2800" dirty="0" smtClean="0"/>
              <a:t>In </a:t>
            </a:r>
            <a:r>
              <a:rPr lang="en-GB" sz="2800" dirty="0"/>
              <a:t>Belgium, a joint circular developed by the Minister of Justice and the Board of Prosecutors General </a:t>
            </a:r>
            <a:r>
              <a:rPr lang="en-GB" sz="2800" dirty="0" smtClean="0"/>
              <a:t>for </a:t>
            </a:r>
            <a:r>
              <a:rPr lang="en-GB" sz="2800" dirty="0"/>
              <a:t>criminal policy on </a:t>
            </a:r>
            <a:r>
              <a:rPr lang="en-GB" sz="2800" dirty="0" smtClean="0"/>
              <a:t>DV </a:t>
            </a:r>
            <a:r>
              <a:rPr lang="en-GB" sz="2800" dirty="0"/>
              <a:t>addressed to police and </a:t>
            </a:r>
            <a:r>
              <a:rPr lang="en-GB" sz="2800" dirty="0" smtClean="0"/>
              <a:t>prosecutors. It:</a:t>
            </a:r>
          </a:p>
          <a:p>
            <a:r>
              <a:rPr lang="en-GB" sz="2800" dirty="0" smtClean="0"/>
              <a:t>standardises </a:t>
            </a:r>
            <a:r>
              <a:rPr lang="en-GB" sz="2800" dirty="0"/>
              <a:t>a common system for identifying and registering domestic violence cases and for evidence </a:t>
            </a:r>
            <a:r>
              <a:rPr lang="en-GB" sz="2800" dirty="0" smtClean="0"/>
              <a:t>collection;</a:t>
            </a:r>
          </a:p>
          <a:p>
            <a:r>
              <a:rPr lang="en-GB" sz="2800" dirty="0" smtClean="0"/>
              <a:t>is </a:t>
            </a:r>
            <a:r>
              <a:rPr lang="en-GB" sz="2800" dirty="0"/>
              <a:t>part of a multi-disciplinary approach that incorporates a victim-centred perspective </a:t>
            </a:r>
            <a:r>
              <a:rPr lang="en-GB" sz="2800" dirty="0" smtClean="0"/>
              <a:t>throughout; and </a:t>
            </a:r>
          </a:p>
          <a:p>
            <a:r>
              <a:rPr lang="en-GB" sz="2800" dirty="0" smtClean="0"/>
              <a:t>includes </a:t>
            </a:r>
            <a:r>
              <a:rPr lang="en-GB" sz="2800" dirty="0"/>
              <a:t>procedures for informing victims of their rights and making referrals to support services.</a:t>
            </a:r>
          </a:p>
          <a:p>
            <a:pPr marL="0" indent="0">
              <a:buNone/>
            </a:pPr>
            <a:endParaRPr lang="en-GB" dirty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57556498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18028" y="1617740"/>
            <a:ext cx="8229600" cy="4888010"/>
          </a:xfrm>
        </p:spPr>
        <p:txBody>
          <a:bodyPr>
            <a:normAutofit fontScale="92500"/>
          </a:bodyPr>
          <a:lstStyle/>
          <a:p>
            <a:pPr marL="45720" indent="0">
              <a:buNone/>
            </a:pPr>
            <a:r>
              <a:rPr lang="en-GB" sz="3200" b="1" dirty="0" smtClean="0">
                <a:solidFill>
                  <a:srgbClr val="FF6600"/>
                </a:solidFill>
              </a:rPr>
              <a:t>3</a:t>
            </a:r>
            <a:r>
              <a:rPr lang="en-GB" sz="3200" b="1" dirty="0" smtClean="0"/>
              <a:t>. Evidentiary </a:t>
            </a:r>
            <a:r>
              <a:rPr lang="en-GB" sz="3200" b="1" dirty="0"/>
              <a:t>Issues</a:t>
            </a:r>
            <a:endParaRPr lang="en-GB" sz="3200" dirty="0"/>
          </a:p>
          <a:p>
            <a:pPr marL="0" indent="0">
              <a:buNone/>
            </a:pPr>
            <a:r>
              <a:rPr lang="en-GB" sz="3200" dirty="0" smtClean="0"/>
              <a:t>Rape </a:t>
            </a:r>
            <a:r>
              <a:rPr lang="en-GB" sz="3200" dirty="0"/>
              <a:t>shield laws are designed to prohibit or limit the use of the victim’s sexual history, </a:t>
            </a:r>
            <a:r>
              <a:rPr lang="en-GB" sz="3200" dirty="0" smtClean="0"/>
              <a:t>behaviour </a:t>
            </a:r>
            <a:r>
              <a:rPr lang="en-GB" sz="3200" dirty="0"/>
              <a:t>or reputation that is unrelated to the subject of the legal proceeding and are based on an understanding that these forms of evidence are often used to undermine a victim’s credibility and can also violate her privacy. Rape shield laws exist in Canada, the United Kingdom and the United States.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520290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669924"/>
            <a:ext cx="8229600" cy="4870616"/>
          </a:xfrm>
        </p:spPr>
        <p:txBody>
          <a:bodyPr>
            <a:normAutofit fontScale="55000" lnSpcReduction="20000"/>
          </a:bodyPr>
          <a:lstStyle/>
          <a:p>
            <a:pPr marL="45720" indent="0">
              <a:buNone/>
            </a:pPr>
            <a:r>
              <a:rPr lang="en-GB" sz="5100" b="1" dirty="0" smtClean="0">
                <a:solidFill>
                  <a:srgbClr val="FF6600"/>
                </a:solidFill>
              </a:rPr>
              <a:t>4</a:t>
            </a:r>
            <a:r>
              <a:rPr lang="en-GB" sz="5100" b="1" dirty="0" smtClean="0"/>
              <a:t>. Sentencing</a:t>
            </a:r>
          </a:p>
          <a:p>
            <a:pPr marL="45720" indent="0">
              <a:buNone/>
            </a:pPr>
            <a:r>
              <a:rPr lang="en-GB" sz="5100" b="1" dirty="0"/>
              <a:t>I</a:t>
            </a:r>
            <a:r>
              <a:rPr lang="en-GB" sz="5100" dirty="0" smtClean="0"/>
              <a:t>n </a:t>
            </a:r>
            <a:r>
              <a:rPr lang="en-GB" sz="5100" dirty="0"/>
              <a:t>the United </a:t>
            </a:r>
            <a:r>
              <a:rPr lang="en-GB" sz="5100" dirty="0" smtClean="0"/>
              <a:t>Kingdom</a:t>
            </a:r>
            <a:r>
              <a:rPr lang="en-GB" sz="5100" dirty="0"/>
              <a:t> </a:t>
            </a:r>
            <a:r>
              <a:rPr lang="en-GB" sz="5100" dirty="0" smtClean="0"/>
              <a:t>sentencing guidelines: </a:t>
            </a:r>
          </a:p>
          <a:p>
            <a:r>
              <a:rPr lang="en-GB" sz="5100" dirty="0"/>
              <a:t>l</a:t>
            </a:r>
            <a:r>
              <a:rPr lang="en-GB" sz="5100" dirty="0" smtClean="0"/>
              <a:t>ist </a:t>
            </a:r>
            <a:r>
              <a:rPr lang="en-GB" sz="5100" dirty="0"/>
              <a:t>the factors that a judge should consider </a:t>
            </a:r>
            <a:r>
              <a:rPr lang="en-GB" sz="5100" dirty="0" smtClean="0"/>
              <a:t>and </a:t>
            </a:r>
            <a:r>
              <a:rPr lang="en-GB" sz="5100" dirty="0"/>
              <a:t>are based on research and evidence, taking into account the overall approach to the problem and expert opinion. </a:t>
            </a:r>
            <a:endParaRPr lang="en-GB" sz="5100" dirty="0" smtClean="0"/>
          </a:p>
          <a:p>
            <a:r>
              <a:rPr lang="en-GB" sz="5100" dirty="0" smtClean="0"/>
              <a:t>the </a:t>
            </a:r>
            <a:r>
              <a:rPr lang="en-GB" sz="5100" dirty="0"/>
              <a:t>implementation of the guidelines is periodically reviewed. The Sentencing Council for England and Wales has produced guidelines for cases involving sexual </a:t>
            </a:r>
            <a:r>
              <a:rPr lang="en-GB" sz="5100" dirty="0" smtClean="0"/>
              <a:t>offences</a:t>
            </a:r>
            <a:r>
              <a:rPr lang="en-GB" sz="5100" dirty="0"/>
              <a:t>, domestic violence and breach of a protective order. </a:t>
            </a:r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060786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Grid">
  <a:themeElements>
    <a:clrScheme name="Grid">
      <a:dk1>
        <a:sysClr val="windowText" lastClr="000000"/>
      </a:dk1>
      <a:lt1>
        <a:sysClr val="window" lastClr="FFFFFF"/>
      </a:lt1>
      <a:dk2>
        <a:srgbClr val="534949"/>
      </a:dk2>
      <a:lt2>
        <a:srgbClr val="CCD1B9"/>
      </a:lt2>
      <a:accent1>
        <a:srgbClr val="C66951"/>
      </a:accent1>
      <a:accent2>
        <a:srgbClr val="BF974D"/>
      </a:accent2>
      <a:accent3>
        <a:srgbClr val="928B70"/>
      </a:accent3>
      <a:accent4>
        <a:srgbClr val="87706B"/>
      </a:accent4>
      <a:accent5>
        <a:srgbClr val="94734E"/>
      </a:accent5>
      <a:accent6>
        <a:srgbClr val="6F777D"/>
      </a:accent6>
      <a:hlink>
        <a:srgbClr val="CC9900"/>
      </a:hlink>
      <a:folHlink>
        <a:srgbClr val="C0C0C0"/>
      </a:folHlink>
    </a:clrScheme>
    <a:fontScheme name="Grid">
      <a:maj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ajorFont>
      <a:minorFont>
        <a:latin typeface="Franklin Gothic Medium"/>
        <a:ea typeface=""/>
        <a:cs typeface=""/>
        <a:font script="Jpan" typeface="HG創英角ｺﾞｼｯｸUB"/>
        <a:font script="Hang" typeface="HY견고딕"/>
        <a:font script="Hans" typeface="微软雅黑"/>
        <a:font script="Hant" typeface="微軟正黑體"/>
        <a:font script="Arab" typeface="Arial Bold"/>
        <a:font script="Hebr" typeface="Arial Bold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 Bold"/>
        <a:font script="Uigh" typeface="Microsoft Uighur"/>
        <a:font script="Geor" typeface="Sylfaen"/>
      </a:minorFont>
    </a:fontScheme>
    <a:fmtScheme name="Grid">
      <a:fillStyleLst>
        <a:solidFill>
          <a:schemeClr val="phClr"/>
        </a:solidFill>
        <a:solidFill>
          <a:schemeClr val="phClr">
            <a:tint val="50000"/>
          </a:schemeClr>
        </a:solidFill>
        <a:gradFill rotWithShape="1">
          <a:gsLst>
            <a:gs pos="0">
              <a:schemeClr val="phClr"/>
            </a:gs>
            <a:gs pos="90000">
              <a:schemeClr val="phClr">
                <a:shade val="100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100000" t="100000" r="100000" b="100000"/>
          </a:path>
        </a:gradFill>
      </a:fillStyleLst>
      <a:lnStyleLst>
        <a:ln w="100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47625" cap="flat" cmpd="dbl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1750" dist="25400" dir="5400000" rotWithShape="0">
              <a:srgbClr val="000000">
                <a:alpha val="50000"/>
              </a:srgbClr>
            </a:outerShdw>
          </a:effectLst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rightRoom" dir="t"/>
          </a:scene3d>
          <a:sp3d extrusionH="12700" contourW="25400" prstMaterial="flat">
            <a:bevelT w="63500" h="152400" prst="angle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solidFill>
          <a:schemeClr val="phClr">
            <a:tint val="90000"/>
            <a:shade val="93000"/>
            <a:satMod val="150000"/>
          </a:schemeClr>
        </a:solidFill>
        <a:blipFill rotWithShape="1"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3000"/>
                <a:satMod val="11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Grid.thmx</Template>
  <TotalTime>129</TotalTime>
  <Words>646</Words>
  <Application>Microsoft Office PowerPoint</Application>
  <PresentationFormat>Affichage à l'écran (4:3)</PresentationFormat>
  <Paragraphs>58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12</vt:i4>
      </vt:variant>
    </vt:vector>
  </HeadingPairs>
  <TitlesOfParts>
    <vt:vector size="13" baseType="lpstr">
      <vt:lpstr>Grid</vt:lpstr>
      <vt:lpstr>Women’s Access to Justice: A Guide for Legal Practitioners </vt:lpstr>
      <vt:lpstr> A General Principles: What Does “Access to Justice” Mean in Relation to Violence Against Women?  </vt:lpstr>
      <vt:lpstr>Obstacles to Justice</vt:lpstr>
      <vt:lpstr>Legal Framework</vt:lpstr>
      <vt:lpstr> ECHR Case Law on Access to Justice and Violence against Women </vt:lpstr>
      <vt:lpstr> Good Practice for Practitioners on Ensuring Access to Justice for Victims of Violence I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 Women’s Access to Justice: A Guide for Legal Practitioners </dc:title>
  <dc:creator>Microsoft Office User</dc:creator>
  <cp:lastModifiedBy>THIL Laurene</cp:lastModifiedBy>
  <cp:revision>10</cp:revision>
  <dcterms:created xsi:type="dcterms:W3CDTF">2018-10-15T18:14:02Z</dcterms:created>
  <dcterms:modified xsi:type="dcterms:W3CDTF">2018-10-16T10:50:17Z</dcterms:modified>
</cp:coreProperties>
</file>