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689" r:id="rId2"/>
    <p:sldMasterId id="2147483692" r:id="rId3"/>
    <p:sldMasterId id="2147483697" r:id="rId4"/>
    <p:sldMasterId id="2147483648" r:id="rId5"/>
  </p:sldMasterIdLst>
  <p:notesMasterIdLst>
    <p:notesMasterId r:id="rId15"/>
  </p:notesMasterIdLst>
  <p:handoutMasterIdLst>
    <p:handoutMasterId r:id="rId16"/>
  </p:handoutMasterIdLst>
  <p:sldIdLst>
    <p:sldId id="288" r:id="rId6"/>
    <p:sldId id="297" r:id="rId7"/>
    <p:sldId id="284" r:id="rId8"/>
    <p:sldId id="285" r:id="rId9"/>
    <p:sldId id="293" r:id="rId10"/>
    <p:sldId id="296" r:id="rId11"/>
    <p:sldId id="292" r:id="rId12"/>
    <p:sldId id="295" r:id="rId13"/>
    <p:sldId id="281" r:id="rId14"/>
  </p:sldIdLst>
  <p:sldSz cx="9144000" cy="5143500" type="screen16x9"/>
  <p:notesSz cx="6645275" cy="9775825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8172"/>
    <a:srgbClr val="466570"/>
    <a:srgbClr val="2B4754"/>
    <a:srgbClr val="DB360F"/>
    <a:srgbClr val="777777"/>
    <a:srgbClr val="ADA634"/>
    <a:srgbClr val="9F320B"/>
    <a:srgbClr val="FFFFFF"/>
    <a:srgbClr val="825554"/>
    <a:srgbClr val="D8C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56163" autoAdjust="0"/>
  </p:normalViewPr>
  <p:slideViewPr>
    <p:cSldViewPr snapToGrid="0">
      <p:cViewPr varScale="1">
        <p:scale>
          <a:sx n="46" d="100"/>
          <a:sy n="46" d="100"/>
        </p:scale>
        <p:origin x="1844" y="4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-3750" y="-108"/>
      </p:cViewPr>
      <p:guideLst>
        <p:guide orient="horz" pos="3079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B36E7-1029-4474-994F-8016880B654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A65C9-0C4C-45E7-B8AF-A5D698B5273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933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175A4-C229-4F3D-85A2-98C694F55868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088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50D74-01AF-4E1B-A7AF-F67ABEC6C52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31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84D1C9-C25E-4039-8B8C-487708CB850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340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897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36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84D1C9-C25E-4039-8B8C-487708CB850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526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2977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defTabSz="72977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84D1C9-C25E-4039-8B8C-487708CB850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798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501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255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150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055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0D74-01AF-4E1B-A7AF-F67ABEC6C5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288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Agency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311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1"/>
          <p:cNvSpPr>
            <a:spLocks noGrp="1"/>
          </p:cNvSpPr>
          <p:nvPr>
            <p:ph type="pic" idx="1"/>
          </p:nvPr>
        </p:nvSpPr>
        <p:spPr>
          <a:xfrm>
            <a:off x="7937" y="1"/>
            <a:ext cx="9136062" cy="513903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22892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98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917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 txBox="1">
            <a:spLocks/>
          </p:cNvSpPr>
          <p:nvPr userDrawn="1"/>
        </p:nvSpPr>
        <p:spPr>
          <a:xfrm>
            <a:off x="611561" y="3414244"/>
            <a:ext cx="7920880" cy="3888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i="1" dirty="0">
                <a:solidFill>
                  <a:srgbClr val="7EA4B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www.eurojust.europa.eu</a:t>
            </a:r>
          </a:p>
        </p:txBody>
      </p:sp>
      <p:sp>
        <p:nvSpPr>
          <p:cNvPr id="24" name="Text Placeholder 2"/>
          <p:cNvSpPr txBox="1">
            <a:spLocks/>
          </p:cNvSpPr>
          <p:nvPr userDrawn="1"/>
        </p:nvSpPr>
        <p:spPr>
          <a:xfrm>
            <a:off x="611561" y="3803087"/>
            <a:ext cx="7920880" cy="3888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200" dirty="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Follow Eurojust on Twitter,</a:t>
            </a:r>
            <a:r>
              <a:rPr lang="en-GB" sz="2200" baseline="0" dirty="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200" dirty="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LinkedIn and YouTube </a:t>
            </a:r>
            <a:r>
              <a:rPr lang="en-GB" sz="2200" dirty="0">
                <a:solidFill>
                  <a:srgbClr val="C1817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  <a:r>
              <a:rPr lang="en-GB" sz="2200" i="1" dirty="0">
                <a:solidFill>
                  <a:srgbClr val="C1817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Eurojust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1985" y="1183274"/>
            <a:ext cx="7920037" cy="5184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2B4754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611561" y="1731817"/>
            <a:ext cx="7920880" cy="4543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C18172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11561" y="2216245"/>
            <a:ext cx="7920880" cy="4543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11561" y="2700673"/>
            <a:ext cx="7920880" cy="4543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6997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42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4552" y="4695775"/>
            <a:ext cx="2895600" cy="273844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rgbClr val="4665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Criminal Justice across borders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774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No Footer, No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4552" y="4695775"/>
            <a:ext cx="2895600" cy="273844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rgbClr val="4665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Criminal Justice across borders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135670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" y="0"/>
            <a:ext cx="9143429" cy="5143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3336287" y="4709628"/>
            <a:ext cx="19303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Criminal justice</a:t>
            </a:r>
            <a:r>
              <a:rPr lang="en-GB" sz="1100" baseline="0" dirty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across borders</a:t>
            </a:r>
            <a:endParaRPr lang="en-GB" sz="1100" dirty="0">
              <a:solidFill>
                <a:srgbClr val="466570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489519" y="4607149"/>
            <a:ext cx="1197281" cy="289063"/>
          </a:xfrm>
          <a:prstGeom prst="rect">
            <a:avLst/>
          </a:prstGeom>
        </p:spPr>
      </p:pic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50729" y="4709628"/>
            <a:ext cx="2133600" cy="261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792A60-10BF-44AC-8D22-01E37A39FA43}" type="datetimeFigureOut">
              <a:rPr lang="en-GB" sz="1100" smtClean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pPr/>
              <a:t>10/09/2024</a:t>
            </a:fld>
            <a:endParaRPr lang="en-GB" sz="1100" dirty="0">
              <a:solidFill>
                <a:srgbClr val="466570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79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P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" y="0"/>
            <a:ext cx="9143429" cy="5143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11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P (no footer, no patter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4552" y="4695775"/>
            <a:ext cx="2895600" cy="273844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rgbClr val="4665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Criminal Justice across borders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" y="0"/>
            <a:ext cx="914342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9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2448658"/>
            <a:ext cx="8229600" cy="8572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457200" y="3308507"/>
            <a:ext cx="8229600" cy="55593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090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232500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457200" y="3189510"/>
            <a:ext cx="8229600" cy="555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231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232500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045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177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29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101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199" y="1200150"/>
            <a:ext cx="8229600" cy="3394710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  <a:lvl6pPr>
              <a:defRPr sz="1800">
                <a:latin typeface="+mj-lt"/>
              </a:defRPr>
            </a:lvl6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Sixth level</a:t>
            </a:r>
          </a:p>
        </p:txBody>
      </p:sp>
    </p:spTree>
    <p:extLst>
      <p:ext uri="{BB962C8B-B14F-4D97-AF65-F5344CB8AC3E}">
        <p14:creationId xmlns:p14="http://schemas.microsoft.com/office/powerpoint/2010/main" val="309201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062990"/>
            <a:ext cx="4041648" cy="48006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645152" y="1065464"/>
            <a:ext cx="4041648" cy="48006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200"/>
            </a:lvl2pPr>
            <a:lvl3pPr>
              <a:defRPr sz="2000"/>
            </a:lvl3pPr>
          </a:lstStyle>
          <a:p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endParaRPr lang="en-GB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4645032" y="1631156"/>
            <a:ext cx="4041775" cy="29634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>
                <a:solidFill>
                  <a:srgbClr val="2B475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200"/>
            </a:lvl2pPr>
            <a:lvl3pPr>
              <a:defRPr sz="2000"/>
            </a:lvl3pPr>
          </a:lstStyle>
          <a:p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76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96031" y="1932047"/>
            <a:ext cx="3550521" cy="857213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0" y="2946924"/>
            <a:ext cx="9144000" cy="46494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2B4754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European Union Agency for Criminal Justice Cooperation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956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0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rgbClr val="2B4754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 baseline="0">
          <a:solidFill>
            <a:srgbClr val="466570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200" y="2329661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89510"/>
            <a:ext cx="8229600" cy="555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/>
              <a:t>Click to edit Master text styles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9108" y="1290180"/>
            <a:ext cx="3265784" cy="78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5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rgbClr val="2B4754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rgbClr val="466570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99193" y="2071306"/>
            <a:ext cx="4145618" cy="100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30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rgbClr val="2B4754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 baseline="0">
          <a:solidFill>
            <a:srgbClr val="466570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0" y="2143125"/>
            <a:ext cx="9144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301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2B4754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rgbClr val="466570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" y="0"/>
            <a:ext cx="9141157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  <a:p>
            <a:pPr lvl="5"/>
            <a:r>
              <a:rPr lang="en-GB" noProof="0" dirty="0"/>
              <a:t>Sixth level</a:t>
            </a:r>
          </a:p>
          <a:p>
            <a:pPr lvl="6"/>
            <a:r>
              <a:rPr lang="en-GB" noProof="0" dirty="0"/>
              <a:t>Seventh level</a:t>
            </a:r>
          </a:p>
          <a:p>
            <a:pPr lvl="1"/>
            <a:endParaRPr lang="en-GB" noProof="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336287" y="4709628"/>
            <a:ext cx="19303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Criminal justice</a:t>
            </a:r>
            <a:r>
              <a:rPr lang="en-GB" sz="1100" baseline="0" dirty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across borders</a:t>
            </a:r>
            <a:endParaRPr lang="en-GB" sz="1100" dirty="0">
              <a:solidFill>
                <a:srgbClr val="466570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489519" y="4607149"/>
            <a:ext cx="1197281" cy="289063"/>
          </a:xfrm>
          <a:prstGeom prst="rect">
            <a:avLst/>
          </a:prstGeom>
        </p:spPr>
      </p:pic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350729" y="4709628"/>
            <a:ext cx="2133600" cy="261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792A60-10BF-44AC-8D22-01E37A39FA43}" type="datetimeFigureOut">
              <a:rPr lang="en-GB" sz="1100" smtClean="0">
                <a:solidFill>
                  <a:srgbClr val="46657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pPr/>
              <a:t>10/09/2024</a:t>
            </a:fld>
            <a:endParaRPr lang="en-GB" sz="1100" dirty="0">
              <a:solidFill>
                <a:srgbClr val="466570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90" r:id="rId2"/>
    <p:sldLayoutId id="2147483691" r:id="rId3"/>
    <p:sldLayoutId id="2147483672" r:id="rId4"/>
    <p:sldLayoutId id="2147483656" r:id="rId5"/>
    <p:sldLayoutId id="2147483657" r:id="rId6"/>
    <p:sldLayoutId id="2147483683" r:id="rId7"/>
    <p:sldLayoutId id="2147483682" r:id="rId8"/>
    <p:sldLayoutId id="2147483696" r:id="rId9"/>
    <p:sldLayoutId id="2147483686" r:id="rId10"/>
    <p:sldLayoutId id="2147483699" r:id="rId11"/>
    <p:sldLayoutId id="2147483700" r:id="rId12"/>
    <p:sldLayoutId id="214748370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B4754"/>
          </a:solidFill>
          <a:latin typeface="+mj-lt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>
          <a:srgbClr val="C18172"/>
        </a:buClr>
        <a:buFont typeface="Wingdings 3" panose="05040102010807070707" pitchFamily="18" charset="2"/>
        <a:buChar char=""/>
        <a:defRPr sz="3000" kern="1200">
          <a:solidFill>
            <a:srgbClr val="2B4754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rgbClr val="2B4754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B4754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B4754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B4754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n3hMZRMjaa4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457200" y="2571215"/>
            <a:ext cx="8229600" cy="857250"/>
          </a:xfrm>
        </p:spPr>
        <p:txBody>
          <a:bodyPr>
            <a:normAutofit fontScale="90000"/>
          </a:bodyPr>
          <a:lstStyle/>
          <a:p>
            <a:br>
              <a:rPr lang="en-GB" altLang="en-US" dirty="0"/>
            </a:br>
            <a:br>
              <a:rPr lang="en-GB" altLang="en-US" dirty="0"/>
            </a:br>
            <a:endParaRPr lang="en-GB" altLang="en-US" dirty="0"/>
          </a:p>
        </p:txBody>
      </p:sp>
      <p:sp>
        <p:nvSpPr>
          <p:cNvPr id="10243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3900668"/>
            <a:ext cx="9144000" cy="1127085"/>
          </a:xfrm>
        </p:spPr>
        <p:txBody>
          <a:bodyPr/>
          <a:lstStyle/>
          <a:p>
            <a:pPr algn="r"/>
            <a:r>
              <a:rPr lang="en-GB" altLang="en-US" sz="2000" dirty="0"/>
              <a:t>11 September 2024</a:t>
            </a:r>
          </a:p>
          <a:p>
            <a:pPr algn="r"/>
            <a:r>
              <a:rPr lang="en-GB" altLang="en-US" sz="2000" dirty="0"/>
              <a:t>Zacharias Symeou</a:t>
            </a:r>
          </a:p>
          <a:p>
            <a:pPr algn="r"/>
            <a:r>
              <a:rPr lang="en-GB" sz="2000" dirty="0"/>
              <a:t>National Member for Cyprus    </a:t>
            </a:r>
          </a:p>
          <a:p>
            <a:pPr algn="r"/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6381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n3hMZRMjaa4"/>
          <p:cNvPicPr>
            <a:picLocks noGrp="1" noRot="1" noChangeAspect="1"/>
          </p:cNvPicPr>
          <p:nvPr>
            <p:ph sz="quarter" idx="10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524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8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Focus Group on Migrant Smuggling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933" y="1166893"/>
            <a:ext cx="3542083" cy="3084843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457200" y="1478197"/>
            <a:ext cx="8123130" cy="274316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045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Functioning of FG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everything began</a:t>
            </a:r>
          </a:p>
          <a:p>
            <a:endParaRPr lang="en-US" dirty="0"/>
          </a:p>
          <a:p>
            <a:r>
              <a:rPr lang="en-US" dirty="0"/>
              <a:t>Members</a:t>
            </a:r>
          </a:p>
          <a:p>
            <a:endParaRPr lang="en-US" dirty="0"/>
          </a:p>
          <a:p>
            <a:r>
              <a:rPr lang="en-US" dirty="0"/>
              <a:t>Aim and working methods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8970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in 2023 - 2024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Informal virtual workshop in April – study case</a:t>
            </a:r>
          </a:p>
          <a:p>
            <a:pPr algn="just"/>
            <a:r>
              <a:rPr lang="en-US" sz="2800" dirty="0"/>
              <a:t>Western Balkans CRIM JUST workshop – participation of the Focus Group</a:t>
            </a:r>
          </a:p>
          <a:p>
            <a:pPr algn="just"/>
            <a:r>
              <a:rPr lang="en-US" sz="2800" dirty="0"/>
              <a:t>Quarterly Newsletters</a:t>
            </a:r>
          </a:p>
          <a:p>
            <a:pPr algn="just"/>
            <a:r>
              <a:rPr lang="en-US" sz="2800" dirty="0"/>
              <a:t>Role in update of sham marriages Annex and definition of migrant smuggling</a:t>
            </a:r>
          </a:p>
        </p:txBody>
      </p:sp>
    </p:spTree>
    <p:extLst>
      <p:ext uri="{BB962C8B-B14F-4D97-AF65-F5344CB8AC3E}">
        <p14:creationId xmlns:p14="http://schemas.microsoft.com/office/powerpoint/2010/main" val="168208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in 2023 -2024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dirty="0"/>
              <a:t>Questionnaire by the National Institute of Criminology in Hungary</a:t>
            </a: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Paper: ‘Legal Definition of Migrant Smuggling and/or Facilitation of Irregular Migration - An overview of EU legislation </a:t>
            </a: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External representation</a:t>
            </a:r>
            <a:endParaRPr lang="en-US" sz="3200" dirty="0"/>
          </a:p>
          <a:p>
            <a:pPr algn="just"/>
            <a:r>
              <a:rPr lang="en-US" sz="3200" dirty="0"/>
              <a:t>Annual meetings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1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Subgroup Western Balkans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457200" y="1180695"/>
            <a:ext cx="8229600" cy="3394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Idea and structure</a:t>
            </a:r>
          </a:p>
          <a:p>
            <a:pPr algn="just"/>
            <a:r>
              <a:rPr lang="en-US" dirty="0"/>
              <a:t>Launch: July 2023</a:t>
            </a:r>
          </a:p>
          <a:p>
            <a:pPr algn="just"/>
            <a:r>
              <a:rPr lang="en-US" dirty="0"/>
              <a:t>Members</a:t>
            </a:r>
          </a:p>
          <a:p>
            <a:pPr algn="just"/>
            <a:r>
              <a:rPr lang="en-US" dirty="0"/>
              <a:t>Hybrid kick-off event </a:t>
            </a:r>
          </a:p>
          <a:p>
            <a:pPr algn="just"/>
            <a:r>
              <a:rPr lang="en-US" dirty="0"/>
              <a:t>Way forward: </a:t>
            </a:r>
          </a:p>
          <a:p>
            <a:pPr indent="80963" algn="just">
              <a:buFont typeface="Wingdings" panose="05000000000000000000" pitchFamily="2" charset="2"/>
              <a:buChar char="§"/>
            </a:pPr>
            <a:r>
              <a:rPr lang="en-US" sz="2800" dirty="0"/>
              <a:t> Cooperation with WB Crim. Just Project</a:t>
            </a:r>
          </a:p>
          <a:p>
            <a:pPr indent="80963" algn="just">
              <a:buFont typeface="Wingdings" panose="05000000000000000000" pitchFamily="2" charset="2"/>
              <a:buChar char="§"/>
            </a:pPr>
            <a:r>
              <a:rPr lang="en-US" sz="2800" dirty="0"/>
              <a:t> Cooperation with EU4FAST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19317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Focus Group Perspectives 2024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457200" y="1180695"/>
            <a:ext cx="8229600" cy="3394710"/>
          </a:xfrm>
        </p:spPr>
        <p:txBody>
          <a:bodyPr>
            <a:normAutofit fontScale="92500" lnSpcReduction="10000"/>
          </a:bodyPr>
          <a:lstStyle/>
          <a:p>
            <a:pPr indent="-9525" algn="just">
              <a:buFont typeface="Wingdings" panose="05000000000000000000" pitchFamily="2" charset="2"/>
              <a:buChar char="§"/>
            </a:pPr>
            <a:r>
              <a:rPr lang="en-US"/>
              <a:t> </a:t>
            </a:r>
            <a:r>
              <a:rPr lang="en-US" dirty="0"/>
              <a:t>Informal virtual workshops</a:t>
            </a:r>
          </a:p>
          <a:p>
            <a:pPr indent="-9525" algn="just">
              <a:buFont typeface="Wingdings" panose="05000000000000000000" pitchFamily="2" charset="2"/>
              <a:buChar char="§"/>
            </a:pPr>
            <a:r>
              <a:rPr lang="en-US" dirty="0"/>
              <a:t> Use of new Restricted Area</a:t>
            </a:r>
          </a:p>
          <a:p>
            <a:pPr indent="-9525" algn="just">
              <a:buFont typeface="Wingdings" panose="05000000000000000000" pitchFamily="2" charset="2"/>
              <a:buChar char="§"/>
            </a:pPr>
            <a:r>
              <a:rPr lang="en-US" dirty="0"/>
              <a:t> Synergies with </a:t>
            </a:r>
            <a:r>
              <a:rPr lang="en-US" dirty="0" err="1"/>
              <a:t>CoE</a:t>
            </a:r>
            <a:r>
              <a:rPr lang="en-US" dirty="0"/>
              <a:t> Network of Prosecutors on         	Migrant Smuggling</a:t>
            </a:r>
          </a:p>
          <a:p>
            <a:pPr indent="-9525" algn="just">
              <a:buFont typeface="Wingdings" panose="05000000000000000000" pitchFamily="2" charset="2"/>
              <a:buChar char="§"/>
            </a:pPr>
            <a:r>
              <a:rPr lang="en-US" dirty="0"/>
              <a:t> Cooperation with EU4FAST</a:t>
            </a:r>
          </a:p>
          <a:p>
            <a:pPr indent="-9525" algn="just">
              <a:buFont typeface="Wingdings" panose="05000000000000000000" pitchFamily="2" charset="2"/>
              <a:buChar char="§"/>
            </a:pPr>
            <a:r>
              <a:rPr lang="en-US" dirty="0"/>
              <a:t>Cooperation with Global Alliance to Counter 	Migrant Smuggling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207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Zacharias Symeou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National Member for Cyprus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zacharias.symeou@eurojust.europa.eu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+31 70 412 5260</a:t>
            </a:r>
          </a:p>
        </p:txBody>
      </p:sp>
    </p:spTree>
    <p:extLst>
      <p:ext uri="{BB962C8B-B14F-4D97-AF65-F5344CB8AC3E}">
        <p14:creationId xmlns:p14="http://schemas.microsoft.com/office/powerpoint/2010/main" val="3619522367"/>
      </p:ext>
    </p:extLst>
  </p:cSld>
  <p:clrMapOvr>
    <a:masterClrMapping/>
  </p:clrMapOvr>
</p:sld>
</file>

<file path=ppt/theme/theme1.xml><?xml version="1.0" encoding="utf-8"?>
<a:theme xmlns:a="http://schemas.openxmlformats.org/drawingml/2006/main" name="Opening slide (1)">
  <a:themeElements>
    <a:clrScheme name="Eurojust">
      <a:dk1>
        <a:srgbClr val="2B4754"/>
      </a:dk1>
      <a:lt1>
        <a:sysClr val="window" lastClr="FFFFFF"/>
      </a:lt1>
      <a:dk2>
        <a:srgbClr val="000000"/>
      </a:dk2>
      <a:lt2>
        <a:srgbClr val="EFF2E5"/>
      </a:lt2>
      <a:accent1>
        <a:srgbClr val="2B4754"/>
      </a:accent1>
      <a:accent2>
        <a:srgbClr val="C18172"/>
      </a:accent2>
      <a:accent3>
        <a:srgbClr val="ADA634"/>
      </a:accent3>
      <a:accent4>
        <a:srgbClr val="8E6969"/>
      </a:accent4>
      <a:accent5>
        <a:srgbClr val="466570"/>
      </a:accent5>
      <a:accent6>
        <a:srgbClr val="C1BFBC"/>
      </a:accent6>
      <a:hlink>
        <a:srgbClr val="155773"/>
      </a:hlink>
      <a:folHlink>
        <a:srgbClr val="800080"/>
      </a:folHlink>
    </a:clrScheme>
    <a:fontScheme name="Eurojust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03E3EC2-5B76-4865-9FA4-09D64122C24F}" vid="{19F32853-D9F1-4138-A6D1-2FFDEE33082B}"/>
    </a:ext>
  </a:extLst>
</a:theme>
</file>

<file path=ppt/theme/theme2.xml><?xml version="1.0" encoding="utf-8"?>
<a:theme xmlns:a="http://schemas.openxmlformats.org/drawingml/2006/main" name="Opening slide (2)">
  <a:themeElements>
    <a:clrScheme name="Eurojust">
      <a:dk1>
        <a:srgbClr val="2B4754"/>
      </a:dk1>
      <a:lt1>
        <a:sysClr val="window" lastClr="FFFFFF"/>
      </a:lt1>
      <a:dk2>
        <a:srgbClr val="000000"/>
      </a:dk2>
      <a:lt2>
        <a:srgbClr val="EFF2E5"/>
      </a:lt2>
      <a:accent1>
        <a:srgbClr val="2B4754"/>
      </a:accent1>
      <a:accent2>
        <a:srgbClr val="C18172"/>
      </a:accent2>
      <a:accent3>
        <a:srgbClr val="ADA634"/>
      </a:accent3>
      <a:accent4>
        <a:srgbClr val="8E6969"/>
      </a:accent4>
      <a:accent5>
        <a:srgbClr val="466570"/>
      </a:accent5>
      <a:accent6>
        <a:srgbClr val="C1BFBC"/>
      </a:accent6>
      <a:hlink>
        <a:srgbClr val="155773"/>
      </a:hlink>
      <a:folHlink>
        <a:srgbClr val="800080"/>
      </a:folHlink>
    </a:clrScheme>
    <a:fontScheme name="Eurojust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03E3EC2-5B76-4865-9FA4-09D64122C24F}" vid="{0E409B3D-805D-42C8-BA99-31210F506C89}"/>
    </a:ext>
  </a:extLst>
</a:theme>
</file>

<file path=ppt/theme/theme3.xml><?xml version="1.0" encoding="utf-8"?>
<a:theme xmlns:a="http://schemas.openxmlformats.org/drawingml/2006/main" name="Opening slide (3)">
  <a:themeElements>
    <a:clrScheme name="Eurojust">
      <a:dk1>
        <a:srgbClr val="2B4754"/>
      </a:dk1>
      <a:lt1>
        <a:sysClr val="window" lastClr="FFFFFF"/>
      </a:lt1>
      <a:dk2>
        <a:srgbClr val="000000"/>
      </a:dk2>
      <a:lt2>
        <a:srgbClr val="EFF2E5"/>
      </a:lt2>
      <a:accent1>
        <a:srgbClr val="2B4754"/>
      </a:accent1>
      <a:accent2>
        <a:srgbClr val="C18172"/>
      </a:accent2>
      <a:accent3>
        <a:srgbClr val="ADA634"/>
      </a:accent3>
      <a:accent4>
        <a:srgbClr val="8E6969"/>
      </a:accent4>
      <a:accent5>
        <a:srgbClr val="466570"/>
      </a:accent5>
      <a:accent6>
        <a:srgbClr val="C1BFBC"/>
      </a:accent6>
      <a:hlink>
        <a:srgbClr val="155773"/>
      </a:hlink>
      <a:folHlink>
        <a:srgbClr val="800080"/>
      </a:folHlink>
    </a:clrScheme>
    <a:fontScheme name="Eurojust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03E3EC2-5B76-4865-9FA4-09D64122C24F}" vid="{92F6A3E6-55E1-45B8-9553-274725D46389}"/>
    </a:ext>
  </a:extLst>
</a:theme>
</file>

<file path=ppt/theme/theme4.xml><?xml version="1.0" encoding="utf-8"?>
<a:theme xmlns:a="http://schemas.openxmlformats.org/drawingml/2006/main" name="Transition slide">
  <a:themeElements>
    <a:clrScheme name="Eurojust">
      <a:dk1>
        <a:srgbClr val="2B4754"/>
      </a:dk1>
      <a:lt1>
        <a:sysClr val="window" lastClr="FFFFFF"/>
      </a:lt1>
      <a:dk2>
        <a:srgbClr val="000000"/>
      </a:dk2>
      <a:lt2>
        <a:srgbClr val="EFF2E5"/>
      </a:lt2>
      <a:accent1>
        <a:srgbClr val="2B4754"/>
      </a:accent1>
      <a:accent2>
        <a:srgbClr val="C18172"/>
      </a:accent2>
      <a:accent3>
        <a:srgbClr val="ADA634"/>
      </a:accent3>
      <a:accent4>
        <a:srgbClr val="8E6969"/>
      </a:accent4>
      <a:accent5>
        <a:srgbClr val="466570"/>
      </a:accent5>
      <a:accent6>
        <a:srgbClr val="C1BFBC"/>
      </a:accent6>
      <a:hlink>
        <a:srgbClr val="155773"/>
      </a:hlink>
      <a:folHlink>
        <a:srgbClr val="800080"/>
      </a:folHlink>
    </a:clrScheme>
    <a:fontScheme name="Eurojust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03E3EC2-5B76-4865-9FA4-09D64122C24F}" vid="{839596C7-779D-45B7-9DE8-9E8794DC8790}"/>
    </a:ext>
  </a:extLst>
</a:theme>
</file>

<file path=ppt/theme/theme5.xml><?xml version="1.0" encoding="utf-8"?>
<a:theme xmlns:a="http://schemas.openxmlformats.org/drawingml/2006/main" name="EJ Presentation 16:9 Light - Content">
  <a:themeElements>
    <a:clrScheme name="Eurojust">
      <a:dk1>
        <a:srgbClr val="2B4754"/>
      </a:dk1>
      <a:lt1>
        <a:sysClr val="window" lastClr="FFFFFF"/>
      </a:lt1>
      <a:dk2>
        <a:srgbClr val="000000"/>
      </a:dk2>
      <a:lt2>
        <a:srgbClr val="EFF2E5"/>
      </a:lt2>
      <a:accent1>
        <a:srgbClr val="2B4754"/>
      </a:accent1>
      <a:accent2>
        <a:srgbClr val="C18172"/>
      </a:accent2>
      <a:accent3>
        <a:srgbClr val="ADA634"/>
      </a:accent3>
      <a:accent4>
        <a:srgbClr val="8E6969"/>
      </a:accent4>
      <a:accent5>
        <a:srgbClr val="466570"/>
      </a:accent5>
      <a:accent6>
        <a:srgbClr val="C1BFBC"/>
      </a:accent6>
      <a:hlink>
        <a:srgbClr val="155773"/>
      </a:hlink>
      <a:folHlink>
        <a:srgbClr val="800080"/>
      </a:folHlink>
    </a:clrScheme>
    <a:fontScheme name="Eurojust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03E3EC2-5B76-4865-9FA4-09D64122C24F}" vid="{4C047F20-6BDA-4348-948C-AC82A6F47E22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EJ_Presentation_Light_Widescreen</Template>
  <TotalTime>2372</TotalTime>
  <Words>200</Words>
  <Application>Microsoft Office PowerPoint</Application>
  <PresentationFormat>Affichage à l'écran (16:9)</PresentationFormat>
  <Paragraphs>48</Paragraphs>
  <Slides>9</Slides>
  <Notes>9</Notes>
  <HiddenSlides>0</HiddenSlides>
  <MMClips>1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Cambria</vt:lpstr>
      <vt:lpstr>Open Sans</vt:lpstr>
      <vt:lpstr>Wingdings</vt:lpstr>
      <vt:lpstr>Wingdings 3</vt:lpstr>
      <vt:lpstr>Opening slide (1)</vt:lpstr>
      <vt:lpstr>Opening slide (2)</vt:lpstr>
      <vt:lpstr>Opening slide (3)</vt:lpstr>
      <vt:lpstr>Transition slide</vt:lpstr>
      <vt:lpstr>EJ Presentation 16:9 Light - Content</vt:lpstr>
      <vt:lpstr>  </vt:lpstr>
      <vt:lpstr>Présentation PowerPoint</vt:lpstr>
      <vt:lpstr>Focus Group on Migrant Smuggling</vt:lpstr>
      <vt:lpstr>Functioning of FG</vt:lpstr>
      <vt:lpstr>Activities in 2023 - 2024</vt:lpstr>
      <vt:lpstr>Activities in 2023 -2024</vt:lpstr>
      <vt:lpstr>Subgroup Western Balkans</vt:lpstr>
      <vt:lpstr>Focus Group Perspectives 2024</vt:lpstr>
      <vt:lpstr>Présentation PowerPoint</vt:lpstr>
    </vt:vector>
  </TitlesOfParts>
  <Company>Eurojust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Symeou, Z.</dc:creator>
  <cp:lastModifiedBy>VIX Anne-Catherine</cp:lastModifiedBy>
  <cp:revision>30</cp:revision>
  <cp:lastPrinted>2019-02-08T12:33:26Z</cp:lastPrinted>
  <dcterms:created xsi:type="dcterms:W3CDTF">2023-07-03T13:16:41Z</dcterms:created>
  <dcterms:modified xsi:type="dcterms:W3CDTF">2024-09-10T11:26:52Z</dcterms:modified>
</cp:coreProperties>
</file>