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1"/>
  </p:sldMasterIdLst>
  <p:notesMasterIdLst>
    <p:notesMasterId r:id="rId37"/>
  </p:notesMasterIdLst>
  <p:handoutMasterIdLst>
    <p:handoutMasterId r:id="rId38"/>
  </p:handoutMasterIdLst>
  <p:sldIdLst>
    <p:sldId id="256" r:id="rId2"/>
    <p:sldId id="309" r:id="rId3"/>
    <p:sldId id="310" r:id="rId4"/>
    <p:sldId id="311" r:id="rId5"/>
    <p:sldId id="312" r:id="rId6"/>
    <p:sldId id="313" r:id="rId7"/>
    <p:sldId id="314" r:id="rId8"/>
    <p:sldId id="315" r:id="rId9"/>
    <p:sldId id="316" r:id="rId10"/>
    <p:sldId id="317" r:id="rId11"/>
    <p:sldId id="319" r:id="rId12"/>
    <p:sldId id="321" r:id="rId13"/>
    <p:sldId id="320" r:id="rId14"/>
    <p:sldId id="325" r:id="rId15"/>
    <p:sldId id="322" r:id="rId16"/>
    <p:sldId id="323" r:id="rId17"/>
    <p:sldId id="324" r:id="rId18"/>
    <p:sldId id="326" r:id="rId19"/>
    <p:sldId id="327" r:id="rId20"/>
    <p:sldId id="330" r:id="rId21"/>
    <p:sldId id="331" r:id="rId22"/>
    <p:sldId id="332" r:id="rId23"/>
    <p:sldId id="333" r:id="rId24"/>
    <p:sldId id="334" r:id="rId25"/>
    <p:sldId id="335" r:id="rId26"/>
    <p:sldId id="336" r:id="rId27"/>
    <p:sldId id="338" r:id="rId28"/>
    <p:sldId id="339" r:id="rId29"/>
    <p:sldId id="340" r:id="rId30"/>
    <p:sldId id="341" r:id="rId31"/>
    <p:sldId id="344" r:id="rId32"/>
    <p:sldId id="345" r:id="rId33"/>
    <p:sldId id="347" r:id="rId34"/>
    <p:sldId id="348" r:id="rId35"/>
    <p:sldId id="346"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08954A21-230E-476F-B888-2AFDAA969D1B}">
          <p14:sldIdLst>
            <p14:sldId id="256"/>
            <p14:sldId id="309"/>
          </p14:sldIdLst>
        </p14:section>
        <p14:section name="theme 1 : les principaux chiffres" id="{B76E0586-0256-4240-86B6-8480D0654442}">
          <p14:sldIdLst>
            <p14:sldId id="310"/>
            <p14:sldId id="311"/>
            <p14:sldId id="312"/>
          </p14:sldIdLst>
        </p14:section>
        <p14:section name="theme 2: la cadre legal national" id="{16A81753-FF93-4B50-A73A-BC29CB709BB5}">
          <p14:sldIdLst>
            <p14:sldId id="313"/>
            <p14:sldId id="314"/>
            <p14:sldId id="315"/>
            <p14:sldId id="316"/>
            <p14:sldId id="317"/>
            <p14:sldId id="319"/>
            <p14:sldId id="321"/>
            <p14:sldId id="320"/>
            <p14:sldId id="325"/>
            <p14:sldId id="322"/>
            <p14:sldId id="323"/>
            <p14:sldId id="324"/>
            <p14:sldId id="326"/>
            <p14:sldId id="327"/>
            <p14:sldId id="330"/>
            <p14:sldId id="331"/>
          </p14:sldIdLst>
        </p14:section>
        <p14:section name="theme 3: l'organisation institutionnelle" id="{C8BA8E1F-2561-46F7-AD61-E64FCFA79E16}">
          <p14:sldIdLst>
            <p14:sldId id="332"/>
            <p14:sldId id="333"/>
            <p14:sldId id="334"/>
            <p14:sldId id="335"/>
            <p14:sldId id="336"/>
          </p14:sldIdLst>
        </p14:section>
        <p14:section name="theme 4" id="{CCCA315A-AEA1-455C-BBEB-037E0A849B78}">
          <p14:sldIdLst>
            <p14:sldId id="338"/>
            <p14:sldId id="339"/>
            <p14:sldId id="340"/>
            <p14:sldId id="341"/>
            <p14:sldId id="344"/>
            <p14:sldId id="345"/>
            <p14:sldId id="347"/>
            <p14:sldId id="348"/>
            <p14:sldId id="34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03447BB-5D67-496B-8E87-E561075AD55C}" styleName="Style foncé 1 - Accentuation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Style foncé 1 - Accentuation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Style foncé 1 - Accentuation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Style foncé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Style foncé 1 - Accentuation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Style à thème 1 - Accentuation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1205"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315335-0A63-4E30-9E89-D4B9B6C62341}" type="doc">
      <dgm:prSet loTypeId="urn:microsoft.com/office/officeart/2005/8/layout/process1" loCatId="process" qsTypeId="urn:microsoft.com/office/officeart/2005/8/quickstyle/simple1" qsCatId="simple" csTypeId="urn:microsoft.com/office/officeart/2005/8/colors/accent1_2" csCatId="accent1" phldr="1"/>
      <dgm:spPr/>
    </dgm:pt>
    <dgm:pt modelId="{F9C122E6-9F08-4C15-A329-DBC5A2584411}">
      <dgm:prSet phldrT="[Texte]" custT="1"/>
      <dgm:spPr/>
      <dgm:t>
        <a:bodyPr/>
        <a:lstStyle/>
        <a:p>
          <a:r>
            <a:rPr lang="fr-FR" sz="2800" dirty="0">
              <a:latin typeface="Josefin Sans" pitchFamily="2" charset="0"/>
            </a:rPr>
            <a:t>En 2018:</a:t>
          </a:r>
        </a:p>
        <a:p>
          <a:r>
            <a:rPr lang="fr-FR" sz="2800" dirty="0">
              <a:latin typeface="Josefin Sans" pitchFamily="2" charset="0"/>
            </a:rPr>
            <a:t>780  </a:t>
          </a:r>
        </a:p>
        <a:p>
          <a:r>
            <a:rPr lang="fr-FR" sz="2000" dirty="0">
              <a:latin typeface="Josefin Sans" pitchFamily="2" charset="0"/>
            </a:rPr>
            <a:t>( 155 victimes étrangères )</a:t>
          </a:r>
        </a:p>
      </dgm:t>
    </dgm:pt>
    <dgm:pt modelId="{B7CA42A4-EB65-4FD9-AC0D-A5B6A9790BCC}" type="parTrans" cxnId="{94C67592-9360-4B88-A927-1AFC1DA6620A}">
      <dgm:prSet/>
      <dgm:spPr/>
      <dgm:t>
        <a:bodyPr/>
        <a:lstStyle/>
        <a:p>
          <a:endParaRPr lang="fr-TN"/>
        </a:p>
      </dgm:t>
    </dgm:pt>
    <dgm:pt modelId="{5F5CDBE5-8403-4DB7-B1FA-E939C2151436}" type="sibTrans" cxnId="{94C67592-9360-4B88-A927-1AFC1DA6620A}">
      <dgm:prSet/>
      <dgm:spPr/>
      <dgm:t>
        <a:bodyPr/>
        <a:lstStyle/>
        <a:p>
          <a:endParaRPr lang="fr-TN"/>
        </a:p>
      </dgm:t>
    </dgm:pt>
    <dgm:pt modelId="{98BC814A-9A60-4EFB-940C-6A1064000053}">
      <dgm:prSet phldrT="[Texte]" custT="1"/>
      <dgm:spPr/>
      <dgm:t>
        <a:bodyPr/>
        <a:lstStyle/>
        <a:p>
          <a:endParaRPr lang="fr-FR" sz="2800" dirty="0"/>
        </a:p>
        <a:p>
          <a:r>
            <a:rPr lang="fr-FR" sz="2800" dirty="0"/>
            <a:t>En 2019:</a:t>
          </a:r>
        </a:p>
        <a:p>
          <a:r>
            <a:rPr lang="fr-FR" sz="2800" dirty="0"/>
            <a:t>1313 </a:t>
          </a:r>
        </a:p>
        <a:p>
          <a:r>
            <a:rPr lang="fr-FR" sz="1800" dirty="0"/>
            <a:t>( 631 victimes étrangères ) </a:t>
          </a:r>
        </a:p>
        <a:p>
          <a:r>
            <a:rPr lang="fr-FR" sz="2800" dirty="0"/>
            <a:t> </a:t>
          </a:r>
          <a:endParaRPr lang="fr-TN" sz="2800" dirty="0"/>
        </a:p>
      </dgm:t>
    </dgm:pt>
    <dgm:pt modelId="{741EAC10-E6FD-4BA6-A0DC-A006BF856C30}" type="parTrans" cxnId="{09C56D4F-ECEE-433D-9845-0EF91578ABB9}">
      <dgm:prSet/>
      <dgm:spPr/>
      <dgm:t>
        <a:bodyPr/>
        <a:lstStyle/>
        <a:p>
          <a:endParaRPr lang="fr-TN"/>
        </a:p>
      </dgm:t>
    </dgm:pt>
    <dgm:pt modelId="{DB00FC4D-0A0C-49AB-A827-5B753A1A2159}" type="sibTrans" cxnId="{09C56D4F-ECEE-433D-9845-0EF91578ABB9}">
      <dgm:prSet/>
      <dgm:spPr/>
      <dgm:t>
        <a:bodyPr/>
        <a:lstStyle/>
        <a:p>
          <a:endParaRPr lang="fr-TN"/>
        </a:p>
      </dgm:t>
    </dgm:pt>
    <dgm:pt modelId="{28BE7F4B-FF68-49FA-9A8A-5DF4497ACBD4}">
      <dgm:prSet phldrT="[Texte]" custT="1"/>
      <dgm:spPr/>
      <dgm:t>
        <a:bodyPr/>
        <a:lstStyle/>
        <a:p>
          <a:r>
            <a:rPr lang="fr-FR" sz="2800" dirty="0"/>
            <a:t>En 2020:</a:t>
          </a:r>
        </a:p>
        <a:p>
          <a:r>
            <a:rPr lang="fr-FR" sz="2800" dirty="0"/>
            <a:t> 907 </a:t>
          </a:r>
        </a:p>
        <a:p>
          <a:r>
            <a:rPr lang="fr-FR" sz="2000" dirty="0"/>
            <a:t>(366  victimes étrangères)</a:t>
          </a:r>
          <a:endParaRPr lang="fr-TN" sz="2000" dirty="0"/>
        </a:p>
      </dgm:t>
    </dgm:pt>
    <dgm:pt modelId="{FB1DE085-3AA3-4E59-A5AE-719B7195A9EF}" type="parTrans" cxnId="{AE545DF6-6361-4D54-B194-F7AD113E3982}">
      <dgm:prSet/>
      <dgm:spPr/>
      <dgm:t>
        <a:bodyPr/>
        <a:lstStyle/>
        <a:p>
          <a:endParaRPr lang="fr-TN"/>
        </a:p>
      </dgm:t>
    </dgm:pt>
    <dgm:pt modelId="{F8FAD0D7-D750-42FF-A931-57F4BC77D5C1}" type="sibTrans" cxnId="{AE545DF6-6361-4D54-B194-F7AD113E3982}">
      <dgm:prSet/>
      <dgm:spPr/>
      <dgm:t>
        <a:bodyPr/>
        <a:lstStyle/>
        <a:p>
          <a:endParaRPr lang="fr-TN"/>
        </a:p>
      </dgm:t>
    </dgm:pt>
    <dgm:pt modelId="{CA8953CD-3FE0-4398-92C7-EAA774BC8F1E}">
      <dgm:prSet phldrT="[Texte]" custT="1"/>
      <dgm:spPr/>
      <dgm:t>
        <a:bodyPr/>
        <a:lstStyle/>
        <a:p>
          <a:r>
            <a:rPr lang="fr-FR" sz="2000" dirty="0"/>
            <a:t> </a:t>
          </a:r>
          <a:r>
            <a:rPr lang="fr-FR" sz="2800" dirty="0"/>
            <a:t>En 2021: 1100</a:t>
          </a:r>
        </a:p>
        <a:p>
          <a:r>
            <a:rPr lang="fr-FR" sz="2000" dirty="0"/>
            <a:t>( 595 victimes étrangères)</a:t>
          </a:r>
          <a:endParaRPr lang="fr-TN" sz="2000" dirty="0"/>
        </a:p>
      </dgm:t>
    </dgm:pt>
    <dgm:pt modelId="{4001BF3C-0141-4D3A-BF38-E155291EB857}" type="parTrans" cxnId="{351C2C79-15DF-43CC-8D3B-B6EE38190B58}">
      <dgm:prSet/>
      <dgm:spPr/>
      <dgm:t>
        <a:bodyPr/>
        <a:lstStyle/>
        <a:p>
          <a:endParaRPr lang="fr-TN"/>
        </a:p>
      </dgm:t>
    </dgm:pt>
    <dgm:pt modelId="{CD9A5A64-CA60-4787-A5EE-EE3E6E96E899}" type="sibTrans" cxnId="{351C2C79-15DF-43CC-8D3B-B6EE38190B58}">
      <dgm:prSet/>
      <dgm:spPr/>
      <dgm:t>
        <a:bodyPr/>
        <a:lstStyle/>
        <a:p>
          <a:endParaRPr lang="fr-TN"/>
        </a:p>
      </dgm:t>
    </dgm:pt>
    <dgm:pt modelId="{60707ABB-5758-4648-9123-2F7505AEEDD0}" type="pres">
      <dgm:prSet presAssocID="{85315335-0A63-4E30-9E89-D4B9B6C62341}" presName="Name0" presStyleCnt="0">
        <dgm:presLayoutVars>
          <dgm:dir/>
          <dgm:resizeHandles val="exact"/>
        </dgm:presLayoutVars>
      </dgm:prSet>
      <dgm:spPr/>
    </dgm:pt>
    <dgm:pt modelId="{3C24CA77-74AC-46E3-B952-1B33257F01BA}" type="pres">
      <dgm:prSet presAssocID="{F9C122E6-9F08-4C15-A329-DBC5A2584411}" presName="node" presStyleLbl="node1" presStyleIdx="0" presStyleCnt="4" custScaleX="175063" custLinFactNeighborX="-30625" custLinFactNeighborY="-29409">
        <dgm:presLayoutVars>
          <dgm:bulletEnabled val="1"/>
        </dgm:presLayoutVars>
      </dgm:prSet>
      <dgm:spPr/>
    </dgm:pt>
    <dgm:pt modelId="{86D1C074-EAFB-4A82-A800-D18960B64F1A}" type="pres">
      <dgm:prSet presAssocID="{5F5CDBE5-8403-4DB7-B1FA-E939C2151436}" presName="sibTrans" presStyleLbl="sibTrans2D1" presStyleIdx="0" presStyleCnt="3"/>
      <dgm:spPr/>
    </dgm:pt>
    <dgm:pt modelId="{FE7AE3CD-11A8-4606-922A-985F194D2FC7}" type="pres">
      <dgm:prSet presAssocID="{5F5CDBE5-8403-4DB7-B1FA-E939C2151436}" presName="connectorText" presStyleLbl="sibTrans2D1" presStyleIdx="0" presStyleCnt="3"/>
      <dgm:spPr/>
    </dgm:pt>
    <dgm:pt modelId="{11C737BB-7FA9-4F20-B499-70927237763B}" type="pres">
      <dgm:prSet presAssocID="{98BC814A-9A60-4EFB-940C-6A1064000053}" presName="node" presStyleLbl="node1" presStyleIdx="1" presStyleCnt="4" custScaleX="160510" custLinFactNeighborX="-19816" custLinFactNeighborY="525">
        <dgm:presLayoutVars>
          <dgm:bulletEnabled val="1"/>
        </dgm:presLayoutVars>
      </dgm:prSet>
      <dgm:spPr/>
    </dgm:pt>
    <dgm:pt modelId="{F78AE8FE-A197-499E-820C-B55B15FEE13A}" type="pres">
      <dgm:prSet presAssocID="{DB00FC4D-0A0C-49AB-A827-5B753A1A2159}" presName="sibTrans" presStyleLbl="sibTrans2D1" presStyleIdx="1" presStyleCnt="3"/>
      <dgm:spPr/>
    </dgm:pt>
    <dgm:pt modelId="{4EBF7DA4-2A2C-4181-856C-6F8D6D50EB7D}" type="pres">
      <dgm:prSet presAssocID="{DB00FC4D-0A0C-49AB-A827-5B753A1A2159}" presName="connectorText" presStyleLbl="sibTrans2D1" presStyleIdx="1" presStyleCnt="3"/>
      <dgm:spPr/>
    </dgm:pt>
    <dgm:pt modelId="{52729AA6-A924-4F83-A243-48F37659EA2B}" type="pres">
      <dgm:prSet presAssocID="{28BE7F4B-FF68-49FA-9A8A-5DF4497ACBD4}" presName="node" presStyleLbl="node1" presStyleIdx="2" presStyleCnt="4" custScaleX="179402">
        <dgm:presLayoutVars>
          <dgm:bulletEnabled val="1"/>
        </dgm:presLayoutVars>
      </dgm:prSet>
      <dgm:spPr/>
    </dgm:pt>
    <dgm:pt modelId="{EBACF6B3-0840-43EF-8D71-1234EEB98753}" type="pres">
      <dgm:prSet presAssocID="{F8FAD0D7-D750-42FF-A931-57F4BC77D5C1}" presName="sibTrans" presStyleLbl="sibTrans2D1" presStyleIdx="2" presStyleCnt="3"/>
      <dgm:spPr/>
    </dgm:pt>
    <dgm:pt modelId="{128C2736-2D85-43FF-8D5A-42A15D982A46}" type="pres">
      <dgm:prSet presAssocID="{F8FAD0D7-D750-42FF-A931-57F4BC77D5C1}" presName="connectorText" presStyleLbl="sibTrans2D1" presStyleIdx="2" presStyleCnt="3"/>
      <dgm:spPr/>
    </dgm:pt>
    <dgm:pt modelId="{B3036709-39A4-4FB1-821E-8C10F52F5FCF}" type="pres">
      <dgm:prSet presAssocID="{CA8953CD-3FE0-4398-92C7-EAA774BC8F1E}" presName="node" presStyleLbl="node1" presStyleIdx="3" presStyleCnt="4" custScaleX="160392">
        <dgm:presLayoutVars>
          <dgm:bulletEnabled val="1"/>
        </dgm:presLayoutVars>
      </dgm:prSet>
      <dgm:spPr/>
    </dgm:pt>
  </dgm:ptLst>
  <dgm:cxnLst>
    <dgm:cxn modelId="{96AD0517-0ECD-4C49-B6F4-2EEAB30A4ACA}" type="presOf" srcId="{DB00FC4D-0A0C-49AB-A827-5B753A1A2159}" destId="{F78AE8FE-A197-499E-820C-B55B15FEE13A}" srcOrd="0" destOrd="0" presId="urn:microsoft.com/office/officeart/2005/8/layout/process1"/>
    <dgm:cxn modelId="{6B945D42-B5C0-4DA9-AB3F-AFB59693A4A6}" type="presOf" srcId="{F9C122E6-9F08-4C15-A329-DBC5A2584411}" destId="{3C24CA77-74AC-46E3-B952-1B33257F01BA}" srcOrd="0" destOrd="0" presId="urn:microsoft.com/office/officeart/2005/8/layout/process1"/>
    <dgm:cxn modelId="{FE4AE34B-622F-4E05-9358-B1892136D8C1}" type="presOf" srcId="{DB00FC4D-0A0C-49AB-A827-5B753A1A2159}" destId="{4EBF7DA4-2A2C-4181-856C-6F8D6D50EB7D}" srcOrd="1" destOrd="0" presId="urn:microsoft.com/office/officeart/2005/8/layout/process1"/>
    <dgm:cxn modelId="{0A6C1B4C-D92E-4140-9C96-EA025749265D}" type="presOf" srcId="{5F5CDBE5-8403-4DB7-B1FA-E939C2151436}" destId="{86D1C074-EAFB-4A82-A800-D18960B64F1A}" srcOrd="0" destOrd="0" presId="urn:microsoft.com/office/officeart/2005/8/layout/process1"/>
    <dgm:cxn modelId="{09C56D4F-ECEE-433D-9845-0EF91578ABB9}" srcId="{85315335-0A63-4E30-9E89-D4B9B6C62341}" destId="{98BC814A-9A60-4EFB-940C-6A1064000053}" srcOrd="1" destOrd="0" parTransId="{741EAC10-E6FD-4BA6-A0DC-A006BF856C30}" sibTransId="{DB00FC4D-0A0C-49AB-A827-5B753A1A2159}"/>
    <dgm:cxn modelId="{5E5A6452-E419-42D9-9CA4-5BDA59DB1903}" type="presOf" srcId="{F8FAD0D7-D750-42FF-A931-57F4BC77D5C1}" destId="{EBACF6B3-0840-43EF-8D71-1234EEB98753}" srcOrd="0" destOrd="0" presId="urn:microsoft.com/office/officeart/2005/8/layout/process1"/>
    <dgm:cxn modelId="{351C2C79-15DF-43CC-8D3B-B6EE38190B58}" srcId="{85315335-0A63-4E30-9E89-D4B9B6C62341}" destId="{CA8953CD-3FE0-4398-92C7-EAA774BC8F1E}" srcOrd="3" destOrd="0" parTransId="{4001BF3C-0141-4D3A-BF38-E155291EB857}" sibTransId="{CD9A5A64-CA60-4787-A5EE-EE3E6E96E899}"/>
    <dgm:cxn modelId="{94C67592-9360-4B88-A927-1AFC1DA6620A}" srcId="{85315335-0A63-4E30-9E89-D4B9B6C62341}" destId="{F9C122E6-9F08-4C15-A329-DBC5A2584411}" srcOrd="0" destOrd="0" parTransId="{B7CA42A4-EB65-4FD9-AC0D-A5B6A9790BCC}" sibTransId="{5F5CDBE5-8403-4DB7-B1FA-E939C2151436}"/>
    <dgm:cxn modelId="{E5A9F092-E81B-4B5A-843C-2D945AE749CF}" type="presOf" srcId="{85315335-0A63-4E30-9E89-D4B9B6C62341}" destId="{60707ABB-5758-4648-9123-2F7505AEEDD0}" srcOrd="0" destOrd="0" presId="urn:microsoft.com/office/officeart/2005/8/layout/process1"/>
    <dgm:cxn modelId="{A5341A9A-F0EE-44F9-92C5-EA68085AAAFB}" type="presOf" srcId="{98BC814A-9A60-4EFB-940C-6A1064000053}" destId="{11C737BB-7FA9-4F20-B499-70927237763B}" srcOrd="0" destOrd="0" presId="urn:microsoft.com/office/officeart/2005/8/layout/process1"/>
    <dgm:cxn modelId="{7CED6FA0-E0E3-42C9-833E-FB8FD465F992}" type="presOf" srcId="{CA8953CD-3FE0-4398-92C7-EAA774BC8F1E}" destId="{B3036709-39A4-4FB1-821E-8C10F52F5FCF}" srcOrd="0" destOrd="0" presId="urn:microsoft.com/office/officeart/2005/8/layout/process1"/>
    <dgm:cxn modelId="{5CE604D4-E80A-41C6-8209-3C5C4F2D39B8}" type="presOf" srcId="{5F5CDBE5-8403-4DB7-B1FA-E939C2151436}" destId="{FE7AE3CD-11A8-4606-922A-985F194D2FC7}" srcOrd="1" destOrd="0" presId="urn:microsoft.com/office/officeart/2005/8/layout/process1"/>
    <dgm:cxn modelId="{809E4FF4-47DA-441E-B576-E9CD866895AF}" type="presOf" srcId="{28BE7F4B-FF68-49FA-9A8A-5DF4497ACBD4}" destId="{52729AA6-A924-4F83-A243-48F37659EA2B}" srcOrd="0" destOrd="0" presId="urn:microsoft.com/office/officeart/2005/8/layout/process1"/>
    <dgm:cxn modelId="{AE545DF6-6361-4D54-B194-F7AD113E3982}" srcId="{85315335-0A63-4E30-9E89-D4B9B6C62341}" destId="{28BE7F4B-FF68-49FA-9A8A-5DF4497ACBD4}" srcOrd="2" destOrd="0" parTransId="{FB1DE085-3AA3-4E59-A5AE-719B7195A9EF}" sibTransId="{F8FAD0D7-D750-42FF-A931-57F4BC77D5C1}"/>
    <dgm:cxn modelId="{E46A55F9-3F76-401F-B13E-DC4A34E15E92}" type="presOf" srcId="{F8FAD0D7-D750-42FF-A931-57F4BC77D5C1}" destId="{128C2736-2D85-43FF-8D5A-42A15D982A46}" srcOrd="1" destOrd="0" presId="urn:microsoft.com/office/officeart/2005/8/layout/process1"/>
    <dgm:cxn modelId="{75BBEAD8-9675-4436-9A81-72C7B940DFD0}" type="presParOf" srcId="{60707ABB-5758-4648-9123-2F7505AEEDD0}" destId="{3C24CA77-74AC-46E3-B952-1B33257F01BA}" srcOrd="0" destOrd="0" presId="urn:microsoft.com/office/officeart/2005/8/layout/process1"/>
    <dgm:cxn modelId="{858751DD-FFAB-4EC4-8D56-AF61C766FF29}" type="presParOf" srcId="{60707ABB-5758-4648-9123-2F7505AEEDD0}" destId="{86D1C074-EAFB-4A82-A800-D18960B64F1A}" srcOrd="1" destOrd="0" presId="urn:microsoft.com/office/officeart/2005/8/layout/process1"/>
    <dgm:cxn modelId="{A18C0176-CF12-446B-B2AC-9029F4A55803}" type="presParOf" srcId="{86D1C074-EAFB-4A82-A800-D18960B64F1A}" destId="{FE7AE3CD-11A8-4606-922A-985F194D2FC7}" srcOrd="0" destOrd="0" presId="urn:microsoft.com/office/officeart/2005/8/layout/process1"/>
    <dgm:cxn modelId="{1C5A5B2A-F255-45B5-80EA-1969609CA8BD}" type="presParOf" srcId="{60707ABB-5758-4648-9123-2F7505AEEDD0}" destId="{11C737BB-7FA9-4F20-B499-70927237763B}" srcOrd="2" destOrd="0" presId="urn:microsoft.com/office/officeart/2005/8/layout/process1"/>
    <dgm:cxn modelId="{283D1F69-9B5F-4106-A716-54235D08D84C}" type="presParOf" srcId="{60707ABB-5758-4648-9123-2F7505AEEDD0}" destId="{F78AE8FE-A197-499E-820C-B55B15FEE13A}" srcOrd="3" destOrd="0" presId="urn:microsoft.com/office/officeart/2005/8/layout/process1"/>
    <dgm:cxn modelId="{A1CA6578-A9A8-4029-99A5-9FBA9C435FBC}" type="presParOf" srcId="{F78AE8FE-A197-499E-820C-B55B15FEE13A}" destId="{4EBF7DA4-2A2C-4181-856C-6F8D6D50EB7D}" srcOrd="0" destOrd="0" presId="urn:microsoft.com/office/officeart/2005/8/layout/process1"/>
    <dgm:cxn modelId="{E48F2951-679A-4601-97DF-2A358121BD01}" type="presParOf" srcId="{60707ABB-5758-4648-9123-2F7505AEEDD0}" destId="{52729AA6-A924-4F83-A243-48F37659EA2B}" srcOrd="4" destOrd="0" presId="urn:microsoft.com/office/officeart/2005/8/layout/process1"/>
    <dgm:cxn modelId="{B7EE09D1-2CAB-466E-AC28-81B47BEBB1AE}" type="presParOf" srcId="{60707ABB-5758-4648-9123-2F7505AEEDD0}" destId="{EBACF6B3-0840-43EF-8D71-1234EEB98753}" srcOrd="5" destOrd="0" presId="urn:microsoft.com/office/officeart/2005/8/layout/process1"/>
    <dgm:cxn modelId="{04113768-8111-4AF8-A897-3DACA5E7177F}" type="presParOf" srcId="{EBACF6B3-0840-43EF-8D71-1234EEB98753}" destId="{128C2736-2D85-43FF-8D5A-42A15D982A46}" srcOrd="0" destOrd="0" presId="urn:microsoft.com/office/officeart/2005/8/layout/process1"/>
    <dgm:cxn modelId="{A865FF7A-4CDA-4AEC-87A5-C8EEC5F8B22C}" type="presParOf" srcId="{60707ABB-5758-4648-9123-2F7505AEEDD0}" destId="{B3036709-39A4-4FB1-821E-8C10F52F5FCF}"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AA89E4F-6EE7-49DD-B478-B533D66E210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fr-TN"/>
        </a:p>
      </dgm:t>
    </dgm:pt>
    <dgm:pt modelId="{D6E8641F-6A8B-4755-A72A-FDA2EFDB3062}">
      <dgm:prSet phldrT="[Texte]" custT="1"/>
      <dgm:spPr/>
      <dgm:t>
        <a:bodyPr/>
        <a:lstStyle/>
        <a:p>
          <a:pPr algn="ctr"/>
          <a:r>
            <a:rPr lang="fr-FR" sz="2800" b="1" dirty="0"/>
            <a:t>1- L’ incrimination de Trafic des migrants par les lois sur l'accès au territoire, le séjour, l'établissement et des étrangers </a:t>
          </a:r>
          <a:endParaRPr lang="fr-TN" sz="2800" b="1" dirty="0"/>
        </a:p>
      </dgm:t>
    </dgm:pt>
    <dgm:pt modelId="{92DC965D-0A46-42EC-BD41-28383F1B12BE}" type="parTrans" cxnId="{ADE4ECE9-E65E-48AF-B313-9D8C9F645903}">
      <dgm:prSet/>
      <dgm:spPr/>
      <dgm:t>
        <a:bodyPr/>
        <a:lstStyle/>
        <a:p>
          <a:endParaRPr lang="fr-TN"/>
        </a:p>
      </dgm:t>
    </dgm:pt>
    <dgm:pt modelId="{B1DC842D-6863-489F-B6A7-F57D729D96D0}" type="sibTrans" cxnId="{ADE4ECE9-E65E-48AF-B313-9D8C9F645903}">
      <dgm:prSet/>
      <dgm:spPr/>
      <dgm:t>
        <a:bodyPr/>
        <a:lstStyle/>
        <a:p>
          <a:endParaRPr lang="fr-TN"/>
        </a:p>
      </dgm:t>
    </dgm:pt>
    <dgm:pt modelId="{1383D2DC-88FB-4ED9-99D2-CAFFBBEF170F}">
      <dgm:prSet phldrT="[Texte]" custT="1"/>
      <dgm:spPr/>
      <dgm:t>
        <a:bodyPr/>
        <a:lstStyle/>
        <a:p>
          <a:pPr algn="ctr"/>
          <a:r>
            <a:rPr lang="fr-FR" sz="2800" b="1" dirty="0"/>
            <a:t>2- l’incrimination de la traite des êtres humains </a:t>
          </a:r>
          <a:endParaRPr lang="fr-TN" sz="2800" b="1" dirty="0"/>
        </a:p>
      </dgm:t>
    </dgm:pt>
    <dgm:pt modelId="{3560126B-00BC-495E-A2AD-8375B7E5C068}" type="sibTrans" cxnId="{49141C62-428D-4151-AF69-C1EAB3ED8C3B}">
      <dgm:prSet/>
      <dgm:spPr/>
      <dgm:t>
        <a:bodyPr/>
        <a:lstStyle/>
        <a:p>
          <a:endParaRPr lang="fr-TN"/>
        </a:p>
      </dgm:t>
    </dgm:pt>
    <dgm:pt modelId="{D69794F9-75C3-4BDA-9ACD-EC75A109FE2C}" type="parTrans" cxnId="{49141C62-428D-4151-AF69-C1EAB3ED8C3B}">
      <dgm:prSet/>
      <dgm:spPr/>
      <dgm:t>
        <a:bodyPr/>
        <a:lstStyle/>
        <a:p>
          <a:endParaRPr lang="fr-TN"/>
        </a:p>
      </dgm:t>
    </dgm:pt>
    <dgm:pt modelId="{7909F557-3A73-4B68-9DEE-888A3C5DE31E}" type="pres">
      <dgm:prSet presAssocID="{2AA89E4F-6EE7-49DD-B478-B533D66E2102}" presName="linear" presStyleCnt="0">
        <dgm:presLayoutVars>
          <dgm:animLvl val="lvl"/>
          <dgm:resizeHandles val="exact"/>
        </dgm:presLayoutVars>
      </dgm:prSet>
      <dgm:spPr/>
    </dgm:pt>
    <dgm:pt modelId="{52120064-DC0C-4DBA-A560-16D803527686}" type="pres">
      <dgm:prSet presAssocID="{D6E8641F-6A8B-4755-A72A-FDA2EFDB3062}" presName="parentText" presStyleLbl="node1" presStyleIdx="0" presStyleCnt="2" custLinFactY="-90143" custLinFactNeighborX="-1223" custLinFactNeighborY="-100000">
        <dgm:presLayoutVars>
          <dgm:chMax val="0"/>
          <dgm:bulletEnabled val="1"/>
        </dgm:presLayoutVars>
      </dgm:prSet>
      <dgm:spPr/>
    </dgm:pt>
    <dgm:pt modelId="{6F9A1341-E30F-4ACE-95FA-163E4A1B0C80}" type="pres">
      <dgm:prSet presAssocID="{B1DC842D-6863-489F-B6A7-F57D729D96D0}" presName="spacer" presStyleCnt="0"/>
      <dgm:spPr/>
    </dgm:pt>
    <dgm:pt modelId="{51B8BDB1-FDA2-4F9C-80AD-B8E1A0A75255}" type="pres">
      <dgm:prSet presAssocID="{1383D2DC-88FB-4ED9-99D2-CAFFBBEF170F}" presName="parentText" presStyleLbl="node1" presStyleIdx="1" presStyleCnt="2" custLinFactY="39158" custLinFactNeighborX="489" custLinFactNeighborY="100000">
        <dgm:presLayoutVars>
          <dgm:chMax val="0"/>
          <dgm:bulletEnabled val="1"/>
        </dgm:presLayoutVars>
      </dgm:prSet>
      <dgm:spPr/>
    </dgm:pt>
  </dgm:ptLst>
  <dgm:cxnLst>
    <dgm:cxn modelId="{739C830E-3FDB-4466-9A3E-608F36C91699}" type="presOf" srcId="{2AA89E4F-6EE7-49DD-B478-B533D66E2102}" destId="{7909F557-3A73-4B68-9DEE-888A3C5DE31E}" srcOrd="0" destOrd="0" presId="urn:microsoft.com/office/officeart/2005/8/layout/vList2"/>
    <dgm:cxn modelId="{49141C62-428D-4151-AF69-C1EAB3ED8C3B}" srcId="{2AA89E4F-6EE7-49DD-B478-B533D66E2102}" destId="{1383D2DC-88FB-4ED9-99D2-CAFFBBEF170F}" srcOrd="1" destOrd="0" parTransId="{D69794F9-75C3-4BDA-9ACD-EC75A109FE2C}" sibTransId="{3560126B-00BC-495E-A2AD-8375B7E5C068}"/>
    <dgm:cxn modelId="{7D0AD963-B1DE-4981-81DE-92340224BDEE}" type="presOf" srcId="{D6E8641F-6A8B-4755-A72A-FDA2EFDB3062}" destId="{52120064-DC0C-4DBA-A560-16D803527686}" srcOrd="0" destOrd="0" presId="urn:microsoft.com/office/officeart/2005/8/layout/vList2"/>
    <dgm:cxn modelId="{ADE4ECE9-E65E-48AF-B313-9D8C9F645903}" srcId="{2AA89E4F-6EE7-49DD-B478-B533D66E2102}" destId="{D6E8641F-6A8B-4755-A72A-FDA2EFDB3062}" srcOrd="0" destOrd="0" parTransId="{92DC965D-0A46-42EC-BD41-28383F1B12BE}" sibTransId="{B1DC842D-6863-489F-B6A7-F57D729D96D0}"/>
    <dgm:cxn modelId="{1E8C80ED-89A4-4828-9A1E-C0052EDDAC67}" type="presOf" srcId="{1383D2DC-88FB-4ED9-99D2-CAFFBBEF170F}" destId="{51B8BDB1-FDA2-4F9C-80AD-B8E1A0A75255}" srcOrd="0" destOrd="0" presId="urn:microsoft.com/office/officeart/2005/8/layout/vList2"/>
    <dgm:cxn modelId="{3D201545-7A45-4FB7-A7BD-BEAE829D9E66}" type="presParOf" srcId="{7909F557-3A73-4B68-9DEE-888A3C5DE31E}" destId="{52120064-DC0C-4DBA-A560-16D803527686}" srcOrd="0" destOrd="0" presId="urn:microsoft.com/office/officeart/2005/8/layout/vList2"/>
    <dgm:cxn modelId="{EBF5FABA-1553-4FBB-96CA-6683E702CDC6}" type="presParOf" srcId="{7909F557-3A73-4B68-9DEE-888A3C5DE31E}" destId="{6F9A1341-E30F-4ACE-95FA-163E4A1B0C80}" srcOrd="1" destOrd="0" presId="urn:microsoft.com/office/officeart/2005/8/layout/vList2"/>
    <dgm:cxn modelId="{0997F9EE-642E-422A-BF18-52051DBB18C6}" type="presParOf" srcId="{7909F557-3A73-4B68-9DEE-888A3C5DE31E}" destId="{51B8BDB1-FDA2-4F9C-80AD-B8E1A0A75255}"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C81ED8A-48DF-4420-AE6F-0725551E989F}" type="doc">
      <dgm:prSet loTypeId="urn:microsoft.com/office/officeart/2005/8/layout/hProcess3" loCatId="process" qsTypeId="urn:microsoft.com/office/officeart/2005/8/quickstyle/simple3" qsCatId="simple" csTypeId="urn:microsoft.com/office/officeart/2005/8/colors/accent1_2" csCatId="accent1" phldr="1"/>
      <dgm:spPr/>
    </dgm:pt>
    <dgm:pt modelId="{D8EA436D-491C-43AD-A4DC-C4EF55171403}">
      <dgm:prSet phldrT="[Texte]" custT="1"/>
      <dgm:spPr/>
      <dgm:t>
        <a:bodyPr/>
        <a:lstStyle/>
        <a:p>
          <a:r>
            <a:rPr lang="fr-FR" sz="1400" dirty="0"/>
            <a:t>selon les normes de la convention des nations unies contre la criminalité transnationale organisée et  ses protocoles  additionnels et La Convention du conseil de l'Europe sur la lutte contre la traite des êtres humains</a:t>
          </a:r>
        </a:p>
        <a:p>
          <a:endParaRPr lang="fr-FR" sz="1400" dirty="0"/>
        </a:p>
        <a:p>
          <a:endParaRPr lang="fr-TN" sz="1400" dirty="0"/>
        </a:p>
      </dgm:t>
    </dgm:pt>
    <dgm:pt modelId="{7CB7A196-A1D1-4887-97AF-83BC14889D4F}" type="parTrans" cxnId="{9D765C08-96C7-480F-A68B-38628F636EA7}">
      <dgm:prSet/>
      <dgm:spPr/>
      <dgm:t>
        <a:bodyPr/>
        <a:lstStyle/>
        <a:p>
          <a:endParaRPr lang="fr-TN"/>
        </a:p>
      </dgm:t>
    </dgm:pt>
    <dgm:pt modelId="{042FFF33-406F-4BCD-85D5-2B54C115358E}" type="sibTrans" cxnId="{9D765C08-96C7-480F-A68B-38628F636EA7}">
      <dgm:prSet/>
      <dgm:spPr/>
      <dgm:t>
        <a:bodyPr/>
        <a:lstStyle/>
        <a:p>
          <a:endParaRPr lang="fr-TN"/>
        </a:p>
      </dgm:t>
    </dgm:pt>
    <dgm:pt modelId="{3241AC78-7338-47CB-8788-9897B7BBBD28}" type="pres">
      <dgm:prSet presAssocID="{7C81ED8A-48DF-4420-AE6F-0725551E989F}" presName="Name0" presStyleCnt="0">
        <dgm:presLayoutVars>
          <dgm:dir/>
          <dgm:animLvl val="lvl"/>
          <dgm:resizeHandles val="exact"/>
        </dgm:presLayoutVars>
      </dgm:prSet>
      <dgm:spPr/>
    </dgm:pt>
    <dgm:pt modelId="{FE78721A-B48C-41E6-B753-1D790F695014}" type="pres">
      <dgm:prSet presAssocID="{7C81ED8A-48DF-4420-AE6F-0725551E989F}" presName="dummy" presStyleCnt="0"/>
      <dgm:spPr/>
    </dgm:pt>
    <dgm:pt modelId="{2DD048FF-4439-48E1-B6F8-D82CD5151BC5}" type="pres">
      <dgm:prSet presAssocID="{7C81ED8A-48DF-4420-AE6F-0725551E989F}" presName="linH" presStyleCnt="0"/>
      <dgm:spPr/>
    </dgm:pt>
    <dgm:pt modelId="{9A9B92E5-0F71-4798-A6B6-ACD5DBAAD434}" type="pres">
      <dgm:prSet presAssocID="{7C81ED8A-48DF-4420-AE6F-0725551E989F}" presName="padding1" presStyleCnt="0"/>
      <dgm:spPr/>
    </dgm:pt>
    <dgm:pt modelId="{383750EA-C976-4478-B3B6-5C7A3A3D7066}" type="pres">
      <dgm:prSet presAssocID="{D8EA436D-491C-43AD-A4DC-C4EF55171403}" presName="linV" presStyleCnt="0"/>
      <dgm:spPr/>
    </dgm:pt>
    <dgm:pt modelId="{0D92F36E-C1E6-42A1-A95A-8136D244DB2F}" type="pres">
      <dgm:prSet presAssocID="{D8EA436D-491C-43AD-A4DC-C4EF55171403}" presName="spVertical1" presStyleCnt="0"/>
      <dgm:spPr/>
    </dgm:pt>
    <dgm:pt modelId="{05101416-3BF6-4689-A27E-686208741BB8}" type="pres">
      <dgm:prSet presAssocID="{D8EA436D-491C-43AD-A4DC-C4EF55171403}" presName="parTx" presStyleLbl="revTx" presStyleIdx="0" presStyleCnt="1" custScaleX="192826" custScaleY="136766" custLinFactNeighborX="-10812" custLinFactNeighborY="-46362">
        <dgm:presLayoutVars>
          <dgm:chMax val="0"/>
          <dgm:chPref val="0"/>
          <dgm:bulletEnabled val="1"/>
        </dgm:presLayoutVars>
      </dgm:prSet>
      <dgm:spPr/>
    </dgm:pt>
    <dgm:pt modelId="{C820B519-726A-46B6-B503-8F3213EA9980}" type="pres">
      <dgm:prSet presAssocID="{D8EA436D-491C-43AD-A4DC-C4EF55171403}" presName="spVertical2" presStyleCnt="0"/>
      <dgm:spPr/>
    </dgm:pt>
    <dgm:pt modelId="{9C572361-88BA-437E-8593-117E3D1FF48E}" type="pres">
      <dgm:prSet presAssocID="{D8EA436D-491C-43AD-A4DC-C4EF55171403}" presName="spVertical3" presStyleCnt="0"/>
      <dgm:spPr/>
    </dgm:pt>
    <dgm:pt modelId="{583F9904-41A4-410D-8135-9D51FBADDA85}" type="pres">
      <dgm:prSet presAssocID="{7C81ED8A-48DF-4420-AE6F-0725551E989F}" presName="padding2" presStyleCnt="0"/>
      <dgm:spPr/>
    </dgm:pt>
    <dgm:pt modelId="{9B1CD4B8-91BC-40D6-9AE9-2FEDB45348ED}" type="pres">
      <dgm:prSet presAssocID="{7C81ED8A-48DF-4420-AE6F-0725551E989F}" presName="negArrow" presStyleCnt="0"/>
      <dgm:spPr/>
    </dgm:pt>
    <dgm:pt modelId="{2782B36E-012A-4163-9711-4E2FAA40A8DB}" type="pres">
      <dgm:prSet presAssocID="{7C81ED8A-48DF-4420-AE6F-0725551E989F}" presName="backgroundArrow" presStyleLbl="node1" presStyleIdx="0" presStyleCnt="1" custLinFactY="100000" custLinFactNeighborX="-380" custLinFactNeighborY="145258"/>
      <dgm:spPr/>
    </dgm:pt>
  </dgm:ptLst>
  <dgm:cxnLst>
    <dgm:cxn modelId="{9D765C08-96C7-480F-A68B-38628F636EA7}" srcId="{7C81ED8A-48DF-4420-AE6F-0725551E989F}" destId="{D8EA436D-491C-43AD-A4DC-C4EF55171403}" srcOrd="0" destOrd="0" parTransId="{7CB7A196-A1D1-4887-97AF-83BC14889D4F}" sibTransId="{042FFF33-406F-4BCD-85D5-2B54C115358E}"/>
    <dgm:cxn modelId="{68F0769A-5EF9-48B2-B78D-8A0C9F108696}" type="presOf" srcId="{7C81ED8A-48DF-4420-AE6F-0725551E989F}" destId="{3241AC78-7338-47CB-8788-9897B7BBBD28}" srcOrd="0" destOrd="0" presId="urn:microsoft.com/office/officeart/2005/8/layout/hProcess3"/>
    <dgm:cxn modelId="{5048BCC1-C663-4307-B6C5-1C2E142A6842}" type="presOf" srcId="{D8EA436D-491C-43AD-A4DC-C4EF55171403}" destId="{05101416-3BF6-4689-A27E-686208741BB8}" srcOrd="0" destOrd="0" presId="urn:microsoft.com/office/officeart/2005/8/layout/hProcess3"/>
    <dgm:cxn modelId="{91E187BD-EF13-4D3F-9818-B51997C1A3D0}" type="presParOf" srcId="{3241AC78-7338-47CB-8788-9897B7BBBD28}" destId="{FE78721A-B48C-41E6-B753-1D790F695014}" srcOrd="0" destOrd="0" presId="urn:microsoft.com/office/officeart/2005/8/layout/hProcess3"/>
    <dgm:cxn modelId="{0D317439-302B-424A-A8FE-526D16B99E3B}" type="presParOf" srcId="{3241AC78-7338-47CB-8788-9897B7BBBD28}" destId="{2DD048FF-4439-48E1-B6F8-D82CD5151BC5}" srcOrd="1" destOrd="0" presId="urn:microsoft.com/office/officeart/2005/8/layout/hProcess3"/>
    <dgm:cxn modelId="{C9BD8CC3-F3BD-4CA9-A076-32698F8FED71}" type="presParOf" srcId="{2DD048FF-4439-48E1-B6F8-D82CD5151BC5}" destId="{9A9B92E5-0F71-4798-A6B6-ACD5DBAAD434}" srcOrd="0" destOrd="0" presId="urn:microsoft.com/office/officeart/2005/8/layout/hProcess3"/>
    <dgm:cxn modelId="{64BFD462-A0D9-4BB2-9199-E62BC76705A0}" type="presParOf" srcId="{2DD048FF-4439-48E1-B6F8-D82CD5151BC5}" destId="{383750EA-C976-4478-B3B6-5C7A3A3D7066}" srcOrd="1" destOrd="0" presId="urn:microsoft.com/office/officeart/2005/8/layout/hProcess3"/>
    <dgm:cxn modelId="{0882A87E-81DE-4C1A-AF7E-7AB0B681980A}" type="presParOf" srcId="{383750EA-C976-4478-B3B6-5C7A3A3D7066}" destId="{0D92F36E-C1E6-42A1-A95A-8136D244DB2F}" srcOrd="0" destOrd="0" presId="urn:microsoft.com/office/officeart/2005/8/layout/hProcess3"/>
    <dgm:cxn modelId="{C21F3933-AC04-42D9-80D6-CA6D263038D0}" type="presParOf" srcId="{383750EA-C976-4478-B3B6-5C7A3A3D7066}" destId="{05101416-3BF6-4689-A27E-686208741BB8}" srcOrd="1" destOrd="0" presId="urn:microsoft.com/office/officeart/2005/8/layout/hProcess3"/>
    <dgm:cxn modelId="{A076FA79-7FCC-42BD-8CEE-55564B7489F4}" type="presParOf" srcId="{383750EA-C976-4478-B3B6-5C7A3A3D7066}" destId="{C820B519-726A-46B6-B503-8F3213EA9980}" srcOrd="2" destOrd="0" presId="urn:microsoft.com/office/officeart/2005/8/layout/hProcess3"/>
    <dgm:cxn modelId="{30839A15-E8EC-4B33-A015-83D199102667}" type="presParOf" srcId="{383750EA-C976-4478-B3B6-5C7A3A3D7066}" destId="{9C572361-88BA-437E-8593-117E3D1FF48E}" srcOrd="3" destOrd="0" presId="urn:microsoft.com/office/officeart/2005/8/layout/hProcess3"/>
    <dgm:cxn modelId="{2A6ACC2E-D952-41D2-8A2C-29DA88EABDE6}" type="presParOf" srcId="{2DD048FF-4439-48E1-B6F8-D82CD5151BC5}" destId="{583F9904-41A4-410D-8135-9D51FBADDA85}" srcOrd="2" destOrd="0" presId="urn:microsoft.com/office/officeart/2005/8/layout/hProcess3"/>
    <dgm:cxn modelId="{9D6DFF6C-B8BF-4C92-90E4-90C9EFC8BC71}" type="presParOf" srcId="{2DD048FF-4439-48E1-B6F8-D82CD5151BC5}" destId="{9B1CD4B8-91BC-40D6-9AE9-2FEDB45348ED}" srcOrd="3" destOrd="0" presId="urn:microsoft.com/office/officeart/2005/8/layout/hProcess3"/>
    <dgm:cxn modelId="{81B8CA83-CBC9-41E7-80B8-35AC7D1D297E}" type="presParOf" srcId="{2DD048FF-4439-48E1-B6F8-D82CD5151BC5}" destId="{2782B36E-012A-4163-9711-4E2FAA40A8DB}" srcOrd="4" destOrd="0" presId="urn:microsoft.com/office/officeart/2005/8/layout/hProcess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2A36827-F8E8-44ED-93A8-D3811533FEAC}" type="doc">
      <dgm:prSet loTypeId="urn:microsoft.com/office/officeart/2005/8/layout/process1" loCatId="process" qsTypeId="urn:microsoft.com/office/officeart/2005/8/quickstyle/simple1" qsCatId="simple" csTypeId="urn:microsoft.com/office/officeart/2005/8/colors/accent1_2" csCatId="accent1" phldr="1"/>
      <dgm:spPr/>
    </dgm:pt>
    <dgm:pt modelId="{7478AE6F-9E61-4DF4-959A-DF59D73054CE}">
      <dgm:prSet phldrT="[Texte]" custT="1"/>
      <dgm:spPr/>
      <dgm:t>
        <a:bodyPr/>
        <a:lstStyle/>
        <a:p>
          <a:r>
            <a:rPr lang="fr-FR" sz="2000" b="1" dirty="0">
              <a:latin typeface="Josefin Sans" pitchFamily="2" charset="0"/>
            </a:rPr>
            <a:t>Article 25 de la loi du 8 mars 1968</a:t>
          </a:r>
          <a:endParaRPr lang="fr-TN" sz="2000" b="1" dirty="0">
            <a:latin typeface="Josefin Sans" pitchFamily="2" charset="0"/>
          </a:endParaRPr>
        </a:p>
      </dgm:t>
    </dgm:pt>
    <dgm:pt modelId="{320D9EFF-EC84-4014-959E-E1CBCB4E0FEF}" type="parTrans" cxnId="{786511BE-9B33-4D3E-BDE3-47901894C9F4}">
      <dgm:prSet/>
      <dgm:spPr/>
      <dgm:t>
        <a:bodyPr/>
        <a:lstStyle/>
        <a:p>
          <a:endParaRPr lang="fr-TN"/>
        </a:p>
      </dgm:t>
    </dgm:pt>
    <dgm:pt modelId="{EC40CA18-AE60-4C39-8FBC-7AECEEBD480E}" type="sibTrans" cxnId="{786511BE-9B33-4D3E-BDE3-47901894C9F4}">
      <dgm:prSet/>
      <dgm:spPr/>
      <dgm:t>
        <a:bodyPr/>
        <a:lstStyle/>
        <a:p>
          <a:endParaRPr lang="fr-TN"/>
        </a:p>
      </dgm:t>
    </dgm:pt>
    <dgm:pt modelId="{CE6507D4-2161-474B-AC48-97B5A0234D00}">
      <dgm:prSet/>
      <dgm:spPr/>
      <dgm:t>
        <a:bodyPr/>
        <a:lstStyle/>
        <a:p>
          <a:r>
            <a:rPr lang="fr-FR" dirty="0">
              <a:latin typeface="Josefin Sans" pitchFamily="2" charset="0"/>
            </a:rPr>
            <a:t>toute personne qui, sciemment, </a:t>
          </a:r>
          <a:r>
            <a:rPr lang="fr-FR" b="1" dirty="0">
              <a:solidFill>
                <a:schemeClr val="tx1"/>
              </a:solidFill>
              <a:latin typeface="Josefin Sans" pitchFamily="2" charset="0"/>
            </a:rPr>
            <a:t>aide directement ou indirectement ou tente de faciliter l’entrée, la sortie, la circulation ou le séjour irrégulier d’un étranger en Tunisie</a:t>
          </a:r>
          <a:endParaRPr lang="fr-TN" b="1" dirty="0">
            <a:solidFill>
              <a:schemeClr val="tx1"/>
            </a:solidFill>
            <a:latin typeface="Josefin Sans" pitchFamily="2" charset="0"/>
          </a:endParaRPr>
        </a:p>
      </dgm:t>
    </dgm:pt>
    <dgm:pt modelId="{35076EB2-8F55-45E2-87EF-F9D0F12B7BF2}" type="parTrans" cxnId="{4823357D-F6A4-4536-B908-061A18051941}">
      <dgm:prSet/>
      <dgm:spPr/>
      <dgm:t>
        <a:bodyPr/>
        <a:lstStyle/>
        <a:p>
          <a:endParaRPr lang="fr-TN"/>
        </a:p>
      </dgm:t>
    </dgm:pt>
    <dgm:pt modelId="{82DC94C3-C38C-450F-AA57-A820C1DC673C}" type="sibTrans" cxnId="{4823357D-F6A4-4536-B908-061A18051941}">
      <dgm:prSet/>
      <dgm:spPr/>
      <dgm:t>
        <a:bodyPr/>
        <a:lstStyle/>
        <a:p>
          <a:endParaRPr lang="fr-TN"/>
        </a:p>
      </dgm:t>
    </dgm:pt>
    <dgm:pt modelId="{EF9CCD5F-0DC1-446C-8FAC-37B88A8CD7B0}">
      <dgm:prSet custT="1"/>
      <dgm:spPr/>
      <dgm:t>
        <a:bodyPr/>
        <a:lstStyle/>
        <a:p>
          <a:r>
            <a:rPr lang="fr-FR" sz="2000" b="1" dirty="0">
              <a:solidFill>
                <a:schemeClr val="tx1"/>
              </a:solidFill>
              <a:latin typeface="Josefin Sans" pitchFamily="2" charset="0"/>
            </a:rPr>
            <a:t>La sanction: </a:t>
          </a:r>
          <a:r>
            <a:rPr lang="fr-FR" sz="2000" b="1" dirty="0">
              <a:latin typeface="Josefin Sans" pitchFamily="2" charset="0"/>
            </a:rPr>
            <a:t>emprisonnement de 1 mois à 1 an et d’une amende de 6 à 120 dinars</a:t>
          </a:r>
          <a:endParaRPr lang="fr-TN" sz="2000" b="1" dirty="0">
            <a:latin typeface="Josefin Sans" pitchFamily="2" charset="0"/>
          </a:endParaRPr>
        </a:p>
      </dgm:t>
    </dgm:pt>
    <dgm:pt modelId="{4E5745A1-ABB4-4595-B232-2758AE13ECC9}" type="parTrans" cxnId="{84A544C1-9A11-488A-AC51-42DF8B9E6362}">
      <dgm:prSet/>
      <dgm:spPr/>
      <dgm:t>
        <a:bodyPr/>
        <a:lstStyle/>
        <a:p>
          <a:endParaRPr lang="fr-TN"/>
        </a:p>
      </dgm:t>
    </dgm:pt>
    <dgm:pt modelId="{1A2FF7BA-AF55-4CC8-A323-060613BFE48B}" type="sibTrans" cxnId="{84A544C1-9A11-488A-AC51-42DF8B9E6362}">
      <dgm:prSet/>
      <dgm:spPr/>
      <dgm:t>
        <a:bodyPr/>
        <a:lstStyle/>
        <a:p>
          <a:endParaRPr lang="fr-TN"/>
        </a:p>
      </dgm:t>
    </dgm:pt>
    <dgm:pt modelId="{8F0449AC-39AC-4390-AFF4-DF3D92226B2A}" type="pres">
      <dgm:prSet presAssocID="{72A36827-F8E8-44ED-93A8-D3811533FEAC}" presName="Name0" presStyleCnt="0">
        <dgm:presLayoutVars>
          <dgm:dir/>
          <dgm:resizeHandles val="exact"/>
        </dgm:presLayoutVars>
      </dgm:prSet>
      <dgm:spPr/>
    </dgm:pt>
    <dgm:pt modelId="{8CABAECA-7BFB-445B-B6E8-B08D3215CEFE}" type="pres">
      <dgm:prSet presAssocID="{7478AE6F-9E61-4DF4-959A-DF59D73054CE}" presName="node" presStyleLbl="node1" presStyleIdx="0" presStyleCnt="3" custLinFactNeighborX="14600" custLinFactNeighborY="2453">
        <dgm:presLayoutVars>
          <dgm:bulletEnabled val="1"/>
        </dgm:presLayoutVars>
      </dgm:prSet>
      <dgm:spPr/>
    </dgm:pt>
    <dgm:pt modelId="{CB245D80-F82B-4E6A-A04D-4D7691C14655}" type="pres">
      <dgm:prSet presAssocID="{EC40CA18-AE60-4C39-8FBC-7AECEEBD480E}" presName="sibTrans" presStyleLbl="sibTrans2D1" presStyleIdx="0" presStyleCnt="2"/>
      <dgm:spPr/>
    </dgm:pt>
    <dgm:pt modelId="{463471C7-4623-4554-AB2C-CFEE86EC4A74}" type="pres">
      <dgm:prSet presAssocID="{EC40CA18-AE60-4C39-8FBC-7AECEEBD480E}" presName="connectorText" presStyleLbl="sibTrans2D1" presStyleIdx="0" presStyleCnt="2"/>
      <dgm:spPr/>
    </dgm:pt>
    <dgm:pt modelId="{642C9C0F-D645-4D56-85B4-BA7492BD5BC5}" type="pres">
      <dgm:prSet presAssocID="{CE6507D4-2161-474B-AC48-97B5A0234D00}" presName="node" presStyleLbl="node1" presStyleIdx="1" presStyleCnt="3" custLinFactNeighborY="2684">
        <dgm:presLayoutVars>
          <dgm:bulletEnabled val="1"/>
        </dgm:presLayoutVars>
      </dgm:prSet>
      <dgm:spPr/>
    </dgm:pt>
    <dgm:pt modelId="{B38559C2-5FE9-45BF-8A09-585CC7273D65}" type="pres">
      <dgm:prSet presAssocID="{82DC94C3-C38C-450F-AA57-A820C1DC673C}" presName="sibTrans" presStyleLbl="sibTrans2D1" presStyleIdx="1" presStyleCnt="2"/>
      <dgm:spPr/>
    </dgm:pt>
    <dgm:pt modelId="{750D145A-301C-4A3F-9263-B0B7E2C4A672}" type="pres">
      <dgm:prSet presAssocID="{82DC94C3-C38C-450F-AA57-A820C1DC673C}" presName="connectorText" presStyleLbl="sibTrans2D1" presStyleIdx="1" presStyleCnt="2"/>
      <dgm:spPr/>
    </dgm:pt>
    <dgm:pt modelId="{2AB3022A-403F-4CA8-BF5F-BF5D74E37991}" type="pres">
      <dgm:prSet presAssocID="{EF9CCD5F-0DC1-446C-8FAC-37B88A8CD7B0}" presName="node" presStyleLbl="node1" presStyleIdx="2" presStyleCnt="3" custScaleX="107884" custLinFactNeighborX="-3909" custLinFactNeighborY="1150">
        <dgm:presLayoutVars>
          <dgm:bulletEnabled val="1"/>
        </dgm:presLayoutVars>
      </dgm:prSet>
      <dgm:spPr/>
    </dgm:pt>
  </dgm:ptLst>
  <dgm:cxnLst>
    <dgm:cxn modelId="{F396BA2F-B473-42CF-A935-AB09DF953090}" type="presOf" srcId="{EF9CCD5F-0DC1-446C-8FAC-37B88A8CD7B0}" destId="{2AB3022A-403F-4CA8-BF5F-BF5D74E37991}" srcOrd="0" destOrd="0" presId="urn:microsoft.com/office/officeart/2005/8/layout/process1"/>
    <dgm:cxn modelId="{56E18359-9FF7-4AD5-BF56-78729EB62B5B}" type="presOf" srcId="{7478AE6F-9E61-4DF4-959A-DF59D73054CE}" destId="{8CABAECA-7BFB-445B-B6E8-B08D3215CEFE}" srcOrd="0" destOrd="0" presId="urn:microsoft.com/office/officeart/2005/8/layout/process1"/>
    <dgm:cxn modelId="{4823357D-F6A4-4536-B908-061A18051941}" srcId="{72A36827-F8E8-44ED-93A8-D3811533FEAC}" destId="{CE6507D4-2161-474B-AC48-97B5A0234D00}" srcOrd="1" destOrd="0" parTransId="{35076EB2-8F55-45E2-87EF-F9D0F12B7BF2}" sibTransId="{82DC94C3-C38C-450F-AA57-A820C1DC673C}"/>
    <dgm:cxn modelId="{1612D4A8-37FD-45DF-ADA4-3E226306887F}" type="presOf" srcId="{72A36827-F8E8-44ED-93A8-D3811533FEAC}" destId="{8F0449AC-39AC-4390-AFF4-DF3D92226B2A}" srcOrd="0" destOrd="0" presId="urn:microsoft.com/office/officeart/2005/8/layout/process1"/>
    <dgm:cxn modelId="{AB4569AF-325F-42C5-B15A-3A8D1BC1829B}" type="presOf" srcId="{EC40CA18-AE60-4C39-8FBC-7AECEEBD480E}" destId="{CB245D80-F82B-4E6A-A04D-4D7691C14655}" srcOrd="0" destOrd="0" presId="urn:microsoft.com/office/officeart/2005/8/layout/process1"/>
    <dgm:cxn modelId="{B0E3CCAF-850C-4147-BD98-DFA3D77D7BC0}" type="presOf" srcId="{82DC94C3-C38C-450F-AA57-A820C1DC673C}" destId="{B38559C2-5FE9-45BF-8A09-585CC7273D65}" srcOrd="0" destOrd="0" presId="urn:microsoft.com/office/officeart/2005/8/layout/process1"/>
    <dgm:cxn modelId="{786511BE-9B33-4D3E-BDE3-47901894C9F4}" srcId="{72A36827-F8E8-44ED-93A8-D3811533FEAC}" destId="{7478AE6F-9E61-4DF4-959A-DF59D73054CE}" srcOrd="0" destOrd="0" parTransId="{320D9EFF-EC84-4014-959E-E1CBCB4E0FEF}" sibTransId="{EC40CA18-AE60-4C39-8FBC-7AECEEBD480E}"/>
    <dgm:cxn modelId="{84A544C1-9A11-488A-AC51-42DF8B9E6362}" srcId="{72A36827-F8E8-44ED-93A8-D3811533FEAC}" destId="{EF9CCD5F-0DC1-446C-8FAC-37B88A8CD7B0}" srcOrd="2" destOrd="0" parTransId="{4E5745A1-ABB4-4595-B232-2758AE13ECC9}" sibTransId="{1A2FF7BA-AF55-4CC8-A323-060613BFE48B}"/>
    <dgm:cxn modelId="{CF3F9BC5-98EE-4412-96A1-3D0A72F2A27B}" type="presOf" srcId="{82DC94C3-C38C-450F-AA57-A820C1DC673C}" destId="{750D145A-301C-4A3F-9263-B0B7E2C4A672}" srcOrd="1" destOrd="0" presId="urn:microsoft.com/office/officeart/2005/8/layout/process1"/>
    <dgm:cxn modelId="{7084E6E9-2137-4C89-99FE-BE4FFAD84A8B}" type="presOf" srcId="{CE6507D4-2161-474B-AC48-97B5A0234D00}" destId="{642C9C0F-D645-4D56-85B4-BA7492BD5BC5}" srcOrd="0" destOrd="0" presId="urn:microsoft.com/office/officeart/2005/8/layout/process1"/>
    <dgm:cxn modelId="{0B761CFF-DAAB-4138-9AF5-BDE8542ACB15}" type="presOf" srcId="{EC40CA18-AE60-4C39-8FBC-7AECEEBD480E}" destId="{463471C7-4623-4554-AB2C-CFEE86EC4A74}" srcOrd="1" destOrd="0" presId="urn:microsoft.com/office/officeart/2005/8/layout/process1"/>
    <dgm:cxn modelId="{1EC5BB72-F212-44B2-8036-AE2370D2F4C2}" type="presParOf" srcId="{8F0449AC-39AC-4390-AFF4-DF3D92226B2A}" destId="{8CABAECA-7BFB-445B-B6E8-B08D3215CEFE}" srcOrd="0" destOrd="0" presId="urn:microsoft.com/office/officeart/2005/8/layout/process1"/>
    <dgm:cxn modelId="{A6E3C325-2D68-48A2-9155-4852408991F3}" type="presParOf" srcId="{8F0449AC-39AC-4390-AFF4-DF3D92226B2A}" destId="{CB245D80-F82B-4E6A-A04D-4D7691C14655}" srcOrd="1" destOrd="0" presId="urn:microsoft.com/office/officeart/2005/8/layout/process1"/>
    <dgm:cxn modelId="{F3FAEA67-6F31-4FFE-AC68-273A796EF99F}" type="presParOf" srcId="{CB245D80-F82B-4E6A-A04D-4D7691C14655}" destId="{463471C7-4623-4554-AB2C-CFEE86EC4A74}" srcOrd="0" destOrd="0" presId="urn:microsoft.com/office/officeart/2005/8/layout/process1"/>
    <dgm:cxn modelId="{264063FD-0F25-4426-8294-F751E3E50685}" type="presParOf" srcId="{8F0449AC-39AC-4390-AFF4-DF3D92226B2A}" destId="{642C9C0F-D645-4D56-85B4-BA7492BD5BC5}" srcOrd="2" destOrd="0" presId="urn:microsoft.com/office/officeart/2005/8/layout/process1"/>
    <dgm:cxn modelId="{3425CF76-9940-4F32-A2ED-949868FBAB18}" type="presParOf" srcId="{8F0449AC-39AC-4390-AFF4-DF3D92226B2A}" destId="{B38559C2-5FE9-45BF-8A09-585CC7273D65}" srcOrd="3" destOrd="0" presId="urn:microsoft.com/office/officeart/2005/8/layout/process1"/>
    <dgm:cxn modelId="{EEFB05A9-FBA3-4BB0-9BF4-E366314164A5}" type="presParOf" srcId="{B38559C2-5FE9-45BF-8A09-585CC7273D65}" destId="{750D145A-301C-4A3F-9263-B0B7E2C4A672}" srcOrd="0" destOrd="0" presId="urn:microsoft.com/office/officeart/2005/8/layout/process1"/>
    <dgm:cxn modelId="{54FA6F4A-CE52-47EF-98E1-F43ACE383185}" type="presParOf" srcId="{8F0449AC-39AC-4390-AFF4-DF3D92226B2A}" destId="{2AB3022A-403F-4CA8-BF5F-BF5D74E37991}"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62965DC-82F8-4FFF-BFCB-464C76C3ED56}" type="doc">
      <dgm:prSet loTypeId="urn:microsoft.com/office/officeart/2005/8/layout/process1" loCatId="process" qsTypeId="urn:microsoft.com/office/officeart/2005/8/quickstyle/simple1" qsCatId="simple" csTypeId="urn:microsoft.com/office/officeart/2005/8/colors/accent1_2" csCatId="accent1" phldr="1"/>
      <dgm:spPr/>
    </dgm:pt>
    <dgm:pt modelId="{D32C5AFD-1EE2-4744-A4BE-970EA96510CB}">
      <dgm:prSet/>
      <dgm:spPr/>
      <dgm:t>
        <a:bodyPr/>
        <a:lstStyle/>
        <a:p>
          <a:pPr>
            <a:buFont typeface="+mj-lt"/>
            <a:buAutoNum type="alphaUcPeriod"/>
          </a:pPr>
          <a:r>
            <a:rPr lang="fr-FR" b="1" dirty="0">
              <a:latin typeface="Josefin Sans" pitchFamily="2" charset="0"/>
            </a:rPr>
            <a:t>L’article 38 de la loi du 14 mai 1975</a:t>
          </a:r>
          <a:endParaRPr lang="fr-TN" dirty="0">
            <a:latin typeface="Josefin Sans" pitchFamily="2" charset="0"/>
          </a:endParaRPr>
        </a:p>
      </dgm:t>
    </dgm:pt>
    <dgm:pt modelId="{C63C6216-E48A-496E-B15A-82807C6784A8}" type="parTrans" cxnId="{E1247BB0-DA53-49DA-B757-3823673307F7}">
      <dgm:prSet/>
      <dgm:spPr/>
      <dgm:t>
        <a:bodyPr/>
        <a:lstStyle/>
        <a:p>
          <a:endParaRPr lang="fr-TN"/>
        </a:p>
      </dgm:t>
    </dgm:pt>
    <dgm:pt modelId="{91CC119D-76C4-4033-9537-5C4FE31AB366}" type="sibTrans" cxnId="{E1247BB0-DA53-49DA-B757-3823673307F7}">
      <dgm:prSet/>
      <dgm:spPr/>
      <dgm:t>
        <a:bodyPr/>
        <a:lstStyle/>
        <a:p>
          <a:endParaRPr lang="fr-TN"/>
        </a:p>
      </dgm:t>
    </dgm:pt>
    <dgm:pt modelId="{4265573F-6DCE-4C0B-872F-95E0E0F15C66}">
      <dgm:prSet/>
      <dgm:spPr/>
      <dgm:t>
        <a:bodyPr/>
        <a:lstStyle/>
        <a:p>
          <a:r>
            <a:rPr lang="fr-FR" b="0" dirty="0">
              <a:latin typeface="Josefin Sans" pitchFamily="2" charset="0"/>
            </a:rPr>
            <a:t>Toute personne qui a: </a:t>
          </a:r>
          <a:r>
            <a:rPr lang="fr-FR" b="0" dirty="0">
              <a:solidFill>
                <a:schemeClr val="tx1"/>
              </a:solidFill>
              <a:latin typeface="Josefin Sans" pitchFamily="2" charset="0"/>
            </a:rPr>
            <a:t>renseigné, conçu, facilité, aidé ou se sera entremis ou aura organisé </a:t>
          </a:r>
          <a:r>
            <a:rPr lang="fr-FR" b="0" dirty="0">
              <a:latin typeface="Josefin Sans" pitchFamily="2" charset="0"/>
            </a:rPr>
            <a:t>l’entrée ou la sortie clandestine d’une personne du territoire tunisien, par voie terrestre, maritime ou aérienne</a:t>
          </a:r>
          <a:endParaRPr lang="fr-TN" b="0" dirty="0">
            <a:latin typeface="Josefin Sans" pitchFamily="2" charset="0"/>
          </a:endParaRPr>
        </a:p>
      </dgm:t>
    </dgm:pt>
    <dgm:pt modelId="{A40B794D-0A4B-42FE-83FA-8784DD1F6C98}" type="parTrans" cxnId="{460C6AF8-BD03-4BB9-B6C9-86E05F618924}">
      <dgm:prSet/>
      <dgm:spPr/>
      <dgm:t>
        <a:bodyPr/>
        <a:lstStyle/>
        <a:p>
          <a:endParaRPr lang="fr-TN"/>
        </a:p>
      </dgm:t>
    </dgm:pt>
    <dgm:pt modelId="{3CDBA357-0090-4E8C-AC40-ECA16D55ADF9}" type="sibTrans" cxnId="{460C6AF8-BD03-4BB9-B6C9-86E05F618924}">
      <dgm:prSet/>
      <dgm:spPr/>
      <dgm:t>
        <a:bodyPr/>
        <a:lstStyle/>
        <a:p>
          <a:endParaRPr lang="fr-TN"/>
        </a:p>
      </dgm:t>
    </dgm:pt>
    <dgm:pt modelId="{39D3D265-51C3-4E7F-8137-723F1CAEF58B}">
      <dgm:prSet custT="1"/>
      <dgm:spPr/>
      <dgm:t>
        <a:bodyPr/>
        <a:lstStyle/>
        <a:p>
          <a:endParaRPr lang="fr-FR" sz="1800" dirty="0"/>
        </a:p>
        <a:p>
          <a:r>
            <a:rPr lang="fr-FR" sz="1800" b="1" dirty="0">
              <a:solidFill>
                <a:schemeClr val="tx1"/>
              </a:solidFill>
              <a:latin typeface="Josefin Sans" pitchFamily="2" charset="0"/>
            </a:rPr>
            <a:t>La sanction: </a:t>
          </a:r>
        </a:p>
        <a:p>
          <a:r>
            <a:rPr lang="fr-FR" sz="1800" dirty="0">
              <a:latin typeface="Josefin Sans" pitchFamily="2" charset="0"/>
            </a:rPr>
            <a:t>3 ans d’emprisonnement et d’une amende de huit mille dinars</a:t>
          </a:r>
          <a:endParaRPr lang="fr-TN" sz="1800" dirty="0">
            <a:latin typeface="Josefin Sans" pitchFamily="2" charset="0"/>
          </a:endParaRPr>
        </a:p>
      </dgm:t>
    </dgm:pt>
    <dgm:pt modelId="{4EB8F145-0E8E-4D1D-AA48-F84DD8B3F8BB}" type="parTrans" cxnId="{3D1F8091-56EE-492D-85D7-D54179DC9FD1}">
      <dgm:prSet/>
      <dgm:spPr/>
      <dgm:t>
        <a:bodyPr/>
        <a:lstStyle/>
        <a:p>
          <a:endParaRPr lang="fr-TN"/>
        </a:p>
      </dgm:t>
    </dgm:pt>
    <dgm:pt modelId="{4BF39060-212C-48A1-8CBD-D32A1BF3FCCA}" type="sibTrans" cxnId="{3D1F8091-56EE-492D-85D7-D54179DC9FD1}">
      <dgm:prSet/>
      <dgm:spPr/>
      <dgm:t>
        <a:bodyPr/>
        <a:lstStyle/>
        <a:p>
          <a:endParaRPr lang="fr-TN"/>
        </a:p>
      </dgm:t>
    </dgm:pt>
    <dgm:pt modelId="{AE29BC43-2EA1-4D25-AA91-D479C244DC0C}" type="pres">
      <dgm:prSet presAssocID="{262965DC-82F8-4FFF-BFCB-464C76C3ED56}" presName="Name0" presStyleCnt="0">
        <dgm:presLayoutVars>
          <dgm:dir/>
          <dgm:resizeHandles val="exact"/>
        </dgm:presLayoutVars>
      </dgm:prSet>
      <dgm:spPr/>
    </dgm:pt>
    <dgm:pt modelId="{ECF34EAD-3C16-42F8-8631-49EFE8B2A60A}" type="pres">
      <dgm:prSet presAssocID="{D32C5AFD-1EE2-4744-A4BE-970EA96510CB}" presName="node" presStyleLbl="node1" presStyleIdx="0" presStyleCnt="3" custScaleX="82835" custScaleY="253180">
        <dgm:presLayoutVars>
          <dgm:bulletEnabled val="1"/>
        </dgm:presLayoutVars>
      </dgm:prSet>
      <dgm:spPr/>
    </dgm:pt>
    <dgm:pt modelId="{D25418A0-80AC-4590-87AC-1C7080721F40}" type="pres">
      <dgm:prSet presAssocID="{91CC119D-76C4-4033-9537-5C4FE31AB366}" presName="sibTrans" presStyleLbl="sibTrans2D1" presStyleIdx="0" presStyleCnt="2"/>
      <dgm:spPr/>
    </dgm:pt>
    <dgm:pt modelId="{AEC1FB6A-B801-4547-B348-1CE651053801}" type="pres">
      <dgm:prSet presAssocID="{91CC119D-76C4-4033-9537-5C4FE31AB366}" presName="connectorText" presStyleLbl="sibTrans2D1" presStyleIdx="0" presStyleCnt="2"/>
      <dgm:spPr/>
    </dgm:pt>
    <dgm:pt modelId="{73ADF77C-76E7-45B6-AF1F-D7431D484FC9}" type="pres">
      <dgm:prSet presAssocID="{4265573F-6DCE-4C0B-872F-95E0E0F15C66}" presName="node" presStyleLbl="node1" presStyleIdx="1" presStyleCnt="3" custScaleX="254161" custScaleY="253180">
        <dgm:presLayoutVars>
          <dgm:bulletEnabled val="1"/>
        </dgm:presLayoutVars>
      </dgm:prSet>
      <dgm:spPr/>
    </dgm:pt>
    <dgm:pt modelId="{3230B360-EE45-40E3-9BD4-19802783A146}" type="pres">
      <dgm:prSet presAssocID="{3CDBA357-0090-4E8C-AC40-ECA16D55ADF9}" presName="sibTrans" presStyleLbl="sibTrans2D1" presStyleIdx="1" presStyleCnt="2"/>
      <dgm:spPr/>
    </dgm:pt>
    <dgm:pt modelId="{4F1F65E4-A731-4F22-9309-985615BB0B50}" type="pres">
      <dgm:prSet presAssocID="{3CDBA357-0090-4E8C-AC40-ECA16D55ADF9}" presName="connectorText" presStyleLbl="sibTrans2D1" presStyleIdx="1" presStyleCnt="2"/>
      <dgm:spPr/>
    </dgm:pt>
    <dgm:pt modelId="{07EB7403-09F6-41F0-A2DB-4813CF417010}" type="pres">
      <dgm:prSet presAssocID="{39D3D265-51C3-4E7F-8137-723F1CAEF58B}" presName="node" presStyleLbl="node1" presStyleIdx="2" presStyleCnt="3" custScaleX="142011" custScaleY="253180" custLinFactNeighborX="-21645">
        <dgm:presLayoutVars>
          <dgm:bulletEnabled val="1"/>
        </dgm:presLayoutVars>
      </dgm:prSet>
      <dgm:spPr/>
    </dgm:pt>
  </dgm:ptLst>
  <dgm:cxnLst>
    <dgm:cxn modelId="{5C51D410-F495-4800-BDC4-693895D0EFD2}" type="presOf" srcId="{4265573F-6DCE-4C0B-872F-95E0E0F15C66}" destId="{73ADF77C-76E7-45B6-AF1F-D7431D484FC9}" srcOrd="0" destOrd="0" presId="urn:microsoft.com/office/officeart/2005/8/layout/process1"/>
    <dgm:cxn modelId="{9309D522-319A-4AC6-A533-806C0A6B7B06}" type="presOf" srcId="{39D3D265-51C3-4E7F-8137-723F1CAEF58B}" destId="{07EB7403-09F6-41F0-A2DB-4813CF417010}" srcOrd="0" destOrd="0" presId="urn:microsoft.com/office/officeart/2005/8/layout/process1"/>
    <dgm:cxn modelId="{3DD9EC3B-DE8E-443D-AEF2-DFC8E677CD46}" type="presOf" srcId="{D32C5AFD-1EE2-4744-A4BE-970EA96510CB}" destId="{ECF34EAD-3C16-42F8-8631-49EFE8B2A60A}" srcOrd="0" destOrd="0" presId="urn:microsoft.com/office/officeart/2005/8/layout/process1"/>
    <dgm:cxn modelId="{E3E9D55D-11A4-4B86-A42F-4972DC04C48F}" type="presOf" srcId="{262965DC-82F8-4FFF-BFCB-464C76C3ED56}" destId="{AE29BC43-2EA1-4D25-AA91-D479C244DC0C}" srcOrd="0" destOrd="0" presId="urn:microsoft.com/office/officeart/2005/8/layout/process1"/>
    <dgm:cxn modelId="{3D1F8091-56EE-492D-85D7-D54179DC9FD1}" srcId="{262965DC-82F8-4FFF-BFCB-464C76C3ED56}" destId="{39D3D265-51C3-4E7F-8137-723F1CAEF58B}" srcOrd="2" destOrd="0" parTransId="{4EB8F145-0E8E-4D1D-AA48-F84DD8B3F8BB}" sibTransId="{4BF39060-212C-48A1-8CBD-D32A1BF3FCCA}"/>
    <dgm:cxn modelId="{E1247BB0-DA53-49DA-B757-3823673307F7}" srcId="{262965DC-82F8-4FFF-BFCB-464C76C3ED56}" destId="{D32C5AFD-1EE2-4744-A4BE-970EA96510CB}" srcOrd="0" destOrd="0" parTransId="{C63C6216-E48A-496E-B15A-82807C6784A8}" sibTransId="{91CC119D-76C4-4033-9537-5C4FE31AB366}"/>
    <dgm:cxn modelId="{49A4A2B6-6A7D-4EDD-8FA1-54BE3B11F040}" type="presOf" srcId="{91CC119D-76C4-4033-9537-5C4FE31AB366}" destId="{D25418A0-80AC-4590-87AC-1C7080721F40}" srcOrd="0" destOrd="0" presId="urn:microsoft.com/office/officeart/2005/8/layout/process1"/>
    <dgm:cxn modelId="{717993D0-06E5-45C1-A745-865D2900EAD0}" type="presOf" srcId="{91CC119D-76C4-4033-9537-5C4FE31AB366}" destId="{AEC1FB6A-B801-4547-B348-1CE651053801}" srcOrd="1" destOrd="0" presId="urn:microsoft.com/office/officeart/2005/8/layout/process1"/>
    <dgm:cxn modelId="{F06CD0D8-ABFD-4C13-B96B-21967931F2CB}" type="presOf" srcId="{3CDBA357-0090-4E8C-AC40-ECA16D55ADF9}" destId="{3230B360-EE45-40E3-9BD4-19802783A146}" srcOrd="0" destOrd="0" presId="urn:microsoft.com/office/officeart/2005/8/layout/process1"/>
    <dgm:cxn modelId="{641B68E9-B460-4A8C-8C2B-F93808EBB49E}" type="presOf" srcId="{3CDBA357-0090-4E8C-AC40-ECA16D55ADF9}" destId="{4F1F65E4-A731-4F22-9309-985615BB0B50}" srcOrd="1" destOrd="0" presId="urn:microsoft.com/office/officeart/2005/8/layout/process1"/>
    <dgm:cxn modelId="{460C6AF8-BD03-4BB9-B6C9-86E05F618924}" srcId="{262965DC-82F8-4FFF-BFCB-464C76C3ED56}" destId="{4265573F-6DCE-4C0B-872F-95E0E0F15C66}" srcOrd="1" destOrd="0" parTransId="{A40B794D-0A4B-42FE-83FA-8784DD1F6C98}" sibTransId="{3CDBA357-0090-4E8C-AC40-ECA16D55ADF9}"/>
    <dgm:cxn modelId="{E312E305-CF2F-4728-9AB3-0497A357BCB1}" type="presParOf" srcId="{AE29BC43-2EA1-4D25-AA91-D479C244DC0C}" destId="{ECF34EAD-3C16-42F8-8631-49EFE8B2A60A}" srcOrd="0" destOrd="0" presId="urn:microsoft.com/office/officeart/2005/8/layout/process1"/>
    <dgm:cxn modelId="{4977D2A2-0970-4888-AB72-3356A6F71A35}" type="presParOf" srcId="{AE29BC43-2EA1-4D25-AA91-D479C244DC0C}" destId="{D25418A0-80AC-4590-87AC-1C7080721F40}" srcOrd="1" destOrd="0" presId="urn:microsoft.com/office/officeart/2005/8/layout/process1"/>
    <dgm:cxn modelId="{19317CA7-8504-401C-A8EE-B88F698CD5E4}" type="presParOf" srcId="{D25418A0-80AC-4590-87AC-1C7080721F40}" destId="{AEC1FB6A-B801-4547-B348-1CE651053801}" srcOrd="0" destOrd="0" presId="urn:microsoft.com/office/officeart/2005/8/layout/process1"/>
    <dgm:cxn modelId="{86833D5B-565A-4CC0-9B7E-67CEF698B5F0}" type="presParOf" srcId="{AE29BC43-2EA1-4D25-AA91-D479C244DC0C}" destId="{73ADF77C-76E7-45B6-AF1F-D7431D484FC9}" srcOrd="2" destOrd="0" presId="urn:microsoft.com/office/officeart/2005/8/layout/process1"/>
    <dgm:cxn modelId="{075990AD-66A6-4CCE-A320-7736A35A7217}" type="presParOf" srcId="{AE29BC43-2EA1-4D25-AA91-D479C244DC0C}" destId="{3230B360-EE45-40E3-9BD4-19802783A146}" srcOrd="3" destOrd="0" presId="urn:microsoft.com/office/officeart/2005/8/layout/process1"/>
    <dgm:cxn modelId="{6D4D5FC7-9B43-4582-9F57-713D52D5F40D}" type="presParOf" srcId="{3230B360-EE45-40E3-9BD4-19802783A146}" destId="{4F1F65E4-A731-4F22-9309-985615BB0B50}" srcOrd="0" destOrd="0" presId="urn:microsoft.com/office/officeart/2005/8/layout/process1"/>
    <dgm:cxn modelId="{E540FF7A-B56F-4835-9E86-2C249B922C1F}" type="presParOf" srcId="{AE29BC43-2EA1-4D25-AA91-D479C244DC0C}" destId="{07EB7403-09F6-41F0-A2DB-4813CF417010}"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5300A8E-8EB7-4B68-8D5A-C7ECF8BC69DE}" type="doc">
      <dgm:prSet loTypeId="urn:microsoft.com/office/officeart/2005/8/layout/process1" loCatId="process" qsTypeId="urn:microsoft.com/office/officeart/2005/8/quickstyle/simple1" qsCatId="simple" csTypeId="urn:microsoft.com/office/officeart/2005/8/colors/accent1_2" csCatId="accent1" phldr="1"/>
      <dgm:spPr/>
    </dgm:pt>
    <dgm:pt modelId="{EA9E3E5C-9021-429A-99E9-7D1ABF9258AF}">
      <dgm:prSet phldrT="[Texte]" custT="1"/>
      <dgm:spPr/>
      <dgm:t>
        <a:bodyPr/>
        <a:lstStyle/>
        <a:p>
          <a:r>
            <a:rPr lang="fr-FR" sz="1800" b="1" dirty="0">
              <a:solidFill>
                <a:schemeClr val="tx1"/>
              </a:solidFill>
              <a:latin typeface="Josefin Sans" pitchFamily="2" charset="0"/>
            </a:rPr>
            <a:t>La sanction:</a:t>
          </a:r>
        </a:p>
        <a:p>
          <a:endParaRPr lang="fr-FR" sz="1800" dirty="0">
            <a:latin typeface="Josefin Sans" pitchFamily="2" charset="0"/>
          </a:endParaRPr>
        </a:p>
        <a:p>
          <a:r>
            <a:rPr lang="fr-FR" sz="1800" dirty="0">
              <a:latin typeface="Josefin Sans" pitchFamily="2" charset="0"/>
            </a:rPr>
            <a:t>4 ans d’emprisonnement et de dix mille dinars d’amende</a:t>
          </a:r>
        </a:p>
        <a:p>
          <a:endParaRPr lang="fr-TN" sz="1800" dirty="0"/>
        </a:p>
      </dgm:t>
    </dgm:pt>
    <dgm:pt modelId="{A586CBFA-97F2-4B10-91D2-EAF58298C764}" type="parTrans" cxnId="{0B600590-6183-48DE-BB66-3F2BF3A7EAC9}">
      <dgm:prSet/>
      <dgm:spPr/>
      <dgm:t>
        <a:bodyPr/>
        <a:lstStyle/>
        <a:p>
          <a:endParaRPr lang="fr-TN"/>
        </a:p>
      </dgm:t>
    </dgm:pt>
    <dgm:pt modelId="{CE5DB102-1F59-4DFC-9BA8-AD7532D1EC48}" type="sibTrans" cxnId="{0B600590-6183-48DE-BB66-3F2BF3A7EAC9}">
      <dgm:prSet/>
      <dgm:spPr/>
      <dgm:t>
        <a:bodyPr/>
        <a:lstStyle/>
        <a:p>
          <a:endParaRPr lang="fr-TN"/>
        </a:p>
      </dgm:t>
    </dgm:pt>
    <dgm:pt modelId="{7AE45043-BC71-40C0-A724-D13AF254D033}">
      <dgm:prSet custT="1"/>
      <dgm:spPr/>
      <dgm:t>
        <a:bodyPr/>
        <a:lstStyle/>
        <a:p>
          <a:r>
            <a:rPr lang="fr-FR" sz="1800" b="1" dirty="0">
              <a:latin typeface="Josefin Sans" pitchFamily="2" charset="0"/>
            </a:rPr>
            <a:t>L’article 39 de la loi du 14 mai 1975</a:t>
          </a:r>
          <a:endParaRPr lang="fr-TN" sz="1800" dirty="0">
            <a:latin typeface="Josefin Sans" pitchFamily="2" charset="0"/>
          </a:endParaRPr>
        </a:p>
      </dgm:t>
    </dgm:pt>
    <dgm:pt modelId="{42151F74-5507-468D-BFC3-73B807E56A35}" type="parTrans" cxnId="{3F1E4DBF-3E1C-4F2E-8DA7-81293FE14F63}">
      <dgm:prSet/>
      <dgm:spPr/>
      <dgm:t>
        <a:bodyPr/>
        <a:lstStyle/>
        <a:p>
          <a:endParaRPr lang="fr-TN"/>
        </a:p>
      </dgm:t>
    </dgm:pt>
    <dgm:pt modelId="{B640DCFB-B05B-47BD-8656-727BD62D3C03}" type="sibTrans" cxnId="{3F1E4DBF-3E1C-4F2E-8DA7-81293FE14F63}">
      <dgm:prSet/>
      <dgm:spPr/>
      <dgm:t>
        <a:bodyPr/>
        <a:lstStyle/>
        <a:p>
          <a:endParaRPr lang="fr-TN"/>
        </a:p>
      </dgm:t>
    </dgm:pt>
    <dgm:pt modelId="{A7B8CDCF-ADE0-4C2E-89C7-4A18ABAD886E}">
      <dgm:prSet custT="1"/>
      <dgm:spPr/>
      <dgm:t>
        <a:bodyPr/>
        <a:lstStyle/>
        <a:p>
          <a:r>
            <a:rPr lang="fr-FR" sz="1800" b="1" dirty="0">
              <a:latin typeface="+mn-lt"/>
            </a:rPr>
            <a:t>Toute personne qui a : </a:t>
          </a:r>
          <a:r>
            <a:rPr lang="fr-FR" sz="1800" b="1" dirty="0">
              <a:solidFill>
                <a:schemeClr val="tx1"/>
              </a:solidFill>
              <a:latin typeface="+mn-lt"/>
            </a:rPr>
            <a:t>hébergé</a:t>
          </a:r>
          <a:r>
            <a:rPr lang="fr-FR" sz="1800" b="1" dirty="0">
              <a:latin typeface="+mn-lt"/>
            </a:rPr>
            <a:t> les</a:t>
          </a:r>
          <a:r>
            <a:rPr lang="fr-FR" sz="1800" dirty="0">
              <a:latin typeface="+mn-lt"/>
            </a:rPr>
            <a:t> personnes entrant dans le territoire tunisien ou le quittant clandestinement ou les auteurs des infractions prévues au présent chapitre, ou </a:t>
          </a:r>
          <a:r>
            <a:rPr lang="fr-FR" sz="1800" b="1" dirty="0">
              <a:solidFill>
                <a:schemeClr val="tx1"/>
              </a:solidFill>
              <a:latin typeface="+mn-lt"/>
            </a:rPr>
            <a:t>aura affecté un lieu à leur hébergement</a:t>
          </a:r>
          <a:r>
            <a:rPr lang="fr-FR" sz="1800" dirty="0">
              <a:latin typeface="+mn-lt"/>
            </a:rPr>
            <a:t>, ou les </a:t>
          </a:r>
          <a:r>
            <a:rPr lang="fr-FR" sz="1800" b="1" dirty="0">
              <a:solidFill>
                <a:schemeClr val="tx1"/>
              </a:solidFill>
              <a:latin typeface="+mn-lt"/>
            </a:rPr>
            <a:t>aura cachés ou aura œuvré à leur assurer la fuite ou empêcher leur découverte ou leur punition</a:t>
          </a:r>
          <a:endParaRPr lang="fr-TN" sz="1800" b="1" dirty="0">
            <a:solidFill>
              <a:schemeClr val="tx1"/>
            </a:solidFill>
            <a:latin typeface="+mn-lt"/>
          </a:endParaRPr>
        </a:p>
      </dgm:t>
    </dgm:pt>
    <dgm:pt modelId="{22B30A63-E4D9-449D-A278-ACEA0B3BC46C}" type="parTrans" cxnId="{35B9CEB0-87DB-4704-B572-0C39AC7045FA}">
      <dgm:prSet/>
      <dgm:spPr/>
      <dgm:t>
        <a:bodyPr/>
        <a:lstStyle/>
        <a:p>
          <a:endParaRPr lang="fr-TN"/>
        </a:p>
      </dgm:t>
    </dgm:pt>
    <dgm:pt modelId="{1B1C3AD1-7219-4559-814B-0A0A02EAB322}" type="sibTrans" cxnId="{35B9CEB0-87DB-4704-B572-0C39AC7045FA}">
      <dgm:prSet/>
      <dgm:spPr/>
      <dgm:t>
        <a:bodyPr/>
        <a:lstStyle/>
        <a:p>
          <a:endParaRPr lang="fr-TN"/>
        </a:p>
      </dgm:t>
    </dgm:pt>
    <dgm:pt modelId="{8A2AA7DA-E6B4-4462-AF38-4CF8DC90F2C9}">
      <dgm:prSet custT="1"/>
      <dgm:spPr/>
      <dgm:t>
        <a:bodyPr/>
        <a:lstStyle/>
        <a:p>
          <a:r>
            <a:rPr lang="fr-FR" sz="1800" b="1" dirty="0">
              <a:latin typeface="Josefin Sans" pitchFamily="2" charset="0"/>
            </a:rPr>
            <a:t>Toute personne qui a : </a:t>
          </a:r>
          <a:r>
            <a:rPr lang="fr-FR" sz="1800" b="1" dirty="0">
              <a:solidFill>
                <a:schemeClr val="tx1"/>
              </a:solidFill>
              <a:latin typeface="Josefin Sans" pitchFamily="2" charset="0"/>
            </a:rPr>
            <a:t>fourni un moyen de transport</a:t>
          </a:r>
          <a:r>
            <a:rPr lang="fr-FR" sz="1800" dirty="0">
              <a:latin typeface="Josefin Sans" pitchFamily="2" charset="0"/>
            </a:rPr>
            <a:t>, de quelque nature qu’il soit, </a:t>
          </a:r>
          <a:r>
            <a:rPr lang="fr-FR" sz="1800" b="1" dirty="0">
              <a:solidFill>
                <a:schemeClr val="tx1"/>
              </a:solidFill>
              <a:latin typeface="Josefin Sans" pitchFamily="2" charset="0"/>
            </a:rPr>
            <a:t>dans le but de commettre les infractions </a:t>
          </a:r>
          <a:r>
            <a:rPr lang="fr-FR" sz="1800" dirty="0">
              <a:latin typeface="Josefin Sans" pitchFamily="2" charset="0"/>
            </a:rPr>
            <a:t>prévues au présent chapitre ou d’aider à les commettre</a:t>
          </a:r>
          <a:endParaRPr lang="fr-TN" sz="1800" dirty="0">
            <a:latin typeface="Josefin Sans" pitchFamily="2" charset="0"/>
          </a:endParaRPr>
        </a:p>
      </dgm:t>
    </dgm:pt>
    <dgm:pt modelId="{0574B323-8664-4755-93AC-C44F03894DE9}" type="parTrans" cxnId="{88E47CCE-409D-4606-A108-0A104C060246}">
      <dgm:prSet/>
      <dgm:spPr/>
      <dgm:t>
        <a:bodyPr/>
        <a:lstStyle/>
        <a:p>
          <a:endParaRPr lang="fr-TN"/>
        </a:p>
      </dgm:t>
    </dgm:pt>
    <dgm:pt modelId="{E74D739D-B1D1-4E80-9C6F-9816EF824DEE}" type="sibTrans" cxnId="{88E47CCE-409D-4606-A108-0A104C060246}">
      <dgm:prSet/>
      <dgm:spPr/>
      <dgm:t>
        <a:bodyPr/>
        <a:lstStyle/>
        <a:p>
          <a:endParaRPr lang="fr-TN"/>
        </a:p>
      </dgm:t>
    </dgm:pt>
    <dgm:pt modelId="{BB848700-AD28-4E41-B526-B88C7CAEA1FE}" type="pres">
      <dgm:prSet presAssocID="{D5300A8E-8EB7-4B68-8D5A-C7ECF8BC69DE}" presName="Name0" presStyleCnt="0">
        <dgm:presLayoutVars>
          <dgm:dir/>
          <dgm:resizeHandles val="exact"/>
        </dgm:presLayoutVars>
      </dgm:prSet>
      <dgm:spPr/>
    </dgm:pt>
    <dgm:pt modelId="{C330F0C8-AED4-46E3-A2FB-3C8EB40FB75A}" type="pres">
      <dgm:prSet presAssocID="{7AE45043-BC71-40C0-A724-D13AF254D033}" presName="node" presStyleLbl="node1" presStyleIdx="0" presStyleCnt="4" custScaleX="119453" custScaleY="177629" custLinFactNeighborX="-2227" custLinFactNeighborY="11901">
        <dgm:presLayoutVars>
          <dgm:bulletEnabled val="1"/>
        </dgm:presLayoutVars>
      </dgm:prSet>
      <dgm:spPr/>
    </dgm:pt>
    <dgm:pt modelId="{5B43F373-2B9A-4E55-9C2C-48F34E08114D}" type="pres">
      <dgm:prSet presAssocID="{B640DCFB-B05B-47BD-8656-727BD62D3C03}" presName="sibTrans" presStyleLbl="sibTrans2D1" presStyleIdx="0" presStyleCnt="3"/>
      <dgm:spPr/>
    </dgm:pt>
    <dgm:pt modelId="{0A3A25FE-2A39-4A0C-8218-7BF73DA1E03C}" type="pres">
      <dgm:prSet presAssocID="{B640DCFB-B05B-47BD-8656-727BD62D3C03}" presName="connectorText" presStyleLbl="sibTrans2D1" presStyleIdx="0" presStyleCnt="3"/>
      <dgm:spPr/>
    </dgm:pt>
    <dgm:pt modelId="{9494E41E-3181-45EF-9A3D-C99071A9AE41}" type="pres">
      <dgm:prSet presAssocID="{A7B8CDCF-ADE0-4C2E-89C7-4A18ABAD886E}" presName="node" presStyleLbl="node1" presStyleIdx="1" presStyleCnt="4" custScaleX="325689" custScaleY="177629" custLinFactNeighborX="33895">
        <dgm:presLayoutVars>
          <dgm:bulletEnabled val="1"/>
        </dgm:presLayoutVars>
      </dgm:prSet>
      <dgm:spPr/>
    </dgm:pt>
    <dgm:pt modelId="{C638F0E8-93B9-4482-AFBF-84AB93D17B6E}" type="pres">
      <dgm:prSet presAssocID="{1B1C3AD1-7219-4559-814B-0A0A02EAB322}" presName="sibTrans" presStyleLbl="sibTrans2D1" presStyleIdx="1" presStyleCnt="3"/>
      <dgm:spPr/>
    </dgm:pt>
    <dgm:pt modelId="{C2658DBC-3369-4F8B-97D2-BF47107AAC34}" type="pres">
      <dgm:prSet presAssocID="{1B1C3AD1-7219-4559-814B-0A0A02EAB322}" presName="connectorText" presStyleLbl="sibTrans2D1" presStyleIdx="1" presStyleCnt="3"/>
      <dgm:spPr/>
    </dgm:pt>
    <dgm:pt modelId="{C0C0A522-76B9-41C2-A2B0-8DBD07B2A6D8}" type="pres">
      <dgm:prSet presAssocID="{8A2AA7DA-E6B4-4462-AF38-4CF8DC90F2C9}" presName="node" presStyleLbl="node1" presStyleIdx="2" presStyleCnt="4" custScaleX="212054" custScaleY="177629" custLinFactNeighborX="78487">
        <dgm:presLayoutVars>
          <dgm:bulletEnabled val="1"/>
        </dgm:presLayoutVars>
      </dgm:prSet>
      <dgm:spPr/>
    </dgm:pt>
    <dgm:pt modelId="{9EDC486D-C1EF-4B42-BC14-2E06F6DD2956}" type="pres">
      <dgm:prSet presAssocID="{E74D739D-B1D1-4E80-9C6F-9816EF824DEE}" presName="sibTrans" presStyleLbl="sibTrans2D1" presStyleIdx="2" presStyleCnt="3"/>
      <dgm:spPr/>
    </dgm:pt>
    <dgm:pt modelId="{B5D52696-BAD2-4072-A546-447C3C27347A}" type="pres">
      <dgm:prSet presAssocID="{E74D739D-B1D1-4E80-9C6F-9816EF824DEE}" presName="connectorText" presStyleLbl="sibTrans2D1" presStyleIdx="2" presStyleCnt="3"/>
      <dgm:spPr/>
    </dgm:pt>
    <dgm:pt modelId="{033AA7A4-0511-43A6-BBD3-88E9E9D23BCE}" type="pres">
      <dgm:prSet presAssocID="{EA9E3E5C-9021-429A-99E9-7D1ABF9258AF}" presName="node" presStyleLbl="node1" presStyleIdx="3" presStyleCnt="4" custScaleX="179297" custScaleY="177629" custLinFactNeighborX="45783">
        <dgm:presLayoutVars>
          <dgm:bulletEnabled val="1"/>
        </dgm:presLayoutVars>
      </dgm:prSet>
      <dgm:spPr/>
    </dgm:pt>
  </dgm:ptLst>
  <dgm:cxnLst>
    <dgm:cxn modelId="{E7CC2609-80F0-4337-83EB-9F2D1FD3B7C6}" type="presOf" srcId="{1B1C3AD1-7219-4559-814B-0A0A02EAB322}" destId="{C638F0E8-93B9-4482-AFBF-84AB93D17B6E}" srcOrd="0" destOrd="0" presId="urn:microsoft.com/office/officeart/2005/8/layout/process1"/>
    <dgm:cxn modelId="{4B3FD513-6FB9-4FFE-B09F-3DCE66563D2F}" type="presOf" srcId="{D5300A8E-8EB7-4B68-8D5A-C7ECF8BC69DE}" destId="{BB848700-AD28-4E41-B526-B88C7CAEA1FE}" srcOrd="0" destOrd="0" presId="urn:microsoft.com/office/officeart/2005/8/layout/process1"/>
    <dgm:cxn modelId="{455AFD1C-FD8D-4C7D-9746-9E7CF4DB5A5C}" type="presOf" srcId="{E74D739D-B1D1-4E80-9C6F-9816EF824DEE}" destId="{9EDC486D-C1EF-4B42-BC14-2E06F6DD2956}" srcOrd="0" destOrd="0" presId="urn:microsoft.com/office/officeart/2005/8/layout/process1"/>
    <dgm:cxn modelId="{C94E0035-CB7A-4354-8AFC-352545F5E31C}" type="presOf" srcId="{8A2AA7DA-E6B4-4462-AF38-4CF8DC90F2C9}" destId="{C0C0A522-76B9-41C2-A2B0-8DBD07B2A6D8}" srcOrd="0" destOrd="0" presId="urn:microsoft.com/office/officeart/2005/8/layout/process1"/>
    <dgm:cxn modelId="{5E33D05C-73CA-42E5-BDF2-7304E39CF87B}" type="presOf" srcId="{1B1C3AD1-7219-4559-814B-0A0A02EAB322}" destId="{C2658DBC-3369-4F8B-97D2-BF47107AAC34}" srcOrd="1" destOrd="0" presId="urn:microsoft.com/office/officeart/2005/8/layout/process1"/>
    <dgm:cxn modelId="{9B43CA79-7399-401D-ADFF-C8AF2784D543}" type="presOf" srcId="{7AE45043-BC71-40C0-A724-D13AF254D033}" destId="{C330F0C8-AED4-46E3-A2FB-3C8EB40FB75A}" srcOrd="0" destOrd="0" presId="urn:microsoft.com/office/officeart/2005/8/layout/process1"/>
    <dgm:cxn modelId="{0B600590-6183-48DE-BB66-3F2BF3A7EAC9}" srcId="{D5300A8E-8EB7-4B68-8D5A-C7ECF8BC69DE}" destId="{EA9E3E5C-9021-429A-99E9-7D1ABF9258AF}" srcOrd="3" destOrd="0" parTransId="{A586CBFA-97F2-4B10-91D2-EAF58298C764}" sibTransId="{CE5DB102-1F59-4DFC-9BA8-AD7532D1EC48}"/>
    <dgm:cxn modelId="{C0527C9B-B6B8-4D0B-B956-01B756F81961}" type="presOf" srcId="{B640DCFB-B05B-47BD-8656-727BD62D3C03}" destId="{5B43F373-2B9A-4E55-9C2C-48F34E08114D}" srcOrd="0" destOrd="0" presId="urn:microsoft.com/office/officeart/2005/8/layout/process1"/>
    <dgm:cxn modelId="{6378549C-B770-498B-A385-766D9F2287C7}" type="presOf" srcId="{A7B8CDCF-ADE0-4C2E-89C7-4A18ABAD886E}" destId="{9494E41E-3181-45EF-9A3D-C99071A9AE41}" srcOrd="0" destOrd="0" presId="urn:microsoft.com/office/officeart/2005/8/layout/process1"/>
    <dgm:cxn modelId="{1F871B9F-4D79-4164-9599-CC106FC5D5D8}" type="presOf" srcId="{B640DCFB-B05B-47BD-8656-727BD62D3C03}" destId="{0A3A25FE-2A39-4A0C-8218-7BF73DA1E03C}" srcOrd="1" destOrd="0" presId="urn:microsoft.com/office/officeart/2005/8/layout/process1"/>
    <dgm:cxn modelId="{BAE512A8-B86D-49EE-A904-E38E8D50A7A4}" type="presOf" srcId="{E74D739D-B1D1-4E80-9C6F-9816EF824DEE}" destId="{B5D52696-BAD2-4072-A546-447C3C27347A}" srcOrd="1" destOrd="0" presId="urn:microsoft.com/office/officeart/2005/8/layout/process1"/>
    <dgm:cxn modelId="{35B9CEB0-87DB-4704-B572-0C39AC7045FA}" srcId="{D5300A8E-8EB7-4B68-8D5A-C7ECF8BC69DE}" destId="{A7B8CDCF-ADE0-4C2E-89C7-4A18ABAD886E}" srcOrd="1" destOrd="0" parTransId="{22B30A63-E4D9-449D-A278-ACEA0B3BC46C}" sibTransId="{1B1C3AD1-7219-4559-814B-0A0A02EAB322}"/>
    <dgm:cxn modelId="{3F1E4DBF-3E1C-4F2E-8DA7-81293FE14F63}" srcId="{D5300A8E-8EB7-4B68-8D5A-C7ECF8BC69DE}" destId="{7AE45043-BC71-40C0-A724-D13AF254D033}" srcOrd="0" destOrd="0" parTransId="{42151F74-5507-468D-BFC3-73B807E56A35}" sibTransId="{B640DCFB-B05B-47BD-8656-727BD62D3C03}"/>
    <dgm:cxn modelId="{88E47CCE-409D-4606-A108-0A104C060246}" srcId="{D5300A8E-8EB7-4B68-8D5A-C7ECF8BC69DE}" destId="{8A2AA7DA-E6B4-4462-AF38-4CF8DC90F2C9}" srcOrd="2" destOrd="0" parTransId="{0574B323-8664-4755-93AC-C44F03894DE9}" sibTransId="{E74D739D-B1D1-4E80-9C6F-9816EF824DEE}"/>
    <dgm:cxn modelId="{A004EDF0-CDC0-4375-B74B-9324C04E9E53}" type="presOf" srcId="{EA9E3E5C-9021-429A-99E9-7D1ABF9258AF}" destId="{033AA7A4-0511-43A6-BBD3-88E9E9D23BCE}" srcOrd="0" destOrd="0" presId="urn:microsoft.com/office/officeart/2005/8/layout/process1"/>
    <dgm:cxn modelId="{39175745-D708-472E-B66E-8F43696A81A4}" type="presParOf" srcId="{BB848700-AD28-4E41-B526-B88C7CAEA1FE}" destId="{C330F0C8-AED4-46E3-A2FB-3C8EB40FB75A}" srcOrd="0" destOrd="0" presId="urn:microsoft.com/office/officeart/2005/8/layout/process1"/>
    <dgm:cxn modelId="{B0E2F26F-ED3E-48AB-B19B-62C91F8D9011}" type="presParOf" srcId="{BB848700-AD28-4E41-B526-B88C7CAEA1FE}" destId="{5B43F373-2B9A-4E55-9C2C-48F34E08114D}" srcOrd="1" destOrd="0" presId="urn:microsoft.com/office/officeart/2005/8/layout/process1"/>
    <dgm:cxn modelId="{73EA5FFA-01EF-4B5E-A399-5600F59EE040}" type="presParOf" srcId="{5B43F373-2B9A-4E55-9C2C-48F34E08114D}" destId="{0A3A25FE-2A39-4A0C-8218-7BF73DA1E03C}" srcOrd="0" destOrd="0" presId="urn:microsoft.com/office/officeart/2005/8/layout/process1"/>
    <dgm:cxn modelId="{9C4E0BE9-1333-4A25-AD40-673462134CAF}" type="presParOf" srcId="{BB848700-AD28-4E41-B526-B88C7CAEA1FE}" destId="{9494E41E-3181-45EF-9A3D-C99071A9AE41}" srcOrd="2" destOrd="0" presId="urn:microsoft.com/office/officeart/2005/8/layout/process1"/>
    <dgm:cxn modelId="{8E46A17C-1987-4701-A44C-0230DC9BC2BC}" type="presParOf" srcId="{BB848700-AD28-4E41-B526-B88C7CAEA1FE}" destId="{C638F0E8-93B9-4482-AFBF-84AB93D17B6E}" srcOrd="3" destOrd="0" presId="urn:microsoft.com/office/officeart/2005/8/layout/process1"/>
    <dgm:cxn modelId="{2641F93D-2155-47D9-9B01-D3EB423F96A6}" type="presParOf" srcId="{C638F0E8-93B9-4482-AFBF-84AB93D17B6E}" destId="{C2658DBC-3369-4F8B-97D2-BF47107AAC34}" srcOrd="0" destOrd="0" presId="urn:microsoft.com/office/officeart/2005/8/layout/process1"/>
    <dgm:cxn modelId="{FB3FD3FC-8192-4F25-B9B0-A5CD69FC2300}" type="presParOf" srcId="{BB848700-AD28-4E41-B526-B88C7CAEA1FE}" destId="{C0C0A522-76B9-41C2-A2B0-8DBD07B2A6D8}" srcOrd="4" destOrd="0" presId="urn:microsoft.com/office/officeart/2005/8/layout/process1"/>
    <dgm:cxn modelId="{4EB25688-C1E4-453D-8102-66524EE09326}" type="presParOf" srcId="{BB848700-AD28-4E41-B526-B88C7CAEA1FE}" destId="{9EDC486D-C1EF-4B42-BC14-2E06F6DD2956}" srcOrd="5" destOrd="0" presId="urn:microsoft.com/office/officeart/2005/8/layout/process1"/>
    <dgm:cxn modelId="{B2A83E39-CC40-4D0A-90E6-07B91A506E59}" type="presParOf" srcId="{9EDC486D-C1EF-4B42-BC14-2E06F6DD2956}" destId="{B5D52696-BAD2-4072-A546-447C3C27347A}" srcOrd="0" destOrd="0" presId="urn:microsoft.com/office/officeart/2005/8/layout/process1"/>
    <dgm:cxn modelId="{3E572F57-D9C5-45BC-A43F-CABE19A07659}" type="presParOf" srcId="{BB848700-AD28-4E41-B526-B88C7CAEA1FE}" destId="{033AA7A4-0511-43A6-BBD3-88E9E9D23BCE}" srcOrd="6"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3468BB7-E6C8-4F25-B235-DE12A409555C}" type="doc">
      <dgm:prSet loTypeId="urn:microsoft.com/office/officeart/2005/8/layout/process1" loCatId="process" qsTypeId="urn:microsoft.com/office/officeart/2005/8/quickstyle/simple1" qsCatId="simple" csTypeId="urn:microsoft.com/office/officeart/2005/8/colors/accent1_2" csCatId="accent1" phldr="1"/>
      <dgm:spPr/>
    </dgm:pt>
    <dgm:pt modelId="{0F4D051D-7E21-4511-8DEE-108A39EA6AD6}">
      <dgm:prSet phldrT="[Texte]"/>
      <dgm:spPr/>
      <dgm:t>
        <a:bodyPr/>
        <a:lstStyle/>
        <a:p>
          <a:r>
            <a:rPr lang="fr-FR" dirty="0"/>
            <a:t>L’article 40 de la loi du 14 mai 1975</a:t>
          </a:r>
          <a:endParaRPr lang="fr-TN" dirty="0"/>
        </a:p>
      </dgm:t>
    </dgm:pt>
    <dgm:pt modelId="{50B1122F-BC1E-4FD1-ADF5-063806BE582C}" type="parTrans" cxnId="{5A4838CC-BA00-4EB7-AEBB-95FEBA1C4310}">
      <dgm:prSet/>
      <dgm:spPr/>
      <dgm:t>
        <a:bodyPr/>
        <a:lstStyle/>
        <a:p>
          <a:endParaRPr lang="fr-TN"/>
        </a:p>
      </dgm:t>
    </dgm:pt>
    <dgm:pt modelId="{91FB5495-8DB2-4B94-9C1F-BDBA4297BC8E}" type="sibTrans" cxnId="{5A4838CC-BA00-4EB7-AEBB-95FEBA1C4310}">
      <dgm:prSet/>
      <dgm:spPr/>
      <dgm:t>
        <a:bodyPr/>
        <a:lstStyle/>
        <a:p>
          <a:endParaRPr lang="fr-TN"/>
        </a:p>
      </dgm:t>
    </dgm:pt>
    <dgm:pt modelId="{C3914F82-97EB-40E1-99C7-77264B34EE4B}">
      <dgm:prSet phldrT="[Texte]"/>
      <dgm:spPr/>
      <dgm:t>
        <a:bodyPr/>
        <a:lstStyle/>
        <a:p>
          <a:r>
            <a:rPr lang="fr-FR" b="1" dirty="0">
              <a:solidFill>
                <a:schemeClr val="tx1"/>
              </a:solidFill>
            </a:rPr>
            <a:t>La sanction:</a:t>
          </a:r>
        </a:p>
        <a:p>
          <a:r>
            <a:rPr lang="fr-FR" b="1" dirty="0">
              <a:solidFill>
                <a:schemeClr val="tx1"/>
              </a:solidFill>
            </a:rPr>
            <a:t> </a:t>
          </a:r>
          <a:r>
            <a:rPr lang="fr-FR" dirty="0"/>
            <a:t>5 ans d’emprisonnement et de douze mille dinars d’amende</a:t>
          </a:r>
          <a:endParaRPr lang="fr-TN" dirty="0"/>
        </a:p>
      </dgm:t>
    </dgm:pt>
    <dgm:pt modelId="{076E1837-667F-4F66-8BBE-85C1C9D4CF2B}" type="parTrans" cxnId="{AC14B7CD-04C7-4EF3-8C8C-0E1CAAFAA65B}">
      <dgm:prSet/>
      <dgm:spPr/>
      <dgm:t>
        <a:bodyPr/>
        <a:lstStyle/>
        <a:p>
          <a:endParaRPr lang="fr-TN"/>
        </a:p>
      </dgm:t>
    </dgm:pt>
    <dgm:pt modelId="{08F61B2E-D37F-4DD8-B128-EFFA5795DC33}" type="sibTrans" cxnId="{AC14B7CD-04C7-4EF3-8C8C-0E1CAAFAA65B}">
      <dgm:prSet/>
      <dgm:spPr/>
      <dgm:t>
        <a:bodyPr/>
        <a:lstStyle/>
        <a:p>
          <a:endParaRPr lang="fr-TN"/>
        </a:p>
      </dgm:t>
    </dgm:pt>
    <dgm:pt modelId="{07CA1816-2A54-4E45-B868-A806176599C0}">
      <dgm:prSet/>
      <dgm:spPr/>
      <dgm:t>
        <a:bodyPr/>
        <a:lstStyle/>
        <a:p>
          <a:r>
            <a:rPr lang="fr-FR" b="1" dirty="0"/>
            <a:t>Toute personne qui a : sciemment </a:t>
          </a:r>
          <a:r>
            <a:rPr lang="fr-FR" b="1" dirty="0">
              <a:solidFill>
                <a:schemeClr val="tx1"/>
              </a:solidFill>
            </a:rPr>
            <a:t>transporté</a:t>
          </a:r>
          <a:r>
            <a:rPr lang="fr-FR" dirty="0"/>
            <a:t> une ou plusieurs personnes dans le </a:t>
          </a:r>
          <a:r>
            <a:rPr lang="fr-FR" b="1" dirty="0">
              <a:solidFill>
                <a:schemeClr val="tx1"/>
              </a:solidFill>
            </a:rPr>
            <a:t>but de les faire entrer dans le territoire tunisien ou de les en faire sortir clandestinement par quelque moyen que ce </a:t>
          </a:r>
          <a:endParaRPr lang="fr-TN" b="1" dirty="0">
            <a:solidFill>
              <a:schemeClr val="tx1"/>
            </a:solidFill>
          </a:endParaRPr>
        </a:p>
      </dgm:t>
    </dgm:pt>
    <dgm:pt modelId="{F3F7E143-D1CC-48AB-9535-E72F470E9F57}" type="parTrans" cxnId="{08FAD9A9-7D79-4E37-B0AD-6520DDBC6355}">
      <dgm:prSet/>
      <dgm:spPr/>
      <dgm:t>
        <a:bodyPr/>
        <a:lstStyle/>
        <a:p>
          <a:endParaRPr lang="fr-TN"/>
        </a:p>
      </dgm:t>
    </dgm:pt>
    <dgm:pt modelId="{4BEB73DD-9E06-4078-947C-0890C6BACA81}" type="sibTrans" cxnId="{08FAD9A9-7D79-4E37-B0AD-6520DDBC6355}">
      <dgm:prSet/>
      <dgm:spPr/>
      <dgm:t>
        <a:bodyPr/>
        <a:lstStyle/>
        <a:p>
          <a:endParaRPr lang="fr-TN"/>
        </a:p>
      </dgm:t>
    </dgm:pt>
    <dgm:pt modelId="{B3CB13EB-EC9A-4973-8A64-F204625558F9}" type="pres">
      <dgm:prSet presAssocID="{B3468BB7-E6C8-4F25-B235-DE12A409555C}" presName="Name0" presStyleCnt="0">
        <dgm:presLayoutVars>
          <dgm:dir/>
          <dgm:resizeHandles val="exact"/>
        </dgm:presLayoutVars>
      </dgm:prSet>
      <dgm:spPr/>
    </dgm:pt>
    <dgm:pt modelId="{0C9648D4-CF5D-44F5-96E5-AAEE3E2DC7AC}" type="pres">
      <dgm:prSet presAssocID="{0F4D051D-7E21-4511-8DEE-108A39EA6AD6}" presName="node" presStyleLbl="node1" presStyleIdx="0" presStyleCnt="3">
        <dgm:presLayoutVars>
          <dgm:bulletEnabled val="1"/>
        </dgm:presLayoutVars>
      </dgm:prSet>
      <dgm:spPr/>
    </dgm:pt>
    <dgm:pt modelId="{CA4E2EF6-2E77-4B85-AD1D-1FED38B78BEA}" type="pres">
      <dgm:prSet presAssocID="{91FB5495-8DB2-4B94-9C1F-BDBA4297BC8E}" presName="sibTrans" presStyleLbl="sibTrans2D1" presStyleIdx="0" presStyleCnt="2"/>
      <dgm:spPr/>
    </dgm:pt>
    <dgm:pt modelId="{B917F841-D240-4DA7-9CB4-F2137E4BAC4B}" type="pres">
      <dgm:prSet presAssocID="{91FB5495-8DB2-4B94-9C1F-BDBA4297BC8E}" presName="connectorText" presStyleLbl="sibTrans2D1" presStyleIdx="0" presStyleCnt="2"/>
      <dgm:spPr/>
    </dgm:pt>
    <dgm:pt modelId="{66675862-8D83-4FB4-B622-73805ECE917D}" type="pres">
      <dgm:prSet presAssocID="{07CA1816-2A54-4E45-B868-A806176599C0}" presName="node" presStyleLbl="node1" presStyleIdx="1" presStyleCnt="3">
        <dgm:presLayoutVars>
          <dgm:bulletEnabled val="1"/>
        </dgm:presLayoutVars>
      </dgm:prSet>
      <dgm:spPr/>
    </dgm:pt>
    <dgm:pt modelId="{823C5C1E-1844-4103-9A00-E4D530F72CB5}" type="pres">
      <dgm:prSet presAssocID="{4BEB73DD-9E06-4078-947C-0890C6BACA81}" presName="sibTrans" presStyleLbl="sibTrans2D1" presStyleIdx="1" presStyleCnt="2"/>
      <dgm:spPr/>
    </dgm:pt>
    <dgm:pt modelId="{3EDC87BB-57B9-49B8-929D-6268B5C1DF6A}" type="pres">
      <dgm:prSet presAssocID="{4BEB73DD-9E06-4078-947C-0890C6BACA81}" presName="connectorText" presStyleLbl="sibTrans2D1" presStyleIdx="1" presStyleCnt="2"/>
      <dgm:spPr/>
    </dgm:pt>
    <dgm:pt modelId="{5DE06CC8-E743-4D32-A7BB-D21E5EB7207F}" type="pres">
      <dgm:prSet presAssocID="{C3914F82-97EB-40E1-99C7-77264B34EE4B}" presName="node" presStyleLbl="node1" presStyleIdx="2" presStyleCnt="3">
        <dgm:presLayoutVars>
          <dgm:bulletEnabled val="1"/>
        </dgm:presLayoutVars>
      </dgm:prSet>
      <dgm:spPr/>
    </dgm:pt>
  </dgm:ptLst>
  <dgm:cxnLst>
    <dgm:cxn modelId="{1BCF8D0B-33A9-4480-8F2A-43E1B9C6960B}" type="presOf" srcId="{C3914F82-97EB-40E1-99C7-77264B34EE4B}" destId="{5DE06CC8-E743-4D32-A7BB-D21E5EB7207F}" srcOrd="0" destOrd="0" presId="urn:microsoft.com/office/officeart/2005/8/layout/process1"/>
    <dgm:cxn modelId="{35FE6438-67FD-4D73-83B8-8731B79BF209}" type="presOf" srcId="{91FB5495-8DB2-4B94-9C1F-BDBA4297BC8E}" destId="{CA4E2EF6-2E77-4B85-AD1D-1FED38B78BEA}" srcOrd="0" destOrd="0" presId="urn:microsoft.com/office/officeart/2005/8/layout/process1"/>
    <dgm:cxn modelId="{7846936D-793C-4667-B7E5-72E6600EC7A1}" type="presOf" srcId="{B3468BB7-E6C8-4F25-B235-DE12A409555C}" destId="{B3CB13EB-EC9A-4973-8A64-F204625558F9}" srcOrd="0" destOrd="0" presId="urn:microsoft.com/office/officeart/2005/8/layout/process1"/>
    <dgm:cxn modelId="{1B6A4880-DBE4-42B9-8154-58590B564270}" type="presOf" srcId="{4BEB73DD-9E06-4078-947C-0890C6BACA81}" destId="{823C5C1E-1844-4103-9A00-E4D530F72CB5}" srcOrd="0" destOrd="0" presId="urn:microsoft.com/office/officeart/2005/8/layout/process1"/>
    <dgm:cxn modelId="{7C11C690-51B3-4A6C-8AEF-1CD2B3234213}" type="presOf" srcId="{0F4D051D-7E21-4511-8DEE-108A39EA6AD6}" destId="{0C9648D4-CF5D-44F5-96E5-AAEE3E2DC7AC}" srcOrd="0" destOrd="0" presId="urn:microsoft.com/office/officeart/2005/8/layout/process1"/>
    <dgm:cxn modelId="{08FAD9A9-7D79-4E37-B0AD-6520DDBC6355}" srcId="{B3468BB7-E6C8-4F25-B235-DE12A409555C}" destId="{07CA1816-2A54-4E45-B868-A806176599C0}" srcOrd="1" destOrd="0" parTransId="{F3F7E143-D1CC-48AB-9535-E72F470E9F57}" sibTransId="{4BEB73DD-9E06-4078-947C-0890C6BACA81}"/>
    <dgm:cxn modelId="{6811D3BB-9C25-439A-8644-68E8F49F2638}" type="presOf" srcId="{91FB5495-8DB2-4B94-9C1F-BDBA4297BC8E}" destId="{B917F841-D240-4DA7-9CB4-F2137E4BAC4B}" srcOrd="1" destOrd="0" presId="urn:microsoft.com/office/officeart/2005/8/layout/process1"/>
    <dgm:cxn modelId="{5A4838CC-BA00-4EB7-AEBB-95FEBA1C4310}" srcId="{B3468BB7-E6C8-4F25-B235-DE12A409555C}" destId="{0F4D051D-7E21-4511-8DEE-108A39EA6AD6}" srcOrd="0" destOrd="0" parTransId="{50B1122F-BC1E-4FD1-ADF5-063806BE582C}" sibTransId="{91FB5495-8DB2-4B94-9C1F-BDBA4297BC8E}"/>
    <dgm:cxn modelId="{AC14B7CD-04C7-4EF3-8C8C-0E1CAAFAA65B}" srcId="{B3468BB7-E6C8-4F25-B235-DE12A409555C}" destId="{C3914F82-97EB-40E1-99C7-77264B34EE4B}" srcOrd="2" destOrd="0" parTransId="{076E1837-667F-4F66-8BBE-85C1C9D4CF2B}" sibTransId="{08F61B2E-D37F-4DD8-B128-EFFA5795DC33}"/>
    <dgm:cxn modelId="{AE4678E4-F703-4FDB-9413-7A73E9B9DFC1}" type="presOf" srcId="{07CA1816-2A54-4E45-B868-A806176599C0}" destId="{66675862-8D83-4FB4-B622-73805ECE917D}" srcOrd="0" destOrd="0" presId="urn:microsoft.com/office/officeart/2005/8/layout/process1"/>
    <dgm:cxn modelId="{DBCF96F1-1F83-4B92-935A-58A65D0CF8AE}" type="presOf" srcId="{4BEB73DD-9E06-4078-947C-0890C6BACA81}" destId="{3EDC87BB-57B9-49B8-929D-6268B5C1DF6A}" srcOrd="1" destOrd="0" presId="urn:microsoft.com/office/officeart/2005/8/layout/process1"/>
    <dgm:cxn modelId="{0FC3E7D4-1C4F-4ABD-ABD0-25AF0516A4E1}" type="presParOf" srcId="{B3CB13EB-EC9A-4973-8A64-F204625558F9}" destId="{0C9648D4-CF5D-44F5-96E5-AAEE3E2DC7AC}" srcOrd="0" destOrd="0" presId="urn:microsoft.com/office/officeart/2005/8/layout/process1"/>
    <dgm:cxn modelId="{F8961389-A4AB-4232-9CD5-616AA5FC621C}" type="presParOf" srcId="{B3CB13EB-EC9A-4973-8A64-F204625558F9}" destId="{CA4E2EF6-2E77-4B85-AD1D-1FED38B78BEA}" srcOrd="1" destOrd="0" presId="urn:microsoft.com/office/officeart/2005/8/layout/process1"/>
    <dgm:cxn modelId="{9C0EA442-02D7-4761-A189-100ABAB1DCA0}" type="presParOf" srcId="{CA4E2EF6-2E77-4B85-AD1D-1FED38B78BEA}" destId="{B917F841-D240-4DA7-9CB4-F2137E4BAC4B}" srcOrd="0" destOrd="0" presId="urn:microsoft.com/office/officeart/2005/8/layout/process1"/>
    <dgm:cxn modelId="{536E0C16-FA9C-4121-8B7F-ACB57A18C6D2}" type="presParOf" srcId="{B3CB13EB-EC9A-4973-8A64-F204625558F9}" destId="{66675862-8D83-4FB4-B622-73805ECE917D}" srcOrd="2" destOrd="0" presId="urn:microsoft.com/office/officeart/2005/8/layout/process1"/>
    <dgm:cxn modelId="{6D62192E-9E12-4AA5-BB98-F5FFE91CD7B0}" type="presParOf" srcId="{B3CB13EB-EC9A-4973-8A64-F204625558F9}" destId="{823C5C1E-1844-4103-9A00-E4D530F72CB5}" srcOrd="3" destOrd="0" presId="urn:microsoft.com/office/officeart/2005/8/layout/process1"/>
    <dgm:cxn modelId="{89C3F07C-E42F-4C00-8262-E32C52264062}" type="presParOf" srcId="{823C5C1E-1844-4103-9A00-E4D530F72CB5}" destId="{3EDC87BB-57B9-49B8-929D-6268B5C1DF6A}" srcOrd="0" destOrd="0" presId="urn:microsoft.com/office/officeart/2005/8/layout/process1"/>
    <dgm:cxn modelId="{5A99E9D8-108A-4B81-A4CA-630C35FFCEE2}" type="presParOf" srcId="{B3CB13EB-EC9A-4973-8A64-F204625558F9}" destId="{5DE06CC8-E743-4D32-A7BB-D21E5EB7207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D208BA5-2CF6-412D-BE38-4EA7773C0BD3}" type="doc">
      <dgm:prSet loTypeId="urn:microsoft.com/office/officeart/2005/8/layout/equation2" loCatId="process" qsTypeId="urn:microsoft.com/office/officeart/2005/8/quickstyle/simple1" qsCatId="simple" csTypeId="urn:microsoft.com/office/officeart/2005/8/colors/accent1_2" csCatId="accent1" phldr="1"/>
      <dgm:spPr/>
    </dgm:pt>
    <dgm:pt modelId="{24D4EEC7-8989-40D5-8C14-6EFE0DBF028D}">
      <dgm:prSet phldrT="[Texte]" custT="1"/>
      <dgm:spPr/>
      <dgm:t>
        <a:bodyPr/>
        <a:lstStyle/>
        <a:p>
          <a:r>
            <a:rPr lang="fr-FR" sz="3200" dirty="0">
              <a:latin typeface="Josefin Sans" pitchFamily="2" charset="0"/>
            </a:rPr>
            <a:t>Acte </a:t>
          </a:r>
          <a:endParaRPr lang="fr-TN" sz="3200" dirty="0">
            <a:latin typeface="Josefin Sans" pitchFamily="2" charset="0"/>
          </a:endParaRPr>
        </a:p>
      </dgm:t>
    </dgm:pt>
    <dgm:pt modelId="{AA21D93B-E964-4272-8C86-02687A34F88D}" type="parTrans" cxnId="{22E97A15-DA2A-4865-AD6B-D8F0B7126579}">
      <dgm:prSet/>
      <dgm:spPr/>
      <dgm:t>
        <a:bodyPr/>
        <a:lstStyle/>
        <a:p>
          <a:endParaRPr lang="fr-TN"/>
        </a:p>
      </dgm:t>
    </dgm:pt>
    <dgm:pt modelId="{D53E5476-0582-4199-A198-FBA092817BDC}" type="sibTrans" cxnId="{22E97A15-DA2A-4865-AD6B-D8F0B7126579}">
      <dgm:prSet/>
      <dgm:spPr/>
      <dgm:t>
        <a:bodyPr/>
        <a:lstStyle/>
        <a:p>
          <a:endParaRPr lang="fr-TN"/>
        </a:p>
      </dgm:t>
    </dgm:pt>
    <dgm:pt modelId="{B9DA7FDF-437B-4EC5-B8A4-9189BFA9EA16}">
      <dgm:prSet phldrT="[Texte]" custT="1"/>
      <dgm:spPr/>
      <dgm:t>
        <a:bodyPr/>
        <a:lstStyle/>
        <a:p>
          <a:r>
            <a:rPr lang="fr-FR" sz="2400" dirty="0">
              <a:latin typeface="Josefin Sans" pitchFamily="2" charset="0"/>
            </a:rPr>
            <a:t>But (exploitation)</a:t>
          </a:r>
          <a:endParaRPr lang="fr-TN" sz="2400" dirty="0">
            <a:latin typeface="Josefin Sans" pitchFamily="2" charset="0"/>
          </a:endParaRPr>
        </a:p>
      </dgm:t>
    </dgm:pt>
    <dgm:pt modelId="{8F3AF116-7259-4818-900F-F032C096C122}" type="parTrans" cxnId="{A62F3691-721B-4DB9-B7A4-489585B6801C}">
      <dgm:prSet/>
      <dgm:spPr/>
      <dgm:t>
        <a:bodyPr/>
        <a:lstStyle/>
        <a:p>
          <a:endParaRPr lang="fr-TN"/>
        </a:p>
      </dgm:t>
    </dgm:pt>
    <dgm:pt modelId="{BBBF8975-3B8B-4CBB-9AE7-1575270CEB99}" type="sibTrans" cxnId="{A62F3691-721B-4DB9-B7A4-489585B6801C}">
      <dgm:prSet/>
      <dgm:spPr/>
      <dgm:t>
        <a:bodyPr/>
        <a:lstStyle/>
        <a:p>
          <a:endParaRPr lang="fr-TN"/>
        </a:p>
      </dgm:t>
    </dgm:pt>
    <dgm:pt modelId="{68AEBBB8-D554-4440-A12E-BC77165DABC1}">
      <dgm:prSet phldrT="[Texte]" custT="1"/>
      <dgm:spPr/>
      <dgm:t>
        <a:bodyPr/>
        <a:lstStyle/>
        <a:p>
          <a:r>
            <a:rPr lang="fr-FR" sz="1800" b="1" dirty="0">
              <a:latin typeface="+mn-lt"/>
            </a:rPr>
            <a:t>Victime:</a:t>
          </a:r>
        </a:p>
        <a:p>
          <a:r>
            <a:rPr lang="fr-FR" sz="1800" b="1" dirty="0">
              <a:latin typeface="+mn-lt"/>
            </a:rPr>
            <a:t> enfant </a:t>
          </a:r>
          <a:r>
            <a:rPr lang="fr-FR" sz="1800" b="1" i="0" dirty="0">
              <a:latin typeface="+mn-lt"/>
            </a:rPr>
            <a:t>ou une personne incapable ou souffrant d’une infirmité mentale</a:t>
          </a:r>
          <a:endParaRPr lang="fr-TN" sz="1800" b="1" dirty="0">
            <a:latin typeface="+mn-lt"/>
          </a:endParaRPr>
        </a:p>
      </dgm:t>
    </dgm:pt>
    <dgm:pt modelId="{08B8682C-E8CC-42F9-BF1C-E4C21A481D9C}" type="parTrans" cxnId="{6ABD6B58-E72C-4D39-B642-B7FB3013042A}">
      <dgm:prSet/>
      <dgm:spPr/>
      <dgm:t>
        <a:bodyPr/>
        <a:lstStyle/>
        <a:p>
          <a:endParaRPr lang="fr-TN"/>
        </a:p>
      </dgm:t>
    </dgm:pt>
    <dgm:pt modelId="{FC2421B6-4152-4DDA-A1AB-022F050A8A04}" type="sibTrans" cxnId="{6ABD6B58-E72C-4D39-B642-B7FB3013042A}">
      <dgm:prSet/>
      <dgm:spPr/>
      <dgm:t>
        <a:bodyPr/>
        <a:lstStyle/>
        <a:p>
          <a:endParaRPr lang="fr-TN"/>
        </a:p>
      </dgm:t>
    </dgm:pt>
    <dgm:pt modelId="{470070B3-E9CA-4652-ADA0-5559CCC3AB9F}" type="pres">
      <dgm:prSet presAssocID="{ED208BA5-2CF6-412D-BE38-4EA7773C0BD3}" presName="Name0" presStyleCnt="0">
        <dgm:presLayoutVars>
          <dgm:dir/>
          <dgm:resizeHandles val="exact"/>
        </dgm:presLayoutVars>
      </dgm:prSet>
      <dgm:spPr/>
    </dgm:pt>
    <dgm:pt modelId="{96C7DDFB-629E-45D1-81A7-52C7ACC75628}" type="pres">
      <dgm:prSet presAssocID="{ED208BA5-2CF6-412D-BE38-4EA7773C0BD3}" presName="vNodes" presStyleCnt="0"/>
      <dgm:spPr/>
    </dgm:pt>
    <dgm:pt modelId="{56088770-B565-4E2C-A539-BC7A468A44B5}" type="pres">
      <dgm:prSet presAssocID="{24D4EEC7-8989-40D5-8C14-6EFE0DBF028D}" presName="node" presStyleLbl="node1" presStyleIdx="0" presStyleCnt="3" custScaleX="416343" custScaleY="237662" custLinFactX="-182382" custLinFactY="83012" custLinFactNeighborX="-200000" custLinFactNeighborY="100000">
        <dgm:presLayoutVars>
          <dgm:bulletEnabled val="1"/>
        </dgm:presLayoutVars>
      </dgm:prSet>
      <dgm:spPr/>
    </dgm:pt>
    <dgm:pt modelId="{816E497B-6D6F-4851-9ABB-260739615A55}" type="pres">
      <dgm:prSet presAssocID="{D53E5476-0582-4199-A198-FBA092817BDC}" presName="spacerT" presStyleCnt="0"/>
      <dgm:spPr/>
    </dgm:pt>
    <dgm:pt modelId="{A88886BA-C878-4C1B-9817-91CA876030D8}" type="pres">
      <dgm:prSet presAssocID="{D53E5476-0582-4199-A198-FBA092817BDC}" presName="sibTrans" presStyleLbl="sibTrans2D1" presStyleIdx="0" presStyleCnt="2" custLinFactX="-100000" custLinFactY="-100000" custLinFactNeighborX="-153818" custLinFactNeighborY="-127457"/>
      <dgm:spPr/>
    </dgm:pt>
    <dgm:pt modelId="{0C8FB324-B6C9-4237-B7F3-6D1BA4369259}" type="pres">
      <dgm:prSet presAssocID="{D53E5476-0582-4199-A198-FBA092817BDC}" presName="spacerB" presStyleCnt="0"/>
      <dgm:spPr/>
    </dgm:pt>
    <dgm:pt modelId="{86E3A26D-26B3-4E31-B52F-525E28D4E75F}" type="pres">
      <dgm:prSet presAssocID="{B9DA7FDF-437B-4EC5-B8A4-9189BFA9EA16}" presName="node" presStyleLbl="node1" presStyleIdx="1" presStyleCnt="3" custScaleX="438027" custScaleY="212532" custLinFactX="23275" custLinFactY="-183802" custLinFactNeighborX="100000" custLinFactNeighborY="-200000">
        <dgm:presLayoutVars>
          <dgm:bulletEnabled val="1"/>
        </dgm:presLayoutVars>
      </dgm:prSet>
      <dgm:spPr/>
    </dgm:pt>
    <dgm:pt modelId="{57958436-62D1-4680-A744-AD2AE8A69AE3}" type="pres">
      <dgm:prSet presAssocID="{ED208BA5-2CF6-412D-BE38-4EA7773C0BD3}" presName="sibTransLast" presStyleLbl="sibTrans2D1" presStyleIdx="1" presStyleCnt="2"/>
      <dgm:spPr/>
    </dgm:pt>
    <dgm:pt modelId="{ECE1E07A-C530-48EE-BF11-5E385CF79394}" type="pres">
      <dgm:prSet presAssocID="{ED208BA5-2CF6-412D-BE38-4EA7773C0BD3}" presName="connectorText" presStyleLbl="sibTrans2D1" presStyleIdx="1" presStyleCnt="2"/>
      <dgm:spPr/>
    </dgm:pt>
    <dgm:pt modelId="{48419107-C3DE-42DC-9BE8-A4687A95FE72}" type="pres">
      <dgm:prSet presAssocID="{ED208BA5-2CF6-412D-BE38-4EA7773C0BD3}" presName="lastNode" presStyleLbl="node1" presStyleIdx="2" presStyleCnt="3" custScaleX="197011" custScaleY="148378" custLinFactX="75153" custLinFactNeighborX="100000" custLinFactNeighborY="-14897">
        <dgm:presLayoutVars>
          <dgm:bulletEnabled val="1"/>
        </dgm:presLayoutVars>
      </dgm:prSet>
      <dgm:spPr/>
    </dgm:pt>
  </dgm:ptLst>
  <dgm:cxnLst>
    <dgm:cxn modelId="{33064212-703A-4206-88D9-71BEC529FF53}" type="presOf" srcId="{BBBF8975-3B8B-4CBB-9AE7-1575270CEB99}" destId="{57958436-62D1-4680-A744-AD2AE8A69AE3}" srcOrd="0" destOrd="0" presId="urn:microsoft.com/office/officeart/2005/8/layout/equation2"/>
    <dgm:cxn modelId="{22E97A15-DA2A-4865-AD6B-D8F0B7126579}" srcId="{ED208BA5-2CF6-412D-BE38-4EA7773C0BD3}" destId="{24D4EEC7-8989-40D5-8C14-6EFE0DBF028D}" srcOrd="0" destOrd="0" parTransId="{AA21D93B-E964-4272-8C86-02687A34F88D}" sibTransId="{D53E5476-0582-4199-A198-FBA092817BDC}"/>
    <dgm:cxn modelId="{379BFD21-CE23-47CE-A6BB-191A1D3E396D}" type="presOf" srcId="{24D4EEC7-8989-40D5-8C14-6EFE0DBF028D}" destId="{56088770-B565-4E2C-A539-BC7A468A44B5}" srcOrd="0" destOrd="0" presId="urn:microsoft.com/office/officeart/2005/8/layout/equation2"/>
    <dgm:cxn modelId="{4066FA4B-8E41-4625-BF7D-12AFA5ACA653}" type="presOf" srcId="{B9DA7FDF-437B-4EC5-B8A4-9189BFA9EA16}" destId="{86E3A26D-26B3-4E31-B52F-525E28D4E75F}" srcOrd="0" destOrd="0" presId="urn:microsoft.com/office/officeart/2005/8/layout/equation2"/>
    <dgm:cxn modelId="{9791086F-030B-46CC-B255-5402AE7EE901}" type="presOf" srcId="{68AEBBB8-D554-4440-A12E-BC77165DABC1}" destId="{48419107-C3DE-42DC-9BE8-A4687A95FE72}" srcOrd="0" destOrd="0" presId="urn:microsoft.com/office/officeart/2005/8/layout/equation2"/>
    <dgm:cxn modelId="{6ABD6B58-E72C-4D39-B642-B7FB3013042A}" srcId="{ED208BA5-2CF6-412D-BE38-4EA7773C0BD3}" destId="{68AEBBB8-D554-4440-A12E-BC77165DABC1}" srcOrd="2" destOrd="0" parTransId="{08B8682C-E8CC-42F9-BF1C-E4C21A481D9C}" sibTransId="{FC2421B6-4152-4DDA-A1AB-022F050A8A04}"/>
    <dgm:cxn modelId="{A62F3691-721B-4DB9-B7A4-489585B6801C}" srcId="{ED208BA5-2CF6-412D-BE38-4EA7773C0BD3}" destId="{B9DA7FDF-437B-4EC5-B8A4-9189BFA9EA16}" srcOrd="1" destOrd="0" parTransId="{8F3AF116-7259-4818-900F-F032C096C122}" sibTransId="{BBBF8975-3B8B-4CBB-9AE7-1575270CEB99}"/>
    <dgm:cxn modelId="{226E8197-BE13-4CED-9FFA-4FBD1DC7A77A}" type="presOf" srcId="{BBBF8975-3B8B-4CBB-9AE7-1575270CEB99}" destId="{ECE1E07A-C530-48EE-BF11-5E385CF79394}" srcOrd="1" destOrd="0" presId="urn:microsoft.com/office/officeart/2005/8/layout/equation2"/>
    <dgm:cxn modelId="{1B5269C4-A680-479D-B546-0DFE8B516845}" type="presOf" srcId="{D53E5476-0582-4199-A198-FBA092817BDC}" destId="{A88886BA-C878-4C1B-9817-91CA876030D8}" srcOrd="0" destOrd="0" presId="urn:microsoft.com/office/officeart/2005/8/layout/equation2"/>
    <dgm:cxn modelId="{B6E9D6C8-D1F0-47F2-A2D0-AD44E834FC86}" type="presOf" srcId="{ED208BA5-2CF6-412D-BE38-4EA7773C0BD3}" destId="{470070B3-E9CA-4652-ADA0-5559CCC3AB9F}" srcOrd="0" destOrd="0" presId="urn:microsoft.com/office/officeart/2005/8/layout/equation2"/>
    <dgm:cxn modelId="{25F16BE2-3C0D-4DDF-8D5C-07BCB97B2975}" type="presParOf" srcId="{470070B3-E9CA-4652-ADA0-5559CCC3AB9F}" destId="{96C7DDFB-629E-45D1-81A7-52C7ACC75628}" srcOrd="0" destOrd="0" presId="urn:microsoft.com/office/officeart/2005/8/layout/equation2"/>
    <dgm:cxn modelId="{C573F253-CA72-4207-884F-755715057952}" type="presParOf" srcId="{96C7DDFB-629E-45D1-81A7-52C7ACC75628}" destId="{56088770-B565-4E2C-A539-BC7A468A44B5}" srcOrd="0" destOrd="0" presId="urn:microsoft.com/office/officeart/2005/8/layout/equation2"/>
    <dgm:cxn modelId="{A2209D05-9EED-4962-AE32-4BDAB72DBEA1}" type="presParOf" srcId="{96C7DDFB-629E-45D1-81A7-52C7ACC75628}" destId="{816E497B-6D6F-4851-9ABB-260739615A55}" srcOrd="1" destOrd="0" presId="urn:microsoft.com/office/officeart/2005/8/layout/equation2"/>
    <dgm:cxn modelId="{CBBDBA7F-5F55-4B20-99E2-AA3D941A8BB6}" type="presParOf" srcId="{96C7DDFB-629E-45D1-81A7-52C7ACC75628}" destId="{A88886BA-C878-4C1B-9817-91CA876030D8}" srcOrd="2" destOrd="0" presId="urn:microsoft.com/office/officeart/2005/8/layout/equation2"/>
    <dgm:cxn modelId="{EA3A0250-7383-490B-8D3F-225A39BA90DB}" type="presParOf" srcId="{96C7DDFB-629E-45D1-81A7-52C7ACC75628}" destId="{0C8FB324-B6C9-4237-B7F3-6D1BA4369259}" srcOrd="3" destOrd="0" presId="urn:microsoft.com/office/officeart/2005/8/layout/equation2"/>
    <dgm:cxn modelId="{EC7303A5-0FA9-4B2D-9808-A42A4DEDE92A}" type="presParOf" srcId="{96C7DDFB-629E-45D1-81A7-52C7ACC75628}" destId="{86E3A26D-26B3-4E31-B52F-525E28D4E75F}" srcOrd="4" destOrd="0" presId="urn:microsoft.com/office/officeart/2005/8/layout/equation2"/>
    <dgm:cxn modelId="{5433B3B9-01B1-45C8-8831-BD198FE50587}" type="presParOf" srcId="{470070B3-E9CA-4652-ADA0-5559CCC3AB9F}" destId="{57958436-62D1-4680-A744-AD2AE8A69AE3}" srcOrd="1" destOrd="0" presId="urn:microsoft.com/office/officeart/2005/8/layout/equation2"/>
    <dgm:cxn modelId="{97E4DC32-17B4-4BDB-BF89-9945C55BF827}" type="presParOf" srcId="{57958436-62D1-4680-A744-AD2AE8A69AE3}" destId="{ECE1E07A-C530-48EE-BF11-5E385CF79394}" srcOrd="0" destOrd="0" presId="urn:microsoft.com/office/officeart/2005/8/layout/equation2"/>
    <dgm:cxn modelId="{D43B3039-5088-40AD-AED2-CB772FA7A273}" type="presParOf" srcId="{470070B3-E9CA-4652-ADA0-5559CCC3AB9F}" destId="{48419107-C3DE-42DC-9BE8-A4687A95FE72}"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06B5CCD-5159-400E-8FF9-B2064F10E392}" type="doc">
      <dgm:prSet loTypeId="urn:microsoft.com/office/officeart/2005/8/layout/cycle6" loCatId="cycle" qsTypeId="urn:microsoft.com/office/officeart/2005/8/quickstyle/simple1" qsCatId="simple" csTypeId="urn:microsoft.com/office/officeart/2005/8/colors/accent0_2" csCatId="mainScheme" phldr="1"/>
      <dgm:spPr/>
      <dgm:t>
        <a:bodyPr/>
        <a:lstStyle/>
        <a:p>
          <a:endParaRPr lang="fr-TN"/>
        </a:p>
      </dgm:t>
    </dgm:pt>
    <dgm:pt modelId="{E2FE289F-50DB-4D8F-9704-873AD13DD9FA}">
      <dgm:prSet phldrT="[Texte]" custT="1"/>
      <dgm:spPr/>
      <dgm:t>
        <a:bodyPr/>
        <a:lstStyle/>
        <a:p>
          <a:r>
            <a:rPr lang="fr-FR" sz="1600" b="1" dirty="0">
              <a:latin typeface="Josefin Sans" pitchFamily="2" charset="0"/>
            </a:rPr>
            <a:t>Le ministère de la justice </a:t>
          </a:r>
          <a:endParaRPr lang="fr-TN" sz="1600" b="1" dirty="0">
            <a:latin typeface="Josefin Sans" pitchFamily="2" charset="0"/>
          </a:endParaRPr>
        </a:p>
      </dgm:t>
    </dgm:pt>
    <dgm:pt modelId="{83027A4C-614D-49E5-9BC6-3FB29D14A69B}" type="parTrans" cxnId="{490CBCAE-CF5E-417A-85F7-DFB83A695A7A}">
      <dgm:prSet/>
      <dgm:spPr/>
      <dgm:t>
        <a:bodyPr/>
        <a:lstStyle/>
        <a:p>
          <a:endParaRPr lang="fr-TN"/>
        </a:p>
      </dgm:t>
    </dgm:pt>
    <dgm:pt modelId="{E284CAE1-B174-4787-A130-877ACE78B820}" type="sibTrans" cxnId="{490CBCAE-CF5E-417A-85F7-DFB83A695A7A}">
      <dgm:prSet/>
      <dgm:spPr/>
      <dgm:t>
        <a:bodyPr/>
        <a:lstStyle/>
        <a:p>
          <a:endParaRPr lang="fr-TN"/>
        </a:p>
      </dgm:t>
    </dgm:pt>
    <dgm:pt modelId="{09832AE2-5780-4B74-9414-D17A14A0CF78}">
      <dgm:prSet phldrT="[Texte]" custT="1"/>
      <dgm:spPr/>
      <dgm:t>
        <a:bodyPr/>
        <a:lstStyle/>
        <a:p>
          <a:r>
            <a:rPr lang="fr-FR" sz="1600" b="1" dirty="0">
              <a:latin typeface="Josefin Sans" pitchFamily="2" charset="0"/>
            </a:rPr>
            <a:t>Ministère de la femme, de la famille et des séniors </a:t>
          </a:r>
          <a:endParaRPr lang="fr-TN" sz="1600" b="1" dirty="0">
            <a:latin typeface="Josefin Sans" pitchFamily="2" charset="0"/>
          </a:endParaRPr>
        </a:p>
      </dgm:t>
    </dgm:pt>
    <dgm:pt modelId="{51278D23-94D1-4124-89CB-F4A014400439}" type="parTrans" cxnId="{C3DD27B0-0A87-436D-835A-D1DFCC50AA5C}">
      <dgm:prSet/>
      <dgm:spPr/>
      <dgm:t>
        <a:bodyPr/>
        <a:lstStyle/>
        <a:p>
          <a:endParaRPr lang="fr-TN"/>
        </a:p>
      </dgm:t>
    </dgm:pt>
    <dgm:pt modelId="{0A13B5B2-1B1F-46AB-B659-F607FC09575C}" type="sibTrans" cxnId="{C3DD27B0-0A87-436D-835A-D1DFCC50AA5C}">
      <dgm:prSet/>
      <dgm:spPr/>
      <dgm:t>
        <a:bodyPr/>
        <a:lstStyle/>
        <a:p>
          <a:endParaRPr lang="fr-TN"/>
        </a:p>
      </dgm:t>
    </dgm:pt>
    <dgm:pt modelId="{E9695DFA-4197-41A7-80BB-5A134ED41854}">
      <dgm:prSet phldrT="[Texte]" custT="1"/>
      <dgm:spPr/>
      <dgm:t>
        <a:bodyPr/>
        <a:lstStyle/>
        <a:p>
          <a:r>
            <a:rPr lang="fr-FR" sz="1600" b="1" dirty="0">
              <a:latin typeface="Josefin Sans" pitchFamily="2" charset="0"/>
            </a:rPr>
            <a:t>Autres ministères et intervenants </a:t>
          </a:r>
          <a:endParaRPr lang="fr-TN" sz="1600" b="1" dirty="0">
            <a:latin typeface="Josefin Sans" pitchFamily="2" charset="0"/>
          </a:endParaRPr>
        </a:p>
      </dgm:t>
    </dgm:pt>
    <dgm:pt modelId="{A04D0D21-83B6-47D1-979C-D4E7EA4BD3BC}" type="parTrans" cxnId="{56FC28F0-4438-43EF-80E5-D455D192AE87}">
      <dgm:prSet/>
      <dgm:spPr/>
      <dgm:t>
        <a:bodyPr/>
        <a:lstStyle/>
        <a:p>
          <a:endParaRPr lang="fr-TN"/>
        </a:p>
      </dgm:t>
    </dgm:pt>
    <dgm:pt modelId="{C927C521-284D-4E99-8747-86434F36B1D2}" type="sibTrans" cxnId="{56FC28F0-4438-43EF-80E5-D455D192AE87}">
      <dgm:prSet/>
      <dgm:spPr/>
      <dgm:t>
        <a:bodyPr/>
        <a:lstStyle/>
        <a:p>
          <a:endParaRPr lang="fr-TN"/>
        </a:p>
      </dgm:t>
    </dgm:pt>
    <dgm:pt modelId="{FBAF2081-6957-4B16-BFED-773DBB5CFDAF}">
      <dgm:prSet phldrT="[Texte]" custT="1"/>
      <dgm:spPr/>
      <dgm:t>
        <a:bodyPr/>
        <a:lstStyle/>
        <a:p>
          <a:r>
            <a:rPr lang="fr-FR" sz="1600" b="1" dirty="0">
              <a:latin typeface="Josefin Sans" pitchFamily="2" charset="0"/>
            </a:rPr>
            <a:t>Le  ministère de la santé </a:t>
          </a:r>
          <a:endParaRPr lang="fr-TN" sz="1600" b="1" dirty="0">
            <a:latin typeface="Josefin Sans" pitchFamily="2" charset="0"/>
          </a:endParaRPr>
        </a:p>
      </dgm:t>
    </dgm:pt>
    <dgm:pt modelId="{DE4672CE-79BD-4D6D-90AF-2D0EF01267B3}" type="parTrans" cxnId="{1C3F7C0A-E810-4E3B-B5FA-AC40737A4662}">
      <dgm:prSet/>
      <dgm:spPr/>
      <dgm:t>
        <a:bodyPr/>
        <a:lstStyle/>
        <a:p>
          <a:endParaRPr lang="fr-TN"/>
        </a:p>
      </dgm:t>
    </dgm:pt>
    <dgm:pt modelId="{242B01EF-E21F-4627-AAF6-2FB2C2FE0BCE}" type="sibTrans" cxnId="{1C3F7C0A-E810-4E3B-B5FA-AC40737A4662}">
      <dgm:prSet/>
      <dgm:spPr/>
      <dgm:t>
        <a:bodyPr/>
        <a:lstStyle/>
        <a:p>
          <a:endParaRPr lang="fr-TN"/>
        </a:p>
      </dgm:t>
    </dgm:pt>
    <dgm:pt modelId="{74D1D386-5CAE-4F1E-BB95-0E94267BE284}">
      <dgm:prSet phldrT="[Texte]" custT="1"/>
      <dgm:spPr/>
      <dgm:t>
        <a:bodyPr/>
        <a:lstStyle/>
        <a:p>
          <a:r>
            <a:rPr lang="fr-FR" sz="1600" b="1" dirty="0">
              <a:latin typeface="Josefin Sans" pitchFamily="2" charset="0"/>
            </a:rPr>
            <a:t>Le ministère de finance </a:t>
          </a:r>
        </a:p>
        <a:p>
          <a:r>
            <a:rPr lang="fr-FR" sz="1600" b="1" dirty="0">
              <a:latin typeface="Josefin Sans" pitchFamily="2" charset="0"/>
            </a:rPr>
            <a:t>(La Douane Tunisienne</a:t>
          </a:r>
          <a:r>
            <a:rPr lang="fr-FR" sz="1100" b="1" dirty="0"/>
            <a:t>)</a:t>
          </a:r>
          <a:endParaRPr lang="fr-TN" sz="1100" b="1" dirty="0"/>
        </a:p>
      </dgm:t>
    </dgm:pt>
    <dgm:pt modelId="{E4BD1EC4-4813-4729-9846-E9D3AAD2E66C}" type="parTrans" cxnId="{487901C3-1D7D-4F1B-9E3C-A00CA58E14BC}">
      <dgm:prSet/>
      <dgm:spPr/>
      <dgm:t>
        <a:bodyPr/>
        <a:lstStyle/>
        <a:p>
          <a:endParaRPr lang="fr-TN"/>
        </a:p>
      </dgm:t>
    </dgm:pt>
    <dgm:pt modelId="{1CC6C0DE-1610-4224-9398-68C4C3603D43}" type="sibTrans" cxnId="{487901C3-1D7D-4F1B-9E3C-A00CA58E14BC}">
      <dgm:prSet/>
      <dgm:spPr/>
      <dgm:t>
        <a:bodyPr/>
        <a:lstStyle/>
        <a:p>
          <a:endParaRPr lang="fr-TN"/>
        </a:p>
      </dgm:t>
    </dgm:pt>
    <dgm:pt modelId="{8F035BAB-30E4-4BF6-B65E-E221EF570DFC}">
      <dgm:prSet custT="1"/>
      <dgm:spPr/>
      <dgm:t>
        <a:bodyPr/>
        <a:lstStyle/>
        <a:p>
          <a:r>
            <a:rPr lang="fr-FR" sz="1600" b="1" dirty="0">
              <a:latin typeface="Josefin Sans" pitchFamily="2" charset="0"/>
            </a:rPr>
            <a:t>Le ministère des affaires sociales </a:t>
          </a:r>
          <a:endParaRPr lang="fr-TN" sz="1600" b="1" dirty="0">
            <a:latin typeface="Josefin Sans" pitchFamily="2" charset="0"/>
          </a:endParaRPr>
        </a:p>
      </dgm:t>
    </dgm:pt>
    <dgm:pt modelId="{D7A8BFE2-1111-4A3B-87E9-82C2CC93248E}" type="parTrans" cxnId="{7021A99D-91C9-47C1-9665-D9F957E585D8}">
      <dgm:prSet/>
      <dgm:spPr/>
      <dgm:t>
        <a:bodyPr/>
        <a:lstStyle/>
        <a:p>
          <a:endParaRPr lang="fr-TN"/>
        </a:p>
      </dgm:t>
    </dgm:pt>
    <dgm:pt modelId="{A8F7960C-B0D7-4D89-92DA-FD5444BAA4DD}" type="sibTrans" cxnId="{7021A99D-91C9-47C1-9665-D9F957E585D8}">
      <dgm:prSet/>
      <dgm:spPr/>
      <dgm:t>
        <a:bodyPr/>
        <a:lstStyle/>
        <a:p>
          <a:endParaRPr lang="fr-TN"/>
        </a:p>
      </dgm:t>
    </dgm:pt>
    <dgm:pt modelId="{A2029AB6-4D72-4A5E-A607-8722961CECAA}">
      <dgm:prSet custT="1"/>
      <dgm:spPr/>
      <dgm:t>
        <a:bodyPr/>
        <a:lstStyle/>
        <a:p>
          <a:r>
            <a:rPr lang="fr-FR" sz="1600" b="1" dirty="0">
              <a:latin typeface="Josefin Sans" pitchFamily="2" charset="0"/>
            </a:rPr>
            <a:t>Le ministère de l’intérieur (la direction générale de la police aux frontières)</a:t>
          </a:r>
        </a:p>
      </dgm:t>
    </dgm:pt>
    <dgm:pt modelId="{44C0F7AB-9066-4C90-B828-A17C4FED8530}" type="parTrans" cxnId="{ED037603-7243-450C-BECD-B49D8011F742}">
      <dgm:prSet/>
      <dgm:spPr/>
      <dgm:t>
        <a:bodyPr/>
        <a:lstStyle/>
        <a:p>
          <a:endParaRPr lang="fr-TN"/>
        </a:p>
      </dgm:t>
    </dgm:pt>
    <dgm:pt modelId="{5665E1F7-9FEB-4C4A-BAA8-38C38DFF4E1E}" type="sibTrans" cxnId="{ED037603-7243-450C-BECD-B49D8011F742}">
      <dgm:prSet/>
      <dgm:spPr/>
      <dgm:t>
        <a:bodyPr/>
        <a:lstStyle/>
        <a:p>
          <a:endParaRPr lang="fr-TN"/>
        </a:p>
      </dgm:t>
    </dgm:pt>
    <dgm:pt modelId="{5E46FE52-65FF-4E2D-8626-9F8D165729A6}">
      <dgm:prSet custT="1"/>
      <dgm:spPr/>
      <dgm:t>
        <a:bodyPr/>
        <a:lstStyle/>
        <a:p>
          <a:r>
            <a:rPr lang="fr-FR" sz="1600" b="1" i="0" dirty="0">
              <a:latin typeface="Josefin Sans" pitchFamily="2" charset="0"/>
            </a:rPr>
            <a:t>Les associations</a:t>
          </a:r>
        </a:p>
        <a:p>
          <a:r>
            <a:rPr lang="fr-FR" sz="1600" b="1" i="0" dirty="0">
              <a:latin typeface="Josefin Sans" pitchFamily="2" charset="0"/>
            </a:rPr>
            <a:t> et organisations de la société civile nationales et internationales </a:t>
          </a:r>
          <a:endParaRPr lang="fr-FR" sz="1600" dirty="0">
            <a:latin typeface="Josefin Sans" pitchFamily="2" charset="0"/>
          </a:endParaRPr>
        </a:p>
      </dgm:t>
    </dgm:pt>
    <dgm:pt modelId="{461CEB58-5EB1-4809-916D-E64FF3DA7193}" type="parTrans" cxnId="{BD8BDAFD-10EA-4DC4-94B0-BE59A20F71C5}">
      <dgm:prSet/>
      <dgm:spPr/>
      <dgm:t>
        <a:bodyPr/>
        <a:lstStyle/>
        <a:p>
          <a:endParaRPr lang="fr-TN"/>
        </a:p>
      </dgm:t>
    </dgm:pt>
    <dgm:pt modelId="{DE5ABE99-D94D-43A9-8C77-FC4D081815E6}" type="sibTrans" cxnId="{BD8BDAFD-10EA-4DC4-94B0-BE59A20F71C5}">
      <dgm:prSet/>
      <dgm:spPr/>
      <dgm:t>
        <a:bodyPr/>
        <a:lstStyle/>
        <a:p>
          <a:endParaRPr lang="fr-TN"/>
        </a:p>
      </dgm:t>
    </dgm:pt>
    <dgm:pt modelId="{591F713F-9A4E-4F3C-8032-CA0E919116D2}" type="pres">
      <dgm:prSet presAssocID="{B06B5CCD-5159-400E-8FF9-B2064F10E392}" presName="cycle" presStyleCnt="0">
        <dgm:presLayoutVars>
          <dgm:dir/>
          <dgm:resizeHandles val="exact"/>
        </dgm:presLayoutVars>
      </dgm:prSet>
      <dgm:spPr/>
    </dgm:pt>
    <dgm:pt modelId="{DE3133B8-F209-43B4-9304-BEE1E1B140A1}" type="pres">
      <dgm:prSet presAssocID="{E2FE289F-50DB-4D8F-9704-873AD13DD9FA}" presName="node" presStyleLbl="node1" presStyleIdx="0" presStyleCnt="8" custScaleX="196716" custRadScaleRad="100411" custRadScaleInc="8026">
        <dgm:presLayoutVars>
          <dgm:bulletEnabled val="1"/>
        </dgm:presLayoutVars>
      </dgm:prSet>
      <dgm:spPr/>
    </dgm:pt>
    <dgm:pt modelId="{6B3B0954-77D1-4FFB-8319-64E994B87AEB}" type="pres">
      <dgm:prSet presAssocID="{E2FE289F-50DB-4D8F-9704-873AD13DD9FA}" presName="spNode" presStyleCnt="0"/>
      <dgm:spPr/>
    </dgm:pt>
    <dgm:pt modelId="{DBDE528C-0DE1-4769-8F80-E9B8206828D0}" type="pres">
      <dgm:prSet presAssocID="{E284CAE1-B174-4787-A130-877ACE78B820}" presName="sibTrans" presStyleLbl="sibTrans1D1" presStyleIdx="0" presStyleCnt="8"/>
      <dgm:spPr/>
    </dgm:pt>
    <dgm:pt modelId="{7F9DA54F-D834-49ED-9210-71FAB1B4EAE4}" type="pres">
      <dgm:prSet presAssocID="{A2029AB6-4D72-4A5E-A607-8722961CECAA}" presName="node" presStyleLbl="node1" presStyleIdx="1" presStyleCnt="8" custScaleX="175747" custScaleY="132307" custRadScaleRad="98196" custRadScaleInc="52657">
        <dgm:presLayoutVars>
          <dgm:bulletEnabled val="1"/>
        </dgm:presLayoutVars>
      </dgm:prSet>
      <dgm:spPr/>
    </dgm:pt>
    <dgm:pt modelId="{4823E185-C6E3-4F71-A375-E0D5E4C8609A}" type="pres">
      <dgm:prSet presAssocID="{A2029AB6-4D72-4A5E-A607-8722961CECAA}" presName="spNode" presStyleCnt="0"/>
      <dgm:spPr/>
    </dgm:pt>
    <dgm:pt modelId="{7655EF61-E138-4694-BA94-D9F3DD8807D5}" type="pres">
      <dgm:prSet presAssocID="{5665E1F7-9FEB-4C4A-BAA8-38C38DFF4E1E}" presName="sibTrans" presStyleLbl="sibTrans1D1" presStyleIdx="1" presStyleCnt="8"/>
      <dgm:spPr/>
    </dgm:pt>
    <dgm:pt modelId="{431D95E3-DD29-42AE-9F0F-F4308D7D3D65}" type="pres">
      <dgm:prSet presAssocID="{8F035BAB-30E4-4BF6-B65E-E221EF570DFC}" presName="node" presStyleLbl="node1" presStyleIdx="2" presStyleCnt="8" custScaleX="124303" custScaleY="106496" custRadScaleRad="97560" custRadScaleInc="0">
        <dgm:presLayoutVars>
          <dgm:bulletEnabled val="1"/>
        </dgm:presLayoutVars>
      </dgm:prSet>
      <dgm:spPr/>
    </dgm:pt>
    <dgm:pt modelId="{395B4D2E-ADFA-4FF1-8465-46E851A0E36C}" type="pres">
      <dgm:prSet presAssocID="{8F035BAB-30E4-4BF6-B65E-E221EF570DFC}" presName="spNode" presStyleCnt="0"/>
      <dgm:spPr/>
    </dgm:pt>
    <dgm:pt modelId="{18FCAA26-CE30-4990-A895-855013233FB8}" type="pres">
      <dgm:prSet presAssocID="{A8F7960C-B0D7-4D89-92DA-FD5444BAA4DD}" presName="sibTrans" presStyleLbl="sibTrans1D1" presStyleIdx="2" presStyleCnt="8"/>
      <dgm:spPr/>
    </dgm:pt>
    <dgm:pt modelId="{B2309E9C-A8A8-4C7C-BB64-D63EA1B4BC2D}" type="pres">
      <dgm:prSet presAssocID="{09832AE2-5780-4B74-9414-D17A14A0CF78}" presName="node" presStyleLbl="node1" presStyleIdx="3" presStyleCnt="8" custScaleX="175369" custScaleY="124272" custRadScaleRad="97544" custRadScaleInc="-49735">
        <dgm:presLayoutVars>
          <dgm:bulletEnabled val="1"/>
        </dgm:presLayoutVars>
      </dgm:prSet>
      <dgm:spPr/>
    </dgm:pt>
    <dgm:pt modelId="{5E55DFBA-3359-4A02-AD4B-96BE944073B7}" type="pres">
      <dgm:prSet presAssocID="{09832AE2-5780-4B74-9414-D17A14A0CF78}" presName="spNode" presStyleCnt="0"/>
      <dgm:spPr/>
    </dgm:pt>
    <dgm:pt modelId="{34F95069-0F49-4084-A907-638E7416FAF9}" type="pres">
      <dgm:prSet presAssocID="{0A13B5B2-1B1F-46AB-B659-F607FC09575C}" presName="sibTrans" presStyleLbl="sibTrans1D1" presStyleIdx="3" presStyleCnt="8"/>
      <dgm:spPr/>
    </dgm:pt>
    <dgm:pt modelId="{C9CCBA51-7E10-40B2-A942-7D037B6EC2D9}" type="pres">
      <dgm:prSet presAssocID="{E9695DFA-4197-41A7-80BB-5A134ED41854}" presName="node" presStyleLbl="node1" presStyleIdx="4" presStyleCnt="8" custScaleX="214553">
        <dgm:presLayoutVars>
          <dgm:bulletEnabled val="1"/>
        </dgm:presLayoutVars>
      </dgm:prSet>
      <dgm:spPr/>
    </dgm:pt>
    <dgm:pt modelId="{EA914801-92B4-42AD-B288-3FA87249EDFB}" type="pres">
      <dgm:prSet presAssocID="{E9695DFA-4197-41A7-80BB-5A134ED41854}" presName="spNode" presStyleCnt="0"/>
      <dgm:spPr/>
    </dgm:pt>
    <dgm:pt modelId="{5B60BA4D-5070-4194-84AF-3E5DA317768C}" type="pres">
      <dgm:prSet presAssocID="{C927C521-284D-4E99-8747-86434F36B1D2}" presName="sibTrans" presStyleLbl="sibTrans1D1" presStyleIdx="4" presStyleCnt="8"/>
      <dgm:spPr/>
    </dgm:pt>
    <dgm:pt modelId="{FEEA7B57-5972-4895-8DAE-7F0083381B3C}" type="pres">
      <dgm:prSet presAssocID="{5E46FE52-65FF-4E2D-8626-9F8D165729A6}" presName="node" presStyleLbl="node1" presStyleIdx="5" presStyleCnt="8" custScaleX="173202" custScaleY="144378" custRadScaleRad="101056" custRadScaleInc="58205">
        <dgm:presLayoutVars>
          <dgm:bulletEnabled val="1"/>
        </dgm:presLayoutVars>
      </dgm:prSet>
      <dgm:spPr/>
    </dgm:pt>
    <dgm:pt modelId="{348BE6A5-E3B5-4B7D-9372-42562F892C53}" type="pres">
      <dgm:prSet presAssocID="{5E46FE52-65FF-4E2D-8626-9F8D165729A6}" presName="spNode" presStyleCnt="0"/>
      <dgm:spPr/>
    </dgm:pt>
    <dgm:pt modelId="{11E53B55-3D61-42FC-9521-B8671561C07C}" type="pres">
      <dgm:prSet presAssocID="{DE5ABE99-D94D-43A9-8C77-FC4D081815E6}" presName="sibTrans" presStyleLbl="sibTrans1D1" presStyleIdx="5" presStyleCnt="8"/>
      <dgm:spPr/>
    </dgm:pt>
    <dgm:pt modelId="{BCC83F06-0165-40E8-A894-297CF632F0B1}" type="pres">
      <dgm:prSet presAssocID="{FBAF2081-6957-4B16-BFED-773DBB5CFDAF}" presName="node" presStyleLbl="node1" presStyleIdx="6" presStyleCnt="8" custScaleX="134598">
        <dgm:presLayoutVars>
          <dgm:bulletEnabled val="1"/>
        </dgm:presLayoutVars>
      </dgm:prSet>
      <dgm:spPr/>
    </dgm:pt>
    <dgm:pt modelId="{8C86EB8C-9714-4694-BC0E-516DDBEF45DF}" type="pres">
      <dgm:prSet presAssocID="{FBAF2081-6957-4B16-BFED-773DBB5CFDAF}" presName="spNode" presStyleCnt="0"/>
      <dgm:spPr/>
    </dgm:pt>
    <dgm:pt modelId="{29B0799D-3737-4B70-B43F-F99D251534AA}" type="pres">
      <dgm:prSet presAssocID="{242B01EF-E21F-4627-AAF6-2FB2C2FE0BCE}" presName="sibTrans" presStyleLbl="sibTrans1D1" presStyleIdx="6" presStyleCnt="8"/>
      <dgm:spPr/>
    </dgm:pt>
    <dgm:pt modelId="{B4A2485C-2758-4D2E-BACB-586395F3C2D0}" type="pres">
      <dgm:prSet presAssocID="{74D1D386-5CAE-4F1E-BB95-0E94267BE284}" presName="node" presStyleLbl="node1" presStyleIdx="7" presStyleCnt="8" custScaleX="150229" custScaleY="108337" custRadScaleRad="100151" custRadScaleInc="-69379">
        <dgm:presLayoutVars>
          <dgm:bulletEnabled val="1"/>
        </dgm:presLayoutVars>
      </dgm:prSet>
      <dgm:spPr/>
    </dgm:pt>
    <dgm:pt modelId="{28418C76-92CB-49DA-BABE-EAFA469A99B8}" type="pres">
      <dgm:prSet presAssocID="{74D1D386-5CAE-4F1E-BB95-0E94267BE284}" presName="spNode" presStyleCnt="0"/>
      <dgm:spPr/>
    </dgm:pt>
    <dgm:pt modelId="{D6FF7509-62DA-42FA-883A-B1BB98537954}" type="pres">
      <dgm:prSet presAssocID="{1CC6C0DE-1610-4224-9398-68C4C3603D43}" presName="sibTrans" presStyleLbl="sibTrans1D1" presStyleIdx="7" presStyleCnt="8"/>
      <dgm:spPr/>
    </dgm:pt>
  </dgm:ptLst>
  <dgm:cxnLst>
    <dgm:cxn modelId="{ED037603-7243-450C-BECD-B49D8011F742}" srcId="{B06B5CCD-5159-400E-8FF9-B2064F10E392}" destId="{A2029AB6-4D72-4A5E-A607-8722961CECAA}" srcOrd="1" destOrd="0" parTransId="{44C0F7AB-9066-4C90-B828-A17C4FED8530}" sibTransId="{5665E1F7-9FEB-4C4A-BAA8-38C38DFF4E1E}"/>
    <dgm:cxn modelId="{1C3F7C0A-E810-4E3B-B5FA-AC40737A4662}" srcId="{B06B5CCD-5159-400E-8FF9-B2064F10E392}" destId="{FBAF2081-6957-4B16-BFED-773DBB5CFDAF}" srcOrd="6" destOrd="0" parTransId="{DE4672CE-79BD-4D6D-90AF-2D0EF01267B3}" sibTransId="{242B01EF-E21F-4627-AAF6-2FB2C2FE0BCE}"/>
    <dgm:cxn modelId="{FD431F11-1BE3-4175-ADFD-AEA9493FE0C6}" type="presOf" srcId="{E2FE289F-50DB-4D8F-9704-873AD13DD9FA}" destId="{DE3133B8-F209-43B4-9304-BEE1E1B140A1}" srcOrd="0" destOrd="0" presId="urn:microsoft.com/office/officeart/2005/8/layout/cycle6"/>
    <dgm:cxn modelId="{B3D7BF14-3304-4D89-96E0-38BE52630102}" type="presOf" srcId="{FBAF2081-6957-4B16-BFED-773DBB5CFDAF}" destId="{BCC83F06-0165-40E8-A894-297CF632F0B1}" srcOrd="0" destOrd="0" presId="urn:microsoft.com/office/officeart/2005/8/layout/cycle6"/>
    <dgm:cxn modelId="{A3B93F29-1F5B-476A-A6AB-F53B7A95DFB9}" type="presOf" srcId="{E284CAE1-B174-4787-A130-877ACE78B820}" destId="{DBDE528C-0DE1-4769-8F80-E9B8206828D0}" srcOrd="0" destOrd="0" presId="urn:microsoft.com/office/officeart/2005/8/layout/cycle6"/>
    <dgm:cxn modelId="{09C3BB29-2EA9-405A-A0C4-45F511F0C161}" type="presOf" srcId="{8F035BAB-30E4-4BF6-B65E-E221EF570DFC}" destId="{431D95E3-DD29-42AE-9F0F-F4308D7D3D65}" srcOrd="0" destOrd="0" presId="urn:microsoft.com/office/officeart/2005/8/layout/cycle6"/>
    <dgm:cxn modelId="{6CCF032B-FAA6-42DC-A22C-E86DF1820D70}" type="presOf" srcId="{B06B5CCD-5159-400E-8FF9-B2064F10E392}" destId="{591F713F-9A4E-4F3C-8032-CA0E919116D2}" srcOrd="0" destOrd="0" presId="urn:microsoft.com/office/officeart/2005/8/layout/cycle6"/>
    <dgm:cxn modelId="{7E429C2E-3895-4CA5-8348-C2444DC7FCB4}" type="presOf" srcId="{1CC6C0DE-1610-4224-9398-68C4C3603D43}" destId="{D6FF7509-62DA-42FA-883A-B1BB98537954}" srcOrd="0" destOrd="0" presId="urn:microsoft.com/office/officeart/2005/8/layout/cycle6"/>
    <dgm:cxn modelId="{C4E55140-67AB-4D1D-8A79-446EFDA22C5F}" type="presOf" srcId="{DE5ABE99-D94D-43A9-8C77-FC4D081815E6}" destId="{11E53B55-3D61-42FC-9521-B8671561C07C}" srcOrd="0" destOrd="0" presId="urn:microsoft.com/office/officeart/2005/8/layout/cycle6"/>
    <dgm:cxn modelId="{B478F867-046B-4A69-A527-EF70428A7C22}" type="presOf" srcId="{5E46FE52-65FF-4E2D-8626-9F8D165729A6}" destId="{FEEA7B57-5972-4895-8DAE-7F0083381B3C}" srcOrd="0" destOrd="0" presId="urn:microsoft.com/office/officeart/2005/8/layout/cycle6"/>
    <dgm:cxn modelId="{84F1DC51-C883-470F-9C0E-D1F9206D4B7D}" type="presOf" srcId="{242B01EF-E21F-4627-AAF6-2FB2C2FE0BCE}" destId="{29B0799D-3737-4B70-B43F-F99D251534AA}" srcOrd="0" destOrd="0" presId="urn:microsoft.com/office/officeart/2005/8/layout/cycle6"/>
    <dgm:cxn modelId="{D81F0A8C-1868-4E24-A77E-0C9EBED20939}" type="presOf" srcId="{E9695DFA-4197-41A7-80BB-5A134ED41854}" destId="{C9CCBA51-7E10-40B2-A942-7D037B6EC2D9}" srcOrd="0" destOrd="0" presId="urn:microsoft.com/office/officeart/2005/8/layout/cycle6"/>
    <dgm:cxn modelId="{8A687B9C-2E43-4BA1-8954-2B54BA042D6F}" type="presOf" srcId="{0A13B5B2-1B1F-46AB-B659-F607FC09575C}" destId="{34F95069-0F49-4084-A907-638E7416FAF9}" srcOrd="0" destOrd="0" presId="urn:microsoft.com/office/officeart/2005/8/layout/cycle6"/>
    <dgm:cxn modelId="{7021A99D-91C9-47C1-9665-D9F957E585D8}" srcId="{B06B5CCD-5159-400E-8FF9-B2064F10E392}" destId="{8F035BAB-30E4-4BF6-B65E-E221EF570DFC}" srcOrd="2" destOrd="0" parTransId="{D7A8BFE2-1111-4A3B-87E9-82C2CC93248E}" sibTransId="{A8F7960C-B0D7-4D89-92DA-FD5444BAA4DD}"/>
    <dgm:cxn modelId="{50E28BA1-5227-44E6-9F09-E7F91189B639}" type="presOf" srcId="{09832AE2-5780-4B74-9414-D17A14A0CF78}" destId="{B2309E9C-A8A8-4C7C-BB64-D63EA1B4BC2D}" srcOrd="0" destOrd="0" presId="urn:microsoft.com/office/officeart/2005/8/layout/cycle6"/>
    <dgm:cxn modelId="{36C373A7-C816-4CE3-847F-0CD9AFBA7AB8}" type="presOf" srcId="{5665E1F7-9FEB-4C4A-BAA8-38C38DFF4E1E}" destId="{7655EF61-E138-4694-BA94-D9F3DD8807D5}" srcOrd="0" destOrd="0" presId="urn:microsoft.com/office/officeart/2005/8/layout/cycle6"/>
    <dgm:cxn modelId="{490CBCAE-CF5E-417A-85F7-DFB83A695A7A}" srcId="{B06B5CCD-5159-400E-8FF9-B2064F10E392}" destId="{E2FE289F-50DB-4D8F-9704-873AD13DD9FA}" srcOrd="0" destOrd="0" parTransId="{83027A4C-614D-49E5-9BC6-3FB29D14A69B}" sibTransId="{E284CAE1-B174-4787-A130-877ACE78B820}"/>
    <dgm:cxn modelId="{C3DD27B0-0A87-436D-835A-D1DFCC50AA5C}" srcId="{B06B5CCD-5159-400E-8FF9-B2064F10E392}" destId="{09832AE2-5780-4B74-9414-D17A14A0CF78}" srcOrd="3" destOrd="0" parTransId="{51278D23-94D1-4124-89CB-F4A014400439}" sibTransId="{0A13B5B2-1B1F-46AB-B659-F607FC09575C}"/>
    <dgm:cxn modelId="{CE34E8B1-13DE-46FE-962C-D4E4009009A0}" type="presOf" srcId="{A2029AB6-4D72-4A5E-A607-8722961CECAA}" destId="{7F9DA54F-D834-49ED-9210-71FAB1B4EAE4}" srcOrd="0" destOrd="0" presId="urn:microsoft.com/office/officeart/2005/8/layout/cycle6"/>
    <dgm:cxn modelId="{404E39B4-9F77-438E-95B5-AD08BB230CF5}" type="presOf" srcId="{C927C521-284D-4E99-8747-86434F36B1D2}" destId="{5B60BA4D-5070-4194-84AF-3E5DA317768C}" srcOrd="0" destOrd="0" presId="urn:microsoft.com/office/officeart/2005/8/layout/cycle6"/>
    <dgm:cxn modelId="{0F6AB6BE-EDF6-42C6-A3CC-BB7938DCD7AC}" type="presOf" srcId="{A8F7960C-B0D7-4D89-92DA-FD5444BAA4DD}" destId="{18FCAA26-CE30-4990-A895-855013233FB8}" srcOrd="0" destOrd="0" presId="urn:microsoft.com/office/officeart/2005/8/layout/cycle6"/>
    <dgm:cxn modelId="{487901C3-1D7D-4F1B-9E3C-A00CA58E14BC}" srcId="{B06B5CCD-5159-400E-8FF9-B2064F10E392}" destId="{74D1D386-5CAE-4F1E-BB95-0E94267BE284}" srcOrd="7" destOrd="0" parTransId="{E4BD1EC4-4813-4729-9846-E9D3AAD2E66C}" sibTransId="{1CC6C0DE-1610-4224-9398-68C4C3603D43}"/>
    <dgm:cxn modelId="{56FC28F0-4438-43EF-80E5-D455D192AE87}" srcId="{B06B5CCD-5159-400E-8FF9-B2064F10E392}" destId="{E9695DFA-4197-41A7-80BB-5A134ED41854}" srcOrd="4" destOrd="0" parTransId="{A04D0D21-83B6-47D1-979C-D4E7EA4BD3BC}" sibTransId="{C927C521-284D-4E99-8747-86434F36B1D2}"/>
    <dgm:cxn modelId="{BD8BDAFD-10EA-4DC4-94B0-BE59A20F71C5}" srcId="{B06B5CCD-5159-400E-8FF9-B2064F10E392}" destId="{5E46FE52-65FF-4E2D-8626-9F8D165729A6}" srcOrd="5" destOrd="0" parTransId="{461CEB58-5EB1-4809-916D-E64FF3DA7193}" sibTransId="{DE5ABE99-D94D-43A9-8C77-FC4D081815E6}"/>
    <dgm:cxn modelId="{3B9364FF-3141-4FA1-9914-D7751D2DCB59}" type="presOf" srcId="{74D1D386-5CAE-4F1E-BB95-0E94267BE284}" destId="{B4A2485C-2758-4D2E-BACB-586395F3C2D0}" srcOrd="0" destOrd="0" presId="urn:microsoft.com/office/officeart/2005/8/layout/cycle6"/>
    <dgm:cxn modelId="{28321FC2-7312-4855-820A-CB3B2812CAA1}" type="presParOf" srcId="{591F713F-9A4E-4F3C-8032-CA0E919116D2}" destId="{DE3133B8-F209-43B4-9304-BEE1E1B140A1}" srcOrd="0" destOrd="0" presId="urn:microsoft.com/office/officeart/2005/8/layout/cycle6"/>
    <dgm:cxn modelId="{41E34FDF-C3A6-4268-BE40-1D46C53789CD}" type="presParOf" srcId="{591F713F-9A4E-4F3C-8032-CA0E919116D2}" destId="{6B3B0954-77D1-4FFB-8319-64E994B87AEB}" srcOrd="1" destOrd="0" presId="urn:microsoft.com/office/officeart/2005/8/layout/cycle6"/>
    <dgm:cxn modelId="{33DAB6BE-54BF-47EE-A287-8A942F2233D8}" type="presParOf" srcId="{591F713F-9A4E-4F3C-8032-CA0E919116D2}" destId="{DBDE528C-0DE1-4769-8F80-E9B8206828D0}" srcOrd="2" destOrd="0" presId="urn:microsoft.com/office/officeart/2005/8/layout/cycle6"/>
    <dgm:cxn modelId="{8EA3CFC3-D31B-4BC7-B605-5FAAE7E689F1}" type="presParOf" srcId="{591F713F-9A4E-4F3C-8032-CA0E919116D2}" destId="{7F9DA54F-D834-49ED-9210-71FAB1B4EAE4}" srcOrd="3" destOrd="0" presId="urn:microsoft.com/office/officeart/2005/8/layout/cycle6"/>
    <dgm:cxn modelId="{6B67B027-5A80-4D4E-9995-1297351A91E8}" type="presParOf" srcId="{591F713F-9A4E-4F3C-8032-CA0E919116D2}" destId="{4823E185-C6E3-4F71-A375-E0D5E4C8609A}" srcOrd="4" destOrd="0" presId="urn:microsoft.com/office/officeart/2005/8/layout/cycle6"/>
    <dgm:cxn modelId="{17411FDC-611F-4107-B743-752999FD3653}" type="presParOf" srcId="{591F713F-9A4E-4F3C-8032-CA0E919116D2}" destId="{7655EF61-E138-4694-BA94-D9F3DD8807D5}" srcOrd="5" destOrd="0" presId="urn:microsoft.com/office/officeart/2005/8/layout/cycle6"/>
    <dgm:cxn modelId="{1C934956-7ACD-4543-B0E4-809301BAC34A}" type="presParOf" srcId="{591F713F-9A4E-4F3C-8032-CA0E919116D2}" destId="{431D95E3-DD29-42AE-9F0F-F4308D7D3D65}" srcOrd="6" destOrd="0" presId="urn:microsoft.com/office/officeart/2005/8/layout/cycle6"/>
    <dgm:cxn modelId="{9AA2F107-24BC-4552-85F0-EDEE5F6CFB44}" type="presParOf" srcId="{591F713F-9A4E-4F3C-8032-CA0E919116D2}" destId="{395B4D2E-ADFA-4FF1-8465-46E851A0E36C}" srcOrd="7" destOrd="0" presId="urn:microsoft.com/office/officeart/2005/8/layout/cycle6"/>
    <dgm:cxn modelId="{B467827E-C421-4A9F-9E81-0D53C2BA816C}" type="presParOf" srcId="{591F713F-9A4E-4F3C-8032-CA0E919116D2}" destId="{18FCAA26-CE30-4990-A895-855013233FB8}" srcOrd="8" destOrd="0" presId="urn:microsoft.com/office/officeart/2005/8/layout/cycle6"/>
    <dgm:cxn modelId="{7F76A42F-D868-425A-A5BA-68E488F4B673}" type="presParOf" srcId="{591F713F-9A4E-4F3C-8032-CA0E919116D2}" destId="{B2309E9C-A8A8-4C7C-BB64-D63EA1B4BC2D}" srcOrd="9" destOrd="0" presId="urn:microsoft.com/office/officeart/2005/8/layout/cycle6"/>
    <dgm:cxn modelId="{CA803A7B-71E6-4344-802D-08872840840D}" type="presParOf" srcId="{591F713F-9A4E-4F3C-8032-CA0E919116D2}" destId="{5E55DFBA-3359-4A02-AD4B-96BE944073B7}" srcOrd="10" destOrd="0" presId="urn:microsoft.com/office/officeart/2005/8/layout/cycle6"/>
    <dgm:cxn modelId="{F9D29F53-C821-4299-BF98-C4AEAE4F285C}" type="presParOf" srcId="{591F713F-9A4E-4F3C-8032-CA0E919116D2}" destId="{34F95069-0F49-4084-A907-638E7416FAF9}" srcOrd="11" destOrd="0" presId="urn:microsoft.com/office/officeart/2005/8/layout/cycle6"/>
    <dgm:cxn modelId="{875BF8D8-B8A7-4158-83F8-84C146A6F30D}" type="presParOf" srcId="{591F713F-9A4E-4F3C-8032-CA0E919116D2}" destId="{C9CCBA51-7E10-40B2-A942-7D037B6EC2D9}" srcOrd="12" destOrd="0" presId="urn:microsoft.com/office/officeart/2005/8/layout/cycle6"/>
    <dgm:cxn modelId="{32B4382A-D096-4584-A554-64E7BDD3CBB2}" type="presParOf" srcId="{591F713F-9A4E-4F3C-8032-CA0E919116D2}" destId="{EA914801-92B4-42AD-B288-3FA87249EDFB}" srcOrd="13" destOrd="0" presId="urn:microsoft.com/office/officeart/2005/8/layout/cycle6"/>
    <dgm:cxn modelId="{2F822671-85DD-476F-A33A-069738BE8675}" type="presParOf" srcId="{591F713F-9A4E-4F3C-8032-CA0E919116D2}" destId="{5B60BA4D-5070-4194-84AF-3E5DA317768C}" srcOrd="14" destOrd="0" presId="urn:microsoft.com/office/officeart/2005/8/layout/cycle6"/>
    <dgm:cxn modelId="{12F03881-8571-4529-AF9C-65D9F4DAB060}" type="presParOf" srcId="{591F713F-9A4E-4F3C-8032-CA0E919116D2}" destId="{FEEA7B57-5972-4895-8DAE-7F0083381B3C}" srcOrd="15" destOrd="0" presId="urn:microsoft.com/office/officeart/2005/8/layout/cycle6"/>
    <dgm:cxn modelId="{79E3C61D-33D3-4127-9C1A-D01FE93EAA7E}" type="presParOf" srcId="{591F713F-9A4E-4F3C-8032-CA0E919116D2}" destId="{348BE6A5-E3B5-4B7D-9372-42562F892C53}" srcOrd="16" destOrd="0" presId="urn:microsoft.com/office/officeart/2005/8/layout/cycle6"/>
    <dgm:cxn modelId="{05899962-78F3-45D1-B324-A952E6D25F5F}" type="presParOf" srcId="{591F713F-9A4E-4F3C-8032-CA0E919116D2}" destId="{11E53B55-3D61-42FC-9521-B8671561C07C}" srcOrd="17" destOrd="0" presId="urn:microsoft.com/office/officeart/2005/8/layout/cycle6"/>
    <dgm:cxn modelId="{C17CF23D-F653-497E-AF6E-388B831EE4A2}" type="presParOf" srcId="{591F713F-9A4E-4F3C-8032-CA0E919116D2}" destId="{BCC83F06-0165-40E8-A894-297CF632F0B1}" srcOrd="18" destOrd="0" presId="urn:microsoft.com/office/officeart/2005/8/layout/cycle6"/>
    <dgm:cxn modelId="{C5606FC9-4CCE-456A-A8A7-F1EFAFEA21A2}" type="presParOf" srcId="{591F713F-9A4E-4F3C-8032-CA0E919116D2}" destId="{8C86EB8C-9714-4694-BC0E-516DDBEF45DF}" srcOrd="19" destOrd="0" presId="urn:microsoft.com/office/officeart/2005/8/layout/cycle6"/>
    <dgm:cxn modelId="{7B5B9E98-ED6D-40A9-A47F-E4C267994B57}" type="presParOf" srcId="{591F713F-9A4E-4F3C-8032-CA0E919116D2}" destId="{29B0799D-3737-4B70-B43F-F99D251534AA}" srcOrd="20" destOrd="0" presId="urn:microsoft.com/office/officeart/2005/8/layout/cycle6"/>
    <dgm:cxn modelId="{28605D72-C3EB-48C4-8BA6-C12EEE9A348A}" type="presParOf" srcId="{591F713F-9A4E-4F3C-8032-CA0E919116D2}" destId="{B4A2485C-2758-4D2E-BACB-586395F3C2D0}" srcOrd="21" destOrd="0" presId="urn:microsoft.com/office/officeart/2005/8/layout/cycle6"/>
    <dgm:cxn modelId="{B7E6A8CB-7060-4A7A-A49A-2D5167F13B45}" type="presParOf" srcId="{591F713F-9A4E-4F3C-8032-CA0E919116D2}" destId="{28418C76-92CB-49DA-BABE-EAFA469A99B8}" srcOrd="22" destOrd="0" presId="urn:microsoft.com/office/officeart/2005/8/layout/cycle6"/>
    <dgm:cxn modelId="{8FCC2171-792A-44E9-AC59-8BC883824329}" type="presParOf" srcId="{591F713F-9A4E-4F3C-8032-CA0E919116D2}" destId="{D6FF7509-62DA-42FA-883A-B1BB98537954}" srcOrd="23"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24CA77-74AC-46E3-B952-1B33257F01BA}">
      <dsp:nvSpPr>
        <dsp:cNvPr id="0" name=""/>
        <dsp:cNvSpPr/>
      </dsp:nvSpPr>
      <dsp:spPr>
        <a:xfrm>
          <a:off x="0" y="0"/>
          <a:ext cx="2257229" cy="212338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fr-FR" sz="2800" kern="1200" dirty="0">
              <a:latin typeface="Josefin Sans" pitchFamily="2" charset="0"/>
            </a:rPr>
            <a:t>En 2018:</a:t>
          </a:r>
        </a:p>
        <a:p>
          <a:pPr marL="0" lvl="0" indent="0" algn="ctr" defTabSz="1244600">
            <a:lnSpc>
              <a:spcPct val="90000"/>
            </a:lnSpc>
            <a:spcBef>
              <a:spcPct val="0"/>
            </a:spcBef>
            <a:spcAft>
              <a:spcPct val="35000"/>
            </a:spcAft>
            <a:buNone/>
          </a:pPr>
          <a:r>
            <a:rPr lang="fr-FR" sz="2800" kern="1200" dirty="0">
              <a:latin typeface="Josefin Sans" pitchFamily="2" charset="0"/>
            </a:rPr>
            <a:t>780  </a:t>
          </a:r>
        </a:p>
        <a:p>
          <a:pPr marL="0" lvl="0" indent="0" algn="ctr" defTabSz="1244600">
            <a:lnSpc>
              <a:spcPct val="90000"/>
            </a:lnSpc>
            <a:spcBef>
              <a:spcPct val="0"/>
            </a:spcBef>
            <a:spcAft>
              <a:spcPct val="35000"/>
            </a:spcAft>
            <a:buNone/>
          </a:pPr>
          <a:r>
            <a:rPr lang="fr-FR" sz="2000" kern="1200" dirty="0">
              <a:latin typeface="Josefin Sans" pitchFamily="2" charset="0"/>
            </a:rPr>
            <a:t>( 155 victimes étrangères )</a:t>
          </a:r>
        </a:p>
      </dsp:txBody>
      <dsp:txXfrm>
        <a:off x="62192" y="62192"/>
        <a:ext cx="2132845" cy="1998997"/>
      </dsp:txXfrm>
    </dsp:sp>
    <dsp:sp modelId="{86D1C074-EAFB-4A82-A800-D18960B64F1A}">
      <dsp:nvSpPr>
        <dsp:cNvPr id="0" name=""/>
        <dsp:cNvSpPr/>
      </dsp:nvSpPr>
      <dsp:spPr>
        <a:xfrm>
          <a:off x="2364322" y="901807"/>
          <a:ext cx="227037" cy="31976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fr-TN" sz="1400" kern="1200"/>
        </a:p>
      </dsp:txBody>
      <dsp:txXfrm>
        <a:off x="2364322" y="965760"/>
        <a:ext cx="158926" cy="191860"/>
      </dsp:txXfrm>
    </dsp:sp>
    <dsp:sp modelId="{11C737BB-7FA9-4F20-B499-70927237763B}">
      <dsp:nvSpPr>
        <dsp:cNvPr id="0" name=""/>
        <dsp:cNvSpPr/>
      </dsp:nvSpPr>
      <dsp:spPr>
        <a:xfrm>
          <a:off x="2685602" y="0"/>
          <a:ext cx="2069585" cy="212338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endParaRPr lang="fr-FR" sz="2800" kern="1200" dirty="0"/>
        </a:p>
        <a:p>
          <a:pPr marL="0" lvl="0" indent="0" algn="ctr" defTabSz="1244600">
            <a:lnSpc>
              <a:spcPct val="90000"/>
            </a:lnSpc>
            <a:spcBef>
              <a:spcPct val="0"/>
            </a:spcBef>
            <a:spcAft>
              <a:spcPct val="35000"/>
            </a:spcAft>
            <a:buNone/>
          </a:pPr>
          <a:r>
            <a:rPr lang="fr-FR" sz="2800" kern="1200" dirty="0"/>
            <a:t>En 2019:</a:t>
          </a:r>
        </a:p>
        <a:p>
          <a:pPr marL="0" lvl="0" indent="0" algn="ctr" defTabSz="1244600">
            <a:lnSpc>
              <a:spcPct val="90000"/>
            </a:lnSpc>
            <a:spcBef>
              <a:spcPct val="0"/>
            </a:spcBef>
            <a:spcAft>
              <a:spcPct val="35000"/>
            </a:spcAft>
            <a:buNone/>
          </a:pPr>
          <a:r>
            <a:rPr lang="fr-FR" sz="2800" kern="1200" dirty="0"/>
            <a:t>1313 </a:t>
          </a:r>
        </a:p>
        <a:p>
          <a:pPr marL="0" lvl="0" indent="0" algn="ctr" defTabSz="1244600">
            <a:lnSpc>
              <a:spcPct val="90000"/>
            </a:lnSpc>
            <a:spcBef>
              <a:spcPct val="0"/>
            </a:spcBef>
            <a:spcAft>
              <a:spcPct val="35000"/>
            </a:spcAft>
            <a:buNone/>
          </a:pPr>
          <a:r>
            <a:rPr lang="fr-FR" sz="1800" kern="1200" dirty="0"/>
            <a:t>( 631 victimes étrangères ) </a:t>
          </a:r>
        </a:p>
        <a:p>
          <a:pPr marL="0" lvl="0" indent="0" algn="ctr" defTabSz="1244600">
            <a:lnSpc>
              <a:spcPct val="90000"/>
            </a:lnSpc>
            <a:spcBef>
              <a:spcPct val="0"/>
            </a:spcBef>
            <a:spcAft>
              <a:spcPct val="35000"/>
            </a:spcAft>
            <a:buNone/>
          </a:pPr>
          <a:r>
            <a:rPr lang="fr-FR" sz="2800" kern="1200" dirty="0"/>
            <a:t> </a:t>
          </a:r>
          <a:endParaRPr lang="fr-TN" sz="2800" kern="1200" dirty="0"/>
        </a:p>
      </dsp:txBody>
      <dsp:txXfrm>
        <a:off x="2746218" y="60616"/>
        <a:ext cx="1948353" cy="2002149"/>
      </dsp:txXfrm>
    </dsp:sp>
    <dsp:sp modelId="{F78AE8FE-A197-499E-820C-B55B15FEE13A}">
      <dsp:nvSpPr>
        <dsp:cNvPr id="0" name=""/>
        <dsp:cNvSpPr/>
      </dsp:nvSpPr>
      <dsp:spPr>
        <a:xfrm>
          <a:off x="4909677" y="901807"/>
          <a:ext cx="327515" cy="31976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fr-TN" sz="1400" kern="1200"/>
        </a:p>
      </dsp:txBody>
      <dsp:txXfrm>
        <a:off x="4909677" y="965760"/>
        <a:ext cx="231585" cy="191860"/>
      </dsp:txXfrm>
    </dsp:sp>
    <dsp:sp modelId="{52729AA6-A924-4F83-A243-48F37659EA2B}">
      <dsp:nvSpPr>
        <dsp:cNvPr id="0" name=""/>
        <dsp:cNvSpPr/>
      </dsp:nvSpPr>
      <dsp:spPr>
        <a:xfrm>
          <a:off x="5373142" y="0"/>
          <a:ext cx="2313175" cy="212338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fr-FR" sz="2800" kern="1200" dirty="0"/>
            <a:t>En 2020:</a:t>
          </a:r>
        </a:p>
        <a:p>
          <a:pPr marL="0" lvl="0" indent="0" algn="ctr" defTabSz="1244600">
            <a:lnSpc>
              <a:spcPct val="90000"/>
            </a:lnSpc>
            <a:spcBef>
              <a:spcPct val="0"/>
            </a:spcBef>
            <a:spcAft>
              <a:spcPct val="35000"/>
            </a:spcAft>
            <a:buNone/>
          </a:pPr>
          <a:r>
            <a:rPr lang="fr-FR" sz="2800" kern="1200" dirty="0"/>
            <a:t> 907 </a:t>
          </a:r>
        </a:p>
        <a:p>
          <a:pPr marL="0" lvl="0" indent="0" algn="ctr" defTabSz="1244600">
            <a:lnSpc>
              <a:spcPct val="90000"/>
            </a:lnSpc>
            <a:spcBef>
              <a:spcPct val="0"/>
            </a:spcBef>
            <a:spcAft>
              <a:spcPct val="35000"/>
            </a:spcAft>
            <a:buNone/>
          </a:pPr>
          <a:r>
            <a:rPr lang="fr-FR" sz="2000" kern="1200" dirty="0"/>
            <a:t>(366  victimes étrangères)</a:t>
          </a:r>
          <a:endParaRPr lang="fr-TN" sz="2000" kern="1200" dirty="0"/>
        </a:p>
      </dsp:txBody>
      <dsp:txXfrm>
        <a:off x="5435334" y="62192"/>
        <a:ext cx="2188791" cy="1998997"/>
      </dsp:txXfrm>
    </dsp:sp>
    <dsp:sp modelId="{EBACF6B3-0840-43EF-8D71-1234EEB98753}">
      <dsp:nvSpPr>
        <dsp:cNvPr id="0" name=""/>
        <dsp:cNvSpPr/>
      </dsp:nvSpPr>
      <dsp:spPr>
        <a:xfrm>
          <a:off x="7815256" y="901807"/>
          <a:ext cx="273348" cy="31976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fr-TN" sz="1400" kern="1200"/>
        </a:p>
      </dsp:txBody>
      <dsp:txXfrm>
        <a:off x="7815256" y="965760"/>
        <a:ext cx="191344" cy="191860"/>
      </dsp:txXfrm>
    </dsp:sp>
    <dsp:sp modelId="{B3036709-39A4-4FB1-821E-8C10F52F5FCF}">
      <dsp:nvSpPr>
        <dsp:cNvPr id="0" name=""/>
        <dsp:cNvSpPr/>
      </dsp:nvSpPr>
      <dsp:spPr>
        <a:xfrm>
          <a:off x="8202071" y="0"/>
          <a:ext cx="2068064" cy="212338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dirty="0"/>
            <a:t> </a:t>
          </a:r>
          <a:r>
            <a:rPr lang="fr-FR" sz="2800" kern="1200" dirty="0"/>
            <a:t>En 2021: 1100</a:t>
          </a:r>
        </a:p>
        <a:p>
          <a:pPr marL="0" lvl="0" indent="0" algn="ctr" defTabSz="889000">
            <a:lnSpc>
              <a:spcPct val="90000"/>
            </a:lnSpc>
            <a:spcBef>
              <a:spcPct val="0"/>
            </a:spcBef>
            <a:spcAft>
              <a:spcPct val="35000"/>
            </a:spcAft>
            <a:buNone/>
          </a:pPr>
          <a:r>
            <a:rPr lang="fr-FR" sz="2000" kern="1200" dirty="0"/>
            <a:t>( 595 victimes étrangères)</a:t>
          </a:r>
          <a:endParaRPr lang="fr-TN" sz="2000" kern="1200" dirty="0"/>
        </a:p>
      </dsp:txBody>
      <dsp:txXfrm>
        <a:off x="8262643" y="60572"/>
        <a:ext cx="1946920" cy="20022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120064-DC0C-4DBA-A560-16D803527686}">
      <dsp:nvSpPr>
        <dsp:cNvPr id="0" name=""/>
        <dsp:cNvSpPr/>
      </dsp:nvSpPr>
      <dsp:spPr>
        <a:xfrm>
          <a:off x="0" y="0"/>
          <a:ext cx="8596312" cy="1482974"/>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fr-FR" sz="2800" b="1" kern="1200" dirty="0"/>
            <a:t>1- L’ incrimination de Trafic des migrants par les lois sur l'accès au territoire, le séjour, l'établissement et des étrangers </a:t>
          </a:r>
          <a:endParaRPr lang="fr-TN" sz="2800" b="1" kern="1200" dirty="0"/>
        </a:p>
      </dsp:txBody>
      <dsp:txXfrm>
        <a:off x="72393" y="72393"/>
        <a:ext cx="8451526" cy="1338188"/>
      </dsp:txXfrm>
    </dsp:sp>
    <dsp:sp modelId="{51B8BDB1-FDA2-4F9C-80AD-B8E1A0A75255}">
      <dsp:nvSpPr>
        <dsp:cNvPr id="0" name=""/>
        <dsp:cNvSpPr/>
      </dsp:nvSpPr>
      <dsp:spPr>
        <a:xfrm>
          <a:off x="0" y="3212836"/>
          <a:ext cx="8596312" cy="1482974"/>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fr-FR" sz="2800" b="1" kern="1200" dirty="0"/>
            <a:t>2- l’incrimination de la traite des êtres humains </a:t>
          </a:r>
          <a:endParaRPr lang="fr-TN" sz="2800" b="1" kern="1200" dirty="0"/>
        </a:p>
      </dsp:txBody>
      <dsp:txXfrm>
        <a:off x="72393" y="3285229"/>
        <a:ext cx="8451526" cy="13381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82B36E-012A-4163-9711-4E2FAA40A8DB}">
      <dsp:nvSpPr>
        <dsp:cNvPr id="0" name=""/>
        <dsp:cNvSpPr/>
      </dsp:nvSpPr>
      <dsp:spPr>
        <a:xfrm>
          <a:off x="0" y="499035"/>
          <a:ext cx="6334868" cy="360000"/>
        </a:xfrm>
        <a:prstGeom prst="rightArrow">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05101416-3BF6-4689-A27E-686208741BB8}">
      <dsp:nvSpPr>
        <dsp:cNvPr id="0" name=""/>
        <dsp:cNvSpPr/>
      </dsp:nvSpPr>
      <dsp:spPr>
        <a:xfrm>
          <a:off x="202747" y="97451"/>
          <a:ext cx="5612584" cy="495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240" rIns="0" bIns="142240" numCol="1" spcCol="1270" anchor="ctr" anchorCtr="0">
          <a:noAutofit/>
        </a:bodyPr>
        <a:lstStyle/>
        <a:p>
          <a:pPr marL="0" lvl="0" indent="0" algn="ctr" defTabSz="622300">
            <a:lnSpc>
              <a:spcPct val="90000"/>
            </a:lnSpc>
            <a:spcBef>
              <a:spcPct val="0"/>
            </a:spcBef>
            <a:spcAft>
              <a:spcPct val="35000"/>
            </a:spcAft>
            <a:buNone/>
          </a:pPr>
          <a:r>
            <a:rPr lang="fr-FR" sz="1400" kern="1200" dirty="0"/>
            <a:t>selon les normes de la convention des nations unies contre la criminalité transnationale organisée et  ses protocoles  additionnels et La Convention du conseil de l'Europe sur la lutte contre la traite des êtres humains</a:t>
          </a:r>
        </a:p>
        <a:p>
          <a:pPr marL="0" lvl="0" indent="0" algn="ctr" defTabSz="622300">
            <a:lnSpc>
              <a:spcPct val="90000"/>
            </a:lnSpc>
            <a:spcBef>
              <a:spcPct val="0"/>
            </a:spcBef>
            <a:spcAft>
              <a:spcPct val="35000"/>
            </a:spcAft>
            <a:buNone/>
          </a:pPr>
          <a:endParaRPr lang="fr-FR" sz="1400" kern="1200" dirty="0"/>
        </a:p>
        <a:p>
          <a:pPr marL="0" lvl="0" indent="0" algn="ctr" defTabSz="622300">
            <a:lnSpc>
              <a:spcPct val="90000"/>
            </a:lnSpc>
            <a:spcBef>
              <a:spcPct val="0"/>
            </a:spcBef>
            <a:spcAft>
              <a:spcPct val="35000"/>
            </a:spcAft>
            <a:buNone/>
          </a:pPr>
          <a:endParaRPr lang="fr-TN" sz="1400" kern="1200" dirty="0"/>
        </a:p>
      </dsp:txBody>
      <dsp:txXfrm>
        <a:off x="202747" y="97451"/>
        <a:ext cx="5612584" cy="49599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ABAECA-7BFB-445B-B6E8-B08D3215CEFE}">
      <dsp:nvSpPr>
        <dsp:cNvPr id="0" name=""/>
        <dsp:cNvSpPr/>
      </dsp:nvSpPr>
      <dsp:spPr>
        <a:xfrm>
          <a:off x="126214" y="179560"/>
          <a:ext cx="1973538" cy="262727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1" kern="1200" dirty="0">
              <a:latin typeface="Josefin Sans" pitchFamily="2" charset="0"/>
            </a:rPr>
            <a:t>Article 25 de la loi du 8 mars 1968</a:t>
          </a:r>
          <a:endParaRPr lang="fr-TN" sz="2000" b="1" kern="1200" dirty="0">
            <a:latin typeface="Josefin Sans" pitchFamily="2" charset="0"/>
          </a:endParaRPr>
        </a:p>
      </dsp:txBody>
      <dsp:txXfrm>
        <a:off x="184017" y="237363"/>
        <a:ext cx="1857932" cy="2511666"/>
      </dsp:txXfrm>
    </dsp:sp>
    <dsp:sp modelId="{CB245D80-F82B-4E6A-A04D-4D7691C14655}">
      <dsp:nvSpPr>
        <dsp:cNvPr id="0" name=""/>
        <dsp:cNvSpPr/>
      </dsp:nvSpPr>
      <dsp:spPr>
        <a:xfrm rot="7880">
          <a:off x="2268292" y="1251535"/>
          <a:ext cx="357306" cy="48943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fr-TN" sz="1400" kern="1200"/>
        </a:p>
      </dsp:txBody>
      <dsp:txXfrm>
        <a:off x="2268292" y="1349299"/>
        <a:ext cx="250114" cy="293663"/>
      </dsp:txXfrm>
    </dsp:sp>
    <dsp:sp modelId="{642C9C0F-D645-4D56-85B4-BA7492BD5BC5}">
      <dsp:nvSpPr>
        <dsp:cNvPr id="0" name=""/>
        <dsp:cNvSpPr/>
      </dsp:nvSpPr>
      <dsp:spPr>
        <a:xfrm>
          <a:off x="2773913" y="185629"/>
          <a:ext cx="1973538" cy="262727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fr-FR" sz="1700" kern="1200" dirty="0">
              <a:latin typeface="Josefin Sans" pitchFamily="2" charset="0"/>
            </a:rPr>
            <a:t>toute personne qui, sciemment, </a:t>
          </a:r>
          <a:r>
            <a:rPr lang="fr-FR" sz="1700" b="1" kern="1200" dirty="0">
              <a:solidFill>
                <a:schemeClr val="tx1"/>
              </a:solidFill>
              <a:latin typeface="Josefin Sans" pitchFamily="2" charset="0"/>
            </a:rPr>
            <a:t>aide directement ou indirectement ou tente de faciliter l’entrée, la sortie, la circulation ou le séjour irrégulier d’un étranger en Tunisie</a:t>
          </a:r>
          <a:endParaRPr lang="fr-TN" sz="1700" b="1" kern="1200" dirty="0">
            <a:solidFill>
              <a:schemeClr val="tx1"/>
            </a:solidFill>
            <a:latin typeface="Josefin Sans" pitchFamily="2" charset="0"/>
          </a:endParaRPr>
        </a:p>
      </dsp:txBody>
      <dsp:txXfrm>
        <a:off x="2831716" y="243432"/>
        <a:ext cx="1857932" cy="2511666"/>
      </dsp:txXfrm>
    </dsp:sp>
    <dsp:sp modelId="{B38559C2-5FE9-45BF-8A09-585CC7273D65}">
      <dsp:nvSpPr>
        <dsp:cNvPr id="0" name=""/>
        <dsp:cNvSpPr/>
      </dsp:nvSpPr>
      <dsp:spPr>
        <a:xfrm rot="21550696">
          <a:off x="4937069" y="1234790"/>
          <a:ext cx="402076" cy="48943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fr-TN" sz="1400" kern="1200"/>
        </a:p>
      </dsp:txBody>
      <dsp:txXfrm>
        <a:off x="4937075" y="1333542"/>
        <a:ext cx="281453" cy="293663"/>
      </dsp:txXfrm>
    </dsp:sp>
    <dsp:sp modelId="{2AB3022A-403F-4CA8-BF5F-BF5D74E37991}">
      <dsp:nvSpPr>
        <dsp:cNvPr id="0" name=""/>
        <dsp:cNvSpPr/>
      </dsp:nvSpPr>
      <dsp:spPr>
        <a:xfrm>
          <a:off x="5506008" y="145326"/>
          <a:ext cx="2129131" cy="262727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1" kern="1200" dirty="0">
              <a:solidFill>
                <a:schemeClr val="tx1"/>
              </a:solidFill>
              <a:latin typeface="Josefin Sans" pitchFamily="2" charset="0"/>
            </a:rPr>
            <a:t>La sanction: </a:t>
          </a:r>
          <a:r>
            <a:rPr lang="fr-FR" sz="2000" b="1" kern="1200" dirty="0">
              <a:latin typeface="Josefin Sans" pitchFamily="2" charset="0"/>
            </a:rPr>
            <a:t>emprisonnement de 1 mois à 1 an et d’une amende de 6 à 120 dinars</a:t>
          </a:r>
          <a:endParaRPr lang="fr-TN" sz="2000" b="1" kern="1200" dirty="0">
            <a:latin typeface="Josefin Sans" pitchFamily="2" charset="0"/>
          </a:endParaRPr>
        </a:p>
      </dsp:txBody>
      <dsp:txXfrm>
        <a:off x="5568368" y="207686"/>
        <a:ext cx="2004411" cy="250255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F34EAD-3C16-42F8-8631-49EFE8B2A60A}">
      <dsp:nvSpPr>
        <dsp:cNvPr id="0" name=""/>
        <dsp:cNvSpPr/>
      </dsp:nvSpPr>
      <dsp:spPr>
        <a:xfrm>
          <a:off x="8701" y="0"/>
          <a:ext cx="1307234" cy="2995447"/>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Font typeface="+mj-lt"/>
            <a:buNone/>
          </a:pPr>
          <a:r>
            <a:rPr lang="fr-FR" sz="1900" b="1" kern="1200" dirty="0">
              <a:latin typeface="Josefin Sans" pitchFamily="2" charset="0"/>
            </a:rPr>
            <a:t>L’article 38 de la loi du 14 mai 1975</a:t>
          </a:r>
          <a:endParaRPr lang="fr-TN" sz="1900" kern="1200" dirty="0">
            <a:latin typeface="Josefin Sans" pitchFamily="2" charset="0"/>
          </a:endParaRPr>
        </a:p>
      </dsp:txBody>
      <dsp:txXfrm>
        <a:off x="46989" y="38288"/>
        <a:ext cx="1230658" cy="2918871"/>
      </dsp:txXfrm>
    </dsp:sp>
    <dsp:sp modelId="{D25418A0-80AC-4590-87AC-1C7080721F40}">
      <dsp:nvSpPr>
        <dsp:cNvPr id="0" name=""/>
        <dsp:cNvSpPr/>
      </dsp:nvSpPr>
      <dsp:spPr>
        <a:xfrm>
          <a:off x="1473748" y="1302036"/>
          <a:ext cx="334561" cy="39137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fr-TN" sz="1500" kern="1200"/>
        </a:p>
      </dsp:txBody>
      <dsp:txXfrm>
        <a:off x="1473748" y="1380311"/>
        <a:ext cx="234193" cy="234823"/>
      </dsp:txXfrm>
    </dsp:sp>
    <dsp:sp modelId="{73ADF77C-76E7-45B6-AF1F-D7431D484FC9}">
      <dsp:nvSpPr>
        <dsp:cNvPr id="0" name=""/>
        <dsp:cNvSpPr/>
      </dsp:nvSpPr>
      <dsp:spPr>
        <a:xfrm>
          <a:off x="1947184" y="0"/>
          <a:ext cx="4010963" cy="2995447"/>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r-FR" sz="1900" b="0" kern="1200" dirty="0">
              <a:latin typeface="Josefin Sans" pitchFamily="2" charset="0"/>
            </a:rPr>
            <a:t>Toute personne qui a: </a:t>
          </a:r>
          <a:r>
            <a:rPr lang="fr-FR" sz="1900" b="0" kern="1200" dirty="0">
              <a:solidFill>
                <a:schemeClr val="tx1"/>
              </a:solidFill>
              <a:latin typeface="Josefin Sans" pitchFamily="2" charset="0"/>
            </a:rPr>
            <a:t>renseigné, conçu, facilité, aidé ou se sera entremis ou aura organisé </a:t>
          </a:r>
          <a:r>
            <a:rPr lang="fr-FR" sz="1900" b="0" kern="1200" dirty="0">
              <a:latin typeface="Josefin Sans" pitchFamily="2" charset="0"/>
            </a:rPr>
            <a:t>l’entrée ou la sortie clandestine d’une personne du territoire tunisien, par voie terrestre, maritime ou aérienne</a:t>
          </a:r>
          <a:endParaRPr lang="fr-TN" sz="1900" b="0" kern="1200" dirty="0">
            <a:latin typeface="Josefin Sans" pitchFamily="2" charset="0"/>
          </a:endParaRPr>
        </a:p>
      </dsp:txBody>
      <dsp:txXfrm>
        <a:off x="2034918" y="87734"/>
        <a:ext cx="3835495" cy="2819979"/>
      </dsp:txXfrm>
    </dsp:sp>
    <dsp:sp modelId="{3230B360-EE45-40E3-9BD4-19802783A146}">
      <dsp:nvSpPr>
        <dsp:cNvPr id="0" name=""/>
        <dsp:cNvSpPr/>
      </dsp:nvSpPr>
      <dsp:spPr>
        <a:xfrm>
          <a:off x="6081801" y="1302036"/>
          <a:ext cx="262145" cy="39137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fr-TN" sz="1500" kern="1200"/>
        </a:p>
      </dsp:txBody>
      <dsp:txXfrm>
        <a:off x="6081801" y="1380311"/>
        <a:ext cx="183502" cy="234823"/>
      </dsp:txXfrm>
    </dsp:sp>
    <dsp:sp modelId="{07EB7403-09F6-41F0-A2DB-4813CF417010}">
      <dsp:nvSpPr>
        <dsp:cNvPr id="0" name=""/>
        <dsp:cNvSpPr/>
      </dsp:nvSpPr>
      <dsp:spPr>
        <a:xfrm>
          <a:off x="6452761" y="0"/>
          <a:ext cx="2241102" cy="2995447"/>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fr-FR" sz="1800" kern="1200" dirty="0"/>
        </a:p>
        <a:p>
          <a:pPr marL="0" lvl="0" indent="0" algn="ctr" defTabSz="800100">
            <a:lnSpc>
              <a:spcPct val="90000"/>
            </a:lnSpc>
            <a:spcBef>
              <a:spcPct val="0"/>
            </a:spcBef>
            <a:spcAft>
              <a:spcPct val="35000"/>
            </a:spcAft>
            <a:buNone/>
          </a:pPr>
          <a:r>
            <a:rPr lang="fr-FR" sz="1800" b="1" kern="1200" dirty="0">
              <a:solidFill>
                <a:schemeClr val="tx1"/>
              </a:solidFill>
              <a:latin typeface="Josefin Sans" pitchFamily="2" charset="0"/>
            </a:rPr>
            <a:t>La sanction: </a:t>
          </a:r>
        </a:p>
        <a:p>
          <a:pPr marL="0" lvl="0" indent="0" algn="ctr" defTabSz="800100">
            <a:lnSpc>
              <a:spcPct val="90000"/>
            </a:lnSpc>
            <a:spcBef>
              <a:spcPct val="0"/>
            </a:spcBef>
            <a:spcAft>
              <a:spcPct val="35000"/>
            </a:spcAft>
            <a:buNone/>
          </a:pPr>
          <a:r>
            <a:rPr lang="fr-FR" sz="1800" kern="1200" dirty="0">
              <a:latin typeface="Josefin Sans" pitchFamily="2" charset="0"/>
            </a:rPr>
            <a:t>3 ans d’emprisonnement et d’une amende de huit mille dinars</a:t>
          </a:r>
          <a:endParaRPr lang="fr-TN" sz="1800" kern="1200" dirty="0">
            <a:latin typeface="Josefin Sans" pitchFamily="2" charset="0"/>
          </a:endParaRPr>
        </a:p>
      </dsp:txBody>
      <dsp:txXfrm>
        <a:off x="6518401" y="65640"/>
        <a:ext cx="2109822" cy="286416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30F0C8-AED4-46E3-A2FB-3C8EB40FB75A}">
      <dsp:nvSpPr>
        <dsp:cNvPr id="0" name=""/>
        <dsp:cNvSpPr/>
      </dsp:nvSpPr>
      <dsp:spPr>
        <a:xfrm>
          <a:off x="0" y="0"/>
          <a:ext cx="1387936" cy="319777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b="1" kern="1200" dirty="0">
              <a:latin typeface="Josefin Sans" pitchFamily="2" charset="0"/>
            </a:rPr>
            <a:t>L’article 39 de la loi du 14 mai 1975</a:t>
          </a:r>
          <a:endParaRPr lang="fr-TN" sz="1800" kern="1200" dirty="0">
            <a:latin typeface="Josefin Sans" pitchFamily="2" charset="0"/>
          </a:endParaRPr>
        </a:p>
      </dsp:txBody>
      <dsp:txXfrm>
        <a:off x="40651" y="40651"/>
        <a:ext cx="1306634" cy="3116470"/>
      </dsp:txXfrm>
    </dsp:sp>
    <dsp:sp modelId="{5B43F373-2B9A-4E55-9C2C-48F34E08114D}">
      <dsp:nvSpPr>
        <dsp:cNvPr id="0" name=""/>
        <dsp:cNvSpPr/>
      </dsp:nvSpPr>
      <dsp:spPr>
        <a:xfrm>
          <a:off x="1545618" y="1454809"/>
          <a:ext cx="334287" cy="28815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fr-TN" sz="1300" kern="1200"/>
        </a:p>
      </dsp:txBody>
      <dsp:txXfrm>
        <a:off x="1545618" y="1512440"/>
        <a:ext cx="247841" cy="172891"/>
      </dsp:txXfrm>
    </dsp:sp>
    <dsp:sp modelId="{9494E41E-3181-45EF-9A3D-C99071A9AE41}">
      <dsp:nvSpPr>
        <dsp:cNvPr id="0" name=""/>
        <dsp:cNvSpPr/>
      </dsp:nvSpPr>
      <dsp:spPr>
        <a:xfrm>
          <a:off x="2018666" y="0"/>
          <a:ext cx="3784212" cy="319777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b="1" kern="1200" dirty="0">
              <a:latin typeface="+mn-lt"/>
            </a:rPr>
            <a:t>Toute personne qui a : </a:t>
          </a:r>
          <a:r>
            <a:rPr lang="fr-FR" sz="1800" b="1" kern="1200" dirty="0">
              <a:solidFill>
                <a:schemeClr val="tx1"/>
              </a:solidFill>
              <a:latin typeface="+mn-lt"/>
            </a:rPr>
            <a:t>hébergé</a:t>
          </a:r>
          <a:r>
            <a:rPr lang="fr-FR" sz="1800" b="1" kern="1200" dirty="0">
              <a:latin typeface="+mn-lt"/>
            </a:rPr>
            <a:t> les</a:t>
          </a:r>
          <a:r>
            <a:rPr lang="fr-FR" sz="1800" kern="1200" dirty="0">
              <a:latin typeface="+mn-lt"/>
            </a:rPr>
            <a:t> personnes entrant dans le territoire tunisien ou le quittant clandestinement ou les auteurs des infractions prévues au présent chapitre, ou </a:t>
          </a:r>
          <a:r>
            <a:rPr lang="fr-FR" sz="1800" b="1" kern="1200" dirty="0">
              <a:solidFill>
                <a:schemeClr val="tx1"/>
              </a:solidFill>
              <a:latin typeface="+mn-lt"/>
            </a:rPr>
            <a:t>aura affecté un lieu à leur hébergement</a:t>
          </a:r>
          <a:r>
            <a:rPr lang="fr-FR" sz="1800" kern="1200" dirty="0">
              <a:latin typeface="+mn-lt"/>
            </a:rPr>
            <a:t>, ou les </a:t>
          </a:r>
          <a:r>
            <a:rPr lang="fr-FR" sz="1800" b="1" kern="1200" dirty="0">
              <a:solidFill>
                <a:schemeClr val="tx1"/>
              </a:solidFill>
              <a:latin typeface="+mn-lt"/>
            </a:rPr>
            <a:t>aura cachés ou aura œuvré à leur assurer la fuite ou empêcher leur découverte ou leur punition</a:t>
          </a:r>
          <a:endParaRPr lang="fr-TN" sz="1800" b="1" kern="1200" dirty="0">
            <a:solidFill>
              <a:schemeClr val="tx1"/>
            </a:solidFill>
            <a:latin typeface="+mn-lt"/>
          </a:endParaRPr>
        </a:p>
      </dsp:txBody>
      <dsp:txXfrm>
        <a:off x="2112326" y="93660"/>
        <a:ext cx="3596892" cy="3010452"/>
      </dsp:txXfrm>
    </dsp:sp>
    <dsp:sp modelId="{C638F0E8-93B9-4482-AFBF-84AB93D17B6E}">
      <dsp:nvSpPr>
        <dsp:cNvPr id="0" name=""/>
        <dsp:cNvSpPr/>
      </dsp:nvSpPr>
      <dsp:spPr>
        <a:xfrm>
          <a:off x="5970882" y="1454809"/>
          <a:ext cx="356166" cy="28815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fr-TN" sz="1300" kern="1200"/>
        </a:p>
      </dsp:txBody>
      <dsp:txXfrm>
        <a:off x="5970882" y="1512440"/>
        <a:ext cx="269720" cy="172891"/>
      </dsp:txXfrm>
    </dsp:sp>
    <dsp:sp modelId="{C0C0A522-76B9-41C2-A2B0-8DBD07B2A6D8}">
      <dsp:nvSpPr>
        <dsp:cNvPr id="0" name=""/>
        <dsp:cNvSpPr/>
      </dsp:nvSpPr>
      <dsp:spPr>
        <a:xfrm>
          <a:off x="6474890" y="0"/>
          <a:ext cx="2463876" cy="319777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b="1" kern="1200" dirty="0">
              <a:latin typeface="Josefin Sans" pitchFamily="2" charset="0"/>
            </a:rPr>
            <a:t>Toute personne qui a : </a:t>
          </a:r>
          <a:r>
            <a:rPr lang="fr-FR" sz="1800" b="1" kern="1200" dirty="0">
              <a:solidFill>
                <a:schemeClr val="tx1"/>
              </a:solidFill>
              <a:latin typeface="Josefin Sans" pitchFamily="2" charset="0"/>
            </a:rPr>
            <a:t>fourni un moyen de transport</a:t>
          </a:r>
          <a:r>
            <a:rPr lang="fr-FR" sz="1800" kern="1200" dirty="0">
              <a:latin typeface="Josefin Sans" pitchFamily="2" charset="0"/>
            </a:rPr>
            <a:t>, de quelque nature qu’il soit, </a:t>
          </a:r>
          <a:r>
            <a:rPr lang="fr-FR" sz="1800" b="1" kern="1200" dirty="0">
              <a:solidFill>
                <a:schemeClr val="tx1"/>
              </a:solidFill>
              <a:latin typeface="Josefin Sans" pitchFamily="2" charset="0"/>
            </a:rPr>
            <a:t>dans le but de commettre les infractions </a:t>
          </a:r>
          <a:r>
            <a:rPr lang="fr-FR" sz="1800" kern="1200" dirty="0">
              <a:latin typeface="Josefin Sans" pitchFamily="2" charset="0"/>
            </a:rPr>
            <a:t>prévues au présent chapitre ou d’aider à les commettre</a:t>
          </a:r>
          <a:endParaRPr lang="fr-TN" sz="1800" kern="1200" dirty="0">
            <a:latin typeface="Josefin Sans" pitchFamily="2" charset="0"/>
          </a:endParaRPr>
        </a:p>
      </dsp:txBody>
      <dsp:txXfrm>
        <a:off x="6547054" y="72164"/>
        <a:ext cx="2319548" cy="3053444"/>
      </dsp:txXfrm>
    </dsp:sp>
    <dsp:sp modelId="{9EDC486D-C1EF-4B42-BC14-2E06F6DD2956}">
      <dsp:nvSpPr>
        <dsp:cNvPr id="0" name=""/>
        <dsp:cNvSpPr/>
      </dsp:nvSpPr>
      <dsp:spPr>
        <a:xfrm>
          <a:off x="8965871" y="1454809"/>
          <a:ext cx="57462" cy="28815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fr-TN" sz="1300" kern="1200"/>
        </a:p>
      </dsp:txBody>
      <dsp:txXfrm>
        <a:off x="8965871" y="1512440"/>
        <a:ext cx="40223" cy="172891"/>
      </dsp:txXfrm>
    </dsp:sp>
    <dsp:sp modelId="{033AA7A4-0511-43A6-BBD3-88E9E9D23BCE}">
      <dsp:nvSpPr>
        <dsp:cNvPr id="0" name=""/>
        <dsp:cNvSpPr/>
      </dsp:nvSpPr>
      <dsp:spPr>
        <a:xfrm>
          <a:off x="9047186" y="0"/>
          <a:ext cx="2083269" cy="319777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b="1" kern="1200" dirty="0">
              <a:solidFill>
                <a:schemeClr val="tx1"/>
              </a:solidFill>
              <a:latin typeface="Josefin Sans" pitchFamily="2" charset="0"/>
            </a:rPr>
            <a:t>La sanction:</a:t>
          </a:r>
        </a:p>
        <a:p>
          <a:pPr marL="0" lvl="0" indent="0" algn="ctr" defTabSz="800100">
            <a:lnSpc>
              <a:spcPct val="90000"/>
            </a:lnSpc>
            <a:spcBef>
              <a:spcPct val="0"/>
            </a:spcBef>
            <a:spcAft>
              <a:spcPct val="35000"/>
            </a:spcAft>
            <a:buNone/>
          </a:pPr>
          <a:endParaRPr lang="fr-FR" sz="1800" kern="1200" dirty="0">
            <a:latin typeface="Josefin Sans" pitchFamily="2" charset="0"/>
          </a:endParaRPr>
        </a:p>
        <a:p>
          <a:pPr marL="0" lvl="0" indent="0" algn="ctr" defTabSz="800100">
            <a:lnSpc>
              <a:spcPct val="90000"/>
            </a:lnSpc>
            <a:spcBef>
              <a:spcPct val="0"/>
            </a:spcBef>
            <a:spcAft>
              <a:spcPct val="35000"/>
            </a:spcAft>
            <a:buNone/>
          </a:pPr>
          <a:r>
            <a:rPr lang="fr-FR" sz="1800" kern="1200" dirty="0">
              <a:latin typeface="Josefin Sans" pitchFamily="2" charset="0"/>
            </a:rPr>
            <a:t>4 ans d’emprisonnement et de dix mille dinars d’amende</a:t>
          </a:r>
        </a:p>
        <a:p>
          <a:pPr marL="0" lvl="0" indent="0" algn="ctr" defTabSz="800100">
            <a:lnSpc>
              <a:spcPct val="90000"/>
            </a:lnSpc>
            <a:spcBef>
              <a:spcPct val="0"/>
            </a:spcBef>
            <a:spcAft>
              <a:spcPct val="35000"/>
            </a:spcAft>
            <a:buNone/>
          </a:pPr>
          <a:endParaRPr lang="fr-TN" sz="1800" kern="1200" dirty="0"/>
        </a:p>
      </dsp:txBody>
      <dsp:txXfrm>
        <a:off x="9108203" y="61017"/>
        <a:ext cx="1961235" cy="307573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9648D4-CF5D-44F5-96E5-AAEE3E2DC7AC}">
      <dsp:nvSpPr>
        <dsp:cNvPr id="0" name=""/>
        <dsp:cNvSpPr/>
      </dsp:nvSpPr>
      <dsp:spPr>
        <a:xfrm>
          <a:off x="7555" y="247060"/>
          <a:ext cx="2258210" cy="3387316"/>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dirty="0"/>
            <a:t>L’article 40 de la loi du 14 mai 1975</a:t>
          </a:r>
          <a:endParaRPr lang="fr-TN" sz="1800" kern="1200" dirty="0"/>
        </a:p>
      </dsp:txBody>
      <dsp:txXfrm>
        <a:off x="73696" y="313201"/>
        <a:ext cx="2125928" cy="3255034"/>
      </dsp:txXfrm>
    </dsp:sp>
    <dsp:sp modelId="{CA4E2EF6-2E77-4B85-AD1D-1FED38B78BEA}">
      <dsp:nvSpPr>
        <dsp:cNvPr id="0" name=""/>
        <dsp:cNvSpPr/>
      </dsp:nvSpPr>
      <dsp:spPr>
        <a:xfrm>
          <a:off x="2491587" y="1660700"/>
          <a:ext cx="478740" cy="56003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fr-TN" sz="1400" kern="1200"/>
        </a:p>
      </dsp:txBody>
      <dsp:txXfrm>
        <a:off x="2491587" y="1772707"/>
        <a:ext cx="335118" cy="336022"/>
      </dsp:txXfrm>
    </dsp:sp>
    <dsp:sp modelId="{66675862-8D83-4FB4-B622-73805ECE917D}">
      <dsp:nvSpPr>
        <dsp:cNvPr id="0" name=""/>
        <dsp:cNvSpPr/>
      </dsp:nvSpPr>
      <dsp:spPr>
        <a:xfrm>
          <a:off x="3169050" y="247060"/>
          <a:ext cx="2258210" cy="3387316"/>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b="1" kern="1200" dirty="0"/>
            <a:t>Toute personne qui a : sciemment </a:t>
          </a:r>
          <a:r>
            <a:rPr lang="fr-FR" sz="1800" b="1" kern="1200" dirty="0">
              <a:solidFill>
                <a:schemeClr val="tx1"/>
              </a:solidFill>
            </a:rPr>
            <a:t>transporté</a:t>
          </a:r>
          <a:r>
            <a:rPr lang="fr-FR" sz="1800" kern="1200" dirty="0"/>
            <a:t> une ou plusieurs personnes dans le </a:t>
          </a:r>
          <a:r>
            <a:rPr lang="fr-FR" sz="1800" b="1" kern="1200" dirty="0">
              <a:solidFill>
                <a:schemeClr val="tx1"/>
              </a:solidFill>
            </a:rPr>
            <a:t>but de les faire entrer dans le territoire tunisien ou de les en faire sortir clandestinement par quelque moyen que ce </a:t>
          </a:r>
          <a:endParaRPr lang="fr-TN" sz="1800" b="1" kern="1200" dirty="0">
            <a:solidFill>
              <a:schemeClr val="tx1"/>
            </a:solidFill>
          </a:endParaRPr>
        </a:p>
      </dsp:txBody>
      <dsp:txXfrm>
        <a:off x="3235191" y="313201"/>
        <a:ext cx="2125928" cy="3255034"/>
      </dsp:txXfrm>
    </dsp:sp>
    <dsp:sp modelId="{823C5C1E-1844-4103-9A00-E4D530F72CB5}">
      <dsp:nvSpPr>
        <dsp:cNvPr id="0" name=""/>
        <dsp:cNvSpPr/>
      </dsp:nvSpPr>
      <dsp:spPr>
        <a:xfrm>
          <a:off x="5653082" y="1660700"/>
          <a:ext cx="478740" cy="56003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fr-TN" sz="1400" kern="1200"/>
        </a:p>
      </dsp:txBody>
      <dsp:txXfrm>
        <a:off x="5653082" y="1772707"/>
        <a:ext cx="335118" cy="336022"/>
      </dsp:txXfrm>
    </dsp:sp>
    <dsp:sp modelId="{5DE06CC8-E743-4D32-A7BB-D21E5EB7207F}">
      <dsp:nvSpPr>
        <dsp:cNvPr id="0" name=""/>
        <dsp:cNvSpPr/>
      </dsp:nvSpPr>
      <dsp:spPr>
        <a:xfrm>
          <a:off x="6330545" y="247060"/>
          <a:ext cx="2258210" cy="3387316"/>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b="1" kern="1200" dirty="0">
              <a:solidFill>
                <a:schemeClr val="tx1"/>
              </a:solidFill>
            </a:rPr>
            <a:t>La sanction:</a:t>
          </a:r>
        </a:p>
        <a:p>
          <a:pPr marL="0" lvl="0" indent="0" algn="ctr" defTabSz="800100">
            <a:lnSpc>
              <a:spcPct val="90000"/>
            </a:lnSpc>
            <a:spcBef>
              <a:spcPct val="0"/>
            </a:spcBef>
            <a:spcAft>
              <a:spcPct val="35000"/>
            </a:spcAft>
            <a:buNone/>
          </a:pPr>
          <a:r>
            <a:rPr lang="fr-FR" sz="1800" b="1" kern="1200" dirty="0">
              <a:solidFill>
                <a:schemeClr val="tx1"/>
              </a:solidFill>
            </a:rPr>
            <a:t> </a:t>
          </a:r>
          <a:r>
            <a:rPr lang="fr-FR" sz="1800" kern="1200" dirty="0"/>
            <a:t>5 ans d’emprisonnement et de douze mille dinars d’amende</a:t>
          </a:r>
          <a:endParaRPr lang="fr-TN" sz="1800" kern="1200" dirty="0"/>
        </a:p>
      </dsp:txBody>
      <dsp:txXfrm>
        <a:off x="6396686" y="313201"/>
        <a:ext cx="2125928" cy="325503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088770-B565-4E2C-A539-BC7A468A44B5}">
      <dsp:nvSpPr>
        <dsp:cNvPr id="0" name=""/>
        <dsp:cNvSpPr/>
      </dsp:nvSpPr>
      <dsp:spPr>
        <a:xfrm>
          <a:off x="2" y="581146"/>
          <a:ext cx="2649128" cy="1512208"/>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fr-FR" sz="3200" kern="1200" dirty="0">
              <a:latin typeface="Josefin Sans" pitchFamily="2" charset="0"/>
            </a:rPr>
            <a:t>Acte </a:t>
          </a:r>
          <a:endParaRPr lang="fr-TN" sz="3200" kern="1200" dirty="0">
            <a:latin typeface="Josefin Sans" pitchFamily="2" charset="0"/>
          </a:endParaRPr>
        </a:p>
      </dsp:txBody>
      <dsp:txXfrm>
        <a:off x="387958" y="802604"/>
        <a:ext cx="1873216" cy="1069292"/>
      </dsp:txXfrm>
    </dsp:sp>
    <dsp:sp modelId="{A88886BA-C878-4C1B-9817-91CA876030D8}">
      <dsp:nvSpPr>
        <dsp:cNvPr id="0" name=""/>
        <dsp:cNvSpPr/>
      </dsp:nvSpPr>
      <dsp:spPr>
        <a:xfrm>
          <a:off x="2636380" y="1130263"/>
          <a:ext cx="369045" cy="369045"/>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fr-TN" sz="600" kern="1200"/>
        </a:p>
      </dsp:txBody>
      <dsp:txXfrm>
        <a:off x="2685297" y="1271386"/>
        <a:ext cx="271211" cy="86799"/>
      </dsp:txXfrm>
    </dsp:sp>
    <dsp:sp modelId="{86E3A26D-26B3-4E31-B52F-525E28D4E75F}">
      <dsp:nvSpPr>
        <dsp:cNvPr id="0" name=""/>
        <dsp:cNvSpPr/>
      </dsp:nvSpPr>
      <dsp:spPr>
        <a:xfrm>
          <a:off x="3148436" y="713035"/>
          <a:ext cx="2787100" cy="1352309"/>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fr-FR" sz="2400" kern="1200" dirty="0">
              <a:latin typeface="Josefin Sans" pitchFamily="2" charset="0"/>
            </a:rPr>
            <a:t>But (exploitation)</a:t>
          </a:r>
          <a:endParaRPr lang="fr-TN" sz="2400" kern="1200" dirty="0">
            <a:latin typeface="Josefin Sans" pitchFamily="2" charset="0"/>
          </a:endParaRPr>
        </a:p>
      </dsp:txBody>
      <dsp:txXfrm>
        <a:off x="3556597" y="911076"/>
        <a:ext cx="1970778" cy="956227"/>
      </dsp:txXfrm>
    </dsp:sp>
    <dsp:sp modelId="{57958436-62D1-4680-A744-AD2AE8A69AE3}">
      <dsp:nvSpPr>
        <dsp:cNvPr id="0" name=""/>
        <dsp:cNvSpPr/>
      </dsp:nvSpPr>
      <dsp:spPr>
        <a:xfrm rot="95244">
          <a:off x="6169538" y="1314509"/>
          <a:ext cx="496474" cy="23669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fr-TN" sz="1000" kern="1200"/>
        </a:p>
      </dsp:txBody>
      <dsp:txXfrm>
        <a:off x="6169552" y="1360865"/>
        <a:ext cx="425465" cy="142018"/>
      </dsp:txXfrm>
    </dsp:sp>
    <dsp:sp modelId="{48419107-C3DE-42DC-9BE8-A4687A95FE72}">
      <dsp:nvSpPr>
        <dsp:cNvPr id="0" name=""/>
        <dsp:cNvSpPr/>
      </dsp:nvSpPr>
      <dsp:spPr>
        <a:xfrm>
          <a:off x="6871074" y="536052"/>
          <a:ext cx="2507103" cy="1888214"/>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fr-FR" sz="1800" b="1" kern="1200" dirty="0">
              <a:latin typeface="+mn-lt"/>
            </a:rPr>
            <a:t>Victime:</a:t>
          </a:r>
        </a:p>
        <a:p>
          <a:pPr marL="0" lvl="0" indent="0" algn="ctr" defTabSz="800100">
            <a:lnSpc>
              <a:spcPct val="90000"/>
            </a:lnSpc>
            <a:spcBef>
              <a:spcPct val="0"/>
            </a:spcBef>
            <a:spcAft>
              <a:spcPct val="35000"/>
            </a:spcAft>
            <a:buNone/>
          </a:pPr>
          <a:r>
            <a:rPr lang="fr-FR" sz="1800" b="1" kern="1200" dirty="0">
              <a:latin typeface="+mn-lt"/>
            </a:rPr>
            <a:t> enfant </a:t>
          </a:r>
          <a:r>
            <a:rPr lang="fr-FR" sz="1800" b="1" i="0" kern="1200" dirty="0">
              <a:latin typeface="+mn-lt"/>
            </a:rPr>
            <a:t>ou une personne incapable ou souffrant d’une infirmité mentale</a:t>
          </a:r>
          <a:endParaRPr lang="fr-TN" sz="1800" b="1" kern="1200" dirty="0">
            <a:latin typeface="+mn-lt"/>
          </a:endParaRPr>
        </a:p>
      </dsp:txBody>
      <dsp:txXfrm>
        <a:off x="7238231" y="812575"/>
        <a:ext cx="1772789" cy="133516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3133B8-F209-43B4-9304-BEE1E1B140A1}">
      <dsp:nvSpPr>
        <dsp:cNvPr id="0" name=""/>
        <dsp:cNvSpPr/>
      </dsp:nvSpPr>
      <dsp:spPr>
        <a:xfrm>
          <a:off x="4550948" y="0"/>
          <a:ext cx="2503472" cy="827211"/>
        </a:xfrm>
        <a:prstGeom prst="roundRect">
          <a:avLst/>
        </a:prstGeom>
        <a:solidFill>
          <a:schemeClr val="lt1">
            <a:hueOff val="0"/>
            <a:satOff val="0"/>
            <a:lumOff val="0"/>
            <a:alphaOff val="0"/>
          </a:schemeClr>
        </a:solidFill>
        <a:ln w="19050"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b="1" kern="1200" dirty="0">
              <a:latin typeface="Josefin Sans" pitchFamily="2" charset="0"/>
            </a:rPr>
            <a:t>Le ministère de la justice </a:t>
          </a:r>
          <a:endParaRPr lang="fr-TN" sz="1600" b="1" kern="1200" dirty="0">
            <a:latin typeface="Josefin Sans" pitchFamily="2" charset="0"/>
          </a:endParaRPr>
        </a:p>
      </dsp:txBody>
      <dsp:txXfrm>
        <a:off x="4591329" y="40381"/>
        <a:ext cx="2422710" cy="746449"/>
      </dsp:txXfrm>
    </dsp:sp>
    <dsp:sp modelId="{DBDE528C-0DE1-4769-8F80-E9B8206828D0}">
      <dsp:nvSpPr>
        <dsp:cNvPr id="0" name=""/>
        <dsp:cNvSpPr/>
      </dsp:nvSpPr>
      <dsp:spPr>
        <a:xfrm>
          <a:off x="2601356" y="252621"/>
          <a:ext cx="5736075" cy="5736075"/>
        </a:xfrm>
        <a:custGeom>
          <a:avLst/>
          <a:gdLst/>
          <a:ahLst/>
          <a:cxnLst/>
          <a:rect l="0" t="0" r="0" b="0"/>
          <a:pathLst>
            <a:path>
              <a:moveTo>
                <a:pt x="4457179" y="480514"/>
              </a:moveTo>
              <a:arcTo wR="2868037" hR="2868037" stAng="18218871" swAng="581158"/>
            </a:path>
          </a:pathLst>
        </a:custGeom>
        <a:noFill/>
        <a:ln w="12700" cap="rnd" cmpd="sng" algn="ctr">
          <a:solidFill>
            <a:schemeClr val="dk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F9DA54F-D834-49ED-9210-71FAB1B4EAE4}">
      <dsp:nvSpPr>
        <dsp:cNvPr id="0" name=""/>
        <dsp:cNvSpPr/>
      </dsp:nvSpPr>
      <dsp:spPr>
        <a:xfrm>
          <a:off x="6870062" y="1037934"/>
          <a:ext cx="2236614" cy="1094458"/>
        </a:xfrm>
        <a:prstGeom prst="roundRect">
          <a:avLst/>
        </a:prstGeom>
        <a:solidFill>
          <a:schemeClr val="lt1">
            <a:hueOff val="0"/>
            <a:satOff val="0"/>
            <a:lumOff val="0"/>
            <a:alphaOff val="0"/>
          </a:schemeClr>
        </a:solidFill>
        <a:ln w="19050"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b="1" kern="1200" dirty="0">
              <a:latin typeface="Josefin Sans" pitchFamily="2" charset="0"/>
            </a:rPr>
            <a:t>Le ministère de l’intérieur (la direction générale de la police aux frontières)</a:t>
          </a:r>
        </a:p>
      </dsp:txBody>
      <dsp:txXfrm>
        <a:off x="6923489" y="1091361"/>
        <a:ext cx="2129760" cy="987604"/>
      </dsp:txXfrm>
    </dsp:sp>
    <dsp:sp modelId="{7655EF61-E138-4694-BA94-D9F3DD8807D5}">
      <dsp:nvSpPr>
        <dsp:cNvPr id="0" name=""/>
        <dsp:cNvSpPr/>
      </dsp:nvSpPr>
      <dsp:spPr>
        <a:xfrm>
          <a:off x="2795875" y="365246"/>
          <a:ext cx="5736075" cy="5736075"/>
        </a:xfrm>
        <a:custGeom>
          <a:avLst/>
          <a:gdLst/>
          <a:ahLst/>
          <a:cxnLst/>
          <a:rect l="0" t="0" r="0" b="0"/>
          <a:pathLst>
            <a:path>
              <a:moveTo>
                <a:pt x="5519192" y="1773954"/>
              </a:moveTo>
              <a:arcTo wR="2868037" hR="2868037" stAng="20254498" swAng="868081"/>
            </a:path>
          </a:pathLst>
        </a:custGeom>
        <a:noFill/>
        <a:ln w="12700" cap="rnd" cmpd="sng" algn="ctr">
          <a:solidFill>
            <a:schemeClr val="dk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31D95E3-DD29-42AE-9F0F-F4308D7D3D65}">
      <dsp:nvSpPr>
        <dsp:cNvPr id="0" name=""/>
        <dsp:cNvSpPr/>
      </dsp:nvSpPr>
      <dsp:spPr>
        <a:xfrm>
          <a:off x="7749275" y="2843560"/>
          <a:ext cx="1581920" cy="880946"/>
        </a:xfrm>
        <a:prstGeom prst="roundRect">
          <a:avLst/>
        </a:prstGeom>
        <a:solidFill>
          <a:schemeClr val="lt1">
            <a:hueOff val="0"/>
            <a:satOff val="0"/>
            <a:lumOff val="0"/>
            <a:alphaOff val="0"/>
          </a:schemeClr>
        </a:solidFill>
        <a:ln w="19050"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b="1" kern="1200" dirty="0">
              <a:latin typeface="Josefin Sans" pitchFamily="2" charset="0"/>
            </a:rPr>
            <a:t>Le ministère des affaires sociales </a:t>
          </a:r>
          <a:endParaRPr lang="fr-TN" sz="1600" b="1" kern="1200" dirty="0">
            <a:latin typeface="Josefin Sans" pitchFamily="2" charset="0"/>
          </a:endParaRPr>
        </a:p>
      </dsp:txBody>
      <dsp:txXfrm>
        <a:off x="7792279" y="2886564"/>
        <a:ext cx="1495912" cy="794938"/>
      </dsp:txXfrm>
    </dsp:sp>
    <dsp:sp modelId="{18FCAA26-CE30-4990-A895-855013233FB8}">
      <dsp:nvSpPr>
        <dsp:cNvPr id="0" name=""/>
        <dsp:cNvSpPr/>
      </dsp:nvSpPr>
      <dsp:spPr>
        <a:xfrm>
          <a:off x="2806883" y="393522"/>
          <a:ext cx="5736075" cy="5736075"/>
        </a:xfrm>
        <a:custGeom>
          <a:avLst/>
          <a:gdLst/>
          <a:ahLst/>
          <a:cxnLst/>
          <a:rect l="0" t="0" r="0" b="0"/>
          <a:pathLst>
            <a:path>
              <a:moveTo>
                <a:pt x="5697187" y="3338731"/>
              </a:moveTo>
              <a:arcTo wR="2868037" hR="2868037" stAng="566756" swAng="925159"/>
            </a:path>
          </a:pathLst>
        </a:custGeom>
        <a:noFill/>
        <a:ln w="12700" cap="rnd" cmpd="sng" algn="ctr">
          <a:solidFill>
            <a:schemeClr val="dk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2309E9C-A8A8-4C7C-BB64-D63EA1B4BC2D}">
      <dsp:nvSpPr>
        <dsp:cNvPr id="0" name=""/>
        <dsp:cNvSpPr/>
      </dsp:nvSpPr>
      <dsp:spPr>
        <a:xfrm>
          <a:off x="6844578" y="4474647"/>
          <a:ext cx="2231803" cy="1027992"/>
        </a:xfrm>
        <a:prstGeom prst="roundRect">
          <a:avLst/>
        </a:prstGeom>
        <a:solidFill>
          <a:schemeClr val="lt1">
            <a:hueOff val="0"/>
            <a:satOff val="0"/>
            <a:lumOff val="0"/>
            <a:alphaOff val="0"/>
          </a:schemeClr>
        </a:solidFill>
        <a:ln w="19050"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b="1" kern="1200" dirty="0">
              <a:latin typeface="Josefin Sans" pitchFamily="2" charset="0"/>
            </a:rPr>
            <a:t>Ministère de la femme, de la famille et des séniors </a:t>
          </a:r>
          <a:endParaRPr lang="fr-TN" sz="1600" b="1" kern="1200" dirty="0">
            <a:latin typeface="Josefin Sans" pitchFamily="2" charset="0"/>
          </a:endParaRPr>
        </a:p>
      </dsp:txBody>
      <dsp:txXfrm>
        <a:off x="6894760" y="4524829"/>
        <a:ext cx="2131439" cy="927628"/>
      </dsp:txXfrm>
    </dsp:sp>
    <dsp:sp modelId="{34F95069-0F49-4084-A907-638E7416FAF9}">
      <dsp:nvSpPr>
        <dsp:cNvPr id="0" name=""/>
        <dsp:cNvSpPr/>
      </dsp:nvSpPr>
      <dsp:spPr>
        <a:xfrm>
          <a:off x="2501270" y="656885"/>
          <a:ext cx="5736075" cy="5736075"/>
        </a:xfrm>
        <a:custGeom>
          <a:avLst/>
          <a:gdLst/>
          <a:ahLst/>
          <a:cxnLst/>
          <a:rect l="0" t="0" r="0" b="0"/>
          <a:pathLst>
            <a:path>
              <a:moveTo>
                <a:pt x="4941981" y="4849047"/>
              </a:moveTo>
              <a:arcTo wR="2868037" hR="2868037" stAng="2621225" swAng="535157"/>
            </a:path>
          </a:pathLst>
        </a:custGeom>
        <a:noFill/>
        <a:ln w="12700" cap="rnd" cmpd="sng" algn="ctr">
          <a:solidFill>
            <a:schemeClr val="dk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9CCBA51-7E10-40B2-A942-7D037B6EC2D9}">
      <dsp:nvSpPr>
        <dsp:cNvPr id="0" name=""/>
        <dsp:cNvSpPr/>
      </dsp:nvSpPr>
      <dsp:spPr>
        <a:xfrm>
          <a:off x="4376942" y="5738465"/>
          <a:ext cx="2730471" cy="827211"/>
        </a:xfrm>
        <a:prstGeom prst="roundRect">
          <a:avLst/>
        </a:prstGeom>
        <a:solidFill>
          <a:schemeClr val="lt1">
            <a:hueOff val="0"/>
            <a:satOff val="0"/>
            <a:lumOff val="0"/>
            <a:alphaOff val="0"/>
          </a:schemeClr>
        </a:solidFill>
        <a:ln w="19050"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b="1" kern="1200" dirty="0">
              <a:latin typeface="Josefin Sans" pitchFamily="2" charset="0"/>
            </a:rPr>
            <a:t>Autres ministères et intervenants </a:t>
          </a:r>
          <a:endParaRPr lang="fr-TN" sz="1600" b="1" kern="1200" dirty="0">
            <a:latin typeface="Josefin Sans" pitchFamily="2" charset="0"/>
          </a:endParaRPr>
        </a:p>
      </dsp:txBody>
      <dsp:txXfrm>
        <a:off x="4417323" y="5778846"/>
        <a:ext cx="2649709" cy="746449"/>
      </dsp:txXfrm>
    </dsp:sp>
    <dsp:sp modelId="{5B60BA4D-5070-4194-84AF-3E5DA317768C}">
      <dsp:nvSpPr>
        <dsp:cNvPr id="0" name=""/>
        <dsp:cNvSpPr/>
      </dsp:nvSpPr>
      <dsp:spPr>
        <a:xfrm>
          <a:off x="2695041" y="326983"/>
          <a:ext cx="5736075" cy="5736075"/>
        </a:xfrm>
        <a:custGeom>
          <a:avLst/>
          <a:gdLst/>
          <a:ahLst/>
          <a:cxnLst/>
          <a:rect l="0" t="0" r="0" b="0"/>
          <a:pathLst>
            <a:path>
              <a:moveTo>
                <a:pt x="1677923" y="5477495"/>
              </a:moveTo>
              <a:arcTo wR="2868037" hR="2868037" stAng="6870999" swAng="513817"/>
            </a:path>
          </a:pathLst>
        </a:custGeom>
        <a:noFill/>
        <a:ln w="12700" cap="rnd" cmpd="sng" algn="ctr">
          <a:solidFill>
            <a:schemeClr val="dk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EEA7B57-5972-4895-8DAE-7F0083381B3C}">
      <dsp:nvSpPr>
        <dsp:cNvPr id="0" name=""/>
        <dsp:cNvSpPr/>
      </dsp:nvSpPr>
      <dsp:spPr>
        <a:xfrm>
          <a:off x="2303303" y="4401470"/>
          <a:ext cx="2204225" cy="1194311"/>
        </a:xfrm>
        <a:prstGeom prst="roundRect">
          <a:avLst/>
        </a:prstGeom>
        <a:solidFill>
          <a:schemeClr val="lt1">
            <a:hueOff val="0"/>
            <a:satOff val="0"/>
            <a:lumOff val="0"/>
            <a:alphaOff val="0"/>
          </a:schemeClr>
        </a:solidFill>
        <a:ln w="19050"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b="1" i="0" kern="1200" dirty="0">
              <a:latin typeface="Josefin Sans" pitchFamily="2" charset="0"/>
            </a:rPr>
            <a:t>Les associations</a:t>
          </a:r>
        </a:p>
        <a:p>
          <a:pPr marL="0" lvl="0" indent="0" algn="ctr" defTabSz="711200">
            <a:lnSpc>
              <a:spcPct val="90000"/>
            </a:lnSpc>
            <a:spcBef>
              <a:spcPct val="0"/>
            </a:spcBef>
            <a:spcAft>
              <a:spcPct val="35000"/>
            </a:spcAft>
            <a:buNone/>
          </a:pPr>
          <a:r>
            <a:rPr lang="fr-FR" sz="1600" b="1" i="0" kern="1200" dirty="0">
              <a:latin typeface="Josefin Sans" pitchFamily="2" charset="0"/>
            </a:rPr>
            <a:t> et organisations de la société civile nationales et internationales </a:t>
          </a:r>
          <a:endParaRPr lang="fr-FR" sz="1600" kern="1200" dirty="0">
            <a:latin typeface="Josefin Sans" pitchFamily="2" charset="0"/>
          </a:endParaRPr>
        </a:p>
      </dsp:txBody>
      <dsp:txXfrm>
        <a:off x="2361604" y="4459771"/>
        <a:ext cx="2087623" cy="1077709"/>
      </dsp:txXfrm>
    </dsp:sp>
    <dsp:sp modelId="{11E53B55-3D61-42FC-9521-B8671561C07C}">
      <dsp:nvSpPr>
        <dsp:cNvPr id="0" name=""/>
        <dsp:cNvSpPr/>
      </dsp:nvSpPr>
      <dsp:spPr>
        <a:xfrm>
          <a:off x="2889112" y="536577"/>
          <a:ext cx="5736075" cy="5736075"/>
        </a:xfrm>
        <a:custGeom>
          <a:avLst/>
          <a:gdLst/>
          <a:ahLst/>
          <a:cxnLst/>
          <a:rect l="0" t="0" r="0" b="0"/>
          <a:pathLst>
            <a:path>
              <a:moveTo>
                <a:pt x="176311" y="3858113"/>
              </a:moveTo>
              <a:arcTo wR="2868037" hR="2868037" stAng="9588322" swAng="851171"/>
            </a:path>
          </a:pathLst>
        </a:custGeom>
        <a:noFill/>
        <a:ln w="12700" cap="rnd" cmpd="sng" algn="ctr">
          <a:solidFill>
            <a:schemeClr val="dk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CC83F06-0165-40E8-A894-297CF632F0B1}">
      <dsp:nvSpPr>
        <dsp:cNvPr id="0" name=""/>
        <dsp:cNvSpPr/>
      </dsp:nvSpPr>
      <dsp:spPr>
        <a:xfrm>
          <a:off x="2017671" y="2870428"/>
          <a:ext cx="1712938" cy="827211"/>
        </a:xfrm>
        <a:prstGeom prst="roundRect">
          <a:avLst/>
        </a:prstGeom>
        <a:solidFill>
          <a:schemeClr val="lt1">
            <a:hueOff val="0"/>
            <a:satOff val="0"/>
            <a:lumOff val="0"/>
            <a:alphaOff val="0"/>
          </a:schemeClr>
        </a:solidFill>
        <a:ln w="19050"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b="1" kern="1200" dirty="0">
              <a:latin typeface="Josefin Sans" pitchFamily="2" charset="0"/>
            </a:rPr>
            <a:t>Le  ministère de la santé </a:t>
          </a:r>
          <a:endParaRPr lang="fr-TN" sz="1600" b="1" kern="1200" dirty="0">
            <a:latin typeface="Josefin Sans" pitchFamily="2" charset="0"/>
          </a:endParaRPr>
        </a:p>
      </dsp:txBody>
      <dsp:txXfrm>
        <a:off x="2058052" y="2910809"/>
        <a:ext cx="1632176" cy="746449"/>
      </dsp:txXfrm>
    </dsp:sp>
    <dsp:sp modelId="{29B0799D-3737-4B70-B43F-F99D251534AA}">
      <dsp:nvSpPr>
        <dsp:cNvPr id="0" name=""/>
        <dsp:cNvSpPr/>
      </dsp:nvSpPr>
      <dsp:spPr>
        <a:xfrm>
          <a:off x="2876360" y="400470"/>
          <a:ext cx="5736075" cy="5736075"/>
        </a:xfrm>
        <a:custGeom>
          <a:avLst/>
          <a:gdLst/>
          <a:ahLst/>
          <a:cxnLst/>
          <a:rect l="0" t="0" r="0" b="0"/>
          <a:pathLst>
            <a:path>
              <a:moveTo>
                <a:pt x="28882" y="2462036"/>
              </a:moveTo>
              <a:arcTo wR="2868037" hR="2868037" stAng="11288290" swAng="942939"/>
            </a:path>
          </a:pathLst>
        </a:custGeom>
        <a:noFill/>
        <a:ln w="12700" cap="rnd" cmpd="sng" algn="ctr">
          <a:solidFill>
            <a:schemeClr val="dk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4A2485C-2758-4D2E-BACB-586395F3C2D0}">
      <dsp:nvSpPr>
        <dsp:cNvPr id="0" name=""/>
        <dsp:cNvSpPr/>
      </dsp:nvSpPr>
      <dsp:spPr>
        <a:xfrm>
          <a:off x="2421700" y="1205172"/>
          <a:ext cx="1911863" cy="896175"/>
        </a:xfrm>
        <a:prstGeom prst="roundRect">
          <a:avLst/>
        </a:prstGeom>
        <a:solidFill>
          <a:schemeClr val="lt1">
            <a:hueOff val="0"/>
            <a:satOff val="0"/>
            <a:lumOff val="0"/>
            <a:alphaOff val="0"/>
          </a:schemeClr>
        </a:solidFill>
        <a:ln w="19050"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b="1" kern="1200" dirty="0">
              <a:latin typeface="Josefin Sans" pitchFamily="2" charset="0"/>
            </a:rPr>
            <a:t>Le ministère de finance </a:t>
          </a:r>
        </a:p>
        <a:p>
          <a:pPr marL="0" lvl="0" indent="0" algn="ctr" defTabSz="711200">
            <a:lnSpc>
              <a:spcPct val="90000"/>
            </a:lnSpc>
            <a:spcBef>
              <a:spcPct val="0"/>
            </a:spcBef>
            <a:spcAft>
              <a:spcPct val="35000"/>
            </a:spcAft>
            <a:buNone/>
          </a:pPr>
          <a:r>
            <a:rPr lang="fr-FR" sz="1600" b="1" kern="1200" dirty="0">
              <a:latin typeface="Josefin Sans" pitchFamily="2" charset="0"/>
            </a:rPr>
            <a:t>(La Douane Tunisienne</a:t>
          </a:r>
          <a:r>
            <a:rPr lang="fr-FR" sz="1100" b="1" kern="1200" dirty="0"/>
            <a:t>)</a:t>
          </a:r>
          <a:endParaRPr lang="fr-TN" sz="1100" b="1" kern="1200" dirty="0"/>
        </a:p>
      </dsp:txBody>
      <dsp:txXfrm>
        <a:off x="2465448" y="1248920"/>
        <a:ext cx="1824367" cy="808679"/>
      </dsp:txXfrm>
    </dsp:sp>
    <dsp:sp modelId="{D6FF7509-62DA-42FA-883A-B1BB98537954}">
      <dsp:nvSpPr>
        <dsp:cNvPr id="0" name=""/>
        <dsp:cNvSpPr/>
      </dsp:nvSpPr>
      <dsp:spPr>
        <a:xfrm>
          <a:off x="2868805" y="415097"/>
          <a:ext cx="5736075" cy="5736075"/>
        </a:xfrm>
        <a:custGeom>
          <a:avLst/>
          <a:gdLst/>
          <a:ahLst/>
          <a:cxnLst/>
          <a:rect l="0" t="0" r="0" b="0"/>
          <a:pathLst>
            <a:path>
              <a:moveTo>
                <a:pt x="898167" y="783511"/>
              </a:moveTo>
              <a:arcTo wR="2868037" hR="2868037" stAng="13597191" swAng="1125932"/>
            </a:path>
          </a:pathLst>
        </a:custGeom>
        <a:noFill/>
        <a:ln w="12700" cap="rnd" cmpd="sng" algn="ctr">
          <a:solidFill>
            <a:schemeClr val="dk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9.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1467B41A-01EC-4249-B05B-5EAF01C4D15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TN"/>
          </a:p>
        </p:txBody>
      </p:sp>
      <p:sp>
        <p:nvSpPr>
          <p:cNvPr id="3" name="Espace réservé de la date 2">
            <a:extLst>
              <a:ext uri="{FF2B5EF4-FFF2-40B4-BE49-F238E27FC236}">
                <a16:creationId xmlns:a16="http://schemas.microsoft.com/office/drawing/2014/main" id="{4E657054-FA2D-4B0B-9B96-82A60C61FFA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0113CA4-B2DE-4C7E-AEBD-403FAC0A26C3}" type="datetimeFigureOut">
              <a:rPr lang="fr-TN" smtClean="0"/>
              <a:t>08/09/2024</a:t>
            </a:fld>
            <a:endParaRPr lang="fr-TN"/>
          </a:p>
        </p:txBody>
      </p:sp>
      <p:sp>
        <p:nvSpPr>
          <p:cNvPr id="4" name="Espace réservé du pied de page 3">
            <a:extLst>
              <a:ext uri="{FF2B5EF4-FFF2-40B4-BE49-F238E27FC236}">
                <a16:creationId xmlns:a16="http://schemas.microsoft.com/office/drawing/2014/main" id="{04F06B11-528D-445F-A3EC-F81450429B0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TN"/>
          </a:p>
        </p:txBody>
      </p:sp>
      <p:sp>
        <p:nvSpPr>
          <p:cNvPr id="5" name="Espace réservé du numéro de diapositive 4">
            <a:extLst>
              <a:ext uri="{FF2B5EF4-FFF2-40B4-BE49-F238E27FC236}">
                <a16:creationId xmlns:a16="http://schemas.microsoft.com/office/drawing/2014/main" id="{F78235A2-5515-4BC2-982D-D3A4509AB45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9A60498-56F6-499D-9179-D086FD677046}" type="slidenum">
              <a:rPr lang="fr-TN" smtClean="0"/>
              <a:t>‹N°›</a:t>
            </a:fld>
            <a:endParaRPr lang="fr-TN"/>
          </a:p>
        </p:txBody>
      </p:sp>
    </p:spTree>
    <p:extLst>
      <p:ext uri="{BB962C8B-B14F-4D97-AF65-F5344CB8AC3E}">
        <p14:creationId xmlns:p14="http://schemas.microsoft.com/office/powerpoint/2010/main" val="306075320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TN"/>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05AD73-F607-4133-AFF1-915915684DC9}" type="datetimeFigureOut">
              <a:rPr lang="fr-TN" smtClean="0"/>
              <a:t>08/09/2024</a:t>
            </a:fld>
            <a:endParaRPr lang="fr-TN"/>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TN"/>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TN"/>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TN"/>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BBE97A-484D-4A19-BAD5-2C0086EE240B}" type="slidenum">
              <a:rPr lang="fr-TN" smtClean="0"/>
              <a:t>‹N°›</a:t>
            </a:fld>
            <a:endParaRPr lang="fr-TN"/>
          </a:p>
        </p:txBody>
      </p:sp>
    </p:spTree>
    <p:extLst>
      <p:ext uri="{BB962C8B-B14F-4D97-AF65-F5344CB8AC3E}">
        <p14:creationId xmlns:p14="http://schemas.microsoft.com/office/powerpoint/2010/main" val="234539162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FR"/>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E1938FED-0AEE-4058-83A6-4DFC1656E6A1}" type="datetimeFigureOut">
              <a:rPr lang="fr-TN" smtClean="0"/>
              <a:t>08/09/2024</a:t>
            </a:fld>
            <a:endParaRPr lang="fr-TN"/>
          </a:p>
        </p:txBody>
      </p:sp>
      <p:sp>
        <p:nvSpPr>
          <p:cNvPr id="5" name="Footer Placeholder 4"/>
          <p:cNvSpPr>
            <a:spLocks noGrp="1"/>
          </p:cNvSpPr>
          <p:nvPr>
            <p:ph type="ftr" sz="quarter" idx="11"/>
          </p:nvPr>
        </p:nvSpPr>
        <p:spPr/>
        <p:txBody>
          <a:bodyPr/>
          <a:lstStyle/>
          <a:p>
            <a:endParaRPr lang="fr-TN"/>
          </a:p>
        </p:txBody>
      </p:sp>
      <p:sp>
        <p:nvSpPr>
          <p:cNvPr id="6" name="Slide Number Placeholder 5"/>
          <p:cNvSpPr>
            <a:spLocks noGrp="1"/>
          </p:cNvSpPr>
          <p:nvPr>
            <p:ph type="sldNum" sz="quarter" idx="12"/>
          </p:nvPr>
        </p:nvSpPr>
        <p:spPr/>
        <p:txBody>
          <a:bodyPr/>
          <a:lstStyle/>
          <a:p>
            <a:fld id="{137F2F3D-AEA8-4B59-8FEB-7AA609962259}" type="slidenum">
              <a:rPr lang="fr-TN" smtClean="0"/>
              <a:t>‹N°›</a:t>
            </a:fld>
            <a:endParaRPr lang="fr-TN"/>
          </a:p>
        </p:txBody>
      </p:sp>
    </p:spTree>
    <p:extLst>
      <p:ext uri="{BB962C8B-B14F-4D97-AF65-F5344CB8AC3E}">
        <p14:creationId xmlns:p14="http://schemas.microsoft.com/office/powerpoint/2010/main" val="2552045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E1938FED-0AEE-4058-83A6-4DFC1656E6A1}" type="datetimeFigureOut">
              <a:rPr lang="fr-TN" smtClean="0"/>
              <a:t>08/09/2024</a:t>
            </a:fld>
            <a:endParaRPr lang="fr-TN"/>
          </a:p>
        </p:txBody>
      </p:sp>
      <p:sp>
        <p:nvSpPr>
          <p:cNvPr id="5" name="Footer Placeholder 4"/>
          <p:cNvSpPr>
            <a:spLocks noGrp="1"/>
          </p:cNvSpPr>
          <p:nvPr>
            <p:ph type="ftr" sz="quarter" idx="11"/>
          </p:nvPr>
        </p:nvSpPr>
        <p:spPr/>
        <p:txBody>
          <a:bodyPr/>
          <a:lstStyle/>
          <a:p>
            <a:endParaRPr lang="fr-TN"/>
          </a:p>
        </p:txBody>
      </p:sp>
      <p:sp>
        <p:nvSpPr>
          <p:cNvPr id="6" name="Slide Number Placeholder 5"/>
          <p:cNvSpPr>
            <a:spLocks noGrp="1"/>
          </p:cNvSpPr>
          <p:nvPr>
            <p:ph type="sldNum" sz="quarter" idx="12"/>
          </p:nvPr>
        </p:nvSpPr>
        <p:spPr/>
        <p:txBody>
          <a:bodyPr/>
          <a:lstStyle/>
          <a:p>
            <a:fld id="{137F2F3D-AEA8-4B59-8FEB-7AA609962259}" type="slidenum">
              <a:rPr lang="fr-TN" smtClean="0"/>
              <a:t>‹N°›</a:t>
            </a:fld>
            <a:endParaRPr lang="fr-TN"/>
          </a:p>
        </p:txBody>
      </p:sp>
    </p:spTree>
    <p:extLst>
      <p:ext uri="{BB962C8B-B14F-4D97-AF65-F5344CB8AC3E}">
        <p14:creationId xmlns:p14="http://schemas.microsoft.com/office/powerpoint/2010/main" val="888725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E1938FED-0AEE-4058-83A6-4DFC1656E6A1}" type="datetimeFigureOut">
              <a:rPr lang="fr-TN" smtClean="0"/>
              <a:t>08/09/2024</a:t>
            </a:fld>
            <a:endParaRPr lang="fr-TN"/>
          </a:p>
        </p:txBody>
      </p:sp>
      <p:sp>
        <p:nvSpPr>
          <p:cNvPr id="5" name="Footer Placeholder 4"/>
          <p:cNvSpPr>
            <a:spLocks noGrp="1"/>
          </p:cNvSpPr>
          <p:nvPr>
            <p:ph type="ftr" sz="quarter" idx="11"/>
          </p:nvPr>
        </p:nvSpPr>
        <p:spPr/>
        <p:txBody>
          <a:bodyPr/>
          <a:lstStyle/>
          <a:p>
            <a:endParaRPr lang="fr-TN"/>
          </a:p>
        </p:txBody>
      </p:sp>
      <p:sp>
        <p:nvSpPr>
          <p:cNvPr id="6" name="Slide Number Placeholder 5"/>
          <p:cNvSpPr>
            <a:spLocks noGrp="1"/>
          </p:cNvSpPr>
          <p:nvPr>
            <p:ph type="sldNum" sz="quarter" idx="12"/>
          </p:nvPr>
        </p:nvSpPr>
        <p:spPr/>
        <p:txBody>
          <a:bodyPr/>
          <a:lstStyle/>
          <a:p>
            <a:fld id="{137F2F3D-AEA8-4B59-8FEB-7AA609962259}" type="slidenum">
              <a:rPr lang="fr-TN" smtClean="0"/>
              <a:t>‹N°›</a:t>
            </a:fld>
            <a:endParaRPr lang="fr-TN"/>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8934062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E1938FED-0AEE-4058-83A6-4DFC1656E6A1}" type="datetimeFigureOut">
              <a:rPr lang="fr-TN" smtClean="0"/>
              <a:t>08/09/2024</a:t>
            </a:fld>
            <a:endParaRPr lang="fr-TN"/>
          </a:p>
        </p:txBody>
      </p:sp>
      <p:sp>
        <p:nvSpPr>
          <p:cNvPr id="5" name="Footer Placeholder 4"/>
          <p:cNvSpPr>
            <a:spLocks noGrp="1"/>
          </p:cNvSpPr>
          <p:nvPr>
            <p:ph type="ftr" sz="quarter" idx="11"/>
          </p:nvPr>
        </p:nvSpPr>
        <p:spPr/>
        <p:txBody>
          <a:bodyPr/>
          <a:lstStyle/>
          <a:p>
            <a:endParaRPr lang="fr-TN"/>
          </a:p>
        </p:txBody>
      </p:sp>
      <p:sp>
        <p:nvSpPr>
          <p:cNvPr id="6" name="Slide Number Placeholder 5"/>
          <p:cNvSpPr>
            <a:spLocks noGrp="1"/>
          </p:cNvSpPr>
          <p:nvPr>
            <p:ph type="sldNum" sz="quarter" idx="12"/>
          </p:nvPr>
        </p:nvSpPr>
        <p:spPr/>
        <p:txBody>
          <a:bodyPr/>
          <a:lstStyle/>
          <a:p>
            <a:fld id="{137F2F3D-AEA8-4B59-8FEB-7AA609962259}" type="slidenum">
              <a:rPr lang="fr-TN" smtClean="0"/>
              <a:t>‹N°›</a:t>
            </a:fld>
            <a:endParaRPr lang="fr-TN"/>
          </a:p>
        </p:txBody>
      </p:sp>
    </p:spTree>
    <p:extLst>
      <p:ext uri="{BB962C8B-B14F-4D97-AF65-F5344CB8AC3E}">
        <p14:creationId xmlns:p14="http://schemas.microsoft.com/office/powerpoint/2010/main" val="5527679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E1938FED-0AEE-4058-83A6-4DFC1656E6A1}" type="datetimeFigureOut">
              <a:rPr lang="fr-TN" smtClean="0"/>
              <a:t>08/09/2024</a:t>
            </a:fld>
            <a:endParaRPr lang="fr-TN"/>
          </a:p>
        </p:txBody>
      </p:sp>
      <p:sp>
        <p:nvSpPr>
          <p:cNvPr id="5" name="Footer Placeholder 4"/>
          <p:cNvSpPr>
            <a:spLocks noGrp="1"/>
          </p:cNvSpPr>
          <p:nvPr>
            <p:ph type="ftr" sz="quarter" idx="11"/>
          </p:nvPr>
        </p:nvSpPr>
        <p:spPr/>
        <p:txBody>
          <a:bodyPr/>
          <a:lstStyle/>
          <a:p>
            <a:endParaRPr lang="fr-TN"/>
          </a:p>
        </p:txBody>
      </p:sp>
      <p:sp>
        <p:nvSpPr>
          <p:cNvPr id="6" name="Slide Number Placeholder 5"/>
          <p:cNvSpPr>
            <a:spLocks noGrp="1"/>
          </p:cNvSpPr>
          <p:nvPr>
            <p:ph type="sldNum" sz="quarter" idx="12"/>
          </p:nvPr>
        </p:nvSpPr>
        <p:spPr/>
        <p:txBody>
          <a:bodyPr/>
          <a:lstStyle/>
          <a:p>
            <a:fld id="{137F2F3D-AEA8-4B59-8FEB-7AA609962259}" type="slidenum">
              <a:rPr lang="fr-TN" smtClean="0"/>
              <a:t>‹N°›</a:t>
            </a:fld>
            <a:endParaRPr lang="fr-TN"/>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346819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E1938FED-0AEE-4058-83A6-4DFC1656E6A1}" type="datetimeFigureOut">
              <a:rPr lang="fr-TN" smtClean="0"/>
              <a:t>08/09/2024</a:t>
            </a:fld>
            <a:endParaRPr lang="fr-TN"/>
          </a:p>
        </p:txBody>
      </p:sp>
      <p:sp>
        <p:nvSpPr>
          <p:cNvPr id="5" name="Footer Placeholder 4"/>
          <p:cNvSpPr>
            <a:spLocks noGrp="1"/>
          </p:cNvSpPr>
          <p:nvPr>
            <p:ph type="ftr" sz="quarter" idx="11"/>
          </p:nvPr>
        </p:nvSpPr>
        <p:spPr/>
        <p:txBody>
          <a:bodyPr/>
          <a:lstStyle/>
          <a:p>
            <a:endParaRPr lang="fr-TN"/>
          </a:p>
        </p:txBody>
      </p:sp>
      <p:sp>
        <p:nvSpPr>
          <p:cNvPr id="6" name="Slide Number Placeholder 5"/>
          <p:cNvSpPr>
            <a:spLocks noGrp="1"/>
          </p:cNvSpPr>
          <p:nvPr>
            <p:ph type="sldNum" sz="quarter" idx="12"/>
          </p:nvPr>
        </p:nvSpPr>
        <p:spPr/>
        <p:txBody>
          <a:bodyPr/>
          <a:lstStyle/>
          <a:p>
            <a:fld id="{137F2F3D-AEA8-4B59-8FEB-7AA609962259}" type="slidenum">
              <a:rPr lang="fr-TN" smtClean="0"/>
              <a:t>‹N°›</a:t>
            </a:fld>
            <a:endParaRPr lang="fr-TN"/>
          </a:p>
        </p:txBody>
      </p:sp>
    </p:spTree>
    <p:extLst>
      <p:ext uri="{BB962C8B-B14F-4D97-AF65-F5344CB8AC3E}">
        <p14:creationId xmlns:p14="http://schemas.microsoft.com/office/powerpoint/2010/main" val="6888834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1938FED-0AEE-4058-83A6-4DFC1656E6A1}" type="datetimeFigureOut">
              <a:rPr lang="fr-TN" smtClean="0"/>
              <a:t>08/09/2024</a:t>
            </a:fld>
            <a:endParaRPr lang="fr-TN"/>
          </a:p>
        </p:txBody>
      </p:sp>
      <p:sp>
        <p:nvSpPr>
          <p:cNvPr id="5" name="Footer Placeholder 4"/>
          <p:cNvSpPr>
            <a:spLocks noGrp="1"/>
          </p:cNvSpPr>
          <p:nvPr>
            <p:ph type="ftr" sz="quarter" idx="11"/>
          </p:nvPr>
        </p:nvSpPr>
        <p:spPr/>
        <p:txBody>
          <a:bodyPr/>
          <a:lstStyle/>
          <a:p>
            <a:endParaRPr lang="fr-TN"/>
          </a:p>
        </p:txBody>
      </p:sp>
      <p:sp>
        <p:nvSpPr>
          <p:cNvPr id="6" name="Slide Number Placeholder 5"/>
          <p:cNvSpPr>
            <a:spLocks noGrp="1"/>
          </p:cNvSpPr>
          <p:nvPr>
            <p:ph type="sldNum" sz="quarter" idx="12"/>
          </p:nvPr>
        </p:nvSpPr>
        <p:spPr/>
        <p:txBody>
          <a:bodyPr/>
          <a:lstStyle/>
          <a:p>
            <a:fld id="{137F2F3D-AEA8-4B59-8FEB-7AA609962259}" type="slidenum">
              <a:rPr lang="fr-TN" smtClean="0"/>
              <a:t>‹N°›</a:t>
            </a:fld>
            <a:endParaRPr lang="fr-TN"/>
          </a:p>
        </p:txBody>
      </p:sp>
    </p:spTree>
    <p:extLst>
      <p:ext uri="{BB962C8B-B14F-4D97-AF65-F5344CB8AC3E}">
        <p14:creationId xmlns:p14="http://schemas.microsoft.com/office/powerpoint/2010/main" val="38874018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1938FED-0AEE-4058-83A6-4DFC1656E6A1}" type="datetimeFigureOut">
              <a:rPr lang="fr-TN" smtClean="0"/>
              <a:t>08/09/2024</a:t>
            </a:fld>
            <a:endParaRPr lang="fr-TN"/>
          </a:p>
        </p:txBody>
      </p:sp>
      <p:sp>
        <p:nvSpPr>
          <p:cNvPr id="5" name="Footer Placeholder 4"/>
          <p:cNvSpPr>
            <a:spLocks noGrp="1"/>
          </p:cNvSpPr>
          <p:nvPr>
            <p:ph type="ftr" sz="quarter" idx="11"/>
          </p:nvPr>
        </p:nvSpPr>
        <p:spPr/>
        <p:txBody>
          <a:bodyPr/>
          <a:lstStyle/>
          <a:p>
            <a:endParaRPr lang="fr-TN"/>
          </a:p>
        </p:txBody>
      </p:sp>
      <p:sp>
        <p:nvSpPr>
          <p:cNvPr id="6" name="Slide Number Placeholder 5"/>
          <p:cNvSpPr>
            <a:spLocks noGrp="1"/>
          </p:cNvSpPr>
          <p:nvPr>
            <p:ph type="sldNum" sz="quarter" idx="12"/>
          </p:nvPr>
        </p:nvSpPr>
        <p:spPr/>
        <p:txBody>
          <a:bodyPr/>
          <a:lstStyle/>
          <a:p>
            <a:fld id="{137F2F3D-AEA8-4B59-8FEB-7AA609962259}" type="slidenum">
              <a:rPr lang="fr-TN" smtClean="0"/>
              <a:t>‹N°›</a:t>
            </a:fld>
            <a:endParaRPr lang="fr-TN"/>
          </a:p>
        </p:txBody>
      </p:sp>
    </p:spTree>
    <p:extLst>
      <p:ext uri="{BB962C8B-B14F-4D97-AF65-F5344CB8AC3E}">
        <p14:creationId xmlns:p14="http://schemas.microsoft.com/office/powerpoint/2010/main" val="3334936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1938FED-0AEE-4058-83A6-4DFC1656E6A1}" type="datetimeFigureOut">
              <a:rPr lang="fr-TN" smtClean="0"/>
              <a:t>08/09/2024</a:t>
            </a:fld>
            <a:endParaRPr lang="fr-TN"/>
          </a:p>
        </p:txBody>
      </p:sp>
      <p:sp>
        <p:nvSpPr>
          <p:cNvPr id="5" name="Footer Placeholder 4"/>
          <p:cNvSpPr>
            <a:spLocks noGrp="1"/>
          </p:cNvSpPr>
          <p:nvPr>
            <p:ph type="ftr" sz="quarter" idx="11"/>
          </p:nvPr>
        </p:nvSpPr>
        <p:spPr/>
        <p:txBody>
          <a:bodyPr/>
          <a:lstStyle/>
          <a:p>
            <a:endParaRPr lang="fr-TN"/>
          </a:p>
        </p:txBody>
      </p:sp>
      <p:sp>
        <p:nvSpPr>
          <p:cNvPr id="6" name="Slide Number Placeholder 5"/>
          <p:cNvSpPr>
            <a:spLocks noGrp="1"/>
          </p:cNvSpPr>
          <p:nvPr>
            <p:ph type="sldNum" sz="quarter" idx="12"/>
          </p:nvPr>
        </p:nvSpPr>
        <p:spPr/>
        <p:txBody>
          <a:bodyPr/>
          <a:lstStyle/>
          <a:p>
            <a:fld id="{137F2F3D-AEA8-4B59-8FEB-7AA609962259}" type="slidenum">
              <a:rPr lang="fr-TN" smtClean="0"/>
              <a:t>‹N°›</a:t>
            </a:fld>
            <a:endParaRPr lang="fr-TN"/>
          </a:p>
        </p:txBody>
      </p:sp>
    </p:spTree>
    <p:extLst>
      <p:ext uri="{BB962C8B-B14F-4D97-AF65-F5344CB8AC3E}">
        <p14:creationId xmlns:p14="http://schemas.microsoft.com/office/powerpoint/2010/main" val="1288774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E1938FED-0AEE-4058-83A6-4DFC1656E6A1}" type="datetimeFigureOut">
              <a:rPr lang="fr-TN" smtClean="0"/>
              <a:t>08/09/2024</a:t>
            </a:fld>
            <a:endParaRPr lang="fr-TN"/>
          </a:p>
        </p:txBody>
      </p:sp>
      <p:sp>
        <p:nvSpPr>
          <p:cNvPr id="5" name="Footer Placeholder 4"/>
          <p:cNvSpPr>
            <a:spLocks noGrp="1"/>
          </p:cNvSpPr>
          <p:nvPr>
            <p:ph type="ftr" sz="quarter" idx="11"/>
          </p:nvPr>
        </p:nvSpPr>
        <p:spPr/>
        <p:txBody>
          <a:bodyPr/>
          <a:lstStyle/>
          <a:p>
            <a:endParaRPr lang="fr-TN"/>
          </a:p>
        </p:txBody>
      </p:sp>
      <p:sp>
        <p:nvSpPr>
          <p:cNvPr id="6" name="Slide Number Placeholder 5"/>
          <p:cNvSpPr>
            <a:spLocks noGrp="1"/>
          </p:cNvSpPr>
          <p:nvPr>
            <p:ph type="sldNum" sz="quarter" idx="12"/>
          </p:nvPr>
        </p:nvSpPr>
        <p:spPr/>
        <p:txBody>
          <a:bodyPr/>
          <a:lstStyle/>
          <a:p>
            <a:fld id="{137F2F3D-AEA8-4B59-8FEB-7AA609962259}" type="slidenum">
              <a:rPr lang="fr-TN" smtClean="0"/>
              <a:t>‹N°›</a:t>
            </a:fld>
            <a:endParaRPr lang="fr-TN"/>
          </a:p>
        </p:txBody>
      </p:sp>
    </p:spTree>
    <p:extLst>
      <p:ext uri="{BB962C8B-B14F-4D97-AF65-F5344CB8AC3E}">
        <p14:creationId xmlns:p14="http://schemas.microsoft.com/office/powerpoint/2010/main" val="2380939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E1938FED-0AEE-4058-83A6-4DFC1656E6A1}" type="datetimeFigureOut">
              <a:rPr lang="fr-TN" smtClean="0"/>
              <a:t>08/09/2024</a:t>
            </a:fld>
            <a:endParaRPr lang="fr-TN"/>
          </a:p>
        </p:txBody>
      </p:sp>
      <p:sp>
        <p:nvSpPr>
          <p:cNvPr id="6" name="Footer Placeholder 5"/>
          <p:cNvSpPr>
            <a:spLocks noGrp="1"/>
          </p:cNvSpPr>
          <p:nvPr>
            <p:ph type="ftr" sz="quarter" idx="11"/>
          </p:nvPr>
        </p:nvSpPr>
        <p:spPr/>
        <p:txBody>
          <a:bodyPr/>
          <a:lstStyle/>
          <a:p>
            <a:endParaRPr lang="fr-TN"/>
          </a:p>
        </p:txBody>
      </p:sp>
      <p:sp>
        <p:nvSpPr>
          <p:cNvPr id="7" name="Slide Number Placeholder 6"/>
          <p:cNvSpPr>
            <a:spLocks noGrp="1"/>
          </p:cNvSpPr>
          <p:nvPr>
            <p:ph type="sldNum" sz="quarter" idx="12"/>
          </p:nvPr>
        </p:nvSpPr>
        <p:spPr/>
        <p:txBody>
          <a:bodyPr/>
          <a:lstStyle/>
          <a:p>
            <a:fld id="{137F2F3D-AEA8-4B59-8FEB-7AA609962259}" type="slidenum">
              <a:rPr lang="fr-TN" smtClean="0"/>
              <a:t>‹N°›</a:t>
            </a:fld>
            <a:endParaRPr lang="fr-TN"/>
          </a:p>
        </p:txBody>
      </p:sp>
    </p:spTree>
    <p:extLst>
      <p:ext uri="{BB962C8B-B14F-4D97-AF65-F5344CB8AC3E}">
        <p14:creationId xmlns:p14="http://schemas.microsoft.com/office/powerpoint/2010/main" val="1984792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E1938FED-0AEE-4058-83A6-4DFC1656E6A1}" type="datetimeFigureOut">
              <a:rPr lang="fr-TN" smtClean="0"/>
              <a:t>08/09/2024</a:t>
            </a:fld>
            <a:endParaRPr lang="fr-TN"/>
          </a:p>
        </p:txBody>
      </p:sp>
      <p:sp>
        <p:nvSpPr>
          <p:cNvPr id="8" name="Footer Placeholder 7"/>
          <p:cNvSpPr>
            <a:spLocks noGrp="1"/>
          </p:cNvSpPr>
          <p:nvPr>
            <p:ph type="ftr" sz="quarter" idx="11"/>
          </p:nvPr>
        </p:nvSpPr>
        <p:spPr/>
        <p:txBody>
          <a:bodyPr/>
          <a:lstStyle/>
          <a:p>
            <a:endParaRPr lang="fr-TN"/>
          </a:p>
        </p:txBody>
      </p:sp>
      <p:sp>
        <p:nvSpPr>
          <p:cNvPr id="9" name="Slide Number Placeholder 8"/>
          <p:cNvSpPr>
            <a:spLocks noGrp="1"/>
          </p:cNvSpPr>
          <p:nvPr>
            <p:ph type="sldNum" sz="quarter" idx="12"/>
          </p:nvPr>
        </p:nvSpPr>
        <p:spPr/>
        <p:txBody>
          <a:bodyPr/>
          <a:lstStyle/>
          <a:p>
            <a:fld id="{137F2F3D-AEA8-4B59-8FEB-7AA609962259}" type="slidenum">
              <a:rPr lang="fr-TN" smtClean="0"/>
              <a:t>‹N°›</a:t>
            </a:fld>
            <a:endParaRPr lang="fr-TN"/>
          </a:p>
        </p:txBody>
      </p:sp>
    </p:spTree>
    <p:extLst>
      <p:ext uri="{BB962C8B-B14F-4D97-AF65-F5344CB8AC3E}">
        <p14:creationId xmlns:p14="http://schemas.microsoft.com/office/powerpoint/2010/main" val="357434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E1938FED-0AEE-4058-83A6-4DFC1656E6A1}" type="datetimeFigureOut">
              <a:rPr lang="fr-TN" smtClean="0"/>
              <a:t>08/09/2024</a:t>
            </a:fld>
            <a:endParaRPr lang="fr-TN"/>
          </a:p>
        </p:txBody>
      </p:sp>
      <p:sp>
        <p:nvSpPr>
          <p:cNvPr id="4" name="Footer Placeholder 3"/>
          <p:cNvSpPr>
            <a:spLocks noGrp="1"/>
          </p:cNvSpPr>
          <p:nvPr>
            <p:ph type="ftr" sz="quarter" idx="11"/>
          </p:nvPr>
        </p:nvSpPr>
        <p:spPr/>
        <p:txBody>
          <a:bodyPr/>
          <a:lstStyle/>
          <a:p>
            <a:endParaRPr lang="fr-TN"/>
          </a:p>
        </p:txBody>
      </p:sp>
      <p:sp>
        <p:nvSpPr>
          <p:cNvPr id="5" name="Slide Number Placeholder 4"/>
          <p:cNvSpPr>
            <a:spLocks noGrp="1"/>
          </p:cNvSpPr>
          <p:nvPr>
            <p:ph type="sldNum" sz="quarter" idx="12"/>
          </p:nvPr>
        </p:nvSpPr>
        <p:spPr/>
        <p:txBody>
          <a:bodyPr/>
          <a:lstStyle/>
          <a:p>
            <a:fld id="{137F2F3D-AEA8-4B59-8FEB-7AA609962259}" type="slidenum">
              <a:rPr lang="fr-TN" smtClean="0"/>
              <a:t>‹N°›</a:t>
            </a:fld>
            <a:endParaRPr lang="fr-TN"/>
          </a:p>
        </p:txBody>
      </p:sp>
    </p:spTree>
    <p:extLst>
      <p:ext uri="{BB962C8B-B14F-4D97-AF65-F5344CB8AC3E}">
        <p14:creationId xmlns:p14="http://schemas.microsoft.com/office/powerpoint/2010/main" val="3274426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938FED-0AEE-4058-83A6-4DFC1656E6A1}" type="datetimeFigureOut">
              <a:rPr lang="fr-TN" smtClean="0"/>
              <a:t>08/09/2024</a:t>
            </a:fld>
            <a:endParaRPr lang="fr-TN"/>
          </a:p>
        </p:txBody>
      </p:sp>
      <p:sp>
        <p:nvSpPr>
          <p:cNvPr id="3" name="Footer Placeholder 2"/>
          <p:cNvSpPr>
            <a:spLocks noGrp="1"/>
          </p:cNvSpPr>
          <p:nvPr>
            <p:ph type="ftr" sz="quarter" idx="11"/>
          </p:nvPr>
        </p:nvSpPr>
        <p:spPr/>
        <p:txBody>
          <a:bodyPr/>
          <a:lstStyle/>
          <a:p>
            <a:endParaRPr lang="fr-TN"/>
          </a:p>
        </p:txBody>
      </p:sp>
      <p:sp>
        <p:nvSpPr>
          <p:cNvPr id="4" name="Slide Number Placeholder 3"/>
          <p:cNvSpPr>
            <a:spLocks noGrp="1"/>
          </p:cNvSpPr>
          <p:nvPr>
            <p:ph type="sldNum" sz="quarter" idx="12"/>
          </p:nvPr>
        </p:nvSpPr>
        <p:spPr/>
        <p:txBody>
          <a:bodyPr/>
          <a:lstStyle/>
          <a:p>
            <a:fld id="{137F2F3D-AEA8-4B59-8FEB-7AA609962259}" type="slidenum">
              <a:rPr lang="fr-TN" smtClean="0"/>
              <a:t>‹N°›</a:t>
            </a:fld>
            <a:endParaRPr lang="fr-TN"/>
          </a:p>
        </p:txBody>
      </p:sp>
    </p:spTree>
    <p:extLst>
      <p:ext uri="{BB962C8B-B14F-4D97-AF65-F5344CB8AC3E}">
        <p14:creationId xmlns:p14="http://schemas.microsoft.com/office/powerpoint/2010/main" val="1292876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E1938FED-0AEE-4058-83A6-4DFC1656E6A1}" type="datetimeFigureOut">
              <a:rPr lang="fr-TN" smtClean="0"/>
              <a:t>08/09/2024</a:t>
            </a:fld>
            <a:endParaRPr lang="fr-TN"/>
          </a:p>
        </p:txBody>
      </p:sp>
      <p:sp>
        <p:nvSpPr>
          <p:cNvPr id="6" name="Footer Placeholder 5"/>
          <p:cNvSpPr>
            <a:spLocks noGrp="1"/>
          </p:cNvSpPr>
          <p:nvPr>
            <p:ph type="ftr" sz="quarter" idx="11"/>
          </p:nvPr>
        </p:nvSpPr>
        <p:spPr/>
        <p:txBody>
          <a:bodyPr/>
          <a:lstStyle/>
          <a:p>
            <a:endParaRPr lang="fr-TN"/>
          </a:p>
        </p:txBody>
      </p:sp>
      <p:sp>
        <p:nvSpPr>
          <p:cNvPr id="7" name="Slide Number Placeholder 6"/>
          <p:cNvSpPr>
            <a:spLocks noGrp="1"/>
          </p:cNvSpPr>
          <p:nvPr>
            <p:ph type="sldNum" sz="quarter" idx="12"/>
          </p:nvPr>
        </p:nvSpPr>
        <p:spPr/>
        <p:txBody>
          <a:bodyPr/>
          <a:lstStyle/>
          <a:p>
            <a:fld id="{137F2F3D-AEA8-4B59-8FEB-7AA609962259}" type="slidenum">
              <a:rPr lang="fr-TN" smtClean="0"/>
              <a:t>‹N°›</a:t>
            </a:fld>
            <a:endParaRPr lang="fr-TN"/>
          </a:p>
        </p:txBody>
      </p:sp>
    </p:spTree>
    <p:extLst>
      <p:ext uri="{BB962C8B-B14F-4D97-AF65-F5344CB8AC3E}">
        <p14:creationId xmlns:p14="http://schemas.microsoft.com/office/powerpoint/2010/main" val="2196442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6" name="Footer Placeholder 5"/>
          <p:cNvSpPr>
            <a:spLocks noGrp="1"/>
          </p:cNvSpPr>
          <p:nvPr>
            <p:ph type="ftr" sz="quarter" idx="11"/>
          </p:nvPr>
        </p:nvSpPr>
        <p:spPr/>
        <p:txBody>
          <a:bodyPr/>
          <a:lstStyle/>
          <a:p>
            <a:endParaRPr lang="fr-TN"/>
          </a:p>
        </p:txBody>
      </p:sp>
      <p:sp>
        <p:nvSpPr>
          <p:cNvPr id="7" name="Slide Number Placeholder 6"/>
          <p:cNvSpPr>
            <a:spLocks noGrp="1"/>
          </p:cNvSpPr>
          <p:nvPr>
            <p:ph type="sldNum" sz="quarter" idx="12"/>
          </p:nvPr>
        </p:nvSpPr>
        <p:spPr/>
        <p:txBody>
          <a:bodyPr/>
          <a:lstStyle/>
          <a:p>
            <a:fld id="{137F2F3D-AEA8-4B59-8FEB-7AA609962259}" type="slidenum">
              <a:rPr lang="fr-TN" smtClean="0"/>
              <a:t>‹N°›</a:t>
            </a:fld>
            <a:endParaRPr lang="fr-TN"/>
          </a:p>
        </p:txBody>
      </p:sp>
      <p:sp>
        <p:nvSpPr>
          <p:cNvPr id="5" name="Date Placeholder 4"/>
          <p:cNvSpPr>
            <a:spLocks noGrp="1"/>
          </p:cNvSpPr>
          <p:nvPr>
            <p:ph type="dt" sz="half" idx="10"/>
          </p:nvPr>
        </p:nvSpPr>
        <p:spPr/>
        <p:txBody>
          <a:bodyPr/>
          <a:lstStyle/>
          <a:p>
            <a:fld id="{E1938FED-0AEE-4058-83A6-4DFC1656E6A1}" type="datetimeFigureOut">
              <a:rPr lang="fr-TN" smtClean="0"/>
              <a:t>08/09/2024</a:t>
            </a:fld>
            <a:endParaRPr lang="fr-TN"/>
          </a:p>
        </p:txBody>
      </p:sp>
    </p:spTree>
    <p:extLst>
      <p:ext uri="{BB962C8B-B14F-4D97-AF65-F5344CB8AC3E}">
        <p14:creationId xmlns:p14="http://schemas.microsoft.com/office/powerpoint/2010/main" val="476356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1938FED-0AEE-4058-83A6-4DFC1656E6A1}" type="datetimeFigureOut">
              <a:rPr lang="fr-TN" smtClean="0"/>
              <a:t>08/09/2024</a:t>
            </a:fld>
            <a:endParaRPr lang="fr-TN"/>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TN"/>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137F2F3D-AEA8-4B59-8FEB-7AA609962259}" type="slidenum">
              <a:rPr lang="fr-TN" smtClean="0"/>
              <a:t>‹N°›</a:t>
            </a:fld>
            <a:endParaRPr lang="fr-TN"/>
          </a:p>
        </p:txBody>
      </p:sp>
    </p:spTree>
    <p:extLst>
      <p:ext uri="{BB962C8B-B14F-4D97-AF65-F5344CB8AC3E}">
        <p14:creationId xmlns:p14="http://schemas.microsoft.com/office/powerpoint/2010/main" val="37258934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5.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3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3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25E4A28-BA02-4A1F-AB63-B29EB3365C04}"/>
              </a:ext>
            </a:extLst>
          </p:cNvPr>
          <p:cNvSpPr>
            <a:spLocks noGrp="1"/>
          </p:cNvSpPr>
          <p:nvPr>
            <p:ph type="title"/>
          </p:nvPr>
        </p:nvSpPr>
        <p:spPr>
          <a:xfrm>
            <a:off x="423747" y="2534785"/>
            <a:ext cx="9132849" cy="1325563"/>
          </a:xfrm>
          <a:ln/>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fr-FR" dirty="0">
                <a:solidFill>
                  <a:schemeClr val="tx1"/>
                </a:solidFill>
                <a:latin typeface="Josefin Sans" pitchFamily="2" charset="0"/>
              </a:rPr>
              <a:t>La traite des êtres humains et le Trafic</a:t>
            </a:r>
            <a:br>
              <a:rPr lang="ar-SA" dirty="0">
                <a:solidFill>
                  <a:schemeClr val="tx1"/>
                </a:solidFill>
                <a:latin typeface="Josefin Sans" pitchFamily="2" charset="0"/>
              </a:rPr>
            </a:br>
            <a:r>
              <a:rPr lang="fr-FR" dirty="0">
                <a:solidFill>
                  <a:schemeClr val="tx1"/>
                </a:solidFill>
                <a:latin typeface="Josefin Sans" pitchFamily="2" charset="0"/>
              </a:rPr>
              <a:t> de migrants en Tunisie </a:t>
            </a:r>
            <a:endParaRPr lang="fr-TN" dirty="0">
              <a:solidFill>
                <a:schemeClr val="tx1"/>
              </a:solidFill>
              <a:latin typeface="Josefin Sans" pitchFamily="2" charset="0"/>
            </a:endParaRPr>
          </a:p>
        </p:txBody>
      </p:sp>
      <p:sp>
        <p:nvSpPr>
          <p:cNvPr id="4" name="ZoneTexte 3">
            <a:extLst>
              <a:ext uri="{FF2B5EF4-FFF2-40B4-BE49-F238E27FC236}">
                <a16:creationId xmlns:a16="http://schemas.microsoft.com/office/drawing/2014/main" id="{6D3F3130-D546-41A0-B4F4-98B81FA23DF4}"/>
              </a:ext>
            </a:extLst>
          </p:cNvPr>
          <p:cNvSpPr txBox="1"/>
          <p:nvPr/>
        </p:nvSpPr>
        <p:spPr>
          <a:xfrm>
            <a:off x="252247" y="474189"/>
            <a:ext cx="8993004" cy="1384995"/>
          </a:xfrm>
          <a:prstGeom prst="rect">
            <a:avLst/>
          </a:prstGeom>
          <a:noFill/>
          <a:ln>
            <a:noFill/>
          </a:ln>
          <a:effectLst/>
        </p:spPr>
        <p:txBody>
          <a:bodyPr wrap="square" rtlCol="0">
            <a:spAutoFit/>
          </a:bodyPr>
          <a:lstStyle/>
          <a:p>
            <a:pPr algn="ctr"/>
            <a:r>
              <a:rPr lang="fr-FR" sz="2800" dirty="0">
                <a:latin typeface="Josefin Sans" pitchFamily="2" charset="0"/>
              </a:rPr>
              <a:t>La 2ème conférence internationale du conseil de l’Europe sur le Trafic de Migrants</a:t>
            </a:r>
          </a:p>
          <a:p>
            <a:pPr algn="ctr"/>
            <a:endParaRPr lang="fr-FR" sz="2800" dirty="0">
              <a:latin typeface="Josefin Sans" pitchFamily="2" charset="0"/>
            </a:endParaRPr>
          </a:p>
        </p:txBody>
      </p:sp>
      <p:sp>
        <p:nvSpPr>
          <p:cNvPr id="5" name="ZoneTexte 4">
            <a:extLst>
              <a:ext uri="{FF2B5EF4-FFF2-40B4-BE49-F238E27FC236}">
                <a16:creationId xmlns:a16="http://schemas.microsoft.com/office/drawing/2014/main" id="{1A705E7B-AC6C-440B-A214-80105A5E5872}"/>
              </a:ext>
            </a:extLst>
          </p:cNvPr>
          <p:cNvSpPr txBox="1"/>
          <p:nvPr/>
        </p:nvSpPr>
        <p:spPr>
          <a:xfrm>
            <a:off x="3684235" y="4306317"/>
            <a:ext cx="8255518" cy="1384995"/>
          </a:xfrm>
          <a:prstGeom prst="rect">
            <a:avLst/>
          </a:prstGeom>
          <a:noFill/>
        </p:spPr>
        <p:txBody>
          <a:bodyPr wrap="square" rtlCol="0">
            <a:spAutoFit/>
          </a:bodyPr>
          <a:lstStyle/>
          <a:p>
            <a:pPr algn="ctr"/>
            <a:r>
              <a:rPr lang="fr-FR" sz="2800" dirty="0">
                <a:solidFill>
                  <a:srgbClr val="C00000"/>
                </a:solidFill>
                <a:latin typeface="Josefin Sans" pitchFamily="2" charset="0"/>
              </a:rPr>
              <a:t>Badie JAZIRI</a:t>
            </a:r>
          </a:p>
          <a:p>
            <a:pPr algn="ctr"/>
            <a:r>
              <a:rPr lang="fr-FR" sz="2800" dirty="0">
                <a:latin typeface="Josefin Sans" pitchFamily="2" charset="0"/>
              </a:rPr>
              <a:t>Magistrat - Chargé de mission  </a:t>
            </a:r>
          </a:p>
          <a:p>
            <a:pPr algn="ctr"/>
            <a:r>
              <a:rPr lang="fr-FR" sz="2800" dirty="0">
                <a:latin typeface="Josefin Sans" pitchFamily="2" charset="0"/>
              </a:rPr>
              <a:t>Ministère de la justice – Tunisie </a:t>
            </a:r>
            <a:endParaRPr lang="fr-TN" sz="2800" dirty="0">
              <a:latin typeface="Josefin Sans" pitchFamily="2" charset="0"/>
            </a:endParaRPr>
          </a:p>
        </p:txBody>
      </p:sp>
      <p:sp>
        <p:nvSpPr>
          <p:cNvPr id="6" name="ZoneTexte 5">
            <a:extLst>
              <a:ext uri="{FF2B5EF4-FFF2-40B4-BE49-F238E27FC236}">
                <a16:creationId xmlns:a16="http://schemas.microsoft.com/office/drawing/2014/main" id="{C0486671-4EA3-4CAC-AAA3-05AF9A72D6DC}"/>
              </a:ext>
            </a:extLst>
          </p:cNvPr>
          <p:cNvSpPr txBox="1"/>
          <p:nvPr/>
        </p:nvSpPr>
        <p:spPr>
          <a:xfrm>
            <a:off x="2352908" y="6137281"/>
            <a:ext cx="5858300" cy="707886"/>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Josefin Sans" pitchFamily="2" charset="0"/>
                <a:ea typeface="+mn-ea"/>
                <a:cs typeface="+mn-cs"/>
              </a:rPr>
              <a:t>Strasbourg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Josefin Sans" pitchFamily="2" charset="0"/>
                <a:ea typeface="+mn-ea"/>
                <a:cs typeface="+mn-cs"/>
              </a:rPr>
              <a:t>10-11 septembre 2024  </a:t>
            </a:r>
            <a:endParaRPr kumimoji="0" lang="fr-TN" sz="2000" b="0" i="0" u="none" strike="noStrike" kern="1200" cap="none" spc="0" normalizeH="0" baseline="0" noProof="0" dirty="0">
              <a:ln>
                <a:noFill/>
              </a:ln>
              <a:solidFill>
                <a:prstClr val="black"/>
              </a:solidFill>
              <a:effectLst/>
              <a:uLnTx/>
              <a:uFillTx/>
              <a:latin typeface="Josefin Sans" pitchFamily="2" charset="0"/>
              <a:ea typeface="+mn-ea"/>
              <a:cs typeface="+mn-cs"/>
            </a:endParaRPr>
          </a:p>
        </p:txBody>
      </p:sp>
      <p:pic>
        <p:nvPicPr>
          <p:cNvPr id="8" name="Image 7">
            <a:extLst>
              <a:ext uri="{FF2B5EF4-FFF2-40B4-BE49-F238E27FC236}">
                <a16:creationId xmlns:a16="http://schemas.microsoft.com/office/drawing/2014/main" id="{05B060F8-A650-4704-9456-F607BF6911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56596" y="105143"/>
            <a:ext cx="2383157" cy="2123089"/>
          </a:xfrm>
          <a:prstGeom prst="rect">
            <a:avLst/>
          </a:prstGeom>
        </p:spPr>
      </p:pic>
    </p:spTree>
    <p:extLst>
      <p:ext uri="{BB962C8B-B14F-4D97-AF65-F5344CB8AC3E}">
        <p14:creationId xmlns:p14="http://schemas.microsoft.com/office/powerpoint/2010/main" val="654535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a:extLst>
              <a:ext uri="{FF2B5EF4-FFF2-40B4-BE49-F238E27FC236}">
                <a16:creationId xmlns:a16="http://schemas.microsoft.com/office/drawing/2014/main" id="{85393AD6-DFEC-433D-A86A-429528D6C480}"/>
              </a:ext>
            </a:extLst>
          </p:cNvPr>
          <p:cNvGraphicFramePr>
            <a:graphicFrameLocks noGrp="1"/>
          </p:cNvGraphicFramePr>
          <p:nvPr>
            <p:ph idx="1"/>
            <p:extLst>
              <p:ext uri="{D42A27DB-BD31-4B8C-83A1-F6EECF244321}">
                <p14:modId xmlns:p14="http://schemas.microsoft.com/office/powerpoint/2010/main" val="1929161462"/>
              </p:ext>
            </p:extLst>
          </p:nvPr>
        </p:nvGraphicFramePr>
        <p:xfrm>
          <a:off x="478166" y="657609"/>
          <a:ext cx="8596312"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174606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7FE573-2076-449E-A09D-5D4DCE113F12}"/>
              </a:ext>
            </a:extLst>
          </p:cNvPr>
          <p:cNvSpPr>
            <a:spLocks noGrp="1"/>
          </p:cNvSpPr>
          <p:nvPr>
            <p:ph type="title"/>
          </p:nvPr>
        </p:nvSpPr>
        <p:spPr>
          <a:xfrm>
            <a:off x="631209" y="88739"/>
            <a:ext cx="8596668" cy="790937"/>
          </a:xfrm>
        </p:spPr>
        <p:txBody>
          <a:bodyPr>
            <a:normAutofit/>
          </a:bodyPr>
          <a:lstStyle/>
          <a:p>
            <a:pPr algn="ctr"/>
            <a:r>
              <a:rPr kumimoji="0" lang="fr-FR" sz="1800" b="1" i="0" u="none" strike="noStrike" kern="1200" cap="none" spc="0" normalizeH="0" baseline="0" noProof="0" dirty="0">
                <a:ln>
                  <a:noFill/>
                </a:ln>
                <a:solidFill>
                  <a:prstClr val="black"/>
                </a:solidFill>
                <a:effectLst/>
                <a:uLnTx/>
                <a:uFillTx/>
                <a:latin typeface="+mn-lt"/>
                <a:ea typeface="+mj-ea"/>
                <a:cs typeface="+mj-cs"/>
              </a:rPr>
              <a:t>Les circonstances aggravantes pour le crime de Trafic des migrants par les lois sur l'accès au territoire, le séjour, l'établissement et des étrangers </a:t>
            </a:r>
            <a:endParaRPr lang="fr-TN" sz="1800" dirty="0">
              <a:latin typeface="+mn-lt"/>
            </a:endParaRPr>
          </a:p>
        </p:txBody>
      </p:sp>
      <p:graphicFrame>
        <p:nvGraphicFramePr>
          <p:cNvPr id="5" name="Tableau 5">
            <a:extLst>
              <a:ext uri="{FF2B5EF4-FFF2-40B4-BE49-F238E27FC236}">
                <a16:creationId xmlns:a16="http://schemas.microsoft.com/office/drawing/2014/main" id="{779AFC0B-AE2E-4798-93D4-844C0C53D164}"/>
              </a:ext>
            </a:extLst>
          </p:cNvPr>
          <p:cNvGraphicFramePr>
            <a:graphicFrameLocks noGrp="1"/>
          </p:cNvGraphicFramePr>
          <p:nvPr>
            <p:ph idx="1"/>
            <p:extLst>
              <p:ext uri="{D42A27DB-BD31-4B8C-83A1-F6EECF244321}">
                <p14:modId xmlns:p14="http://schemas.microsoft.com/office/powerpoint/2010/main" val="2221097126"/>
              </p:ext>
            </p:extLst>
          </p:nvPr>
        </p:nvGraphicFramePr>
        <p:xfrm>
          <a:off x="289932" y="700461"/>
          <a:ext cx="11400499" cy="5961843"/>
        </p:xfrm>
        <a:graphic>
          <a:graphicData uri="http://schemas.openxmlformats.org/drawingml/2006/table">
            <a:tbl>
              <a:tblPr firstRow="1" bandRow="1">
                <a:tableStyleId>{5C22544A-7EE6-4342-B048-85BDC9FD1C3A}</a:tableStyleId>
              </a:tblPr>
              <a:tblGrid>
                <a:gridCol w="8809517">
                  <a:extLst>
                    <a:ext uri="{9D8B030D-6E8A-4147-A177-3AD203B41FA5}">
                      <a16:colId xmlns:a16="http://schemas.microsoft.com/office/drawing/2014/main" val="3202673770"/>
                    </a:ext>
                  </a:extLst>
                </a:gridCol>
                <a:gridCol w="2590982">
                  <a:extLst>
                    <a:ext uri="{9D8B030D-6E8A-4147-A177-3AD203B41FA5}">
                      <a16:colId xmlns:a16="http://schemas.microsoft.com/office/drawing/2014/main" val="466131885"/>
                    </a:ext>
                  </a:extLst>
                </a:gridCol>
              </a:tblGrid>
              <a:tr h="356704">
                <a:tc>
                  <a:txBody>
                    <a:bodyPr/>
                    <a:lstStyle/>
                    <a:p>
                      <a:pPr algn="ctr"/>
                      <a:r>
                        <a:rPr kumimoji="0" lang="fr-FR" sz="1800" b="1" i="0" u="none" strike="noStrike" kern="1200" cap="none" spc="0" normalizeH="0" baseline="0" noProof="0" dirty="0">
                          <a:ln>
                            <a:noFill/>
                          </a:ln>
                          <a:solidFill>
                            <a:prstClr val="black"/>
                          </a:solidFill>
                          <a:effectLst/>
                          <a:uLnTx/>
                          <a:uFillTx/>
                          <a:latin typeface="+mn-lt"/>
                          <a:ea typeface="+mj-ea"/>
                          <a:cs typeface="+mj-cs"/>
                        </a:rPr>
                        <a:t>Les circonstances aggravantes </a:t>
                      </a:r>
                      <a:endParaRPr lang="fr-TN" dirty="0"/>
                    </a:p>
                  </a:txBody>
                  <a:tcPr/>
                </a:tc>
                <a:tc>
                  <a:txBody>
                    <a:bodyPr/>
                    <a:lstStyle/>
                    <a:p>
                      <a:pPr algn="ctr"/>
                      <a:r>
                        <a:rPr lang="fr-FR" dirty="0">
                          <a:solidFill>
                            <a:schemeClr val="tx1"/>
                          </a:solidFill>
                        </a:rPr>
                        <a:t>La sanction </a:t>
                      </a:r>
                      <a:endParaRPr lang="fr-TN" dirty="0">
                        <a:solidFill>
                          <a:schemeClr val="tx1"/>
                        </a:solidFill>
                      </a:endParaRPr>
                    </a:p>
                  </a:txBody>
                  <a:tcPr/>
                </a:tc>
                <a:extLst>
                  <a:ext uri="{0D108BD9-81ED-4DB2-BD59-A6C34878D82A}">
                    <a16:rowId xmlns:a16="http://schemas.microsoft.com/office/drawing/2014/main" val="1735959326"/>
                  </a:ext>
                </a:extLst>
              </a:tr>
              <a:tr h="3310083">
                <a:tc>
                  <a:txBody>
                    <a:bodyPr/>
                    <a:lstStyle/>
                    <a:p>
                      <a:pPr marL="342900" lvl="0" indent="-342900">
                        <a:buFont typeface="Arial" panose="020B0604020202020204" pitchFamily="34" charset="0"/>
                        <a:buChar char="•"/>
                      </a:pPr>
                      <a:r>
                        <a:rPr lang="fr-FR" sz="1900" b="1" dirty="0"/>
                        <a:t>participation  à une entente ou formé une organisation dont le but serait de préparer ou de commettre les actes </a:t>
                      </a:r>
                      <a:r>
                        <a:rPr lang="fr-FR" sz="1900" dirty="0"/>
                        <a:t>prévus aux articles précédents</a:t>
                      </a:r>
                    </a:p>
                    <a:p>
                      <a:pPr marL="342900" lvl="0" indent="-342900">
                        <a:buFont typeface="Arial" panose="020B0604020202020204" pitchFamily="34" charset="0"/>
                        <a:buChar char="•"/>
                      </a:pPr>
                      <a:r>
                        <a:rPr lang="fr-FR" sz="1900" dirty="0"/>
                        <a:t>Toute personne qui a dirigée ou y adhérée ou coopérée avec ou assistée par quelque moyen que ce soit à l’intérieur ou à l’extérieur du pays</a:t>
                      </a:r>
                    </a:p>
                    <a:p>
                      <a:pPr marL="342900" lvl="0" indent="-342900">
                        <a:buFont typeface="Arial" panose="020B0604020202020204" pitchFamily="34" charset="0"/>
                        <a:buChar char="•"/>
                      </a:pPr>
                      <a:endParaRPr lang="fr-FR" sz="1900" dirty="0"/>
                    </a:p>
                    <a:p>
                      <a:pPr marL="342900" lvl="0" indent="-342900">
                        <a:buFont typeface="Arial" panose="020B0604020202020204" pitchFamily="34" charset="0"/>
                        <a:buChar char="•"/>
                      </a:pPr>
                      <a:endParaRPr lang="fr-FR" sz="1900" dirty="0"/>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900" b="0" i="0" u="none" strike="noStrike" kern="1200" cap="none" spc="0" normalizeH="0" baseline="0" noProof="0" dirty="0">
                          <a:ln>
                            <a:noFill/>
                          </a:ln>
                          <a:solidFill>
                            <a:prstClr val="black"/>
                          </a:solidFill>
                          <a:effectLst/>
                          <a:uLnTx/>
                          <a:uFillTx/>
                          <a:latin typeface="+mn-lt"/>
                          <a:ea typeface="+mn-ea"/>
                          <a:cs typeface="+mn-cs"/>
                        </a:rPr>
                        <a:t>lorsque les sont commises dans le cadre </a:t>
                      </a:r>
                      <a:r>
                        <a:rPr kumimoji="0" lang="fr-FR" sz="1900" b="1" i="0" u="none" strike="noStrike" kern="1200" cap="none" spc="0" normalizeH="0" baseline="0" noProof="0" dirty="0">
                          <a:ln>
                            <a:noFill/>
                          </a:ln>
                          <a:solidFill>
                            <a:prstClr val="black"/>
                          </a:solidFill>
                          <a:effectLst/>
                          <a:uLnTx/>
                          <a:uFillTx/>
                          <a:latin typeface="+mn-lt"/>
                          <a:ea typeface="+mn-ea"/>
                          <a:cs typeface="+mn-cs"/>
                        </a:rPr>
                        <a:t>d’une organisation </a:t>
                      </a:r>
                      <a:r>
                        <a:rPr kumimoji="0" lang="fr-FR" sz="1900" b="0" i="0" u="none" strike="noStrike" kern="1200" cap="none" spc="0" normalizeH="0" baseline="0" noProof="0" dirty="0">
                          <a:ln>
                            <a:noFill/>
                          </a:ln>
                          <a:solidFill>
                            <a:prstClr val="black"/>
                          </a:solidFill>
                          <a:effectLst/>
                          <a:uLnTx/>
                          <a:uFillTx/>
                          <a:latin typeface="+mn-lt"/>
                          <a:ea typeface="+mn-ea"/>
                          <a:cs typeface="+mn-cs"/>
                        </a:rPr>
                        <a:t>ou </a:t>
                      </a:r>
                      <a:r>
                        <a:rPr kumimoji="0" lang="fr-FR" sz="1900" b="1" i="0" u="none" strike="noStrike" kern="1200" cap="none" spc="0" normalizeH="0" baseline="0" noProof="0" dirty="0">
                          <a:ln>
                            <a:noFill/>
                          </a:ln>
                          <a:solidFill>
                            <a:prstClr val="black"/>
                          </a:solidFill>
                          <a:effectLst/>
                          <a:uLnTx/>
                          <a:uFillTx/>
                          <a:latin typeface="+mn-lt"/>
                          <a:ea typeface="+mn-ea"/>
                          <a:cs typeface="+mn-cs"/>
                        </a:rPr>
                        <a:t>d’une</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FR" sz="1900" b="1" i="0" u="none" strike="noStrike" kern="1200" cap="none" spc="0" normalizeH="0" baseline="0" noProof="0" dirty="0">
                          <a:ln>
                            <a:noFill/>
                          </a:ln>
                          <a:solidFill>
                            <a:prstClr val="black"/>
                          </a:solidFill>
                          <a:effectLst/>
                          <a:uLnTx/>
                          <a:uFillTx/>
                          <a:latin typeface="+mn-lt"/>
                          <a:ea typeface="+mn-ea"/>
                          <a:cs typeface="+mn-cs"/>
                        </a:rPr>
                        <a:t> entente </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fr-TN" sz="1800" b="1" i="0" u="none" strike="noStrike" kern="1200" cap="none" spc="0" normalizeH="0" baseline="0" noProof="0" dirty="0">
                        <a:ln>
                          <a:noFill/>
                        </a:ln>
                        <a:solidFill>
                          <a:prstClr val="black"/>
                        </a:solidFill>
                        <a:effectLst/>
                        <a:uLnTx/>
                        <a:uFillTx/>
                        <a:latin typeface="+mn-lt"/>
                        <a:ea typeface="+mn-ea"/>
                        <a:cs typeface="+mn-cs"/>
                      </a:endParaRPr>
                    </a:p>
                    <a:p>
                      <a:pPr marL="342900" lvl="0" indent="-342900">
                        <a:buFont typeface="Arial" panose="020B0604020202020204" pitchFamily="34" charset="0"/>
                        <a:buChar char="•"/>
                      </a:pPr>
                      <a:endParaRPr lang="fr-FR" sz="1900" dirty="0"/>
                    </a:p>
                    <a:p>
                      <a:endParaRPr lang="fr-TN" dirty="0"/>
                    </a:p>
                  </a:txBody>
                  <a:tcPr/>
                </a:tc>
                <a:tc>
                  <a:txBody>
                    <a:bodyPr/>
                    <a:lstStyle/>
                    <a:p>
                      <a:pPr lvl="0"/>
                      <a:r>
                        <a:rPr lang="fr-FR" sz="1800" b="1" dirty="0">
                          <a:solidFill>
                            <a:schemeClr val="tx1"/>
                          </a:solidFill>
                        </a:rPr>
                        <a:t>6 ans d’emprisonnement + vingt mille dinars d’amende</a:t>
                      </a:r>
                      <a:endParaRPr lang="fr-TN" sz="1800" b="1" dirty="0">
                        <a:solidFill>
                          <a:schemeClr val="tx1"/>
                        </a:solidFill>
                      </a:endParaRPr>
                    </a:p>
                    <a:p>
                      <a:endParaRPr lang="fr-FR" dirty="0"/>
                    </a:p>
                    <a:p>
                      <a:endParaRPr lang="fr-FR" dirty="0"/>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900" b="1" i="0" u="none" strike="noStrike" kern="1200" cap="none" spc="0" normalizeH="0" baseline="0" noProof="0" dirty="0">
                          <a:ln>
                            <a:noFill/>
                          </a:ln>
                          <a:solidFill>
                            <a:prstClr val="black"/>
                          </a:solidFill>
                          <a:effectLst/>
                          <a:uLnTx/>
                          <a:uFillTx/>
                          <a:latin typeface="+mn-lt"/>
                          <a:ea typeface="+mn-ea"/>
                          <a:cs typeface="+mn-cs"/>
                        </a:rPr>
                        <a:t>10 ans d’emprisonnement + trente mille dinars d’amende</a:t>
                      </a:r>
                      <a:endParaRPr kumimoji="0" lang="fr-FR" sz="1100" b="0" i="0" u="none" strike="noStrike" kern="1200" cap="none" spc="0" normalizeH="0" baseline="0" noProof="0" dirty="0">
                        <a:ln>
                          <a:noFill/>
                        </a:ln>
                        <a:solidFill>
                          <a:prstClr val="black"/>
                        </a:solidFill>
                        <a:effectLst/>
                        <a:uLnTx/>
                        <a:uFillTx/>
                        <a:latin typeface="+mn-lt"/>
                        <a:ea typeface="+mn-ea"/>
                        <a:cs typeface="+mn-cs"/>
                      </a:endParaRPr>
                    </a:p>
                    <a:p>
                      <a:endParaRPr lang="fr-TN" dirty="0"/>
                    </a:p>
                  </a:txBody>
                  <a:tcPr/>
                </a:tc>
                <a:extLst>
                  <a:ext uri="{0D108BD9-81ED-4DB2-BD59-A6C34878D82A}">
                    <a16:rowId xmlns:a16="http://schemas.microsoft.com/office/drawing/2014/main" val="3399876429"/>
                  </a:ext>
                </a:extLst>
              </a:tr>
              <a:tr h="2187279">
                <a:tc>
                  <a:txBody>
                    <a:bodyPr/>
                    <a:lstStyle/>
                    <a:p>
                      <a:r>
                        <a:rPr lang="fr-FR" dirty="0"/>
                        <a:t>En cas de commission de l’infraction par: </a:t>
                      </a:r>
                      <a:r>
                        <a:rPr lang="fr-FR" sz="1800" kern="1200" dirty="0">
                          <a:solidFill>
                            <a:schemeClr val="dk1"/>
                          </a:solidFill>
                          <a:effectLst/>
                          <a:latin typeface="+mn-lt"/>
                          <a:ea typeface="+mn-ea"/>
                          <a:cs typeface="+mn-cs"/>
                        </a:rPr>
                        <a:t>ceux qui sont chargés, de garder ou de contrôler les frontières, les points de passage ou les ports,</a:t>
                      </a:r>
                      <a:endParaRPr lang="fr-TN" sz="1800" kern="1200" dirty="0">
                        <a:solidFill>
                          <a:schemeClr val="dk1"/>
                        </a:solidFill>
                        <a:effectLst/>
                        <a:latin typeface="+mn-lt"/>
                        <a:ea typeface="+mn-ea"/>
                        <a:cs typeface="+mn-cs"/>
                      </a:endParaRPr>
                    </a:p>
                    <a:p>
                      <a:r>
                        <a:rPr lang="fr-FR" sz="1800" kern="1200" dirty="0">
                          <a:solidFill>
                            <a:schemeClr val="dk1"/>
                          </a:solidFill>
                          <a:effectLst/>
                          <a:latin typeface="+mn-lt"/>
                          <a:ea typeface="+mn-ea"/>
                          <a:cs typeface="+mn-cs"/>
                        </a:rPr>
                        <a:t>par celui que la loi a investi de la mission de constater ces infractions et de réprimer leurs auteurs,</a:t>
                      </a:r>
                      <a:endParaRPr lang="fr-TN" sz="1800" kern="1200" dirty="0">
                        <a:solidFill>
                          <a:schemeClr val="dk1"/>
                        </a:solidFill>
                        <a:effectLst/>
                        <a:latin typeface="+mn-lt"/>
                        <a:ea typeface="+mn-ea"/>
                        <a:cs typeface="+mn-cs"/>
                      </a:endParaRPr>
                    </a:p>
                    <a:p>
                      <a:r>
                        <a:rPr lang="fr-FR" sz="1800" b="1" kern="1200" dirty="0">
                          <a:solidFill>
                            <a:schemeClr val="dk1"/>
                          </a:solidFill>
                          <a:effectLst/>
                          <a:latin typeface="+mn-lt"/>
                          <a:ea typeface="+mn-ea"/>
                          <a:cs typeface="+mn-cs"/>
                        </a:rPr>
                        <a:t>par les agents des forces de sûreté intérieure, les agents des forces armées </a:t>
                      </a:r>
                      <a:r>
                        <a:rPr lang="fr-FR" sz="1800" kern="1200" dirty="0">
                          <a:solidFill>
                            <a:schemeClr val="dk1"/>
                          </a:solidFill>
                          <a:effectLst/>
                          <a:latin typeface="+mn-lt"/>
                          <a:ea typeface="+mn-ea"/>
                          <a:cs typeface="+mn-cs"/>
                        </a:rPr>
                        <a:t>ou les agents de la douane, par celui qui abuse de sa qualité ou de l’autorité dont il est investi en raison de sa fonction ou de son activité, </a:t>
                      </a:r>
                      <a:r>
                        <a:rPr lang="fr-FR" sz="1800" b="1" u="sng" kern="1200" dirty="0">
                          <a:solidFill>
                            <a:schemeClr val="dk1"/>
                          </a:solidFill>
                          <a:effectLst/>
                          <a:latin typeface="+mn-lt"/>
                          <a:ea typeface="+mn-ea"/>
                          <a:cs typeface="+mn-cs"/>
                        </a:rPr>
                        <a:t>contre ou par l’emploi d’un enfant</a:t>
                      </a:r>
                      <a:endParaRPr lang="fr-TN" b="1" u="sng" dirty="0">
                        <a:effectLst/>
                      </a:endParaRPr>
                    </a:p>
                  </a:txBody>
                  <a:tcPr/>
                </a:tc>
                <a:tc>
                  <a:txBody>
                    <a:bodyPr/>
                    <a:lstStyle/>
                    <a:p>
                      <a:r>
                        <a:rPr lang="fr-FR" sz="1800" b="1" dirty="0">
                          <a:solidFill>
                            <a:srgbClr val="000000"/>
                          </a:solidFill>
                          <a:effectLst/>
                          <a:latin typeface="+mn-lt"/>
                          <a:ea typeface="Calibri" panose="020F0502020204030204" pitchFamily="34" charset="0"/>
                        </a:rPr>
                        <a:t>12 ans d’emprisonnement et de quarante mille dinars d’amende</a:t>
                      </a:r>
                      <a:endParaRPr lang="fr-TN" b="1" dirty="0">
                        <a:latin typeface="+mn-lt"/>
                      </a:endParaRPr>
                    </a:p>
                  </a:txBody>
                  <a:tcPr/>
                </a:tc>
                <a:extLst>
                  <a:ext uri="{0D108BD9-81ED-4DB2-BD59-A6C34878D82A}">
                    <a16:rowId xmlns:a16="http://schemas.microsoft.com/office/drawing/2014/main" val="3957277531"/>
                  </a:ext>
                </a:extLst>
              </a:tr>
            </a:tbl>
          </a:graphicData>
        </a:graphic>
      </p:graphicFrame>
    </p:spTree>
    <p:extLst>
      <p:ext uri="{BB962C8B-B14F-4D97-AF65-F5344CB8AC3E}">
        <p14:creationId xmlns:p14="http://schemas.microsoft.com/office/powerpoint/2010/main" val="20267062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4">
            <a:extLst>
              <a:ext uri="{FF2B5EF4-FFF2-40B4-BE49-F238E27FC236}">
                <a16:creationId xmlns:a16="http://schemas.microsoft.com/office/drawing/2014/main" id="{146DDAE7-6819-428F-B7B8-9D3C261FD380}"/>
              </a:ext>
            </a:extLst>
          </p:cNvPr>
          <p:cNvGraphicFramePr>
            <a:graphicFrameLocks noGrp="1"/>
          </p:cNvGraphicFramePr>
          <p:nvPr>
            <p:ph idx="1"/>
            <p:extLst>
              <p:ext uri="{D42A27DB-BD31-4B8C-83A1-F6EECF244321}">
                <p14:modId xmlns:p14="http://schemas.microsoft.com/office/powerpoint/2010/main" val="3981810084"/>
              </p:ext>
            </p:extLst>
          </p:nvPr>
        </p:nvGraphicFramePr>
        <p:xfrm>
          <a:off x="550541" y="922097"/>
          <a:ext cx="9079596" cy="4087812"/>
        </p:xfrm>
        <a:graphic>
          <a:graphicData uri="http://schemas.openxmlformats.org/drawingml/2006/table">
            <a:tbl>
              <a:tblPr firstRow="1" bandRow="1">
                <a:tableStyleId>{5C22544A-7EE6-4342-B048-85BDC9FD1C3A}</a:tableStyleId>
              </a:tblPr>
              <a:tblGrid>
                <a:gridCol w="5861299">
                  <a:extLst>
                    <a:ext uri="{9D8B030D-6E8A-4147-A177-3AD203B41FA5}">
                      <a16:colId xmlns:a16="http://schemas.microsoft.com/office/drawing/2014/main" val="2158590693"/>
                    </a:ext>
                  </a:extLst>
                </a:gridCol>
                <a:gridCol w="3218297">
                  <a:extLst>
                    <a:ext uri="{9D8B030D-6E8A-4147-A177-3AD203B41FA5}">
                      <a16:colId xmlns:a16="http://schemas.microsoft.com/office/drawing/2014/main" val="834838109"/>
                    </a:ext>
                  </a:extLst>
                </a:gridCol>
              </a:tblGrid>
              <a:tr h="4087812">
                <a:tc>
                  <a:txBody>
                    <a:bodyPr/>
                    <a:lstStyle/>
                    <a:p>
                      <a:pPr marL="540000" indent="-342900" algn="just">
                        <a:lnSpc>
                          <a:spcPct val="107000"/>
                        </a:lnSpc>
                        <a:spcAft>
                          <a:spcPts val="800"/>
                        </a:spcAft>
                        <a:buFont typeface="Arial" panose="020B0604020202020204" pitchFamily="34" charset="0"/>
                        <a:buChar char="•"/>
                      </a:pPr>
                      <a:r>
                        <a:rPr lang="fr-FR" sz="2000" dirty="0">
                          <a:solidFill>
                            <a:srgbClr val="000000"/>
                          </a:solidFill>
                          <a:effectLst/>
                          <a:latin typeface="+mn-lt"/>
                          <a:ea typeface="Calibri" panose="020F0502020204030204" pitchFamily="34" charset="0"/>
                        </a:rPr>
                        <a:t>s’il résulte de l’infraction une incapacité physique supérieure à 20% aux personnes qui ont été introduites dans le territoire tunisien ou emmenées hors de ce territoire.</a:t>
                      </a:r>
                    </a:p>
                    <a:p>
                      <a:pPr marL="540000" indent="-342900" algn="just">
                        <a:lnSpc>
                          <a:spcPct val="107000"/>
                        </a:lnSpc>
                        <a:spcAft>
                          <a:spcPts val="800"/>
                        </a:spcAft>
                        <a:buFont typeface="Arial" panose="020B0604020202020204" pitchFamily="34" charset="0"/>
                        <a:buChar char="•"/>
                      </a:pPr>
                      <a:endParaRPr lang="fr-FR" sz="2000" dirty="0">
                        <a:solidFill>
                          <a:srgbClr val="000000"/>
                        </a:solidFill>
                        <a:effectLst/>
                        <a:latin typeface="+mn-lt"/>
                        <a:ea typeface="Calibri" panose="020F0502020204030204" pitchFamily="34" charset="0"/>
                      </a:endParaRPr>
                    </a:p>
                    <a:p>
                      <a:pPr marL="540000" indent="-342900" algn="just">
                        <a:lnSpc>
                          <a:spcPct val="107000"/>
                        </a:lnSpc>
                        <a:spcAft>
                          <a:spcPts val="800"/>
                        </a:spcAft>
                        <a:buFont typeface="Arial" panose="020B0604020202020204" pitchFamily="34" charset="0"/>
                        <a:buChar char="•"/>
                      </a:pPr>
                      <a:endParaRPr lang="fr-TN" dirty="0"/>
                    </a:p>
                  </a:txBody>
                  <a:tcPr/>
                </a:tc>
                <a:tc>
                  <a:txBody>
                    <a:bodyPr/>
                    <a:lstStyle/>
                    <a:p>
                      <a:pPr marL="285750" indent="-285750">
                        <a:buFont typeface="Arial" panose="020B0604020202020204" pitchFamily="34" charset="0"/>
                        <a:buChar char="•"/>
                      </a:pPr>
                      <a:r>
                        <a:rPr lang="fr-FR" sz="2000" b="1" kern="1200" dirty="0">
                          <a:solidFill>
                            <a:schemeClr val="tx1"/>
                          </a:solidFill>
                          <a:effectLst/>
                          <a:latin typeface="+mn-lt"/>
                          <a:ea typeface="+mn-ea"/>
                          <a:cs typeface="+mn-cs"/>
                        </a:rPr>
                        <a:t>15 ans d’emprisonnement et de cinquante mille dinars d’amende</a:t>
                      </a:r>
                    </a:p>
                    <a:p>
                      <a:pPr marL="285750" indent="-285750">
                        <a:buFont typeface="Arial" panose="020B0604020202020204" pitchFamily="34" charset="0"/>
                        <a:buChar char="•"/>
                      </a:pPr>
                      <a:endParaRPr lang="fr-FR" sz="1900" b="1" kern="1200" dirty="0">
                        <a:solidFill>
                          <a:schemeClr val="tx1"/>
                        </a:solidFill>
                        <a:effectLst/>
                        <a:latin typeface="+mn-lt"/>
                        <a:ea typeface="+mn-ea"/>
                        <a:cs typeface="+mn-cs"/>
                      </a:endParaRPr>
                    </a:p>
                    <a:p>
                      <a:pPr marL="285750" indent="-285750">
                        <a:buFont typeface="Arial" panose="020B0604020202020204" pitchFamily="34" charset="0"/>
                        <a:buChar char="•"/>
                      </a:pPr>
                      <a:endParaRPr lang="fr-FR" sz="1900" b="1" kern="1200" dirty="0">
                        <a:solidFill>
                          <a:schemeClr val="tx1"/>
                        </a:solidFill>
                        <a:effectLst/>
                        <a:latin typeface="+mn-lt"/>
                        <a:ea typeface="+mn-ea"/>
                        <a:cs typeface="+mn-cs"/>
                      </a:endParaRPr>
                    </a:p>
                    <a:p>
                      <a:pPr marL="252000" marR="0" lvl="0" indent="-342900" algn="just"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fr-FR" sz="2000" b="1" i="0" u="none" strike="noStrike" kern="1200" cap="none" spc="0" normalizeH="0" baseline="0" noProof="0" dirty="0">
                          <a:ln>
                            <a:noFill/>
                          </a:ln>
                          <a:solidFill>
                            <a:srgbClr val="000000"/>
                          </a:solidFill>
                          <a:effectLst/>
                          <a:uLnTx/>
                          <a:uFillTx/>
                          <a:latin typeface="+mn-lt"/>
                          <a:ea typeface="Calibri" panose="020F0502020204030204" pitchFamily="34" charset="0"/>
                          <a:cs typeface="+mn-cs"/>
                        </a:rPr>
                        <a:t>La peine est de vingt ans d’emprisonnement et de cent mille dinars d’amende, </a:t>
                      </a:r>
                      <a:r>
                        <a:rPr kumimoji="0" lang="fr-FR" sz="2000" b="1" i="0" u="sng" strike="noStrike" kern="1200" cap="none" spc="0" normalizeH="0" baseline="0" noProof="0" dirty="0">
                          <a:ln>
                            <a:noFill/>
                          </a:ln>
                          <a:solidFill>
                            <a:srgbClr val="C00000"/>
                          </a:solidFill>
                          <a:effectLst/>
                          <a:uLnTx/>
                          <a:uFillTx/>
                          <a:latin typeface="+mn-lt"/>
                          <a:ea typeface="Calibri" panose="020F0502020204030204" pitchFamily="34" charset="0"/>
                          <a:cs typeface="+mn-cs"/>
                        </a:rPr>
                        <a:t>si la mort s’en est suivie</a:t>
                      </a:r>
                      <a:endParaRPr kumimoji="0" lang="fr-TN" sz="2000" b="1" i="0" u="sng" strike="noStrike" kern="1200" cap="none" spc="0" normalizeH="0" baseline="0" noProof="0" dirty="0">
                        <a:ln>
                          <a:noFill/>
                        </a:ln>
                        <a:solidFill>
                          <a:srgbClr val="C00000"/>
                        </a:solidFill>
                        <a:effectLst/>
                        <a:uLnTx/>
                        <a:uFillTx/>
                        <a:latin typeface="+mn-lt"/>
                        <a:ea typeface="Calibri" panose="020F0502020204030204" pitchFamily="34" charset="0"/>
                        <a:cs typeface="+mn-cs"/>
                      </a:endParaRPr>
                    </a:p>
                    <a:p>
                      <a:pPr marL="285750" indent="-285750">
                        <a:buFont typeface="Arial" panose="020B0604020202020204" pitchFamily="34" charset="0"/>
                        <a:buChar char="•"/>
                      </a:pPr>
                      <a:endParaRPr lang="fr-TN" sz="1900" dirty="0">
                        <a:solidFill>
                          <a:schemeClr val="tx1"/>
                        </a:solidFill>
                      </a:endParaRPr>
                    </a:p>
                  </a:txBody>
                  <a:tcPr/>
                </a:tc>
                <a:extLst>
                  <a:ext uri="{0D108BD9-81ED-4DB2-BD59-A6C34878D82A}">
                    <a16:rowId xmlns:a16="http://schemas.microsoft.com/office/drawing/2014/main" val="1639788879"/>
                  </a:ext>
                </a:extLst>
              </a:tr>
            </a:tbl>
          </a:graphicData>
        </a:graphic>
      </p:graphicFrame>
    </p:spTree>
    <p:extLst>
      <p:ext uri="{BB962C8B-B14F-4D97-AF65-F5344CB8AC3E}">
        <p14:creationId xmlns:p14="http://schemas.microsoft.com/office/powerpoint/2010/main" val="24894088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80DED1-DE1D-4365-9704-53ADFE96B401}"/>
              </a:ext>
            </a:extLst>
          </p:cNvPr>
          <p:cNvSpPr>
            <a:spLocks noGrp="1"/>
          </p:cNvSpPr>
          <p:nvPr>
            <p:ph type="title"/>
          </p:nvPr>
        </p:nvSpPr>
        <p:spPr>
          <a:xfrm>
            <a:off x="677334" y="285509"/>
            <a:ext cx="8596668" cy="652040"/>
          </a:xfrm>
        </p:spPr>
        <p:txBody>
          <a:bodyPr>
            <a:normAutofit fontScale="90000"/>
          </a:bodyPr>
          <a:lstStyle/>
          <a:p>
            <a:pPr lvl="0" algn="ctr"/>
            <a:r>
              <a:rPr lang="fr-FR" sz="2800" b="1">
                <a:solidFill>
                  <a:schemeClr val="tx1"/>
                </a:solidFill>
              </a:rPr>
              <a:t>2- l’incrimination de la traite des êtres humains </a:t>
            </a:r>
            <a:br>
              <a:rPr lang="fr-TN" sz="2800" b="1">
                <a:solidFill>
                  <a:schemeClr val="tx1"/>
                </a:solidFill>
              </a:rPr>
            </a:br>
            <a:endParaRPr lang="fr-TN" b="1" dirty="0">
              <a:solidFill>
                <a:schemeClr val="tx1"/>
              </a:solidFill>
            </a:endParaRPr>
          </a:p>
        </p:txBody>
      </p:sp>
      <p:sp>
        <p:nvSpPr>
          <p:cNvPr id="3" name="Espace réservé du contenu 2">
            <a:extLst>
              <a:ext uri="{FF2B5EF4-FFF2-40B4-BE49-F238E27FC236}">
                <a16:creationId xmlns:a16="http://schemas.microsoft.com/office/drawing/2014/main" id="{EF8A9CF1-D43A-42A5-8EF2-9EB54DCD781B}"/>
              </a:ext>
            </a:extLst>
          </p:cNvPr>
          <p:cNvSpPr>
            <a:spLocks noGrp="1"/>
          </p:cNvSpPr>
          <p:nvPr>
            <p:ph idx="1"/>
          </p:nvPr>
        </p:nvSpPr>
        <p:spPr>
          <a:xfrm>
            <a:off x="677334" y="1203767"/>
            <a:ext cx="8596668" cy="5286243"/>
          </a:xfrm>
        </p:spPr>
        <p:txBody>
          <a:bodyPr>
            <a:normAutofit/>
          </a:bodyPr>
          <a:lstStyle/>
          <a:p>
            <a:r>
              <a:rPr lang="fr-FR" sz="1800" b="1" dirty="0">
                <a:effectLst/>
                <a:ea typeface="Calibri" panose="020F0502020204030204" pitchFamily="34" charset="0"/>
              </a:rPr>
              <a:t>La loi organique n° 2016-61 du 3 août 2016, relative à la prévention et la lutte contre la traite des personnes</a:t>
            </a:r>
          </a:p>
          <a:p>
            <a:pPr algn="l"/>
            <a:r>
              <a:rPr lang="fr-FR" b="0" i="0" dirty="0">
                <a:solidFill>
                  <a:srgbClr val="262626"/>
                </a:solidFill>
                <a:effectLst/>
              </a:rPr>
              <a:t>vise à prévenir toutes formes d’exploitation auxquelles pourraient être exposées les personnes, notamment, les femmes et les enfants, à lutter contre leur traite, en réprimer les auteurs et protéger et assister les victimes.</a:t>
            </a:r>
          </a:p>
          <a:p>
            <a:pPr algn="l"/>
            <a:r>
              <a:rPr lang="fr-FR" b="0" i="0" dirty="0">
                <a:solidFill>
                  <a:srgbClr val="262626"/>
                </a:solidFill>
                <a:effectLst/>
              </a:rPr>
              <a:t>Elle vise également à promouvoir la coordination nationale et la coopération internationale dans le domaine de la lutte contre la traite des personnes dans le cadre des conventions internationales, régionales et bilatérales ratifiées par la République Tunisienne</a:t>
            </a:r>
          </a:p>
          <a:p>
            <a:pPr algn="l"/>
            <a:r>
              <a:rPr lang="fr-FR" dirty="0">
                <a:solidFill>
                  <a:srgbClr val="262626"/>
                </a:solidFill>
              </a:rPr>
              <a:t>Consécration de la même définition de protocole de Palerme  de la traite des êtres humains </a:t>
            </a:r>
          </a:p>
          <a:p>
            <a:pPr algn="l"/>
            <a:r>
              <a:rPr lang="fr-FR" b="0" i="0" dirty="0">
                <a:solidFill>
                  <a:srgbClr val="262626"/>
                </a:solidFill>
                <a:effectLst/>
              </a:rPr>
              <a:t>Les dispositions du code pénal, du code de procédure pénale, ainsi que les textes pénaux spéciaux sont applicables aux infractions de traite des personnes et aux infractions qui lui sont connexes prévues par la présente loi, sans préjudice des disposions qui lui sont contraires.</a:t>
            </a:r>
          </a:p>
          <a:p>
            <a:pPr algn="l"/>
            <a:r>
              <a:rPr lang="fr-FR" b="0" i="0" dirty="0">
                <a:solidFill>
                  <a:srgbClr val="262626"/>
                </a:solidFill>
                <a:effectLst/>
              </a:rPr>
              <a:t>Les enfants sont soumis aux dispositions du code de protection de l’enfant.</a:t>
            </a:r>
          </a:p>
          <a:p>
            <a:pPr algn="l"/>
            <a:endParaRPr lang="fr-FR" b="0" i="0" dirty="0">
              <a:solidFill>
                <a:srgbClr val="262626"/>
              </a:solidFill>
              <a:effectLst/>
              <a:latin typeface="Arial" panose="020B0604020202020204" pitchFamily="34" charset="0"/>
            </a:endParaRPr>
          </a:p>
          <a:p>
            <a:pPr algn="l"/>
            <a:endParaRPr lang="fr-FR" dirty="0">
              <a:solidFill>
                <a:srgbClr val="262626"/>
              </a:solidFill>
              <a:latin typeface="Arial" panose="020B0604020202020204" pitchFamily="34" charset="0"/>
            </a:endParaRPr>
          </a:p>
          <a:p>
            <a:pPr marL="0" indent="0" algn="l">
              <a:buNone/>
            </a:pPr>
            <a:endParaRPr lang="fr-FR" b="0" i="0" dirty="0">
              <a:solidFill>
                <a:srgbClr val="262626"/>
              </a:solidFill>
              <a:effectLst/>
              <a:latin typeface="Arial" panose="020B0604020202020204" pitchFamily="34" charset="0"/>
            </a:endParaRPr>
          </a:p>
          <a:p>
            <a:endParaRPr lang="fr-TN" dirty="0"/>
          </a:p>
        </p:txBody>
      </p:sp>
    </p:spTree>
    <p:extLst>
      <p:ext uri="{BB962C8B-B14F-4D97-AF65-F5344CB8AC3E}">
        <p14:creationId xmlns:p14="http://schemas.microsoft.com/office/powerpoint/2010/main" val="23664954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56C6C1FC-3AF3-4351-8E16-1E2588FA8CBC}"/>
              </a:ext>
            </a:extLst>
          </p:cNvPr>
          <p:cNvSpPr txBox="1">
            <a:spLocks noGrp="1"/>
          </p:cNvSpPr>
          <p:nvPr>
            <p:ph idx="1"/>
          </p:nvPr>
        </p:nvSpPr>
        <p:spPr>
          <a:xfrm>
            <a:off x="667352" y="1025470"/>
            <a:ext cx="8596312" cy="5043945"/>
          </a:xfrm>
          <a:prstGeom prst="rect">
            <a:avLst/>
          </a:prstGeom>
          <a:noFill/>
        </p:spPr>
        <p:txBody>
          <a:bodyPr wrap="square" rtlCol="0">
            <a:spAutoFit/>
          </a:bodyPr>
          <a:lstStyle/>
          <a:p>
            <a:pPr marL="457200" algn="just">
              <a:lnSpc>
                <a:spcPct val="107000"/>
              </a:lnSpc>
              <a:spcAft>
                <a:spcPts val="800"/>
              </a:spcAft>
            </a:pPr>
            <a:r>
              <a:rPr lang="fr-FR" b="1">
                <a:solidFill>
                  <a:srgbClr val="000000"/>
                </a:solidFill>
                <a:latin typeface="Calibri" panose="020F0502020204030204" pitchFamily="34" charset="0"/>
                <a:ea typeface="Calibri" panose="020F0502020204030204" pitchFamily="34" charset="0"/>
              </a:rPr>
              <a:t>A</a:t>
            </a:r>
            <a:r>
              <a:rPr lang="fr-FR" sz="1800" b="1">
                <a:solidFill>
                  <a:srgbClr val="000000"/>
                </a:solidFill>
                <a:effectLst/>
                <a:latin typeface="Calibri" panose="020F0502020204030204" pitchFamily="34" charset="0"/>
                <a:ea typeface="Calibri" panose="020F0502020204030204" pitchFamily="34" charset="0"/>
              </a:rPr>
              <a:t>rt 2 de La loi organique n° 2016-61 du 3 août 2016)</a:t>
            </a:r>
            <a:endParaRPr lang="fr-TN" sz="1800">
              <a:effectLst/>
              <a:latin typeface="Calibri" panose="020F0502020204030204" pitchFamily="34" charset="0"/>
              <a:ea typeface="Calibri" panose="020F0502020204030204" pitchFamily="34" charset="0"/>
            </a:endParaRPr>
          </a:p>
          <a:p>
            <a:pPr algn="just">
              <a:lnSpc>
                <a:spcPct val="107000"/>
              </a:lnSpc>
              <a:spcAft>
                <a:spcPts val="800"/>
              </a:spcAft>
            </a:pPr>
            <a:r>
              <a:rPr lang="fr-FR">
                <a:effectLst/>
                <a:ea typeface="Calibri" panose="020F0502020204030204" pitchFamily="34" charset="0"/>
              </a:rPr>
              <a:t>Est considérée comme traite des personnes : «</a:t>
            </a:r>
            <a:r>
              <a:rPr lang="fr-FR" i="1">
                <a:effectLst/>
                <a:ea typeface="Calibri" panose="020F0502020204030204" pitchFamily="34" charset="0"/>
              </a:rPr>
              <a:t>l’attirement, le recrutement, le transport, le transfert, le détournement, le rapatriement, l’hébergement ou l’accueil de personnes, par le recours ou la menace de recours à la force ou aux  armes ou à toutes autres formes de contrainte, d’enlèvement, de fraude, de tromperie, d’abus d’autorité ou d’une  situation de vulnérabilité ou par l’offre ou l’acceptation de sommes d’argent ou avantages ou dons ou promesses  de dons afin d’obtenir le consentement d’une personne ayant autorité sur une autre aux fins d’exploitation, quelle  qu’en soit la forme, que cette exploitation soit commise par l’auteur de ces faits ou en vue de mettre cette personne  à la disposition d’un tiers. L’ exploitation comprend l’exploitation de la prostitution d’autrui ou d’autres formes d’exploitation sexuelle, le travail  ou les services forcés, l’esclavage ou les pratiques analogues à l’esclavage, la servitude ou la mendicité, le prélèvement total ou partiel d’organes, de tissus, de cellules, de gamètes et de gènes ou toutes autres formes d’exploitation</a:t>
            </a:r>
            <a:r>
              <a:rPr lang="fr-FR">
                <a:effectLst/>
                <a:ea typeface="Calibri" panose="020F0502020204030204" pitchFamily="34" charset="0"/>
              </a:rPr>
              <a:t> »</a:t>
            </a:r>
            <a:endParaRPr lang="fr-TN" dirty="0">
              <a:effectLst/>
              <a:ea typeface="Calibri" panose="020F0502020204030204" pitchFamily="34" charset="0"/>
            </a:endParaRPr>
          </a:p>
        </p:txBody>
      </p:sp>
    </p:spTree>
    <p:extLst>
      <p:ext uri="{BB962C8B-B14F-4D97-AF65-F5344CB8AC3E}">
        <p14:creationId xmlns:p14="http://schemas.microsoft.com/office/powerpoint/2010/main" val="10114727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au 8">
            <a:extLst>
              <a:ext uri="{FF2B5EF4-FFF2-40B4-BE49-F238E27FC236}">
                <a16:creationId xmlns:a16="http://schemas.microsoft.com/office/drawing/2014/main" id="{EA7C7ECD-7D51-410B-B362-A0A59B87326F}"/>
              </a:ext>
            </a:extLst>
          </p:cNvPr>
          <p:cNvGraphicFramePr>
            <a:graphicFrameLocks noGrp="1"/>
          </p:cNvGraphicFramePr>
          <p:nvPr>
            <p:ph idx="1"/>
            <p:extLst>
              <p:ext uri="{D42A27DB-BD31-4B8C-83A1-F6EECF244321}">
                <p14:modId xmlns:p14="http://schemas.microsoft.com/office/powerpoint/2010/main" val="3524032843"/>
              </p:ext>
            </p:extLst>
          </p:nvPr>
        </p:nvGraphicFramePr>
        <p:xfrm>
          <a:off x="312235" y="953943"/>
          <a:ext cx="9170934" cy="4950114"/>
        </p:xfrm>
        <a:graphic>
          <a:graphicData uri="http://schemas.openxmlformats.org/drawingml/2006/table">
            <a:tbl>
              <a:tblPr firstRow="1" bandRow="1">
                <a:tableStyleId>{3C2FFA5D-87B4-456A-9821-1D502468CF0F}</a:tableStyleId>
              </a:tblPr>
              <a:tblGrid>
                <a:gridCol w="1900170">
                  <a:extLst>
                    <a:ext uri="{9D8B030D-6E8A-4147-A177-3AD203B41FA5}">
                      <a16:colId xmlns:a16="http://schemas.microsoft.com/office/drawing/2014/main" val="973952710"/>
                    </a:ext>
                  </a:extLst>
                </a:gridCol>
                <a:gridCol w="4191490">
                  <a:extLst>
                    <a:ext uri="{9D8B030D-6E8A-4147-A177-3AD203B41FA5}">
                      <a16:colId xmlns:a16="http://schemas.microsoft.com/office/drawing/2014/main" val="2711346645"/>
                    </a:ext>
                  </a:extLst>
                </a:gridCol>
                <a:gridCol w="3079274">
                  <a:extLst>
                    <a:ext uri="{9D8B030D-6E8A-4147-A177-3AD203B41FA5}">
                      <a16:colId xmlns:a16="http://schemas.microsoft.com/office/drawing/2014/main" val="2617291739"/>
                    </a:ext>
                  </a:extLst>
                </a:gridCol>
              </a:tblGrid>
              <a:tr h="469554">
                <a:tc>
                  <a:txBody>
                    <a:bodyPr/>
                    <a:lstStyle/>
                    <a:p>
                      <a:pPr algn="ctr"/>
                      <a:r>
                        <a:rPr lang="fr-FR" dirty="0">
                          <a:solidFill>
                            <a:schemeClr val="tx1"/>
                          </a:solidFill>
                          <a:latin typeface="+mn-lt"/>
                        </a:rPr>
                        <a:t>Acte</a:t>
                      </a:r>
                      <a:endParaRPr lang="fr-TN" dirty="0">
                        <a:solidFill>
                          <a:schemeClr val="tx1"/>
                        </a:solidFill>
                        <a:latin typeface="+mn-lt"/>
                      </a:endParaRPr>
                    </a:p>
                  </a:txBody>
                  <a:tcPr>
                    <a:noFill/>
                  </a:tcPr>
                </a:tc>
                <a:tc>
                  <a:txBody>
                    <a:bodyPr/>
                    <a:lstStyle/>
                    <a:p>
                      <a:pPr algn="ctr"/>
                      <a:r>
                        <a:rPr lang="fr-FR" dirty="0">
                          <a:solidFill>
                            <a:schemeClr val="tx1"/>
                          </a:solidFill>
                          <a:latin typeface="+mn-lt"/>
                        </a:rPr>
                        <a:t>Moyen</a:t>
                      </a:r>
                      <a:endParaRPr lang="fr-TN" dirty="0">
                        <a:solidFill>
                          <a:schemeClr val="tx1"/>
                        </a:solidFill>
                        <a:latin typeface="+mn-lt"/>
                      </a:endParaRPr>
                    </a:p>
                  </a:txBody>
                  <a:tcPr>
                    <a:noFill/>
                  </a:tcPr>
                </a:tc>
                <a:tc>
                  <a:txBody>
                    <a:bodyPr/>
                    <a:lstStyle/>
                    <a:p>
                      <a:pPr algn="ctr"/>
                      <a:r>
                        <a:rPr lang="fr-FR" dirty="0">
                          <a:solidFill>
                            <a:schemeClr val="tx1"/>
                          </a:solidFill>
                          <a:latin typeface="+mn-lt"/>
                        </a:rPr>
                        <a:t>But ( exploitation) </a:t>
                      </a:r>
                      <a:endParaRPr lang="fr-TN" dirty="0">
                        <a:solidFill>
                          <a:schemeClr val="tx1"/>
                        </a:solidFill>
                        <a:latin typeface="+mn-lt"/>
                      </a:endParaRPr>
                    </a:p>
                  </a:txBody>
                  <a:tcPr>
                    <a:noFill/>
                  </a:tcPr>
                </a:tc>
                <a:extLst>
                  <a:ext uri="{0D108BD9-81ED-4DB2-BD59-A6C34878D82A}">
                    <a16:rowId xmlns:a16="http://schemas.microsoft.com/office/drawing/2014/main" val="2997746981"/>
                  </a:ext>
                </a:extLst>
              </a:tr>
              <a:tr h="4184610">
                <a:tc>
                  <a:txBody>
                    <a:bodyPr/>
                    <a:lstStyle/>
                    <a:p>
                      <a:pPr marL="285750" indent="-285750">
                        <a:buFont typeface="Wingdings" panose="05000000000000000000" pitchFamily="2" charset="2"/>
                        <a:buChar char="Ø"/>
                      </a:pPr>
                      <a:r>
                        <a:rPr lang="fr-FR"/>
                        <a:t>Attirement  </a:t>
                      </a:r>
                    </a:p>
                    <a:p>
                      <a:pPr marL="0" indent="0">
                        <a:buFont typeface="Wingdings" panose="05000000000000000000" pitchFamily="2" charset="2"/>
                        <a:buNone/>
                      </a:pPr>
                      <a:r>
                        <a:rPr lang="fr-FR"/>
                        <a:t> Et / ou  </a:t>
                      </a:r>
                    </a:p>
                    <a:p>
                      <a:pPr marL="285750" indent="-285750">
                        <a:buFont typeface="Wingdings" panose="05000000000000000000" pitchFamily="2" charset="2"/>
                        <a:buChar char="Ø"/>
                      </a:pPr>
                      <a:r>
                        <a:rPr lang="fr-FR"/>
                        <a:t>Recrutement</a:t>
                      </a:r>
                    </a:p>
                    <a:p>
                      <a:pPr marL="285750" indent="-285750">
                        <a:buFont typeface="Wingdings" panose="05000000000000000000" pitchFamily="2" charset="2"/>
                        <a:buChar char="Ø"/>
                      </a:pPr>
                      <a:r>
                        <a:rPr lang="fr-FR"/>
                        <a:t>Transport</a:t>
                      </a:r>
                    </a:p>
                    <a:p>
                      <a:pPr marL="285750" indent="-285750">
                        <a:buFont typeface="Wingdings" panose="05000000000000000000" pitchFamily="2" charset="2"/>
                        <a:buChar char="Ø"/>
                      </a:pPr>
                      <a:r>
                        <a:rPr lang="fr-FR"/>
                        <a:t>Transfert </a:t>
                      </a:r>
                    </a:p>
                    <a:p>
                      <a:pPr marL="285750" indent="-285750">
                        <a:buFont typeface="Wingdings" panose="05000000000000000000" pitchFamily="2" charset="2"/>
                        <a:buChar char="Ø"/>
                      </a:pPr>
                      <a:r>
                        <a:rPr lang="fr-FR"/>
                        <a:t>Hébergement</a:t>
                      </a:r>
                    </a:p>
                    <a:p>
                      <a:pPr marL="285750" indent="-285750">
                        <a:buFont typeface="Wingdings" panose="05000000000000000000" pitchFamily="2" charset="2"/>
                        <a:buChar char="Ø"/>
                      </a:pPr>
                      <a:r>
                        <a:rPr lang="fr-FR"/>
                        <a:t>Accueil de la personne </a:t>
                      </a:r>
                    </a:p>
                    <a:p>
                      <a:pPr marL="285750" indent="-285750">
                        <a:buFont typeface="Wingdings" panose="05000000000000000000" pitchFamily="2" charset="2"/>
                        <a:buChar char="Ø"/>
                      </a:pPr>
                      <a:r>
                        <a:rPr lang="fr-FR"/>
                        <a:t>Détournemet  </a:t>
                      </a:r>
                    </a:p>
                    <a:p>
                      <a:pPr marL="285750" indent="-285750">
                        <a:buFont typeface="Wingdings" panose="05000000000000000000" pitchFamily="2" charset="2"/>
                        <a:buChar char="Ø"/>
                      </a:pPr>
                      <a:endParaRPr lang="fr-TN" dirty="0"/>
                    </a:p>
                  </a:txBody>
                  <a:tcPr>
                    <a:solidFill>
                      <a:schemeClr val="accent1">
                        <a:alpha val="40000"/>
                      </a:schemeClr>
                    </a:solidFill>
                  </a:tcPr>
                </a:tc>
                <a:tc>
                  <a:txBody>
                    <a:bodyPr/>
                    <a:lstStyle/>
                    <a:p>
                      <a:pPr marL="285750" indent="-285750">
                        <a:buFont typeface="Wingdings" panose="05000000000000000000" pitchFamily="2" charset="2"/>
                        <a:buChar char="Ø"/>
                      </a:pPr>
                      <a:r>
                        <a:rPr lang="fr-FR" dirty="0"/>
                        <a:t>Menace de recours/ recours a la force des armes ou autre forme de contrainte </a:t>
                      </a:r>
                    </a:p>
                    <a:p>
                      <a:pPr marL="0" indent="0">
                        <a:buFont typeface="Wingdings" panose="05000000000000000000" pitchFamily="2" charset="2"/>
                        <a:buNone/>
                      </a:pPr>
                      <a:r>
                        <a:rPr lang="fr-FR" dirty="0"/>
                        <a:t>et/ ou</a:t>
                      </a:r>
                    </a:p>
                    <a:p>
                      <a:pPr marL="285750" indent="-285750">
                        <a:buFont typeface="Wingdings" panose="05000000000000000000" pitchFamily="2" charset="2"/>
                        <a:buChar char="Ø"/>
                      </a:pPr>
                      <a:r>
                        <a:rPr lang="fr-FR" dirty="0"/>
                        <a:t>Enlèvement </a:t>
                      </a:r>
                    </a:p>
                    <a:p>
                      <a:pPr marL="285750" indent="-285750">
                        <a:buFont typeface="Wingdings" panose="05000000000000000000" pitchFamily="2" charset="2"/>
                        <a:buChar char="Ø"/>
                      </a:pPr>
                      <a:r>
                        <a:rPr lang="fr-FR" dirty="0"/>
                        <a:t>Fraude </a:t>
                      </a:r>
                    </a:p>
                    <a:p>
                      <a:pPr marL="285750" indent="-285750">
                        <a:buFont typeface="Wingdings" panose="05000000000000000000" pitchFamily="2" charset="2"/>
                        <a:buChar char="Ø"/>
                      </a:pPr>
                      <a:r>
                        <a:rPr lang="fr-FR" dirty="0"/>
                        <a:t>Tromperie</a:t>
                      </a:r>
                    </a:p>
                    <a:p>
                      <a:pPr marL="285750" indent="-285750">
                        <a:buFont typeface="Wingdings" panose="05000000000000000000" pitchFamily="2" charset="2"/>
                        <a:buChar char="Ø"/>
                      </a:pPr>
                      <a:r>
                        <a:rPr lang="fr-FR" dirty="0"/>
                        <a:t>Abus d’autorité  ou d’une situation  de vulnérabilité </a:t>
                      </a:r>
                    </a:p>
                    <a:p>
                      <a:pPr marL="285750" indent="-285750">
                        <a:buFont typeface="Wingdings" panose="05000000000000000000" pitchFamily="2" charset="2"/>
                        <a:buChar char="Ø"/>
                      </a:pPr>
                      <a:r>
                        <a:rPr lang="fr-FR" dirty="0"/>
                        <a:t>Donner ou recevoir des sommes d’argent ou avantages ou dons  ou promesses de dons pour obtenir le consentement d’une personne  ayant autorité sur une autre </a:t>
                      </a:r>
                    </a:p>
                    <a:p>
                      <a:pPr marL="0" indent="0">
                        <a:buFont typeface="Wingdings" panose="05000000000000000000" pitchFamily="2" charset="2"/>
                        <a:buNone/>
                      </a:pPr>
                      <a:endParaRPr lang="fr-TN" dirty="0"/>
                    </a:p>
                  </a:txBody>
                  <a:tcPr>
                    <a:solidFill>
                      <a:schemeClr val="accent1">
                        <a:alpha val="40000"/>
                      </a:schemeClr>
                    </a:solidFill>
                  </a:tcPr>
                </a:tc>
                <a:tc>
                  <a:txBody>
                    <a:bodyPr/>
                    <a:lstStyle/>
                    <a:p>
                      <a:pPr marL="285750" indent="-285750">
                        <a:buFont typeface="Wingdings" panose="05000000000000000000" pitchFamily="2" charset="2"/>
                        <a:buChar char="Ø"/>
                      </a:pPr>
                      <a:r>
                        <a:rPr lang="fr-FR" dirty="0"/>
                        <a:t>Prostitution ou autre forme d’exploitation sexuelle </a:t>
                      </a:r>
                    </a:p>
                    <a:p>
                      <a:pPr marL="0" indent="0">
                        <a:buFont typeface="Wingdings" panose="05000000000000000000" pitchFamily="2" charset="2"/>
                        <a:buNone/>
                      </a:pPr>
                      <a:r>
                        <a:rPr lang="fr-FR" dirty="0"/>
                        <a:t>Et/ou</a:t>
                      </a:r>
                    </a:p>
                    <a:p>
                      <a:pPr marL="285750" indent="-285750">
                        <a:buFont typeface="Wingdings" panose="05000000000000000000" pitchFamily="2" charset="2"/>
                        <a:buChar char="Ø"/>
                      </a:pPr>
                      <a:r>
                        <a:rPr lang="fr-FR" dirty="0"/>
                        <a:t>Travail  ou service forcé </a:t>
                      </a:r>
                    </a:p>
                    <a:p>
                      <a:pPr marL="285750" indent="-285750">
                        <a:buFont typeface="Wingdings" panose="05000000000000000000" pitchFamily="2" charset="2"/>
                        <a:buChar char="Ø"/>
                      </a:pPr>
                      <a:r>
                        <a:rPr lang="fr-FR" dirty="0"/>
                        <a:t>Esclavage ou pratiques analogues à l'esclavage</a:t>
                      </a:r>
                    </a:p>
                    <a:p>
                      <a:pPr marL="285750" indent="-285750">
                        <a:buFont typeface="Wingdings" panose="05000000000000000000" pitchFamily="2" charset="2"/>
                        <a:buChar char="Ø"/>
                      </a:pPr>
                      <a:r>
                        <a:rPr lang="fr-FR" dirty="0"/>
                        <a:t>Servitude </a:t>
                      </a:r>
                    </a:p>
                    <a:p>
                      <a:pPr marL="285750" indent="-285750">
                        <a:buFont typeface="Wingdings" panose="05000000000000000000" pitchFamily="2" charset="2"/>
                        <a:buChar char="Ø"/>
                      </a:pPr>
                      <a:r>
                        <a:rPr lang="fr-FR" dirty="0"/>
                        <a:t>Prélèvement des organes, des tissus , cellules, gamètes ou gènes </a:t>
                      </a:r>
                    </a:p>
                    <a:p>
                      <a:pPr marL="285750" indent="-285750">
                        <a:buFont typeface="Wingdings" panose="05000000000000000000" pitchFamily="2" charset="2"/>
                        <a:buChar char="Ø"/>
                      </a:pPr>
                      <a:r>
                        <a:rPr lang="fr-FR" dirty="0"/>
                        <a:t>Mendicité</a:t>
                      </a:r>
                    </a:p>
                    <a:p>
                      <a:pPr marL="285750" indent="-285750">
                        <a:buFont typeface="Wingdings" panose="05000000000000000000" pitchFamily="2" charset="2"/>
                        <a:buChar char="Ø"/>
                      </a:pPr>
                      <a:r>
                        <a:rPr lang="fr-FR" dirty="0"/>
                        <a:t>Toute autre forme d’exploitation  </a:t>
                      </a:r>
                    </a:p>
                    <a:p>
                      <a:pPr marL="285750" indent="-285750">
                        <a:buFont typeface="Wingdings" panose="05000000000000000000" pitchFamily="2" charset="2"/>
                        <a:buChar char="Ø"/>
                      </a:pPr>
                      <a:endParaRPr lang="fr-TN" dirty="0"/>
                    </a:p>
                  </a:txBody>
                  <a:tcPr>
                    <a:solidFill>
                      <a:schemeClr val="accent1">
                        <a:alpha val="40000"/>
                      </a:schemeClr>
                    </a:solidFill>
                  </a:tcPr>
                </a:tc>
                <a:extLst>
                  <a:ext uri="{0D108BD9-81ED-4DB2-BD59-A6C34878D82A}">
                    <a16:rowId xmlns:a16="http://schemas.microsoft.com/office/drawing/2014/main" val="3309419426"/>
                  </a:ext>
                </a:extLst>
              </a:tr>
            </a:tbl>
          </a:graphicData>
        </a:graphic>
      </p:graphicFrame>
    </p:spTree>
    <p:extLst>
      <p:ext uri="{BB962C8B-B14F-4D97-AF65-F5344CB8AC3E}">
        <p14:creationId xmlns:p14="http://schemas.microsoft.com/office/powerpoint/2010/main" val="18046975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a:extLst>
              <a:ext uri="{FF2B5EF4-FFF2-40B4-BE49-F238E27FC236}">
                <a16:creationId xmlns:a16="http://schemas.microsoft.com/office/drawing/2014/main" id="{FBD9D20E-D8CF-4148-8D27-6C20866F8803}"/>
              </a:ext>
            </a:extLst>
          </p:cNvPr>
          <p:cNvGraphicFramePr>
            <a:graphicFrameLocks noGrp="1"/>
          </p:cNvGraphicFramePr>
          <p:nvPr>
            <p:ph idx="1"/>
            <p:extLst>
              <p:ext uri="{D42A27DB-BD31-4B8C-83A1-F6EECF244321}">
                <p14:modId xmlns:p14="http://schemas.microsoft.com/office/powerpoint/2010/main" val="467656666"/>
              </p:ext>
            </p:extLst>
          </p:nvPr>
        </p:nvGraphicFramePr>
        <p:xfrm>
          <a:off x="535259" y="3429000"/>
          <a:ext cx="10404088" cy="33394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ZoneTexte 4">
            <a:extLst>
              <a:ext uri="{FF2B5EF4-FFF2-40B4-BE49-F238E27FC236}">
                <a16:creationId xmlns:a16="http://schemas.microsoft.com/office/drawing/2014/main" id="{334E3AF7-0C84-4FC1-BC6C-2E51C328D614}"/>
              </a:ext>
            </a:extLst>
          </p:cNvPr>
          <p:cNvSpPr txBox="1"/>
          <p:nvPr/>
        </p:nvSpPr>
        <p:spPr>
          <a:xfrm>
            <a:off x="189572" y="472710"/>
            <a:ext cx="8935844" cy="3062570"/>
          </a:xfrm>
          <a:prstGeom prst="rect">
            <a:avLst/>
          </a:prstGeom>
          <a:noFill/>
        </p:spPr>
        <p:txBody>
          <a:bodyPr wrap="square" rtlCol="0">
            <a:spAutoFit/>
          </a:bodyPr>
          <a:lstStyle/>
          <a:p>
            <a:pPr marL="457200" algn="just">
              <a:lnSpc>
                <a:spcPct val="107000"/>
              </a:lnSpc>
              <a:spcAft>
                <a:spcPts val="800"/>
              </a:spcAft>
            </a:pPr>
            <a:r>
              <a:rPr lang="fr-FR" dirty="0">
                <a:solidFill>
                  <a:srgbClr val="000000"/>
                </a:solidFill>
                <a:effectLst/>
                <a:latin typeface="Josefin Sans" pitchFamily="2" charset="0"/>
                <a:ea typeface="Calibri" panose="020F0502020204030204" pitchFamily="34" charset="0"/>
              </a:rPr>
              <a:t>Conformément aux standards internationaux, également le Protocole de Palerme, l’un des buts de la Loi de lutte contre la traite est de prévenir toutes formes d’exploitation, notamment à l’encontre des femmes et des enfants (art.1).</a:t>
            </a:r>
            <a:endParaRPr lang="fr-TN" dirty="0">
              <a:effectLst/>
              <a:latin typeface="Josefin Sans" pitchFamily="2" charset="0"/>
              <a:ea typeface="Calibri" panose="020F0502020204030204" pitchFamily="34" charset="0"/>
            </a:endParaRPr>
          </a:p>
          <a:p>
            <a:pPr marL="457200" algn="just">
              <a:lnSpc>
                <a:spcPct val="107000"/>
              </a:lnSpc>
              <a:spcAft>
                <a:spcPts val="800"/>
              </a:spcAft>
            </a:pPr>
            <a:r>
              <a:rPr lang="fr-FR" dirty="0">
                <a:solidFill>
                  <a:srgbClr val="000000"/>
                </a:solidFill>
                <a:effectLst/>
                <a:latin typeface="Josefin Sans" pitchFamily="2" charset="0"/>
                <a:ea typeface="Calibri" panose="020F0502020204030204" pitchFamily="34" charset="0"/>
              </a:rPr>
              <a:t> en ce qui concerne de la traite des enfants et certains groupes vulnérables, il n’est pas nécessaire de démontrer qu’il y a eu recours à la force, tromperie ou tout autre moyen. Il suffit de vérifier l’</a:t>
            </a:r>
            <a:r>
              <a:rPr lang="fr-FR" dirty="0" err="1">
                <a:solidFill>
                  <a:srgbClr val="000000"/>
                </a:solidFill>
                <a:effectLst/>
                <a:latin typeface="Josefin Sans" pitchFamily="2" charset="0"/>
                <a:ea typeface="Calibri" panose="020F0502020204030204" pitchFamily="34" charset="0"/>
              </a:rPr>
              <a:t>éxistance</a:t>
            </a:r>
            <a:r>
              <a:rPr lang="fr-FR" dirty="0">
                <a:solidFill>
                  <a:srgbClr val="000000"/>
                </a:solidFill>
                <a:effectLst/>
                <a:latin typeface="Josefin Sans" pitchFamily="2" charset="0"/>
                <a:ea typeface="Calibri" panose="020F0502020204030204" pitchFamily="34" charset="0"/>
              </a:rPr>
              <a:t>  :</a:t>
            </a:r>
            <a:endParaRPr lang="fr-TN" dirty="0">
              <a:effectLst/>
              <a:latin typeface="Josefin Sans" pitchFamily="2" charset="0"/>
              <a:ea typeface="Calibri" panose="020F0502020204030204" pitchFamily="34" charset="0"/>
            </a:endParaRPr>
          </a:p>
          <a:p>
            <a:pPr marL="457200" algn="just">
              <a:lnSpc>
                <a:spcPct val="107000"/>
              </a:lnSpc>
              <a:spcAft>
                <a:spcPts val="800"/>
              </a:spcAft>
            </a:pPr>
            <a:r>
              <a:rPr lang="fr-FR" dirty="0">
                <a:solidFill>
                  <a:srgbClr val="000000"/>
                </a:solidFill>
                <a:effectLst/>
                <a:latin typeface="Josefin Sans" pitchFamily="2" charset="0"/>
                <a:ea typeface="Calibri" panose="020F0502020204030204" pitchFamily="34" charset="0"/>
              </a:rPr>
              <a:t>1. Un acte : le recrutement, le transport, le transfert, le détournement, le rapatriement, l’hébergement ou l’accueil de personnes (art. 2)</a:t>
            </a:r>
            <a:endParaRPr lang="fr-TN" dirty="0">
              <a:effectLst/>
              <a:latin typeface="Josefin Sans" pitchFamily="2" charset="0"/>
              <a:ea typeface="Calibri" panose="020F0502020204030204" pitchFamily="34" charset="0"/>
            </a:endParaRPr>
          </a:p>
          <a:p>
            <a:pPr marL="457200" algn="just">
              <a:lnSpc>
                <a:spcPct val="107000"/>
              </a:lnSpc>
              <a:spcAft>
                <a:spcPts val="800"/>
              </a:spcAft>
            </a:pPr>
            <a:r>
              <a:rPr lang="fr-FR" dirty="0">
                <a:solidFill>
                  <a:srgbClr val="000000"/>
                </a:solidFill>
                <a:effectLst/>
                <a:latin typeface="Josefin Sans" pitchFamily="2" charset="0"/>
                <a:ea typeface="Calibri" panose="020F0502020204030204" pitchFamily="34" charset="0"/>
              </a:rPr>
              <a:t>2. Que cet acte avait pour but spécifique l’exploitation (art. 5).</a:t>
            </a:r>
            <a:endParaRPr lang="fr-TN" dirty="0">
              <a:effectLst/>
              <a:latin typeface="Josefin Sans" pitchFamily="2" charset="0"/>
              <a:ea typeface="Calibri" panose="020F0502020204030204" pitchFamily="34" charset="0"/>
            </a:endParaRPr>
          </a:p>
        </p:txBody>
      </p:sp>
    </p:spTree>
    <p:extLst>
      <p:ext uri="{BB962C8B-B14F-4D97-AF65-F5344CB8AC3E}">
        <p14:creationId xmlns:p14="http://schemas.microsoft.com/office/powerpoint/2010/main" val="9460570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A56180-53D5-4D2A-A249-95B48363D137}"/>
              </a:ext>
            </a:extLst>
          </p:cNvPr>
          <p:cNvSpPr>
            <a:spLocks noGrp="1"/>
          </p:cNvSpPr>
          <p:nvPr>
            <p:ph type="title"/>
          </p:nvPr>
        </p:nvSpPr>
        <p:spPr>
          <a:xfrm>
            <a:off x="677334" y="0"/>
            <a:ext cx="8596668" cy="1320800"/>
          </a:xfrm>
        </p:spPr>
        <p:txBody>
          <a:bodyPr>
            <a:normAutofit/>
          </a:bodyPr>
          <a:lstStyle/>
          <a:p>
            <a:pPr algn="ctr"/>
            <a:r>
              <a:rPr lang="fr-FR" sz="2800" b="1" dirty="0">
                <a:solidFill>
                  <a:schemeClr val="tx1"/>
                </a:solidFill>
                <a:latin typeface="Josefin Sans" pitchFamily="2" charset="0"/>
              </a:rPr>
              <a:t>Les sanctions de la traite des êtres humains selon la loi </a:t>
            </a:r>
            <a:r>
              <a:rPr lang="fr-FR" sz="2800" b="1" dirty="0">
                <a:solidFill>
                  <a:schemeClr val="tx1"/>
                </a:solidFill>
                <a:effectLst/>
                <a:latin typeface="Josefin Sans" pitchFamily="2" charset="0"/>
                <a:ea typeface="Calibri" panose="020F0502020204030204" pitchFamily="34" charset="0"/>
              </a:rPr>
              <a:t>organique n° 2016-61 du 3 août 2016</a:t>
            </a:r>
            <a:endParaRPr lang="fr-TN" sz="2800" b="1" dirty="0">
              <a:solidFill>
                <a:schemeClr val="tx1"/>
              </a:solidFill>
              <a:latin typeface="Josefin Sans" pitchFamily="2" charset="0"/>
            </a:endParaRPr>
          </a:p>
        </p:txBody>
      </p:sp>
      <p:sp>
        <p:nvSpPr>
          <p:cNvPr id="3" name="Espace réservé du contenu 2">
            <a:extLst>
              <a:ext uri="{FF2B5EF4-FFF2-40B4-BE49-F238E27FC236}">
                <a16:creationId xmlns:a16="http://schemas.microsoft.com/office/drawing/2014/main" id="{5E9A6C6E-F2E8-4ABE-9845-A8D6FF42ED5D}"/>
              </a:ext>
            </a:extLst>
          </p:cNvPr>
          <p:cNvSpPr>
            <a:spLocks noGrp="1"/>
          </p:cNvSpPr>
          <p:nvPr>
            <p:ph idx="1"/>
          </p:nvPr>
        </p:nvSpPr>
        <p:spPr>
          <a:xfrm>
            <a:off x="677334" y="1187670"/>
            <a:ext cx="8596668" cy="5076496"/>
          </a:xfrm>
        </p:spPr>
        <p:txBody>
          <a:bodyPr>
            <a:normAutofit lnSpcReduction="10000"/>
          </a:bodyPr>
          <a:lstStyle/>
          <a:p>
            <a:r>
              <a:rPr lang="fr-FR" sz="2000" b="1" i="1" dirty="0">
                <a:solidFill>
                  <a:srgbClr val="262626"/>
                </a:solidFill>
                <a:effectLst/>
              </a:rPr>
              <a:t>Art. 8 –</a:t>
            </a:r>
            <a:r>
              <a:rPr lang="fr-FR" sz="2000" b="0" i="0" dirty="0">
                <a:solidFill>
                  <a:srgbClr val="262626"/>
                </a:solidFill>
                <a:effectLst/>
              </a:rPr>
              <a:t> </a:t>
            </a:r>
            <a:r>
              <a:rPr lang="fr-FR" sz="2000" b="0" i="0" dirty="0">
                <a:solidFill>
                  <a:srgbClr val="262626"/>
                </a:solidFill>
                <a:effectLst/>
                <a:latin typeface="Josefin Sans" pitchFamily="2" charset="0"/>
              </a:rPr>
              <a:t>Est puni </a:t>
            </a:r>
            <a:r>
              <a:rPr lang="fr-FR" sz="2000" b="1" i="0" u="sng" dirty="0">
                <a:solidFill>
                  <a:srgbClr val="262626"/>
                </a:solidFill>
                <a:effectLst/>
                <a:latin typeface="Josefin Sans" pitchFamily="2" charset="0"/>
              </a:rPr>
              <a:t>de dix ans d’emprisonnement </a:t>
            </a:r>
            <a:r>
              <a:rPr lang="fr-FR" sz="2000" b="0" i="0" dirty="0">
                <a:solidFill>
                  <a:srgbClr val="262626"/>
                </a:solidFill>
                <a:effectLst/>
                <a:latin typeface="Josefin Sans" pitchFamily="2" charset="0"/>
              </a:rPr>
              <a:t>et d’une amende de cinquante mille dinars, quiconque commet l’une des infractions relatives à la traite des personnes prévues par l’alinéa premier (1) de l’article 2 de la présente loi.</a:t>
            </a:r>
          </a:p>
          <a:p>
            <a:r>
              <a:rPr lang="fr-FR" sz="2000" b="0" i="0" dirty="0">
                <a:solidFill>
                  <a:srgbClr val="262626"/>
                </a:solidFill>
                <a:effectLst/>
                <a:latin typeface="Josefin Sans" pitchFamily="2" charset="0"/>
              </a:rPr>
              <a:t>la moitié des peines encourues pour les infractions de traite des personnes </a:t>
            </a:r>
            <a:r>
              <a:rPr lang="fr-FR" sz="2000" dirty="0">
                <a:solidFill>
                  <a:srgbClr val="262626"/>
                </a:solidFill>
                <a:latin typeface="Josefin Sans" pitchFamily="2" charset="0"/>
              </a:rPr>
              <a:t>pour </a:t>
            </a:r>
            <a:r>
              <a:rPr lang="fr-FR" sz="2000" b="1" u="sng" dirty="0">
                <a:solidFill>
                  <a:srgbClr val="262626"/>
                </a:solidFill>
                <a:latin typeface="Josefin Sans" pitchFamily="2" charset="0"/>
              </a:rPr>
              <a:t>l'incitation </a:t>
            </a:r>
            <a:r>
              <a:rPr lang="fr-FR" sz="2000" b="1" i="0" u="sng" dirty="0">
                <a:solidFill>
                  <a:srgbClr val="262626"/>
                </a:solidFill>
                <a:effectLst/>
                <a:latin typeface="Josefin Sans" pitchFamily="2" charset="0"/>
              </a:rPr>
              <a:t>publiquement par tout moyen, à les commettre</a:t>
            </a:r>
          </a:p>
          <a:p>
            <a:r>
              <a:rPr lang="fr-FR" sz="2000" b="1" i="1" dirty="0">
                <a:solidFill>
                  <a:srgbClr val="262626"/>
                </a:solidFill>
                <a:effectLst/>
                <a:latin typeface="Josefin Sans" pitchFamily="2" charset="0"/>
              </a:rPr>
              <a:t>Art. 10 –</a:t>
            </a:r>
            <a:r>
              <a:rPr lang="fr-FR" sz="2000" b="0" i="0" dirty="0">
                <a:solidFill>
                  <a:srgbClr val="262626"/>
                </a:solidFill>
                <a:effectLst/>
                <a:latin typeface="Josefin Sans" pitchFamily="2" charset="0"/>
              </a:rPr>
              <a:t> Est puni de sept ans d’emprisonnement et d’une amende de quarante mille dinars, quiconque </a:t>
            </a:r>
            <a:r>
              <a:rPr lang="fr-FR" sz="2000" b="1" i="0" u="sng" dirty="0">
                <a:solidFill>
                  <a:srgbClr val="262626"/>
                </a:solidFill>
                <a:effectLst/>
                <a:latin typeface="Josefin Sans" pitchFamily="2" charset="0"/>
              </a:rPr>
              <a:t>adhère ou participe, à l’intérieur ou à l’extérieur du territoire de la République</a:t>
            </a:r>
            <a:r>
              <a:rPr lang="fr-FR" sz="2000" b="0" i="0" dirty="0">
                <a:solidFill>
                  <a:srgbClr val="262626"/>
                </a:solidFill>
                <a:effectLst/>
                <a:latin typeface="Josefin Sans" pitchFamily="2" charset="0"/>
              </a:rPr>
              <a:t>, à quelque titre que ce soit, </a:t>
            </a:r>
            <a:r>
              <a:rPr lang="fr-FR" sz="2000" b="1" i="0" u="sng" dirty="0">
                <a:solidFill>
                  <a:srgbClr val="262626"/>
                </a:solidFill>
                <a:effectLst/>
                <a:latin typeface="Josefin Sans" pitchFamily="2" charset="0"/>
              </a:rPr>
              <a:t>à un groupe criminel organisé ou à une entente </a:t>
            </a:r>
            <a:r>
              <a:rPr lang="fr-FR" sz="2000" i="0" dirty="0">
                <a:solidFill>
                  <a:srgbClr val="262626"/>
                </a:solidFill>
                <a:effectLst/>
                <a:latin typeface="Josefin Sans" pitchFamily="2" charset="0"/>
              </a:rPr>
              <a:t>dans le but de préparer, arranger ou commettre l’une des infractions de traite des personnes </a:t>
            </a:r>
            <a:r>
              <a:rPr lang="fr-FR" sz="2000" b="0" i="0" dirty="0">
                <a:solidFill>
                  <a:srgbClr val="262626"/>
                </a:solidFill>
                <a:effectLst/>
                <a:latin typeface="Josefin Sans" pitchFamily="2" charset="0"/>
              </a:rPr>
              <a:t>prévues par la présente loi</a:t>
            </a:r>
          </a:p>
          <a:p>
            <a:r>
              <a:rPr lang="fr-FR" sz="2000" b="0" i="0" dirty="0">
                <a:solidFill>
                  <a:srgbClr val="262626"/>
                </a:solidFill>
                <a:effectLst/>
                <a:latin typeface="Josefin Sans" pitchFamily="2" charset="0"/>
              </a:rPr>
              <a:t>La peine encourue est de quinze ans d’emprisonnement et d’une amende de cent mille dinars pour </a:t>
            </a:r>
            <a:r>
              <a:rPr lang="fr-FR" sz="2000" b="1" i="0" dirty="0">
                <a:solidFill>
                  <a:srgbClr val="262626"/>
                </a:solidFill>
                <a:effectLst/>
                <a:latin typeface="Josefin Sans" pitchFamily="2" charset="0"/>
              </a:rPr>
              <a:t>les personnes qui ont formé ou dirigé les groupes criminels organisés ou les ententes précitées</a:t>
            </a:r>
            <a:r>
              <a:rPr lang="fr-FR" sz="2000" b="0" i="0" dirty="0">
                <a:solidFill>
                  <a:srgbClr val="262626"/>
                </a:solidFill>
                <a:effectLst/>
                <a:latin typeface="Josefin Sans" pitchFamily="2" charset="0"/>
              </a:rPr>
              <a:t>.</a:t>
            </a:r>
          </a:p>
          <a:p>
            <a:endParaRPr lang="fr-TN" u="sng" dirty="0"/>
          </a:p>
        </p:txBody>
      </p:sp>
    </p:spTree>
    <p:extLst>
      <p:ext uri="{BB962C8B-B14F-4D97-AF65-F5344CB8AC3E}">
        <p14:creationId xmlns:p14="http://schemas.microsoft.com/office/powerpoint/2010/main" val="15271078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67937A92-C2E8-4F98-9560-B6481FB8D403}"/>
              </a:ext>
            </a:extLst>
          </p:cNvPr>
          <p:cNvSpPr>
            <a:spLocks noGrp="1"/>
          </p:cNvSpPr>
          <p:nvPr>
            <p:ph idx="1"/>
          </p:nvPr>
        </p:nvSpPr>
        <p:spPr>
          <a:xfrm>
            <a:off x="677334" y="144966"/>
            <a:ext cx="8596668" cy="6378497"/>
          </a:xfrm>
        </p:spPr>
        <p:txBody>
          <a:bodyPr>
            <a:normAutofit fontScale="92500" lnSpcReduction="10000"/>
          </a:bodyPr>
          <a:lstStyle/>
          <a:p>
            <a:r>
              <a:rPr lang="fr-FR" sz="1900" i="1" dirty="0">
                <a:solidFill>
                  <a:srgbClr val="262626"/>
                </a:solidFill>
                <a:effectLst/>
                <a:latin typeface="Josefin Sans" pitchFamily="2" charset="0"/>
              </a:rPr>
              <a:t>Art. 12 –</a:t>
            </a:r>
            <a:r>
              <a:rPr lang="fr-FR" sz="1900" i="0" dirty="0">
                <a:solidFill>
                  <a:srgbClr val="262626"/>
                </a:solidFill>
                <a:effectLst/>
                <a:latin typeface="Josefin Sans" pitchFamily="2" charset="0"/>
              </a:rPr>
              <a:t> Est puni de trois ans d’emprisonnement et d’une amende de dix mille dinars quiconque fait sciemment </a:t>
            </a:r>
            <a:r>
              <a:rPr lang="fr-FR" sz="1900" b="1" i="0" u="sng" dirty="0">
                <a:solidFill>
                  <a:srgbClr val="262626"/>
                </a:solidFill>
                <a:effectLst/>
                <a:latin typeface="Josefin Sans" pitchFamily="2" charset="0"/>
              </a:rPr>
              <a:t>usage des réseaux de communication et d’information </a:t>
            </a:r>
            <a:r>
              <a:rPr lang="fr-FR" sz="1900" i="0" dirty="0">
                <a:solidFill>
                  <a:srgbClr val="262626"/>
                </a:solidFill>
                <a:effectLst/>
                <a:latin typeface="Josefin Sans" pitchFamily="2" charset="0"/>
              </a:rPr>
              <a:t>dans le but de commettre l’une des infractions visées par la présente loi, et ce indépendamment des peines prévues pour ces infractions.</a:t>
            </a:r>
          </a:p>
          <a:p>
            <a:pPr algn="just">
              <a:lnSpc>
                <a:spcPct val="107000"/>
              </a:lnSpc>
              <a:spcAft>
                <a:spcPts val="800"/>
              </a:spcAft>
            </a:pPr>
            <a:r>
              <a:rPr lang="fr-FR" sz="1900" dirty="0">
                <a:effectLst/>
                <a:latin typeface="Josefin Sans" pitchFamily="2" charset="0"/>
                <a:ea typeface="Calibri" panose="020F0502020204030204" pitchFamily="34" charset="0"/>
              </a:rPr>
              <a:t>La loi organique n° 2016-61 du 3 août 2016, relative à la prévention et la lutte contre la traite des personnes incrimine le Trafic illicite des migrants en vue de commettre des infractions de traites des personnes.</a:t>
            </a:r>
            <a:endParaRPr lang="fr-TN" sz="1900" dirty="0">
              <a:effectLst/>
              <a:latin typeface="Josefin Sans" pitchFamily="2" charset="0"/>
              <a:ea typeface="Calibri" panose="020F0502020204030204" pitchFamily="34" charset="0"/>
            </a:endParaRPr>
          </a:p>
          <a:p>
            <a:pPr marL="342000" algn="just">
              <a:lnSpc>
                <a:spcPct val="107000"/>
              </a:lnSpc>
              <a:spcAft>
                <a:spcPts val="800"/>
              </a:spcAft>
            </a:pPr>
            <a:r>
              <a:rPr lang="fr-FR" sz="1900" dirty="0">
                <a:solidFill>
                  <a:srgbClr val="000000"/>
                </a:solidFill>
                <a:effectLst/>
                <a:latin typeface="Josefin Sans" pitchFamily="2" charset="0"/>
                <a:ea typeface="Calibri" panose="020F0502020204030204" pitchFamily="34" charset="0"/>
              </a:rPr>
              <a:t> Art. 11 – Est puni de dix ans d’emprisonnement et d’une amende de cinquante mille dinars quiconque commet, intentionnellement, l’un des actes suivants</a:t>
            </a:r>
            <a:r>
              <a:rPr lang="fr-FR" sz="1900" dirty="0">
                <a:latin typeface="Josefin Sans" pitchFamily="2" charset="0"/>
                <a:ea typeface="Calibri" panose="020F0502020204030204" pitchFamily="34" charset="0"/>
              </a:rPr>
              <a:t> : </a:t>
            </a:r>
            <a:r>
              <a:rPr lang="fr-FR" sz="1900" dirty="0">
                <a:solidFill>
                  <a:srgbClr val="000000"/>
                </a:solidFill>
                <a:effectLst/>
                <a:latin typeface="Josefin Sans" pitchFamily="2" charset="0"/>
                <a:ea typeface="Calibri" panose="020F0502020204030204" pitchFamily="34" charset="0"/>
              </a:rPr>
              <a:t>renseigner, arranger, faciliter, aider, </a:t>
            </a:r>
            <a:r>
              <a:rPr lang="fr-FR" sz="1900" b="1" u="sng" dirty="0">
                <a:solidFill>
                  <a:srgbClr val="000000"/>
                </a:solidFill>
                <a:effectLst/>
                <a:latin typeface="Josefin Sans" pitchFamily="2" charset="0"/>
                <a:ea typeface="Calibri" panose="020F0502020204030204" pitchFamily="34" charset="0"/>
              </a:rPr>
              <a:t>servir d’intermédiaire ou organiser </a:t>
            </a:r>
            <a:r>
              <a:rPr lang="fr-FR" sz="1900" dirty="0">
                <a:solidFill>
                  <a:srgbClr val="000000"/>
                </a:solidFill>
                <a:effectLst/>
                <a:latin typeface="Josefin Sans" pitchFamily="2" charset="0"/>
                <a:ea typeface="Calibri" panose="020F0502020204030204" pitchFamily="34" charset="0"/>
              </a:rPr>
              <a:t>par tout moyen, même gratuitement, </a:t>
            </a:r>
            <a:r>
              <a:rPr lang="fr-FR" sz="1900" b="1" u="sng" dirty="0">
                <a:solidFill>
                  <a:srgbClr val="000000"/>
                </a:solidFill>
                <a:effectLst/>
                <a:latin typeface="Josefin Sans" pitchFamily="2" charset="0"/>
                <a:ea typeface="Calibri" panose="020F0502020204030204" pitchFamily="34" charset="0"/>
              </a:rPr>
              <a:t>l’entrée ou la sortie d’une personne du territoire tunisien, légalement ou clandestinement</a:t>
            </a:r>
            <a:r>
              <a:rPr lang="fr-FR" sz="1900" dirty="0">
                <a:solidFill>
                  <a:srgbClr val="000000"/>
                </a:solidFill>
                <a:effectLst/>
                <a:latin typeface="Josefin Sans" pitchFamily="2" charset="0"/>
                <a:ea typeface="Calibri" panose="020F0502020204030204" pitchFamily="34" charset="0"/>
              </a:rPr>
              <a:t>, que ce soit par terre, mer ou air, à partir des points de passage ou autres, </a:t>
            </a:r>
            <a:r>
              <a:rPr lang="fr-FR" sz="1900" b="1" u="sng" dirty="0">
                <a:solidFill>
                  <a:srgbClr val="000000"/>
                </a:solidFill>
                <a:effectLst/>
                <a:latin typeface="Josefin Sans" pitchFamily="2" charset="0"/>
                <a:ea typeface="Calibri" panose="020F0502020204030204" pitchFamily="34" charset="0"/>
              </a:rPr>
              <a:t>en vue de commettre l’une des infractions de traite des personnes</a:t>
            </a:r>
            <a:r>
              <a:rPr lang="fr-FR" sz="1900" dirty="0">
                <a:solidFill>
                  <a:srgbClr val="000000"/>
                </a:solidFill>
                <a:effectLst/>
                <a:latin typeface="Josefin Sans" pitchFamily="2" charset="0"/>
                <a:ea typeface="Calibri" panose="020F0502020204030204" pitchFamily="34" charset="0"/>
              </a:rPr>
              <a:t> prévues par la présente loi ou que cette personne en soit la victime</a:t>
            </a:r>
            <a:endParaRPr lang="fr-TN" sz="1900" dirty="0">
              <a:effectLst/>
              <a:latin typeface="Josefin Sans" pitchFamily="2" charset="0"/>
              <a:ea typeface="Calibri" panose="020F0502020204030204" pitchFamily="34" charset="0"/>
            </a:endParaRPr>
          </a:p>
          <a:p>
            <a:pPr marL="342000" algn="just">
              <a:lnSpc>
                <a:spcPct val="107000"/>
              </a:lnSpc>
              <a:spcAft>
                <a:spcPts val="800"/>
              </a:spcAft>
            </a:pPr>
            <a:r>
              <a:rPr lang="fr-FR" sz="1900" dirty="0">
                <a:solidFill>
                  <a:srgbClr val="000000"/>
                </a:solidFill>
                <a:effectLst/>
                <a:latin typeface="Josefin Sans" pitchFamily="2" charset="0"/>
                <a:ea typeface="Calibri" panose="020F0502020204030204" pitchFamily="34" charset="0"/>
              </a:rPr>
              <a:t> fabriquer ou falsifier des documents d’identité, de voyage, de séjour ou autres permis ou certificats mentionnés dans les articles 193 à 199 du code pénal </a:t>
            </a:r>
            <a:r>
              <a:rPr lang="fr-FR" sz="1900" b="1" u="sng" dirty="0">
                <a:solidFill>
                  <a:srgbClr val="000000"/>
                </a:solidFill>
                <a:latin typeface="Josefin Sans" pitchFamily="2" charset="0"/>
                <a:ea typeface="Calibri" panose="020F0502020204030204" pitchFamily="34" charset="0"/>
              </a:rPr>
              <a:t>au profit d’un groupe criminel organisé, ou d’une entente ou au profit des personnes en rapport avec les infractions de traite des personnes</a:t>
            </a:r>
            <a:r>
              <a:rPr lang="fr-FR" sz="1900" dirty="0">
                <a:solidFill>
                  <a:srgbClr val="000000"/>
                </a:solidFill>
                <a:effectLst/>
                <a:latin typeface="Josefin Sans" pitchFamily="2" charset="0"/>
                <a:ea typeface="Calibri" panose="020F0502020204030204" pitchFamily="34" charset="0"/>
              </a:rPr>
              <a:t> prévues par la présente loi.».</a:t>
            </a:r>
            <a:endParaRPr lang="fr-TN" sz="1900" dirty="0">
              <a:effectLst/>
              <a:latin typeface="Josefin Sans" pitchFamily="2" charset="0"/>
              <a:ea typeface="Calibri" panose="020F0502020204030204" pitchFamily="34" charset="0"/>
            </a:endParaRPr>
          </a:p>
          <a:p>
            <a:endParaRPr lang="fr-FR" sz="2000" i="0" dirty="0">
              <a:solidFill>
                <a:srgbClr val="262626"/>
              </a:solidFill>
              <a:effectLst/>
            </a:endParaRPr>
          </a:p>
          <a:p>
            <a:endParaRPr lang="fr-FR" sz="2000" dirty="0">
              <a:solidFill>
                <a:srgbClr val="262626"/>
              </a:solidFill>
              <a:latin typeface="Arial" panose="020B0604020202020204" pitchFamily="34" charset="0"/>
            </a:endParaRPr>
          </a:p>
        </p:txBody>
      </p:sp>
    </p:spTree>
    <p:extLst>
      <p:ext uri="{BB962C8B-B14F-4D97-AF65-F5344CB8AC3E}">
        <p14:creationId xmlns:p14="http://schemas.microsoft.com/office/powerpoint/2010/main" val="41358291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0400AF5-2EBD-48CF-A111-F94A1817CE1C}"/>
              </a:ext>
            </a:extLst>
          </p:cNvPr>
          <p:cNvSpPr>
            <a:spLocks noGrp="1"/>
          </p:cNvSpPr>
          <p:nvPr>
            <p:ph idx="1"/>
          </p:nvPr>
        </p:nvSpPr>
        <p:spPr>
          <a:xfrm>
            <a:off x="643881" y="387544"/>
            <a:ext cx="8596668" cy="6470455"/>
          </a:xfrm>
        </p:spPr>
        <p:txBody>
          <a:bodyPr>
            <a:noAutofit/>
          </a:bodyPr>
          <a:lstStyle/>
          <a:p>
            <a:r>
              <a:rPr lang="fr-FR" sz="2000" dirty="0">
                <a:latin typeface="Josefin Sans" pitchFamily="2" charset="0"/>
              </a:rPr>
              <a:t>la loi </a:t>
            </a:r>
            <a:r>
              <a:rPr lang="fr-FR" sz="2000" b="1" dirty="0">
                <a:solidFill>
                  <a:schemeClr val="tx1"/>
                </a:solidFill>
                <a:effectLst/>
                <a:latin typeface="Josefin Sans" pitchFamily="2" charset="0"/>
                <a:ea typeface="Calibri" panose="020F0502020204030204" pitchFamily="34" charset="0"/>
              </a:rPr>
              <a:t>organique n° 2016-61 du 3 août 2016 a consacrée la notion de </a:t>
            </a:r>
            <a:r>
              <a:rPr lang="fr-FR" sz="2000" b="1" i="0" dirty="0">
                <a:solidFill>
                  <a:srgbClr val="262626"/>
                </a:solidFill>
                <a:effectLst/>
                <a:latin typeface="Josefin Sans" pitchFamily="2" charset="0"/>
              </a:rPr>
              <a:t>La situation de vulnérabilité :</a:t>
            </a:r>
            <a:r>
              <a:rPr lang="fr-FR" sz="2000" b="0" i="0" dirty="0">
                <a:solidFill>
                  <a:srgbClr val="262626"/>
                </a:solidFill>
                <a:effectLst/>
                <a:latin typeface="Josefin Sans" pitchFamily="2" charset="0"/>
              </a:rPr>
              <a:t> </a:t>
            </a:r>
            <a:r>
              <a:rPr lang="fr-FR" sz="2000" b="0" i="0" u="sng" dirty="0">
                <a:solidFill>
                  <a:srgbClr val="262626"/>
                </a:solidFill>
                <a:effectLst/>
                <a:latin typeface="Josefin Sans" pitchFamily="2" charset="0"/>
              </a:rPr>
              <a:t>Toute situation dans laquelle une personne croit être obligée de se soumettre à l’exploitation résultant notamment du fait que c’est un enfant, de sa situation irrégulière, d’état de grossesse pour la femme, de son état d’extrême nécessité, d’un état de maladie grave ou de dépendance, ou de carence mentale ou physique qui empêche la personne concernée de résister à l’auteur des faits (art2)</a:t>
            </a:r>
          </a:p>
          <a:p>
            <a:r>
              <a:rPr lang="fr-FR" sz="2000" b="1" dirty="0">
                <a:solidFill>
                  <a:srgbClr val="262626"/>
                </a:solidFill>
                <a:latin typeface="Josefin Sans" pitchFamily="2" charset="0"/>
                <a:ea typeface="Calibri" panose="020F0502020204030204" pitchFamily="34" charset="0"/>
              </a:rPr>
              <a:t>La victime ne peut pas être punie pour un crime commis dans le cadre d’une infraction de traite dont elle était victime </a:t>
            </a:r>
            <a:r>
              <a:rPr lang="fr-FR" sz="2000" dirty="0">
                <a:solidFill>
                  <a:srgbClr val="262626"/>
                </a:solidFill>
                <a:latin typeface="Josefin Sans" pitchFamily="2" charset="0"/>
                <a:ea typeface="Calibri" panose="020F0502020204030204" pitchFamily="34" charset="0"/>
              </a:rPr>
              <a:t>( </a:t>
            </a:r>
            <a:r>
              <a:rPr lang="fr-FR" sz="2000" b="1" i="1" dirty="0">
                <a:solidFill>
                  <a:srgbClr val="262626"/>
                </a:solidFill>
                <a:effectLst/>
                <a:latin typeface="Josefin Sans" pitchFamily="2" charset="0"/>
              </a:rPr>
              <a:t>Art. 6 –</a:t>
            </a:r>
            <a:r>
              <a:rPr lang="fr-FR" sz="2000" b="0" i="0" dirty="0">
                <a:solidFill>
                  <a:srgbClr val="262626"/>
                </a:solidFill>
                <a:effectLst/>
                <a:latin typeface="Josefin Sans" pitchFamily="2" charset="0"/>
              </a:rPr>
              <a:t> N’est pas punissable toute personne qui a commis une infraction liée d’une manière directe à l’une des infractions de traite des personnes dont elle était victime.)</a:t>
            </a:r>
          </a:p>
          <a:p>
            <a:r>
              <a:rPr lang="fr-FR" sz="2000" b="1" i="0" dirty="0">
                <a:solidFill>
                  <a:srgbClr val="262626"/>
                </a:solidFill>
                <a:effectLst/>
                <a:latin typeface="Josefin Sans" pitchFamily="2" charset="0"/>
              </a:rPr>
              <a:t>Le consentement de la victime ne compte pas pour l’appréciation de la consommation de l’infraction de traite des personnes </a:t>
            </a:r>
            <a:r>
              <a:rPr lang="fr-FR" sz="2000" b="0" i="0" dirty="0">
                <a:solidFill>
                  <a:srgbClr val="262626"/>
                </a:solidFill>
                <a:effectLst/>
                <a:latin typeface="Josefin Sans" pitchFamily="2" charset="0"/>
              </a:rPr>
              <a:t>si elle est commise par l’utilisation de l’un des moyens énumérés par l’article 2,</a:t>
            </a:r>
          </a:p>
          <a:p>
            <a:r>
              <a:rPr lang="fr-FR" sz="2000" b="1" i="0" dirty="0">
                <a:solidFill>
                  <a:srgbClr val="262626"/>
                </a:solidFill>
                <a:effectLst/>
                <a:latin typeface="Josefin Sans" pitchFamily="2" charset="0"/>
              </a:rPr>
              <a:t>Le consentement de la victime ne peut être considéré comme une circonstance atténuant les peines prévues par la loi.</a:t>
            </a:r>
            <a:endParaRPr lang="fr-TN" sz="2000" b="1" dirty="0">
              <a:latin typeface="Josefin Sans" pitchFamily="2" charset="0"/>
            </a:endParaRPr>
          </a:p>
        </p:txBody>
      </p:sp>
    </p:spTree>
    <p:extLst>
      <p:ext uri="{BB962C8B-B14F-4D97-AF65-F5344CB8AC3E}">
        <p14:creationId xmlns:p14="http://schemas.microsoft.com/office/powerpoint/2010/main" val="2862379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C5ECC4-FB66-175F-0DC9-832CA31E7718}"/>
              </a:ext>
            </a:extLst>
          </p:cNvPr>
          <p:cNvSpPr>
            <a:spLocks noGrp="1"/>
          </p:cNvSpPr>
          <p:nvPr>
            <p:ph type="title"/>
          </p:nvPr>
        </p:nvSpPr>
        <p:spPr>
          <a:xfrm>
            <a:off x="536726" y="406867"/>
            <a:ext cx="8707636" cy="956441"/>
          </a:xfrm>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fr-FR" b="1" dirty="0">
                <a:latin typeface="Josefin Sans" pitchFamily="2" charset="0"/>
                <a:ea typeface="Cambria" panose="02040503050406030204" pitchFamily="18" charset="0"/>
              </a:rPr>
              <a:t>Thèmes</a:t>
            </a:r>
          </a:p>
        </p:txBody>
      </p:sp>
      <p:sp>
        <p:nvSpPr>
          <p:cNvPr id="3" name="Espace réservé du contenu 2">
            <a:extLst>
              <a:ext uri="{FF2B5EF4-FFF2-40B4-BE49-F238E27FC236}">
                <a16:creationId xmlns:a16="http://schemas.microsoft.com/office/drawing/2014/main" id="{7A28A5FA-A09C-0A30-F41F-CDC004865D2F}"/>
              </a:ext>
            </a:extLst>
          </p:cNvPr>
          <p:cNvSpPr>
            <a:spLocks noGrp="1"/>
          </p:cNvSpPr>
          <p:nvPr>
            <p:ph idx="1"/>
          </p:nvPr>
        </p:nvSpPr>
        <p:spPr>
          <a:xfrm>
            <a:off x="100361" y="1489293"/>
            <a:ext cx="11731083" cy="5003581"/>
          </a:xfrm>
        </p:spPr>
        <p:txBody>
          <a:bodyPr>
            <a:normAutofit/>
          </a:bodyPr>
          <a:lstStyle/>
          <a:p>
            <a:pPr marL="0" indent="0">
              <a:buNone/>
            </a:pPr>
            <a:endParaRPr lang="fr-FR" b="1" dirty="0">
              <a:latin typeface="Josefin Sans" pitchFamily="2" charset="0"/>
            </a:endParaRPr>
          </a:p>
          <a:p>
            <a:pPr>
              <a:lnSpc>
                <a:spcPct val="150000"/>
              </a:lnSpc>
            </a:pPr>
            <a:r>
              <a:rPr lang="fr-FR" sz="2800" dirty="0">
                <a:latin typeface="Josefin Sans" pitchFamily="2" charset="0"/>
              </a:rPr>
              <a:t>Thème 1  : les Principaux chiffres et tendances</a:t>
            </a:r>
          </a:p>
          <a:p>
            <a:pPr>
              <a:lnSpc>
                <a:spcPct val="150000"/>
              </a:lnSpc>
            </a:pPr>
            <a:r>
              <a:rPr lang="fr-FR" sz="2800" dirty="0">
                <a:latin typeface="Josefin Sans" pitchFamily="2" charset="0"/>
              </a:rPr>
              <a:t>Thème 2 : le cadre légal national </a:t>
            </a:r>
          </a:p>
          <a:p>
            <a:pPr>
              <a:lnSpc>
                <a:spcPct val="150000"/>
              </a:lnSpc>
            </a:pPr>
            <a:r>
              <a:rPr lang="fr-FR" sz="2800" dirty="0">
                <a:latin typeface="Josefin Sans" pitchFamily="2" charset="0"/>
              </a:rPr>
              <a:t>Thème 3 : l’organisation institutionnelle </a:t>
            </a:r>
          </a:p>
          <a:p>
            <a:pPr>
              <a:lnSpc>
                <a:spcPct val="150000"/>
              </a:lnSpc>
            </a:pPr>
            <a:r>
              <a:rPr lang="fr-FR" sz="2800" dirty="0">
                <a:latin typeface="Josefin Sans" pitchFamily="2" charset="0"/>
              </a:rPr>
              <a:t>Thème 4 : La Stratégie de lutte contre la traite des êtres humains</a:t>
            </a:r>
          </a:p>
          <a:p>
            <a:pPr marL="0" indent="0">
              <a:lnSpc>
                <a:spcPct val="150000"/>
              </a:lnSpc>
              <a:buNone/>
            </a:pPr>
            <a:r>
              <a:rPr lang="fr-FR" sz="2800" dirty="0">
                <a:latin typeface="Josefin Sans" pitchFamily="2" charset="0"/>
              </a:rPr>
              <a:t>                et Trafic des migrants et Les principaux défis en la  matière</a:t>
            </a:r>
          </a:p>
          <a:p>
            <a:pPr marL="0" indent="0">
              <a:buNone/>
            </a:pPr>
            <a:endParaRPr lang="fr-FR" sz="2800" dirty="0">
              <a:latin typeface="Josefin Sans" pitchFamily="2" charset="0"/>
            </a:endParaRPr>
          </a:p>
          <a:p>
            <a:pPr marL="0" indent="0">
              <a:buNone/>
            </a:pPr>
            <a:endParaRPr lang="fr-FR" dirty="0">
              <a:latin typeface="Josefin Sans" pitchFamily="2" charset="0"/>
            </a:endParaRPr>
          </a:p>
        </p:txBody>
      </p:sp>
    </p:spTree>
    <p:extLst>
      <p:ext uri="{BB962C8B-B14F-4D97-AF65-F5344CB8AC3E}">
        <p14:creationId xmlns:p14="http://schemas.microsoft.com/office/powerpoint/2010/main" val="34265749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5">
            <a:extLst>
              <a:ext uri="{FF2B5EF4-FFF2-40B4-BE49-F238E27FC236}">
                <a16:creationId xmlns:a16="http://schemas.microsoft.com/office/drawing/2014/main" id="{B0B497F1-75C1-4FE4-BAE9-34053BB6DB9E}"/>
              </a:ext>
            </a:extLst>
          </p:cNvPr>
          <p:cNvGraphicFramePr>
            <a:graphicFrameLocks noGrp="1"/>
          </p:cNvGraphicFramePr>
          <p:nvPr>
            <p:ph idx="1"/>
            <p:extLst>
              <p:ext uri="{D42A27DB-BD31-4B8C-83A1-F6EECF244321}">
                <p14:modId xmlns:p14="http://schemas.microsoft.com/office/powerpoint/2010/main" val="4183580104"/>
              </p:ext>
            </p:extLst>
          </p:nvPr>
        </p:nvGraphicFramePr>
        <p:xfrm>
          <a:off x="202580" y="523220"/>
          <a:ext cx="11064240" cy="6245570"/>
        </p:xfrm>
        <a:graphic>
          <a:graphicData uri="http://schemas.openxmlformats.org/drawingml/2006/table">
            <a:tbl>
              <a:tblPr firstRow="1" bandRow="1">
                <a:tableStyleId>{5C22544A-7EE6-4342-B048-85BDC9FD1C3A}</a:tableStyleId>
              </a:tblPr>
              <a:tblGrid>
                <a:gridCol w="7345680">
                  <a:extLst>
                    <a:ext uri="{9D8B030D-6E8A-4147-A177-3AD203B41FA5}">
                      <a16:colId xmlns:a16="http://schemas.microsoft.com/office/drawing/2014/main" val="3937190891"/>
                    </a:ext>
                  </a:extLst>
                </a:gridCol>
                <a:gridCol w="3718560">
                  <a:extLst>
                    <a:ext uri="{9D8B030D-6E8A-4147-A177-3AD203B41FA5}">
                      <a16:colId xmlns:a16="http://schemas.microsoft.com/office/drawing/2014/main" val="3510850353"/>
                    </a:ext>
                  </a:extLst>
                </a:gridCol>
              </a:tblGrid>
              <a:tr h="376617">
                <a:tc>
                  <a:txBody>
                    <a:bodyPr/>
                    <a:lstStyle/>
                    <a:p>
                      <a:pPr algn="ctr"/>
                      <a:r>
                        <a:rPr lang="fr-FR" dirty="0"/>
                        <a:t> les cas </a:t>
                      </a:r>
                    </a:p>
                  </a:txBody>
                  <a:tcPr/>
                </a:tc>
                <a:tc>
                  <a:txBody>
                    <a:bodyPr/>
                    <a:lstStyle/>
                    <a:p>
                      <a:pPr algn="ctr"/>
                      <a:r>
                        <a:rPr lang="fr-FR" dirty="0"/>
                        <a:t>Peine aggravée</a:t>
                      </a:r>
                    </a:p>
                  </a:txBody>
                  <a:tcPr/>
                </a:tc>
                <a:extLst>
                  <a:ext uri="{0D108BD9-81ED-4DB2-BD59-A6C34878D82A}">
                    <a16:rowId xmlns:a16="http://schemas.microsoft.com/office/drawing/2014/main" val="1774606007"/>
                  </a:ext>
                </a:extLst>
              </a:tr>
              <a:tr h="5868953">
                <a:tc>
                  <a:txBody>
                    <a:bodyPr/>
                    <a:lstStyle/>
                    <a:p>
                      <a:pPr algn="just"/>
                      <a:r>
                        <a:rPr lang="fr-FR" sz="1400" b="1" dirty="0"/>
                        <a:t>Art 23 </a:t>
                      </a:r>
                      <a:r>
                        <a:rPr lang="fr-FR" sz="1600" dirty="0">
                          <a:latin typeface="Josefin Sans" pitchFamily="2" charset="0"/>
                        </a:rPr>
                        <a:t>: lorsque l’infraction de traite des personnes est commise :</a:t>
                      </a:r>
                    </a:p>
                    <a:p>
                      <a:pPr algn="just"/>
                      <a:r>
                        <a:rPr lang="fr-FR" sz="1600" dirty="0">
                          <a:latin typeface="Josefin Sans" pitchFamily="2" charset="0"/>
                        </a:rPr>
                        <a:t>contre </a:t>
                      </a:r>
                      <a:r>
                        <a:rPr lang="fr-FR" sz="1600" b="1" dirty="0">
                          <a:latin typeface="Josefin Sans" pitchFamily="2" charset="0"/>
                        </a:rPr>
                        <a:t>un enfant ou </a:t>
                      </a:r>
                      <a:r>
                        <a:rPr lang="fr-FR" sz="1600" dirty="0">
                          <a:latin typeface="Josefin Sans" pitchFamily="2" charset="0"/>
                        </a:rPr>
                        <a:t>par son emploi,</a:t>
                      </a:r>
                    </a:p>
                    <a:p>
                      <a:pPr algn="just"/>
                      <a:r>
                        <a:rPr lang="fr-FR" sz="1600" dirty="0">
                          <a:latin typeface="Josefin Sans" pitchFamily="2" charset="0"/>
                        </a:rPr>
                        <a:t>contre </a:t>
                      </a:r>
                      <a:r>
                        <a:rPr lang="fr-FR" sz="1600" b="1" dirty="0">
                          <a:latin typeface="Josefin Sans" pitchFamily="2" charset="0"/>
                        </a:rPr>
                        <a:t>une femme enceinte,</a:t>
                      </a:r>
                    </a:p>
                    <a:p>
                      <a:pPr algn="just"/>
                      <a:r>
                        <a:rPr lang="fr-FR" sz="1600" dirty="0">
                          <a:latin typeface="Josefin Sans" pitchFamily="2" charset="0"/>
                        </a:rPr>
                        <a:t>contre une </a:t>
                      </a:r>
                      <a:r>
                        <a:rPr lang="fr-FR" sz="1600" b="1" dirty="0">
                          <a:latin typeface="Josefin Sans" pitchFamily="2" charset="0"/>
                        </a:rPr>
                        <a:t>personne incapable ou souffrante d’une infirmité mentale </a:t>
                      </a:r>
                      <a:r>
                        <a:rPr lang="fr-FR" sz="1600" dirty="0">
                          <a:latin typeface="Josefin Sans" pitchFamily="2" charset="0"/>
                        </a:rPr>
                        <a:t>ou par son emploi,</a:t>
                      </a:r>
                    </a:p>
                    <a:p>
                      <a:pPr algn="just"/>
                      <a:r>
                        <a:rPr lang="fr-FR" sz="1600" dirty="0">
                          <a:latin typeface="Josefin Sans" pitchFamily="2" charset="0"/>
                        </a:rPr>
                        <a:t>contre un </a:t>
                      </a:r>
                      <a:r>
                        <a:rPr lang="fr-FR" sz="1600" b="1" dirty="0">
                          <a:latin typeface="Josefin Sans" pitchFamily="2" charset="0"/>
                        </a:rPr>
                        <a:t>groupe de trois personnes </a:t>
                      </a:r>
                      <a:r>
                        <a:rPr lang="fr-FR" sz="1600" dirty="0">
                          <a:latin typeface="Josefin Sans" pitchFamily="2" charset="0"/>
                        </a:rPr>
                        <a:t>ou plus,</a:t>
                      </a:r>
                    </a:p>
                    <a:p>
                      <a:pPr algn="just"/>
                      <a:r>
                        <a:rPr lang="fr-FR" sz="1600" dirty="0">
                          <a:latin typeface="Josefin Sans" pitchFamily="2" charset="0"/>
                        </a:rPr>
                        <a:t>lorsque l’auteur de l’infraction est </a:t>
                      </a:r>
                      <a:r>
                        <a:rPr lang="fr-FR" sz="1600" b="1" dirty="0">
                          <a:latin typeface="Josefin Sans" pitchFamily="2" charset="0"/>
                        </a:rPr>
                        <a:t>le conjoint de la victime ou l’un de ses ascendants ou descendants</a:t>
                      </a:r>
                      <a:r>
                        <a:rPr lang="fr-FR" sz="1600" dirty="0">
                          <a:latin typeface="Josefin Sans" pitchFamily="2" charset="0"/>
                        </a:rPr>
                        <a:t>, ou son tuteur, ou </a:t>
                      </a:r>
                      <a:r>
                        <a:rPr lang="fr-FR" sz="1600" b="1" dirty="0">
                          <a:latin typeface="Josefin Sans" pitchFamily="2" charset="0"/>
                        </a:rPr>
                        <a:t>ayant une autorité sur elle</a:t>
                      </a:r>
                      <a:r>
                        <a:rPr lang="fr-FR" sz="1600" dirty="0">
                          <a:latin typeface="Josefin Sans" pitchFamily="2" charset="0"/>
                        </a:rPr>
                        <a:t>,</a:t>
                      </a:r>
                    </a:p>
                    <a:p>
                      <a:pPr algn="just"/>
                      <a:r>
                        <a:rPr lang="fr-FR" sz="1600" dirty="0">
                          <a:latin typeface="Josefin Sans" pitchFamily="2" charset="0"/>
                        </a:rPr>
                        <a:t>si l’infraction est commise par celui </a:t>
                      </a:r>
                      <a:r>
                        <a:rPr lang="fr-FR" sz="1600" b="1" dirty="0">
                          <a:latin typeface="Josefin Sans" pitchFamily="2" charset="0"/>
                        </a:rPr>
                        <a:t>qui abuse de sa qualité ou de l’autorité </a:t>
                      </a:r>
                      <a:r>
                        <a:rPr lang="fr-FR" sz="1600" dirty="0">
                          <a:latin typeface="Josefin Sans" pitchFamily="2" charset="0"/>
                        </a:rPr>
                        <a:t>ou des facilités que lui confère sa fonction ou son activité professionnelle,</a:t>
                      </a:r>
                    </a:p>
                    <a:p>
                      <a:pPr algn="just"/>
                      <a:r>
                        <a:rPr lang="fr-FR" sz="1600" dirty="0">
                          <a:latin typeface="Josefin Sans" pitchFamily="2" charset="0"/>
                        </a:rPr>
                        <a:t>si l’infraction est commise par la falsification de documents d’identité ou de voyage ou de séjour,</a:t>
                      </a:r>
                    </a:p>
                    <a:p>
                      <a:pPr algn="just"/>
                      <a:r>
                        <a:rPr lang="fr-FR" sz="1600" dirty="0">
                          <a:latin typeface="Josefin Sans" pitchFamily="2" charset="0"/>
                        </a:rPr>
                        <a:t>si </a:t>
                      </a:r>
                      <a:r>
                        <a:rPr lang="fr-FR" sz="1600" b="1" dirty="0">
                          <a:latin typeface="Josefin Sans" pitchFamily="2" charset="0"/>
                        </a:rPr>
                        <a:t>l’infraction est commise par l’utilisation de stupéfiants</a:t>
                      </a:r>
                    </a:p>
                    <a:p>
                      <a:pPr algn="just"/>
                      <a:r>
                        <a:rPr lang="fr-FR" sz="1600" dirty="0">
                          <a:latin typeface="Josefin Sans" pitchFamily="2" charset="0"/>
                        </a:rPr>
                        <a:t>lorsqu’il </a:t>
                      </a:r>
                      <a:r>
                        <a:rPr lang="fr-FR" sz="1600" b="1" dirty="0">
                          <a:latin typeface="Josefin Sans" pitchFamily="2" charset="0"/>
                        </a:rPr>
                        <a:t>résulte de l’infraction une invalidité ou une incapacité physique permanente de la victime</a:t>
                      </a:r>
                    </a:p>
                    <a:p>
                      <a:pPr algn="just"/>
                      <a:endParaRPr lang="fr-FR" sz="1600" dirty="0">
                        <a:latin typeface="Josefin Sans" pitchFamily="2" charset="0"/>
                      </a:endParaRPr>
                    </a:p>
                    <a:p>
                      <a:pPr algn="just"/>
                      <a:r>
                        <a:rPr lang="fr-FR" sz="1600" b="1" dirty="0">
                          <a:latin typeface="Josefin Sans" pitchFamily="2" charset="0"/>
                        </a:rPr>
                        <a:t>Art. 24 –</a:t>
                      </a:r>
                      <a:r>
                        <a:rPr lang="fr-FR" sz="1600" dirty="0">
                          <a:latin typeface="Josefin Sans" pitchFamily="2" charset="0"/>
                        </a:rPr>
                        <a:t>si l’infraction de traite des personnes est commise </a:t>
                      </a:r>
                      <a:r>
                        <a:rPr lang="fr-FR" sz="1600" b="1" dirty="0">
                          <a:latin typeface="Josefin Sans" pitchFamily="2" charset="0"/>
                        </a:rPr>
                        <a:t>par un groupe criminel organisé ou une entente,</a:t>
                      </a:r>
                    </a:p>
                    <a:p>
                      <a:pPr algn="just"/>
                      <a:r>
                        <a:rPr lang="fr-FR" sz="1600" dirty="0">
                          <a:latin typeface="Josefin Sans" pitchFamily="2" charset="0"/>
                        </a:rPr>
                        <a:t>si elle est commise par un</a:t>
                      </a:r>
                      <a:r>
                        <a:rPr lang="fr-FR" sz="1600" b="1" dirty="0">
                          <a:latin typeface="Josefin Sans" pitchFamily="2" charset="0"/>
                        </a:rPr>
                        <a:t> récidiviste </a:t>
                      </a:r>
                      <a:r>
                        <a:rPr lang="fr-FR" sz="1600" dirty="0">
                          <a:latin typeface="Josefin Sans" pitchFamily="2" charset="0"/>
                        </a:rPr>
                        <a:t>des infractions de traite des personnes,</a:t>
                      </a:r>
                    </a:p>
                    <a:p>
                      <a:pPr algn="just"/>
                      <a:r>
                        <a:rPr lang="fr-FR" sz="1600" b="1" dirty="0">
                          <a:latin typeface="Josefin Sans" pitchFamily="2" charset="0"/>
                        </a:rPr>
                        <a:t>lorsqu’il s’agit d’un crime transnational</a:t>
                      </a:r>
                      <a:r>
                        <a:rPr lang="fr-FR" sz="1600" dirty="0">
                          <a:latin typeface="Josefin Sans" pitchFamily="2" charset="0"/>
                        </a:rPr>
                        <a:t>,</a:t>
                      </a:r>
                    </a:p>
                    <a:p>
                      <a:pPr algn="just"/>
                      <a:r>
                        <a:rPr lang="fr-FR" sz="1600" dirty="0">
                          <a:latin typeface="Josefin Sans" pitchFamily="2" charset="0"/>
                        </a:rPr>
                        <a:t>lorsqu’il résulte de l’infraction une </a:t>
                      </a:r>
                      <a:r>
                        <a:rPr lang="fr-FR" sz="1600" b="1" dirty="0">
                          <a:latin typeface="Josefin Sans" pitchFamily="2" charset="0"/>
                        </a:rPr>
                        <a:t>invalidité ou une incapacité physique permanente </a:t>
                      </a:r>
                      <a:r>
                        <a:rPr lang="fr-FR" sz="1600" dirty="0">
                          <a:latin typeface="Josefin Sans" pitchFamily="2" charset="0"/>
                        </a:rPr>
                        <a:t>de la victime supérieure à vingt pour cent, ou une atteinte par l’une des maladies sexuellement transmissibles.</a:t>
                      </a:r>
                    </a:p>
                  </a:txBody>
                  <a:tcPr/>
                </a:tc>
                <a:tc>
                  <a:txBody>
                    <a:bodyPr/>
                    <a:lstStyle/>
                    <a:p>
                      <a:pPr algn="just"/>
                      <a:r>
                        <a:rPr lang="fr-FR" sz="1600" dirty="0"/>
                        <a:t>La peine est </a:t>
                      </a:r>
                      <a:r>
                        <a:rPr lang="fr-FR" sz="1600" b="1" dirty="0">
                          <a:solidFill>
                            <a:srgbClr val="C00000"/>
                          </a:solidFill>
                        </a:rPr>
                        <a:t>de quinze ans d’emprisonnement</a:t>
                      </a:r>
                      <a:r>
                        <a:rPr lang="fr-FR" sz="1600" dirty="0"/>
                        <a:t> et d’une amende de cinquante mille à cent mille dinars,</a:t>
                      </a:r>
                    </a:p>
                    <a:p>
                      <a:endParaRPr lang="fr-FR" sz="1600" dirty="0"/>
                    </a:p>
                    <a:p>
                      <a:endParaRPr lang="fr-FR" sz="1600" dirty="0"/>
                    </a:p>
                    <a:p>
                      <a:endParaRPr lang="fr-FR" sz="1600" dirty="0"/>
                    </a:p>
                    <a:p>
                      <a:endParaRPr lang="fr-FR" sz="1600" dirty="0"/>
                    </a:p>
                    <a:p>
                      <a:endParaRPr lang="fr-FR" sz="1600" dirty="0"/>
                    </a:p>
                    <a:p>
                      <a:endParaRPr lang="fr-FR" sz="1600" dirty="0"/>
                    </a:p>
                    <a:p>
                      <a:endParaRPr lang="fr-FR" sz="1600" dirty="0"/>
                    </a:p>
                    <a:p>
                      <a:endParaRPr lang="fr-FR" sz="1600" dirty="0"/>
                    </a:p>
                    <a:p>
                      <a:endParaRPr lang="fr-FR" sz="1600" dirty="0"/>
                    </a:p>
                    <a:p>
                      <a:endParaRPr lang="fr-FR" sz="1600" dirty="0"/>
                    </a:p>
                    <a:p>
                      <a:endParaRPr lang="fr-FR" sz="1600" dirty="0"/>
                    </a:p>
                    <a:p>
                      <a:endParaRPr lang="fr-FR" sz="1600" dirty="0"/>
                    </a:p>
                    <a:p>
                      <a:pPr algn="just"/>
                      <a:endParaRPr lang="fr-FR" sz="1600" dirty="0"/>
                    </a:p>
                    <a:p>
                      <a:pPr algn="just"/>
                      <a:r>
                        <a:rPr lang="fr-FR" sz="1600" dirty="0"/>
                        <a:t>La peine encourue est </a:t>
                      </a:r>
                      <a:r>
                        <a:rPr lang="fr-FR" sz="1600" b="1" u="sng" dirty="0">
                          <a:solidFill>
                            <a:srgbClr val="C00000"/>
                          </a:solidFill>
                        </a:rPr>
                        <a:t>de quinze à vingt ans </a:t>
                      </a:r>
                      <a:r>
                        <a:rPr lang="fr-FR" sz="1600" dirty="0"/>
                        <a:t>d’emprisonnement et d’une amende de cinquante mille à cent mille dinars :</a:t>
                      </a:r>
                    </a:p>
                    <a:p>
                      <a:endParaRPr lang="fr-FR" sz="1600" dirty="0"/>
                    </a:p>
                  </a:txBody>
                  <a:tcPr/>
                </a:tc>
                <a:extLst>
                  <a:ext uri="{0D108BD9-81ED-4DB2-BD59-A6C34878D82A}">
                    <a16:rowId xmlns:a16="http://schemas.microsoft.com/office/drawing/2014/main" val="1064552844"/>
                  </a:ext>
                </a:extLst>
              </a:tr>
            </a:tbl>
          </a:graphicData>
        </a:graphic>
      </p:graphicFrame>
      <p:sp>
        <p:nvSpPr>
          <p:cNvPr id="6" name="ZoneTexte 5">
            <a:extLst>
              <a:ext uri="{FF2B5EF4-FFF2-40B4-BE49-F238E27FC236}">
                <a16:creationId xmlns:a16="http://schemas.microsoft.com/office/drawing/2014/main" id="{AEC49E42-94CF-4C9C-B5EC-02F60BF7116D}"/>
              </a:ext>
            </a:extLst>
          </p:cNvPr>
          <p:cNvSpPr txBox="1"/>
          <p:nvPr/>
        </p:nvSpPr>
        <p:spPr>
          <a:xfrm>
            <a:off x="2286000" y="0"/>
            <a:ext cx="6050280" cy="523220"/>
          </a:xfrm>
          <a:prstGeom prst="rect">
            <a:avLst/>
          </a:prstGeom>
          <a:noFill/>
        </p:spPr>
        <p:txBody>
          <a:bodyPr wrap="square" rtlCol="0">
            <a:spAutoFit/>
          </a:bodyPr>
          <a:lstStyle/>
          <a:p>
            <a:pPr algn="ctr"/>
            <a:r>
              <a:rPr lang="fr-FR" sz="2800" b="1" dirty="0">
                <a:latin typeface="Josefin Sans" pitchFamily="2" charset="0"/>
              </a:rPr>
              <a:t>Les circonstances aggravantes </a:t>
            </a:r>
          </a:p>
        </p:txBody>
      </p:sp>
    </p:spTree>
    <p:extLst>
      <p:ext uri="{BB962C8B-B14F-4D97-AF65-F5344CB8AC3E}">
        <p14:creationId xmlns:p14="http://schemas.microsoft.com/office/powerpoint/2010/main" val="23297029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30" name="Straight Connector 2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Isosceles Triangle 3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Isosceles Triangle 3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9" name="Isosceles Triangle 3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41" name="Rectangle 40">
            <a:extLst>
              <a:ext uri="{FF2B5EF4-FFF2-40B4-BE49-F238E27FC236}">
                <a16:creationId xmlns:a16="http://schemas.microsoft.com/office/drawing/2014/main" id="{39178BE9-53D8-441A-8691-0ED3B464BC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4" name="Tableau 4">
            <a:extLst>
              <a:ext uri="{FF2B5EF4-FFF2-40B4-BE49-F238E27FC236}">
                <a16:creationId xmlns:a16="http://schemas.microsoft.com/office/drawing/2014/main" id="{1D96BA4B-AA6D-4B2D-B396-A0B8F271478F}"/>
              </a:ext>
            </a:extLst>
          </p:cNvPr>
          <p:cNvGraphicFramePr>
            <a:graphicFrameLocks noGrp="1"/>
          </p:cNvGraphicFramePr>
          <p:nvPr>
            <p:ph idx="1"/>
            <p:extLst>
              <p:ext uri="{D42A27DB-BD31-4B8C-83A1-F6EECF244321}">
                <p14:modId xmlns:p14="http://schemas.microsoft.com/office/powerpoint/2010/main" val="3621546053"/>
              </p:ext>
            </p:extLst>
          </p:nvPr>
        </p:nvGraphicFramePr>
        <p:xfrm>
          <a:off x="688958" y="658911"/>
          <a:ext cx="10905067" cy="3354289"/>
        </p:xfrm>
        <a:graphic>
          <a:graphicData uri="http://schemas.openxmlformats.org/drawingml/2006/table">
            <a:tbl>
              <a:tblPr firstRow="1" bandRow="1">
                <a:noFill/>
                <a:tableStyleId>{5C22544A-7EE6-4342-B048-85BDC9FD1C3A}</a:tableStyleId>
              </a:tblPr>
              <a:tblGrid>
                <a:gridCol w="5676878">
                  <a:extLst>
                    <a:ext uri="{9D8B030D-6E8A-4147-A177-3AD203B41FA5}">
                      <a16:colId xmlns:a16="http://schemas.microsoft.com/office/drawing/2014/main" val="1089221616"/>
                    </a:ext>
                  </a:extLst>
                </a:gridCol>
                <a:gridCol w="5228189">
                  <a:extLst>
                    <a:ext uri="{9D8B030D-6E8A-4147-A177-3AD203B41FA5}">
                      <a16:colId xmlns:a16="http://schemas.microsoft.com/office/drawing/2014/main" val="3515250802"/>
                    </a:ext>
                  </a:extLst>
                </a:gridCol>
              </a:tblGrid>
              <a:tr h="3354289">
                <a:tc>
                  <a:txBody>
                    <a:bodyPr/>
                    <a:lstStyle/>
                    <a:p>
                      <a:pPr algn="ctr"/>
                      <a:r>
                        <a:rPr lang="fr-FR" sz="2700" b="0" i="0" kern="1200" dirty="0">
                          <a:solidFill>
                            <a:schemeClr val="tx1">
                              <a:lumMod val="75000"/>
                              <a:lumOff val="25000"/>
                            </a:schemeClr>
                          </a:solidFill>
                          <a:effectLst/>
                          <a:latin typeface="Josefin Sans" pitchFamily="2" charset="0"/>
                          <a:ea typeface="+mn-ea"/>
                          <a:cs typeface="+mn-cs"/>
                        </a:rPr>
                        <a:t>lorsque la commission de l’une des infractions de traite des personnes entraîne </a:t>
                      </a:r>
                      <a:r>
                        <a:rPr lang="fr-FR" sz="2700" b="1" i="0" kern="1200" dirty="0">
                          <a:solidFill>
                            <a:schemeClr val="tx1">
                              <a:lumMod val="75000"/>
                              <a:lumOff val="25000"/>
                            </a:schemeClr>
                          </a:solidFill>
                          <a:effectLst/>
                          <a:latin typeface="Josefin Sans" pitchFamily="2" charset="0"/>
                          <a:ea typeface="+mn-ea"/>
                          <a:cs typeface="+mn-cs"/>
                        </a:rPr>
                        <a:t>la mort ou le suicide de la victime ou son atteinte d’une maladie mortelle aboutissant à son décès</a:t>
                      </a:r>
                      <a:r>
                        <a:rPr lang="fr-FR" sz="2700" b="0" i="0" kern="1200" dirty="0">
                          <a:solidFill>
                            <a:schemeClr val="tx1">
                              <a:lumMod val="75000"/>
                              <a:lumOff val="25000"/>
                            </a:schemeClr>
                          </a:solidFill>
                          <a:effectLst/>
                          <a:latin typeface="Josefin Sans" pitchFamily="2" charset="0"/>
                          <a:ea typeface="+mn-ea"/>
                          <a:cs typeface="+mn-cs"/>
                        </a:rPr>
                        <a:t>.</a:t>
                      </a:r>
                      <a:endParaRPr lang="fr-TN" sz="2700" dirty="0">
                        <a:solidFill>
                          <a:schemeClr val="tx1">
                            <a:lumMod val="75000"/>
                            <a:lumOff val="25000"/>
                          </a:schemeClr>
                        </a:solidFill>
                        <a:latin typeface="Josefin Sans" pitchFamily="2" charset="0"/>
                      </a:endParaRPr>
                    </a:p>
                  </a:txBody>
                  <a:tcPr marL="343677" marR="206206" marT="206206" marB="206206">
                    <a:lnL w="12700" cmpd="sng">
                      <a:noFill/>
                      <a:prstDash val="solid"/>
                    </a:lnL>
                    <a:lnR w="12700" cmpd="sng">
                      <a:noFill/>
                      <a:prstDash val="solid"/>
                    </a:lnR>
                    <a:lnT w="19050" cap="flat" cmpd="sng" algn="ctr">
                      <a:solidFill>
                        <a:srgbClr val="8F9A9D">
                          <a:alpha val="60000"/>
                        </a:srgbClr>
                      </a:solidFill>
                      <a:prstDash val="solid"/>
                    </a:lnT>
                    <a:lnB w="12700" cmpd="sng">
                      <a:noFill/>
                      <a:prstDash val="solid"/>
                    </a:lnB>
                    <a:noFill/>
                  </a:tcPr>
                </a:tc>
                <a:tc>
                  <a:txBody>
                    <a:bodyPr/>
                    <a:lstStyle/>
                    <a:p>
                      <a:pPr algn="ctr"/>
                      <a:r>
                        <a:rPr lang="fr-FR" sz="2700" b="0" i="0" kern="1200" dirty="0">
                          <a:solidFill>
                            <a:srgbClr val="C00000"/>
                          </a:solidFill>
                          <a:effectLst/>
                          <a:latin typeface="Josefin Sans" pitchFamily="2" charset="0"/>
                          <a:ea typeface="+mn-ea"/>
                          <a:cs typeface="+mn-cs"/>
                        </a:rPr>
                        <a:t>La peine encourue est l’emprisonnement à vie et de cent mille à deux cent mille dinars d’amende </a:t>
                      </a:r>
                      <a:endParaRPr lang="fr-TN" sz="2700" dirty="0">
                        <a:solidFill>
                          <a:srgbClr val="C00000"/>
                        </a:solidFill>
                        <a:latin typeface="Josefin Sans" pitchFamily="2" charset="0"/>
                      </a:endParaRPr>
                    </a:p>
                  </a:txBody>
                  <a:tcPr marL="343677" marR="206206" marT="206206" marB="206206">
                    <a:lnL w="12700" cmpd="sng">
                      <a:noFill/>
                      <a:prstDash val="solid"/>
                    </a:lnL>
                    <a:lnR w="12700" cmpd="sng">
                      <a:noFill/>
                      <a:prstDash val="solid"/>
                    </a:lnR>
                    <a:lnT w="19050" cap="flat" cmpd="sng" algn="ctr">
                      <a:solidFill>
                        <a:srgbClr val="8F9A9D">
                          <a:alpha val="60000"/>
                        </a:srgbClr>
                      </a:solidFill>
                      <a:prstDash val="solid"/>
                    </a:lnT>
                    <a:lnB w="12700" cmpd="sng">
                      <a:noFill/>
                      <a:prstDash val="solid"/>
                    </a:lnB>
                    <a:noFill/>
                  </a:tcPr>
                </a:tc>
                <a:extLst>
                  <a:ext uri="{0D108BD9-81ED-4DB2-BD59-A6C34878D82A}">
                    <a16:rowId xmlns:a16="http://schemas.microsoft.com/office/drawing/2014/main" val="1138914357"/>
                  </a:ext>
                </a:extLst>
              </a:tr>
            </a:tbl>
          </a:graphicData>
        </a:graphic>
      </p:graphicFrame>
      <p:pic>
        <p:nvPicPr>
          <p:cNvPr id="5" name="Image 4">
            <a:extLst>
              <a:ext uri="{FF2B5EF4-FFF2-40B4-BE49-F238E27FC236}">
                <a16:creationId xmlns:a16="http://schemas.microsoft.com/office/drawing/2014/main" id="{3AD7342F-3FE5-4A6C-BAA6-3AC98F8CA87E}"/>
              </a:ext>
            </a:extLst>
          </p:cNvPr>
          <p:cNvPicPr>
            <a:picLocks noChangeAspect="1"/>
          </p:cNvPicPr>
          <p:nvPr/>
        </p:nvPicPr>
        <p:blipFill>
          <a:blip r:embed="rId2"/>
          <a:stretch>
            <a:fillRect/>
          </a:stretch>
        </p:blipFill>
        <p:spPr>
          <a:xfrm>
            <a:off x="43671" y="4118750"/>
            <a:ext cx="12101609" cy="2633700"/>
          </a:xfrm>
          <a:prstGeom prst="rect">
            <a:avLst/>
          </a:prstGeom>
        </p:spPr>
      </p:pic>
    </p:spTree>
    <p:extLst>
      <p:ext uri="{BB962C8B-B14F-4D97-AF65-F5344CB8AC3E}">
        <p14:creationId xmlns:p14="http://schemas.microsoft.com/office/powerpoint/2010/main" val="22594510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AFE0817-EF65-4ED7-9BE7-BDFC2DB3CD09}"/>
              </a:ext>
            </a:extLst>
          </p:cNvPr>
          <p:cNvSpPr>
            <a:spLocks noGrp="1"/>
          </p:cNvSpPr>
          <p:nvPr>
            <p:ph idx="1"/>
          </p:nvPr>
        </p:nvSpPr>
        <p:spPr>
          <a:xfrm>
            <a:off x="802888" y="1393903"/>
            <a:ext cx="8932127" cy="4560848"/>
          </a:xfrm>
        </p:spPr>
        <p:txBody>
          <a:bodyPr>
            <a:normAutofit/>
          </a:bodyPr>
          <a:lstStyle/>
          <a:p>
            <a:r>
              <a:rPr lang="fr-FR" sz="4000" b="1" dirty="0">
                <a:latin typeface="Josefin Sans" pitchFamily="2" charset="0"/>
              </a:rPr>
              <a:t>Thème 3 :</a:t>
            </a:r>
            <a:endParaRPr lang="ar-SA" sz="4000" b="1" dirty="0">
              <a:latin typeface="Josefin Sans" pitchFamily="2" charset="0"/>
            </a:endParaRPr>
          </a:p>
          <a:p>
            <a:endParaRPr lang="fr-FR" sz="4000" b="1" dirty="0">
              <a:latin typeface="Josefin Sans" pitchFamily="2" charset="0"/>
            </a:endParaRPr>
          </a:p>
          <a:p>
            <a:pPr marL="0" indent="0">
              <a:buNone/>
            </a:pPr>
            <a:r>
              <a:rPr lang="fr-FR" sz="4000" b="1" dirty="0">
                <a:latin typeface="Josefin Sans" pitchFamily="2" charset="0"/>
              </a:rPr>
              <a:t> L’organisation institutionnelle </a:t>
            </a:r>
            <a:br>
              <a:rPr lang="fr-FR" dirty="0">
                <a:latin typeface="Josefin Sans" pitchFamily="2" charset="0"/>
              </a:rPr>
            </a:br>
            <a:endParaRPr lang="fr-FR" dirty="0">
              <a:latin typeface="Josefin Sans" pitchFamily="2" charset="0"/>
            </a:endParaRPr>
          </a:p>
        </p:txBody>
      </p:sp>
    </p:spTree>
    <p:extLst>
      <p:ext uri="{BB962C8B-B14F-4D97-AF65-F5344CB8AC3E}">
        <p14:creationId xmlns:p14="http://schemas.microsoft.com/office/powerpoint/2010/main" val="20985759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a:extLst>
              <a:ext uri="{FF2B5EF4-FFF2-40B4-BE49-F238E27FC236}">
                <a16:creationId xmlns:a16="http://schemas.microsoft.com/office/drawing/2014/main" id="{2D095A35-3727-454D-A882-C5C4413387C2}"/>
              </a:ext>
            </a:extLst>
          </p:cNvPr>
          <p:cNvGraphicFramePr>
            <a:graphicFrameLocks noGrp="1"/>
          </p:cNvGraphicFramePr>
          <p:nvPr>
            <p:ph idx="1"/>
            <p:extLst>
              <p:ext uri="{D42A27DB-BD31-4B8C-83A1-F6EECF244321}">
                <p14:modId xmlns:p14="http://schemas.microsoft.com/office/powerpoint/2010/main" val="2962849119"/>
              </p:ext>
            </p:extLst>
          </p:nvPr>
        </p:nvGraphicFramePr>
        <p:xfrm>
          <a:off x="0" y="144966"/>
          <a:ext cx="11418848" cy="65680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Image 6" descr="Une image contenant Graphique, graphisme, astronomie, conception&#10;&#10;Description générée automatiquement">
            <a:extLst>
              <a:ext uri="{FF2B5EF4-FFF2-40B4-BE49-F238E27FC236}">
                <a16:creationId xmlns:a16="http://schemas.microsoft.com/office/drawing/2014/main" id="{8D207530-D60D-4AF1-ADDD-EAD748D9647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52332" y="1135756"/>
            <a:ext cx="3714184" cy="3467814"/>
          </a:xfrm>
          <a:prstGeom prst="rect">
            <a:avLst/>
          </a:prstGeom>
        </p:spPr>
      </p:pic>
    </p:spTree>
    <p:extLst>
      <p:ext uri="{BB962C8B-B14F-4D97-AF65-F5344CB8AC3E}">
        <p14:creationId xmlns:p14="http://schemas.microsoft.com/office/powerpoint/2010/main" val="9704821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A347282-E95D-49E7-BFB5-79E531E7140C}"/>
              </a:ext>
            </a:extLst>
          </p:cNvPr>
          <p:cNvSpPr>
            <a:spLocks noGrp="1"/>
          </p:cNvSpPr>
          <p:nvPr>
            <p:ph idx="1"/>
          </p:nvPr>
        </p:nvSpPr>
        <p:spPr>
          <a:xfrm>
            <a:off x="677334" y="156118"/>
            <a:ext cx="9436822" cy="6701882"/>
          </a:xfrm>
        </p:spPr>
        <p:txBody>
          <a:bodyPr>
            <a:normAutofit fontScale="47500" lnSpcReduction="20000"/>
          </a:bodyPr>
          <a:lstStyle/>
          <a:p>
            <a:r>
              <a:rPr lang="fr-FR" sz="3800" b="1" dirty="0">
                <a:solidFill>
                  <a:srgbClr val="C00000"/>
                </a:solidFill>
                <a:latin typeface="Josefin Sans" pitchFamily="2" charset="0"/>
              </a:rPr>
              <a:t>L’instance nationale de lutte contre la traite des personnes (INLTP)*</a:t>
            </a:r>
            <a:endParaRPr lang="fr-TN" sz="3800" b="1" dirty="0">
              <a:solidFill>
                <a:srgbClr val="C00000"/>
              </a:solidFill>
              <a:latin typeface="Josefin Sans" pitchFamily="2" charset="0"/>
            </a:endParaRPr>
          </a:p>
          <a:p>
            <a:pPr>
              <a:buFont typeface="Arial" panose="020B0604020202020204" pitchFamily="34" charset="0"/>
              <a:buChar char="•"/>
            </a:pPr>
            <a:r>
              <a:rPr lang="fr-FR" sz="3800" dirty="0">
                <a:latin typeface="Josefin Sans" pitchFamily="2" charset="0"/>
              </a:rPr>
              <a:t>Conformément à la loi n°2016-61, il incombe à l’INLTP d’édicter des principes directeurs permettant aux intervenants de détecter les opérations de traite des personnes, de les signaler, d’identifier les victimes et de leur apporter l’assistance nécessaire et de coordonner entre les différents intervenants</a:t>
            </a:r>
            <a:r>
              <a:rPr lang="fr-FR" sz="3800" b="1" dirty="0">
                <a:latin typeface="Josefin Sans" pitchFamily="2" charset="0"/>
              </a:rPr>
              <a:t>, </a:t>
            </a:r>
          </a:p>
          <a:p>
            <a:pPr>
              <a:buFont typeface="Arial" panose="020B0604020202020204" pitchFamily="34" charset="0"/>
              <a:buChar char="•"/>
            </a:pPr>
            <a:r>
              <a:rPr lang="fr-FR" sz="3800" dirty="0">
                <a:latin typeface="Josefin Sans" pitchFamily="2" charset="0"/>
              </a:rPr>
              <a:t>Elle chargée aussi de:</a:t>
            </a:r>
          </a:p>
          <a:p>
            <a:pPr marL="360000">
              <a:buFont typeface="Arial" panose="020B0604020202020204" pitchFamily="34" charset="0"/>
              <a:buChar char="•"/>
            </a:pPr>
            <a:r>
              <a:rPr lang="fr-FR" sz="3800" b="1" i="0" dirty="0">
                <a:solidFill>
                  <a:srgbClr val="262626"/>
                </a:solidFill>
                <a:effectLst/>
                <a:latin typeface="Josefin Sans" pitchFamily="2" charset="0"/>
              </a:rPr>
              <a:t>recevoir les signalements sur des opérations de traite des personnes et les transmettre aux instances juridictionnelles compétentes</a:t>
            </a:r>
            <a:endParaRPr lang="fr-FR" sz="3800" b="1" dirty="0">
              <a:solidFill>
                <a:srgbClr val="262626"/>
              </a:solidFill>
              <a:latin typeface="Josefin Sans" pitchFamily="2" charset="0"/>
            </a:endParaRPr>
          </a:p>
          <a:p>
            <a:pPr marL="360000">
              <a:buFont typeface="Arial" panose="020B0604020202020204" pitchFamily="34" charset="0"/>
              <a:buChar char="•"/>
            </a:pPr>
            <a:r>
              <a:rPr lang="fr-FR" sz="3800" b="1" dirty="0">
                <a:latin typeface="Josefin Sans" pitchFamily="2" charset="0"/>
              </a:rPr>
              <a:t>coopérer avec les organisations de la société civile et les autres organisations concernées pour faciliter la mise en application de leur programme en matière de protection, assistance et de réinsertion des victimes</a:t>
            </a:r>
            <a:r>
              <a:rPr lang="fr-FR" sz="3800" dirty="0">
                <a:latin typeface="Josefin Sans" pitchFamily="2" charset="0"/>
              </a:rPr>
              <a:t>,</a:t>
            </a:r>
          </a:p>
          <a:p>
            <a:pPr marL="360000">
              <a:buFont typeface="Arial" panose="020B0604020202020204" pitchFamily="34" charset="0"/>
              <a:buChar char="•"/>
            </a:pPr>
            <a:r>
              <a:rPr lang="fr-FR" sz="3800" b="1" dirty="0">
                <a:solidFill>
                  <a:schemeClr val="tx1">
                    <a:lumMod val="95000"/>
                    <a:lumOff val="5000"/>
                  </a:schemeClr>
                </a:solidFill>
                <a:latin typeface="Josefin Sans" pitchFamily="2" charset="0"/>
              </a:rPr>
              <a:t>Coordonner les politiques publiques en matière de lutte contre la traite sur le plan national </a:t>
            </a:r>
          </a:p>
          <a:p>
            <a:pPr marL="360000">
              <a:buFont typeface="Arial" panose="020B0604020202020204" pitchFamily="34" charset="0"/>
              <a:buChar char="•"/>
            </a:pPr>
            <a:r>
              <a:rPr lang="fr-FR" sz="3800" b="1" dirty="0">
                <a:solidFill>
                  <a:schemeClr val="tx1">
                    <a:lumMod val="95000"/>
                    <a:lumOff val="5000"/>
                  </a:schemeClr>
                </a:solidFill>
                <a:latin typeface="Josefin Sans" pitchFamily="2" charset="0"/>
              </a:rPr>
              <a:t>Mettre en œuvre la stratégie nationale </a:t>
            </a:r>
            <a:r>
              <a:rPr lang="fr-FR" sz="3800" dirty="0">
                <a:solidFill>
                  <a:schemeClr val="tx1">
                    <a:lumMod val="95000"/>
                    <a:lumOff val="5000"/>
                  </a:schemeClr>
                </a:solidFill>
                <a:latin typeface="Josefin Sans" pitchFamily="2" charset="0"/>
              </a:rPr>
              <a:t>visant à prévenir et à lutter contre la traite des personnes</a:t>
            </a:r>
            <a:r>
              <a:rPr lang="fr-FR" sz="3800" b="0" i="0" dirty="0">
                <a:solidFill>
                  <a:srgbClr val="262626"/>
                </a:solidFill>
                <a:effectLst/>
                <a:latin typeface="Josefin Sans" pitchFamily="2" charset="0"/>
              </a:rPr>
              <a:t>  et proposer les mécanismes appropriés pour sa mise en œuvre</a:t>
            </a:r>
          </a:p>
          <a:p>
            <a:pPr marL="360000" indent="-285750">
              <a:buFontTx/>
              <a:buChar char="-"/>
            </a:pPr>
            <a:endParaRPr lang="fr-FR" b="0" i="0" dirty="0">
              <a:solidFill>
                <a:srgbClr val="262626"/>
              </a:solidFill>
              <a:effectLst/>
              <a:latin typeface="Arial" panose="020B0604020202020204" pitchFamily="34" charset="0"/>
            </a:endParaRPr>
          </a:p>
          <a:p>
            <a:pPr marL="645750" indent="-285750">
              <a:buFontTx/>
              <a:buChar char="-"/>
            </a:pPr>
            <a:endParaRPr lang="fr-FR" dirty="0">
              <a:latin typeface="Josefin Sans" pitchFamily="2" charset="0"/>
            </a:endParaRPr>
          </a:p>
          <a:p>
            <a:pPr marL="0" indent="0">
              <a:buNone/>
            </a:pPr>
            <a:endParaRPr lang="fr-FR" dirty="0">
              <a:latin typeface="Josefin Sans" pitchFamily="2" charset="0"/>
            </a:endParaRPr>
          </a:p>
          <a:p>
            <a:pPr marL="0" indent="0">
              <a:buNone/>
            </a:pPr>
            <a:endParaRPr lang="fr-FR" dirty="0"/>
          </a:p>
          <a:p>
            <a:pPr marL="0" indent="0">
              <a:buNone/>
            </a:pPr>
            <a:endParaRPr lang="fr-FR" dirty="0"/>
          </a:p>
          <a:p>
            <a:pPr marL="0" indent="0">
              <a:buNone/>
            </a:pPr>
            <a:endParaRPr lang="fr-FR" dirty="0"/>
          </a:p>
          <a:p>
            <a:pPr marL="0" indent="0">
              <a:buNone/>
            </a:pPr>
            <a:r>
              <a:rPr lang="fr-FR" sz="2900" b="1" dirty="0">
                <a:latin typeface="Josefin Sans" pitchFamily="2" charset="0"/>
              </a:rPr>
              <a:t>*</a:t>
            </a:r>
            <a:r>
              <a:rPr lang="fr-FR" sz="2900" b="1" dirty="0">
                <a:solidFill>
                  <a:schemeClr val="tx1">
                    <a:lumMod val="95000"/>
                    <a:lumOff val="5000"/>
                  </a:schemeClr>
                </a:solidFill>
                <a:latin typeface="Josefin Sans" pitchFamily="2" charset="0"/>
              </a:rPr>
              <a:t> </a:t>
            </a:r>
            <a:r>
              <a:rPr lang="fr-FR" sz="2900" b="1" i="0" dirty="0">
                <a:solidFill>
                  <a:srgbClr val="1F1F1F"/>
                </a:solidFill>
                <a:effectLst/>
                <a:latin typeface="Josefin Sans" pitchFamily="2" charset="0"/>
              </a:rPr>
              <a:t>elle est sous la tutelle du ministère de la justice.</a:t>
            </a:r>
            <a:endParaRPr lang="fr-TN" sz="2900" b="1" dirty="0">
              <a:latin typeface="Josefin Sans" pitchFamily="2" charset="0"/>
            </a:endParaRPr>
          </a:p>
        </p:txBody>
      </p:sp>
      <p:pic>
        <p:nvPicPr>
          <p:cNvPr id="4" name="Image 3" descr="Une image contenant Graphique, graphisme, astronomie, conception&#10;&#10;Description générée automatiquement">
            <a:extLst>
              <a:ext uri="{FF2B5EF4-FFF2-40B4-BE49-F238E27FC236}">
                <a16:creationId xmlns:a16="http://schemas.microsoft.com/office/drawing/2014/main" id="{9C96C4A7-3432-42B1-918C-71272DC333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73781" y="0"/>
            <a:ext cx="3454415" cy="2442117"/>
          </a:xfrm>
          <a:prstGeom prst="rect">
            <a:avLst/>
          </a:prstGeom>
        </p:spPr>
      </p:pic>
    </p:spTree>
    <p:extLst>
      <p:ext uri="{BB962C8B-B14F-4D97-AF65-F5344CB8AC3E}">
        <p14:creationId xmlns:p14="http://schemas.microsoft.com/office/powerpoint/2010/main" val="35861478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88BD864-9CE7-4AC6-941B-6FA3A2CB1530}"/>
              </a:ext>
            </a:extLst>
          </p:cNvPr>
          <p:cNvSpPr>
            <a:spLocks noGrp="1"/>
          </p:cNvSpPr>
          <p:nvPr>
            <p:ph idx="1"/>
          </p:nvPr>
        </p:nvSpPr>
        <p:spPr>
          <a:xfrm>
            <a:off x="677333" y="334537"/>
            <a:ext cx="9771359" cy="6122019"/>
          </a:xfrm>
        </p:spPr>
        <p:txBody>
          <a:bodyPr>
            <a:normAutofit lnSpcReduction="10000"/>
          </a:bodyPr>
          <a:lstStyle/>
          <a:p>
            <a:r>
              <a:rPr lang="fr-FR" b="1" dirty="0">
                <a:solidFill>
                  <a:srgbClr val="C00000"/>
                </a:solidFill>
                <a:latin typeface="Josefin Sans" pitchFamily="2" charset="0"/>
              </a:rPr>
              <a:t>Le ministère de la justice : ( poursuites et instruction) </a:t>
            </a:r>
            <a:endParaRPr lang="fr-FR" dirty="0"/>
          </a:p>
          <a:p>
            <a:r>
              <a:rPr lang="fr-FR" dirty="0"/>
              <a:t>Le ministère public exerce l’action publique relative aux infractions relatives à la traite des personnes ou au trafic des migrants  et procède à l’instruction des juges dans les</a:t>
            </a:r>
            <a:r>
              <a:rPr lang="ar-SA" dirty="0"/>
              <a:t>  </a:t>
            </a:r>
            <a:r>
              <a:rPr lang="fr-FR" dirty="0"/>
              <a:t>dites affaires ( des juges d’instruction et des procureurs et substituts du procureur de formés en la matière) </a:t>
            </a:r>
          </a:p>
          <a:p>
            <a:r>
              <a:rPr lang="fr-FR" sz="1800" dirty="0"/>
              <a:t>L’aide juridictionnelle peut être accordée aux migrants et les victimes de traite des êtres humain pour engager les procédures judiciaires civiles ou pénales les concernant. </a:t>
            </a:r>
          </a:p>
          <a:p>
            <a:r>
              <a:rPr lang="fr-FR" sz="1800" dirty="0"/>
              <a:t>Les bureaux d’aide judiciaire ayant leurs sièges aux tribunaux de première instance.</a:t>
            </a:r>
            <a:endParaRPr lang="fr-FR" dirty="0"/>
          </a:p>
          <a:p>
            <a:r>
              <a:rPr lang="fr-FR" b="1" dirty="0">
                <a:solidFill>
                  <a:srgbClr val="C00000"/>
                </a:solidFill>
                <a:latin typeface="Josefin Sans" pitchFamily="2" charset="0"/>
              </a:rPr>
              <a:t>Le ministère de l’intérieur: </a:t>
            </a:r>
          </a:p>
          <a:p>
            <a:r>
              <a:rPr lang="fr-FR" dirty="0"/>
              <a:t>Dans le cadre du volet judiciaire, les Unités spécialisées dans la lutte contre les violences à l’encontre des femmes et des enfants ou les équipes de la police judiciaire et de la Garde nationales mènent les enquêtes.</a:t>
            </a:r>
          </a:p>
          <a:p>
            <a:r>
              <a:rPr lang="fr-FR" dirty="0"/>
              <a:t>Les agents de la police aux frontières dans les points de transit terrestres, maritimes et aériens, jouent un rôle primordial dans la détection des infractions liées à la traite et au trafic des migrants et à l’identification des victimes potentielles,</a:t>
            </a:r>
          </a:p>
          <a:p>
            <a:r>
              <a:rPr lang="fr-FR" b="1" dirty="0">
                <a:solidFill>
                  <a:srgbClr val="C00000"/>
                </a:solidFill>
                <a:latin typeface="Josefin Sans" pitchFamily="2" charset="0"/>
              </a:rPr>
              <a:t>Le ministère des Affaires sociales :</a:t>
            </a:r>
          </a:p>
          <a:p>
            <a:r>
              <a:rPr lang="fr-FR" dirty="0"/>
              <a:t>ses services jouent  un rôle important en matière d’assistance aux victimes </a:t>
            </a:r>
            <a:r>
              <a:rPr lang="fr-FR" b="1" u="sng" dirty="0"/>
              <a:t>tunisiennes et étrangères</a:t>
            </a:r>
            <a:r>
              <a:rPr lang="fr-FR" u="sng" dirty="0"/>
              <a:t> </a:t>
            </a:r>
            <a:r>
              <a:rPr lang="fr-FR" dirty="0"/>
              <a:t>, notamment les enfants et les femmes (encadrement, orientation et l’hébergement des victimes dans les institutions de protection sociale , aides sociales aux victimes et à leurs familles par les institutions d’aide sociale,</a:t>
            </a:r>
          </a:p>
          <a:p>
            <a:endParaRPr lang="fr-FR" b="1" dirty="0">
              <a:solidFill>
                <a:srgbClr val="C00000"/>
              </a:solidFill>
              <a:latin typeface="Josefin Sans" pitchFamily="2" charset="0"/>
            </a:endParaRPr>
          </a:p>
          <a:p>
            <a:endParaRPr lang="fr-TN" b="1" dirty="0">
              <a:solidFill>
                <a:srgbClr val="C00000"/>
              </a:solidFill>
            </a:endParaRPr>
          </a:p>
        </p:txBody>
      </p:sp>
    </p:spTree>
    <p:extLst>
      <p:ext uri="{BB962C8B-B14F-4D97-AF65-F5344CB8AC3E}">
        <p14:creationId xmlns:p14="http://schemas.microsoft.com/office/powerpoint/2010/main" val="42534605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6EEA903B-1173-4ED6-B057-8A71E478E777}"/>
              </a:ext>
            </a:extLst>
          </p:cNvPr>
          <p:cNvSpPr>
            <a:spLocks noGrp="1"/>
          </p:cNvSpPr>
          <p:nvPr>
            <p:ph idx="1"/>
          </p:nvPr>
        </p:nvSpPr>
        <p:spPr>
          <a:xfrm>
            <a:off x="677334" y="557561"/>
            <a:ext cx="8596668" cy="5483801"/>
          </a:xfrm>
        </p:spPr>
        <p:txBody>
          <a:bodyPr>
            <a:normAutofit fontScale="92500" lnSpcReduction="20000"/>
          </a:bodyPr>
          <a:lstStyle/>
          <a:p>
            <a:r>
              <a:rPr lang="fr-FR" b="1" dirty="0">
                <a:solidFill>
                  <a:srgbClr val="C00000"/>
                </a:solidFill>
              </a:rPr>
              <a:t>Le ministère des Finances : Les services de la douane</a:t>
            </a:r>
          </a:p>
          <a:p>
            <a:r>
              <a:rPr lang="fr-FR" dirty="0"/>
              <a:t>Les agents de la douane exercent les prérogatives de police judiciaire dans le cadre des investigations qu’ils mènent à propos d’infractions liées à la traite des personnes et au trafic des migrants.</a:t>
            </a:r>
          </a:p>
          <a:p>
            <a:r>
              <a:rPr lang="fr-FR" dirty="0"/>
              <a:t>Décret gouvernemental n° 2020-416 du 9 juillet 2020, portant exonération exceptionnelle du droit de régularisation de situation des étrangers désirant quitter définitivement le territoire tunisien.</a:t>
            </a:r>
          </a:p>
          <a:p>
            <a:r>
              <a:rPr lang="fr-FR" b="1" dirty="0">
                <a:solidFill>
                  <a:srgbClr val="C00000"/>
                </a:solidFill>
              </a:rPr>
              <a:t>Le ministère de la santé :</a:t>
            </a:r>
          </a:p>
          <a:p>
            <a:r>
              <a:rPr lang="fr-FR" dirty="0"/>
              <a:t>Assure les services de soins médicaux et psychologiques aux victimes -  la vaccination contre  le COVID-19 et les autres épidémies pour les victimes de traite et les migrants en situation irrégulière en Tunisie </a:t>
            </a:r>
          </a:p>
          <a:p>
            <a:r>
              <a:rPr lang="fr-FR" dirty="0"/>
              <a:t>Exemple: le circulaire du ministre de la Santé N.10 du 19/03/2019 portant sur l'accueil et l'assistance médicale des migrants en Tunisie   </a:t>
            </a:r>
          </a:p>
          <a:p>
            <a:r>
              <a:rPr lang="fr-FR" dirty="0"/>
              <a:t>La loi n°2016-61 accorde aux victimes de la traite des personnes la gratuité des soins et de traitement dans les établissements publics de santé</a:t>
            </a:r>
          </a:p>
          <a:p>
            <a:pPr lvl="0"/>
            <a:r>
              <a:rPr lang="fr-FR" sz="1800" b="1" i="0" dirty="0">
                <a:solidFill>
                  <a:srgbClr val="C00000"/>
                </a:solidFill>
                <a:latin typeface="Josefin Sans" pitchFamily="2" charset="0"/>
              </a:rPr>
              <a:t>Les associations et organisations de la société civile nationales et internationales: </a:t>
            </a:r>
            <a:endParaRPr lang="fr-FR" sz="1800" b="1" dirty="0">
              <a:solidFill>
                <a:srgbClr val="C00000"/>
              </a:solidFill>
              <a:latin typeface="Josefin Sans" pitchFamily="2" charset="0"/>
            </a:endParaRPr>
          </a:p>
          <a:p>
            <a:r>
              <a:rPr lang="fr-FR" dirty="0"/>
              <a:t> Hébergement aux victimes - Aide et encadrement psychologique et social - Réinsertion familiale - Réhabilitation sociale – aides pour le retour volontaire- accompagnement, orientation et encadrement des migrants – signalement   </a:t>
            </a:r>
            <a:endParaRPr lang="fr-FR" b="1" dirty="0">
              <a:solidFill>
                <a:srgbClr val="C00000"/>
              </a:solidFill>
            </a:endParaRPr>
          </a:p>
        </p:txBody>
      </p:sp>
    </p:spTree>
    <p:extLst>
      <p:ext uri="{BB962C8B-B14F-4D97-AF65-F5344CB8AC3E}">
        <p14:creationId xmlns:p14="http://schemas.microsoft.com/office/powerpoint/2010/main" val="687606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7500E3C-A4F2-41CF-A3C6-40AD457901AF}"/>
              </a:ext>
            </a:extLst>
          </p:cNvPr>
          <p:cNvSpPr>
            <a:spLocks noGrp="1"/>
          </p:cNvSpPr>
          <p:nvPr>
            <p:ph idx="1"/>
          </p:nvPr>
        </p:nvSpPr>
        <p:spPr>
          <a:xfrm>
            <a:off x="308144" y="843148"/>
            <a:ext cx="9987010" cy="5676530"/>
          </a:xfrm>
        </p:spPr>
        <p:txBody>
          <a:bodyPr>
            <a:normAutofit/>
          </a:bodyPr>
          <a:lstStyle/>
          <a:p>
            <a:r>
              <a:rPr lang="fr-FR" sz="4000" b="1" dirty="0">
                <a:solidFill>
                  <a:schemeClr val="accent1"/>
                </a:solidFill>
              </a:rPr>
              <a:t>Thème 4 :</a:t>
            </a:r>
            <a:endParaRPr lang="ar-SA" sz="4000" b="1" dirty="0">
              <a:solidFill>
                <a:schemeClr val="accent1"/>
              </a:solidFill>
            </a:endParaRPr>
          </a:p>
          <a:p>
            <a:endParaRPr lang="fr-FR" sz="4000" b="1" dirty="0">
              <a:solidFill>
                <a:schemeClr val="accent1"/>
              </a:solidFill>
            </a:endParaRPr>
          </a:p>
          <a:p>
            <a:pPr marL="0" indent="0" algn="ctr">
              <a:buNone/>
            </a:pPr>
            <a:r>
              <a:rPr lang="fr-FR" sz="4000" b="1" dirty="0">
                <a:solidFill>
                  <a:schemeClr val="tx1"/>
                </a:solidFill>
              </a:rPr>
              <a:t> La Stratégie de lutte contre la traite des êtres humains et le trafic des migrants et Les principaux défis en la matière</a:t>
            </a:r>
          </a:p>
          <a:p>
            <a:endParaRPr lang="fr-FR" dirty="0"/>
          </a:p>
        </p:txBody>
      </p:sp>
      <p:cxnSp>
        <p:nvCxnSpPr>
          <p:cNvPr id="52" name="Straight Connector 29">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3" name="Straight Connector 31">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54"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5"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6"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57"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58"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9"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60"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8208110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6A01C29-EB61-4AD1-B11E-03FB4F186951}"/>
              </a:ext>
            </a:extLst>
          </p:cNvPr>
          <p:cNvSpPr>
            <a:spLocks noGrp="1"/>
          </p:cNvSpPr>
          <p:nvPr>
            <p:ph idx="1"/>
          </p:nvPr>
        </p:nvSpPr>
        <p:spPr>
          <a:xfrm>
            <a:off x="457200" y="518161"/>
            <a:ext cx="9784080" cy="5523202"/>
          </a:xfrm>
          <a:noFill/>
        </p:spPr>
        <p:txBody>
          <a:bodyPr>
            <a:normAutofit/>
          </a:bodyPr>
          <a:lstStyle/>
          <a:p>
            <a:pPr algn="just"/>
            <a:r>
              <a:rPr lang="fr-FR" dirty="0"/>
              <a:t>Aux fins de respecter les engagements internationaux, notamment l’adoption et la ratification de la Convention des Nations unies contre la criminalité transnationale organisée et son protocole additionnel de Palerme , la Tunisie a adoptée dans le cadre de la loi </a:t>
            </a:r>
            <a:r>
              <a:rPr lang="fr-FR" sz="1800" b="1" dirty="0">
                <a:solidFill>
                  <a:schemeClr val="tx1"/>
                </a:solidFill>
                <a:effectLst/>
                <a:latin typeface="Josefin Sans" pitchFamily="2" charset="0"/>
                <a:ea typeface="Calibri" panose="020F0502020204030204" pitchFamily="34" charset="0"/>
              </a:rPr>
              <a:t>du 3 août 2016 une stratégie de lutte contre la traite des êtres humains et</a:t>
            </a:r>
            <a:r>
              <a:rPr lang="fr-FR" dirty="0">
                <a:solidFill>
                  <a:schemeClr val="tx1">
                    <a:lumMod val="95000"/>
                    <a:lumOff val="5000"/>
                  </a:schemeClr>
                </a:solidFill>
              </a:rPr>
              <a:t> elle repose sur quatre piliers, appelés les « 4 P » :</a:t>
            </a:r>
          </a:p>
          <a:p>
            <a:pPr marL="0" indent="0" algn="just">
              <a:buNone/>
            </a:pPr>
            <a:endParaRPr lang="fr-FR" dirty="0">
              <a:solidFill>
                <a:schemeClr val="tx1">
                  <a:lumMod val="95000"/>
                  <a:lumOff val="5000"/>
                </a:schemeClr>
              </a:solidFill>
            </a:endParaRPr>
          </a:p>
          <a:p>
            <a:pPr marL="0" indent="0" algn="just">
              <a:buNone/>
            </a:pPr>
            <a:r>
              <a:rPr lang="fr-FR" dirty="0">
                <a:solidFill>
                  <a:schemeClr val="tx1">
                    <a:lumMod val="95000"/>
                    <a:lumOff val="5000"/>
                  </a:schemeClr>
                </a:solidFill>
              </a:rPr>
              <a:t>• </a:t>
            </a:r>
            <a:r>
              <a:rPr lang="fr-FR" b="1" i="1" dirty="0">
                <a:ln>
                  <a:solidFill>
                    <a:srgbClr val="FFFF00"/>
                  </a:solidFill>
                </a:ln>
                <a:solidFill>
                  <a:srgbClr val="C00000"/>
                </a:solidFill>
              </a:rPr>
              <a:t>PRÉVENTION</a:t>
            </a:r>
            <a:r>
              <a:rPr lang="fr-FR" b="1" i="1" dirty="0">
                <a:solidFill>
                  <a:schemeClr val="tx1">
                    <a:lumMod val="95000"/>
                    <a:lumOff val="5000"/>
                  </a:schemeClr>
                </a:solidFill>
              </a:rPr>
              <a:t> </a:t>
            </a:r>
            <a:r>
              <a:rPr lang="fr-FR" i="1" dirty="0">
                <a:solidFill>
                  <a:schemeClr val="tx1">
                    <a:lumMod val="95000"/>
                    <a:lumOff val="5000"/>
                  </a:schemeClr>
                </a:solidFill>
              </a:rPr>
              <a:t>: Prévenir la traite des personnes.</a:t>
            </a:r>
          </a:p>
          <a:p>
            <a:pPr marL="0" indent="0" algn="just">
              <a:buNone/>
            </a:pPr>
            <a:endParaRPr lang="fr-FR" i="1" dirty="0">
              <a:solidFill>
                <a:schemeClr val="tx1">
                  <a:lumMod val="95000"/>
                  <a:lumOff val="5000"/>
                </a:schemeClr>
              </a:solidFill>
            </a:endParaRPr>
          </a:p>
          <a:p>
            <a:pPr marL="0" indent="0" algn="just">
              <a:buNone/>
            </a:pPr>
            <a:r>
              <a:rPr lang="fr-FR" i="1" dirty="0">
                <a:solidFill>
                  <a:schemeClr val="tx1">
                    <a:lumMod val="95000"/>
                    <a:lumOff val="5000"/>
                  </a:schemeClr>
                </a:solidFill>
              </a:rPr>
              <a:t>• </a:t>
            </a:r>
            <a:r>
              <a:rPr lang="fr-FR" b="1" i="1" dirty="0">
                <a:ln>
                  <a:solidFill>
                    <a:srgbClr val="00B050"/>
                  </a:solidFill>
                </a:ln>
                <a:solidFill>
                  <a:schemeClr val="tx1">
                    <a:lumMod val="95000"/>
                    <a:lumOff val="5000"/>
                  </a:schemeClr>
                </a:solidFill>
              </a:rPr>
              <a:t>PROTECTION</a:t>
            </a:r>
            <a:r>
              <a:rPr lang="fr-FR" i="1" dirty="0">
                <a:ln>
                  <a:solidFill>
                    <a:srgbClr val="00B050"/>
                  </a:solidFill>
                </a:ln>
                <a:solidFill>
                  <a:schemeClr val="tx1">
                    <a:lumMod val="95000"/>
                    <a:lumOff val="5000"/>
                  </a:schemeClr>
                </a:solidFill>
              </a:rPr>
              <a:t> </a:t>
            </a:r>
            <a:r>
              <a:rPr lang="fr-FR" i="1" dirty="0">
                <a:solidFill>
                  <a:schemeClr val="tx1">
                    <a:lumMod val="95000"/>
                    <a:lumOff val="5000"/>
                  </a:schemeClr>
                </a:solidFill>
              </a:rPr>
              <a:t>: Protéger et prêter assistance aux personnes victimes de la traite.</a:t>
            </a:r>
          </a:p>
          <a:p>
            <a:pPr marL="0" indent="0" algn="just">
              <a:buNone/>
            </a:pPr>
            <a:endParaRPr lang="fr-FR" i="1" dirty="0">
              <a:solidFill>
                <a:schemeClr val="tx1">
                  <a:lumMod val="95000"/>
                  <a:lumOff val="5000"/>
                </a:schemeClr>
              </a:solidFill>
            </a:endParaRPr>
          </a:p>
          <a:p>
            <a:pPr marL="0" indent="0" algn="just">
              <a:buNone/>
            </a:pPr>
            <a:r>
              <a:rPr lang="fr-FR" i="1" dirty="0">
                <a:solidFill>
                  <a:schemeClr val="tx1">
                    <a:lumMod val="95000"/>
                    <a:lumOff val="5000"/>
                  </a:schemeClr>
                </a:solidFill>
              </a:rPr>
              <a:t>•</a:t>
            </a:r>
            <a:r>
              <a:rPr lang="fr-FR" i="1" dirty="0">
                <a:solidFill>
                  <a:srgbClr val="FFC000"/>
                </a:solidFill>
              </a:rPr>
              <a:t> </a:t>
            </a:r>
            <a:r>
              <a:rPr lang="fr-FR" b="1" i="1" dirty="0">
                <a:ln>
                  <a:solidFill>
                    <a:srgbClr val="CC0000"/>
                  </a:solidFill>
                </a:ln>
                <a:solidFill>
                  <a:srgbClr val="C00000"/>
                </a:solidFill>
              </a:rPr>
              <a:t>POURSUITE</a:t>
            </a:r>
            <a:r>
              <a:rPr lang="fr-FR" i="1" dirty="0">
                <a:ln>
                  <a:solidFill>
                    <a:srgbClr val="CC0000"/>
                  </a:solidFill>
                </a:ln>
                <a:solidFill>
                  <a:srgbClr val="FFC000"/>
                </a:solidFill>
              </a:rPr>
              <a:t> </a:t>
            </a:r>
            <a:r>
              <a:rPr lang="fr-FR" i="1" dirty="0">
                <a:solidFill>
                  <a:schemeClr val="tx1">
                    <a:lumMod val="95000"/>
                    <a:lumOff val="5000"/>
                  </a:schemeClr>
                </a:solidFill>
              </a:rPr>
              <a:t>: Poursuivre les trafiquants.</a:t>
            </a:r>
          </a:p>
          <a:p>
            <a:pPr marL="0" indent="0" algn="just">
              <a:buNone/>
            </a:pPr>
            <a:endParaRPr lang="fr-FR" i="1" dirty="0">
              <a:solidFill>
                <a:schemeClr val="tx1">
                  <a:lumMod val="95000"/>
                  <a:lumOff val="5000"/>
                </a:schemeClr>
              </a:solidFill>
            </a:endParaRPr>
          </a:p>
          <a:p>
            <a:pPr marL="0" indent="0" algn="just">
              <a:buNone/>
            </a:pPr>
            <a:r>
              <a:rPr lang="fr-FR" i="1" dirty="0">
                <a:solidFill>
                  <a:schemeClr val="tx1">
                    <a:lumMod val="95000"/>
                    <a:lumOff val="5000"/>
                  </a:schemeClr>
                </a:solidFill>
              </a:rPr>
              <a:t>• </a:t>
            </a:r>
            <a:r>
              <a:rPr lang="fr-FR" b="1" i="1" dirty="0">
                <a:ln>
                  <a:solidFill>
                    <a:schemeClr val="accent1">
                      <a:lumMod val="75000"/>
                    </a:schemeClr>
                  </a:solidFill>
                </a:ln>
                <a:solidFill>
                  <a:schemeClr val="tx1">
                    <a:lumMod val="95000"/>
                    <a:lumOff val="5000"/>
                  </a:schemeClr>
                </a:solidFill>
              </a:rPr>
              <a:t>PARTENARIATS</a:t>
            </a:r>
            <a:r>
              <a:rPr lang="fr-FR" b="1" i="1" dirty="0">
                <a:solidFill>
                  <a:schemeClr val="tx1">
                    <a:lumMod val="95000"/>
                    <a:lumOff val="5000"/>
                  </a:schemeClr>
                </a:solidFill>
              </a:rPr>
              <a:t> </a:t>
            </a:r>
            <a:r>
              <a:rPr lang="fr-FR" i="1" dirty="0">
                <a:solidFill>
                  <a:schemeClr val="tx1">
                    <a:lumMod val="95000"/>
                    <a:lumOff val="5000"/>
                  </a:schemeClr>
                </a:solidFill>
              </a:rPr>
              <a:t>: Promouvoir la coopération et les partenariats entre les pays, avec les organisations non gouvernementales, les autres institutions de la société civile et les organisations internationales pour atteindre de façon efficace les objectifs de Protection, Prévention et Poursuite.</a:t>
            </a:r>
          </a:p>
          <a:p>
            <a:endParaRPr lang="fr-FR" dirty="0"/>
          </a:p>
        </p:txBody>
      </p:sp>
    </p:spTree>
    <p:extLst>
      <p:ext uri="{BB962C8B-B14F-4D97-AF65-F5344CB8AC3E}">
        <p14:creationId xmlns:p14="http://schemas.microsoft.com/office/powerpoint/2010/main" val="4946894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3EC4BF-F3C4-4771-A2CE-C3C329D5348C}"/>
              </a:ext>
            </a:extLst>
          </p:cNvPr>
          <p:cNvSpPr>
            <a:spLocks noGrp="1"/>
          </p:cNvSpPr>
          <p:nvPr>
            <p:ph type="title"/>
          </p:nvPr>
        </p:nvSpPr>
        <p:spPr>
          <a:xfrm>
            <a:off x="677690" y="143185"/>
            <a:ext cx="8596668" cy="672790"/>
          </a:xfrm>
        </p:spPr>
        <p:txBody>
          <a:bodyPr>
            <a:normAutofit fontScale="90000"/>
          </a:bodyPr>
          <a:lstStyle/>
          <a:p>
            <a:pPr algn="ctr"/>
            <a:r>
              <a:rPr lang="fr-FR" sz="2000" b="1" dirty="0">
                <a:solidFill>
                  <a:schemeClr val="tx1">
                    <a:lumMod val="95000"/>
                    <a:lumOff val="5000"/>
                  </a:schemeClr>
                </a:solidFill>
                <a:latin typeface="Josefin Sans" pitchFamily="2" charset="0"/>
              </a:rPr>
              <a:t>Les principaux défis en matière de lutte contre le Trafic des migrants et la traite des êtres humains </a:t>
            </a:r>
            <a:endParaRPr lang="fr-TN" sz="2000" b="1" dirty="0">
              <a:latin typeface="Josefin Sans" pitchFamily="2" charset="0"/>
            </a:endParaRPr>
          </a:p>
        </p:txBody>
      </p:sp>
      <p:sp>
        <p:nvSpPr>
          <p:cNvPr id="6" name="Espace réservé du contenu 5">
            <a:extLst>
              <a:ext uri="{FF2B5EF4-FFF2-40B4-BE49-F238E27FC236}">
                <a16:creationId xmlns:a16="http://schemas.microsoft.com/office/drawing/2014/main" id="{0835475B-0137-429F-A455-5FA1D4C36E3F}"/>
              </a:ext>
            </a:extLst>
          </p:cNvPr>
          <p:cNvSpPr>
            <a:spLocks noGrp="1"/>
          </p:cNvSpPr>
          <p:nvPr>
            <p:ph idx="1"/>
          </p:nvPr>
        </p:nvSpPr>
        <p:spPr>
          <a:xfrm>
            <a:off x="677334" y="892992"/>
            <a:ext cx="8596668" cy="5530110"/>
          </a:xfrm>
        </p:spPr>
        <p:txBody>
          <a:bodyPr>
            <a:normAutofit/>
          </a:bodyPr>
          <a:lstStyle/>
          <a:p>
            <a:r>
              <a:rPr lang="fr-FR" b="1" dirty="0">
                <a:solidFill>
                  <a:srgbClr val="C00000"/>
                </a:solidFill>
                <a:latin typeface="Josefin Sans" pitchFamily="2" charset="0"/>
              </a:rPr>
              <a:t>Défis d’ordre international:</a:t>
            </a:r>
          </a:p>
          <a:p>
            <a:r>
              <a:rPr lang="fr-FR" b="1" dirty="0">
                <a:solidFill>
                  <a:schemeClr val="tx1"/>
                </a:solidFill>
                <a:latin typeface="Josefin Sans" pitchFamily="2" charset="0"/>
              </a:rPr>
              <a:t>Les répercussions  de la situation économique et financière mondiale et en Afrique</a:t>
            </a:r>
          </a:p>
          <a:p>
            <a:r>
              <a:rPr lang="fr-FR" b="1" dirty="0">
                <a:solidFill>
                  <a:schemeClr val="tx1"/>
                </a:solidFill>
                <a:latin typeface="Josefin Sans" pitchFamily="2" charset="0"/>
              </a:rPr>
              <a:t>La situation géopolitique et sécuritaire en Afrique </a:t>
            </a:r>
          </a:p>
          <a:p>
            <a:r>
              <a:rPr lang="fr-FR" b="1" dirty="0">
                <a:solidFill>
                  <a:schemeClr val="tx1"/>
                </a:solidFill>
                <a:latin typeface="Josefin Sans" pitchFamily="2" charset="0"/>
              </a:rPr>
              <a:t>Le changement climatique en Afrique </a:t>
            </a:r>
          </a:p>
          <a:p>
            <a:r>
              <a:rPr lang="fr-FR" b="1" dirty="0">
                <a:solidFill>
                  <a:schemeClr val="tx1"/>
                </a:solidFill>
                <a:latin typeface="Josefin Sans" pitchFamily="2" charset="0"/>
              </a:rPr>
              <a:t>Les effets de la COVID 19 et les autres épidémies </a:t>
            </a:r>
          </a:p>
          <a:p>
            <a:r>
              <a:rPr lang="fr-FR" b="1" dirty="0">
                <a:solidFill>
                  <a:srgbClr val="C00000"/>
                </a:solidFill>
                <a:latin typeface="Josefin Sans" pitchFamily="2" charset="0"/>
              </a:rPr>
              <a:t>Défis d’ordre national: </a:t>
            </a:r>
          </a:p>
          <a:p>
            <a:r>
              <a:rPr lang="fr-FR" b="1" dirty="0">
                <a:solidFill>
                  <a:schemeClr val="tx1"/>
                </a:solidFill>
                <a:latin typeface="Josefin Sans" pitchFamily="2" charset="0"/>
              </a:rPr>
              <a:t>L’importance de flux migratoire vers la Tunisie </a:t>
            </a:r>
          </a:p>
          <a:p>
            <a:r>
              <a:rPr lang="fr-FR" sz="1800" b="1" dirty="0">
                <a:solidFill>
                  <a:schemeClr val="tx1"/>
                </a:solidFill>
                <a:latin typeface="Josefin Sans" pitchFamily="2" charset="0"/>
              </a:rPr>
              <a:t>la collecte  des données sur les victimes et les victimes potentielles vue l’absence d’une base de données numérique actualisée</a:t>
            </a:r>
          </a:p>
          <a:p>
            <a:r>
              <a:rPr lang="fr-FR" b="1" dirty="0">
                <a:solidFill>
                  <a:schemeClr val="tx1"/>
                </a:solidFill>
                <a:latin typeface="Josefin Sans" pitchFamily="2" charset="0"/>
              </a:rPr>
              <a:t>L’importance des fonds financiers et des moyens logistiques nécessaires pour assurer l'assistance sociale et psychologiques , l’ Aide et l’encadrement social des victimes - Réinsertion familiale - Réhabilitation sociale – aides pour le retour volontaire- accompagnement, orientation et encadrement des migrants  et la réinsertion dans les pays d’origines </a:t>
            </a:r>
          </a:p>
          <a:p>
            <a:endParaRPr lang="fr-FR" b="1" i="1" dirty="0">
              <a:solidFill>
                <a:schemeClr val="tx1"/>
              </a:solidFill>
              <a:latin typeface="Josefin Sans" pitchFamily="2" charset="0"/>
            </a:endParaRPr>
          </a:p>
          <a:p>
            <a:endParaRPr lang="fr-TN" sz="1800" dirty="0">
              <a:solidFill>
                <a:schemeClr val="tx1"/>
              </a:solidFill>
              <a:latin typeface="Josefin Sans" pitchFamily="2" charset="0"/>
            </a:endParaRPr>
          </a:p>
          <a:p>
            <a:endParaRPr lang="fr-TN" dirty="0"/>
          </a:p>
        </p:txBody>
      </p:sp>
    </p:spTree>
    <p:extLst>
      <p:ext uri="{BB962C8B-B14F-4D97-AF65-F5344CB8AC3E}">
        <p14:creationId xmlns:p14="http://schemas.microsoft.com/office/powerpoint/2010/main" val="929445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FCB4535-0630-53C6-A9D5-26BC290B1814}"/>
              </a:ext>
            </a:extLst>
          </p:cNvPr>
          <p:cNvSpPr>
            <a:spLocks noGrp="1"/>
          </p:cNvSpPr>
          <p:nvPr>
            <p:ph idx="1"/>
          </p:nvPr>
        </p:nvSpPr>
        <p:spPr>
          <a:xfrm>
            <a:off x="5075749" y="1301945"/>
            <a:ext cx="5584817" cy="3880773"/>
          </a:xfrm>
        </p:spPr>
        <p:txBody>
          <a:bodyPr>
            <a:normAutofit/>
          </a:bodyPr>
          <a:lstStyle/>
          <a:p>
            <a:pPr marL="0" indent="0">
              <a:buNone/>
            </a:pPr>
            <a:endParaRPr lang="fr-FR" dirty="0"/>
          </a:p>
          <a:p>
            <a:pPr marL="0" indent="0">
              <a:buNone/>
            </a:pPr>
            <a:endParaRPr lang="fr-FR" dirty="0"/>
          </a:p>
          <a:p>
            <a:pPr marL="0" indent="0">
              <a:buNone/>
            </a:pPr>
            <a:r>
              <a:rPr lang="ar-TN" dirty="0"/>
              <a:t>			</a:t>
            </a:r>
          </a:p>
          <a:p>
            <a:pPr marL="0" indent="0">
              <a:buNone/>
            </a:pPr>
            <a:r>
              <a:rPr lang="ar-TN" b="1" dirty="0">
                <a:latin typeface="Josefin Sans" pitchFamily="2" charset="0"/>
                <a:ea typeface="Cambria" panose="02040503050406030204" pitchFamily="18" charset="0"/>
              </a:rPr>
              <a:t>			</a:t>
            </a:r>
            <a:r>
              <a:rPr lang="fr-FR" sz="4000" b="1" dirty="0">
                <a:latin typeface="Josefin Sans" pitchFamily="2" charset="0"/>
                <a:ea typeface="Cambria" panose="02040503050406030204" pitchFamily="18" charset="0"/>
              </a:rPr>
              <a:t>Thème 1 : </a:t>
            </a:r>
            <a:endParaRPr lang="ar-TN" sz="4000" b="1" dirty="0">
              <a:latin typeface="Josefin Sans" pitchFamily="2" charset="0"/>
              <a:ea typeface="Cambria" panose="02040503050406030204" pitchFamily="18" charset="0"/>
            </a:endParaRPr>
          </a:p>
          <a:p>
            <a:pPr marL="0" marR="0" lvl="0" indent="0" defTabSz="914400" rtl="0" eaLnBrk="1" fontAlgn="auto" latinLnBrk="0" hangingPunct="1">
              <a:spcBef>
                <a:spcPts val="1000"/>
              </a:spcBef>
              <a:spcAft>
                <a:spcPts val="0"/>
              </a:spcAft>
              <a:buClrTx/>
              <a:buSzTx/>
              <a:buNone/>
              <a:tabLst/>
              <a:defRPr/>
            </a:pPr>
            <a:r>
              <a:rPr lang="ar-TN" sz="4000" b="1" dirty="0">
                <a:latin typeface="Josefin Sans" pitchFamily="2" charset="0"/>
                <a:ea typeface="Cambria" panose="02040503050406030204" pitchFamily="18" charset="0"/>
              </a:rPr>
              <a:t>	</a:t>
            </a:r>
            <a:r>
              <a:rPr lang="fr-FR" sz="4000" b="1" dirty="0">
                <a:latin typeface="Josefin Sans" pitchFamily="2" charset="0"/>
                <a:ea typeface="Cambria" panose="02040503050406030204" pitchFamily="18" charset="0"/>
              </a:rPr>
              <a:t>les </a:t>
            </a:r>
            <a:r>
              <a:rPr kumimoji="0" lang="fr-FR" sz="4000" b="1" i="0" u="none" strike="noStrike" kern="1200" cap="none" spc="0" normalizeH="0" baseline="0" noProof="0" dirty="0">
                <a:ln>
                  <a:noFill/>
                </a:ln>
                <a:effectLst/>
                <a:uLnTx/>
                <a:uFillTx/>
                <a:latin typeface="Josefin Sans" pitchFamily="2" charset="0"/>
                <a:ea typeface="+mn-ea"/>
                <a:cs typeface="+mn-cs"/>
              </a:rPr>
              <a:t>Principaux chiffres et tendances</a:t>
            </a:r>
          </a:p>
          <a:p>
            <a:pPr marL="0" indent="0">
              <a:buNone/>
            </a:pPr>
            <a:endParaRPr lang="fr-FR" b="1" dirty="0">
              <a:latin typeface="Josefin Sans" pitchFamily="2" charset="0"/>
              <a:ea typeface="Cambria" panose="02040503050406030204" pitchFamily="18" charset="0"/>
            </a:endParaRPr>
          </a:p>
        </p:txBody>
      </p:sp>
      <p:pic>
        <p:nvPicPr>
          <p:cNvPr id="5" name="Picture 4" descr="Un motif bleu abstrait avec des nombres">
            <a:extLst>
              <a:ext uri="{FF2B5EF4-FFF2-40B4-BE49-F238E27FC236}">
                <a16:creationId xmlns:a16="http://schemas.microsoft.com/office/drawing/2014/main" id="{85B8F83C-0591-41A5-1B0C-A776196E20F3}"/>
              </a:ext>
            </a:extLst>
          </p:cNvPr>
          <p:cNvPicPr>
            <a:picLocks noChangeAspect="1"/>
          </p:cNvPicPr>
          <p:nvPr/>
        </p:nvPicPr>
        <p:blipFill>
          <a:blip r:embed="rId2"/>
          <a:srcRect l="24061" r="16939"/>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9" name="Isosceles Triangle 8">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5450755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0DF6CD3-C82A-40ED-A8E7-A008B3055C02}"/>
              </a:ext>
            </a:extLst>
          </p:cNvPr>
          <p:cNvSpPr>
            <a:spLocks noGrp="1"/>
          </p:cNvSpPr>
          <p:nvPr>
            <p:ph idx="1"/>
          </p:nvPr>
        </p:nvSpPr>
        <p:spPr>
          <a:xfrm>
            <a:off x="677334" y="390293"/>
            <a:ext cx="8596668" cy="5651069"/>
          </a:xfrm>
        </p:spPr>
        <p:txBody>
          <a:bodyPr>
            <a:normAutofit/>
          </a:bodyPr>
          <a:lstStyle/>
          <a:p>
            <a:r>
              <a:rPr kumimoji="0" lang="fr-FR" sz="1800" b="1" i="0" u="none" strike="noStrike" kern="1200" cap="none" spc="0" normalizeH="0" baseline="0" noProof="0" dirty="0">
                <a:ln>
                  <a:noFill/>
                </a:ln>
                <a:solidFill>
                  <a:prstClr val="black"/>
                </a:solidFill>
                <a:effectLst/>
                <a:uLnTx/>
                <a:uFillTx/>
                <a:latin typeface="Josefin Sans" pitchFamily="2" charset="0"/>
                <a:ea typeface="+mn-ea"/>
                <a:cs typeface="+mn-cs"/>
              </a:rPr>
              <a:t>L’importance des fonds financiers et les moyens logistiques nécessaires pour assurer </a:t>
            </a:r>
            <a:r>
              <a:rPr lang="fr-FR" dirty="0"/>
              <a:t>la détection des infractions liées à la traite et au Trafic des migrants  par les agents de ministère de l’intérieur et les équipes de douanes dans les points de transit terrestres, maritimes et aériens</a:t>
            </a:r>
          </a:p>
          <a:p>
            <a:r>
              <a:rPr lang="fr-FR" dirty="0"/>
              <a:t> </a:t>
            </a:r>
            <a:r>
              <a:rPr kumimoji="0" lang="fr-FR" sz="1800" b="1" i="0" u="none" strike="noStrike" kern="1200" cap="none" spc="0" normalizeH="0" baseline="0" noProof="0" dirty="0">
                <a:ln>
                  <a:noFill/>
                </a:ln>
                <a:solidFill>
                  <a:prstClr val="black"/>
                </a:solidFill>
                <a:effectLst/>
                <a:uLnTx/>
                <a:uFillTx/>
                <a:latin typeface="Josefin Sans" pitchFamily="2" charset="0"/>
                <a:ea typeface="+mn-ea"/>
                <a:cs typeface="+mn-cs"/>
              </a:rPr>
              <a:t>L’importance des fonds financiers et les moyens logistiques nécessaires pour permettre à l'instance nationale de lutte contre la traite de personnes de </a:t>
            </a:r>
            <a:r>
              <a:rPr kumimoji="0" lang="fr-FR" sz="1800" b="0" i="0" u="none" strike="noStrike" kern="1200" cap="none" spc="0" normalizeH="0" baseline="0" noProof="0" dirty="0">
                <a:ln>
                  <a:noFill/>
                </a:ln>
                <a:solidFill>
                  <a:prstClr val="black">
                    <a:lumMod val="95000"/>
                    <a:lumOff val="5000"/>
                  </a:prstClr>
                </a:solidFill>
                <a:effectLst/>
                <a:uLnTx/>
                <a:uFillTx/>
                <a:latin typeface="Josefin Sans" pitchFamily="2" charset="0"/>
                <a:ea typeface="+mn-ea"/>
                <a:cs typeface="+mn-cs"/>
              </a:rPr>
              <a:t>mettre en œuvre la stratégie nationale visant à prévenir et à lutter contre la traite des personnes</a:t>
            </a:r>
            <a:r>
              <a:rPr kumimoji="0" lang="fr-FR" sz="1800" b="0" i="0" u="none" strike="noStrike" kern="1200" cap="none" spc="0" normalizeH="0" baseline="0" noProof="0" dirty="0">
                <a:ln>
                  <a:noFill/>
                </a:ln>
                <a:solidFill>
                  <a:srgbClr val="262626"/>
                </a:solidFill>
                <a:effectLst/>
                <a:uLnTx/>
                <a:uFillTx/>
                <a:latin typeface="Josefin Sans" pitchFamily="2" charset="0"/>
                <a:ea typeface="+mn-ea"/>
                <a:cs typeface="+mn-cs"/>
              </a:rPr>
              <a:t> et aussi mettre en œuvre sa stratégie pour les années 2023-2027 </a:t>
            </a:r>
          </a:p>
          <a:p>
            <a:r>
              <a:rPr lang="fr-FR" dirty="0"/>
              <a:t> </a:t>
            </a:r>
            <a:r>
              <a:rPr kumimoji="0" lang="fr-FR" sz="1800" b="1" i="0" u="none" strike="noStrike" kern="1200" cap="none" spc="0" normalizeH="0" baseline="0" noProof="0" dirty="0">
                <a:ln>
                  <a:noFill/>
                </a:ln>
                <a:solidFill>
                  <a:prstClr val="black"/>
                </a:solidFill>
                <a:effectLst/>
                <a:uLnTx/>
                <a:uFillTx/>
                <a:latin typeface="Josefin Sans" pitchFamily="2" charset="0"/>
                <a:ea typeface="+mn-ea"/>
                <a:cs typeface="+mn-cs"/>
              </a:rPr>
              <a:t>L’importance des fonds financiers et les moyens logistiques nécessaires pour assurer </a:t>
            </a:r>
            <a:r>
              <a:rPr lang="fr-FR" dirty="0"/>
              <a:t>la détection des infractions liées à la traite et au Trafic des migrants et faire aux nouvelles techniques utilises par les passeurs tel que l’utilisation des réseaux sociaux</a:t>
            </a:r>
          </a:p>
          <a:p>
            <a:r>
              <a:rPr kumimoji="0" lang="fr-FR" sz="1800" b="1" i="0" u="none" strike="noStrike" kern="1200" cap="none" spc="0" normalizeH="0" baseline="0" noProof="0" dirty="0">
                <a:ln>
                  <a:noFill/>
                </a:ln>
                <a:solidFill>
                  <a:prstClr val="black"/>
                </a:solidFill>
                <a:effectLst/>
                <a:uLnTx/>
                <a:uFillTx/>
                <a:latin typeface="Josefin Sans" pitchFamily="2" charset="0"/>
                <a:ea typeface="+mn-ea"/>
                <a:cs typeface="+mn-cs"/>
              </a:rPr>
              <a:t>L’importance des fonds financiers et les moyens logistiques nécessaires pour intégrer la numérisation aux techniques de lutte contre la traite des êtres humains et au Trafic des migrants,  </a:t>
            </a:r>
            <a:endParaRPr lang="fr-FR" dirty="0"/>
          </a:p>
          <a:p>
            <a:endParaRPr kumimoji="0" lang="fr-FR" sz="1800" b="0" i="0" u="none" strike="noStrike" kern="1200" cap="none" spc="0" normalizeH="0" baseline="0" noProof="0" dirty="0">
              <a:ln>
                <a:noFill/>
              </a:ln>
              <a:solidFill>
                <a:srgbClr val="262626"/>
              </a:solidFill>
              <a:effectLst/>
              <a:uLnTx/>
              <a:uFillTx/>
              <a:latin typeface="Josefin Sans" pitchFamily="2" charset="0"/>
              <a:ea typeface="+mn-ea"/>
              <a:cs typeface="+mn-cs"/>
            </a:endParaRPr>
          </a:p>
          <a:p>
            <a:endParaRPr lang="fr-FR" dirty="0"/>
          </a:p>
          <a:p>
            <a:endParaRPr lang="fr-TN" dirty="0"/>
          </a:p>
        </p:txBody>
      </p:sp>
    </p:spTree>
    <p:extLst>
      <p:ext uri="{BB962C8B-B14F-4D97-AF65-F5344CB8AC3E}">
        <p14:creationId xmlns:p14="http://schemas.microsoft.com/office/powerpoint/2010/main" val="17778502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58ED919-7E2B-45CA-91BD-28D990AFD1AF}"/>
              </a:ext>
            </a:extLst>
          </p:cNvPr>
          <p:cNvSpPr>
            <a:spLocks noGrp="1"/>
          </p:cNvSpPr>
          <p:nvPr>
            <p:ph idx="1"/>
          </p:nvPr>
        </p:nvSpPr>
        <p:spPr>
          <a:xfrm>
            <a:off x="323386" y="267629"/>
            <a:ext cx="5296830" cy="6434254"/>
          </a:xfrm>
        </p:spPr>
        <p:txBody>
          <a:bodyPr>
            <a:noAutofit/>
          </a:bodyPr>
          <a:lstStyle/>
          <a:p>
            <a:pPr>
              <a:lnSpc>
                <a:spcPct val="90000"/>
              </a:lnSpc>
            </a:pPr>
            <a:r>
              <a:rPr lang="fr-FR" dirty="0">
                <a:latin typeface="Josefin Sans" pitchFamily="2" charset="0"/>
              </a:rPr>
              <a:t>Par la ratification de la Convention des Nations unies contre la criminalité transnationale organisée et ses protocoles additionnels, et la convention de conseil de l'Europe sur  la lutte contre la traite des êtres humains et les autres textes internationaux en la matière  la Tunisie a pu avoir un cadre juridique adéquat qui assure à la fois la répression de ces crimes , la poursuite et la sanction des passeurs et la protection des victimes et la détection des victimes potentielles</a:t>
            </a:r>
          </a:p>
          <a:p>
            <a:pPr>
              <a:lnSpc>
                <a:spcPct val="90000"/>
              </a:lnSpc>
            </a:pPr>
            <a:r>
              <a:rPr lang="fr-FR" dirty="0">
                <a:latin typeface="Josefin Sans" pitchFamily="2" charset="0"/>
              </a:rPr>
              <a:t>Le choix stratégique de la Tunisie en favorisant la coordination des efforts entre les organismes nationaux et la coopération internationale en la matière a permis la mise en place d’un Mécanisme national d’orientation des victimes (MNO) </a:t>
            </a:r>
            <a:r>
              <a:rPr lang="fr-FR" b="1" dirty="0">
                <a:latin typeface="Josefin Sans" pitchFamily="2" charset="0"/>
              </a:rPr>
              <a:t>qui se base  sur la détection , l’identification , la protection et l’ assistance et l’orientation ce qui </a:t>
            </a:r>
            <a:r>
              <a:rPr lang="fr-FR" b="1" i="0" dirty="0">
                <a:effectLst/>
                <a:latin typeface="Josefin Sans" pitchFamily="2" charset="0"/>
              </a:rPr>
              <a:t>permettra l'identification et l'orientation des victimes vers les services de prise en charge appropriés </a:t>
            </a:r>
            <a:r>
              <a:rPr lang="fr-FR" b="0" i="0" dirty="0">
                <a:effectLst/>
                <a:latin typeface="Josefin Sans" pitchFamily="2" charset="0"/>
              </a:rPr>
              <a:t>qui assureront leur protection et leur accompagnement ( en partenariat avec l'Union européenne et le Conseil de l'Europe)</a:t>
            </a:r>
            <a:endParaRPr lang="fr-TN" dirty="0">
              <a:latin typeface="Josefin Sans" pitchFamily="2" charset="0"/>
            </a:endParaRPr>
          </a:p>
        </p:txBody>
      </p:sp>
      <p:pic>
        <p:nvPicPr>
          <p:cNvPr id="6" name="Image 5" descr="Une image contenant texte, capture d’écran, doigt, personne&#10;&#10;Description générée automatiquement">
            <a:extLst>
              <a:ext uri="{FF2B5EF4-FFF2-40B4-BE49-F238E27FC236}">
                <a16:creationId xmlns:a16="http://schemas.microsoft.com/office/drawing/2014/main" id="{55150D82-7F15-4D0B-8306-9A3332D3C92F}"/>
              </a:ext>
            </a:extLst>
          </p:cNvPr>
          <p:cNvPicPr>
            <a:picLocks noChangeAspect="1"/>
          </p:cNvPicPr>
          <p:nvPr/>
        </p:nvPicPr>
        <p:blipFill>
          <a:blip r:embed="rId2">
            <a:extLst>
              <a:ext uri="{28A0092B-C50C-407E-A947-70E740481C1C}">
                <a14:useLocalDpi xmlns:a14="http://schemas.microsoft.com/office/drawing/2010/main" val="0"/>
              </a:ext>
            </a:extLst>
          </a:blip>
          <a:srcRect t="14924" r="-3" b="-3"/>
          <a:stretch/>
        </p:blipFill>
        <p:spPr>
          <a:xfrm>
            <a:off x="5972572" y="646772"/>
            <a:ext cx="3551291" cy="5341434"/>
          </a:xfrm>
          <a:prstGeom prst="rect">
            <a:avLst/>
          </a:prstGeom>
        </p:spPr>
      </p:pic>
    </p:spTree>
    <p:extLst>
      <p:ext uri="{BB962C8B-B14F-4D97-AF65-F5344CB8AC3E}">
        <p14:creationId xmlns:p14="http://schemas.microsoft.com/office/powerpoint/2010/main" val="9896570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78F71B9-1BD5-4BED-88EF-A61C9A10081A}"/>
              </a:ext>
            </a:extLst>
          </p:cNvPr>
          <p:cNvSpPr>
            <a:spLocks noGrp="1"/>
          </p:cNvSpPr>
          <p:nvPr>
            <p:ph idx="1"/>
          </p:nvPr>
        </p:nvSpPr>
        <p:spPr>
          <a:xfrm>
            <a:off x="632729" y="398697"/>
            <a:ext cx="8596668" cy="3880773"/>
          </a:xfrm>
        </p:spPr>
        <p:txBody>
          <a:bodyPr/>
          <a:lstStyle/>
          <a:p>
            <a:r>
              <a:rPr lang="fr-FR" dirty="0"/>
              <a:t>La lutte contre la traite des êtres humains et le Trafic des migrants reste un défi international et la protection des  droits des victimes reste une responsabilité collective</a:t>
            </a:r>
          </a:p>
          <a:p>
            <a:pPr marL="0" indent="0">
              <a:buNone/>
            </a:pPr>
            <a:r>
              <a:rPr lang="fr-FR" dirty="0"/>
              <a:t> </a:t>
            </a:r>
            <a:endParaRPr lang="fr-TN" dirty="0"/>
          </a:p>
        </p:txBody>
      </p:sp>
      <p:pic>
        <p:nvPicPr>
          <p:cNvPr id="4" name="Image 3" descr="Une image contenant texte, graphisme, Graphique, affiche&#10;&#10;Description générée automatiquement">
            <a:extLst>
              <a:ext uri="{FF2B5EF4-FFF2-40B4-BE49-F238E27FC236}">
                <a16:creationId xmlns:a16="http://schemas.microsoft.com/office/drawing/2014/main" id="{20E4D740-DFDB-4CB9-BE54-18A7277E71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465" y="1544675"/>
            <a:ext cx="3075135" cy="4276262"/>
          </a:xfrm>
          <a:prstGeom prst="rect">
            <a:avLst/>
          </a:prstGeom>
        </p:spPr>
      </p:pic>
      <p:pic>
        <p:nvPicPr>
          <p:cNvPr id="6" name="Image 5" descr="Une image contenant texte, capture d’écran, Publicité en ligne, Site web&#10;&#10;Description générée automatiquement">
            <a:extLst>
              <a:ext uri="{FF2B5EF4-FFF2-40B4-BE49-F238E27FC236}">
                <a16:creationId xmlns:a16="http://schemas.microsoft.com/office/drawing/2014/main" id="{F2FCF871-89C6-4467-98C4-52BF9E8252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3685" y="1444314"/>
            <a:ext cx="3075135" cy="4565079"/>
          </a:xfrm>
          <a:prstGeom prst="rect">
            <a:avLst/>
          </a:prstGeom>
        </p:spPr>
      </p:pic>
      <p:pic>
        <p:nvPicPr>
          <p:cNvPr id="8" name="Image 7" descr="Une image contenant texte, capture d’écran, Police, Page web&#10;&#10;Description générée automatiquement">
            <a:extLst>
              <a:ext uri="{FF2B5EF4-FFF2-40B4-BE49-F238E27FC236}">
                <a16:creationId xmlns:a16="http://schemas.microsoft.com/office/drawing/2014/main" id="{E100F79F-9588-4CDE-B2D7-AECF98210E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65906" y="1444314"/>
            <a:ext cx="3408068" cy="4565079"/>
          </a:xfrm>
          <a:prstGeom prst="rect">
            <a:avLst/>
          </a:prstGeom>
        </p:spPr>
      </p:pic>
    </p:spTree>
    <p:extLst>
      <p:ext uri="{BB962C8B-B14F-4D97-AF65-F5344CB8AC3E}">
        <p14:creationId xmlns:p14="http://schemas.microsoft.com/office/powerpoint/2010/main" val="14090642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Espace réservé du contenu 10" descr="Une image contenant texte, capture d’écran&#10;&#10;Description générée automatiquement">
            <a:extLst>
              <a:ext uri="{FF2B5EF4-FFF2-40B4-BE49-F238E27FC236}">
                <a16:creationId xmlns:a16="http://schemas.microsoft.com/office/drawing/2014/main" id="{5EB3C60C-9488-47B4-9510-1AA8C8A0E0E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2744" y="97612"/>
            <a:ext cx="3345646" cy="5598390"/>
          </a:xfrm>
        </p:spPr>
      </p:pic>
      <p:pic>
        <p:nvPicPr>
          <p:cNvPr id="13" name="Image 12" descr="Une image contenant texte, capture d’écran, Police, nombre&#10;&#10;Description générée automatiquement">
            <a:extLst>
              <a:ext uri="{FF2B5EF4-FFF2-40B4-BE49-F238E27FC236}">
                <a16:creationId xmlns:a16="http://schemas.microsoft.com/office/drawing/2014/main" id="{54BB8F2E-1E5C-461A-827F-13B02C3672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9061" y="199107"/>
            <a:ext cx="3739532" cy="5354200"/>
          </a:xfrm>
          <a:prstGeom prst="rect">
            <a:avLst/>
          </a:prstGeom>
        </p:spPr>
      </p:pic>
      <p:pic>
        <p:nvPicPr>
          <p:cNvPr id="15" name="Image 14" descr="Une image contenant texte, capture d’écran, conception&#10;&#10;Description générée automatiquement">
            <a:extLst>
              <a:ext uri="{FF2B5EF4-FFF2-40B4-BE49-F238E27FC236}">
                <a16:creationId xmlns:a16="http://schemas.microsoft.com/office/drawing/2014/main" id="{8751609F-6685-468E-BBC6-9E0302CE75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90356" y="341803"/>
            <a:ext cx="3345180" cy="5354199"/>
          </a:xfrm>
          <a:prstGeom prst="rect">
            <a:avLst/>
          </a:prstGeom>
        </p:spPr>
      </p:pic>
    </p:spTree>
    <p:extLst>
      <p:ext uri="{BB962C8B-B14F-4D97-AF65-F5344CB8AC3E}">
        <p14:creationId xmlns:p14="http://schemas.microsoft.com/office/powerpoint/2010/main" val="1100676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descr="Une image contenant texte, capture d’écran, Police, nombre&#10;&#10;Description générée automatiquement">
            <a:extLst>
              <a:ext uri="{FF2B5EF4-FFF2-40B4-BE49-F238E27FC236}">
                <a16:creationId xmlns:a16="http://schemas.microsoft.com/office/drawing/2014/main" id="{776D87D4-8744-4800-8883-41F860DB46D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1099" y="220275"/>
            <a:ext cx="3405349" cy="5801384"/>
          </a:xfrm>
        </p:spPr>
      </p:pic>
      <p:pic>
        <p:nvPicPr>
          <p:cNvPr id="7" name="Image 6" descr="Une image contenant texte, capture d’écran&#10;&#10;Description générée automatiquement">
            <a:extLst>
              <a:ext uri="{FF2B5EF4-FFF2-40B4-BE49-F238E27FC236}">
                <a16:creationId xmlns:a16="http://schemas.microsoft.com/office/drawing/2014/main" id="{3E50B64F-E5A3-4B0C-9C65-4E4AE8DEDB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1797" y="220275"/>
            <a:ext cx="4007191" cy="5544906"/>
          </a:xfrm>
          <a:prstGeom prst="rect">
            <a:avLst/>
          </a:prstGeom>
        </p:spPr>
      </p:pic>
      <p:pic>
        <p:nvPicPr>
          <p:cNvPr id="9" name="Image 8" descr="Une image contenant texte, capture d’écran, conception&#10;&#10;Description générée automatiquement">
            <a:extLst>
              <a:ext uri="{FF2B5EF4-FFF2-40B4-BE49-F238E27FC236}">
                <a16:creationId xmlns:a16="http://schemas.microsoft.com/office/drawing/2014/main" id="{D2C896DD-FE93-4DE2-BFB0-60A360C4AD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46448" y="220275"/>
            <a:ext cx="3284220" cy="5801384"/>
          </a:xfrm>
          <a:prstGeom prst="rect">
            <a:avLst/>
          </a:prstGeom>
        </p:spPr>
      </p:pic>
    </p:spTree>
    <p:extLst>
      <p:ext uri="{BB962C8B-B14F-4D97-AF65-F5344CB8AC3E}">
        <p14:creationId xmlns:p14="http://schemas.microsoft.com/office/powerpoint/2010/main" val="4644073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036695D-6834-4FE9-A137-56ED9C97F51D}"/>
              </a:ext>
            </a:extLst>
          </p:cNvPr>
          <p:cNvSpPr>
            <a:spLocks noGrp="1"/>
          </p:cNvSpPr>
          <p:nvPr>
            <p:ph idx="1"/>
          </p:nvPr>
        </p:nvSpPr>
        <p:spPr>
          <a:xfrm>
            <a:off x="986259" y="2456911"/>
            <a:ext cx="8500968" cy="3880773"/>
          </a:xfrm>
        </p:spPr>
        <p:txBody>
          <a:bodyPr>
            <a:normAutofit/>
          </a:bodyPr>
          <a:lstStyle/>
          <a:p>
            <a:pPr marL="342900" marR="0" lvl="0" indent="-342900" algn="ctr" defTabSz="457200" rtl="0" eaLnBrk="1" fontAlgn="auto" latinLnBrk="0" hangingPunct="1">
              <a:spcBef>
                <a:spcPts val="1000"/>
              </a:spcBef>
              <a:spcAft>
                <a:spcPts val="0"/>
              </a:spcAft>
              <a:buClr>
                <a:srgbClr val="5FCBEF"/>
              </a:buClr>
              <a:buSzPct val="80000"/>
              <a:buFont typeface="Wingdings 3" charset="2"/>
              <a:buChar char=""/>
              <a:tabLst/>
              <a:defRPr/>
            </a:pPr>
            <a:r>
              <a:rPr kumimoji="0" lang="fr-FR" sz="4000" b="1" i="0" u="none" strike="noStrike" kern="1200" cap="none" spc="0" normalizeH="0" baseline="0" noProof="0" dirty="0">
                <a:ln>
                  <a:noFill/>
                </a:ln>
                <a:effectLst/>
                <a:uLnTx/>
                <a:uFillTx/>
                <a:latin typeface="Josefin Sans" pitchFamily="2" charset="0"/>
              </a:rPr>
              <a:t> Merci pour votre attention </a:t>
            </a:r>
          </a:p>
          <a:p>
            <a:endParaRPr lang="fr-TN" dirty="0"/>
          </a:p>
        </p:txBody>
      </p:sp>
      <p:cxnSp>
        <p:nvCxnSpPr>
          <p:cNvPr id="10" name="Straight Connector 9">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2" name="Straight Connector 11">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3"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9"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90790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C4C8EBF-7F7D-4F74-A2EF-A5ACDDC36767}"/>
              </a:ext>
            </a:extLst>
          </p:cNvPr>
          <p:cNvSpPr>
            <a:spLocks noGrp="1"/>
          </p:cNvSpPr>
          <p:nvPr>
            <p:ph idx="1"/>
          </p:nvPr>
        </p:nvSpPr>
        <p:spPr>
          <a:xfrm>
            <a:off x="307420" y="291834"/>
            <a:ext cx="10579245" cy="6045904"/>
          </a:xfrm>
        </p:spPr>
        <p:txBody>
          <a:bodyPr>
            <a:normAutofit/>
          </a:bodyPr>
          <a:lstStyle/>
          <a:p>
            <a:r>
              <a:rPr lang="fr-FR" dirty="0">
                <a:latin typeface="Josefin Sans" pitchFamily="2" charset="0"/>
              </a:rPr>
              <a:t>La traite des êtres humains et le trafic des migrants constituent tant une préoccupation</a:t>
            </a:r>
          </a:p>
          <a:p>
            <a:pPr marL="0" indent="0">
              <a:buNone/>
            </a:pPr>
            <a:r>
              <a:rPr lang="fr-FR" dirty="0">
                <a:latin typeface="Josefin Sans" pitchFamily="2" charset="0"/>
              </a:rPr>
              <a:t>      et un défi international que national.</a:t>
            </a:r>
          </a:p>
          <a:p>
            <a:r>
              <a:rPr lang="fr-FR" dirty="0">
                <a:latin typeface="Josefin Sans" pitchFamily="2" charset="0"/>
                <a:ea typeface="Calibri" panose="020F0502020204030204" pitchFamily="34" charset="0"/>
              </a:rPr>
              <a:t>Le  nombre des victimes de traite des êtres humains en Tunisie * :</a:t>
            </a:r>
          </a:p>
          <a:p>
            <a:pPr marL="0" indent="0">
              <a:buNone/>
            </a:pPr>
            <a:endParaRPr lang="fr-FR" dirty="0">
              <a:latin typeface="Calibri" panose="020F0502020204030204" pitchFamily="34" charset="0"/>
              <a:ea typeface="Calibri" panose="020F0502020204030204" pitchFamily="34" charset="0"/>
            </a:endParaRPr>
          </a:p>
          <a:p>
            <a:endParaRPr lang="fr-FR" dirty="0">
              <a:latin typeface="Calibri" panose="020F0502020204030204" pitchFamily="34" charset="0"/>
              <a:ea typeface="Calibri" panose="020F0502020204030204" pitchFamily="34" charset="0"/>
            </a:endParaRPr>
          </a:p>
          <a:p>
            <a:endParaRPr lang="fr-FR" dirty="0">
              <a:latin typeface="Calibri" panose="020F0502020204030204" pitchFamily="34" charset="0"/>
              <a:ea typeface="Calibri" panose="020F0502020204030204" pitchFamily="34" charset="0"/>
            </a:endParaRPr>
          </a:p>
          <a:p>
            <a:endParaRPr lang="fr-FR" dirty="0">
              <a:latin typeface="Calibri" panose="020F0502020204030204" pitchFamily="34" charset="0"/>
              <a:ea typeface="Calibri" panose="020F0502020204030204" pitchFamily="34" charset="0"/>
            </a:endParaRPr>
          </a:p>
          <a:p>
            <a:endParaRPr lang="fr-FR" dirty="0">
              <a:latin typeface="Calibri" panose="020F0502020204030204" pitchFamily="34" charset="0"/>
              <a:ea typeface="Calibri" panose="020F0502020204030204" pitchFamily="34" charset="0"/>
            </a:endParaRPr>
          </a:p>
          <a:p>
            <a:endParaRPr lang="fr-FR" dirty="0">
              <a:latin typeface="Calibri" panose="020F0502020204030204" pitchFamily="34" charset="0"/>
              <a:ea typeface="Calibri" panose="020F0502020204030204" pitchFamily="34" charset="0"/>
            </a:endParaRPr>
          </a:p>
          <a:p>
            <a:endParaRPr lang="fr-FR" dirty="0">
              <a:latin typeface="Calibri" panose="020F0502020204030204" pitchFamily="34" charset="0"/>
              <a:ea typeface="Calibri" panose="020F0502020204030204" pitchFamily="34" charset="0"/>
            </a:endParaRPr>
          </a:p>
          <a:p>
            <a:endParaRPr lang="fr-FR" dirty="0">
              <a:latin typeface="Calibri" panose="020F0502020204030204" pitchFamily="34" charset="0"/>
              <a:ea typeface="Calibri" panose="020F0502020204030204" pitchFamily="34" charset="0"/>
            </a:endParaRPr>
          </a:p>
          <a:p>
            <a:endParaRPr lang="fr-FR" dirty="0">
              <a:latin typeface="Calibri" panose="020F0502020204030204" pitchFamily="34" charset="0"/>
              <a:ea typeface="Calibri" panose="020F0502020204030204" pitchFamily="34" charset="0"/>
            </a:endParaRPr>
          </a:p>
          <a:p>
            <a:pPr marL="342900" marR="0" lvl="0" indent="-342900" algn="l" defTabSz="457200" rtl="0" eaLnBrk="1" fontAlgn="auto" latinLnBrk="0" hangingPunct="1">
              <a:lnSpc>
                <a:spcPct val="100000"/>
              </a:lnSpc>
              <a:spcBef>
                <a:spcPts val="1000"/>
              </a:spcBef>
              <a:spcAft>
                <a:spcPts val="0"/>
              </a:spcAft>
              <a:buClr>
                <a:srgbClr val="5FCBEF"/>
              </a:buClr>
              <a:buSzPct val="80000"/>
              <a:buFont typeface="Wingdings 3" charset="2"/>
              <a:buChar char=""/>
              <a:tabLst/>
              <a:defRPr/>
            </a:pPr>
            <a:r>
              <a:rPr kumimoji="0" lang="fr-FR" sz="17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 selon les rapports de l'instance nationale de la lutte contre la traite des personnes en Tunisie pour les années 2018-2019-2020-2021. </a:t>
            </a:r>
          </a:p>
          <a:p>
            <a:endParaRPr lang="fr-FR" dirty="0">
              <a:latin typeface="Calibri" panose="020F0502020204030204" pitchFamily="34" charset="0"/>
              <a:ea typeface="Calibri" panose="020F0502020204030204" pitchFamily="34" charset="0"/>
            </a:endParaRPr>
          </a:p>
          <a:p>
            <a:pPr marL="0" indent="0">
              <a:buNone/>
            </a:pPr>
            <a:endParaRPr lang="fr-FR" dirty="0"/>
          </a:p>
          <a:p>
            <a:endParaRPr lang="fr-FR" dirty="0"/>
          </a:p>
          <a:p>
            <a:endParaRPr lang="fr-FR" dirty="0"/>
          </a:p>
        </p:txBody>
      </p:sp>
      <p:graphicFrame>
        <p:nvGraphicFramePr>
          <p:cNvPr id="4" name="Diagramme 3">
            <a:extLst>
              <a:ext uri="{FF2B5EF4-FFF2-40B4-BE49-F238E27FC236}">
                <a16:creationId xmlns:a16="http://schemas.microsoft.com/office/drawing/2014/main" id="{AE19B437-1851-4A63-9F85-D2C9B4C5EAC9}"/>
              </a:ext>
            </a:extLst>
          </p:cNvPr>
          <p:cNvGraphicFramePr/>
          <p:nvPr>
            <p:extLst>
              <p:ext uri="{D42A27DB-BD31-4B8C-83A1-F6EECF244321}">
                <p14:modId xmlns:p14="http://schemas.microsoft.com/office/powerpoint/2010/main" val="3889406879"/>
              </p:ext>
            </p:extLst>
          </p:nvPr>
        </p:nvGraphicFramePr>
        <p:xfrm>
          <a:off x="454563" y="2059581"/>
          <a:ext cx="10284958" cy="21233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03047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CB71BD0B-80B9-4115-A55F-3621F37CF6A3}"/>
              </a:ext>
            </a:extLst>
          </p:cNvPr>
          <p:cNvSpPr>
            <a:spLocks noGrp="1"/>
          </p:cNvSpPr>
          <p:nvPr>
            <p:ph idx="1"/>
          </p:nvPr>
        </p:nvSpPr>
        <p:spPr>
          <a:xfrm>
            <a:off x="600656" y="556474"/>
            <a:ext cx="8596668" cy="5802285"/>
          </a:xfrm>
        </p:spPr>
        <p:txBody>
          <a:bodyPr>
            <a:normAutofit/>
          </a:bodyPr>
          <a:lstStyle/>
          <a:p>
            <a:r>
              <a:rPr lang="fr-FR" dirty="0"/>
              <a:t>Le nombre des enfants et femmes victimes *</a:t>
            </a:r>
          </a:p>
          <a:p>
            <a:endParaRPr lang="fr-FR" dirty="0"/>
          </a:p>
          <a:p>
            <a:endParaRPr lang="fr-FR" dirty="0"/>
          </a:p>
          <a:p>
            <a:endParaRPr lang="fr-FR" dirty="0"/>
          </a:p>
          <a:p>
            <a:endParaRPr lang="fr-FR" dirty="0"/>
          </a:p>
          <a:p>
            <a:endParaRPr lang="fr-FR" dirty="0"/>
          </a:p>
          <a:p>
            <a:r>
              <a:rPr lang="fr-FR" dirty="0"/>
              <a:t>Le nombre des trafiquants poursuivies pour des crimes relatives à la traite des êtres humains* </a:t>
            </a:r>
          </a:p>
          <a:p>
            <a:endParaRPr lang="fr-FR" dirty="0"/>
          </a:p>
          <a:p>
            <a:endParaRPr lang="fr-FR" dirty="0"/>
          </a:p>
          <a:p>
            <a:endParaRPr lang="fr-FR" dirty="0"/>
          </a:p>
          <a:p>
            <a:pPr marL="0" indent="0">
              <a:buNone/>
            </a:pPr>
            <a:endParaRPr lang="fr-FR" dirty="0">
              <a:solidFill>
                <a:srgbClr val="FF0000"/>
              </a:solidFill>
            </a:endParaRPr>
          </a:p>
          <a:p>
            <a:pPr marL="0" indent="0">
              <a:buNone/>
            </a:pPr>
            <a:r>
              <a:rPr lang="fr-FR" dirty="0"/>
              <a:t>* </a:t>
            </a:r>
            <a:r>
              <a:rPr lang="fr-FR" sz="1000" dirty="0"/>
              <a:t>selon les rapports de l'instance nationale de la lutte contre la traite des personnes en Tunisie. </a:t>
            </a:r>
          </a:p>
          <a:p>
            <a:endParaRPr lang="fr-FR" dirty="0"/>
          </a:p>
          <a:p>
            <a:endParaRPr lang="fr-FR" dirty="0"/>
          </a:p>
          <a:p>
            <a:pPr marL="0" indent="0">
              <a:buNone/>
            </a:pPr>
            <a:endParaRPr lang="fr-FR" dirty="0"/>
          </a:p>
          <a:p>
            <a:endParaRPr lang="fr-FR" dirty="0"/>
          </a:p>
          <a:p>
            <a:endParaRPr lang="fr-FR" dirty="0"/>
          </a:p>
          <a:p>
            <a:pPr marL="0" indent="0">
              <a:buNone/>
            </a:pPr>
            <a:endParaRPr lang="fr-FR" dirty="0"/>
          </a:p>
          <a:p>
            <a:pPr marL="0" indent="0">
              <a:buNone/>
            </a:pPr>
            <a:endParaRPr lang="fr-FR" dirty="0"/>
          </a:p>
          <a:p>
            <a:endParaRPr lang="fr-TN" dirty="0"/>
          </a:p>
        </p:txBody>
      </p:sp>
      <p:graphicFrame>
        <p:nvGraphicFramePr>
          <p:cNvPr id="4" name="Tableau 4">
            <a:extLst>
              <a:ext uri="{FF2B5EF4-FFF2-40B4-BE49-F238E27FC236}">
                <a16:creationId xmlns:a16="http://schemas.microsoft.com/office/drawing/2014/main" id="{9E59DC9A-944F-468A-8742-41B22DDFF852}"/>
              </a:ext>
            </a:extLst>
          </p:cNvPr>
          <p:cNvGraphicFramePr>
            <a:graphicFrameLocks noGrp="1"/>
          </p:cNvGraphicFramePr>
          <p:nvPr>
            <p:extLst>
              <p:ext uri="{D42A27DB-BD31-4B8C-83A1-F6EECF244321}">
                <p14:modId xmlns:p14="http://schemas.microsoft.com/office/powerpoint/2010/main" val="1671276225"/>
              </p:ext>
            </p:extLst>
          </p:nvPr>
        </p:nvGraphicFramePr>
        <p:xfrm>
          <a:off x="677334" y="1061850"/>
          <a:ext cx="8128000" cy="1642287"/>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3708705292"/>
                    </a:ext>
                  </a:extLst>
                </a:gridCol>
                <a:gridCol w="2032000">
                  <a:extLst>
                    <a:ext uri="{9D8B030D-6E8A-4147-A177-3AD203B41FA5}">
                      <a16:colId xmlns:a16="http://schemas.microsoft.com/office/drawing/2014/main" val="2324837870"/>
                    </a:ext>
                  </a:extLst>
                </a:gridCol>
                <a:gridCol w="2032000">
                  <a:extLst>
                    <a:ext uri="{9D8B030D-6E8A-4147-A177-3AD203B41FA5}">
                      <a16:colId xmlns:a16="http://schemas.microsoft.com/office/drawing/2014/main" val="3321904084"/>
                    </a:ext>
                  </a:extLst>
                </a:gridCol>
                <a:gridCol w="2032000">
                  <a:extLst>
                    <a:ext uri="{9D8B030D-6E8A-4147-A177-3AD203B41FA5}">
                      <a16:colId xmlns:a16="http://schemas.microsoft.com/office/drawing/2014/main" val="1291323004"/>
                    </a:ext>
                  </a:extLst>
                </a:gridCol>
              </a:tblGrid>
              <a:tr h="370840">
                <a:tc>
                  <a:txBody>
                    <a:bodyPr/>
                    <a:lstStyle/>
                    <a:p>
                      <a:pPr algn="ctr"/>
                      <a:r>
                        <a:rPr lang="fr-FR" sz="2800" dirty="0"/>
                        <a:t>2018</a:t>
                      </a:r>
                      <a:endParaRPr lang="fr-TN" sz="2800" dirty="0"/>
                    </a:p>
                  </a:txBody>
                  <a:tcPr/>
                </a:tc>
                <a:tc>
                  <a:txBody>
                    <a:bodyPr/>
                    <a:lstStyle/>
                    <a:p>
                      <a:pPr algn="ctr"/>
                      <a:r>
                        <a:rPr lang="fr-FR" sz="2800" dirty="0"/>
                        <a:t>2019</a:t>
                      </a:r>
                      <a:endParaRPr lang="fr-TN" sz="2800" dirty="0"/>
                    </a:p>
                  </a:txBody>
                  <a:tcPr/>
                </a:tc>
                <a:tc>
                  <a:txBody>
                    <a:bodyPr/>
                    <a:lstStyle/>
                    <a:p>
                      <a:pPr algn="ctr"/>
                      <a:r>
                        <a:rPr lang="fr-FR" sz="2800" dirty="0"/>
                        <a:t>2020</a:t>
                      </a:r>
                      <a:endParaRPr lang="fr-TN" sz="2800" dirty="0"/>
                    </a:p>
                  </a:txBody>
                  <a:tcPr/>
                </a:tc>
                <a:tc>
                  <a:txBody>
                    <a:bodyPr/>
                    <a:lstStyle/>
                    <a:p>
                      <a:pPr algn="ctr"/>
                      <a:r>
                        <a:rPr lang="fr-FR" sz="2800" dirty="0"/>
                        <a:t>2021</a:t>
                      </a:r>
                      <a:endParaRPr lang="fr-TN" sz="2800" dirty="0"/>
                    </a:p>
                  </a:txBody>
                  <a:tcPr/>
                </a:tc>
                <a:extLst>
                  <a:ext uri="{0D108BD9-81ED-4DB2-BD59-A6C34878D82A}">
                    <a16:rowId xmlns:a16="http://schemas.microsoft.com/office/drawing/2014/main" val="3683402064"/>
                  </a:ext>
                </a:extLst>
              </a:tr>
              <a:tr h="370840">
                <a:tc>
                  <a:txBody>
                    <a:bodyPr/>
                    <a:lstStyle/>
                    <a:p>
                      <a:pPr algn="ctr"/>
                      <a:r>
                        <a:rPr lang="fr-FR" sz="1800" dirty="0"/>
                        <a:t>Enfants: 372</a:t>
                      </a:r>
                      <a:endParaRPr lang="fr-TN" sz="1800" dirty="0"/>
                    </a:p>
                  </a:txBody>
                  <a:tcPr/>
                </a:tc>
                <a:tc>
                  <a:txBody>
                    <a:bodyPr/>
                    <a:lstStyle/>
                    <a:p>
                      <a:pPr algn="ctr"/>
                      <a:r>
                        <a:rPr lang="fr-FR" sz="1800" dirty="0"/>
                        <a:t>Enfants :612</a:t>
                      </a:r>
                      <a:endParaRPr lang="fr-TN" sz="1800" dirty="0"/>
                    </a:p>
                  </a:txBody>
                  <a:tcPr/>
                </a:tc>
                <a:tc>
                  <a:txBody>
                    <a:bodyPr/>
                    <a:lstStyle/>
                    <a:p>
                      <a:pPr algn="ctr"/>
                      <a:r>
                        <a:rPr lang="fr-FR" sz="1800" dirty="0"/>
                        <a:t>Enfants: 472</a:t>
                      </a:r>
                      <a:endParaRPr lang="fr-TN" sz="1800" dirty="0"/>
                    </a:p>
                  </a:txBody>
                  <a:tcPr/>
                </a:tc>
                <a:tc>
                  <a:txBody>
                    <a:bodyPr/>
                    <a:lstStyle/>
                    <a:p>
                      <a:pPr algn="ctr"/>
                      <a:r>
                        <a:rPr lang="fr-FR" sz="1800" dirty="0"/>
                        <a:t>Enfants: 618</a:t>
                      </a:r>
                      <a:endParaRPr lang="fr-TN" sz="1800" dirty="0"/>
                    </a:p>
                  </a:txBody>
                  <a:tcPr/>
                </a:tc>
                <a:extLst>
                  <a:ext uri="{0D108BD9-81ED-4DB2-BD59-A6C34878D82A}">
                    <a16:rowId xmlns:a16="http://schemas.microsoft.com/office/drawing/2014/main" val="2524862250"/>
                  </a:ext>
                </a:extLst>
              </a:tr>
              <a:tr h="382447">
                <a:tc>
                  <a:txBody>
                    <a:bodyPr/>
                    <a:lstStyle/>
                    <a:p>
                      <a:pPr algn="ctr"/>
                      <a:r>
                        <a:rPr lang="fr-FR" sz="1800" dirty="0"/>
                        <a:t>Femmes: 578</a:t>
                      </a:r>
                      <a:endParaRPr lang="fr-TN" sz="1800" dirty="0"/>
                    </a:p>
                  </a:txBody>
                  <a:tcPr/>
                </a:tc>
                <a:tc>
                  <a:txBody>
                    <a:bodyPr/>
                    <a:lstStyle/>
                    <a:p>
                      <a:pPr algn="ctr"/>
                      <a:r>
                        <a:rPr lang="fr-FR" sz="1800" dirty="0"/>
                        <a:t>Femmes: 748</a:t>
                      </a:r>
                      <a:endParaRPr lang="fr-TN" sz="1800" dirty="0"/>
                    </a:p>
                  </a:txBody>
                  <a:tcPr/>
                </a:tc>
                <a:tc>
                  <a:txBody>
                    <a:bodyPr/>
                    <a:lstStyle/>
                    <a:p>
                      <a:pPr algn="ctr"/>
                      <a:r>
                        <a:rPr lang="fr-FR" sz="1800" dirty="0"/>
                        <a:t>Femmes: 578</a:t>
                      </a:r>
                      <a:endParaRPr lang="fr-TN" sz="1800" dirty="0"/>
                    </a:p>
                  </a:txBody>
                  <a:tcPr/>
                </a:tc>
                <a:tc>
                  <a:txBody>
                    <a:bodyPr/>
                    <a:lstStyle/>
                    <a:p>
                      <a:pPr algn="ctr"/>
                      <a:r>
                        <a:rPr lang="fr-FR" sz="1800" dirty="0"/>
                        <a:t>Femmes: 725 </a:t>
                      </a:r>
                      <a:endParaRPr lang="fr-TN" sz="1800" dirty="0"/>
                    </a:p>
                  </a:txBody>
                  <a:tcPr/>
                </a:tc>
                <a:extLst>
                  <a:ext uri="{0D108BD9-81ED-4DB2-BD59-A6C34878D82A}">
                    <a16:rowId xmlns:a16="http://schemas.microsoft.com/office/drawing/2014/main" val="4235028766"/>
                  </a:ext>
                </a:extLst>
              </a:tr>
              <a:tr h="370840">
                <a:tc gridSpan="4">
                  <a:txBody>
                    <a:bodyPr/>
                    <a:lstStyle/>
                    <a:p>
                      <a:endParaRPr lang="fr-TN" dirty="0"/>
                    </a:p>
                  </a:txBody>
                  <a:tcPr/>
                </a:tc>
                <a:tc hMerge="1">
                  <a:txBody>
                    <a:bodyPr/>
                    <a:lstStyle/>
                    <a:p>
                      <a:endParaRPr lang="fr-TN" dirty="0"/>
                    </a:p>
                  </a:txBody>
                  <a:tcPr/>
                </a:tc>
                <a:tc hMerge="1">
                  <a:txBody>
                    <a:bodyPr/>
                    <a:lstStyle/>
                    <a:p>
                      <a:endParaRPr lang="fr-TN"/>
                    </a:p>
                  </a:txBody>
                  <a:tcPr/>
                </a:tc>
                <a:tc hMerge="1">
                  <a:txBody>
                    <a:bodyPr/>
                    <a:lstStyle/>
                    <a:p>
                      <a:endParaRPr lang="fr-TN" dirty="0"/>
                    </a:p>
                  </a:txBody>
                  <a:tcPr/>
                </a:tc>
                <a:extLst>
                  <a:ext uri="{0D108BD9-81ED-4DB2-BD59-A6C34878D82A}">
                    <a16:rowId xmlns:a16="http://schemas.microsoft.com/office/drawing/2014/main" val="1620112683"/>
                  </a:ext>
                </a:extLst>
              </a:tr>
            </a:tbl>
          </a:graphicData>
        </a:graphic>
      </p:graphicFrame>
      <p:graphicFrame>
        <p:nvGraphicFramePr>
          <p:cNvPr id="5" name="Tableau 5">
            <a:extLst>
              <a:ext uri="{FF2B5EF4-FFF2-40B4-BE49-F238E27FC236}">
                <a16:creationId xmlns:a16="http://schemas.microsoft.com/office/drawing/2014/main" id="{1B161614-58AA-4BBC-992A-B7A9F368D50D}"/>
              </a:ext>
            </a:extLst>
          </p:cNvPr>
          <p:cNvGraphicFramePr>
            <a:graphicFrameLocks noGrp="1"/>
          </p:cNvGraphicFramePr>
          <p:nvPr>
            <p:extLst>
              <p:ext uri="{D42A27DB-BD31-4B8C-83A1-F6EECF244321}">
                <p14:modId xmlns:p14="http://schemas.microsoft.com/office/powerpoint/2010/main" val="2426375764"/>
              </p:ext>
            </p:extLst>
          </p:nvPr>
        </p:nvGraphicFramePr>
        <p:xfrm>
          <a:off x="677333" y="3678621"/>
          <a:ext cx="8128000" cy="1310770"/>
        </p:xfrm>
        <a:graphic>
          <a:graphicData uri="http://schemas.openxmlformats.org/drawingml/2006/table">
            <a:tbl>
              <a:tblPr firstRow="1" bandRow="1">
                <a:tableStyleId>{5C22544A-7EE6-4342-B048-85BDC9FD1C3A}</a:tableStyleId>
              </a:tblPr>
              <a:tblGrid>
                <a:gridCol w="1354667">
                  <a:extLst>
                    <a:ext uri="{9D8B030D-6E8A-4147-A177-3AD203B41FA5}">
                      <a16:colId xmlns:a16="http://schemas.microsoft.com/office/drawing/2014/main" val="2073254861"/>
                    </a:ext>
                  </a:extLst>
                </a:gridCol>
                <a:gridCol w="1856828">
                  <a:extLst>
                    <a:ext uri="{9D8B030D-6E8A-4147-A177-3AD203B41FA5}">
                      <a16:colId xmlns:a16="http://schemas.microsoft.com/office/drawing/2014/main" val="906286799"/>
                    </a:ext>
                  </a:extLst>
                </a:gridCol>
                <a:gridCol w="2207172">
                  <a:extLst>
                    <a:ext uri="{9D8B030D-6E8A-4147-A177-3AD203B41FA5}">
                      <a16:colId xmlns:a16="http://schemas.microsoft.com/office/drawing/2014/main" val="2403470284"/>
                    </a:ext>
                  </a:extLst>
                </a:gridCol>
                <a:gridCol w="2709333">
                  <a:extLst>
                    <a:ext uri="{9D8B030D-6E8A-4147-A177-3AD203B41FA5}">
                      <a16:colId xmlns:a16="http://schemas.microsoft.com/office/drawing/2014/main" val="3829167489"/>
                    </a:ext>
                  </a:extLst>
                </a:gridCol>
              </a:tblGrid>
              <a:tr h="655385">
                <a:tc>
                  <a:txBody>
                    <a:bodyPr/>
                    <a:lstStyle/>
                    <a:p>
                      <a:pPr algn="ctr"/>
                      <a:r>
                        <a:rPr lang="fr-FR" sz="2800" dirty="0"/>
                        <a:t>2018</a:t>
                      </a:r>
                      <a:endParaRPr lang="fr-TN" sz="2800" dirty="0"/>
                    </a:p>
                  </a:txBody>
                  <a:tcPr/>
                </a:tc>
                <a:tc>
                  <a:txBody>
                    <a:bodyPr/>
                    <a:lstStyle/>
                    <a:p>
                      <a:pPr algn="ctr"/>
                      <a:r>
                        <a:rPr lang="fr-FR" sz="2800" dirty="0"/>
                        <a:t>2019</a:t>
                      </a:r>
                      <a:endParaRPr lang="fr-TN" sz="2800" dirty="0"/>
                    </a:p>
                  </a:txBody>
                  <a:tcPr/>
                </a:tc>
                <a:tc>
                  <a:txBody>
                    <a:bodyPr/>
                    <a:lstStyle/>
                    <a:p>
                      <a:pPr algn="ctr"/>
                      <a:r>
                        <a:rPr lang="fr-FR" sz="2800" dirty="0"/>
                        <a:t>2020</a:t>
                      </a:r>
                      <a:endParaRPr lang="fr-TN" sz="2800" dirty="0"/>
                    </a:p>
                  </a:txBody>
                  <a:tcPr/>
                </a:tc>
                <a:tc>
                  <a:txBody>
                    <a:bodyPr/>
                    <a:lstStyle/>
                    <a:p>
                      <a:pPr algn="ctr"/>
                      <a:r>
                        <a:rPr lang="fr-FR" sz="2800" dirty="0"/>
                        <a:t>2021</a:t>
                      </a:r>
                      <a:endParaRPr lang="fr-TN" sz="2800" dirty="0"/>
                    </a:p>
                  </a:txBody>
                  <a:tcPr/>
                </a:tc>
                <a:extLst>
                  <a:ext uri="{0D108BD9-81ED-4DB2-BD59-A6C34878D82A}">
                    <a16:rowId xmlns:a16="http://schemas.microsoft.com/office/drawing/2014/main" val="1625768265"/>
                  </a:ext>
                </a:extLst>
              </a:tr>
              <a:tr h="655385">
                <a:tc>
                  <a:txBody>
                    <a:bodyPr/>
                    <a:lstStyle/>
                    <a:p>
                      <a:pPr algn="ctr"/>
                      <a:r>
                        <a:rPr lang="fr-FR" dirty="0"/>
                        <a:t>301</a:t>
                      </a:r>
                      <a:endParaRPr lang="fr-TN" dirty="0"/>
                    </a:p>
                  </a:txBody>
                  <a:tcPr/>
                </a:tc>
                <a:tc>
                  <a:txBody>
                    <a:bodyPr/>
                    <a:lstStyle/>
                    <a:p>
                      <a:pPr algn="ctr"/>
                      <a:r>
                        <a:rPr lang="fr-FR" dirty="0"/>
                        <a:t>841</a:t>
                      </a:r>
                      <a:endParaRPr lang="fr-TN" dirty="0"/>
                    </a:p>
                  </a:txBody>
                  <a:tcPr/>
                </a:tc>
                <a:tc>
                  <a:txBody>
                    <a:bodyPr/>
                    <a:lstStyle/>
                    <a:p>
                      <a:pPr algn="ctr"/>
                      <a:r>
                        <a:rPr lang="fr-FR" dirty="0"/>
                        <a:t>162</a:t>
                      </a:r>
                      <a:endParaRPr lang="fr-TN" dirty="0"/>
                    </a:p>
                  </a:txBody>
                  <a:tcPr/>
                </a:tc>
                <a:tc>
                  <a:txBody>
                    <a:bodyPr/>
                    <a:lstStyle/>
                    <a:p>
                      <a:pPr algn="ctr"/>
                      <a:r>
                        <a:rPr lang="fr-FR" dirty="0"/>
                        <a:t>322</a:t>
                      </a:r>
                      <a:endParaRPr lang="fr-TN" dirty="0"/>
                    </a:p>
                  </a:txBody>
                  <a:tcPr/>
                </a:tc>
                <a:extLst>
                  <a:ext uri="{0D108BD9-81ED-4DB2-BD59-A6C34878D82A}">
                    <a16:rowId xmlns:a16="http://schemas.microsoft.com/office/drawing/2014/main" val="2060228797"/>
                  </a:ext>
                </a:extLst>
              </a:tr>
            </a:tbl>
          </a:graphicData>
        </a:graphic>
      </p:graphicFrame>
    </p:spTree>
    <p:extLst>
      <p:ext uri="{BB962C8B-B14F-4D97-AF65-F5344CB8AC3E}">
        <p14:creationId xmlns:p14="http://schemas.microsoft.com/office/powerpoint/2010/main" val="2107944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9" name="Group 125">
            <a:extLst>
              <a:ext uri="{FF2B5EF4-FFF2-40B4-BE49-F238E27FC236}">
                <a16:creationId xmlns:a16="http://schemas.microsoft.com/office/drawing/2014/main" id="{A5AFB369-4673-4727-A7CD-D86AFE0AE06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sp>
          <p:nvSpPr>
            <p:cNvPr id="127" name="Freeform 14">
              <a:extLst>
                <a:ext uri="{FF2B5EF4-FFF2-40B4-BE49-F238E27FC236}">
                  <a16:creationId xmlns:a16="http://schemas.microsoft.com/office/drawing/2014/main" id="{50709826-4D6B-4A97-8DB3-5DA1666262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28" name="Straight Connector 127">
              <a:extLst>
                <a:ext uri="{FF2B5EF4-FFF2-40B4-BE49-F238E27FC236}">
                  <a16:creationId xmlns:a16="http://schemas.microsoft.com/office/drawing/2014/main" id="{47263F58-6EE6-45B3-9BF2-C0BD5D30A55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29" name="Straight Connector 128">
              <a:extLst>
                <a:ext uri="{FF2B5EF4-FFF2-40B4-BE49-F238E27FC236}">
                  <a16:creationId xmlns:a16="http://schemas.microsoft.com/office/drawing/2014/main" id="{5197CE03-EB81-4718-BEA1-C2D488961E5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30" name="Rectangle 23">
              <a:extLst>
                <a:ext uri="{FF2B5EF4-FFF2-40B4-BE49-F238E27FC236}">
                  <a16:creationId xmlns:a16="http://schemas.microsoft.com/office/drawing/2014/main" id="{A3451629-72D6-4E33-A99A-40FAF7445D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1" name="Rectangle 25">
              <a:extLst>
                <a:ext uri="{FF2B5EF4-FFF2-40B4-BE49-F238E27FC236}">
                  <a16:creationId xmlns:a16="http://schemas.microsoft.com/office/drawing/2014/main" id="{E04F0FD4-BCD5-4435-A6B5-A2E69303B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2" name="Isosceles Triangle 131">
              <a:extLst>
                <a:ext uri="{FF2B5EF4-FFF2-40B4-BE49-F238E27FC236}">
                  <a16:creationId xmlns:a16="http://schemas.microsoft.com/office/drawing/2014/main" id="{DE110F09-1C81-4E73-B5E9-D857CD879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3" name="Rectangle 27">
              <a:extLst>
                <a:ext uri="{FF2B5EF4-FFF2-40B4-BE49-F238E27FC236}">
                  <a16:creationId xmlns:a16="http://schemas.microsoft.com/office/drawing/2014/main" id="{273A9C01-06BD-4E8E-8BBF-2E2A9ECF49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4" name="Rectangle 28">
              <a:extLst>
                <a:ext uri="{FF2B5EF4-FFF2-40B4-BE49-F238E27FC236}">
                  <a16:creationId xmlns:a16="http://schemas.microsoft.com/office/drawing/2014/main" id="{B206C9B2-27BE-4B6F-A4D0-485FBBEB58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5" name="Rectangle 29">
              <a:extLst>
                <a:ext uri="{FF2B5EF4-FFF2-40B4-BE49-F238E27FC236}">
                  <a16:creationId xmlns:a16="http://schemas.microsoft.com/office/drawing/2014/main" id="{2E7D673E-0C5C-4F2B-B46E-3E9286B9E8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6" name="Isosceles Triangle 135">
              <a:extLst>
                <a:ext uri="{FF2B5EF4-FFF2-40B4-BE49-F238E27FC236}">
                  <a16:creationId xmlns:a16="http://schemas.microsoft.com/office/drawing/2014/main" id="{F0F78B34-9B26-4CA9-B8F0-B9638730F9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3" name="Image 2" descr="Marteau se reposant sur un bloc">
            <a:extLst>
              <a:ext uri="{FF2B5EF4-FFF2-40B4-BE49-F238E27FC236}">
                <a16:creationId xmlns:a16="http://schemas.microsoft.com/office/drawing/2014/main" id="{1D8DDC98-6874-4CF1-A673-957E7DB1E162}"/>
              </a:ext>
            </a:extLst>
          </p:cNvPr>
          <p:cNvPicPr>
            <a:picLocks noChangeAspect="1"/>
          </p:cNvPicPr>
          <p:nvPr/>
        </p:nvPicPr>
        <p:blipFill>
          <a:blip r:embed="rId2">
            <a:extLst>
              <a:ext uri="{28A0092B-C50C-407E-A947-70E740481C1C}">
                <a14:useLocalDpi xmlns:a14="http://schemas.microsoft.com/office/drawing/2010/main" val="0"/>
              </a:ext>
            </a:extLst>
          </a:blip>
          <a:srcRect l="29902" b="9091"/>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7" name="ZoneTexte 6">
            <a:extLst>
              <a:ext uri="{FF2B5EF4-FFF2-40B4-BE49-F238E27FC236}">
                <a16:creationId xmlns:a16="http://schemas.microsoft.com/office/drawing/2014/main" id="{B0F33FE7-B8DC-49B9-BD5E-2901307DC602}"/>
              </a:ext>
            </a:extLst>
          </p:cNvPr>
          <p:cNvSpPr txBox="1"/>
          <p:nvPr/>
        </p:nvSpPr>
        <p:spPr>
          <a:xfrm>
            <a:off x="449353" y="1634786"/>
            <a:ext cx="6222381" cy="2826427"/>
          </a:xfrm>
          <a:prstGeom prst="rect">
            <a:avLst/>
          </a:prstGeom>
        </p:spPr>
        <p:txBody>
          <a:bodyPr vert="horz" lIns="91440" tIns="45720" rIns="91440" bIns="45720" rtlCol="0" anchor="b">
            <a:normAutofit/>
          </a:bodyPr>
          <a:lstStyle/>
          <a:p>
            <a:pPr marL="0" marR="0" lvl="0" indent="0" fontAlgn="auto">
              <a:spcBef>
                <a:spcPct val="0"/>
              </a:spcBef>
              <a:spcAft>
                <a:spcPts val="600"/>
              </a:spcAft>
              <a:buClr>
                <a:srgbClr val="5FCBEF"/>
              </a:buClr>
              <a:buSzPct val="80000"/>
              <a:tabLst/>
              <a:defRPr/>
            </a:pPr>
            <a:r>
              <a:rPr kumimoji="0" lang="en-US" sz="4800" b="1" i="0" u="none" strike="noStrike" cap="none" spc="0" normalizeH="0" baseline="0" noProof="0" dirty="0" err="1">
                <a:ln>
                  <a:noFill/>
                </a:ln>
                <a:effectLst/>
                <a:uLnTx/>
                <a:uFillTx/>
                <a:latin typeface="Josefin Sans" pitchFamily="2" charset="0"/>
                <a:ea typeface="+mj-ea"/>
                <a:cs typeface="+mj-cs"/>
              </a:rPr>
              <a:t>Thème</a:t>
            </a:r>
            <a:r>
              <a:rPr kumimoji="0" lang="en-US" sz="4800" b="1" i="0" u="none" strike="noStrike" cap="none" spc="0" normalizeH="0" baseline="0" noProof="0" dirty="0">
                <a:ln>
                  <a:noFill/>
                </a:ln>
                <a:effectLst/>
                <a:uLnTx/>
                <a:uFillTx/>
                <a:latin typeface="Josefin Sans" pitchFamily="2" charset="0"/>
                <a:ea typeface="+mj-ea"/>
                <a:cs typeface="+mj-cs"/>
              </a:rPr>
              <a:t> 2 : </a:t>
            </a:r>
          </a:p>
          <a:p>
            <a:pPr marL="0" marR="0" lvl="0" indent="0" algn="ctr" fontAlgn="auto">
              <a:spcBef>
                <a:spcPct val="0"/>
              </a:spcBef>
              <a:spcAft>
                <a:spcPts val="600"/>
              </a:spcAft>
              <a:buClrTx/>
              <a:buSzTx/>
              <a:tabLst/>
              <a:defRPr/>
            </a:pPr>
            <a:r>
              <a:rPr kumimoji="0" lang="en-US" sz="4800" b="1" i="0" u="none" strike="noStrike" cap="none" spc="0" normalizeH="0" baseline="0" noProof="0" dirty="0">
                <a:ln>
                  <a:noFill/>
                </a:ln>
                <a:effectLst/>
                <a:uLnTx/>
                <a:uFillTx/>
                <a:latin typeface="Josefin Sans" pitchFamily="2" charset="0"/>
                <a:ea typeface="+mj-ea"/>
                <a:cs typeface="+mj-cs"/>
              </a:rPr>
              <a:t>	</a:t>
            </a:r>
            <a:r>
              <a:rPr kumimoji="0" lang="en-US" sz="4800" b="0" i="0" u="none" strike="noStrike" cap="none" spc="0" normalizeH="0" baseline="0" noProof="0" dirty="0">
                <a:ln>
                  <a:noFill/>
                </a:ln>
                <a:effectLst/>
                <a:uLnTx/>
                <a:uFillTx/>
                <a:latin typeface="Josefin Sans" pitchFamily="2" charset="0"/>
                <a:ea typeface="+mj-ea"/>
                <a:cs typeface="+mj-cs"/>
              </a:rPr>
              <a:t> le cadre </a:t>
            </a:r>
            <a:r>
              <a:rPr kumimoji="0" lang="en-US" sz="4800" b="0" i="0" u="none" strike="noStrike" cap="none" spc="0" normalizeH="0" baseline="0" noProof="0" dirty="0" err="1">
                <a:ln>
                  <a:noFill/>
                </a:ln>
                <a:effectLst/>
                <a:uLnTx/>
                <a:uFillTx/>
                <a:latin typeface="Josefin Sans" pitchFamily="2" charset="0"/>
                <a:ea typeface="+mj-ea"/>
                <a:cs typeface="+mj-cs"/>
              </a:rPr>
              <a:t>légal</a:t>
            </a:r>
            <a:r>
              <a:rPr kumimoji="0" lang="en-US" sz="4800" b="0" i="0" u="none" strike="noStrike" cap="none" spc="0" normalizeH="0" baseline="0" noProof="0" dirty="0">
                <a:ln>
                  <a:noFill/>
                </a:ln>
                <a:effectLst/>
                <a:uLnTx/>
                <a:uFillTx/>
                <a:latin typeface="Josefin Sans" pitchFamily="2" charset="0"/>
                <a:ea typeface="+mj-ea"/>
                <a:cs typeface="+mj-cs"/>
              </a:rPr>
              <a:t> national </a:t>
            </a:r>
            <a:endParaRPr kumimoji="0" lang="en-US" sz="4800" b="1" i="0" u="none" strike="noStrike" cap="none" spc="0" normalizeH="0" baseline="0" noProof="0" dirty="0">
              <a:ln>
                <a:noFill/>
              </a:ln>
              <a:effectLst/>
              <a:uLnTx/>
              <a:uFillTx/>
              <a:latin typeface="Josefin Sans" pitchFamily="2" charset="0"/>
              <a:ea typeface="+mj-ea"/>
              <a:cs typeface="+mj-cs"/>
            </a:endParaRPr>
          </a:p>
        </p:txBody>
      </p:sp>
      <p:cxnSp>
        <p:nvCxnSpPr>
          <p:cNvPr id="138" name="Straight Connector 137">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0" name="Straight Connector 139">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2"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4"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6"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8"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0"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2"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4"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8524634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Espace réservé du contenu 6">
            <a:extLst>
              <a:ext uri="{FF2B5EF4-FFF2-40B4-BE49-F238E27FC236}">
                <a16:creationId xmlns:a16="http://schemas.microsoft.com/office/drawing/2014/main" id="{0D0AC04A-F53A-436A-9366-64F839BE94D9}"/>
              </a:ext>
            </a:extLst>
          </p:cNvPr>
          <p:cNvGraphicFramePr>
            <a:graphicFrameLocks noGrp="1"/>
          </p:cNvGraphicFramePr>
          <p:nvPr>
            <p:ph idx="1"/>
            <p:extLst>
              <p:ext uri="{D42A27DB-BD31-4B8C-83A1-F6EECF244321}">
                <p14:modId xmlns:p14="http://schemas.microsoft.com/office/powerpoint/2010/main" val="194861954"/>
              </p:ext>
            </p:extLst>
          </p:nvPr>
        </p:nvGraphicFramePr>
        <p:xfrm>
          <a:off x="614802" y="174133"/>
          <a:ext cx="8596312" cy="4702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 name="Diagramme 1">
            <a:extLst>
              <a:ext uri="{FF2B5EF4-FFF2-40B4-BE49-F238E27FC236}">
                <a16:creationId xmlns:a16="http://schemas.microsoft.com/office/drawing/2014/main" id="{8B87D1AF-4B0E-4080-909F-04289BFBB1A4}"/>
              </a:ext>
            </a:extLst>
          </p:cNvPr>
          <p:cNvGraphicFramePr/>
          <p:nvPr>
            <p:extLst>
              <p:ext uri="{D42A27DB-BD31-4B8C-83A1-F6EECF244321}">
                <p14:modId xmlns:p14="http://schemas.microsoft.com/office/powerpoint/2010/main" val="3578775502"/>
              </p:ext>
            </p:extLst>
          </p:nvPr>
        </p:nvGraphicFramePr>
        <p:xfrm>
          <a:off x="1989242" y="2095948"/>
          <a:ext cx="6353464" cy="85903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9612281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BBE248-22F5-40D3-8703-95E4BB4A1613}"/>
              </a:ext>
            </a:extLst>
          </p:cNvPr>
          <p:cNvSpPr>
            <a:spLocks noGrp="1"/>
          </p:cNvSpPr>
          <p:nvPr>
            <p:ph type="title"/>
          </p:nvPr>
        </p:nvSpPr>
        <p:spPr/>
        <p:txBody>
          <a:bodyPr>
            <a:normAutofit fontScale="90000"/>
          </a:bodyPr>
          <a:lstStyle/>
          <a:p>
            <a:pPr lvl="0" algn="ctr"/>
            <a:r>
              <a:rPr lang="fr-FR" sz="2800" b="1" dirty="0">
                <a:solidFill>
                  <a:schemeClr val="tx1"/>
                </a:solidFill>
                <a:latin typeface="Josefin Sans" pitchFamily="2" charset="0"/>
              </a:rPr>
              <a:t>1- L’incrimination de Trafic des migrants par les lois sur l'accès au territoire, le séjour, et des étrangers </a:t>
            </a:r>
            <a:br>
              <a:rPr lang="fr-TN" sz="2800" b="0" dirty="0"/>
            </a:br>
            <a:endParaRPr lang="fr-TN" dirty="0"/>
          </a:p>
        </p:txBody>
      </p:sp>
      <p:sp>
        <p:nvSpPr>
          <p:cNvPr id="3" name="Espace réservé du contenu 2">
            <a:extLst>
              <a:ext uri="{FF2B5EF4-FFF2-40B4-BE49-F238E27FC236}">
                <a16:creationId xmlns:a16="http://schemas.microsoft.com/office/drawing/2014/main" id="{30F5963C-C0C0-4336-B87D-EBE26836BDCA}"/>
              </a:ext>
            </a:extLst>
          </p:cNvPr>
          <p:cNvSpPr>
            <a:spLocks noGrp="1"/>
          </p:cNvSpPr>
          <p:nvPr>
            <p:ph idx="1"/>
          </p:nvPr>
        </p:nvSpPr>
        <p:spPr/>
        <p:txBody>
          <a:bodyPr/>
          <a:lstStyle/>
          <a:p>
            <a:r>
              <a:rPr lang="fr-FR" dirty="0"/>
              <a:t>	</a:t>
            </a:r>
            <a:r>
              <a:rPr lang="fr-FR" dirty="0">
                <a:latin typeface="Josefin Sans" pitchFamily="2" charset="0"/>
              </a:rPr>
              <a:t>la loi du 8 mars 1968 relative à la condition des étrangers en Tunisie,</a:t>
            </a:r>
          </a:p>
          <a:p>
            <a:r>
              <a:rPr lang="fr-FR" dirty="0">
                <a:latin typeface="Josefin Sans" pitchFamily="2" charset="0"/>
              </a:rPr>
              <a:t>	 le décret n°1968-198 du 22 juin 1968, réglementant l’entrée et le séjour des étrangers en Tunisie</a:t>
            </a:r>
          </a:p>
          <a:p>
            <a:r>
              <a:rPr lang="fr-FR" dirty="0">
                <a:latin typeface="Josefin Sans" pitchFamily="2" charset="0"/>
              </a:rPr>
              <a:t>	la loi du 14 mai 1975, relative aux passeports et aux documents de voyage</a:t>
            </a:r>
          </a:p>
          <a:p>
            <a:endParaRPr lang="fr-FR" dirty="0"/>
          </a:p>
          <a:p>
            <a:endParaRPr lang="fr-TN" dirty="0"/>
          </a:p>
        </p:txBody>
      </p:sp>
      <p:graphicFrame>
        <p:nvGraphicFramePr>
          <p:cNvPr id="8" name="Diagramme 7">
            <a:extLst>
              <a:ext uri="{FF2B5EF4-FFF2-40B4-BE49-F238E27FC236}">
                <a16:creationId xmlns:a16="http://schemas.microsoft.com/office/drawing/2014/main" id="{152D94A4-5D08-488D-9B2A-825E21895A94}"/>
              </a:ext>
            </a:extLst>
          </p:cNvPr>
          <p:cNvGraphicFramePr/>
          <p:nvPr>
            <p:extLst>
              <p:ext uri="{D42A27DB-BD31-4B8C-83A1-F6EECF244321}">
                <p14:modId xmlns:p14="http://schemas.microsoft.com/office/powerpoint/2010/main" val="3004080300"/>
              </p:ext>
            </p:extLst>
          </p:nvPr>
        </p:nvGraphicFramePr>
        <p:xfrm>
          <a:off x="895542" y="3735473"/>
          <a:ext cx="7676958" cy="28574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901121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Espace réservé du contenu 6">
            <a:extLst>
              <a:ext uri="{FF2B5EF4-FFF2-40B4-BE49-F238E27FC236}">
                <a16:creationId xmlns:a16="http://schemas.microsoft.com/office/drawing/2014/main" id="{E4CC595B-041E-408E-A0C2-916357998F28}"/>
              </a:ext>
            </a:extLst>
          </p:cNvPr>
          <p:cNvGraphicFramePr>
            <a:graphicFrameLocks noGrp="1"/>
          </p:cNvGraphicFramePr>
          <p:nvPr>
            <p:ph idx="1"/>
            <p:extLst>
              <p:ext uri="{D42A27DB-BD31-4B8C-83A1-F6EECF244321}">
                <p14:modId xmlns:p14="http://schemas.microsoft.com/office/powerpoint/2010/main" val="3611439119"/>
              </p:ext>
            </p:extLst>
          </p:nvPr>
        </p:nvGraphicFramePr>
        <p:xfrm>
          <a:off x="409903" y="231228"/>
          <a:ext cx="8839200" cy="29954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me 7">
            <a:extLst>
              <a:ext uri="{FF2B5EF4-FFF2-40B4-BE49-F238E27FC236}">
                <a16:creationId xmlns:a16="http://schemas.microsoft.com/office/drawing/2014/main" id="{5F203B66-6E96-42FB-841C-9614E76857AE}"/>
              </a:ext>
            </a:extLst>
          </p:cNvPr>
          <p:cNvGraphicFramePr/>
          <p:nvPr>
            <p:extLst>
              <p:ext uri="{D42A27DB-BD31-4B8C-83A1-F6EECF244321}">
                <p14:modId xmlns:p14="http://schemas.microsoft.com/office/powerpoint/2010/main" val="802460579"/>
              </p:ext>
            </p:extLst>
          </p:nvPr>
        </p:nvGraphicFramePr>
        <p:xfrm>
          <a:off x="409903" y="3429000"/>
          <a:ext cx="11130456" cy="319777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409277303"/>
      </p:ext>
    </p:extLst>
  </p:cSld>
  <p:clrMapOvr>
    <a:masterClrMapping/>
  </p:clrMapOvr>
</p:sld>
</file>

<file path=ppt/theme/theme1.xml><?xml version="1.0" encoding="utf-8"?>
<a:theme xmlns:a="http://schemas.openxmlformats.org/drawingml/2006/main" name="Facette">
  <a:themeElements>
    <a:clrScheme name="Facette">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te">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2870</TotalTime>
  <Words>3935</Words>
  <Application>Microsoft Office PowerPoint</Application>
  <PresentationFormat>Grand écran</PresentationFormat>
  <Paragraphs>306</Paragraphs>
  <Slides>35</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35</vt:i4>
      </vt:variant>
    </vt:vector>
  </HeadingPairs>
  <TitlesOfParts>
    <vt:vector size="42" baseType="lpstr">
      <vt:lpstr>Arial</vt:lpstr>
      <vt:lpstr>Calibri</vt:lpstr>
      <vt:lpstr>Josefin Sans</vt:lpstr>
      <vt:lpstr>Trebuchet MS</vt:lpstr>
      <vt:lpstr>Wingdings</vt:lpstr>
      <vt:lpstr>Wingdings 3</vt:lpstr>
      <vt:lpstr>Facette</vt:lpstr>
      <vt:lpstr>La traite des êtres humains et le Trafic  de migrants en Tunisie </vt:lpstr>
      <vt:lpstr>Thèmes</vt:lpstr>
      <vt:lpstr>Présentation PowerPoint</vt:lpstr>
      <vt:lpstr>Présentation PowerPoint</vt:lpstr>
      <vt:lpstr>Présentation PowerPoint</vt:lpstr>
      <vt:lpstr>Présentation PowerPoint</vt:lpstr>
      <vt:lpstr>Présentation PowerPoint</vt:lpstr>
      <vt:lpstr>1- L’incrimination de Trafic des migrants par les lois sur l'accès au territoire, le séjour, et des étrangers  </vt:lpstr>
      <vt:lpstr>Présentation PowerPoint</vt:lpstr>
      <vt:lpstr>Présentation PowerPoint</vt:lpstr>
      <vt:lpstr>Les circonstances aggravantes pour le crime de Trafic des migrants par les lois sur l'accès au territoire, le séjour, l'établissement et des étrangers </vt:lpstr>
      <vt:lpstr>Présentation PowerPoint</vt:lpstr>
      <vt:lpstr>2- l’incrimination de la traite des êtres humains  </vt:lpstr>
      <vt:lpstr>Présentation PowerPoint</vt:lpstr>
      <vt:lpstr>Présentation PowerPoint</vt:lpstr>
      <vt:lpstr>Présentation PowerPoint</vt:lpstr>
      <vt:lpstr>Les sanctions de la traite des êtres humains selon la loi organique n° 2016-61 du 3 août 2016</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Les principaux défis en matière de lutte contre le Trafic des migrants et la traite des êtres humains </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traite des êtres humains et le Traffic de migrants en Tunisie </dc:title>
  <dc:creator>badie jaziri</dc:creator>
  <cp:lastModifiedBy>badie jaziri</cp:lastModifiedBy>
  <cp:revision>11</cp:revision>
  <dcterms:created xsi:type="dcterms:W3CDTF">2024-09-05T11:09:45Z</dcterms:created>
  <dcterms:modified xsi:type="dcterms:W3CDTF">2024-09-08T19:55:43Z</dcterms:modified>
</cp:coreProperties>
</file>