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9" r:id="rId1"/>
  </p:sldMasterIdLst>
  <p:sldIdLst>
    <p:sldId id="256" r:id="rId2"/>
    <p:sldId id="266" r:id="rId3"/>
    <p:sldId id="257" r:id="rId4"/>
    <p:sldId id="267" r:id="rId5"/>
    <p:sldId id="258" r:id="rId6"/>
    <p:sldId id="259" r:id="rId7"/>
    <p:sldId id="260" r:id="rId8"/>
    <p:sldId id="261" r:id="rId9"/>
    <p:sldId id="262" r:id="rId10"/>
    <p:sldId id="263" r:id="rId11"/>
    <p:sldId id="264" r:id="rId12"/>
    <p:sldId id="265" r:id="rId13"/>
    <p:sldId id="272" r:id="rId14"/>
    <p:sldId id="268" r:id="rId15"/>
    <p:sldId id="269" r:id="rId16"/>
    <p:sldId id="270"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82"/>
    <p:restoredTop sz="94688"/>
  </p:normalViewPr>
  <p:slideViewPr>
    <p:cSldViewPr snapToGrid="0">
      <p:cViewPr>
        <p:scale>
          <a:sx n="160" d="100"/>
          <a:sy n="160" d="100"/>
        </p:scale>
        <p:origin x="-832" y="-1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6C6E4BE-EDF3-2540-8D14-E3E114D82F6D}" type="datetimeFigureOut">
              <a:rPr lang="en-LB" smtClean="0"/>
              <a:t>05/09/2024</a:t>
            </a:fld>
            <a:endParaRPr lang="en-LB"/>
          </a:p>
        </p:txBody>
      </p:sp>
      <p:sp>
        <p:nvSpPr>
          <p:cNvPr id="5" name="Footer Placeholder 4"/>
          <p:cNvSpPr>
            <a:spLocks noGrp="1"/>
          </p:cNvSpPr>
          <p:nvPr>
            <p:ph type="ftr" sz="quarter" idx="11"/>
          </p:nvPr>
        </p:nvSpPr>
        <p:spPr>
          <a:xfrm>
            <a:off x="2692397" y="5037663"/>
            <a:ext cx="5214635" cy="279400"/>
          </a:xfrm>
        </p:spPr>
        <p:txBody>
          <a:bodyPr/>
          <a:lstStyle/>
          <a:p>
            <a:endParaRPr lang="en-LB"/>
          </a:p>
        </p:txBody>
      </p:sp>
      <p:sp>
        <p:nvSpPr>
          <p:cNvPr id="6" name="Slide Number Placeholder 5"/>
          <p:cNvSpPr>
            <a:spLocks noGrp="1"/>
          </p:cNvSpPr>
          <p:nvPr>
            <p:ph type="sldNum" sz="quarter" idx="12"/>
          </p:nvPr>
        </p:nvSpPr>
        <p:spPr>
          <a:xfrm>
            <a:off x="8956900" y="5037663"/>
            <a:ext cx="551167" cy="279400"/>
          </a:xfrm>
        </p:spPr>
        <p:txBody>
          <a:bodyPr/>
          <a:lstStyle/>
          <a:p>
            <a:fld id="{4558998F-2E25-1646-ABCF-75E74755C9EC}" type="slidenum">
              <a:rPr lang="en-LB" smtClean="0"/>
              <a:t>‹#›</a:t>
            </a:fld>
            <a:endParaRPr lang="en-LB"/>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7125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C6E4BE-EDF3-2540-8D14-E3E114D82F6D}" type="datetimeFigureOut">
              <a:rPr lang="en-LB" smtClean="0"/>
              <a:t>05/09/2024</a:t>
            </a:fld>
            <a:endParaRPr lang="en-LB"/>
          </a:p>
        </p:txBody>
      </p:sp>
      <p:sp>
        <p:nvSpPr>
          <p:cNvPr id="6" name="Footer Placeholder 5"/>
          <p:cNvSpPr>
            <a:spLocks noGrp="1"/>
          </p:cNvSpPr>
          <p:nvPr>
            <p:ph type="ftr" sz="quarter" idx="11"/>
          </p:nvPr>
        </p:nvSpPr>
        <p:spPr/>
        <p:txBody>
          <a:bodyPr/>
          <a:lstStyle/>
          <a:p>
            <a:endParaRPr lang="en-LB"/>
          </a:p>
        </p:txBody>
      </p:sp>
      <p:sp>
        <p:nvSpPr>
          <p:cNvPr id="7" name="Slide Number Placeholder 6"/>
          <p:cNvSpPr>
            <a:spLocks noGrp="1"/>
          </p:cNvSpPr>
          <p:nvPr>
            <p:ph type="sldNum" sz="quarter" idx="12"/>
          </p:nvPr>
        </p:nvSpPr>
        <p:spPr/>
        <p:txBody>
          <a:bodyPr/>
          <a:lstStyle/>
          <a:p>
            <a:fld id="{4558998F-2E25-1646-ABCF-75E74755C9EC}" type="slidenum">
              <a:rPr lang="en-LB" smtClean="0"/>
              <a:t>‹#›</a:t>
            </a:fld>
            <a:endParaRPr lang="en-LB"/>
          </a:p>
        </p:txBody>
      </p:sp>
    </p:spTree>
    <p:extLst>
      <p:ext uri="{BB962C8B-B14F-4D97-AF65-F5344CB8AC3E}">
        <p14:creationId xmlns:p14="http://schemas.microsoft.com/office/powerpoint/2010/main" val="3622275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C6E4BE-EDF3-2540-8D14-E3E114D82F6D}" type="datetimeFigureOut">
              <a:rPr lang="en-LB" smtClean="0"/>
              <a:t>05/09/2024</a:t>
            </a:fld>
            <a:endParaRPr lang="en-LB"/>
          </a:p>
        </p:txBody>
      </p:sp>
      <p:sp>
        <p:nvSpPr>
          <p:cNvPr id="5" name="Footer Placeholder 4"/>
          <p:cNvSpPr>
            <a:spLocks noGrp="1"/>
          </p:cNvSpPr>
          <p:nvPr>
            <p:ph type="ftr" sz="quarter" idx="11"/>
          </p:nvPr>
        </p:nvSpPr>
        <p:spPr/>
        <p:txBody>
          <a:bodyPr/>
          <a:lstStyle/>
          <a:p>
            <a:endParaRPr lang="en-LB"/>
          </a:p>
        </p:txBody>
      </p:sp>
      <p:sp>
        <p:nvSpPr>
          <p:cNvPr id="6" name="Slide Number Placeholder 5"/>
          <p:cNvSpPr>
            <a:spLocks noGrp="1"/>
          </p:cNvSpPr>
          <p:nvPr>
            <p:ph type="sldNum" sz="quarter" idx="12"/>
          </p:nvPr>
        </p:nvSpPr>
        <p:spPr/>
        <p:txBody>
          <a:bodyPr/>
          <a:lstStyle/>
          <a:p>
            <a:fld id="{4558998F-2E25-1646-ABCF-75E74755C9EC}" type="slidenum">
              <a:rPr lang="en-LB" smtClean="0"/>
              <a:t>‹#›</a:t>
            </a:fld>
            <a:endParaRPr lang="en-LB"/>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5174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C6E4BE-EDF3-2540-8D14-E3E114D82F6D}" type="datetimeFigureOut">
              <a:rPr lang="en-LB" smtClean="0"/>
              <a:t>05/09/2024</a:t>
            </a:fld>
            <a:endParaRPr lang="en-LB"/>
          </a:p>
        </p:txBody>
      </p:sp>
      <p:sp>
        <p:nvSpPr>
          <p:cNvPr id="5" name="Footer Placeholder 4"/>
          <p:cNvSpPr>
            <a:spLocks noGrp="1"/>
          </p:cNvSpPr>
          <p:nvPr>
            <p:ph type="ftr" sz="quarter" idx="11"/>
          </p:nvPr>
        </p:nvSpPr>
        <p:spPr/>
        <p:txBody>
          <a:bodyPr/>
          <a:lstStyle/>
          <a:p>
            <a:endParaRPr lang="en-LB"/>
          </a:p>
        </p:txBody>
      </p:sp>
      <p:sp>
        <p:nvSpPr>
          <p:cNvPr id="6" name="Slide Number Placeholder 5"/>
          <p:cNvSpPr>
            <a:spLocks noGrp="1"/>
          </p:cNvSpPr>
          <p:nvPr>
            <p:ph type="sldNum" sz="quarter" idx="12"/>
          </p:nvPr>
        </p:nvSpPr>
        <p:spPr/>
        <p:txBody>
          <a:bodyPr/>
          <a:lstStyle/>
          <a:p>
            <a:fld id="{4558998F-2E25-1646-ABCF-75E74755C9EC}" type="slidenum">
              <a:rPr lang="en-LB" smtClean="0"/>
              <a:t>‹#›</a:t>
            </a:fld>
            <a:endParaRPr lang="en-L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6241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C6E4BE-EDF3-2540-8D14-E3E114D82F6D}" type="datetimeFigureOut">
              <a:rPr lang="en-LB" smtClean="0"/>
              <a:t>05/09/2024</a:t>
            </a:fld>
            <a:endParaRPr lang="en-LB"/>
          </a:p>
        </p:txBody>
      </p:sp>
      <p:sp>
        <p:nvSpPr>
          <p:cNvPr id="5" name="Footer Placeholder 4"/>
          <p:cNvSpPr>
            <a:spLocks noGrp="1"/>
          </p:cNvSpPr>
          <p:nvPr>
            <p:ph type="ftr" sz="quarter" idx="11"/>
          </p:nvPr>
        </p:nvSpPr>
        <p:spPr/>
        <p:txBody>
          <a:bodyPr/>
          <a:lstStyle/>
          <a:p>
            <a:endParaRPr lang="en-LB"/>
          </a:p>
        </p:txBody>
      </p:sp>
      <p:sp>
        <p:nvSpPr>
          <p:cNvPr id="6" name="Slide Number Placeholder 5"/>
          <p:cNvSpPr>
            <a:spLocks noGrp="1"/>
          </p:cNvSpPr>
          <p:nvPr>
            <p:ph type="sldNum" sz="quarter" idx="12"/>
          </p:nvPr>
        </p:nvSpPr>
        <p:spPr/>
        <p:txBody>
          <a:bodyPr/>
          <a:lstStyle/>
          <a:p>
            <a:fld id="{4558998F-2E25-1646-ABCF-75E74755C9EC}" type="slidenum">
              <a:rPr lang="en-LB" smtClean="0"/>
              <a:t>‹#›</a:t>
            </a:fld>
            <a:endParaRPr lang="en-LB"/>
          </a:p>
        </p:txBody>
      </p:sp>
    </p:spTree>
    <p:extLst>
      <p:ext uri="{BB962C8B-B14F-4D97-AF65-F5344CB8AC3E}">
        <p14:creationId xmlns:p14="http://schemas.microsoft.com/office/powerpoint/2010/main" val="288896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C6E4BE-EDF3-2540-8D14-E3E114D82F6D}" type="datetimeFigureOut">
              <a:rPr lang="en-LB" smtClean="0"/>
              <a:t>05/09/2024</a:t>
            </a:fld>
            <a:endParaRPr lang="en-LB"/>
          </a:p>
        </p:txBody>
      </p:sp>
      <p:sp>
        <p:nvSpPr>
          <p:cNvPr id="5" name="Footer Placeholder 4"/>
          <p:cNvSpPr>
            <a:spLocks noGrp="1"/>
          </p:cNvSpPr>
          <p:nvPr>
            <p:ph type="ftr" sz="quarter" idx="11"/>
          </p:nvPr>
        </p:nvSpPr>
        <p:spPr/>
        <p:txBody>
          <a:bodyPr/>
          <a:lstStyle/>
          <a:p>
            <a:endParaRPr lang="en-LB"/>
          </a:p>
        </p:txBody>
      </p:sp>
      <p:sp>
        <p:nvSpPr>
          <p:cNvPr id="6" name="Slide Number Placeholder 5"/>
          <p:cNvSpPr>
            <a:spLocks noGrp="1"/>
          </p:cNvSpPr>
          <p:nvPr>
            <p:ph type="sldNum" sz="quarter" idx="12"/>
          </p:nvPr>
        </p:nvSpPr>
        <p:spPr/>
        <p:txBody>
          <a:bodyPr/>
          <a:lstStyle/>
          <a:p>
            <a:fld id="{4558998F-2E25-1646-ABCF-75E74755C9EC}" type="slidenum">
              <a:rPr lang="en-LB" smtClean="0"/>
              <a:t>‹#›</a:t>
            </a:fld>
            <a:endParaRPr lang="en-L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5625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C6E4BE-EDF3-2540-8D14-E3E114D82F6D}" type="datetimeFigureOut">
              <a:rPr lang="en-LB" smtClean="0"/>
              <a:t>05/09/2024</a:t>
            </a:fld>
            <a:endParaRPr lang="en-LB"/>
          </a:p>
        </p:txBody>
      </p:sp>
      <p:sp>
        <p:nvSpPr>
          <p:cNvPr id="5" name="Footer Placeholder 4"/>
          <p:cNvSpPr>
            <a:spLocks noGrp="1"/>
          </p:cNvSpPr>
          <p:nvPr>
            <p:ph type="ftr" sz="quarter" idx="11"/>
          </p:nvPr>
        </p:nvSpPr>
        <p:spPr/>
        <p:txBody>
          <a:bodyPr/>
          <a:lstStyle/>
          <a:p>
            <a:endParaRPr lang="en-LB"/>
          </a:p>
        </p:txBody>
      </p:sp>
      <p:sp>
        <p:nvSpPr>
          <p:cNvPr id="6" name="Slide Number Placeholder 5"/>
          <p:cNvSpPr>
            <a:spLocks noGrp="1"/>
          </p:cNvSpPr>
          <p:nvPr>
            <p:ph type="sldNum" sz="quarter" idx="12"/>
          </p:nvPr>
        </p:nvSpPr>
        <p:spPr/>
        <p:txBody>
          <a:bodyPr/>
          <a:lstStyle/>
          <a:p>
            <a:fld id="{4558998F-2E25-1646-ABCF-75E74755C9EC}" type="slidenum">
              <a:rPr lang="en-LB" smtClean="0"/>
              <a:t>‹#›</a:t>
            </a:fld>
            <a:endParaRPr lang="en-LB"/>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1214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C6E4BE-EDF3-2540-8D14-E3E114D82F6D}" type="datetimeFigureOut">
              <a:rPr lang="en-LB" smtClean="0"/>
              <a:t>05/09/2024</a:t>
            </a:fld>
            <a:endParaRPr lang="en-LB"/>
          </a:p>
        </p:txBody>
      </p:sp>
      <p:sp>
        <p:nvSpPr>
          <p:cNvPr id="5" name="Footer Placeholder 4"/>
          <p:cNvSpPr>
            <a:spLocks noGrp="1"/>
          </p:cNvSpPr>
          <p:nvPr>
            <p:ph type="ftr" sz="quarter" idx="11"/>
          </p:nvPr>
        </p:nvSpPr>
        <p:spPr/>
        <p:txBody>
          <a:bodyPr/>
          <a:lstStyle/>
          <a:p>
            <a:endParaRPr lang="en-LB"/>
          </a:p>
        </p:txBody>
      </p:sp>
      <p:sp>
        <p:nvSpPr>
          <p:cNvPr id="6" name="Slide Number Placeholder 5"/>
          <p:cNvSpPr>
            <a:spLocks noGrp="1"/>
          </p:cNvSpPr>
          <p:nvPr>
            <p:ph type="sldNum" sz="quarter" idx="12"/>
          </p:nvPr>
        </p:nvSpPr>
        <p:spPr/>
        <p:txBody>
          <a:bodyPr/>
          <a:lstStyle/>
          <a:p>
            <a:fld id="{4558998F-2E25-1646-ABCF-75E74755C9EC}" type="slidenum">
              <a:rPr lang="en-LB" smtClean="0"/>
              <a:t>‹#›</a:t>
            </a:fld>
            <a:endParaRPr lang="en-LB"/>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5065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C6E4BE-EDF3-2540-8D14-E3E114D82F6D}" type="datetimeFigureOut">
              <a:rPr lang="en-LB" smtClean="0"/>
              <a:t>05/09/2024</a:t>
            </a:fld>
            <a:endParaRPr lang="en-LB"/>
          </a:p>
        </p:txBody>
      </p:sp>
      <p:sp>
        <p:nvSpPr>
          <p:cNvPr id="5" name="Footer Placeholder 4"/>
          <p:cNvSpPr>
            <a:spLocks noGrp="1"/>
          </p:cNvSpPr>
          <p:nvPr>
            <p:ph type="ftr" sz="quarter" idx="11"/>
          </p:nvPr>
        </p:nvSpPr>
        <p:spPr/>
        <p:txBody>
          <a:bodyPr/>
          <a:lstStyle/>
          <a:p>
            <a:endParaRPr lang="en-LB"/>
          </a:p>
        </p:txBody>
      </p:sp>
      <p:sp>
        <p:nvSpPr>
          <p:cNvPr id="6" name="Slide Number Placeholder 5"/>
          <p:cNvSpPr>
            <a:spLocks noGrp="1"/>
          </p:cNvSpPr>
          <p:nvPr>
            <p:ph type="sldNum" sz="quarter" idx="12"/>
          </p:nvPr>
        </p:nvSpPr>
        <p:spPr/>
        <p:txBody>
          <a:bodyPr/>
          <a:lstStyle/>
          <a:p>
            <a:fld id="{4558998F-2E25-1646-ABCF-75E74755C9EC}" type="slidenum">
              <a:rPr lang="en-LB" smtClean="0"/>
              <a:t>‹#›</a:t>
            </a:fld>
            <a:endParaRPr lang="en-LB"/>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040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C6E4BE-EDF3-2540-8D14-E3E114D82F6D}" type="datetimeFigureOut">
              <a:rPr lang="en-LB" smtClean="0"/>
              <a:t>05/09/2024</a:t>
            </a:fld>
            <a:endParaRPr lang="en-LB"/>
          </a:p>
        </p:txBody>
      </p:sp>
      <p:sp>
        <p:nvSpPr>
          <p:cNvPr id="5" name="Footer Placeholder 4"/>
          <p:cNvSpPr>
            <a:spLocks noGrp="1"/>
          </p:cNvSpPr>
          <p:nvPr>
            <p:ph type="ftr" sz="quarter" idx="11"/>
          </p:nvPr>
        </p:nvSpPr>
        <p:spPr/>
        <p:txBody>
          <a:bodyPr/>
          <a:lstStyle/>
          <a:p>
            <a:endParaRPr lang="en-LB"/>
          </a:p>
        </p:txBody>
      </p:sp>
      <p:sp>
        <p:nvSpPr>
          <p:cNvPr id="6" name="Slide Number Placeholder 5"/>
          <p:cNvSpPr>
            <a:spLocks noGrp="1"/>
          </p:cNvSpPr>
          <p:nvPr>
            <p:ph type="sldNum" sz="quarter" idx="12"/>
          </p:nvPr>
        </p:nvSpPr>
        <p:spPr/>
        <p:txBody>
          <a:bodyPr/>
          <a:lstStyle/>
          <a:p>
            <a:fld id="{4558998F-2E25-1646-ABCF-75E74755C9EC}" type="slidenum">
              <a:rPr lang="en-LB" smtClean="0"/>
              <a:t>‹#›</a:t>
            </a:fld>
            <a:endParaRPr lang="en-LB"/>
          </a:p>
        </p:txBody>
      </p:sp>
    </p:spTree>
    <p:extLst>
      <p:ext uri="{BB962C8B-B14F-4D97-AF65-F5344CB8AC3E}">
        <p14:creationId xmlns:p14="http://schemas.microsoft.com/office/powerpoint/2010/main" val="2619653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C6E4BE-EDF3-2540-8D14-E3E114D82F6D}" type="datetimeFigureOut">
              <a:rPr lang="en-LB" smtClean="0"/>
              <a:t>05/09/2024</a:t>
            </a:fld>
            <a:endParaRPr lang="en-LB"/>
          </a:p>
        </p:txBody>
      </p:sp>
      <p:sp>
        <p:nvSpPr>
          <p:cNvPr id="5" name="Footer Placeholder 4"/>
          <p:cNvSpPr>
            <a:spLocks noGrp="1"/>
          </p:cNvSpPr>
          <p:nvPr>
            <p:ph type="ftr" sz="quarter" idx="11"/>
          </p:nvPr>
        </p:nvSpPr>
        <p:spPr/>
        <p:txBody>
          <a:bodyPr/>
          <a:lstStyle/>
          <a:p>
            <a:endParaRPr lang="en-LB"/>
          </a:p>
        </p:txBody>
      </p:sp>
      <p:sp>
        <p:nvSpPr>
          <p:cNvPr id="6" name="Slide Number Placeholder 5"/>
          <p:cNvSpPr>
            <a:spLocks noGrp="1"/>
          </p:cNvSpPr>
          <p:nvPr>
            <p:ph type="sldNum" sz="quarter" idx="12"/>
          </p:nvPr>
        </p:nvSpPr>
        <p:spPr/>
        <p:txBody>
          <a:bodyPr/>
          <a:lstStyle/>
          <a:p>
            <a:fld id="{4558998F-2E25-1646-ABCF-75E74755C9EC}" type="slidenum">
              <a:rPr lang="en-LB" smtClean="0"/>
              <a:t>‹#›</a:t>
            </a:fld>
            <a:endParaRPr lang="en-LB"/>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0234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C6E4BE-EDF3-2540-8D14-E3E114D82F6D}" type="datetimeFigureOut">
              <a:rPr lang="en-LB" smtClean="0"/>
              <a:t>05/09/2024</a:t>
            </a:fld>
            <a:endParaRPr lang="en-LB"/>
          </a:p>
        </p:txBody>
      </p:sp>
      <p:sp>
        <p:nvSpPr>
          <p:cNvPr id="6" name="Footer Placeholder 5"/>
          <p:cNvSpPr>
            <a:spLocks noGrp="1"/>
          </p:cNvSpPr>
          <p:nvPr>
            <p:ph type="ftr" sz="quarter" idx="11"/>
          </p:nvPr>
        </p:nvSpPr>
        <p:spPr/>
        <p:txBody>
          <a:bodyPr/>
          <a:lstStyle/>
          <a:p>
            <a:endParaRPr lang="en-LB"/>
          </a:p>
        </p:txBody>
      </p:sp>
      <p:sp>
        <p:nvSpPr>
          <p:cNvPr id="7" name="Slide Number Placeholder 6"/>
          <p:cNvSpPr>
            <a:spLocks noGrp="1"/>
          </p:cNvSpPr>
          <p:nvPr>
            <p:ph type="sldNum" sz="quarter" idx="12"/>
          </p:nvPr>
        </p:nvSpPr>
        <p:spPr/>
        <p:txBody>
          <a:bodyPr/>
          <a:lstStyle/>
          <a:p>
            <a:fld id="{4558998F-2E25-1646-ABCF-75E74755C9EC}" type="slidenum">
              <a:rPr lang="en-LB" smtClean="0"/>
              <a:t>‹#›</a:t>
            </a:fld>
            <a:endParaRPr lang="en-LB"/>
          </a:p>
        </p:txBody>
      </p:sp>
    </p:spTree>
    <p:extLst>
      <p:ext uri="{BB962C8B-B14F-4D97-AF65-F5344CB8AC3E}">
        <p14:creationId xmlns:p14="http://schemas.microsoft.com/office/powerpoint/2010/main" val="1900156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C6E4BE-EDF3-2540-8D14-E3E114D82F6D}" type="datetimeFigureOut">
              <a:rPr lang="en-LB" smtClean="0"/>
              <a:t>05/09/2024</a:t>
            </a:fld>
            <a:endParaRPr lang="en-LB"/>
          </a:p>
        </p:txBody>
      </p:sp>
      <p:sp>
        <p:nvSpPr>
          <p:cNvPr id="8" name="Footer Placeholder 7"/>
          <p:cNvSpPr>
            <a:spLocks noGrp="1"/>
          </p:cNvSpPr>
          <p:nvPr>
            <p:ph type="ftr" sz="quarter" idx="11"/>
          </p:nvPr>
        </p:nvSpPr>
        <p:spPr/>
        <p:txBody>
          <a:bodyPr/>
          <a:lstStyle/>
          <a:p>
            <a:endParaRPr lang="en-LB"/>
          </a:p>
        </p:txBody>
      </p:sp>
      <p:sp>
        <p:nvSpPr>
          <p:cNvPr id="9" name="Slide Number Placeholder 8"/>
          <p:cNvSpPr>
            <a:spLocks noGrp="1"/>
          </p:cNvSpPr>
          <p:nvPr>
            <p:ph type="sldNum" sz="quarter" idx="12"/>
          </p:nvPr>
        </p:nvSpPr>
        <p:spPr/>
        <p:txBody>
          <a:bodyPr/>
          <a:lstStyle/>
          <a:p>
            <a:fld id="{4558998F-2E25-1646-ABCF-75E74755C9EC}" type="slidenum">
              <a:rPr lang="en-LB" smtClean="0"/>
              <a:t>‹#›</a:t>
            </a:fld>
            <a:endParaRPr lang="en-LB"/>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3267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C6E4BE-EDF3-2540-8D14-E3E114D82F6D}" type="datetimeFigureOut">
              <a:rPr lang="en-LB" smtClean="0"/>
              <a:t>05/09/2024</a:t>
            </a:fld>
            <a:endParaRPr lang="en-LB"/>
          </a:p>
        </p:txBody>
      </p:sp>
      <p:sp>
        <p:nvSpPr>
          <p:cNvPr id="4" name="Footer Placeholder 3"/>
          <p:cNvSpPr>
            <a:spLocks noGrp="1"/>
          </p:cNvSpPr>
          <p:nvPr>
            <p:ph type="ftr" sz="quarter" idx="11"/>
          </p:nvPr>
        </p:nvSpPr>
        <p:spPr/>
        <p:txBody>
          <a:bodyPr/>
          <a:lstStyle/>
          <a:p>
            <a:endParaRPr lang="en-LB"/>
          </a:p>
        </p:txBody>
      </p:sp>
      <p:sp>
        <p:nvSpPr>
          <p:cNvPr id="5" name="Slide Number Placeholder 4"/>
          <p:cNvSpPr>
            <a:spLocks noGrp="1"/>
          </p:cNvSpPr>
          <p:nvPr>
            <p:ph type="sldNum" sz="quarter" idx="12"/>
          </p:nvPr>
        </p:nvSpPr>
        <p:spPr/>
        <p:txBody>
          <a:bodyPr/>
          <a:lstStyle/>
          <a:p>
            <a:fld id="{4558998F-2E25-1646-ABCF-75E74755C9EC}" type="slidenum">
              <a:rPr lang="en-LB" smtClean="0"/>
              <a:t>‹#›</a:t>
            </a:fld>
            <a:endParaRPr lang="en-LB"/>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5363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6E4BE-EDF3-2540-8D14-E3E114D82F6D}" type="datetimeFigureOut">
              <a:rPr lang="en-LB" smtClean="0"/>
              <a:t>05/09/2024</a:t>
            </a:fld>
            <a:endParaRPr lang="en-LB"/>
          </a:p>
        </p:txBody>
      </p:sp>
      <p:sp>
        <p:nvSpPr>
          <p:cNvPr id="3" name="Footer Placeholder 2"/>
          <p:cNvSpPr>
            <a:spLocks noGrp="1"/>
          </p:cNvSpPr>
          <p:nvPr>
            <p:ph type="ftr" sz="quarter" idx="11"/>
          </p:nvPr>
        </p:nvSpPr>
        <p:spPr/>
        <p:txBody>
          <a:bodyPr/>
          <a:lstStyle/>
          <a:p>
            <a:endParaRPr lang="en-LB"/>
          </a:p>
        </p:txBody>
      </p:sp>
      <p:sp>
        <p:nvSpPr>
          <p:cNvPr id="4" name="Slide Number Placeholder 3"/>
          <p:cNvSpPr>
            <a:spLocks noGrp="1"/>
          </p:cNvSpPr>
          <p:nvPr>
            <p:ph type="sldNum" sz="quarter" idx="12"/>
          </p:nvPr>
        </p:nvSpPr>
        <p:spPr/>
        <p:txBody>
          <a:bodyPr/>
          <a:lstStyle/>
          <a:p>
            <a:fld id="{4558998F-2E25-1646-ABCF-75E74755C9EC}" type="slidenum">
              <a:rPr lang="en-LB" smtClean="0"/>
              <a:t>‹#›</a:t>
            </a:fld>
            <a:endParaRPr lang="en-LB"/>
          </a:p>
        </p:txBody>
      </p:sp>
    </p:spTree>
    <p:extLst>
      <p:ext uri="{BB962C8B-B14F-4D97-AF65-F5344CB8AC3E}">
        <p14:creationId xmlns:p14="http://schemas.microsoft.com/office/powerpoint/2010/main" val="99911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C6E4BE-EDF3-2540-8D14-E3E114D82F6D}" type="datetimeFigureOut">
              <a:rPr lang="en-LB" smtClean="0"/>
              <a:t>05/09/2024</a:t>
            </a:fld>
            <a:endParaRPr lang="en-LB"/>
          </a:p>
        </p:txBody>
      </p:sp>
      <p:sp>
        <p:nvSpPr>
          <p:cNvPr id="6" name="Footer Placeholder 5"/>
          <p:cNvSpPr>
            <a:spLocks noGrp="1"/>
          </p:cNvSpPr>
          <p:nvPr>
            <p:ph type="ftr" sz="quarter" idx="11"/>
          </p:nvPr>
        </p:nvSpPr>
        <p:spPr/>
        <p:txBody>
          <a:bodyPr/>
          <a:lstStyle/>
          <a:p>
            <a:endParaRPr lang="en-LB"/>
          </a:p>
        </p:txBody>
      </p:sp>
      <p:sp>
        <p:nvSpPr>
          <p:cNvPr id="7" name="Slide Number Placeholder 6"/>
          <p:cNvSpPr>
            <a:spLocks noGrp="1"/>
          </p:cNvSpPr>
          <p:nvPr>
            <p:ph type="sldNum" sz="quarter" idx="12"/>
          </p:nvPr>
        </p:nvSpPr>
        <p:spPr/>
        <p:txBody>
          <a:bodyPr/>
          <a:lstStyle/>
          <a:p>
            <a:fld id="{4558998F-2E25-1646-ABCF-75E74755C9EC}" type="slidenum">
              <a:rPr lang="en-LB" smtClean="0"/>
              <a:t>‹#›</a:t>
            </a:fld>
            <a:endParaRPr lang="en-LB"/>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9690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C6E4BE-EDF3-2540-8D14-E3E114D82F6D}" type="datetimeFigureOut">
              <a:rPr lang="en-LB" smtClean="0"/>
              <a:t>05/09/2024</a:t>
            </a:fld>
            <a:endParaRPr lang="en-L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58998F-2E25-1646-ABCF-75E74755C9EC}" type="slidenum">
              <a:rPr lang="en-LB" smtClean="0"/>
              <a:t>‹#›</a:t>
            </a:fld>
            <a:endParaRPr lang="en-LB"/>
          </a:p>
        </p:txBody>
      </p:sp>
    </p:spTree>
    <p:extLst>
      <p:ext uri="{BB962C8B-B14F-4D97-AF65-F5344CB8AC3E}">
        <p14:creationId xmlns:p14="http://schemas.microsoft.com/office/powerpoint/2010/main" val="1135931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C6E4BE-EDF3-2540-8D14-E3E114D82F6D}" type="datetimeFigureOut">
              <a:rPr lang="en-LB" smtClean="0"/>
              <a:t>05/09/2024</a:t>
            </a:fld>
            <a:endParaRPr lang="en-L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L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558998F-2E25-1646-ABCF-75E74755C9EC}" type="slidenum">
              <a:rPr lang="en-LB" smtClean="0"/>
              <a:t>‹#›</a:t>
            </a:fld>
            <a:endParaRPr lang="en-LB"/>
          </a:p>
        </p:txBody>
      </p:sp>
    </p:spTree>
    <p:extLst>
      <p:ext uri="{BB962C8B-B14F-4D97-AF65-F5344CB8AC3E}">
        <p14:creationId xmlns:p14="http://schemas.microsoft.com/office/powerpoint/2010/main" val="183372748"/>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4023" r:id="rId14"/>
    <p:sldLayoutId id="2147484024" r:id="rId15"/>
    <p:sldLayoutId id="2147484025" r:id="rId16"/>
    <p:sldLayoutId id="214748402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A80EF-621A-52CF-F158-DE6C4467BD1E}"/>
              </a:ext>
            </a:extLst>
          </p:cNvPr>
          <p:cNvSpPr>
            <a:spLocks noGrp="1"/>
          </p:cNvSpPr>
          <p:nvPr>
            <p:ph type="ctrTitle"/>
          </p:nvPr>
        </p:nvSpPr>
        <p:spPr>
          <a:xfrm>
            <a:off x="2438400" y="2027583"/>
            <a:ext cx="7315200" cy="898782"/>
          </a:xfrm>
        </p:spPr>
        <p:txBody>
          <a:bodyPr/>
          <a:lstStyle/>
          <a:p>
            <a:pPr algn="just"/>
            <a:br>
              <a:rPr lang="en-US" sz="2000" b="1" dirty="0">
                <a:solidFill>
                  <a:srgbClr val="222222"/>
                </a:solidFill>
                <a:effectLst/>
                <a:latin typeface="Simplified Arabic" panose="02020603050405020304" pitchFamily="18" charset="-78"/>
                <a:ea typeface="Times New Roman" panose="02020603050405020304" pitchFamily="18" charset="0"/>
                <a:cs typeface="Arial" panose="020B0604020202020204" pitchFamily="34" charset="0"/>
              </a:rPr>
            </a:br>
            <a:r>
              <a:rPr lang="en-US" sz="20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Lebanese Experiences in Combatting Migrant Smuggling</a:t>
            </a:r>
            <a:r>
              <a:rPr lang="en-US" sz="20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0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hallenges and Solutions</a:t>
            </a:r>
            <a:endParaRPr lang="en-LB"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95358AA-2005-8CB0-DEBA-38B524ED0A21}"/>
              </a:ext>
            </a:extLst>
          </p:cNvPr>
          <p:cNvSpPr>
            <a:spLocks noGrp="1"/>
          </p:cNvSpPr>
          <p:nvPr>
            <p:ph type="subTitle" idx="1"/>
          </p:nvPr>
        </p:nvSpPr>
        <p:spPr>
          <a:xfrm>
            <a:off x="2692398" y="4093026"/>
            <a:ext cx="6815669" cy="1320802"/>
          </a:xfrm>
        </p:spPr>
        <p:txBody>
          <a:bodyPr>
            <a:normAutofit/>
          </a:bodyPr>
          <a:lstStyle/>
          <a:p>
            <a:r>
              <a:rPr lang="en-LB" dirty="0"/>
              <a:t>					Drafted by: Judge A</a:t>
            </a:r>
            <a:r>
              <a:rPr lang="en-US" dirty="0"/>
              <a:t>l</a:t>
            </a:r>
            <a:r>
              <a:rPr lang="en-LB" dirty="0"/>
              <a:t>i El Khatib</a:t>
            </a:r>
          </a:p>
        </p:txBody>
      </p:sp>
    </p:spTree>
    <p:extLst>
      <p:ext uri="{BB962C8B-B14F-4D97-AF65-F5344CB8AC3E}">
        <p14:creationId xmlns:p14="http://schemas.microsoft.com/office/powerpoint/2010/main" val="303753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79E48-18E1-FD0B-0F88-C486BB7DEB30}"/>
              </a:ext>
            </a:extLst>
          </p:cNvPr>
          <p:cNvSpPr>
            <a:spLocks noGrp="1"/>
          </p:cNvSpPr>
          <p:nvPr>
            <p:ph type="title"/>
          </p:nvPr>
        </p:nvSpPr>
        <p:spPr/>
        <p:txBody>
          <a:bodyPr>
            <a:normAutofit fontScale="90000"/>
          </a:bodyPr>
          <a:lstStyle/>
          <a:p>
            <a:pPr algn="l"/>
            <a:r>
              <a:rPr lang="en-US" sz="20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4. Overwhelmed Asylum System and Limited Legal Framework</a:t>
            </a:r>
            <a:br>
              <a:rPr lang="en-LB" sz="1800" dirty="0">
                <a:effectLst/>
                <a:latin typeface="Calibri" panose="020F0502020204030204" pitchFamily="34" charset="0"/>
                <a:ea typeface="Calibri" panose="020F0502020204030204" pitchFamily="34" charset="0"/>
                <a:cs typeface="Arial" panose="020B0604020202020204" pitchFamily="34" charset="0"/>
              </a:rPr>
            </a:br>
            <a:br>
              <a:rPr lang="en-LB" sz="1800" dirty="0">
                <a:effectLst/>
                <a:latin typeface="Calibri" panose="020F0502020204030204" pitchFamily="34" charset="0"/>
                <a:ea typeface="Calibri" panose="020F0502020204030204" pitchFamily="34" charset="0"/>
                <a:cs typeface="Arial" panose="020B0604020202020204" pitchFamily="34" charset="0"/>
              </a:rPr>
            </a:br>
            <a:endParaRPr lang="en-LB" dirty="0"/>
          </a:p>
        </p:txBody>
      </p:sp>
      <p:sp>
        <p:nvSpPr>
          <p:cNvPr id="3" name="Content Placeholder 2">
            <a:extLst>
              <a:ext uri="{FF2B5EF4-FFF2-40B4-BE49-F238E27FC236}">
                <a16:creationId xmlns:a16="http://schemas.microsoft.com/office/drawing/2014/main" id="{650D883A-1157-75A7-0282-71D7C1C0A4C0}"/>
              </a:ext>
            </a:extLst>
          </p:cNvPr>
          <p:cNvSpPr>
            <a:spLocks noGrp="1"/>
          </p:cNvSpPr>
          <p:nvPr>
            <p:ph idx="1"/>
          </p:nvPr>
        </p:nvSpPr>
        <p:spPr/>
        <p:txBody>
          <a:bodyPr/>
          <a:lstStyle/>
          <a:p>
            <a:pPr algn="just">
              <a:lnSpc>
                <a:spcPct val="107000"/>
              </a:lnSpc>
              <a:spcAft>
                <a:spcPts val="800"/>
              </a:spcAft>
            </a:pP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Lebanon has not ratified the 1951 Refugee Convention or its 1967 Protocol, and it lacks a comprehensive asylum policy, which means there are no clear legal protections for migrants or displaced,</a:t>
            </a:r>
            <a:endParaRPr lang="en-LB"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This legal vacuum leaves migrants, displaced, and asylum seekers in a precarious situation, making them more susceptible to smuggling networks.  </a:t>
            </a:r>
            <a:endParaRPr lang="en-LB"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LB" dirty="0"/>
          </a:p>
        </p:txBody>
      </p:sp>
    </p:spTree>
    <p:extLst>
      <p:ext uri="{BB962C8B-B14F-4D97-AF65-F5344CB8AC3E}">
        <p14:creationId xmlns:p14="http://schemas.microsoft.com/office/powerpoint/2010/main" val="28798281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86D-A7C5-1B51-D9FC-AAC288DA6267}"/>
              </a:ext>
            </a:extLst>
          </p:cNvPr>
          <p:cNvSpPr>
            <a:spLocks noGrp="1"/>
          </p:cNvSpPr>
          <p:nvPr>
            <p:ph type="title"/>
          </p:nvPr>
        </p:nvSpPr>
        <p:spPr>
          <a:xfrm>
            <a:off x="1295402" y="982131"/>
            <a:ext cx="9954800" cy="1483667"/>
          </a:xfrm>
        </p:spPr>
        <p:txBody>
          <a:bodyPr>
            <a:normAutofit/>
          </a:bodyPr>
          <a:lstStyle/>
          <a:p>
            <a:pPr algn="l"/>
            <a:r>
              <a:rPr lang="en-US" sz="20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Section Two: </a:t>
            </a:r>
            <a:r>
              <a:rPr lang="en-US" sz="2000" b="1" dirty="0">
                <a:solidFill>
                  <a:srgbClr val="222222"/>
                </a:solidFill>
                <a:latin typeface="Times New Roman" panose="02020603050405020304" pitchFamily="18" charset="0"/>
                <a:cs typeface="Times New Roman" panose="02020603050405020304" pitchFamily="18" charset="0"/>
              </a:rPr>
              <a:t>Tools outlined in the international agreements in reducing and combatting this crime </a:t>
            </a:r>
            <a:endParaRPr lang="en-LB" sz="2000" b="1" dirty="0">
              <a:solidFill>
                <a:srgbClr val="22222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49980C1-1F88-92A7-8FF8-C153188CCCB8}"/>
              </a:ext>
            </a:extLst>
          </p:cNvPr>
          <p:cNvSpPr>
            <a:spLocks noGrp="1"/>
          </p:cNvSpPr>
          <p:nvPr>
            <p:ph idx="1"/>
          </p:nvPr>
        </p:nvSpPr>
        <p:spPr/>
        <p:txBody>
          <a:bodyPr/>
          <a:lstStyle/>
          <a:p>
            <a:pPr algn="just"/>
            <a:r>
              <a:rPr lang="en-US" sz="1800" dirty="0">
                <a:latin typeface="Times New Roman" panose="02020603050405020304" pitchFamily="18" charset="0"/>
                <a:cs typeface="Times New Roman" panose="02020603050405020304" pitchFamily="18" charset="0"/>
              </a:rPr>
              <a:t>It is important to note that Lebanon is making progress in combating migrant smuggling by using international instruments and collaborating with numerous countries and international organizations, particularly</a:t>
            </a:r>
            <a:endParaRPr lang="en-LB"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85359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0C747-09CD-11D2-F76A-A43156060C27}"/>
              </a:ext>
            </a:extLst>
          </p:cNvPr>
          <p:cNvSpPr>
            <a:spLocks noGrp="1"/>
          </p:cNvSpPr>
          <p:nvPr>
            <p:ph type="title"/>
          </p:nvPr>
        </p:nvSpPr>
        <p:spPr/>
        <p:txBody>
          <a:bodyPr/>
          <a:lstStyle/>
          <a:p>
            <a:pPr marL="342900" lvl="0" indent="-342900" algn="just" rtl="0">
              <a:lnSpc>
                <a:spcPct val="107000"/>
              </a:lnSpc>
              <a:spcAft>
                <a:spcPts val="800"/>
              </a:spcAft>
              <a:buFont typeface="+mj-lt"/>
              <a:buAutoNum type="arabicPeriod"/>
            </a:pPr>
            <a:r>
              <a:rPr lang="en-US" sz="1800" b="1" strike="noStrike"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Relying on International </a:t>
            </a:r>
            <a:r>
              <a:rPr lang="en-US" sz="18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1800" b="1" strike="noStrike"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greements; UNTOC</a:t>
            </a:r>
            <a:endParaRPr lang="en-LB" sz="1800" strike="noStrike"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64ED0E6-C64E-1821-D64D-E4BEBDFC8757}"/>
              </a:ext>
            </a:extLst>
          </p:cNvPr>
          <p:cNvSpPr>
            <a:spLocks noGrp="1"/>
          </p:cNvSpPr>
          <p:nvPr>
            <p:ph idx="1"/>
          </p:nvPr>
        </p:nvSpPr>
        <p:spPr>
          <a:xfrm>
            <a:off x="1295401" y="2556930"/>
            <a:ext cx="9841786" cy="3856227"/>
          </a:xfrm>
        </p:spPr>
        <p:txBody>
          <a:bodyPr>
            <a:normAutofit fontScale="70000" lnSpcReduction="20000"/>
          </a:bodyPr>
          <a:lstStyle/>
          <a:p>
            <a:pPr marL="292100" algn="just">
              <a:lnSpc>
                <a:spcPct val="107000"/>
              </a:lnSpc>
            </a:pPr>
            <a:r>
              <a:rPr lang="en-US" sz="20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17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United Nations Convention against Transnational Organized Crime </a:t>
            </a:r>
            <a:r>
              <a:rPr lang="en-US" sz="20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(UNTOC) provides mechanisms for international cooperation, technical assistance, and capacity-building in combatting transnational crime, including migrant smuggling.</a:t>
            </a:r>
            <a:endParaRPr lang="en-LB"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9250" indent="-342900" algn="just">
              <a:lnSpc>
                <a:spcPct val="107000"/>
              </a:lnSpc>
              <a:buFont typeface="Wingdings" pitchFamily="2" charset="2"/>
              <a:buChar char="Ø"/>
            </a:pPr>
            <a:r>
              <a:rPr lang="en-US" sz="2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Lebanon could benefit from UNTOC by receiving technical assistance and capacity-building programs to </a:t>
            </a:r>
          </a:p>
          <a:p>
            <a:pPr marL="463550" indent="-457200" algn="just">
              <a:lnSpc>
                <a:spcPct val="107000"/>
              </a:lnSpc>
              <a:buFont typeface="Arial" panose="020B0604020202020204" pitchFamily="34" charset="0"/>
              <a:buChar char="•"/>
            </a:pPr>
            <a:r>
              <a:rPr lang="en-US" sz="2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improve law enforcement capabilities, </a:t>
            </a:r>
          </a:p>
          <a:p>
            <a:pPr marL="463550" indent="-457200" algn="just">
              <a:lnSpc>
                <a:spcPct val="107000"/>
              </a:lnSpc>
              <a:buFont typeface="Arial" panose="020B0604020202020204" pitchFamily="34" charset="0"/>
              <a:buChar char="•"/>
            </a:pPr>
            <a:r>
              <a:rPr lang="en-US" sz="2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develop effective border management systems,</a:t>
            </a:r>
          </a:p>
          <a:p>
            <a:pPr marL="463550" indent="-457200" algn="just">
              <a:lnSpc>
                <a:spcPct val="107000"/>
              </a:lnSpc>
              <a:buFont typeface="Arial" panose="020B0604020202020204" pitchFamily="34" charset="0"/>
              <a:buChar char="•"/>
            </a:pPr>
            <a:r>
              <a:rPr lang="en-US" sz="26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improve</a:t>
            </a:r>
            <a:r>
              <a:rPr lang="en-US" sz="2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the prosecution of smugglers</a:t>
            </a:r>
            <a:endParaRPr lang="en-LB"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292100" algn="just">
              <a:lnSpc>
                <a:spcPct val="107000"/>
              </a:lnSpc>
            </a:pPr>
            <a:r>
              <a:rPr lang="en-US" sz="2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he </a:t>
            </a:r>
            <a:r>
              <a:rPr lang="en-US" sz="19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United Nations Protocol Against the Smuggling of Migrants by Land, Sea, and Air </a:t>
            </a:r>
            <a:r>
              <a:rPr lang="en-US" sz="22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(Smuggling Protocol) provides a framework for international cooperation to prevent and combat the smuggling of migrants, it encourages states to enhance border controls, improve information exchange, and strengthen their legal frameworks to criminalize the smuggling of migrants,  </a:t>
            </a:r>
            <a:endParaRPr lang="en-LB"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9250" indent="-342900" algn="just">
              <a:lnSpc>
                <a:spcPct val="107000"/>
              </a:lnSpc>
              <a:buFont typeface="Wingdings" pitchFamily="2" charset="2"/>
              <a:buChar char="Ø"/>
            </a:pPr>
            <a:r>
              <a:rPr lang="en-US" sz="2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By aligning its laws with the Smuggling Protocol, Lebanon could develop comprehensive legislation that defines and penalizes smuggling, establishes measures for victim protection, and promotes inter-agency cooperation, </a:t>
            </a:r>
            <a:endParaRPr lang="en-LB" sz="26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LB" dirty="0"/>
          </a:p>
        </p:txBody>
      </p:sp>
      <p:pic>
        <p:nvPicPr>
          <p:cNvPr id="6" name="Picture 5">
            <a:extLst>
              <a:ext uri="{FF2B5EF4-FFF2-40B4-BE49-F238E27FC236}">
                <a16:creationId xmlns:a16="http://schemas.microsoft.com/office/drawing/2014/main" id="{E9D66B28-8E21-E815-7DD3-EFA76A42181F}"/>
              </a:ext>
            </a:extLst>
          </p:cNvPr>
          <p:cNvPicPr>
            <a:picLocks noChangeAspect="1"/>
          </p:cNvPicPr>
          <p:nvPr/>
        </p:nvPicPr>
        <p:blipFill>
          <a:blip r:embed="rId2"/>
          <a:stretch>
            <a:fillRect/>
          </a:stretch>
        </p:blipFill>
        <p:spPr>
          <a:xfrm>
            <a:off x="6816437" y="681565"/>
            <a:ext cx="3155466" cy="1604434"/>
          </a:xfrm>
          <a:prstGeom prst="rect">
            <a:avLst/>
          </a:prstGeom>
        </p:spPr>
      </p:pic>
    </p:spTree>
    <p:extLst>
      <p:ext uri="{BB962C8B-B14F-4D97-AF65-F5344CB8AC3E}">
        <p14:creationId xmlns:p14="http://schemas.microsoft.com/office/powerpoint/2010/main" val="281101439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A7A3C-61AC-3CCB-76F0-08B5C79AC36A}"/>
              </a:ext>
            </a:extLst>
          </p:cNvPr>
          <p:cNvSpPr>
            <a:spLocks noGrp="1"/>
          </p:cNvSpPr>
          <p:nvPr>
            <p:ph type="title"/>
          </p:nvPr>
        </p:nvSpPr>
        <p:spPr/>
        <p:txBody>
          <a:bodyPr>
            <a:normAutofit/>
          </a:bodyPr>
          <a:lstStyle/>
          <a:p>
            <a:pPr algn="l"/>
            <a:r>
              <a:rPr lang="en-US" sz="2000" b="1" strike="noStrike"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Relying on International </a:t>
            </a:r>
            <a:r>
              <a:rPr lang="en-US" sz="20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000" b="1" strike="noStrike"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greements; </a:t>
            </a:r>
            <a:r>
              <a:rPr lang="en-US" sz="2000" b="1" strike="noStrike"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CoE</a:t>
            </a:r>
            <a:r>
              <a:rPr lang="en-US" sz="2000" b="1" strike="noStrike"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convention </a:t>
            </a:r>
            <a:endParaRPr lang="en-LB" sz="2000" dirty="0"/>
          </a:p>
        </p:txBody>
      </p:sp>
      <p:sp>
        <p:nvSpPr>
          <p:cNvPr id="3" name="Content Placeholder 2">
            <a:extLst>
              <a:ext uri="{FF2B5EF4-FFF2-40B4-BE49-F238E27FC236}">
                <a16:creationId xmlns:a16="http://schemas.microsoft.com/office/drawing/2014/main" id="{F472008E-0F3F-655E-CB0E-548B2B4B8AF1}"/>
              </a:ext>
            </a:extLst>
          </p:cNvPr>
          <p:cNvSpPr>
            <a:spLocks noGrp="1"/>
          </p:cNvSpPr>
          <p:nvPr>
            <p:ph idx="1"/>
          </p:nvPr>
        </p:nvSpPr>
        <p:spPr/>
        <p:txBody>
          <a:bodyPr>
            <a:normAutofit fontScale="92500" lnSpcReduction="20000"/>
          </a:bodyPr>
          <a:lstStyle/>
          <a:p>
            <a:pPr marL="349250" indent="-342900" algn="just">
              <a:lnSpc>
                <a:spcPct val="107000"/>
              </a:lnSpc>
              <a:spcAft>
                <a:spcPts val="80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espite the fact that Lebanon is not a member of the Council of Europe Convention on Action against Trafficking in Human Beings</a:t>
            </a:r>
          </a:p>
          <a:p>
            <a:pPr marL="349250" indent="-342900" algn="just">
              <a:lnSpc>
                <a:spcPct val="107000"/>
              </a:lnSpc>
              <a:spcAft>
                <a:spcPts val="80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he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CoE</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Convention could serve as a model for adopting human rights-based approaches to combating trafficking and migrant smuggling, this includes victim protection, non-punishment of victims for their illegal entry or residence, and measures to discourage demand that fosters exploitation.</a:t>
            </a:r>
          </a:p>
          <a:p>
            <a:pPr marL="349250" indent="-342900" algn="just">
              <a:lnSpc>
                <a:spcPct val="107000"/>
              </a:lnSpc>
              <a:spcAft>
                <a:spcPts val="800"/>
              </a:spcAft>
            </a:pP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Lebanon could adopt similar victim-centered approaches in its national legislation to ensure that smuggled migrants are treated as victims not criminals, and to have access to support services.</a:t>
            </a:r>
            <a:endParaRPr lang="en-LB"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LB" dirty="0"/>
          </a:p>
        </p:txBody>
      </p:sp>
      <p:pic>
        <p:nvPicPr>
          <p:cNvPr id="4" name="Picture 3">
            <a:extLst>
              <a:ext uri="{FF2B5EF4-FFF2-40B4-BE49-F238E27FC236}">
                <a16:creationId xmlns:a16="http://schemas.microsoft.com/office/drawing/2014/main" id="{12989AE8-F9D6-C13E-D0C7-556E0D082B7B}"/>
              </a:ext>
            </a:extLst>
          </p:cNvPr>
          <p:cNvPicPr>
            <a:picLocks noChangeAspect="1"/>
          </p:cNvPicPr>
          <p:nvPr/>
        </p:nvPicPr>
        <p:blipFill>
          <a:blip r:embed="rId2"/>
          <a:stretch>
            <a:fillRect/>
          </a:stretch>
        </p:blipFill>
        <p:spPr>
          <a:xfrm>
            <a:off x="8118950" y="1219199"/>
            <a:ext cx="2188831" cy="1066800"/>
          </a:xfrm>
          <a:prstGeom prst="rect">
            <a:avLst/>
          </a:prstGeom>
        </p:spPr>
      </p:pic>
    </p:spTree>
    <p:extLst>
      <p:ext uri="{BB962C8B-B14F-4D97-AF65-F5344CB8AC3E}">
        <p14:creationId xmlns:p14="http://schemas.microsoft.com/office/powerpoint/2010/main" val="330366025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925B4-B50A-EE9D-31D2-9FB8DB0E2B6F}"/>
              </a:ext>
            </a:extLst>
          </p:cNvPr>
          <p:cNvSpPr>
            <a:spLocks noGrp="1"/>
          </p:cNvSpPr>
          <p:nvPr>
            <p:ph type="title"/>
          </p:nvPr>
        </p:nvSpPr>
        <p:spPr/>
        <p:txBody>
          <a:bodyPr/>
          <a:lstStyle/>
          <a:p>
            <a:pPr algn="l"/>
            <a:r>
              <a:rPr lang="en-LB" sz="1800" dirty="0">
                <a:solidFill>
                  <a:srgbClr val="222222"/>
                </a:solidFill>
                <a:effectLst/>
                <a:latin typeface="Simplified Arabic" panose="02020603050405020304" pitchFamily="18" charset="-78"/>
                <a:ea typeface="Times New Roman" panose="02020603050405020304" pitchFamily="18" charset="0"/>
                <a:cs typeface="Arial" panose="020B0604020202020204" pitchFamily="34" charset="0"/>
              </a:rPr>
              <a:t> </a:t>
            </a:r>
            <a:r>
              <a:rPr lang="en-US" sz="18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 Regional and International Cooperation</a:t>
            </a: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n-LB" sz="1800" dirty="0">
                <a:effectLst/>
                <a:latin typeface="Calibri" panose="020F0502020204030204" pitchFamily="34" charset="0"/>
                <a:ea typeface="Calibri" panose="020F0502020204030204" pitchFamily="34" charset="0"/>
                <a:cs typeface="Arial" panose="020B0604020202020204" pitchFamily="34" charset="0"/>
              </a:rPr>
            </a:br>
            <a:endParaRPr lang="en-LB" dirty="0"/>
          </a:p>
        </p:txBody>
      </p:sp>
      <p:sp>
        <p:nvSpPr>
          <p:cNvPr id="3" name="Content Placeholder 2">
            <a:extLst>
              <a:ext uri="{FF2B5EF4-FFF2-40B4-BE49-F238E27FC236}">
                <a16:creationId xmlns:a16="http://schemas.microsoft.com/office/drawing/2014/main" id="{038BE10A-973B-3544-CF39-28A20CC6C2D6}"/>
              </a:ext>
            </a:extLst>
          </p:cNvPr>
          <p:cNvSpPr>
            <a:spLocks noGrp="1"/>
          </p:cNvSpPr>
          <p:nvPr>
            <p:ph idx="1"/>
          </p:nvPr>
        </p:nvSpPr>
        <p:spPr/>
        <p:txBody>
          <a:bodyPr/>
          <a:lstStyle/>
          <a:p>
            <a:pPr marL="63500" algn="just">
              <a:lnSpc>
                <a:spcPct val="107000"/>
              </a:lnSpc>
              <a:spcAft>
                <a:spcPts val="800"/>
              </a:spcAft>
            </a:pPr>
            <a:r>
              <a:rPr lang="en-US" sz="1800" dirty="0">
                <a:solidFill>
                  <a:srgbClr val="222222"/>
                </a:solidFill>
                <a:effectLst/>
                <a:latin typeface="Simplified Arabic" panose="02020603050405020304" pitchFamily="18" charset="-78"/>
                <a:ea typeface="Times New Roman" panose="02020603050405020304" pitchFamily="18" charset="0"/>
                <a:cs typeface="Arial" panose="020B0604020202020204" pitchFamily="34" charset="0"/>
              </a:rPr>
              <a:t>Lebanon cooperates positively and swiftly with various Regional and European Countries destined to by migration trips by notifying the competent authorities of these countries once the boat is detected by the maritime radar.</a:t>
            </a:r>
            <a:endParaRPr lang="en-LB" sz="1800" dirty="0">
              <a:effectLst/>
              <a:latin typeface="Calibri" panose="020F0502020204030204" pitchFamily="34" charset="0"/>
              <a:ea typeface="Calibri" panose="020F0502020204030204" pitchFamily="34" charset="0"/>
              <a:cs typeface="Arial" panose="020B0604020202020204" pitchFamily="34" charset="0"/>
            </a:endParaRPr>
          </a:p>
          <a:p>
            <a:pPr marL="63500" algn="just">
              <a:lnSpc>
                <a:spcPct val="107000"/>
              </a:lnSpc>
              <a:spcAft>
                <a:spcPts val="800"/>
              </a:spcAft>
            </a:pPr>
            <a:r>
              <a:rPr lang="en-US" sz="1800" dirty="0">
                <a:solidFill>
                  <a:srgbClr val="222222"/>
                </a:solidFill>
                <a:latin typeface="Simplified Arabic" panose="02020603050405020304" pitchFamily="18" charset="-78"/>
                <a:ea typeface="Times New Roman" panose="02020603050405020304" pitchFamily="18" charset="0"/>
                <a:cs typeface="Arial" panose="020B0604020202020204" pitchFamily="34" charset="0"/>
              </a:rPr>
              <a:t>T</a:t>
            </a:r>
            <a:r>
              <a:rPr lang="en-US" sz="1800" dirty="0">
                <a:solidFill>
                  <a:srgbClr val="222222"/>
                </a:solidFill>
                <a:effectLst/>
                <a:latin typeface="Simplified Arabic" panose="02020603050405020304" pitchFamily="18" charset="-78"/>
                <a:ea typeface="Times New Roman" panose="02020603050405020304" pitchFamily="18" charset="0"/>
                <a:cs typeface="Arial" panose="020B0604020202020204" pitchFamily="34" charset="0"/>
              </a:rPr>
              <a:t>he Ministry of Justice processes and forwards judicial assistance requests it receives to the relevant authorities for prompt execution.</a:t>
            </a:r>
            <a:endParaRPr lang="en-LB" sz="1800" dirty="0">
              <a:effectLst/>
              <a:latin typeface="Calibri" panose="020F0502020204030204" pitchFamily="34" charset="0"/>
              <a:ea typeface="Calibri" panose="020F0502020204030204" pitchFamily="34" charset="0"/>
              <a:cs typeface="Arial" panose="020B0604020202020204" pitchFamily="34" charset="0"/>
            </a:endParaRPr>
          </a:p>
          <a:p>
            <a:pPr marL="63500" algn="just">
              <a:lnSpc>
                <a:spcPct val="107000"/>
              </a:lnSpc>
              <a:spcAft>
                <a:spcPts val="800"/>
              </a:spcAft>
            </a:pPr>
            <a:r>
              <a:rPr lang="en-US" sz="1800" dirty="0">
                <a:solidFill>
                  <a:srgbClr val="222222"/>
                </a:solidFill>
                <a:effectLst/>
                <a:latin typeface="Simplified Arabic" panose="02020603050405020304" pitchFamily="18" charset="-78"/>
                <a:ea typeface="Times New Roman" panose="02020603050405020304" pitchFamily="18" charset="0"/>
                <a:cs typeface="Arial" panose="020B0604020202020204" pitchFamily="34" charset="0"/>
              </a:rPr>
              <a:t>It is important to say that this kind of cooperation can be developed and strengthened through Bilateral meetings and experience sharing between Countries. </a:t>
            </a:r>
            <a:endParaRPr lang="en-LB" sz="1800" dirty="0">
              <a:effectLst/>
              <a:latin typeface="Calibri" panose="020F0502020204030204" pitchFamily="34" charset="0"/>
              <a:ea typeface="Calibri" panose="020F0502020204030204" pitchFamily="34" charset="0"/>
              <a:cs typeface="Arial" panose="020B0604020202020204" pitchFamily="34" charset="0"/>
            </a:endParaRPr>
          </a:p>
          <a:p>
            <a:endParaRPr lang="en-LB" dirty="0"/>
          </a:p>
        </p:txBody>
      </p:sp>
    </p:spTree>
    <p:extLst>
      <p:ext uri="{BB962C8B-B14F-4D97-AF65-F5344CB8AC3E}">
        <p14:creationId xmlns:p14="http://schemas.microsoft.com/office/powerpoint/2010/main" val="7340120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6052-A315-8012-395A-76865FCAF372}"/>
              </a:ext>
            </a:extLst>
          </p:cNvPr>
          <p:cNvSpPr>
            <a:spLocks noGrp="1"/>
          </p:cNvSpPr>
          <p:nvPr>
            <p:ph type="title"/>
          </p:nvPr>
        </p:nvSpPr>
        <p:spPr/>
        <p:txBody>
          <a:bodyPr/>
          <a:lstStyle/>
          <a:p>
            <a:pPr algn="l"/>
            <a:r>
              <a:rPr lang="en-US" sz="1800" b="1" dirty="0">
                <a:solidFill>
                  <a:srgbClr val="222222"/>
                </a:solidFill>
                <a:effectLst/>
                <a:latin typeface="Simplified Arabic" panose="02020603050405020304" pitchFamily="18" charset="-78"/>
                <a:ea typeface="Times New Roman" panose="02020603050405020304" pitchFamily="18" charset="0"/>
                <a:cs typeface="Arial" panose="020B0604020202020204" pitchFamily="34" charset="0"/>
              </a:rPr>
              <a:t>3.  Capacity Building</a:t>
            </a:r>
            <a:br>
              <a:rPr lang="en-LB" sz="1800" dirty="0">
                <a:effectLst/>
                <a:latin typeface="Calibri" panose="020F0502020204030204" pitchFamily="34" charset="0"/>
                <a:ea typeface="Calibri" panose="020F0502020204030204" pitchFamily="34" charset="0"/>
                <a:cs typeface="Arial" panose="020B0604020202020204" pitchFamily="34" charset="0"/>
              </a:rPr>
            </a:br>
            <a:endParaRPr lang="en-LB" dirty="0"/>
          </a:p>
        </p:txBody>
      </p:sp>
      <p:sp>
        <p:nvSpPr>
          <p:cNvPr id="3" name="Content Placeholder 2">
            <a:extLst>
              <a:ext uri="{FF2B5EF4-FFF2-40B4-BE49-F238E27FC236}">
                <a16:creationId xmlns:a16="http://schemas.microsoft.com/office/drawing/2014/main" id="{BD59A52D-C938-68C5-F61A-EC5464B14AB0}"/>
              </a:ext>
            </a:extLst>
          </p:cNvPr>
          <p:cNvSpPr>
            <a:spLocks noGrp="1"/>
          </p:cNvSpPr>
          <p:nvPr>
            <p:ph idx="1"/>
          </p:nvPr>
        </p:nvSpPr>
        <p:spPr/>
        <p:txBody>
          <a:bodyPr/>
          <a:lstStyle/>
          <a:p>
            <a:pPr marL="63500" algn="just">
              <a:lnSpc>
                <a:spcPct val="107000"/>
              </a:lnSpc>
              <a:spcAft>
                <a:spcPts val="800"/>
              </a:spcAft>
            </a:pPr>
            <a:r>
              <a:rPr lang="en-US" sz="1800" dirty="0">
                <a:solidFill>
                  <a:srgbClr val="222222"/>
                </a:solidFill>
                <a:effectLst/>
                <a:latin typeface="Simplified Arabic" panose="02020603050405020304" pitchFamily="18" charset="-78"/>
                <a:ea typeface="Times New Roman" panose="02020603050405020304" pitchFamily="18" charset="0"/>
                <a:cs typeface="Arial" panose="020B0604020202020204" pitchFamily="34" charset="0"/>
              </a:rPr>
              <a:t>The Ministry of Justice, law enforcement agencies, and the Lebanese army collaborate with various international organizations (such as the United Nations, the European Union, the Council of Europe, and the International Organization for Migration) to enhance capacities in combating migrant smuggling and applying international standards in this field,</a:t>
            </a:r>
            <a:endParaRPr lang="en-LB" sz="1800" dirty="0">
              <a:effectLst/>
              <a:latin typeface="Calibri" panose="020F0502020204030204" pitchFamily="34" charset="0"/>
              <a:ea typeface="Calibri" panose="020F0502020204030204" pitchFamily="34" charset="0"/>
              <a:cs typeface="Arial" panose="020B0604020202020204" pitchFamily="34" charset="0"/>
            </a:endParaRPr>
          </a:p>
          <a:p>
            <a:pPr marL="63500" algn="just">
              <a:lnSpc>
                <a:spcPct val="107000"/>
              </a:lnSpc>
              <a:spcAft>
                <a:spcPts val="800"/>
              </a:spcAft>
            </a:pPr>
            <a:r>
              <a:rPr lang="en-US" sz="1800" dirty="0">
                <a:solidFill>
                  <a:srgbClr val="222222"/>
                </a:solidFill>
                <a:effectLst/>
                <a:latin typeface="Simplified Arabic" panose="02020603050405020304" pitchFamily="18" charset="-78"/>
                <a:ea typeface="Times New Roman" panose="02020603050405020304" pitchFamily="18" charset="0"/>
                <a:cs typeface="Arial" panose="020B0604020202020204" pitchFamily="34" charset="0"/>
              </a:rPr>
              <a:t>Strengthening such experience sharing can be very fruitful to Lebanon especially for judiciary and law enforcement agencies</a:t>
            </a:r>
            <a:endParaRPr lang="en-LB" sz="1800" dirty="0">
              <a:effectLst/>
              <a:latin typeface="Calibri" panose="020F0502020204030204" pitchFamily="34" charset="0"/>
              <a:ea typeface="Calibri" panose="020F0502020204030204" pitchFamily="34" charset="0"/>
              <a:cs typeface="Arial" panose="020B0604020202020204" pitchFamily="34" charset="0"/>
            </a:endParaRPr>
          </a:p>
          <a:p>
            <a:endParaRPr lang="en-LB" dirty="0"/>
          </a:p>
        </p:txBody>
      </p:sp>
    </p:spTree>
    <p:extLst>
      <p:ext uri="{BB962C8B-B14F-4D97-AF65-F5344CB8AC3E}">
        <p14:creationId xmlns:p14="http://schemas.microsoft.com/office/powerpoint/2010/main" val="2892434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E49D-8A20-61D7-CE0F-38E4861F6295}"/>
              </a:ext>
            </a:extLst>
          </p:cNvPr>
          <p:cNvSpPr>
            <a:spLocks noGrp="1"/>
          </p:cNvSpPr>
          <p:nvPr>
            <p:ph type="title"/>
          </p:nvPr>
        </p:nvSpPr>
        <p:spPr/>
        <p:txBody>
          <a:bodyPr/>
          <a:lstStyle/>
          <a:p>
            <a:pPr algn="l"/>
            <a:r>
              <a:rPr lang="en-US" sz="1800" b="1" strike="noStrike" dirty="0">
                <a:solidFill>
                  <a:srgbClr val="222222"/>
                </a:solidFill>
                <a:effectLst/>
                <a:latin typeface="Simplified Arabic" panose="02020603050405020304" pitchFamily="18" charset="-78"/>
                <a:ea typeface="Times New Roman" panose="02020603050405020304" pitchFamily="18" charset="0"/>
                <a:cs typeface="Arial" panose="020B0604020202020204" pitchFamily="34" charset="0"/>
              </a:rPr>
              <a:t>4. Latest Progress: Drafting a Specific Law on Migrant Smuggling</a:t>
            </a:r>
            <a:br>
              <a:rPr lang="en-LB" sz="1800" u="none" strike="noStrike" dirty="0">
                <a:effectLst/>
                <a:latin typeface="Calibri" panose="020F0502020204030204" pitchFamily="34" charset="0"/>
                <a:ea typeface="Calibri" panose="020F0502020204030204" pitchFamily="34" charset="0"/>
                <a:cs typeface="Arial" panose="020B0604020202020204" pitchFamily="34" charset="0"/>
              </a:rPr>
            </a:br>
            <a:endParaRPr lang="en-LB" dirty="0"/>
          </a:p>
        </p:txBody>
      </p:sp>
      <p:sp>
        <p:nvSpPr>
          <p:cNvPr id="3" name="Content Placeholder 2">
            <a:extLst>
              <a:ext uri="{FF2B5EF4-FFF2-40B4-BE49-F238E27FC236}">
                <a16:creationId xmlns:a16="http://schemas.microsoft.com/office/drawing/2014/main" id="{49C27592-5936-A2F9-3345-AB0361DD89B0}"/>
              </a:ext>
            </a:extLst>
          </p:cNvPr>
          <p:cNvSpPr>
            <a:spLocks noGrp="1"/>
          </p:cNvSpPr>
          <p:nvPr>
            <p:ph idx="1"/>
          </p:nvPr>
        </p:nvSpPr>
        <p:spPr/>
        <p:txBody>
          <a:bodyPr/>
          <a:lstStyle/>
          <a:p>
            <a:pPr marL="63500" algn="just">
              <a:lnSpc>
                <a:spcPct val="107000"/>
              </a:lnSpc>
              <a:spcAft>
                <a:spcPts val="800"/>
              </a:spcAft>
            </a:pPr>
            <a:r>
              <a:rPr lang="en-US" sz="1800" dirty="0">
                <a:solidFill>
                  <a:srgbClr val="222222"/>
                </a:solidFill>
                <a:effectLst/>
                <a:latin typeface="Simplified Arabic" panose="02020603050405020304" pitchFamily="18" charset="-78"/>
                <a:ea typeface="Times New Roman" panose="02020603050405020304" pitchFamily="18" charset="0"/>
                <a:cs typeface="Arial" panose="020B0604020202020204" pitchFamily="34" charset="0"/>
              </a:rPr>
              <a:t>The Ministry of Justice has recently completed drafting a law for combating migrant smuggling that aligns with Lebanon’s international commitments, in cooperation with the United Nations Office on Drugs and Crime (UNODC) and the European Union,</a:t>
            </a:r>
            <a:endParaRPr lang="en-LB" sz="1800" dirty="0">
              <a:effectLst/>
              <a:latin typeface="Calibri" panose="020F0502020204030204" pitchFamily="34" charset="0"/>
              <a:ea typeface="Calibri" panose="020F0502020204030204" pitchFamily="34" charset="0"/>
              <a:cs typeface="Arial" panose="020B0604020202020204" pitchFamily="34" charset="0"/>
            </a:endParaRPr>
          </a:p>
          <a:p>
            <a:pPr marL="63500" algn="just">
              <a:lnSpc>
                <a:spcPct val="107000"/>
              </a:lnSpc>
              <a:spcAft>
                <a:spcPts val="800"/>
              </a:spcAft>
            </a:pPr>
            <a:r>
              <a:rPr lang="en-US" sz="1800" dirty="0">
                <a:solidFill>
                  <a:srgbClr val="222222"/>
                </a:solidFill>
                <a:effectLst/>
                <a:latin typeface="Simplified Arabic" panose="02020603050405020304" pitchFamily="18" charset="-78"/>
                <a:ea typeface="Times New Roman" panose="02020603050405020304" pitchFamily="18" charset="0"/>
                <a:cs typeface="Arial" panose="020B0604020202020204" pitchFamily="34" charset="0"/>
              </a:rPr>
              <a:t>Additionally, there is a proposed law currently being discussed in the relevant parliamentary committee, and both drafts will be reviewed together in Parliament to adopt the best version.</a:t>
            </a:r>
            <a:endParaRPr lang="en-LB" sz="1800" dirty="0">
              <a:effectLst/>
              <a:latin typeface="Calibri" panose="020F0502020204030204" pitchFamily="34" charset="0"/>
              <a:ea typeface="Calibri" panose="020F0502020204030204" pitchFamily="34" charset="0"/>
              <a:cs typeface="Arial" panose="020B0604020202020204" pitchFamily="34" charset="0"/>
            </a:endParaRPr>
          </a:p>
          <a:p>
            <a:endParaRPr lang="en-LB" dirty="0"/>
          </a:p>
        </p:txBody>
      </p:sp>
    </p:spTree>
    <p:extLst>
      <p:ext uri="{BB962C8B-B14F-4D97-AF65-F5344CB8AC3E}">
        <p14:creationId xmlns:p14="http://schemas.microsoft.com/office/powerpoint/2010/main" val="22993999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C762B-A896-FA2A-84EF-2DA838A6015A}"/>
              </a:ext>
            </a:extLst>
          </p:cNvPr>
          <p:cNvSpPr>
            <a:spLocks noGrp="1"/>
          </p:cNvSpPr>
          <p:nvPr>
            <p:ph type="title"/>
          </p:nvPr>
        </p:nvSpPr>
        <p:spPr/>
        <p:txBody>
          <a:bodyPr/>
          <a:lstStyle/>
          <a:p>
            <a:endParaRPr lang="en-LB"/>
          </a:p>
        </p:txBody>
      </p:sp>
      <p:sp>
        <p:nvSpPr>
          <p:cNvPr id="3" name="Content Placeholder 2">
            <a:extLst>
              <a:ext uri="{FF2B5EF4-FFF2-40B4-BE49-F238E27FC236}">
                <a16:creationId xmlns:a16="http://schemas.microsoft.com/office/drawing/2014/main" id="{113DF43B-1A26-A376-C7BD-A8F2D47DBC5E}"/>
              </a:ext>
            </a:extLst>
          </p:cNvPr>
          <p:cNvSpPr>
            <a:spLocks noGrp="1"/>
          </p:cNvSpPr>
          <p:nvPr>
            <p:ph idx="1"/>
          </p:nvPr>
        </p:nvSpPr>
        <p:spPr/>
        <p:txBody>
          <a:bodyPr/>
          <a:lstStyle/>
          <a:p>
            <a:r>
              <a:rPr lang="en-LB" dirty="0"/>
              <a:t>Thank you</a:t>
            </a:r>
          </a:p>
        </p:txBody>
      </p:sp>
    </p:spTree>
    <p:extLst>
      <p:ext uri="{BB962C8B-B14F-4D97-AF65-F5344CB8AC3E}">
        <p14:creationId xmlns:p14="http://schemas.microsoft.com/office/powerpoint/2010/main" val="47635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4DF8A0-4B69-15D6-9671-89E7E68CAF5B}"/>
              </a:ext>
            </a:extLst>
          </p:cNvPr>
          <p:cNvPicPr>
            <a:picLocks noChangeAspect="1"/>
          </p:cNvPicPr>
          <p:nvPr/>
        </p:nvPicPr>
        <p:blipFill>
          <a:blip r:embed="rId2"/>
          <a:stretch>
            <a:fillRect/>
          </a:stretch>
        </p:blipFill>
        <p:spPr>
          <a:xfrm>
            <a:off x="-211437" y="0"/>
            <a:ext cx="13207999" cy="6858000"/>
          </a:xfrm>
          <a:prstGeom prst="rect">
            <a:avLst/>
          </a:prstGeom>
          <a:solidFill>
            <a:schemeClr val="accent1"/>
          </a:solidFill>
        </p:spPr>
      </p:pic>
      <p:sp>
        <p:nvSpPr>
          <p:cNvPr id="2" name="Title 1">
            <a:extLst>
              <a:ext uri="{FF2B5EF4-FFF2-40B4-BE49-F238E27FC236}">
                <a16:creationId xmlns:a16="http://schemas.microsoft.com/office/drawing/2014/main" id="{5CFC826A-8AF0-CBF7-CA61-FFE21C833FB9}"/>
              </a:ext>
            </a:extLst>
          </p:cNvPr>
          <p:cNvSpPr>
            <a:spLocks noGrp="1"/>
          </p:cNvSpPr>
          <p:nvPr>
            <p:ph type="title"/>
          </p:nvPr>
        </p:nvSpPr>
        <p:spPr/>
        <p:txBody>
          <a:bodyPr/>
          <a:lstStyle/>
          <a:p>
            <a:endParaRPr lang="en-LB"/>
          </a:p>
        </p:txBody>
      </p:sp>
      <p:sp>
        <p:nvSpPr>
          <p:cNvPr id="3" name="Content Placeholder 2">
            <a:extLst>
              <a:ext uri="{FF2B5EF4-FFF2-40B4-BE49-F238E27FC236}">
                <a16:creationId xmlns:a16="http://schemas.microsoft.com/office/drawing/2014/main" id="{45DF98D5-F13E-3C31-AC92-EEF5B0A1BF4A}"/>
              </a:ext>
            </a:extLst>
          </p:cNvPr>
          <p:cNvSpPr>
            <a:spLocks noGrp="1"/>
          </p:cNvSpPr>
          <p:nvPr>
            <p:ph idx="1"/>
          </p:nvPr>
        </p:nvSpPr>
        <p:spPr>
          <a:xfrm>
            <a:off x="159026" y="982132"/>
            <a:ext cx="7376805" cy="3795277"/>
          </a:xfrm>
        </p:spPr>
        <p:txBody>
          <a:bodyPr>
            <a:normAutofit fontScale="25000" lnSpcReduction="20000"/>
          </a:bodyPr>
          <a:lstStyle/>
          <a:p>
            <a:pPr algn="just">
              <a:lnSpc>
                <a:spcPct val="107000"/>
              </a:lnSpc>
              <a:spcAft>
                <a:spcPts val="800"/>
              </a:spcAft>
            </a:pPr>
            <a:endPar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US"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US" sz="1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11200" dirty="0">
                <a:solidFill>
                  <a:schemeClr val="bg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 will divide my presentation into two sections:</a:t>
            </a:r>
          </a:p>
          <a:p>
            <a:pPr algn="just">
              <a:lnSpc>
                <a:spcPct val="107000"/>
              </a:lnSpc>
              <a:spcAft>
                <a:spcPts val="800"/>
              </a:spcAft>
            </a:pPr>
            <a:endParaRPr lang="en-US" sz="11200" dirty="0">
              <a:solidFill>
                <a:schemeClr val="bg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US" sz="11200" dirty="0">
              <a:solidFill>
                <a:schemeClr val="bg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US" sz="11200" dirty="0">
              <a:solidFill>
                <a:schemeClr val="bg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112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Section 1: </a:t>
            </a:r>
            <a:r>
              <a:rPr lang="en-US" sz="11200" dirty="0">
                <a:solidFill>
                  <a:schemeClr val="bg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Challenges Lebanon faces in Combatting </a:t>
            </a:r>
            <a:r>
              <a:rPr lang="en-US" sz="112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M</a:t>
            </a:r>
            <a:r>
              <a:rPr lang="en-US" sz="11200" dirty="0">
                <a:solidFill>
                  <a:schemeClr val="bg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igrant </a:t>
            </a:r>
            <a:r>
              <a:rPr lang="en-US" sz="112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11200" dirty="0">
                <a:solidFill>
                  <a:schemeClr val="bg1">
                    <a:lumMod val="9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muggling</a:t>
            </a:r>
          </a:p>
          <a:p>
            <a:pPr algn="just">
              <a:lnSpc>
                <a:spcPct val="107000"/>
              </a:lnSpc>
              <a:spcAft>
                <a:spcPts val="800"/>
              </a:spcAft>
            </a:pPr>
            <a:r>
              <a:rPr lang="en-US" sz="1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Section 2: T</a:t>
            </a:r>
            <a:r>
              <a:rPr lang="en-US" sz="1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ools outlined in the international agreements in reducing and combatting this crime</a:t>
            </a:r>
            <a:endParaRPr lang="en-LB"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40471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p:cTn id="2" repeatCount="indefinite" restart="whenNotActive" fill="hold" evtFilter="cancelBubble" nodeType="interactiveSeq">
                <p:stCondLst>
                  <p:cond delay="indefinite"/>
                  <p:cond evt="onBegin" delay="0">
                    <p:tn val="1"/>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31172 0.24861" pathEditMode="relative" ptsTypes="AA">
                                      <p:cBhvr>
                                        <p:cTn id="6" dur="30000" fill="hold"/>
                                        <p:tgtEl>
                                          <p:spTgt spid="5"/>
                                        </p:tgtEl>
                                        <p:attrNameLst>
                                          <p:attrName>ppt_x</p:attrName>
                                          <p:attrName>ppt_y</p:attrName>
                                        </p:attrNameLst>
                                      </p:cBhvr>
                                    </p:animMotion>
                                  </p:childTnLst>
                                </p:cTn>
                              </p:par>
                              <p:par>
                                <p:cTn id="7" presetID="6" presetClass="emph" presetSubtype="0" accel="50000" decel="50000" fill="hold" nodeType="withEffect">
                                  <p:stCondLst>
                                    <p:cond delay="0"/>
                                  </p:stCondLst>
                                  <p:childTnLst>
                                    <p:animScale>
                                      <p:cBhvr>
                                        <p:cTn id="8" dur="30000" fill="hold"/>
                                        <p:tgtEl>
                                          <p:spTgt spid="5"/>
                                        </p:tgtEl>
                                      </p:cBhvr>
                                      <p:by x="150000" y="150000"/>
                                    </p:animScale>
                                  </p:childTnLst>
                                </p:cTn>
                              </p:par>
                            </p:childTnLst>
                          </p:cTn>
                        </p:par>
                        <p:par>
                          <p:cTn id="9" fill="hold">
                            <p:stCondLst>
                              <p:cond delay="30000"/>
                            </p:stCondLst>
                            <p:childTnLst>
                              <p:par>
                                <p:cTn id="10" presetID="0" presetClass="path" presetSubtype="0" accel="50000" decel="50000" fill="hold" nodeType="afterEffect">
                                  <p:stCondLst>
                                    <p:cond delay="5000"/>
                                  </p:stCondLst>
                                  <p:childTnLst>
                                    <p:animMotion origin="layout" path="M 0.31172 0.24861 L 0.31172 -0.01569" pathEditMode="relative" ptsTypes="AA">
                                      <p:cBhvr>
                                        <p:cTn id="11" dur="30000" fill="hold"/>
                                        <p:tgtEl>
                                          <p:spTgt spid="5"/>
                                        </p:tgtEl>
                                        <p:attrNameLst>
                                          <p:attrName>ppt_x</p:attrName>
                                          <p:attrName>ppt_y</p:attrName>
                                        </p:attrNameLst>
                                      </p:cBhvr>
                                    </p:animMotion>
                                  </p:childTnLst>
                                </p:cTn>
                              </p:par>
                            </p:childTnLst>
                          </p:cTn>
                        </p:par>
                        <p:par>
                          <p:cTn id="12" fill="hold">
                            <p:stCondLst>
                              <p:cond delay="65000"/>
                            </p:stCondLst>
                            <p:childTnLst>
                              <p:par>
                                <p:cTn id="13" presetID="0" presetClass="path" presetSubtype="0" accel="50000" decel="50000" fill="hold" nodeType="afterEffect">
                                  <p:stCondLst>
                                    <p:cond delay="5000"/>
                                  </p:stCondLst>
                                  <p:childTnLst>
                                    <p:animMotion origin="layout" path="M 0.31172 -0.01569 L 0.02115 -0.06768" pathEditMode="relative" ptsTypes="AA">
                                      <p:cBhvr>
                                        <p:cTn id="14" dur="30000" fill="hold"/>
                                        <p:tgtEl>
                                          <p:spTgt spid="5"/>
                                        </p:tgtEl>
                                        <p:attrNameLst>
                                          <p:attrName>ppt_x</p:attrName>
                                          <p:attrName>ppt_y</p:attrName>
                                        </p:attrNameLst>
                                      </p:cBhvr>
                                    </p:animMotion>
                                  </p:childTnLst>
                                </p:cTn>
                              </p:par>
                            </p:childTnLst>
                          </p:cTn>
                        </p:par>
                        <p:par>
                          <p:cTn id="15" fill="hold">
                            <p:stCondLst>
                              <p:cond delay="100000"/>
                            </p:stCondLst>
                            <p:childTnLst>
                              <p:par>
                                <p:cTn id="16" presetID="0" presetClass="path" presetSubtype="0" accel="50000" decel="50000" fill="hold" nodeType="afterEffect">
                                  <p:stCondLst>
                                    <p:cond delay="5000"/>
                                  </p:stCondLst>
                                  <p:childTnLst>
                                    <p:animMotion origin="layout" path="M 0.02115 -0.06768 L -0.31172 -0.1727" pathEditMode="relative" ptsTypes="AA">
                                      <p:cBhvr>
                                        <p:cTn id="17" dur="30000" fill="hold"/>
                                        <p:tgtEl>
                                          <p:spTgt spid="5"/>
                                        </p:tgtEl>
                                        <p:attrNameLst>
                                          <p:attrName>ppt_x</p:attrName>
                                          <p:attrName>ppt_y</p:attrName>
                                        </p:attrNameLst>
                                      </p:cBhvr>
                                    </p:animMotion>
                                  </p:childTnLst>
                                </p:cTn>
                              </p:par>
                            </p:childTnLst>
                          </p:cTn>
                        </p:par>
                        <p:par>
                          <p:cTn id="18" fill="hold">
                            <p:stCondLst>
                              <p:cond delay="135000"/>
                            </p:stCondLst>
                            <p:childTnLst>
                              <p:par>
                                <p:cTn id="19" presetID="0" presetClass="path" presetSubtype="0" accel="50000" decel="50000" fill="hold" nodeType="afterEffect">
                                  <p:stCondLst>
                                    <p:cond delay="5000"/>
                                  </p:stCondLst>
                                  <p:childTnLst>
                                    <p:animMotion origin="layout" path="M -0.31172 -0.1727 L -0.06114 -0.24861" pathEditMode="relative" ptsTypes="AA">
                                      <p:cBhvr>
                                        <p:cTn id="20" dur="30000" fill="hold"/>
                                        <p:tgtEl>
                                          <p:spTgt spid="5"/>
                                        </p:tgtEl>
                                        <p:attrNameLst>
                                          <p:attrName>ppt_x</p:attrName>
                                          <p:attrName>ppt_y</p:attrName>
                                        </p:attrNameLst>
                                      </p:cBhvr>
                                    </p:animMotion>
                                  </p:childTnLst>
                                </p:cTn>
                              </p:par>
                            </p:childTnLst>
                          </p:cTn>
                        </p:par>
                        <p:par>
                          <p:cTn id="21" fill="hold">
                            <p:stCondLst>
                              <p:cond delay="170000"/>
                            </p:stCondLst>
                            <p:childTnLst>
                              <p:par>
                                <p:cTn id="22" presetID="0" presetClass="path" presetSubtype="0" accel="50000" decel="50000" fill="hold" nodeType="afterEffect">
                                  <p:stCondLst>
                                    <p:cond delay="5000"/>
                                  </p:stCondLst>
                                  <p:childTnLst>
                                    <p:animMotion origin="layout" path="M -0.06114 -0.24861 L 0 0" pathEditMode="relative" ptsTypes="AA">
                                      <p:cBhvr>
                                        <p:cTn id="23" dur="30000" fill="hold"/>
                                        <p:tgtEl>
                                          <p:spTgt spid="5"/>
                                        </p:tgtEl>
                                        <p:attrNameLst>
                                          <p:attrName>ppt_x</p:attrName>
                                          <p:attrName>ppt_y</p:attrName>
                                        </p:attrNameLst>
                                      </p:cBhvr>
                                    </p:animMotion>
                                  </p:childTnLst>
                                </p:cTn>
                              </p:par>
                              <p:par>
                                <p:cTn id="24" presetID="6" presetClass="emph" presetSubtype="0" accel="50000" decel="50000" fill="hold" nodeType="withEffect">
                                  <p:stCondLst>
                                    <p:cond delay="5000"/>
                                  </p:stCondLst>
                                  <p:childTnLst>
                                    <p:animScale>
                                      <p:cBhvr>
                                        <p:cTn id="25" dur="30000" fill="hold"/>
                                        <p:tgtEl>
                                          <p:spTgt spid="5"/>
                                        </p:tgtEl>
                                      </p:cBhvr>
                                      <p:by x="150000" y="150000"/>
                                      <p:to x="100000" y="100000"/>
                                    </p:animScale>
                                  </p:childTnLst>
                                </p:cTn>
                              </p:par>
                            </p:childTnLst>
                          </p:cTn>
                        </p:par>
                        <p:par>
                          <p:cTn id="26" fill="hold">
                            <p:stCondLst>
                              <p:cond delay="205000"/>
                            </p:stCondLst>
                            <p:childTnLst>
                              <p:par>
                                <p:cTn id="27" presetID="0" presetClass="path" presetSubtype="0" accel="50000" decel="50000" fill="hold" nodeType="afterEffect">
                                  <p:stCondLst>
                                    <p:cond delay="0"/>
                                  </p:stCondLst>
                                  <p:childTnLst>
                                    <p:animMotion origin="layout" path="M 0 0 L 0 0" pathEditMode="relative" ptsTypes="AA">
                                      <p:cBhvr>
                                        <p:cTn id="28" dur="5000" fill="hold"/>
                                        <p:tgtEl>
                                          <p:spTgt spid="5"/>
                                        </p:tgtEl>
                                        <p:attrNameLst>
                                          <p:attrName>ppt_x</p:attrName>
                                          <p:attrName>ppt_y</p:attrName>
                                        </p:attrNameLst>
                                      </p:cBhvr>
                                    </p:animMotion>
                                  </p:childTnLst>
                                </p:cTn>
                              </p:par>
                            </p:childTnLst>
                          </p:cTn>
                        </p:par>
                      </p:childTnLst>
                    </p:cTn>
                  </p:par>
                </p:childTnLst>
              </p:cTn>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53B0C-077C-6976-F977-BF90A95E12B2}"/>
              </a:ext>
            </a:extLst>
          </p:cNvPr>
          <p:cNvSpPr>
            <a:spLocks noGrp="1"/>
          </p:cNvSpPr>
          <p:nvPr>
            <p:ph type="title"/>
          </p:nvPr>
        </p:nvSpPr>
        <p:spPr/>
        <p:txBody>
          <a:bodyPr>
            <a:normAutofit/>
          </a:bodyPr>
          <a:lstStyle/>
          <a:p>
            <a:pPr algn="just">
              <a:lnSpc>
                <a:spcPct val="107000"/>
              </a:lnSpc>
              <a:spcAft>
                <a:spcPts val="800"/>
              </a:spcAft>
            </a:pPr>
            <a:r>
              <a:rPr lang="en-US" sz="2400" b="1" dirty="0">
                <a:solidFill>
                  <a:srgbClr val="222222"/>
                </a:solidFill>
                <a:effectLst/>
                <a:latin typeface="Simplified Arabic" panose="02020603050405020304" pitchFamily="18" charset="-78"/>
                <a:ea typeface="Times New Roman" panose="02020603050405020304" pitchFamily="18" charset="0"/>
                <a:cs typeface="Arial" panose="020B0604020202020204" pitchFamily="34" charset="0"/>
              </a:rPr>
              <a:t>Section One: Challenges Lebanon Faces in </a:t>
            </a:r>
            <a:r>
              <a:rPr lang="en-US" sz="2400" b="1" dirty="0">
                <a:solidFill>
                  <a:srgbClr val="222222"/>
                </a:solidFill>
                <a:latin typeface="Simplified Arabic" panose="02020603050405020304" pitchFamily="18" charset="-78"/>
                <a:ea typeface="Times New Roman" panose="02020603050405020304" pitchFamily="18" charset="0"/>
                <a:cs typeface="Arial" panose="020B0604020202020204" pitchFamily="34" charset="0"/>
              </a:rPr>
              <a:t>C</a:t>
            </a:r>
            <a:r>
              <a:rPr lang="en-US" sz="2400" b="1" dirty="0">
                <a:solidFill>
                  <a:srgbClr val="222222"/>
                </a:solidFill>
                <a:effectLst/>
                <a:latin typeface="Simplified Arabic" panose="02020603050405020304" pitchFamily="18" charset="-78"/>
                <a:ea typeface="Times New Roman" panose="02020603050405020304" pitchFamily="18" charset="0"/>
                <a:cs typeface="Arial" panose="020B0604020202020204" pitchFamily="34" charset="0"/>
              </a:rPr>
              <a:t>ombatting </a:t>
            </a:r>
            <a:r>
              <a:rPr lang="en-US" sz="2400" b="1" dirty="0">
                <a:solidFill>
                  <a:srgbClr val="222222"/>
                </a:solidFill>
                <a:latin typeface="Simplified Arabic" panose="02020603050405020304" pitchFamily="18" charset="-78"/>
                <a:ea typeface="Times New Roman" panose="02020603050405020304" pitchFamily="18" charset="0"/>
                <a:cs typeface="Arial" panose="020B0604020202020204" pitchFamily="34" charset="0"/>
              </a:rPr>
              <a:t>M</a:t>
            </a:r>
            <a:r>
              <a:rPr lang="en-US" sz="2400" b="1" dirty="0">
                <a:solidFill>
                  <a:srgbClr val="222222"/>
                </a:solidFill>
                <a:effectLst/>
                <a:latin typeface="Simplified Arabic" panose="02020603050405020304" pitchFamily="18" charset="-78"/>
                <a:ea typeface="Times New Roman" panose="02020603050405020304" pitchFamily="18" charset="0"/>
                <a:cs typeface="Arial" panose="020B0604020202020204" pitchFamily="34" charset="0"/>
              </a:rPr>
              <a:t>igrant </a:t>
            </a:r>
            <a:r>
              <a:rPr lang="en-US" sz="2400" b="1" dirty="0">
                <a:solidFill>
                  <a:srgbClr val="222222"/>
                </a:solidFill>
                <a:latin typeface="Simplified Arabic" panose="02020603050405020304" pitchFamily="18" charset="-78"/>
                <a:ea typeface="Times New Roman" panose="02020603050405020304" pitchFamily="18" charset="0"/>
                <a:cs typeface="Arial" panose="020B0604020202020204" pitchFamily="34" charset="0"/>
              </a:rPr>
              <a:t>S</a:t>
            </a:r>
            <a:r>
              <a:rPr lang="en-US" sz="2400" b="1" dirty="0">
                <a:solidFill>
                  <a:srgbClr val="222222"/>
                </a:solidFill>
                <a:effectLst/>
                <a:latin typeface="Simplified Arabic" panose="02020603050405020304" pitchFamily="18" charset="-78"/>
                <a:ea typeface="Times New Roman" panose="02020603050405020304" pitchFamily="18" charset="0"/>
                <a:cs typeface="Arial" panose="020B0604020202020204" pitchFamily="34" charset="0"/>
              </a:rPr>
              <a:t>muggling</a:t>
            </a:r>
            <a:endParaRPr lang="en-LB"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0EFEC9B-2865-EEDC-52BD-E2BB8451A907}"/>
              </a:ext>
            </a:extLst>
          </p:cNvPr>
          <p:cNvSpPr>
            <a:spLocks noGrp="1"/>
          </p:cNvSpPr>
          <p:nvPr>
            <p:ph idx="1"/>
          </p:nvPr>
        </p:nvSpPr>
        <p:spPr/>
        <p:txBody>
          <a:bodyPr>
            <a:normAutofit/>
          </a:bodyPr>
          <a:lstStyle/>
          <a:p>
            <a:pPr algn="just">
              <a:lnSpc>
                <a:spcPct val="107000"/>
              </a:lnSpc>
              <a:spcAft>
                <a:spcPts val="800"/>
              </a:spcAft>
            </a:pPr>
            <a:r>
              <a:rPr lang="en-US" sz="1800" dirty="0">
                <a:solidFill>
                  <a:srgbClr val="222222"/>
                </a:solidFill>
                <a:effectLst/>
                <a:latin typeface="Simplified Arabic" panose="02020603050405020304" pitchFamily="18" charset="-78"/>
                <a:ea typeface="Times New Roman" panose="02020603050405020304" pitchFamily="18" charset="0"/>
                <a:cs typeface="Arial" panose="020B0604020202020204" pitchFamily="34" charset="0"/>
              </a:rPr>
              <a:t>Lebanon faces the following major difficulties in combatting the smuggling of migrants:</a:t>
            </a:r>
            <a:endParaRPr lang="en-LB"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63D9E7E-D42E-85EE-3F85-A1DB4BEF87DD}"/>
              </a:ext>
            </a:extLst>
          </p:cNvPr>
          <p:cNvPicPr>
            <a:picLocks noChangeAspect="1"/>
          </p:cNvPicPr>
          <p:nvPr/>
        </p:nvPicPr>
        <p:blipFill>
          <a:blip r:embed="rId2"/>
          <a:stretch>
            <a:fillRect/>
          </a:stretch>
        </p:blipFill>
        <p:spPr>
          <a:xfrm>
            <a:off x="1554893" y="3419695"/>
            <a:ext cx="3964461" cy="2229403"/>
          </a:xfrm>
          <a:prstGeom prst="rect">
            <a:avLst/>
          </a:prstGeom>
        </p:spPr>
      </p:pic>
      <p:pic>
        <p:nvPicPr>
          <p:cNvPr id="6" name="Picture 5">
            <a:extLst>
              <a:ext uri="{FF2B5EF4-FFF2-40B4-BE49-F238E27FC236}">
                <a16:creationId xmlns:a16="http://schemas.microsoft.com/office/drawing/2014/main" id="{A23C10B0-AC61-7FDA-4DA1-E02EF2745585}"/>
              </a:ext>
            </a:extLst>
          </p:cNvPr>
          <p:cNvPicPr>
            <a:picLocks noChangeAspect="1"/>
          </p:cNvPicPr>
          <p:nvPr/>
        </p:nvPicPr>
        <p:blipFill>
          <a:blip r:embed="rId3"/>
          <a:stretch>
            <a:fillRect/>
          </a:stretch>
        </p:blipFill>
        <p:spPr>
          <a:xfrm>
            <a:off x="6672647" y="3416796"/>
            <a:ext cx="3964459" cy="2259024"/>
          </a:xfrm>
          <a:prstGeom prst="rect">
            <a:avLst/>
          </a:prstGeom>
        </p:spPr>
      </p:pic>
    </p:spTree>
    <p:extLst>
      <p:ext uri="{BB962C8B-B14F-4D97-AF65-F5344CB8AC3E}">
        <p14:creationId xmlns:p14="http://schemas.microsoft.com/office/powerpoint/2010/main" val="981167609"/>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D30EC-C3A4-689C-DF25-A3C25E930B3D}"/>
              </a:ext>
            </a:extLst>
          </p:cNvPr>
          <p:cNvSpPr>
            <a:spLocks noGrp="1"/>
          </p:cNvSpPr>
          <p:nvPr>
            <p:ph type="title"/>
          </p:nvPr>
        </p:nvSpPr>
        <p:spPr/>
        <p:txBody>
          <a:bodyPr/>
          <a:lstStyle/>
          <a:p>
            <a:pPr algn="l"/>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 Lack of Legislation</a:t>
            </a:r>
            <a:br>
              <a:rPr lang="en-LB" sz="1800" dirty="0">
                <a:effectLst/>
                <a:latin typeface="Calibri" panose="020F0502020204030204" pitchFamily="34" charset="0"/>
                <a:ea typeface="Calibri" panose="020F0502020204030204" pitchFamily="34" charset="0"/>
                <a:cs typeface="Arial" panose="020B0604020202020204" pitchFamily="34" charset="0"/>
              </a:rPr>
            </a:br>
            <a:endParaRPr lang="en-LB" dirty="0"/>
          </a:p>
        </p:txBody>
      </p:sp>
      <p:sp>
        <p:nvSpPr>
          <p:cNvPr id="3" name="Content Placeholder 2">
            <a:extLst>
              <a:ext uri="{FF2B5EF4-FFF2-40B4-BE49-F238E27FC236}">
                <a16:creationId xmlns:a16="http://schemas.microsoft.com/office/drawing/2014/main" id="{9D57F265-E5B4-6C01-1F4C-17101F08355B}"/>
              </a:ext>
            </a:extLst>
          </p:cNvPr>
          <p:cNvSpPr>
            <a:spLocks noGrp="1"/>
          </p:cNvSpPr>
          <p:nvPr>
            <p:ph idx="1"/>
          </p:nvPr>
        </p:nvSpPr>
        <p:spPr/>
        <p:txBody>
          <a:bodyPr>
            <a:normAutofit fontScale="92500"/>
          </a:bodyPr>
          <a:lstStyle/>
          <a:p>
            <a:pPr algn="just">
              <a:lnSpc>
                <a:spcPct val="107000"/>
              </a:lnSpc>
              <a:spcAft>
                <a:spcPts val="800"/>
              </a:spcAft>
            </a:pP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Lebanon ratified the United Nations Convention against Transnational Organized Crime and its two protocols, particularly the Protocol against the Smuggling of Migrants by Land, Sea, and Air, under Law No. 681 dated 27/8/2005</a:t>
            </a:r>
          </a:p>
          <a:p>
            <a:pPr algn="just">
              <a:lnSpc>
                <a:spcPct val="107000"/>
              </a:lnSpc>
              <a:spcAft>
                <a:spcPts val="800"/>
              </a:spcAft>
            </a:pPr>
            <a:r>
              <a:rPr lang="en-US" sz="1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It </a:t>
            </a: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enacted </a:t>
            </a:r>
            <a:r>
              <a:rPr lang="en-US" sz="1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a:t>
            </a: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aw No 164/2011 to sanction Human </a:t>
            </a:r>
            <a:r>
              <a:rPr lang="en-US" sz="1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rafficking.</a:t>
            </a:r>
          </a:p>
          <a:p>
            <a:pPr algn="just">
              <a:lnSpc>
                <a:spcPct val="107000"/>
              </a:lnSpc>
              <a:spcAft>
                <a:spcPts val="800"/>
              </a:spcAft>
            </a:pPr>
            <a:r>
              <a:rPr lang="en-US" sz="1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 didn’t issue a specific law on migrant smuggling to fulfill its international commitments due to several reasons, most notably the political, economic, and security crises that have plagued Lebanon since 2005,</a:t>
            </a:r>
            <a:endParaRPr lang="en-LB"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lack of legislation has not prevented the Lebanese judiciary and law enforcement agencies from combating the crime of MIGRANT SMUGGLING  and reducing it</a:t>
            </a:r>
            <a:r>
              <a:rPr lang="en-US" sz="1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within the available means.</a:t>
            </a:r>
            <a:endPar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They rely on several scattered legal texts, particularly:</a:t>
            </a:r>
            <a:endParaRPr lang="en-LB"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LB" dirty="0"/>
          </a:p>
        </p:txBody>
      </p:sp>
      <p:pic>
        <p:nvPicPr>
          <p:cNvPr id="4" name="Picture 3">
            <a:extLst>
              <a:ext uri="{FF2B5EF4-FFF2-40B4-BE49-F238E27FC236}">
                <a16:creationId xmlns:a16="http://schemas.microsoft.com/office/drawing/2014/main" id="{FCA2F36C-8221-60FF-DC8E-E9D3AD156DB6}"/>
              </a:ext>
            </a:extLst>
          </p:cNvPr>
          <p:cNvPicPr>
            <a:picLocks noChangeAspect="1"/>
          </p:cNvPicPr>
          <p:nvPr/>
        </p:nvPicPr>
        <p:blipFill>
          <a:blip r:embed="rId2"/>
          <a:stretch>
            <a:fillRect/>
          </a:stretch>
        </p:blipFill>
        <p:spPr>
          <a:xfrm>
            <a:off x="4856205" y="982132"/>
            <a:ext cx="5793944" cy="1185333"/>
          </a:xfrm>
          <a:prstGeom prst="rect">
            <a:avLst/>
          </a:prstGeom>
        </p:spPr>
      </p:pic>
    </p:spTree>
    <p:extLst>
      <p:ext uri="{BB962C8B-B14F-4D97-AF65-F5344CB8AC3E}">
        <p14:creationId xmlns:p14="http://schemas.microsoft.com/office/powerpoint/2010/main" val="29660487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5DE3E-C617-BD1E-490D-66449896B678}"/>
              </a:ext>
            </a:extLst>
          </p:cNvPr>
          <p:cNvSpPr>
            <a:spLocks noGrp="1"/>
          </p:cNvSpPr>
          <p:nvPr>
            <p:ph type="title"/>
          </p:nvPr>
        </p:nvSpPr>
        <p:spPr/>
        <p:txBody>
          <a:bodyPr/>
          <a:lstStyle/>
          <a:p>
            <a:pPr algn="l"/>
            <a:r>
              <a:rPr lang="en-LB"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Human Trafficking</a:t>
            </a:r>
            <a:br>
              <a:rPr lang="en-LB" sz="1800" dirty="0">
                <a:effectLst/>
                <a:latin typeface="Calibri" panose="020F0502020204030204" pitchFamily="34" charset="0"/>
                <a:ea typeface="Calibri" panose="020F0502020204030204" pitchFamily="34" charset="0"/>
                <a:cs typeface="Arial" panose="020B0604020202020204" pitchFamily="34" charset="0"/>
              </a:rPr>
            </a:br>
            <a:endParaRPr lang="en-LB" dirty="0"/>
          </a:p>
        </p:txBody>
      </p:sp>
      <p:sp>
        <p:nvSpPr>
          <p:cNvPr id="3" name="Content Placeholder 2">
            <a:extLst>
              <a:ext uri="{FF2B5EF4-FFF2-40B4-BE49-F238E27FC236}">
                <a16:creationId xmlns:a16="http://schemas.microsoft.com/office/drawing/2014/main" id="{19188AF4-D8B8-C33A-5B0F-84E3C0010356}"/>
              </a:ext>
            </a:extLst>
          </p:cNvPr>
          <p:cNvSpPr>
            <a:spLocks noGrp="1"/>
          </p:cNvSpPr>
          <p:nvPr>
            <p:ph idx="1"/>
          </p:nvPr>
        </p:nvSpPr>
        <p:spPr>
          <a:xfrm>
            <a:off x="1168401" y="1426632"/>
            <a:ext cx="9601196" cy="3318936"/>
          </a:xfrm>
        </p:spPr>
        <p:txBody>
          <a:bodyPr/>
          <a:lstStyle/>
          <a:p>
            <a:pPr marL="228600" algn="just">
              <a:lnSpc>
                <a:spcPct val="107000"/>
              </a:lnSpc>
              <a:spcAft>
                <a:spcPts val="800"/>
              </a:spcAft>
            </a:pP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Sinc</a:t>
            </a:r>
            <a:r>
              <a:rPr lang="en-US" sz="1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 </a:t>
            </a: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Most cases of migrant smuggling from Lebanon to other countries involve human trafficking, </a:t>
            </a:r>
            <a:r>
              <a:rPr lang="en-US" sz="1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 trip organizer is prosecuted for the felony of human trafficking, while the migrant is prosecuted for violating the residency law in Lebanon.</a:t>
            </a:r>
          </a:p>
          <a:p>
            <a:pPr marL="228600" algn="just">
              <a:lnSpc>
                <a:spcPct val="107000"/>
              </a:lnSpc>
              <a:spcAft>
                <a:spcPts val="800"/>
              </a:spcAft>
            </a:pPr>
            <a:r>
              <a:rPr lang="en-US" sz="1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Since 2019</a:t>
            </a: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sea migration trips are organized for Syrian citizens from the northern Lebanese coast to Cyprus, Greece, and Italy in exchange for exorbitant fees paid by the migrants to the trip organizers</a:t>
            </a:r>
            <a:r>
              <a:rPr lang="en-US" sz="1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LB"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LB" dirty="0"/>
          </a:p>
        </p:txBody>
      </p:sp>
      <p:pic>
        <p:nvPicPr>
          <p:cNvPr id="5" name="Picture 4">
            <a:extLst>
              <a:ext uri="{FF2B5EF4-FFF2-40B4-BE49-F238E27FC236}">
                <a16:creationId xmlns:a16="http://schemas.microsoft.com/office/drawing/2014/main" id="{1E130B9E-5EBC-EDDE-3931-D2EBB3ABA0AB}"/>
              </a:ext>
            </a:extLst>
          </p:cNvPr>
          <p:cNvPicPr>
            <a:picLocks noChangeAspect="1"/>
          </p:cNvPicPr>
          <p:nvPr/>
        </p:nvPicPr>
        <p:blipFill>
          <a:blip r:embed="rId2"/>
          <a:stretch>
            <a:fillRect/>
          </a:stretch>
        </p:blipFill>
        <p:spPr>
          <a:xfrm>
            <a:off x="3467100" y="3479802"/>
            <a:ext cx="6261100" cy="2679698"/>
          </a:xfrm>
          <a:prstGeom prst="rect">
            <a:avLst/>
          </a:prstGeom>
        </p:spPr>
      </p:pic>
    </p:spTree>
    <p:extLst>
      <p:ext uri="{BB962C8B-B14F-4D97-AF65-F5344CB8AC3E}">
        <p14:creationId xmlns:p14="http://schemas.microsoft.com/office/powerpoint/2010/main" val="2001719422"/>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8538A-207D-172B-86B5-B5B702E9D589}"/>
              </a:ext>
            </a:extLst>
          </p:cNvPr>
          <p:cNvSpPr>
            <a:spLocks noGrp="1"/>
          </p:cNvSpPr>
          <p:nvPr>
            <p:ph type="title"/>
          </p:nvPr>
        </p:nvSpPr>
        <p:spPr/>
        <p:txBody>
          <a:bodyPr/>
          <a:lstStyle/>
          <a:p>
            <a:pPr algn="l"/>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Fraudulent Migration</a:t>
            </a:r>
            <a:br>
              <a:rPr lang="en-LB" sz="1800" dirty="0">
                <a:effectLst/>
                <a:latin typeface="Calibri" panose="020F0502020204030204" pitchFamily="34" charset="0"/>
                <a:ea typeface="Calibri" panose="020F0502020204030204" pitchFamily="34" charset="0"/>
                <a:cs typeface="Arial" panose="020B0604020202020204" pitchFamily="34" charset="0"/>
              </a:rPr>
            </a:br>
            <a:endParaRPr lang="en-LB" dirty="0"/>
          </a:p>
        </p:txBody>
      </p:sp>
      <p:sp>
        <p:nvSpPr>
          <p:cNvPr id="3" name="Content Placeholder 2">
            <a:extLst>
              <a:ext uri="{FF2B5EF4-FFF2-40B4-BE49-F238E27FC236}">
                <a16:creationId xmlns:a16="http://schemas.microsoft.com/office/drawing/2014/main" id="{37C2F9B3-75A0-57A7-0FC6-9FA7794772B1}"/>
              </a:ext>
            </a:extLst>
          </p:cNvPr>
          <p:cNvSpPr>
            <a:spLocks noGrp="1"/>
          </p:cNvSpPr>
          <p:nvPr>
            <p:ph idx="1"/>
          </p:nvPr>
        </p:nvSpPr>
        <p:spPr/>
        <p:txBody>
          <a:bodyPr/>
          <a:lstStyle/>
          <a:p>
            <a:pPr marL="228600" algn="just">
              <a:lnSpc>
                <a:spcPct val="107000"/>
              </a:lnSpc>
              <a:spcAft>
                <a:spcPts val="800"/>
              </a:spcAft>
            </a:pP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Article 668 of the Penal Code states: "Anyone who derives or attempts to derive a benefit for themselves or others by inventing false news or fabricating lies to induce a person to travel or direct a traveler to a destination other than the intended one shall be subject to the penalty provided in Article 655" </a:t>
            </a:r>
          </a:p>
          <a:p>
            <a:pPr marL="0" indent="0" algn="just">
              <a:lnSpc>
                <a:spcPct val="107000"/>
              </a:lnSpc>
              <a:spcAft>
                <a:spcPts val="800"/>
              </a:spcAft>
              <a:buNone/>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(i.e., imprisonment from six months to three years and a fine ranging from 100,000 to 1,000,000 Lebanese pounds),</a:t>
            </a:r>
            <a:endParaRPr lang="en-LB"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This article is applied if the smuggling operation is organized by a single person for a one-time occurrence and not by a gang specializing in such activities. In this case, the smuggler is prosecuted for violating the residency law in Lebanon.</a:t>
            </a:r>
            <a:endParaRPr lang="en-LB"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LB" dirty="0"/>
          </a:p>
        </p:txBody>
      </p:sp>
    </p:spTree>
    <p:extLst>
      <p:ext uri="{BB962C8B-B14F-4D97-AF65-F5344CB8AC3E}">
        <p14:creationId xmlns:p14="http://schemas.microsoft.com/office/powerpoint/2010/main" val="39207037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ED6C7-AC8C-0E14-DF6B-475146307B45}"/>
              </a:ext>
            </a:extLst>
          </p:cNvPr>
          <p:cNvSpPr>
            <a:spLocks noGrp="1"/>
          </p:cNvSpPr>
          <p:nvPr>
            <p:ph type="title"/>
          </p:nvPr>
        </p:nvSpPr>
        <p:spPr/>
        <p:txBody>
          <a:bodyPr/>
          <a:lstStyle/>
          <a:p>
            <a:pPr algn="l"/>
            <a:r>
              <a:rPr lang="en-US" sz="1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Violations of Residency Law</a:t>
            </a:r>
            <a:br>
              <a:rPr lang="en-LB" sz="1800" dirty="0">
                <a:effectLst/>
                <a:latin typeface="Calibri" panose="020F0502020204030204" pitchFamily="34" charset="0"/>
                <a:ea typeface="Calibri" panose="020F0502020204030204" pitchFamily="34" charset="0"/>
                <a:cs typeface="Arial" panose="020B0604020202020204" pitchFamily="34" charset="0"/>
              </a:rPr>
            </a:br>
            <a:endParaRPr lang="en-LB" dirty="0"/>
          </a:p>
        </p:txBody>
      </p:sp>
      <p:sp>
        <p:nvSpPr>
          <p:cNvPr id="3" name="Content Placeholder 2">
            <a:extLst>
              <a:ext uri="{FF2B5EF4-FFF2-40B4-BE49-F238E27FC236}">
                <a16:creationId xmlns:a16="http://schemas.microsoft.com/office/drawing/2014/main" id="{25C09AF1-4F61-9AE6-BFE1-65C79FBAACBA}"/>
              </a:ext>
            </a:extLst>
          </p:cNvPr>
          <p:cNvSpPr>
            <a:spLocks noGrp="1"/>
          </p:cNvSpPr>
          <p:nvPr>
            <p:ph idx="1"/>
          </p:nvPr>
        </p:nvSpPr>
        <p:spPr/>
        <p:txBody>
          <a:bodyPr>
            <a:normAutofit/>
          </a:bodyPr>
          <a:lstStyle/>
          <a:p>
            <a:pPr algn="just">
              <a:lnSpc>
                <a:spcPct val="107000"/>
              </a:lnSpc>
              <a:spcAft>
                <a:spcPts val="800"/>
              </a:spcAft>
            </a:pPr>
            <a:r>
              <a:rPr lang="en-US" sz="1800" dirty="0">
                <a:latin typeface="Times New Roman" panose="02020603050405020304" pitchFamily="18" charset="0"/>
                <a:cs typeface="Times New Roman" panose="02020603050405020304" pitchFamily="18" charset="0"/>
              </a:rPr>
              <a:t>Some smuggling operations are conducted across land routes by individuals living along the Lebanese-Syrian border for a fee. </a:t>
            </a:r>
          </a:p>
          <a:p>
            <a:pPr algn="just">
              <a:lnSpc>
                <a:spcPct val="107000"/>
              </a:lnSpc>
              <a:spcAft>
                <a:spcPts val="800"/>
              </a:spcAft>
            </a:pPr>
            <a:r>
              <a:rPr lang="en-US" sz="1800" dirty="0">
                <a:latin typeface="Times New Roman" panose="02020603050405020304" pitchFamily="18" charset="0"/>
                <a:cs typeface="Times New Roman" panose="02020603050405020304" pitchFamily="18" charset="0"/>
              </a:rPr>
              <a:t>This has led the Lebanese judiciary to prosecute smuggled individuals for violating residency laws smugglers as accessories in this crime.</a:t>
            </a:r>
            <a:endParaRPr lang="en-L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89246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EB4F-ED3C-DC56-F0F2-F76B5B8F3E2E}"/>
              </a:ext>
            </a:extLst>
          </p:cNvPr>
          <p:cNvSpPr>
            <a:spLocks noGrp="1"/>
          </p:cNvSpPr>
          <p:nvPr>
            <p:ph type="title"/>
          </p:nvPr>
        </p:nvSpPr>
        <p:spPr/>
        <p:txBody>
          <a:bodyPr>
            <a:normAutofit fontScale="90000"/>
          </a:bodyPr>
          <a:lstStyle/>
          <a:p>
            <a:pPr algn="l"/>
            <a:r>
              <a:rPr lang="en-US" sz="27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 Lebanese Borders</a:t>
            </a:r>
            <a:br>
              <a:rPr lang="en-LB" sz="1800" dirty="0">
                <a:effectLst/>
                <a:latin typeface="Calibri" panose="020F0502020204030204" pitchFamily="34" charset="0"/>
                <a:ea typeface="Calibri" panose="020F0502020204030204" pitchFamily="34" charset="0"/>
                <a:cs typeface="Arial" panose="020B0604020202020204" pitchFamily="34" charset="0"/>
              </a:rPr>
            </a:br>
            <a:br>
              <a:rPr lang="en-LB" sz="1800" dirty="0">
                <a:effectLst/>
                <a:latin typeface="Calibri" panose="020F0502020204030204" pitchFamily="34" charset="0"/>
                <a:ea typeface="Calibri" panose="020F0502020204030204" pitchFamily="34" charset="0"/>
                <a:cs typeface="Arial" panose="020B0604020202020204" pitchFamily="34" charset="0"/>
              </a:rPr>
            </a:br>
            <a:endParaRPr lang="en-LB" dirty="0"/>
          </a:p>
        </p:txBody>
      </p:sp>
      <p:sp>
        <p:nvSpPr>
          <p:cNvPr id="3" name="Content Placeholder 2">
            <a:extLst>
              <a:ext uri="{FF2B5EF4-FFF2-40B4-BE49-F238E27FC236}">
                <a16:creationId xmlns:a16="http://schemas.microsoft.com/office/drawing/2014/main" id="{5873C6D6-19B8-7858-3231-D0C31E902343}"/>
              </a:ext>
            </a:extLst>
          </p:cNvPr>
          <p:cNvSpPr>
            <a:spLocks noGrp="1"/>
          </p:cNvSpPr>
          <p:nvPr>
            <p:ph idx="1"/>
          </p:nvPr>
        </p:nvSpPr>
        <p:spPr/>
        <p:txBody>
          <a:bodyPr>
            <a:normAutofit/>
          </a:bodyPr>
          <a:lstStyle/>
          <a:p>
            <a:pPr algn="just">
              <a:lnSpc>
                <a:spcPct val="107000"/>
              </a:lnSpc>
              <a:spcAft>
                <a:spcPts val="800"/>
              </a:spcAft>
            </a:pPr>
            <a:r>
              <a:rPr lang="en-US" sz="15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Lebanon accommodates a large population of displaced Syrian and Palestinians which</a:t>
            </a:r>
            <a:r>
              <a:rPr lang="en-US" sz="1500" dirty="0">
                <a:latin typeface="Times New Roman" panose="02020603050405020304" pitchFamily="18" charset="0"/>
                <a:cs typeface="Times New Roman" panose="02020603050405020304" pitchFamily="18" charset="0"/>
              </a:rPr>
              <a:t> places additional strain on already scarce resources and infrastructure</a:t>
            </a:r>
            <a:r>
              <a:rPr lang="en-US" sz="1900" dirty="0">
                <a:latin typeface="Times New Roman" panose="02020603050405020304" pitchFamily="18" charset="0"/>
                <a:cs typeface="Times New Roman" panose="02020603050405020304" pitchFamily="18" charset="0"/>
              </a:rPr>
              <a:t>. </a:t>
            </a:r>
          </a:p>
          <a:p>
            <a:pPr algn="just">
              <a:lnSpc>
                <a:spcPct val="107000"/>
              </a:lnSpc>
              <a:spcAft>
                <a:spcPts val="800"/>
              </a:spcAft>
            </a:pP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Lebanon and Syria overlap borders in four areas, negatively impacting the Lebanese economy due to the increasing number of Syrian displaced by the day since th</a:t>
            </a:r>
            <a:r>
              <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 </a:t>
            </a:r>
            <a:r>
              <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2011 ongoing conflict in Syria</a:t>
            </a:r>
            <a:r>
              <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7000"/>
              </a:lnSpc>
              <a:spcAft>
                <a:spcPts val="800"/>
              </a:spcAft>
            </a:pPr>
            <a:r>
              <a:rPr lang="en-US" sz="21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This conflict has significantly contributed to the rise</a:t>
            </a:r>
          </a:p>
          <a:p>
            <a:pPr algn="just">
              <a:lnSpc>
                <a:spcPct val="107000"/>
              </a:lnSpc>
              <a:spcAft>
                <a:spcPts val="800"/>
              </a:spcAft>
              <a:buFont typeface="Courier New" panose="02070309020205020404" pitchFamily="49" charset="0"/>
              <a:buChar char="o"/>
            </a:pP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In illegal migration </a:t>
            </a:r>
            <a:r>
              <a:rPr lang="en-US" sz="19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from Syria to Lebanon</a:t>
            </a:r>
          </a:p>
          <a:p>
            <a:pPr algn="just">
              <a:lnSpc>
                <a:spcPct val="107000"/>
              </a:lnSpc>
              <a:spcAft>
                <a:spcPts val="800"/>
              </a:spcAft>
              <a:buFont typeface="Courier New" panose="02070309020205020404" pitchFamily="49" charset="0"/>
              <a:buChar char="o"/>
            </a:pPr>
            <a:r>
              <a:rPr lang="en-US" sz="19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In </a:t>
            </a:r>
            <a:r>
              <a:rPr lang="en-US" sz="19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migrant smuggling operations through organized sea journeys from Lebanon to Europe, particularly to Cyprus, Greece, and Italy, which makes </a:t>
            </a:r>
            <a:r>
              <a:rPr lang="en-US" sz="1800" dirty="0">
                <a:solidFill>
                  <a:srgbClr val="222222"/>
                </a:solidFill>
                <a:effectLst/>
                <a:latin typeface="Simplified Arabic" panose="02020603050405020304" pitchFamily="18" charset="-78"/>
                <a:ea typeface="Times New Roman" panose="02020603050405020304" pitchFamily="18" charset="0"/>
                <a:cs typeface="Arial" panose="020B0604020202020204" pitchFamily="34" charset="0"/>
              </a:rPr>
              <a:t>Lebanon a transit country for migrants, </a:t>
            </a:r>
            <a:endParaRPr lang="en-LB" sz="1800" dirty="0">
              <a:effectLst/>
              <a:latin typeface="Calibri" panose="020F0502020204030204" pitchFamily="34" charset="0"/>
              <a:ea typeface="Calibri" panose="020F0502020204030204" pitchFamily="34" charset="0"/>
              <a:cs typeface="Arial" panose="020B0604020202020204" pitchFamily="34" charset="0"/>
            </a:endParaRPr>
          </a:p>
          <a:p>
            <a:endParaRPr lang="en-LB" dirty="0"/>
          </a:p>
        </p:txBody>
      </p:sp>
    </p:spTree>
    <p:extLst>
      <p:ext uri="{BB962C8B-B14F-4D97-AF65-F5344CB8AC3E}">
        <p14:creationId xmlns:p14="http://schemas.microsoft.com/office/powerpoint/2010/main" val="39652622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C9323-4E44-CB4B-98E8-2040B15ADBD7}"/>
              </a:ext>
            </a:extLst>
          </p:cNvPr>
          <p:cNvSpPr>
            <a:spLocks noGrp="1"/>
          </p:cNvSpPr>
          <p:nvPr>
            <p:ph type="title"/>
          </p:nvPr>
        </p:nvSpPr>
        <p:spPr/>
        <p:txBody>
          <a:bodyPr>
            <a:normAutofit fontScale="90000"/>
          </a:bodyPr>
          <a:lstStyle/>
          <a:p>
            <a:pPr algn="l"/>
            <a:r>
              <a:rPr lang="en-US" sz="20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3. Economic and Financial Instability</a:t>
            </a:r>
            <a:br>
              <a:rPr lang="en-LB" sz="1800" dirty="0">
                <a:effectLst/>
                <a:latin typeface="Calibri" panose="020F0502020204030204" pitchFamily="34" charset="0"/>
                <a:ea typeface="Calibri" panose="020F0502020204030204" pitchFamily="34" charset="0"/>
                <a:cs typeface="Arial" panose="020B0604020202020204" pitchFamily="34" charset="0"/>
              </a:rPr>
            </a:br>
            <a:br>
              <a:rPr lang="en-LB" sz="1800" dirty="0">
                <a:effectLst/>
                <a:latin typeface="Calibri" panose="020F0502020204030204" pitchFamily="34" charset="0"/>
                <a:ea typeface="Calibri" panose="020F0502020204030204" pitchFamily="34" charset="0"/>
                <a:cs typeface="Arial" panose="020B0604020202020204" pitchFamily="34" charset="0"/>
              </a:rPr>
            </a:br>
            <a:endParaRPr lang="en-LB" dirty="0"/>
          </a:p>
        </p:txBody>
      </p:sp>
      <p:sp>
        <p:nvSpPr>
          <p:cNvPr id="3" name="Content Placeholder 2">
            <a:extLst>
              <a:ext uri="{FF2B5EF4-FFF2-40B4-BE49-F238E27FC236}">
                <a16:creationId xmlns:a16="http://schemas.microsoft.com/office/drawing/2014/main" id="{552544E8-11D7-B825-620C-5D029AA955EA}"/>
              </a:ext>
            </a:extLst>
          </p:cNvPr>
          <p:cNvSpPr>
            <a:spLocks noGrp="1"/>
          </p:cNvSpPr>
          <p:nvPr>
            <p:ph idx="1"/>
          </p:nvPr>
        </p:nvSpPr>
        <p:spPr/>
        <p:txBody>
          <a:bodyPr/>
          <a:lstStyle/>
          <a:p>
            <a:pPr>
              <a:lnSpc>
                <a:spcPct val="107000"/>
              </a:lnSpc>
              <a:spcAft>
                <a:spcPts val="800"/>
              </a:spcAft>
            </a:pP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Lebanon is facing a severe economic and financial crisis that impacted majorly the salaries of the employees of the public sector</a:t>
            </a:r>
            <a:r>
              <a:rPr lang="en-US" sz="1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law enforcement officials.</a:t>
            </a:r>
            <a:endParaRPr lang="en-LB"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latin typeface="Times New Roman" panose="02020603050405020304" pitchFamily="18" charset="0"/>
                <a:cs typeface="Times New Roman" panose="02020603050405020304" pitchFamily="18" charset="0"/>
              </a:rPr>
              <a:t>Limited resources and inadequate training for border controllers, coupled with very low salaries, may foster corruption and lead to officials—who are meant to combat the crime—becoming involved in it themselves.</a:t>
            </a:r>
            <a:endParaRPr lang="en-US" sz="1400" dirty="0">
              <a:solidFill>
                <a:srgbClr val="222222"/>
              </a:solidFill>
              <a:effectLst/>
              <a:latin typeface="Simplified Arabic" panose="02020603050405020304" pitchFamily="18" charset="-78"/>
              <a:ea typeface="Times New Roman" panose="02020603050405020304" pitchFamily="18" charset="0"/>
              <a:cs typeface="Arial" panose="020B0604020202020204" pitchFamily="34" charset="0"/>
            </a:endParaRPr>
          </a:p>
          <a:p>
            <a:pPr>
              <a:lnSpc>
                <a:spcPct val="107000"/>
              </a:lnSpc>
              <a:spcAft>
                <a:spcPts val="800"/>
              </a:spcAft>
            </a:pPr>
            <a:r>
              <a:rPr lang="en-US" sz="1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This economic crisis also affects Lebanon’s capacity to provide adequate services and support to migrants, which exacerbates their vulnerability</a:t>
            </a:r>
            <a:r>
              <a:rPr lang="en-US" sz="1800" dirty="0">
                <a:solidFill>
                  <a:srgbClr val="222222"/>
                </a:solidFill>
                <a:effectLst/>
                <a:latin typeface="Simplified Arabic" panose="02020603050405020304" pitchFamily="18" charset="-78"/>
                <a:ea typeface="Times New Roman" panose="02020603050405020304" pitchFamily="18" charset="0"/>
                <a:cs typeface="Arial" panose="020B0604020202020204" pitchFamily="34" charset="0"/>
              </a:rPr>
              <a:t>.  </a:t>
            </a:r>
            <a:endParaRPr lang="en-LB" sz="1800" dirty="0">
              <a:effectLst/>
              <a:latin typeface="Calibri" panose="020F0502020204030204" pitchFamily="34" charset="0"/>
              <a:ea typeface="Calibri" panose="020F0502020204030204" pitchFamily="34" charset="0"/>
              <a:cs typeface="Arial" panose="020B0604020202020204" pitchFamily="34" charset="0"/>
            </a:endParaRPr>
          </a:p>
          <a:p>
            <a:endParaRPr lang="en-LB" dirty="0"/>
          </a:p>
        </p:txBody>
      </p:sp>
      <p:pic>
        <p:nvPicPr>
          <p:cNvPr id="4" name="Picture 3">
            <a:extLst>
              <a:ext uri="{FF2B5EF4-FFF2-40B4-BE49-F238E27FC236}">
                <a16:creationId xmlns:a16="http://schemas.microsoft.com/office/drawing/2014/main" id="{7E0F7287-5DC4-2595-F4EF-5407FCBAEC47}"/>
              </a:ext>
            </a:extLst>
          </p:cNvPr>
          <p:cNvPicPr>
            <a:picLocks noChangeAspect="1"/>
          </p:cNvPicPr>
          <p:nvPr/>
        </p:nvPicPr>
        <p:blipFill>
          <a:blip r:embed="rId2"/>
          <a:stretch>
            <a:fillRect/>
          </a:stretch>
        </p:blipFill>
        <p:spPr>
          <a:xfrm>
            <a:off x="5844746" y="1062679"/>
            <a:ext cx="3373395" cy="1223319"/>
          </a:xfrm>
          <a:prstGeom prst="rect">
            <a:avLst/>
          </a:prstGeom>
        </p:spPr>
      </p:pic>
    </p:spTree>
    <p:extLst>
      <p:ext uri="{BB962C8B-B14F-4D97-AF65-F5344CB8AC3E}">
        <p14:creationId xmlns:p14="http://schemas.microsoft.com/office/powerpoint/2010/main" val="297537954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{D354F37B-BCF2-7F4A-8157-3714A1572373}tf10001064</Template>
  <TotalTime>223</TotalTime>
  <Words>1290</Words>
  <Application>Microsoft Macintosh PowerPoint</Application>
  <PresentationFormat>Widescreen</PresentationFormat>
  <Paragraphs>70</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Courier New</vt:lpstr>
      <vt:lpstr>Garamond</vt:lpstr>
      <vt:lpstr>Simplified Arabic</vt:lpstr>
      <vt:lpstr>Times New Roman</vt:lpstr>
      <vt:lpstr>Wingdings</vt:lpstr>
      <vt:lpstr>Organic</vt:lpstr>
      <vt:lpstr> Lebanese Experiences in Combatting Migrant Smuggling; Challenges and Solutions</vt:lpstr>
      <vt:lpstr>PowerPoint Presentation</vt:lpstr>
      <vt:lpstr>Section One: Challenges Lebanon Faces in Combatting Migrant Smuggling</vt:lpstr>
      <vt:lpstr>1. Lack of Legislation </vt:lpstr>
      <vt:lpstr> a. Human Trafficking </vt:lpstr>
      <vt:lpstr>b. Fraudulent Migration </vt:lpstr>
      <vt:lpstr>c. Violations of Residency Law </vt:lpstr>
      <vt:lpstr>2. Lebanese Borders  </vt:lpstr>
      <vt:lpstr>3. Economic and Financial Instability  </vt:lpstr>
      <vt:lpstr>4. Overwhelmed Asylum System and Limited Legal Framework  </vt:lpstr>
      <vt:lpstr>Section Two: Tools outlined in the international agreements in reducing and combatting this crime </vt:lpstr>
      <vt:lpstr>Relying on International Agreements; UNTOC</vt:lpstr>
      <vt:lpstr>Relying on International Agreements; CoE convention </vt:lpstr>
      <vt:lpstr> 2. Regional and International Cooperation  </vt:lpstr>
      <vt:lpstr>3.  Capacity Building </vt:lpstr>
      <vt:lpstr>4. Latest Progress: Drafting a Specific Law on Migrant Smuggling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Lebanese Experiences in Implementing International Measures to Combat Migrant Smuggling </dc:title>
  <dc:creator>Microsoft Office User</dc:creator>
  <cp:lastModifiedBy>Microsoft Office User</cp:lastModifiedBy>
  <cp:revision>6</cp:revision>
  <dcterms:created xsi:type="dcterms:W3CDTF">2024-09-03T18:48:19Z</dcterms:created>
  <dcterms:modified xsi:type="dcterms:W3CDTF">2024-09-05T18:27:02Z</dcterms:modified>
</cp:coreProperties>
</file>