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7" r:id="rId2"/>
    <p:sldId id="286" r:id="rId3"/>
    <p:sldId id="297" r:id="rId4"/>
    <p:sldId id="295" r:id="rId5"/>
    <p:sldId id="28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82"/>
    <p:restoredTop sz="77616" autoAdjust="0"/>
  </p:normalViewPr>
  <p:slideViewPr>
    <p:cSldViewPr snapToGrid="0" snapToObjects="1">
      <p:cViewPr>
        <p:scale>
          <a:sx n="37" d="100"/>
          <a:sy n="37" d="100"/>
        </p:scale>
        <p:origin x="1688" y="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K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6092B5-C7BF-4408-860B-19DF1876F4D1}" type="datetimeFigureOut">
              <a:rPr lang="en-KE" smtClean="0"/>
              <a:t>10/09/2024</a:t>
            </a:fld>
            <a:endParaRPr lang="en-K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K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K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3848DD-18A7-41BE-AEA1-FA2768036205}" type="slidenum">
              <a:rPr lang="en-KE" smtClean="0"/>
              <a:t>‹#›</a:t>
            </a:fld>
            <a:endParaRPr lang="en-KE"/>
          </a:p>
        </p:txBody>
      </p:sp>
    </p:spTree>
    <p:extLst>
      <p:ext uri="{BB962C8B-B14F-4D97-AF65-F5344CB8AC3E}">
        <p14:creationId xmlns:p14="http://schemas.microsoft.com/office/powerpoint/2010/main" val="2185380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Poppins" panose="00000500000000000000" pitchFamily="2" charset="0"/>
                <a:cs typeface="Poppins" panose="00000500000000000000" pitchFamily="2" charset="0"/>
              </a:rPr>
              <a:t>Smuggling of migrants exposes them to </a:t>
            </a:r>
            <a:r>
              <a:rPr lang="en-US" sz="1200" b="1" dirty="0">
                <a:latin typeface="Poppins" panose="00000500000000000000" pitchFamily="2" charset="0"/>
                <a:cs typeface="Poppins" panose="00000500000000000000" pitchFamily="2" charset="0"/>
              </a:rPr>
              <a:t>human rights violations </a:t>
            </a:r>
            <a:r>
              <a:rPr lang="en-US" sz="1200" dirty="0">
                <a:latin typeface="Poppins" panose="00000500000000000000" pitchFamily="2" charset="0"/>
                <a:cs typeface="Poppins" panose="00000500000000000000" pitchFamily="2" charset="0"/>
              </a:rPr>
              <a:t>and abuses, notably their right to life, freedom from inhuman and degrading treatment, the rights of the child, the right to be protected from trafficking and sexual exploitation. Smuggling exposes children, in particular unaccompanied minors, to sexual abuse, violence and human rights abuses.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74548"/>
                </a:solidFill>
                <a:effectLst/>
                <a:latin typeface="Arial" panose="020B0604020202020204" pitchFamily="34" charset="0"/>
              </a:rPr>
              <a:t>Smuggled migrants are vulnerable to abuse and exploitation. Their safety and even their lives are often put at risk: they may suffocate in containers, perish in deserts or drown at sea while being smuggled by profit-seeking criminals who treat them as goods.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74548"/>
                </a:solidFill>
                <a:effectLst/>
                <a:latin typeface="Arial" panose="020B0604020202020204" pitchFamily="34" charset="0"/>
              </a:rPr>
              <a:t>They can even enter into debt to pay the smuggler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Poppins" panose="00000500000000000000" pitchFamily="2" charset="0"/>
                <a:cs typeface="Poppins" panose="00000500000000000000" pitchFamily="2" charset="0"/>
              </a:rPr>
              <a:t>Large number of people who do not have access to legal channels of migration.</a:t>
            </a:r>
            <a:endParaRPr lang="en-US" b="0" i="0" dirty="0">
              <a:solidFill>
                <a:srgbClr val="374548"/>
              </a:solidFill>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Poppins" panose="00000500000000000000" pitchFamily="2" charset="0"/>
                <a:cs typeface="Poppins" panose="00000500000000000000" pitchFamily="2" charset="0"/>
              </a:rPr>
              <a:t>People move to other countries for many reasons, but for undocumented migrants it is nearly always for a better life. This may be for themselves or for their families, and it may involve searching for work or escaping from poverty, natural disasters, violence, armed conflict or persecution.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dirty="0">
              <a:solidFill>
                <a:srgbClr val="374548"/>
              </a:solidFill>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atin typeface="Poppins" panose="00000500000000000000" pitchFamily="2" charset="0"/>
              <a:cs typeface="Poppins" panose="00000500000000000000" pitchFamily="2" charset="0"/>
            </a:endParaRPr>
          </a:p>
          <a:p>
            <a:endParaRPr lang="en-KE" dirty="0"/>
          </a:p>
        </p:txBody>
      </p:sp>
      <p:sp>
        <p:nvSpPr>
          <p:cNvPr id="4" name="Slide Number Placeholder 3"/>
          <p:cNvSpPr>
            <a:spLocks noGrp="1"/>
          </p:cNvSpPr>
          <p:nvPr>
            <p:ph type="sldNum" sz="quarter" idx="5"/>
          </p:nvPr>
        </p:nvSpPr>
        <p:spPr/>
        <p:txBody>
          <a:bodyPr/>
          <a:lstStyle/>
          <a:p>
            <a:fld id="{E73848DD-18A7-41BE-AEA1-FA2768036205}" type="slidenum">
              <a:rPr lang="en-KE" smtClean="0"/>
              <a:t>2</a:t>
            </a:fld>
            <a:endParaRPr lang="en-KE"/>
          </a:p>
        </p:txBody>
      </p:sp>
    </p:spTree>
    <p:extLst>
      <p:ext uri="{BB962C8B-B14F-4D97-AF65-F5344CB8AC3E}">
        <p14:creationId xmlns:p14="http://schemas.microsoft.com/office/powerpoint/2010/main" val="4136100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Poppins" panose="00000500000000000000" pitchFamily="2" charset="0"/>
                <a:cs typeface="Poppins" panose="00000500000000000000" pitchFamily="2" charset="0"/>
              </a:rPr>
              <a:t>Route based approach allowing a 360-degree response to mixed movements of refugees and migrants, in line with the Global Compact on Refugees and the Global Compact for Safe, Orderly and Regular Migration.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Poppins" panose="00000500000000000000" pitchFamily="2" charset="0"/>
                <a:cs typeface="Poppins" panose="00000500000000000000" pitchFamily="2" charset="0"/>
              </a:rPr>
              <a:t>Where gaps are identified, establish safe houses, accommodation and spaces where assistance to meet basic needs, including hygiene, dignity and nutrition, and psychological first aid is available, along with safe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Poppins" panose="00000500000000000000"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Poppins" panose="00000500000000000000" pitchFamily="2" charset="0"/>
                <a:cs typeface="Poppins" panose="00000500000000000000" pitchFamily="2" charset="0"/>
              </a:rPr>
              <a:t> </a:t>
            </a:r>
          </a:p>
          <a:p>
            <a:endParaRPr lang="en-KE" dirty="0"/>
          </a:p>
        </p:txBody>
      </p:sp>
      <p:sp>
        <p:nvSpPr>
          <p:cNvPr id="4" name="Slide Number Placeholder 3"/>
          <p:cNvSpPr>
            <a:spLocks noGrp="1"/>
          </p:cNvSpPr>
          <p:nvPr>
            <p:ph type="sldNum" sz="quarter" idx="5"/>
          </p:nvPr>
        </p:nvSpPr>
        <p:spPr/>
        <p:txBody>
          <a:bodyPr/>
          <a:lstStyle/>
          <a:p>
            <a:fld id="{E73848DD-18A7-41BE-AEA1-FA2768036205}" type="slidenum">
              <a:rPr lang="en-KE" smtClean="0"/>
              <a:t>3</a:t>
            </a:fld>
            <a:endParaRPr lang="en-KE"/>
          </a:p>
        </p:txBody>
      </p:sp>
    </p:spTree>
    <p:extLst>
      <p:ext uri="{BB962C8B-B14F-4D97-AF65-F5344CB8AC3E}">
        <p14:creationId xmlns:p14="http://schemas.microsoft.com/office/powerpoint/2010/main" val="4116495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Poppins" panose="00000500000000000000" pitchFamily="2" charset="0"/>
                <a:cs typeface="Poppins" panose="00000500000000000000" pitchFamily="2" charset="0"/>
              </a:rPr>
              <a:t>Where gaps are identified, establish safe houses, accommodation and spaces where assistance to meet basic needs, including hygiene, dignity and nutrition, and psychological first aid is available, along with safe </a:t>
            </a:r>
          </a:p>
          <a:p>
            <a:endParaRPr lang="en-KE" dirty="0"/>
          </a:p>
        </p:txBody>
      </p:sp>
      <p:sp>
        <p:nvSpPr>
          <p:cNvPr id="4" name="Slide Number Placeholder 3"/>
          <p:cNvSpPr>
            <a:spLocks noGrp="1"/>
          </p:cNvSpPr>
          <p:nvPr>
            <p:ph type="sldNum" sz="quarter" idx="5"/>
          </p:nvPr>
        </p:nvSpPr>
        <p:spPr/>
        <p:txBody>
          <a:bodyPr/>
          <a:lstStyle/>
          <a:p>
            <a:fld id="{E73848DD-18A7-41BE-AEA1-FA2768036205}" type="slidenum">
              <a:rPr lang="en-KE" smtClean="0"/>
              <a:t>4</a:t>
            </a:fld>
            <a:endParaRPr lang="en-KE"/>
          </a:p>
        </p:txBody>
      </p:sp>
    </p:spTree>
    <p:extLst>
      <p:ext uri="{BB962C8B-B14F-4D97-AF65-F5344CB8AC3E}">
        <p14:creationId xmlns:p14="http://schemas.microsoft.com/office/powerpoint/2010/main" val="295346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C2E9A-C523-2244-B371-33C4772245F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6F4504D-BBB5-2A4C-AC7B-61868343ED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48AC16B-C702-7443-B902-07272AFE52CC}"/>
              </a:ext>
            </a:extLst>
          </p:cNvPr>
          <p:cNvSpPr>
            <a:spLocks noGrp="1"/>
          </p:cNvSpPr>
          <p:nvPr>
            <p:ph type="dt" sz="half" idx="10"/>
          </p:nvPr>
        </p:nvSpPr>
        <p:spPr/>
        <p:txBody>
          <a:bodyPr/>
          <a:lstStyle/>
          <a:p>
            <a:fld id="{A41A61DC-D015-BD48-925C-D2C0A154E785}" type="datetimeFigureOut">
              <a:rPr lang="en-US" smtClean="0"/>
              <a:t>9/10/2024</a:t>
            </a:fld>
            <a:endParaRPr lang="en-US"/>
          </a:p>
        </p:txBody>
      </p:sp>
      <p:sp>
        <p:nvSpPr>
          <p:cNvPr id="5" name="Footer Placeholder 4">
            <a:extLst>
              <a:ext uri="{FF2B5EF4-FFF2-40B4-BE49-F238E27FC236}">
                <a16:creationId xmlns:a16="http://schemas.microsoft.com/office/drawing/2014/main" id="{B546060C-A61A-624B-BC5D-02D75807E8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A7096C-561A-5A4B-A295-7D157897E958}"/>
              </a:ext>
            </a:extLst>
          </p:cNvPr>
          <p:cNvSpPr>
            <a:spLocks noGrp="1"/>
          </p:cNvSpPr>
          <p:nvPr>
            <p:ph type="sldNum" sz="quarter" idx="12"/>
          </p:nvPr>
        </p:nvSpPr>
        <p:spPr/>
        <p:txBody>
          <a:bodyPr/>
          <a:lstStyle/>
          <a:p>
            <a:fld id="{0DF617E2-CD70-0B4D-9A87-EEDB84070EAE}" type="slidenum">
              <a:rPr lang="en-US" smtClean="0"/>
              <a:t>‹#›</a:t>
            </a:fld>
            <a:endParaRPr lang="en-US"/>
          </a:p>
        </p:txBody>
      </p:sp>
    </p:spTree>
    <p:extLst>
      <p:ext uri="{BB962C8B-B14F-4D97-AF65-F5344CB8AC3E}">
        <p14:creationId xmlns:p14="http://schemas.microsoft.com/office/powerpoint/2010/main" val="717582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33444-03C9-184C-8E03-5DE1976AC26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B812344-1FA5-D24A-9F53-B08609AF102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882A3DB-22BD-B742-8A51-925F9681C52F}"/>
              </a:ext>
            </a:extLst>
          </p:cNvPr>
          <p:cNvSpPr>
            <a:spLocks noGrp="1"/>
          </p:cNvSpPr>
          <p:nvPr>
            <p:ph type="dt" sz="half" idx="10"/>
          </p:nvPr>
        </p:nvSpPr>
        <p:spPr/>
        <p:txBody>
          <a:bodyPr/>
          <a:lstStyle/>
          <a:p>
            <a:fld id="{A41A61DC-D015-BD48-925C-D2C0A154E785}" type="datetimeFigureOut">
              <a:rPr lang="en-US" smtClean="0"/>
              <a:t>9/10/2024</a:t>
            </a:fld>
            <a:endParaRPr lang="en-US"/>
          </a:p>
        </p:txBody>
      </p:sp>
      <p:sp>
        <p:nvSpPr>
          <p:cNvPr id="5" name="Footer Placeholder 4">
            <a:extLst>
              <a:ext uri="{FF2B5EF4-FFF2-40B4-BE49-F238E27FC236}">
                <a16:creationId xmlns:a16="http://schemas.microsoft.com/office/drawing/2014/main" id="{5DB6D7DD-B48D-1648-A5FC-9F4560FCAF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621A0E-D3A9-B746-AB0A-5F51C3948F2D}"/>
              </a:ext>
            </a:extLst>
          </p:cNvPr>
          <p:cNvSpPr>
            <a:spLocks noGrp="1"/>
          </p:cNvSpPr>
          <p:nvPr>
            <p:ph type="sldNum" sz="quarter" idx="12"/>
          </p:nvPr>
        </p:nvSpPr>
        <p:spPr/>
        <p:txBody>
          <a:bodyPr/>
          <a:lstStyle/>
          <a:p>
            <a:fld id="{0DF617E2-CD70-0B4D-9A87-EEDB84070EAE}" type="slidenum">
              <a:rPr lang="en-US" smtClean="0"/>
              <a:t>‹#›</a:t>
            </a:fld>
            <a:endParaRPr lang="en-US"/>
          </a:p>
        </p:txBody>
      </p:sp>
    </p:spTree>
    <p:extLst>
      <p:ext uri="{BB962C8B-B14F-4D97-AF65-F5344CB8AC3E}">
        <p14:creationId xmlns:p14="http://schemas.microsoft.com/office/powerpoint/2010/main" val="566430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0DB531-4457-BC40-8992-27B836BC65B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ECB095F-3B25-1B49-97D8-762FA50D514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E59111F-28C1-784D-9D31-C86ABC4B75F2}"/>
              </a:ext>
            </a:extLst>
          </p:cNvPr>
          <p:cNvSpPr>
            <a:spLocks noGrp="1"/>
          </p:cNvSpPr>
          <p:nvPr>
            <p:ph type="dt" sz="half" idx="10"/>
          </p:nvPr>
        </p:nvSpPr>
        <p:spPr/>
        <p:txBody>
          <a:bodyPr/>
          <a:lstStyle/>
          <a:p>
            <a:fld id="{A41A61DC-D015-BD48-925C-D2C0A154E785}" type="datetimeFigureOut">
              <a:rPr lang="en-US" smtClean="0"/>
              <a:t>9/10/2024</a:t>
            </a:fld>
            <a:endParaRPr lang="en-US"/>
          </a:p>
        </p:txBody>
      </p:sp>
      <p:sp>
        <p:nvSpPr>
          <p:cNvPr id="5" name="Footer Placeholder 4">
            <a:extLst>
              <a:ext uri="{FF2B5EF4-FFF2-40B4-BE49-F238E27FC236}">
                <a16:creationId xmlns:a16="http://schemas.microsoft.com/office/drawing/2014/main" id="{4C978FE1-734A-CB4A-900A-B755C63A79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0FB975-3BEC-664C-9627-C681E904CE48}"/>
              </a:ext>
            </a:extLst>
          </p:cNvPr>
          <p:cNvSpPr>
            <a:spLocks noGrp="1"/>
          </p:cNvSpPr>
          <p:nvPr>
            <p:ph type="sldNum" sz="quarter" idx="12"/>
          </p:nvPr>
        </p:nvSpPr>
        <p:spPr/>
        <p:txBody>
          <a:bodyPr/>
          <a:lstStyle/>
          <a:p>
            <a:fld id="{0DF617E2-CD70-0B4D-9A87-EEDB84070EAE}" type="slidenum">
              <a:rPr lang="en-US" smtClean="0"/>
              <a:t>‹#›</a:t>
            </a:fld>
            <a:endParaRPr lang="en-US"/>
          </a:p>
        </p:txBody>
      </p:sp>
    </p:spTree>
    <p:extLst>
      <p:ext uri="{BB962C8B-B14F-4D97-AF65-F5344CB8AC3E}">
        <p14:creationId xmlns:p14="http://schemas.microsoft.com/office/powerpoint/2010/main" val="3000797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FE151-A6F6-0840-BBE0-B223D777541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6D77D23-E6F5-F247-B750-7A4BEDA8683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9832867-DD01-864F-A570-3F7C441EB821}"/>
              </a:ext>
            </a:extLst>
          </p:cNvPr>
          <p:cNvSpPr>
            <a:spLocks noGrp="1"/>
          </p:cNvSpPr>
          <p:nvPr>
            <p:ph type="dt" sz="half" idx="10"/>
          </p:nvPr>
        </p:nvSpPr>
        <p:spPr/>
        <p:txBody>
          <a:bodyPr/>
          <a:lstStyle/>
          <a:p>
            <a:fld id="{A41A61DC-D015-BD48-925C-D2C0A154E785}" type="datetimeFigureOut">
              <a:rPr lang="en-US" smtClean="0"/>
              <a:t>9/10/2024</a:t>
            </a:fld>
            <a:endParaRPr lang="en-US"/>
          </a:p>
        </p:txBody>
      </p:sp>
      <p:sp>
        <p:nvSpPr>
          <p:cNvPr id="5" name="Footer Placeholder 4">
            <a:extLst>
              <a:ext uri="{FF2B5EF4-FFF2-40B4-BE49-F238E27FC236}">
                <a16:creationId xmlns:a16="http://schemas.microsoft.com/office/drawing/2014/main" id="{A03EB3DE-1D4D-F244-863D-9CEB6C7E23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08C547-1DB1-5E4D-A2F7-8CF0DF1DC8BA}"/>
              </a:ext>
            </a:extLst>
          </p:cNvPr>
          <p:cNvSpPr>
            <a:spLocks noGrp="1"/>
          </p:cNvSpPr>
          <p:nvPr>
            <p:ph type="sldNum" sz="quarter" idx="12"/>
          </p:nvPr>
        </p:nvSpPr>
        <p:spPr/>
        <p:txBody>
          <a:bodyPr/>
          <a:lstStyle/>
          <a:p>
            <a:fld id="{0DF617E2-CD70-0B4D-9A87-EEDB84070EAE}" type="slidenum">
              <a:rPr lang="en-US" smtClean="0"/>
              <a:t>‹#›</a:t>
            </a:fld>
            <a:endParaRPr lang="en-US"/>
          </a:p>
        </p:txBody>
      </p:sp>
    </p:spTree>
    <p:extLst>
      <p:ext uri="{BB962C8B-B14F-4D97-AF65-F5344CB8AC3E}">
        <p14:creationId xmlns:p14="http://schemas.microsoft.com/office/powerpoint/2010/main" val="1489472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6E177-7B83-F94F-8E5B-DDF5227DF08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EA6E491-6C1A-E34F-9A6E-D56F893E1F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714515A-F7B2-9F47-8866-258E572E156A}"/>
              </a:ext>
            </a:extLst>
          </p:cNvPr>
          <p:cNvSpPr>
            <a:spLocks noGrp="1"/>
          </p:cNvSpPr>
          <p:nvPr>
            <p:ph type="dt" sz="half" idx="10"/>
          </p:nvPr>
        </p:nvSpPr>
        <p:spPr/>
        <p:txBody>
          <a:bodyPr/>
          <a:lstStyle/>
          <a:p>
            <a:fld id="{A41A61DC-D015-BD48-925C-D2C0A154E785}" type="datetimeFigureOut">
              <a:rPr lang="en-US" smtClean="0"/>
              <a:t>9/10/2024</a:t>
            </a:fld>
            <a:endParaRPr lang="en-US"/>
          </a:p>
        </p:txBody>
      </p:sp>
      <p:sp>
        <p:nvSpPr>
          <p:cNvPr id="5" name="Footer Placeholder 4">
            <a:extLst>
              <a:ext uri="{FF2B5EF4-FFF2-40B4-BE49-F238E27FC236}">
                <a16:creationId xmlns:a16="http://schemas.microsoft.com/office/drawing/2014/main" id="{C52533C1-58CC-AB43-8933-EDB67B7C4F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91439B-AF0A-134A-A61D-911FBCFB876D}"/>
              </a:ext>
            </a:extLst>
          </p:cNvPr>
          <p:cNvSpPr>
            <a:spLocks noGrp="1"/>
          </p:cNvSpPr>
          <p:nvPr>
            <p:ph type="sldNum" sz="quarter" idx="12"/>
          </p:nvPr>
        </p:nvSpPr>
        <p:spPr/>
        <p:txBody>
          <a:bodyPr/>
          <a:lstStyle/>
          <a:p>
            <a:fld id="{0DF617E2-CD70-0B4D-9A87-EEDB84070EAE}" type="slidenum">
              <a:rPr lang="en-US" smtClean="0"/>
              <a:t>‹#›</a:t>
            </a:fld>
            <a:endParaRPr lang="en-US"/>
          </a:p>
        </p:txBody>
      </p:sp>
    </p:spTree>
    <p:extLst>
      <p:ext uri="{BB962C8B-B14F-4D97-AF65-F5344CB8AC3E}">
        <p14:creationId xmlns:p14="http://schemas.microsoft.com/office/powerpoint/2010/main" val="3295360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74128-5597-404B-BDC0-F8B4DF659DC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475ACA0-6565-0640-8FAB-65E2167D323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1E9125-C283-6C41-A982-69D389CF8E8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DFC72A5-5C7B-944E-994A-540AC9ADC2DC}"/>
              </a:ext>
            </a:extLst>
          </p:cNvPr>
          <p:cNvSpPr>
            <a:spLocks noGrp="1"/>
          </p:cNvSpPr>
          <p:nvPr>
            <p:ph type="dt" sz="half" idx="10"/>
          </p:nvPr>
        </p:nvSpPr>
        <p:spPr/>
        <p:txBody>
          <a:bodyPr/>
          <a:lstStyle/>
          <a:p>
            <a:fld id="{A41A61DC-D015-BD48-925C-D2C0A154E785}" type="datetimeFigureOut">
              <a:rPr lang="en-US" smtClean="0"/>
              <a:t>9/10/2024</a:t>
            </a:fld>
            <a:endParaRPr lang="en-US"/>
          </a:p>
        </p:txBody>
      </p:sp>
      <p:sp>
        <p:nvSpPr>
          <p:cNvPr id="6" name="Footer Placeholder 5">
            <a:extLst>
              <a:ext uri="{FF2B5EF4-FFF2-40B4-BE49-F238E27FC236}">
                <a16:creationId xmlns:a16="http://schemas.microsoft.com/office/drawing/2014/main" id="{3DA81D31-ABD9-F04C-AF6A-55727EC5F2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80DAF5-37E3-CD43-AC15-A5A53FC7E620}"/>
              </a:ext>
            </a:extLst>
          </p:cNvPr>
          <p:cNvSpPr>
            <a:spLocks noGrp="1"/>
          </p:cNvSpPr>
          <p:nvPr>
            <p:ph type="sldNum" sz="quarter" idx="12"/>
          </p:nvPr>
        </p:nvSpPr>
        <p:spPr/>
        <p:txBody>
          <a:bodyPr/>
          <a:lstStyle/>
          <a:p>
            <a:fld id="{0DF617E2-CD70-0B4D-9A87-EEDB84070EAE}" type="slidenum">
              <a:rPr lang="en-US" smtClean="0"/>
              <a:t>‹#›</a:t>
            </a:fld>
            <a:endParaRPr lang="en-US"/>
          </a:p>
        </p:txBody>
      </p:sp>
    </p:spTree>
    <p:extLst>
      <p:ext uri="{BB962C8B-B14F-4D97-AF65-F5344CB8AC3E}">
        <p14:creationId xmlns:p14="http://schemas.microsoft.com/office/powerpoint/2010/main" val="2263528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D7358-A9D6-2047-A9DC-5BB708E403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3644D46-5246-9F49-B02A-3DA39D3F3D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058EEB1-F64A-B049-94C4-EA9BCDADBE8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155B5CD-BE20-EE49-B29C-C5D1B13524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E49204C-29AF-8D42-9D85-294CAFBA99A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E2E8291-30D9-684B-892B-C97BD7F4EA83}"/>
              </a:ext>
            </a:extLst>
          </p:cNvPr>
          <p:cNvSpPr>
            <a:spLocks noGrp="1"/>
          </p:cNvSpPr>
          <p:nvPr>
            <p:ph type="dt" sz="half" idx="10"/>
          </p:nvPr>
        </p:nvSpPr>
        <p:spPr/>
        <p:txBody>
          <a:bodyPr/>
          <a:lstStyle/>
          <a:p>
            <a:fld id="{A41A61DC-D015-BD48-925C-D2C0A154E785}" type="datetimeFigureOut">
              <a:rPr lang="en-US" smtClean="0"/>
              <a:t>9/10/2024</a:t>
            </a:fld>
            <a:endParaRPr lang="en-US"/>
          </a:p>
        </p:txBody>
      </p:sp>
      <p:sp>
        <p:nvSpPr>
          <p:cNvPr id="8" name="Footer Placeholder 7">
            <a:extLst>
              <a:ext uri="{FF2B5EF4-FFF2-40B4-BE49-F238E27FC236}">
                <a16:creationId xmlns:a16="http://schemas.microsoft.com/office/drawing/2014/main" id="{E95EC7B5-6E3B-3541-8BB5-28D3E95935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321458-3197-B64F-ACA0-B6E33AEE615D}"/>
              </a:ext>
            </a:extLst>
          </p:cNvPr>
          <p:cNvSpPr>
            <a:spLocks noGrp="1"/>
          </p:cNvSpPr>
          <p:nvPr>
            <p:ph type="sldNum" sz="quarter" idx="12"/>
          </p:nvPr>
        </p:nvSpPr>
        <p:spPr/>
        <p:txBody>
          <a:bodyPr/>
          <a:lstStyle/>
          <a:p>
            <a:fld id="{0DF617E2-CD70-0B4D-9A87-EEDB84070EAE}" type="slidenum">
              <a:rPr lang="en-US" smtClean="0"/>
              <a:t>‹#›</a:t>
            </a:fld>
            <a:endParaRPr lang="en-US"/>
          </a:p>
        </p:txBody>
      </p:sp>
    </p:spTree>
    <p:extLst>
      <p:ext uri="{BB962C8B-B14F-4D97-AF65-F5344CB8AC3E}">
        <p14:creationId xmlns:p14="http://schemas.microsoft.com/office/powerpoint/2010/main" val="2339833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8BC67-DE82-424D-A38B-EEC8F591B8D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149666F-54FE-7742-8BB7-F7D6F2B4028D}"/>
              </a:ext>
            </a:extLst>
          </p:cNvPr>
          <p:cNvSpPr>
            <a:spLocks noGrp="1"/>
          </p:cNvSpPr>
          <p:nvPr>
            <p:ph type="dt" sz="half" idx="10"/>
          </p:nvPr>
        </p:nvSpPr>
        <p:spPr/>
        <p:txBody>
          <a:bodyPr/>
          <a:lstStyle/>
          <a:p>
            <a:fld id="{A41A61DC-D015-BD48-925C-D2C0A154E785}" type="datetimeFigureOut">
              <a:rPr lang="en-US" smtClean="0"/>
              <a:t>9/10/2024</a:t>
            </a:fld>
            <a:endParaRPr lang="en-US"/>
          </a:p>
        </p:txBody>
      </p:sp>
      <p:sp>
        <p:nvSpPr>
          <p:cNvPr id="4" name="Footer Placeholder 3">
            <a:extLst>
              <a:ext uri="{FF2B5EF4-FFF2-40B4-BE49-F238E27FC236}">
                <a16:creationId xmlns:a16="http://schemas.microsoft.com/office/drawing/2014/main" id="{872F4DFF-7C87-2F42-B66E-F64FF9FB20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F0EFC9-83FA-D741-9815-3333B4378F6B}"/>
              </a:ext>
            </a:extLst>
          </p:cNvPr>
          <p:cNvSpPr>
            <a:spLocks noGrp="1"/>
          </p:cNvSpPr>
          <p:nvPr>
            <p:ph type="sldNum" sz="quarter" idx="12"/>
          </p:nvPr>
        </p:nvSpPr>
        <p:spPr/>
        <p:txBody>
          <a:bodyPr/>
          <a:lstStyle/>
          <a:p>
            <a:fld id="{0DF617E2-CD70-0B4D-9A87-EEDB84070EAE}" type="slidenum">
              <a:rPr lang="en-US" smtClean="0"/>
              <a:t>‹#›</a:t>
            </a:fld>
            <a:endParaRPr lang="en-US"/>
          </a:p>
        </p:txBody>
      </p:sp>
    </p:spTree>
    <p:extLst>
      <p:ext uri="{BB962C8B-B14F-4D97-AF65-F5344CB8AC3E}">
        <p14:creationId xmlns:p14="http://schemas.microsoft.com/office/powerpoint/2010/main" val="1117960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AD1ABD-0F01-4C44-B944-C164BF0A69FB}"/>
              </a:ext>
            </a:extLst>
          </p:cNvPr>
          <p:cNvSpPr>
            <a:spLocks noGrp="1"/>
          </p:cNvSpPr>
          <p:nvPr>
            <p:ph type="dt" sz="half" idx="10"/>
          </p:nvPr>
        </p:nvSpPr>
        <p:spPr/>
        <p:txBody>
          <a:bodyPr/>
          <a:lstStyle/>
          <a:p>
            <a:fld id="{A41A61DC-D015-BD48-925C-D2C0A154E785}" type="datetimeFigureOut">
              <a:rPr lang="en-US" smtClean="0"/>
              <a:t>9/10/2024</a:t>
            </a:fld>
            <a:endParaRPr lang="en-US"/>
          </a:p>
        </p:txBody>
      </p:sp>
      <p:sp>
        <p:nvSpPr>
          <p:cNvPr id="3" name="Footer Placeholder 2">
            <a:extLst>
              <a:ext uri="{FF2B5EF4-FFF2-40B4-BE49-F238E27FC236}">
                <a16:creationId xmlns:a16="http://schemas.microsoft.com/office/drawing/2014/main" id="{D24EB23F-CB64-3447-A840-DFDD700607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EDAAD0-71D7-9A40-AC43-9EEE9F36EEA1}"/>
              </a:ext>
            </a:extLst>
          </p:cNvPr>
          <p:cNvSpPr>
            <a:spLocks noGrp="1"/>
          </p:cNvSpPr>
          <p:nvPr>
            <p:ph type="sldNum" sz="quarter" idx="12"/>
          </p:nvPr>
        </p:nvSpPr>
        <p:spPr/>
        <p:txBody>
          <a:bodyPr/>
          <a:lstStyle/>
          <a:p>
            <a:fld id="{0DF617E2-CD70-0B4D-9A87-EEDB84070EAE}" type="slidenum">
              <a:rPr lang="en-US" smtClean="0"/>
              <a:t>‹#›</a:t>
            </a:fld>
            <a:endParaRPr lang="en-US"/>
          </a:p>
        </p:txBody>
      </p:sp>
    </p:spTree>
    <p:extLst>
      <p:ext uri="{BB962C8B-B14F-4D97-AF65-F5344CB8AC3E}">
        <p14:creationId xmlns:p14="http://schemas.microsoft.com/office/powerpoint/2010/main" val="2082278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AC982-CF29-4344-B78E-57B674C987C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FF15174-9394-8B40-A564-665FAA901A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06DF5DA-7393-2B4F-A72A-0D29C6E92A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FB573D8-D1A5-714C-BFA1-78EE915C458F}"/>
              </a:ext>
            </a:extLst>
          </p:cNvPr>
          <p:cNvSpPr>
            <a:spLocks noGrp="1"/>
          </p:cNvSpPr>
          <p:nvPr>
            <p:ph type="dt" sz="half" idx="10"/>
          </p:nvPr>
        </p:nvSpPr>
        <p:spPr/>
        <p:txBody>
          <a:bodyPr/>
          <a:lstStyle/>
          <a:p>
            <a:fld id="{A41A61DC-D015-BD48-925C-D2C0A154E785}" type="datetimeFigureOut">
              <a:rPr lang="en-US" smtClean="0"/>
              <a:t>9/10/2024</a:t>
            </a:fld>
            <a:endParaRPr lang="en-US"/>
          </a:p>
        </p:txBody>
      </p:sp>
      <p:sp>
        <p:nvSpPr>
          <p:cNvPr id="6" name="Footer Placeholder 5">
            <a:extLst>
              <a:ext uri="{FF2B5EF4-FFF2-40B4-BE49-F238E27FC236}">
                <a16:creationId xmlns:a16="http://schemas.microsoft.com/office/drawing/2014/main" id="{44356DC2-5EEA-8441-8342-713530FE18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BC95CD-227E-B348-A958-C7D680544187}"/>
              </a:ext>
            </a:extLst>
          </p:cNvPr>
          <p:cNvSpPr>
            <a:spLocks noGrp="1"/>
          </p:cNvSpPr>
          <p:nvPr>
            <p:ph type="sldNum" sz="quarter" idx="12"/>
          </p:nvPr>
        </p:nvSpPr>
        <p:spPr/>
        <p:txBody>
          <a:bodyPr/>
          <a:lstStyle/>
          <a:p>
            <a:fld id="{0DF617E2-CD70-0B4D-9A87-EEDB84070EAE}" type="slidenum">
              <a:rPr lang="en-US" smtClean="0"/>
              <a:t>‹#›</a:t>
            </a:fld>
            <a:endParaRPr lang="en-US"/>
          </a:p>
        </p:txBody>
      </p:sp>
    </p:spTree>
    <p:extLst>
      <p:ext uri="{BB962C8B-B14F-4D97-AF65-F5344CB8AC3E}">
        <p14:creationId xmlns:p14="http://schemas.microsoft.com/office/powerpoint/2010/main" val="3401398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5FE9B-F73A-DC49-87D1-FEF4AC21B38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A171818-294A-D846-9664-C9A3DD14D8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FB0589-55F4-474A-8A5A-058D559DE0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C3E78EC-52C4-AB44-9FCA-59D77E0D7D43}"/>
              </a:ext>
            </a:extLst>
          </p:cNvPr>
          <p:cNvSpPr>
            <a:spLocks noGrp="1"/>
          </p:cNvSpPr>
          <p:nvPr>
            <p:ph type="dt" sz="half" idx="10"/>
          </p:nvPr>
        </p:nvSpPr>
        <p:spPr/>
        <p:txBody>
          <a:bodyPr/>
          <a:lstStyle/>
          <a:p>
            <a:fld id="{A41A61DC-D015-BD48-925C-D2C0A154E785}" type="datetimeFigureOut">
              <a:rPr lang="en-US" smtClean="0"/>
              <a:t>9/10/2024</a:t>
            </a:fld>
            <a:endParaRPr lang="en-US"/>
          </a:p>
        </p:txBody>
      </p:sp>
      <p:sp>
        <p:nvSpPr>
          <p:cNvPr id="6" name="Footer Placeholder 5">
            <a:extLst>
              <a:ext uri="{FF2B5EF4-FFF2-40B4-BE49-F238E27FC236}">
                <a16:creationId xmlns:a16="http://schemas.microsoft.com/office/drawing/2014/main" id="{44FED028-CC87-7C43-B405-5A191209DC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E7166D-486D-8946-B914-501FBEF997A4}"/>
              </a:ext>
            </a:extLst>
          </p:cNvPr>
          <p:cNvSpPr>
            <a:spLocks noGrp="1"/>
          </p:cNvSpPr>
          <p:nvPr>
            <p:ph type="sldNum" sz="quarter" idx="12"/>
          </p:nvPr>
        </p:nvSpPr>
        <p:spPr/>
        <p:txBody>
          <a:bodyPr/>
          <a:lstStyle/>
          <a:p>
            <a:fld id="{0DF617E2-CD70-0B4D-9A87-EEDB84070EAE}" type="slidenum">
              <a:rPr lang="en-US" smtClean="0"/>
              <a:t>‹#›</a:t>
            </a:fld>
            <a:endParaRPr lang="en-US"/>
          </a:p>
        </p:txBody>
      </p:sp>
    </p:spTree>
    <p:extLst>
      <p:ext uri="{BB962C8B-B14F-4D97-AF65-F5344CB8AC3E}">
        <p14:creationId xmlns:p14="http://schemas.microsoft.com/office/powerpoint/2010/main" val="1138386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5C62C9-EEAE-7648-B9AC-B2EBAB2165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5AB3221-E853-8044-9062-B5252AE237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D4ED751-DC40-2841-926A-6488167C7D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1A61DC-D015-BD48-925C-D2C0A154E785}" type="datetimeFigureOut">
              <a:rPr lang="en-US" smtClean="0"/>
              <a:t>9/10/2024</a:t>
            </a:fld>
            <a:endParaRPr lang="en-US"/>
          </a:p>
        </p:txBody>
      </p:sp>
      <p:sp>
        <p:nvSpPr>
          <p:cNvPr id="5" name="Footer Placeholder 4">
            <a:extLst>
              <a:ext uri="{FF2B5EF4-FFF2-40B4-BE49-F238E27FC236}">
                <a16:creationId xmlns:a16="http://schemas.microsoft.com/office/drawing/2014/main" id="{F47F8239-1367-8540-B37F-59B85B6EB5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F516F76-A359-0240-97BC-3CB0284A5E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F617E2-CD70-0B4D-9A87-EEDB84070EAE}" type="slidenum">
              <a:rPr lang="en-US" smtClean="0"/>
              <a:t>‹#›</a:t>
            </a:fld>
            <a:endParaRPr lang="en-US"/>
          </a:p>
        </p:txBody>
      </p:sp>
    </p:spTree>
    <p:extLst>
      <p:ext uri="{BB962C8B-B14F-4D97-AF65-F5344CB8AC3E}">
        <p14:creationId xmlns:p14="http://schemas.microsoft.com/office/powerpoint/2010/main" val="549570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765544" y="-2667001"/>
            <a:ext cx="8397058" cy="10067261"/>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62B20"/>
            </a:solidFill>
          </p:spPr>
          <p:txBody>
            <a:bodyPr/>
            <a:lstStyle/>
            <a:p>
              <a:endParaRPr lang="en-KE"/>
            </a:p>
          </p:txBody>
        </p:sp>
        <p:sp>
          <p:nvSpPr>
            <p:cNvPr id="5" name="TextBox 5"/>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a:p>
          </p:txBody>
        </p:sp>
      </p:grpSp>
      <p:sp>
        <p:nvSpPr>
          <p:cNvPr id="6" name="AutoShape 6"/>
          <p:cNvSpPr/>
          <p:nvPr/>
        </p:nvSpPr>
        <p:spPr>
          <a:xfrm>
            <a:off x="685800" y="5005266"/>
            <a:ext cx="2923281" cy="0"/>
          </a:xfrm>
          <a:prstGeom prst="line">
            <a:avLst/>
          </a:prstGeom>
          <a:ln w="38100" cap="flat">
            <a:solidFill>
              <a:srgbClr val="FAFAFA"/>
            </a:solidFill>
            <a:prstDash val="solid"/>
            <a:headEnd type="none" w="sm" len="sm"/>
            <a:tailEnd type="none" w="sm" len="sm"/>
          </a:ln>
        </p:spPr>
        <p:txBody>
          <a:bodyPr/>
          <a:lstStyle/>
          <a:p>
            <a:endParaRPr lang="en-KE"/>
          </a:p>
        </p:txBody>
      </p:sp>
      <p:sp>
        <p:nvSpPr>
          <p:cNvPr id="7" name="Freeform 7"/>
          <p:cNvSpPr/>
          <p:nvPr/>
        </p:nvSpPr>
        <p:spPr>
          <a:xfrm>
            <a:off x="459347" y="5233867"/>
            <a:ext cx="2923281" cy="940223"/>
          </a:xfrm>
          <a:custGeom>
            <a:avLst/>
            <a:gdLst/>
            <a:ahLst/>
            <a:cxnLst/>
            <a:rect l="l" t="t" r="r" b="b"/>
            <a:pathLst>
              <a:path w="4384922" h="1410335">
                <a:moveTo>
                  <a:pt x="0" y="0"/>
                </a:moveTo>
                <a:lnTo>
                  <a:pt x="4384922" y="0"/>
                </a:lnTo>
                <a:lnTo>
                  <a:pt x="4384922" y="1410336"/>
                </a:lnTo>
                <a:lnTo>
                  <a:pt x="0" y="14103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KE"/>
          </a:p>
        </p:txBody>
      </p:sp>
      <p:sp>
        <p:nvSpPr>
          <p:cNvPr id="8" name="TextBox 8"/>
          <p:cNvSpPr txBox="1"/>
          <p:nvPr/>
        </p:nvSpPr>
        <p:spPr>
          <a:xfrm>
            <a:off x="21681" y="327695"/>
            <a:ext cx="6074320" cy="2893100"/>
          </a:xfrm>
          <a:prstGeom prst="rect">
            <a:avLst/>
          </a:prstGeom>
        </p:spPr>
        <p:txBody>
          <a:bodyPr wrap="square" lIns="0" tIns="0" rIns="0" bIns="0" rtlCol="0" anchor="t">
            <a:spAutoFit/>
          </a:bodyPr>
          <a:lstStyle/>
          <a:p>
            <a:pPr lvl="0">
              <a:buClr>
                <a:schemeClr val="dk1"/>
              </a:buClr>
              <a:buSzPts val="1100"/>
            </a:pPr>
            <a:r>
              <a:rPr lang="en-US" sz="4800" b="1" dirty="0">
                <a:solidFill>
                  <a:schemeClr val="lt1"/>
                </a:solidFill>
                <a:latin typeface="Poppins" pitchFamily="2" charset="77"/>
                <a:ea typeface="Raleway"/>
                <a:cs typeface="Poppins" pitchFamily="2" charset="77"/>
                <a:sym typeface="Raleway"/>
              </a:rPr>
              <a:t> </a:t>
            </a:r>
            <a:endParaRPr lang="en-US" sz="4000" b="1" dirty="0">
              <a:solidFill>
                <a:schemeClr val="lt1"/>
              </a:solidFill>
              <a:latin typeface="Poppins" pitchFamily="2" charset="77"/>
              <a:ea typeface="Raleway"/>
              <a:cs typeface="Poppins" pitchFamily="2" charset="77"/>
              <a:sym typeface="Raleway"/>
            </a:endParaRPr>
          </a:p>
          <a:p>
            <a:pPr lvl="0">
              <a:buClr>
                <a:schemeClr val="dk1"/>
              </a:buClr>
              <a:buSzPts val="1100"/>
            </a:pPr>
            <a:r>
              <a:rPr lang="en-US" sz="2800" b="1" i="1" dirty="0">
                <a:solidFill>
                  <a:schemeClr val="lt1"/>
                </a:solidFill>
                <a:latin typeface="Poppins" pitchFamily="2" charset="77"/>
                <a:ea typeface="Raleway"/>
                <a:cs typeface="Poppins" pitchFamily="2" charset="77"/>
                <a:sym typeface="Raleway"/>
              </a:rPr>
              <a:t>Perspectives from civil society; Country of Origin</a:t>
            </a:r>
          </a:p>
          <a:p>
            <a:pPr lvl="0">
              <a:buClr>
                <a:schemeClr val="dk1"/>
              </a:buClr>
              <a:buSzPts val="1100"/>
            </a:pPr>
            <a:endParaRPr lang="en-US" sz="2800" b="1" i="1" dirty="0">
              <a:solidFill>
                <a:schemeClr val="lt1"/>
              </a:solidFill>
              <a:latin typeface="Poppins" pitchFamily="2" charset="77"/>
              <a:ea typeface="Raleway"/>
              <a:cs typeface="Poppins" pitchFamily="2" charset="77"/>
              <a:sym typeface="Raleway"/>
            </a:endParaRPr>
          </a:p>
          <a:p>
            <a:pPr lvl="0">
              <a:buClr>
                <a:schemeClr val="dk1"/>
              </a:buClr>
              <a:buSzPts val="1100"/>
            </a:pPr>
            <a:r>
              <a:rPr lang="en-US" sz="2800" b="1" i="1" dirty="0">
                <a:solidFill>
                  <a:schemeClr val="lt1"/>
                </a:solidFill>
                <a:latin typeface="Poppins" pitchFamily="2" charset="77"/>
                <a:ea typeface="Raleway"/>
                <a:cs typeface="Poppins" pitchFamily="2" charset="77"/>
                <a:sym typeface="Raleway"/>
              </a:rPr>
              <a:t>Lilian Obiye, Africa Regional Manager </a:t>
            </a:r>
          </a:p>
        </p:txBody>
      </p:sp>
      <p:pic>
        <p:nvPicPr>
          <p:cNvPr id="9" name="Picture 8">
            <a:extLst>
              <a:ext uri="{FF2B5EF4-FFF2-40B4-BE49-F238E27FC236}">
                <a16:creationId xmlns:a16="http://schemas.microsoft.com/office/drawing/2014/main" id="{04D52524-F9D0-5848-A0DC-3AE346E036B9}"/>
              </a:ext>
            </a:extLst>
          </p:cNvPr>
          <p:cNvPicPr>
            <a:picLocks noChangeAspect="1"/>
          </p:cNvPicPr>
          <p:nvPr/>
        </p:nvPicPr>
        <p:blipFill>
          <a:blip r:embed="rId4"/>
          <a:stretch>
            <a:fillRect/>
          </a:stretch>
        </p:blipFill>
        <p:spPr>
          <a:xfrm>
            <a:off x="6336115" y="-2155183"/>
            <a:ext cx="5855885" cy="9013183"/>
          </a:xfrm>
          <a:prstGeom prst="rect">
            <a:avLst/>
          </a:prstGeom>
        </p:spPr>
      </p:pic>
    </p:spTree>
    <p:extLst>
      <p:ext uri="{BB962C8B-B14F-4D97-AF65-F5344CB8AC3E}">
        <p14:creationId xmlns:p14="http://schemas.microsoft.com/office/powerpoint/2010/main" val="2790031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0" y="1041400"/>
            <a:ext cx="12192000" cy="12700"/>
          </a:xfrm>
          <a:prstGeom prst="line">
            <a:avLst/>
          </a:prstGeom>
          <a:ln w="38100" cap="flat">
            <a:solidFill>
              <a:srgbClr val="242120"/>
            </a:solidFill>
            <a:prstDash val="solid"/>
            <a:headEnd type="none" w="sm" len="sm"/>
            <a:tailEnd type="none" w="sm" len="sm"/>
          </a:ln>
        </p:spPr>
        <p:txBody>
          <a:bodyPr/>
          <a:lstStyle/>
          <a:p>
            <a:endParaRPr lang="en-KE"/>
          </a:p>
        </p:txBody>
      </p:sp>
      <p:sp>
        <p:nvSpPr>
          <p:cNvPr id="3" name="Freeform 3"/>
          <p:cNvSpPr/>
          <p:nvPr/>
        </p:nvSpPr>
        <p:spPr>
          <a:xfrm>
            <a:off x="9178192" y="127536"/>
            <a:ext cx="2328009" cy="748764"/>
          </a:xfrm>
          <a:custGeom>
            <a:avLst/>
            <a:gdLst/>
            <a:ahLst/>
            <a:cxnLst/>
            <a:rect l="l" t="t" r="r" b="b"/>
            <a:pathLst>
              <a:path w="3492013" h="1123146">
                <a:moveTo>
                  <a:pt x="0" y="0"/>
                </a:moveTo>
                <a:lnTo>
                  <a:pt x="3492013" y="0"/>
                </a:lnTo>
                <a:lnTo>
                  <a:pt x="3492013" y="1123146"/>
                </a:lnTo>
                <a:lnTo>
                  <a:pt x="0" y="11231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KE"/>
          </a:p>
        </p:txBody>
      </p:sp>
      <p:sp>
        <p:nvSpPr>
          <p:cNvPr id="4" name="Freeform 4"/>
          <p:cNvSpPr/>
          <p:nvPr/>
        </p:nvSpPr>
        <p:spPr>
          <a:xfrm>
            <a:off x="10135743" y="4114800"/>
            <a:ext cx="2056257" cy="2743200"/>
          </a:xfrm>
          <a:custGeom>
            <a:avLst/>
            <a:gdLst/>
            <a:ahLst/>
            <a:cxnLst/>
            <a:rect l="l" t="t" r="r" b="b"/>
            <a:pathLst>
              <a:path w="3084386" h="4114800">
                <a:moveTo>
                  <a:pt x="0" y="0"/>
                </a:moveTo>
                <a:lnTo>
                  <a:pt x="3084386" y="0"/>
                </a:lnTo>
                <a:lnTo>
                  <a:pt x="3084386"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KE"/>
          </a:p>
        </p:txBody>
      </p:sp>
      <p:sp>
        <p:nvSpPr>
          <p:cNvPr id="5" name="TextBox 5"/>
          <p:cNvSpPr txBox="1"/>
          <p:nvPr/>
        </p:nvSpPr>
        <p:spPr>
          <a:xfrm>
            <a:off x="685800" y="1428750"/>
            <a:ext cx="5410200" cy="615553"/>
          </a:xfrm>
          <a:prstGeom prst="rect">
            <a:avLst/>
          </a:prstGeom>
        </p:spPr>
        <p:txBody>
          <a:bodyPr lIns="0" tIns="0" rIns="0" bIns="0" rtlCol="0" anchor="t">
            <a:spAutoFit/>
          </a:bodyPr>
          <a:lstStyle/>
          <a:p>
            <a:pPr>
              <a:lnSpc>
                <a:spcPts val="4800"/>
              </a:lnSpc>
            </a:pPr>
            <a:r>
              <a:rPr lang="en-US" sz="4000" dirty="0">
                <a:solidFill>
                  <a:srgbClr val="242120"/>
                </a:solidFill>
                <a:latin typeface="Poppins Bold"/>
              </a:rPr>
              <a:t>Context</a:t>
            </a:r>
          </a:p>
        </p:txBody>
      </p:sp>
      <p:sp>
        <p:nvSpPr>
          <p:cNvPr id="6" name="TextBox 6"/>
          <p:cNvSpPr txBox="1"/>
          <p:nvPr/>
        </p:nvSpPr>
        <p:spPr>
          <a:xfrm>
            <a:off x="853167" y="2105989"/>
            <a:ext cx="9539061" cy="3444020"/>
          </a:xfrm>
          <a:prstGeom prst="rect">
            <a:avLst/>
          </a:prstGeom>
        </p:spPr>
        <p:txBody>
          <a:bodyPr wrap="square" lIns="0" tIns="0" rIns="0" bIns="0" rtlCol="0" anchor="t">
            <a:spAutoFit/>
          </a:bodyPr>
          <a:lstStyle/>
          <a:p>
            <a:pPr marL="342900" marR="0" lvl="0" indent="-342900" algn="l" rtl="0">
              <a:spcBef>
                <a:spcPts val="0"/>
              </a:spcBef>
              <a:spcAft>
                <a:spcPts val="0"/>
              </a:spcAft>
              <a:buClr>
                <a:schemeClr val="dk1"/>
              </a:buClr>
              <a:buSzPts val="2600"/>
              <a:buFont typeface="Arial" panose="020B0604020202020204" pitchFamily="34" charset="0"/>
              <a:buChar char="•"/>
            </a:pPr>
            <a:r>
              <a:rPr lang="en-US" sz="2000" dirty="0">
                <a:latin typeface="Poppins" panose="00000500000000000000" pitchFamily="2" charset="0"/>
                <a:cs typeface="Poppins" panose="00000500000000000000" pitchFamily="2" charset="0"/>
              </a:rPr>
              <a:t>Smuggling exposes migrants to human rights violations and abuses. </a:t>
            </a:r>
          </a:p>
          <a:p>
            <a:pPr marL="342900" marR="0" lvl="0" indent="-342900" algn="l" rtl="0">
              <a:spcBef>
                <a:spcPts val="0"/>
              </a:spcBef>
              <a:spcAft>
                <a:spcPts val="0"/>
              </a:spcAft>
              <a:buClr>
                <a:schemeClr val="dk1"/>
              </a:buClr>
              <a:buSzPts val="2600"/>
              <a:buFont typeface="Arial" panose="020B0604020202020204" pitchFamily="34" charset="0"/>
              <a:buChar char="•"/>
            </a:pPr>
            <a:r>
              <a:rPr lang="en-US" sz="2000" dirty="0">
                <a:latin typeface="Poppins" panose="00000500000000000000" pitchFamily="2" charset="0"/>
                <a:cs typeface="Poppins" panose="00000500000000000000" pitchFamily="2" charset="0"/>
              </a:rPr>
              <a:t>Migrants may not fully comprehend the risks.</a:t>
            </a:r>
          </a:p>
          <a:p>
            <a:pPr marL="342900" marR="0" lvl="0" indent="-342900" algn="l" rtl="0">
              <a:spcBef>
                <a:spcPts val="0"/>
              </a:spcBef>
              <a:spcAft>
                <a:spcPts val="0"/>
              </a:spcAft>
              <a:buClr>
                <a:schemeClr val="dk1"/>
              </a:buClr>
              <a:buSzPts val="2600"/>
              <a:buFont typeface="Arial" panose="020B0604020202020204" pitchFamily="34" charset="0"/>
              <a:buChar char="•"/>
            </a:pPr>
            <a:r>
              <a:rPr lang="en-US" sz="2000" dirty="0">
                <a:latin typeface="Poppins" panose="00000500000000000000" pitchFamily="2" charset="0"/>
                <a:cs typeface="Poppins" panose="00000500000000000000" pitchFamily="2" charset="0"/>
              </a:rPr>
              <a:t>Abuses in the country of origin are a push factor to force migrants to select this option. </a:t>
            </a:r>
          </a:p>
          <a:p>
            <a:pPr marL="342900" indent="-342900">
              <a:buClr>
                <a:schemeClr val="dk1"/>
              </a:buClr>
              <a:buSzPts val="2600"/>
              <a:buFont typeface="Arial" panose="020B0604020202020204" pitchFamily="34" charset="0"/>
              <a:buChar char="•"/>
            </a:pPr>
            <a:r>
              <a:rPr lang="en-US" sz="2000" dirty="0">
                <a:latin typeface="Poppins" panose="00000500000000000000" pitchFamily="2" charset="0"/>
                <a:cs typeface="Poppins" panose="00000500000000000000" pitchFamily="2" charset="0"/>
              </a:rPr>
              <a:t>Reality- The harsh search for a better life</a:t>
            </a:r>
          </a:p>
          <a:p>
            <a:pPr marL="342900" indent="-342900">
              <a:buClr>
                <a:schemeClr val="dk1"/>
              </a:buClr>
              <a:buSzPts val="2600"/>
              <a:buFont typeface="Arial" panose="020B0604020202020204" pitchFamily="34" charset="0"/>
              <a:buChar char="•"/>
            </a:pPr>
            <a:r>
              <a:rPr lang="en-US" sz="2000" dirty="0">
                <a:latin typeface="Poppins" panose="00000500000000000000" pitchFamily="2" charset="0"/>
                <a:cs typeface="Poppins" panose="00000500000000000000" pitchFamily="2" charset="0"/>
              </a:rPr>
              <a:t>restrictive migration or asylum policies and rising costs of smuggling</a:t>
            </a:r>
          </a:p>
          <a:p>
            <a:pPr marL="342900" marR="0" lvl="0" indent="-342900" algn="l" rtl="0">
              <a:spcBef>
                <a:spcPts val="0"/>
              </a:spcBef>
              <a:spcAft>
                <a:spcPts val="0"/>
              </a:spcAft>
              <a:buClr>
                <a:schemeClr val="dk1"/>
              </a:buClr>
              <a:buSzPts val="2600"/>
              <a:buFont typeface="Arial" panose="020B0604020202020204" pitchFamily="34" charset="0"/>
              <a:buChar char="•"/>
            </a:pPr>
            <a:r>
              <a:rPr lang="en-US" sz="2000" dirty="0">
                <a:latin typeface="Poppins" panose="00000500000000000000" pitchFamily="2" charset="0"/>
                <a:cs typeface="Poppins" panose="00000500000000000000" pitchFamily="2" charset="0"/>
              </a:rPr>
              <a:t>Smugglers take advantage of the lack of solutions and offer services, at a high cost and high risk to migrants.</a:t>
            </a:r>
          </a:p>
          <a:p>
            <a:pPr marL="800100" marR="0" lvl="1" indent="0" algn="l" rtl="0">
              <a:spcBef>
                <a:spcPts val="0"/>
              </a:spcBef>
              <a:spcAft>
                <a:spcPts val="0"/>
              </a:spcAft>
              <a:buClr>
                <a:schemeClr val="dk1"/>
              </a:buClr>
              <a:buSzPts val="3600"/>
              <a:buFont typeface="Helvetica Neue"/>
              <a:buNone/>
            </a:pPr>
            <a:endParaRPr lang="en-US" sz="2800" dirty="0">
              <a:latin typeface="Arial" panose="020B0604020202020204" pitchFamily="34" charset="0"/>
              <a:cs typeface="Arial" panose="020B0604020202020204" pitchFamily="34" charset="0"/>
            </a:endParaRPr>
          </a:p>
          <a:p>
            <a:pPr marL="171450" lvl="0">
              <a:lnSpc>
                <a:spcPct val="140000"/>
              </a:lnSpc>
              <a:spcBef>
                <a:spcPts val="560"/>
              </a:spcBef>
              <a:buClr>
                <a:schemeClr val="dk1"/>
              </a:buClr>
              <a:buSzPts val="2800"/>
            </a:pPr>
            <a:r>
              <a:rPr lang="en-US" sz="2400" dirty="0">
                <a:solidFill>
                  <a:srgbClr val="0C0C0C"/>
                </a:solidFill>
                <a:latin typeface="Poppins" pitchFamily="2" charset="77"/>
                <a:ea typeface="Raleway"/>
                <a:cs typeface="Poppins" pitchFamily="2" charset="77"/>
                <a:sym typeface="Raleway"/>
              </a:rPr>
              <a:t> </a:t>
            </a:r>
          </a:p>
        </p:txBody>
      </p:sp>
    </p:spTree>
    <p:extLst>
      <p:ext uri="{BB962C8B-B14F-4D97-AF65-F5344CB8AC3E}">
        <p14:creationId xmlns:p14="http://schemas.microsoft.com/office/powerpoint/2010/main" val="600821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0" y="1241074"/>
            <a:ext cx="12192000" cy="12700"/>
          </a:xfrm>
          <a:prstGeom prst="line">
            <a:avLst/>
          </a:prstGeom>
          <a:ln w="38100" cap="flat">
            <a:solidFill>
              <a:srgbClr val="242120"/>
            </a:solidFill>
            <a:prstDash val="solid"/>
            <a:headEnd type="none" w="sm" len="sm"/>
            <a:tailEnd type="none" w="sm" len="sm"/>
          </a:ln>
        </p:spPr>
        <p:txBody>
          <a:bodyPr/>
          <a:lstStyle/>
          <a:p>
            <a:endParaRPr lang="en-KE"/>
          </a:p>
        </p:txBody>
      </p:sp>
      <p:sp>
        <p:nvSpPr>
          <p:cNvPr id="3" name="Freeform 3"/>
          <p:cNvSpPr/>
          <p:nvPr/>
        </p:nvSpPr>
        <p:spPr>
          <a:xfrm>
            <a:off x="9178192" y="-56077"/>
            <a:ext cx="2328009" cy="748764"/>
          </a:xfrm>
          <a:custGeom>
            <a:avLst/>
            <a:gdLst/>
            <a:ahLst/>
            <a:cxnLst/>
            <a:rect l="l" t="t" r="r" b="b"/>
            <a:pathLst>
              <a:path w="3492013" h="1123146">
                <a:moveTo>
                  <a:pt x="0" y="0"/>
                </a:moveTo>
                <a:lnTo>
                  <a:pt x="3492013" y="0"/>
                </a:lnTo>
                <a:lnTo>
                  <a:pt x="3492013" y="1123146"/>
                </a:lnTo>
                <a:lnTo>
                  <a:pt x="0" y="11231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KE"/>
          </a:p>
        </p:txBody>
      </p:sp>
      <p:sp>
        <p:nvSpPr>
          <p:cNvPr id="5" name="TextBox 5"/>
          <p:cNvSpPr txBox="1"/>
          <p:nvPr/>
        </p:nvSpPr>
        <p:spPr>
          <a:xfrm>
            <a:off x="0" y="70107"/>
            <a:ext cx="9666514" cy="2462213"/>
          </a:xfrm>
          <a:prstGeom prst="rect">
            <a:avLst/>
          </a:prstGeom>
        </p:spPr>
        <p:txBody>
          <a:bodyPr wrap="square" lIns="0" tIns="0" rIns="0" bIns="0" rtlCol="0" anchor="t">
            <a:spAutoFit/>
          </a:bodyPr>
          <a:lstStyle/>
          <a:p>
            <a:pPr>
              <a:lnSpc>
                <a:spcPts val="4800"/>
              </a:lnSpc>
            </a:pPr>
            <a:r>
              <a:rPr lang="en-US" sz="4000" dirty="0">
                <a:solidFill>
                  <a:srgbClr val="242120"/>
                </a:solidFill>
                <a:latin typeface="Poppins Bold"/>
              </a:rPr>
              <a:t>Opportunities with countries of </a:t>
            </a:r>
          </a:p>
          <a:p>
            <a:pPr>
              <a:lnSpc>
                <a:spcPts val="4800"/>
              </a:lnSpc>
            </a:pPr>
            <a:r>
              <a:rPr lang="en-US" sz="4000" dirty="0">
                <a:solidFill>
                  <a:srgbClr val="242120"/>
                </a:solidFill>
                <a:latin typeface="Poppins Bold"/>
              </a:rPr>
              <a:t>origin</a:t>
            </a:r>
          </a:p>
          <a:p>
            <a:pPr>
              <a:lnSpc>
                <a:spcPts val="4800"/>
              </a:lnSpc>
            </a:pPr>
            <a:endParaRPr lang="en-US" sz="4000" dirty="0">
              <a:solidFill>
                <a:srgbClr val="242120"/>
              </a:solidFill>
              <a:latin typeface="Poppins Bold"/>
            </a:endParaRPr>
          </a:p>
          <a:p>
            <a:pPr>
              <a:lnSpc>
                <a:spcPts val="4800"/>
              </a:lnSpc>
            </a:pPr>
            <a:endParaRPr lang="en-US" sz="4000" dirty="0">
              <a:solidFill>
                <a:srgbClr val="242120"/>
              </a:solidFill>
              <a:latin typeface="Poppins Bold"/>
            </a:endParaRPr>
          </a:p>
        </p:txBody>
      </p:sp>
      <p:sp>
        <p:nvSpPr>
          <p:cNvPr id="6" name="TextBox 6"/>
          <p:cNvSpPr txBox="1"/>
          <p:nvPr/>
        </p:nvSpPr>
        <p:spPr>
          <a:xfrm>
            <a:off x="853167" y="2105989"/>
            <a:ext cx="9539061" cy="920252"/>
          </a:xfrm>
          <a:prstGeom prst="rect">
            <a:avLst/>
          </a:prstGeom>
        </p:spPr>
        <p:txBody>
          <a:bodyPr wrap="square" lIns="0" tIns="0" rIns="0" bIns="0" rtlCol="0" anchor="t">
            <a:spAutoFit/>
          </a:bodyPr>
          <a:lstStyle/>
          <a:p>
            <a:pPr marL="0" marR="0" lvl="0" indent="0" algn="l" rtl="0">
              <a:spcBef>
                <a:spcPts val="0"/>
              </a:spcBef>
              <a:spcAft>
                <a:spcPts val="0"/>
              </a:spcAft>
              <a:buClr>
                <a:schemeClr val="dk1"/>
              </a:buClr>
              <a:buSzPts val="2600"/>
              <a:buFont typeface="Helvetica Neue"/>
              <a:buNone/>
            </a:pPr>
            <a:r>
              <a:rPr lang="en-US" sz="2400" dirty="0">
                <a:solidFill>
                  <a:srgbClr val="0C0C0C"/>
                </a:solidFill>
                <a:latin typeface="Poppins" pitchFamily="2" charset="77"/>
                <a:ea typeface="Raleway"/>
                <a:cs typeface="Poppins" pitchFamily="2" charset="77"/>
                <a:sym typeface="Raleway"/>
              </a:rPr>
              <a:t> </a:t>
            </a:r>
            <a:endParaRPr lang="en-US" sz="2800" dirty="0">
              <a:latin typeface="Arial" panose="020B0604020202020204" pitchFamily="34" charset="0"/>
              <a:cs typeface="Arial" panose="020B0604020202020204" pitchFamily="34" charset="0"/>
            </a:endParaRPr>
          </a:p>
          <a:p>
            <a:pPr marL="171450" lvl="0">
              <a:lnSpc>
                <a:spcPct val="140000"/>
              </a:lnSpc>
              <a:spcBef>
                <a:spcPts val="560"/>
              </a:spcBef>
              <a:buClr>
                <a:schemeClr val="dk1"/>
              </a:buClr>
              <a:buSzPts val="2800"/>
            </a:pPr>
            <a:r>
              <a:rPr lang="en-US" sz="2400" dirty="0">
                <a:solidFill>
                  <a:srgbClr val="0C0C0C"/>
                </a:solidFill>
                <a:latin typeface="Poppins" pitchFamily="2" charset="77"/>
                <a:ea typeface="Raleway"/>
                <a:cs typeface="Poppins" pitchFamily="2" charset="77"/>
                <a:sym typeface="Raleway"/>
              </a:rPr>
              <a:t> </a:t>
            </a:r>
          </a:p>
        </p:txBody>
      </p:sp>
      <p:sp>
        <p:nvSpPr>
          <p:cNvPr id="7" name="Content Placeholder 6">
            <a:extLst>
              <a:ext uri="{FF2B5EF4-FFF2-40B4-BE49-F238E27FC236}">
                <a16:creationId xmlns:a16="http://schemas.microsoft.com/office/drawing/2014/main" id="{329FECAC-9B7E-0EB4-BE19-D25E02A17E0F}"/>
              </a:ext>
            </a:extLst>
          </p:cNvPr>
          <p:cNvSpPr>
            <a:spLocks noGrp="1"/>
          </p:cNvSpPr>
          <p:nvPr>
            <p:ph type="body" sz="half" idx="2"/>
          </p:nvPr>
        </p:nvSpPr>
        <p:spPr>
          <a:xfrm>
            <a:off x="109809" y="1391540"/>
            <a:ext cx="6205993" cy="5466460"/>
          </a:xfrm>
        </p:spPr>
        <p:txBody>
          <a:bodyPr>
            <a:normAutofit/>
          </a:bodyPr>
          <a:lstStyle/>
          <a:p>
            <a:pPr marL="503942" marR="0" lvl="0" indent="-503942" algn="l" rtl="0">
              <a:spcBef>
                <a:spcPts val="0"/>
              </a:spcBef>
              <a:spcAft>
                <a:spcPts val="0"/>
              </a:spcAft>
              <a:buClr>
                <a:schemeClr val="dk1"/>
              </a:buClr>
              <a:buSzPct val="100000"/>
              <a:buFont typeface="Arial"/>
              <a:buChar char="•"/>
            </a:pPr>
            <a:r>
              <a:rPr lang="en-US" sz="2000" dirty="0">
                <a:latin typeface="Poppins" panose="00000500000000000000" pitchFamily="2" charset="0"/>
                <a:cs typeface="Poppins" panose="00000500000000000000" pitchFamily="2" charset="0"/>
              </a:rPr>
              <a:t>Further develop and implement the concept of </a:t>
            </a:r>
            <a:r>
              <a:rPr lang="en-US" sz="2000" b="1" dirty="0">
                <a:latin typeface="Poppins" panose="00000500000000000000" pitchFamily="2" charset="0"/>
                <a:cs typeface="Poppins" panose="00000500000000000000" pitchFamily="2" charset="0"/>
              </a:rPr>
              <a:t>route-based approach </a:t>
            </a:r>
          </a:p>
          <a:p>
            <a:pPr marL="0" marR="0" lvl="0" indent="0" algn="l" rtl="0">
              <a:spcBef>
                <a:spcPts val="0"/>
              </a:spcBef>
              <a:spcAft>
                <a:spcPts val="0"/>
              </a:spcAft>
              <a:buClr>
                <a:schemeClr val="dk1"/>
              </a:buClr>
              <a:buSzPct val="100000"/>
              <a:buNone/>
            </a:pPr>
            <a:endParaRPr lang="en-US" sz="2000" dirty="0">
              <a:latin typeface="Poppins" panose="00000500000000000000" pitchFamily="2" charset="0"/>
              <a:cs typeface="Poppins" panose="00000500000000000000" pitchFamily="2" charset="0"/>
            </a:endParaRPr>
          </a:p>
          <a:p>
            <a:pPr marL="503942" marR="0" lvl="0" indent="-503942" algn="l" rtl="0">
              <a:spcBef>
                <a:spcPts val="0"/>
              </a:spcBef>
              <a:spcAft>
                <a:spcPts val="0"/>
              </a:spcAft>
              <a:buClr>
                <a:schemeClr val="dk1"/>
              </a:buClr>
              <a:buSzPct val="100000"/>
              <a:buFont typeface="Arial"/>
              <a:buChar char="•"/>
            </a:pPr>
            <a:r>
              <a:rPr lang="en-US" sz="2000" b="0" i="0" u="none" strike="noStrike" cap="none" dirty="0">
                <a:solidFill>
                  <a:schemeClr val="dk1"/>
                </a:solidFill>
                <a:latin typeface="Poppins" panose="00000500000000000000" pitchFamily="2" charset="0"/>
                <a:ea typeface="Arial"/>
                <a:cs typeface="Poppins" panose="00000500000000000000" pitchFamily="2" charset="0"/>
                <a:sym typeface="Arial"/>
              </a:rPr>
              <a:t>Ensuring individuals are </a:t>
            </a:r>
            <a:r>
              <a:rPr lang="en-US" sz="2000" b="1" i="0" u="none" strike="noStrike" cap="none" dirty="0">
                <a:solidFill>
                  <a:schemeClr val="dk1"/>
                </a:solidFill>
                <a:latin typeface="Poppins" panose="00000500000000000000" pitchFamily="2" charset="0"/>
                <a:ea typeface="Arial"/>
                <a:cs typeface="Poppins" panose="00000500000000000000" pitchFamily="2" charset="0"/>
                <a:sym typeface="Arial"/>
              </a:rPr>
              <a:t>well informed - </a:t>
            </a:r>
            <a:r>
              <a:rPr lang="en-US" sz="2000" dirty="0">
                <a:latin typeface="Poppins" panose="00000500000000000000" pitchFamily="2" charset="0"/>
                <a:cs typeface="Poppins" panose="00000500000000000000" pitchFamily="2" charset="0"/>
              </a:rPr>
              <a:t>Share real </a:t>
            </a:r>
            <a:r>
              <a:rPr lang="en-US" sz="2000" b="1" dirty="0">
                <a:latin typeface="Poppins" panose="00000500000000000000" pitchFamily="2" charset="0"/>
                <a:cs typeface="Poppins" panose="00000500000000000000" pitchFamily="2" charset="0"/>
              </a:rPr>
              <a:t>stories and experiences </a:t>
            </a:r>
            <a:r>
              <a:rPr lang="en-US" sz="2000" dirty="0">
                <a:latin typeface="Poppins" panose="00000500000000000000" pitchFamily="2" charset="0"/>
                <a:cs typeface="Poppins" panose="00000500000000000000" pitchFamily="2" charset="0"/>
              </a:rPr>
              <a:t>of the migratory journey, and life in countries of destination.</a:t>
            </a:r>
          </a:p>
          <a:p>
            <a:pPr marL="503942" marR="0" lvl="0" indent="-503942" algn="l" rtl="0">
              <a:spcBef>
                <a:spcPts val="0"/>
              </a:spcBef>
              <a:spcAft>
                <a:spcPts val="0"/>
              </a:spcAft>
              <a:buClr>
                <a:schemeClr val="dk1"/>
              </a:buClr>
              <a:buSzPct val="100000"/>
              <a:buFont typeface="Arial"/>
              <a:buChar char="•"/>
            </a:pPr>
            <a:endParaRPr lang="en-US" sz="2000" dirty="0">
              <a:latin typeface="Poppins" panose="00000500000000000000" pitchFamily="2" charset="0"/>
              <a:cs typeface="Poppins" panose="00000500000000000000" pitchFamily="2" charset="0"/>
            </a:endParaRPr>
          </a:p>
          <a:p>
            <a:pPr marL="503942" marR="0" lvl="0" indent="-503942" algn="l" rtl="0">
              <a:spcBef>
                <a:spcPts val="0"/>
              </a:spcBef>
              <a:spcAft>
                <a:spcPts val="0"/>
              </a:spcAft>
              <a:buClr>
                <a:schemeClr val="dk1"/>
              </a:buClr>
              <a:buSzPct val="100000"/>
              <a:buFont typeface="Arial"/>
              <a:buChar char="•"/>
            </a:pPr>
            <a:r>
              <a:rPr lang="en-US" sz="2000" dirty="0">
                <a:latin typeface="Poppins" panose="00000500000000000000" pitchFamily="2" charset="0"/>
                <a:cs typeface="Poppins" panose="00000500000000000000" pitchFamily="2" charset="0"/>
              </a:rPr>
              <a:t>Access to </a:t>
            </a:r>
            <a:r>
              <a:rPr lang="en-US" sz="2000" b="1" dirty="0">
                <a:latin typeface="Poppins" panose="00000500000000000000" pitchFamily="2" charset="0"/>
                <a:cs typeface="Poppins" panose="00000500000000000000" pitchFamily="2" charset="0"/>
              </a:rPr>
              <a:t>counselling and legal assistance </a:t>
            </a:r>
            <a:r>
              <a:rPr lang="en-US" sz="2000" dirty="0">
                <a:latin typeface="Poppins" panose="00000500000000000000" pitchFamily="2" charset="0"/>
                <a:cs typeface="Poppins" panose="00000500000000000000" pitchFamily="2" charset="0"/>
              </a:rPr>
              <a:t>in countries on origin.</a:t>
            </a:r>
          </a:p>
          <a:p>
            <a:pPr marL="0" marR="0" lvl="0" indent="0" algn="l" rtl="0">
              <a:spcBef>
                <a:spcPts val="0"/>
              </a:spcBef>
              <a:spcAft>
                <a:spcPts val="0"/>
              </a:spcAft>
              <a:buClr>
                <a:schemeClr val="dk1"/>
              </a:buClr>
              <a:buSzPct val="100000"/>
              <a:buNone/>
            </a:pPr>
            <a:endParaRPr lang="en-US" sz="2000" dirty="0">
              <a:latin typeface="Poppins" panose="00000500000000000000" pitchFamily="2" charset="0"/>
              <a:cs typeface="Poppins" panose="00000500000000000000" pitchFamily="2" charset="0"/>
            </a:endParaRPr>
          </a:p>
          <a:p>
            <a:pPr marL="503942" indent="-503942">
              <a:spcBef>
                <a:spcPts val="0"/>
              </a:spcBef>
              <a:buClr>
                <a:schemeClr val="dk1"/>
              </a:buClr>
              <a:buSzPct val="100000"/>
              <a:buFont typeface="Arial"/>
              <a:buChar char="•"/>
            </a:pPr>
            <a:r>
              <a:rPr lang="en-US" sz="2000" dirty="0">
                <a:latin typeface="Poppins" panose="00000500000000000000" pitchFamily="2" charset="0"/>
                <a:ea typeface="Arial"/>
                <a:cs typeface="Poppins" panose="00000500000000000000" pitchFamily="2" charset="0"/>
                <a:sym typeface="Arial"/>
              </a:rPr>
              <a:t>Engagement of solutions that</a:t>
            </a:r>
            <a:r>
              <a:rPr lang="en-US" sz="2000" i="0" strike="noStrike" cap="none" dirty="0">
                <a:latin typeface="Poppins" panose="00000500000000000000" pitchFamily="2" charset="0"/>
                <a:ea typeface="Arial"/>
                <a:cs typeface="Poppins" panose="00000500000000000000" pitchFamily="2" charset="0"/>
                <a:sym typeface="Arial"/>
              </a:rPr>
              <a:t> are </a:t>
            </a:r>
            <a:r>
              <a:rPr lang="en-US" sz="2000" b="0" i="0" u="none" strike="noStrike" cap="none" dirty="0">
                <a:solidFill>
                  <a:srgbClr val="000000"/>
                </a:solidFill>
                <a:latin typeface="Poppins" panose="00000500000000000000" pitchFamily="2" charset="0"/>
                <a:ea typeface="Arial"/>
                <a:cs typeface="Poppins" panose="00000500000000000000" pitchFamily="2" charset="0"/>
                <a:sym typeface="Arial"/>
              </a:rPr>
              <a:t>focused on </a:t>
            </a:r>
            <a:r>
              <a:rPr lang="en-US" sz="2000" b="1" i="0" u="none" strike="noStrike" cap="none" dirty="0">
                <a:solidFill>
                  <a:srgbClr val="000000"/>
                </a:solidFill>
                <a:latin typeface="Poppins" panose="00000500000000000000" pitchFamily="2" charset="0"/>
                <a:ea typeface="Arial"/>
                <a:cs typeface="Poppins" panose="00000500000000000000" pitchFamily="2" charset="0"/>
                <a:sym typeface="Arial"/>
              </a:rPr>
              <a:t>supporting people </a:t>
            </a:r>
            <a:r>
              <a:rPr lang="en-US" sz="2000" b="0" i="0" u="none" strike="noStrike" cap="none" dirty="0">
                <a:solidFill>
                  <a:srgbClr val="000000"/>
                </a:solidFill>
                <a:latin typeface="Poppins" panose="00000500000000000000" pitchFamily="2" charset="0"/>
                <a:ea typeface="Arial"/>
                <a:cs typeface="Poppins" panose="00000500000000000000" pitchFamily="2" charset="0"/>
                <a:sym typeface="Arial"/>
              </a:rPr>
              <a:t>to reach </a:t>
            </a:r>
            <a:r>
              <a:rPr lang="en-US" sz="2000" b="1" i="0" u="none" strike="noStrike" cap="none" dirty="0">
                <a:solidFill>
                  <a:srgbClr val="000000"/>
                </a:solidFill>
                <a:latin typeface="Poppins" panose="00000500000000000000" pitchFamily="2" charset="0"/>
                <a:ea typeface="Arial"/>
                <a:cs typeface="Poppins" panose="00000500000000000000" pitchFamily="2" charset="0"/>
                <a:sym typeface="Arial"/>
              </a:rPr>
              <a:t>case resolution </a:t>
            </a:r>
            <a:r>
              <a:rPr lang="en-US" sz="2000" b="0" i="0" u="none" strike="noStrike" cap="none" dirty="0">
                <a:solidFill>
                  <a:srgbClr val="000000"/>
                </a:solidFill>
                <a:latin typeface="Poppins" panose="00000500000000000000" pitchFamily="2" charset="0"/>
                <a:ea typeface="Arial"/>
                <a:cs typeface="Poppins" panose="00000500000000000000" pitchFamily="2" charset="0"/>
                <a:sym typeface="Arial"/>
              </a:rPr>
              <a:t>by providing them with </a:t>
            </a:r>
            <a:r>
              <a:rPr lang="en-US" sz="2000" b="1" i="0" u="none" strike="noStrike" cap="none" dirty="0">
                <a:solidFill>
                  <a:srgbClr val="000000"/>
                </a:solidFill>
                <a:latin typeface="Poppins" panose="00000500000000000000" pitchFamily="2" charset="0"/>
                <a:ea typeface="Arial"/>
                <a:cs typeface="Poppins" panose="00000500000000000000" pitchFamily="2" charset="0"/>
                <a:sym typeface="Arial"/>
              </a:rPr>
              <a:t>holistic, </a:t>
            </a:r>
            <a:r>
              <a:rPr lang="en-US" sz="2000" b="1" i="0" u="none" strike="noStrike" cap="none" dirty="0" err="1">
                <a:solidFill>
                  <a:srgbClr val="000000"/>
                </a:solidFill>
                <a:latin typeface="Poppins" panose="00000500000000000000" pitchFamily="2" charset="0"/>
                <a:ea typeface="Arial"/>
                <a:cs typeface="Poppins" panose="00000500000000000000" pitchFamily="2" charset="0"/>
                <a:sym typeface="Arial"/>
              </a:rPr>
              <a:t>individualised</a:t>
            </a:r>
            <a:r>
              <a:rPr lang="en-US" sz="2000" b="1" i="0" u="none" strike="noStrike" cap="none" dirty="0">
                <a:solidFill>
                  <a:srgbClr val="000000"/>
                </a:solidFill>
                <a:latin typeface="Poppins" panose="00000500000000000000" pitchFamily="2" charset="0"/>
                <a:ea typeface="Arial"/>
                <a:cs typeface="Poppins" panose="00000500000000000000" pitchFamily="2" charset="0"/>
                <a:sym typeface="Arial"/>
              </a:rPr>
              <a:t> support</a:t>
            </a:r>
            <a:r>
              <a:rPr lang="en-US" sz="2000" b="0" i="0" u="none" strike="noStrike" cap="none" dirty="0">
                <a:solidFill>
                  <a:srgbClr val="000000"/>
                </a:solidFill>
                <a:latin typeface="Poppins" panose="00000500000000000000" pitchFamily="2" charset="0"/>
                <a:ea typeface="Arial"/>
                <a:cs typeface="Poppins" panose="00000500000000000000" pitchFamily="2" charset="0"/>
                <a:sym typeface="Arial"/>
              </a:rPr>
              <a:t> and </a:t>
            </a:r>
            <a:r>
              <a:rPr lang="en-US" sz="2000" b="1" i="0" u="none" strike="noStrike" cap="none" dirty="0">
                <a:solidFill>
                  <a:srgbClr val="000000"/>
                </a:solidFill>
                <a:latin typeface="Poppins" panose="00000500000000000000" pitchFamily="2" charset="0"/>
                <a:ea typeface="Arial"/>
                <a:cs typeface="Poppins" panose="00000500000000000000" pitchFamily="2" charset="0"/>
                <a:sym typeface="Arial"/>
              </a:rPr>
              <a:t>exploring all their options</a:t>
            </a:r>
            <a:r>
              <a:rPr lang="en-US" sz="2000" b="0" i="0" u="none" strike="noStrike" cap="none" dirty="0">
                <a:solidFill>
                  <a:srgbClr val="000000"/>
                </a:solidFill>
                <a:latin typeface="Poppins" panose="00000500000000000000" pitchFamily="2" charset="0"/>
                <a:ea typeface="Arial"/>
                <a:cs typeface="Poppins" panose="00000500000000000000" pitchFamily="2" charset="0"/>
                <a:sym typeface="Arial"/>
              </a:rPr>
              <a:t>. </a:t>
            </a:r>
            <a:endParaRPr lang="en-US" sz="2000" b="0" i="0" u="sng" strike="noStrike" cap="none" dirty="0">
              <a:solidFill>
                <a:srgbClr val="000000"/>
              </a:solidFill>
              <a:latin typeface="Poppins" panose="00000500000000000000" pitchFamily="2" charset="0"/>
              <a:ea typeface="Arial"/>
              <a:cs typeface="Poppins" panose="00000500000000000000" pitchFamily="2" charset="0"/>
              <a:sym typeface="Arial"/>
            </a:endParaRPr>
          </a:p>
          <a:p>
            <a:pPr marL="503942" marR="0" lvl="0" indent="-503942" algn="l" rtl="0">
              <a:spcBef>
                <a:spcPts val="0"/>
              </a:spcBef>
              <a:spcAft>
                <a:spcPts val="0"/>
              </a:spcAft>
              <a:buClr>
                <a:schemeClr val="dk1"/>
              </a:buClr>
              <a:buSzPct val="100000"/>
              <a:buFont typeface="Arial"/>
              <a:buChar char="•"/>
            </a:pPr>
            <a:endParaRPr lang="en-KE" dirty="0">
              <a:latin typeface="Poppins" panose="00000500000000000000" pitchFamily="2" charset="0"/>
              <a:cs typeface="Poppins" panose="00000500000000000000" pitchFamily="2" charset="0"/>
            </a:endParaRPr>
          </a:p>
        </p:txBody>
      </p:sp>
      <p:pic>
        <p:nvPicPr>
          <p:cNvPr id="4" name="Picture 2">
            <a:extLst>
              <a:ext uri="{FF2B5EF4-FFF2-40B4-BE49-F238E27FC236}">
                <a16:creationId xmlns:a16="http://schemas.microsoft.com/office/drawing/2014/main" id="{E9DA6A54-B1FB-AFED-2FF2-2F7B8BFDC1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062" r="3062"/>
          <a:stretch>
            <a:fillRect/>
          </a:stretch>
        </p:blipFill>
        <p:spPr bwMode="auto">
          <a:xfrm>
            <a:off x="6780213" y="987425"/>
            <a:ext cx="5411787" cy="5764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959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0" y="1241074"/>
            <a:ext cx="12192000" cy="12700"/>
          </a:xfrm>
          <a:prstGeom prst="line">
            <a:avLst/>
          </a:prstGeom>
          <a:ln w="38100" cap="flat">
            <a:solidFill>
              <a:srgbClr val="242120"/>
            </a:solidFill>
            <a:prstDash val="solid"/>
            <a:headEnd type="none" w="sm" len="sm"/>
            <a:tailEnd type="none" w="sm" len="sm"/>
          </a:ln>
        </p:spPr>
        <p:txBody>
          <a:bodyPr/>
          <a:lstStyle/>
          <a:p>
            <a:endParaRPr lang="en-KE"/>
          </a:p>
        </p:txBody>
      </p:sp>
      <p:sp>
        <p:nvSpPr>
          <p:cNvPr id="3" name="Freeform 3"/>
          <p:cNvSpPr/>
          <p:nvPr/>
        </p:nvSpPr>
        <p:spPr>
          <a:xfrm>
            <a:off x="9178192" y="-56077"/>
            <a:ext cx="2328009" cy="748764"/>
          </a:xfrm>
          <a:custGeom>
            <a:avLst/>
            <a:gdLst/>
            <a:ahLst/>
            <a:cxnLst/>
            <a:rect l="l" t="t" r="r" b="b"/>
            <a:pathLst>
              <a:path w="3492013" h="1123146">
                <a:moveTo>
                  <a:pt x="0" y="0"/>
                </a:moveTo>
                <a:lnTo>
                  <a:pt x="3492013" y="0"/>
                </a:lnTo>
                <a:lnTo>
                  <a:pt x="3492013" y="1123146"/>
                </a:lnTo>
                <a:lnTo>
                  <a:pt x="0" y="11231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KE"/>
          </a:p>
        </p:txBody>
      </p:sp>
      <p:sp>
        <p:nvSpPr>
          <p:cNvPr id="5" name="TextBox 5"/>
          <p:cNvSpPr txBox="1"/>
          <p:nvPr/>
        </p:nvSpPr>
        <p:spPr>
          <a:xfrm>
            <a:off x="0" y="70107"/>
            <a:ext cx="9666514" cy="1846659"/>
          </a:xfrm>
          <a:prstGeom prst="rect">
            <a:avLst/>
          </a:prstGeom>
        </p:spPr>
        <p:txBody>
          <a:bodyPr wrap="square" lIns="0" tIns="0" rIns="0" bIns="0" rtlCol="0" anchor="t">
            <a:spAutoFit/>
          </a:bodyPr>
          <a:lstStyle/>
          <a:p>
            <a:pPr>
              <a:lnSpc>
                <a:spcPts val="4800"/>
              </a:lnSpc>
            </a:pPr>
            <a:r>
              <a:rPr lang="en-US" sz="4000" dirty="0">
                <a:solidFill>
                  <a:srgbClr val="242120"/>
                </a:solidFill>
                <a:latin typeface="Poppins Bold"/>
              </a:rPr>
              <a:t>Considerations </a:t>
            </a:r>
          </a:p>
          <a:p>
            <a:pPr>
              <a:lnSpc>
                <a:spcPts val="4800"/>
              </a:lnSpc>
            </a:pPr>
            <a:endParaRPr lang="en-US" sz="4000" dirty="0">
              <a:solidFill>
                <a:srgbClr val="242120"/>
              </a:solidFill>
              <a:latin typeface="Poppins Bold"/>
            </a:endParaRPr>
          </a:p>
          <a:p>
            <a:pPr>
              <a:lnSpc>
                <a:spcPts val="4800"/>
              </a:lnSpc>
            </a:pPr>
            <a:endParaRPr lang="en-US" sz="4000" dirty="0">
              <a:solidFill>
                <a:srgbClr val="242120"/>
              </a:solidFill>
              <a:latin typeface="Poppins Bold"/>
            </a:endParaRPr>
          </a:p>
        </p:txBody>
      </p:sp>
      <p:sp>
        <p:nvSpPr>
          <p:cNvPr id="6" name="TextBox 6"/>
          <p:cNvSpPr txBox="1"/>
          <p:nvPr/>
        </p:nvSpPr>
        <p:spPr>
          <a:xfrm>
            <a:off x="853167" y="2105989"/>
            <a:ext cx="9539061" cy="920252"/>
          </a:xfrm>
          <a:prstGeom prst="rect">
            <a:avLst/>
          </a:prstGeom>
        </p:spPr>
        <p:txBody>
          <a:bodyPr wrap="square" lIns="0" tIns="0" rIns="0" bIns="0" rtlCol="0" anchor="t">
            <a:spAutoFit/>
          </a:bodyPr>
          <a:lstStyle/>
          <a:p>
            <a:pPr marL="0" marR="0" lvl="0" indent="0" algn="l" rtl="0">
              <a:spcBef>
                <a:spcPts val="0"/>
              </a:spcBef>
              <a:spcAft>
                <a:spcPts val="0"/>
              </a:spcAft>
              <a:buClr>
                <a:schemeClr val="dk1"/>
              </a:buClr>
              <a:buSzPts val="2600"/>
              <a:buFont typeface="Helvetica Neue"/>
              <a:buNone/>
            </a:pPr>
            <a:r>
              <a:rPr lang="en-US" sz="2400" dirty="0">
                <a:solidFill>
                  <a:srgbClr val="0C0C0C"/>
                </a:solidFill>
                <a:latin typeface="Poppins" pitchFamily="2" charset="77"/>
                <a:ea typeface="Raleway"/>
                <a:cs typeface="Poppins" pitchFamily="2" charset="77"/>
                <a:sym typeface="Raleway"/>
              </a:rPr>
              <a:t> </a:t>
            </a:r>
            <a:endParaRPr lang="en-US" sz="2800" dirty="0">
              <a:latin typeface="Arial" panose="020B0604020202020204" pitchFamily="34" charset="0"/>
              <a:cs typeface="Arial" panose="020B0604020202020204" pitchFamily="34" charset="0"/>
            </a:endParaRPr>
          </a:p>
          <a:p>
            <a:pPr marL="171450" lvl="0">
              <a:lnSpc>
                <a:spcPct val="140000"/>
              </a:lnSpc>
              <a:spcBef>
                <a:spcPts val="560"/>
              </a:spcBef>
              <a:buClr>
                <a:schemeClr val="dk1"/>
              </a:buClr>
              <a:buSzPts val="2800"/>
            </a:pPr>
            <a:r>
              <a:rPr lang="en-US" sz="2400" dirty="0">
                <a:solidFill>
                  <a:srgbClr val="0C0C0C"/>
                </a:solidFill>
                <a:latin typeface="Poppins" pitchFamily="2" charset="77"/>
                <a:ea typeface="Raleway"/>
                <a:cs typeface="Poppins" pitchFamily="2" charset="77"/>
                <a:sym typeface="Raleway"/>
              </a:rPr>
              <a:t> </a:t>
            </a:r>
          </a:p>
        </p:txBody>
      </p:sp>
      <p:sp>
        <p:nvSpPr>
          <p:cNvPr id="7" name="Content Placeholder 6">
            <a:extLst>
              <a:ext uri="{FF2B5EF4-FFF2-40B4-BE49-F238E27FC236}">
                <a16:creationId xmlns:a16="http://schemas.microsoft.com/office/drawing/2014/main" id="{329FECAC-9B7E-0EB4-BE19-D25E02A17E0F}"/>
              </a:ext>
            </a:extLst>
          </p:cNvPr>
          <p:cNvSpPr>
            <a:spLocks noGrp="1"/>
          </p:cNvSpPr>
          <p:nvPr>
            <p:ph idx="1"/>
          </p:nvPr>
        </p:nvSpPr>
        <p:spPr/>
        <p:txBody>
          <a:bodyPr>
            <a:normAutofit/>
          </a:bodyPr>
          <a:lstStyle/>
          <a:p>
            <a:pPr marL="503942" marR="0" lvl="0" indent="-503942" algn="l" rtl="0">
              <a:spcBef>
                <a:spcPts val="0"/>
              </a:spcBef>
              <a:spcAft>
                <a:spcPts val="0"/>
              </a:spcAft>
              <a:buClr>
                <a:schemeClr val="dk1"/>
              </a:buClr>
              <a:buSzPct val="100000"/>
              <a:buFont typeface="Arial"/>
              <a:buChar char="•"/>
            </a:pPr>
            <a:r>
              <a:rPr lang="en-US" b="1" dirty="0">
                <a:latin typeface="Poppins" panose="00000500000000000000" pitchFamily="2" charset="0"/>
                <a:cs typeface="Poppins" panose="00000500000000000000" pitchFamily="2" charset="0"/>
              </a:rPr>
              <a:t>Responses</a:t>
            </a:r>
            <a:r>
              <a:rPr lang="en-US" dirty="0">
                <a:latin typeface="Poppins" panose="00000500000000000000" pitchFamily="2" charset="0"/>
                <a:cs typeface="Poppins" panose="00000500000000000000" pitchFamily="2" charset="0"/>
              </a:rPr>
              <a:t> that recognize the mixed  nature of migration in line with international law,, Global Compact on Refugees and the Global Compact for Safe, Orderly and Regular Migration.</a:t>
            </a:r>
          </a:p>
          <a:p>
            <a:pPr marL="0" marR="0" lvl="0" indent="0" algn="l" rtl="0">
              <a:spcBef>
                <a:spcPts val="0"/>
              </a:spcBef>
              <a:spcAft>
                <a:spcPts val="0"/>
              </a:spcAft>
              <a:buClr>
                <a:schemeClr val="dk1"/>
              </a:buClr>
              <a:buSzPct val="100000"/>
              <a:buNone/>
            </a:pPr>
            <a:endParaRPr lang="en-US" dirty="0">
              <a:latin typeface="Poppins" panose="00000500000000000000" pitchFamily="2" charset="0"/>
              <a:cs typeface="Poppins" panose="00000500000000000000" pitchFamily="2" charset="0"/>
            </a:endParaRPr>
          </a:p>
          <a:p>
            <a:pPr marL="503942" marR="0" lvl="0" indent="-503942" algn="l" rtl="0">
              <a:spcBef>
                <a:spcPts val="0"/>
              </a:spcBef>
              <a:spcAft>
                <a:spcPts val="0"/>
              </a:spcAft>
              <a:buClr>
                <a:schemeClr val="dk1"/>
              </a:buClr>
              <a:buSzPct val="100000"/>
              <a:buFont typeface="Arial"/>
              <a:buChar char="•"/>
            </a:pPr>
            <a:r>
              <a:rPr lang="en-US" b="1" dirty="0">
                <a:latin typeface="Poppins" panose="00000500000000000000" pitchFamily="2" charset="0"/>
                <a:cs typeface="Poppins" panose="00000500000000000000" pitchFamily="2" charset="0"/>
              </a:rPr>
              <a:t>Record</a:t>
            </a:r>
            <a:r>
              <a:rPr lang="en-US" dirty="0">
                <a:latin typeface="Poppins" panose="00000500000000000000" pitchFamily="2" charset="0"/>
                <a:cs typeface="Poppins" panose="00000500000000000000" pitchFamily="2" charset="0"/>
              </a:rPr>
              <a:t> and maintain an updated mapping of protection and essential services along the route. </a:t>
            </a:r>
          </a:p>
          <a:p>
            <a:pPr marL="503942" marR="0" lvl="0" indent="-503942" algn="l" rtl="0">
              <a:spcBef>
                <a:spcPts val="0"/>
              </a:spcBef>
              <a:spcAft>
                <a:spcPts val="0"/>
              </a:spcAft>
              <a:buClr>
                <a:schemeClr val="dk1"/>
              </a:buClr>
              <a:buSzPct val="100000"/>
              <a:buFont typeface="Arial"/>
              <a:buChar char="•"/>
            </a:pPr>
            <a:endParaRPr lang="en-US" dirty="0">
              <a:latin typeface="Poppins" panose="00000500000000000000" pitchFamily="2" charset="0"/>
              <a:cs typeface="Poppins" panose="00000500000000000000" pitchFamily="2" charset="0"/>
            </a:endParaRPr>
          </a:p>
          <a:p>
            <a:pPr marL="503942" marR="0" lvl="0" indent="-503942" algn="l" rtl="0">
              <a:spcBef>
                <a:spcPts val="0"/>
              </a:spcBef>
              <a:spcAft>
                <a:spcPts val="0"/>
              </a:spcAft>
              <a:buClr>
                <a:schemeClr val="dk1"/>
              </a:buClr>
              <a:buSzPct val="100000"/>
              <a:buFont typeface="Arial"/>
              <a:buChar char="•"/>
            </a:pPr>
            <a:r>
              <a:rPr lang="en-US" b="1" dirty="0">
                <a:latin typeface="Poppins" panose="00000500000000000000" pitchFamily="2" charset="0"/>
                <a:cs typeface="Poppins" panose="00000500000000000000" pitchFamily="2" charset="0"/>
              </a:rPr>
              <a:t>Prevention</a:t>
            </a:r>
            <a:r>
              <a:rPr lang="en-US" dirty="0">
                <a:latin typeface="Poppins" panose="00000500000000000000" pitchFamily="2" charset="0"/>
                <a:cs typeface="Poppins" panose="00000500000000000000" pitchFamily="2" charset="0"/>
              </a:rPr>
              <a:t> -measures aimed at would-be migrants, alerting them to the real and potential dangers associated with smuggling. </a:t>
            </a:r>
          </a:p>
          <a:p>
            <a:pPr marL="503942" marR="0" lvl="0" indent="-503942" algn="l" rtl="0">
              <a:spcBef>
                <a:spcPts val="0"/>
              </a:spcBef>
              <a:spcAft>
                <a:spcPts val="0"/>
              </a:spcAft>
              <a:buClr>
                <a:schemeClr val="dk1"/>
              </a:buClr>
              <a:buSzPct val="100000"/>
              <a:buFont typeface="Arial"/>
              <a:buChar char="•"/>
            </a:pPr>
            <a:endParaRPr lang="en-KE" dirty="0"/>
          </a:p>
        </p:txBody>
      </p:sp>
      <p:sp>
        <p:nvSpPr>
          <p:cNvPr id="10" name="Freeform 4">
            <a:extLst>
              <a:ext uri="{FF2B5EF4-FFF2-40B4-BE49-F238E27FC236}">
                <a16:creationId xmlns:a16="http://schemas.microsoft.com/office/drawing/2014/main" id="{FAAE7B8E-807B-AC74-1542-5C34FBE68E78}"/>
              </a:ext>
            </a:extLst>
          </p:cNvPr>
          <p:cNvSpPr/>
          <p:nvPr/>
        </p:nvSpPr>
        <p:spPr>
          <a:xfrm>
            <a:off x="10135743" y="4114800"/>
            <a:ext cx="2056257" cy="2743200"/>
          </a:xfrm>
          <a:custGeom>
            <a:avLst/>
            <a:gdLst/>
            <a:ahLst/>
            <a:cxnLst/>
            <a:rect l="l" t="t" r="r" b="b"/>
            <a:pathLst>
              <a:path w="3084386" h="4114800">
                <a:moveTo>
                  <a:pt x="0" y="0"/>
                </a:moveTo>
                <a:lnTo>
                  <a:pt x="3084386" y="0"/>
                </a:lnTo>
                <a:lnTo>
                  <a:pt x="3084386"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KE"/>
          </a:p>
        </p:txBody>
      </p:sp>
    </p:spTree>
    <p:extLst>
      <p:ext uri="{BB962C8B-B14F-4D97-AF65-F5344CB8AC3E}">
        <p14:creationId xmlns:p14="http://schemas.microsoft.com/office/powerpoint/2010/main" val="2454561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34609A3-CBC0-A346-9EB8-3C455C7CCB74}"/>
              </a:ext>
            </a:extLst>
          </p:cNvPr>
          <p:cNvPicPr>
            <a:picLocks noChangeAspect="1"/>
          </p:cNvPicPr>
          <p:nvPr/>
        </p:nvPicPr>
        <p:blipFill>
          <a:blip r:embed="rId2"/>
          <a:srcRect/>
          <a:stretch/>
        </p:blipFill>
        <p:spPr>
          <a:xfrm>
            <a:off x="-207561" y="-548683"/>
            <a:ext cx="11110023" cy="7406682"/>
          </a:xfrm>
          <a:prstGeom prst="rect">
            <a:avLst/>
          </a:prstGeom>
        </p:spPr>
      </p:pic>
      <p:grpSp>
        <p:nvGrpSpPr>
          <p:cNvPr id="3" name="Group 3"/>
          <p:cNvGrpSpPr/>
          <p:nvPr/>
        </p:nvGrpSpPr>
        <p:grpSpPr>
          <a:xfrm>
            <a:off x="5755090" y="-2667000"/>
            <a:ext cx="12192000" cy="12192000"/>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62B20"/>
            </a:solidFill>
          </p:spPr>
          <p:txBody>
            <a:bodyPr/>
            <a:lstStyle/>
            <a:p>
              <a:endParaRPr lang="en-KE"/>
            </a:p>
          </p:txBody>
        </p:sp>
        <p:sp>
          <p:nvSpPr>
            <p:cNvPr id="5" name="TextBox 5"/>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a:p>
          </p:txBody>
        </p:sp>
      </p:grpSp>
      <p:sp>
        <p:nvSpPr>
          <p:cNvPr id="6" name="AutoShape 6"/>
          <p:cNvSpPr/>
          <p:nvPr/>
        </p:nvSpPr>
        <p:spPr>
          <a:xfrm>
            <a:off x="7439683" y="4592848"/>
            <a:ext cx="2923281" cy="0"/>
          </a:xfrm>
          <a:prstGeom prst="line">
            <a:avLst/>
          </a:prstGeom>
          <a:ln w="38100" cap="flat">
            <a:solidFill>
              <a:srgbClr val="FAFAFA"/>
            </a:solidFill>
            <a:prstDash val="solid"/>
            <a:headEnd type="none" w="sm" len="sm"/>
            <a:tailEnd type="none" w="sm" len="sm"/>
          </a:ln>
        </p:spPr>
        <p:txBody>
          <a:bodyPr/>
          <a:lstStyle/>
          <a:p>
            <a:endParaRPr lang="en-KE"/>
          </a:p>
        </p:txBody>
      </p:sp>
      <p:sp>
        <p:nvSpPr>
          <p:cNvPr id="7" name="Freeform 7"/>
          <p:cNvSpPr/>
          <p:nvPr/>
        </p:nvSpPr>
        <p:spPr>
          <a:xfrm>
            <a:off x="7227548" y="4841359"/>
            <a:ext cx="2923281" cy="940223"/>
          </a:xfrm>
          <a:custGeom>
            <a:avLst/>
            <a:gdLst/>
            <a:ahLst/>
            <a:cxnLst/>
            <a:rect l="l" t="t" r="r" b="b"/>
            <a:pathLst>
              <a:path w="4384922" h="1410335">
                <a:moveTo>
                  <a:pt x="0" y="0"/>
                </a:moveTo>
                <a:lnTo>
                  <a:pt x="4384922" y="0"/>
                </a:lnTo>
                <a:lnTo>
                  <a:pt x="4384922" y="1410336"/>
                </a:lnTo>
                <a:lnTo>
                  <a:pt x="0" y="14103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KE"/>
          </a:p>
        </p:txBody>
      </p:sp>
      <p:sp>
        <p:nvSpPr>
          <p:cNvPr id="8" name="TextBox 8"/>
          <p:cNvSpPr txBox="1"/>
          <p:nvPr/>
        </p:nvSpPr>
        <p:spPr>
          <a:xfrm>
            <a:off x="7439683" y="1595318"/>
            <a:ext cx="8822814" cy="1785104"/>
          </a:xfrm>
          <a:prstGeom prst="rect">
            <a:avLst/>
          </a:prstGeom>
        </p:spPr>
        <p:txBody>
          <a:bodyPr wrap="square" lIns="0" tIns="0" rIns="0" bIns="0" rtlCol="0" anchor="t">
            <a:spAutoFit/>
          </a:bodyPr>
          <a:lstStyle/>
          <a:p>
            <a:pPr lvl="0">
              <a:buClr>
                <a:schemeClr val="dk1"/>
              </a:buClr>
              <a:buSzPts val="1100"/>
            </a:pPr>
            <a:r>
              <a:rPr lang="en-US" sz="4800" b="1" dirty="0">
                <a:solidFill>
                  <a:schemeClr val="lt1"/>
                </a:solidFill>
                <a:latin typeface="Poppins" pitchFamily="2" charset="77"/>
                <a:ea typeface="Raleway"/>
                <a:cs typeface="Poppins" pitchFamily="2" charset="77"/>
                <a:sym typeface="Raleway"/>
              </a:rPr>
              <a:t>THANK YOU</a:t>
            </a:r>
          </a:p>
          <a:p>
            <a:pPr lvl="0">
              <a:buClr>
                <a:schemeClr val="dk1"/>
              </a:buClr>
              <a:buSzPts val="1100"/>
            </a:pPr>
            <a:endParaRPr lang="en-US" sz="4000" b="1" dirty="0">
              <a:solidFill>
                <a:schemeClr val="lt1"/>
              </a:solidFill>
              <a:latin typeface="Poppins" pitchFamily="2" charset="77"/>
              <a:ea typeface="Raleway"/>
              <a:cs typeface="Poppins" pitchFamily="2" charset="77"/>
              <a:sym typeface="Raleway"/>
            </a:endParaRPr>
          </a:p>
          <a:p>
            <a:pPr lvl="0">
              <a:buClr>
                <a:schemeClr val="dk1"/>
              </a:buClr>
              <a:buSzPts val="1100"/>
            </a:pPr>
            <a:r>
              <a:rPr lang="en-US" sz="2800" b="1" i="1" dirty="0">
                <a:solidFill>
                  <a:schemeClr val="lt1"/>
                </a:solidFill>
                <a:latin typeface="Poppins" pitchFamily="2" charset="77"/>
                <a:ea typeface="Raleway"/>
                <a:cs typeface="Poppins" pitchFamily="2" charset="77"/>
                <a:sym typeface="Raleway"/>
              </a:rPr>
              <a:t>QUESTIONS?</a:t>
            </a:r>
          </a:p>
        </p:txBody>
      </p:sp>
    </p:spTree>
    <p:extLst>
      <p:ext uri="{BB962C8B-B14F-4D97-AF65-F5344CB8AC3E}">
        <p14:creationId xmlns:p14="http://schemas.microsoft.com/office/powerpoint/2010/main" val="6572455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1586</TotalTime>
  <Words>539</Words>
  <Application>Microsoft Office PowerPoint</Application>
  <PresentationFormat>Widescreen</PresentationFormat>
  <Paragraphs>49</Paragraphs>
  <Slides>5</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Aptos</vt:lpstr>
      <vt:lpstr>Arial</vt:lpstr>
      <vt:lpstr>Calibri</vt:lpstr>
      <vt:lpstr>Calibri Light</vt:lpstr>
      <vt:lpstr>Helvetica Neue</vt:lpstr>
      <vt:lpstr>Poppins</vt:lpstr>
      <vt:lpstr>Poppins Bold</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Cruse</dc:creator>
  <cp:lastModifiedBy>Lilian Obiye</cp:lastModifiedBy>
  <cp:revision>21</cp:revision>
  <dcterms:created xsi:type="dcterms:W3CDTF">2024-03-04T16:15:19Z</dcterms:created>
  <dcterms:modified xsi:type="dcterms:W3CDTF">2024-09-10T12:44:03Z</dcterms:modified>
</cp:coreProperties>
</file>