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embeddedFontLst>
    <p:embeddedFont>
      <p:font typeface="Play" panose="020B0604020202020204" charset="0"/>
      <p:regular r:id="rId15"/>
      <p:bold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0" roundtripDataSignature="AMtx7mg1YL0W+5EyGSs33SPK4RbcbK0Ql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3" d="100"/>
          <a:sy n="123" d="100"/>
        </p:scale>
        <p:origin x="125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3" name="Google Shape;213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9" name="Google Shape;229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5" name="Google Shape;95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1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3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" name="Google Shape;145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" name="Google Shape;158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" name="Google Shape;171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4" name="Google Shape;184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4"/>
          <p:cNvSpPr txBox="1"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4"/>
          <p:cNvSpPr txBox="1"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14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4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4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3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3"/>
          <p:cNvSpPr txBox="1">
            <a:spLocks noGrp="1"/>
          </p:cNvSpPr>
          <p:nvPr>
            <p:ph type="body" idx="1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23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3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3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4"/>
          <p:cNvSpPr txBox="1">
            <a:spLocks noGrp="1"/>
          </p:cNvSpPr>
          <p:nvPr>
            <p:ph type="title"/>
          </p:nvPr>
        </p:nvSpPr>
        <p:spPr>
          <a:xfrm rot="5400000">
            <a:off x="4623594" y="2285207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4"/>
          <p:cNvSpPr txBox="1">
            <a:spLocks noGrp="1"/>
          </p:cNvSpPr>
          <p:nvPr>
            <p:ph type="body" idx="1"/>
          </p:nvPr>
        </p:nvSpPr>
        <p:spPr>
          <a:xfrm rot="5400000">
            <a:off x="623094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4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4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4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5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5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5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5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5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6"/>
          <p:cNvSpPr txBox="1"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6"/>
          <p:cNvSpPr txBox="1"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2400">
                <a:solidFill>
                  <a:srgbClr val="757575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6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6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6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7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7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7"/>
          <p:cNvSpPr txBox="1">
            <a:spLocks noGrp="1"/>
          </p:cNvSpPr>
          <p:nvPr>
            <p:ph type="body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7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7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7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8"/>
          <p:cNvSpPr txBox="1"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8"/>
          <p:cNvSpPr txBox="1"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8"/>
          <p:cNvSpPr txBox="1">
            <a:spLocks noGrp="1"/>
          </p:cNvSpPr>
          <p:nvPr>
            <p:ph type="body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8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8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8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8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8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9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9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9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9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0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0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20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1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1"/>
          <p:cNvSpPr txBox="1">
            <a:spLocks noGrp="1"/>
          </p:cNvSpPr>
          <p:nvPr>
            <p:ph type="body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21"/>
          <p:cNvSpPr txBox="1">
            <a:spLocks noGrp="1"/>
          </p:cNvSpPr>
          <p:nvPr>
            <p:ph type="body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21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21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2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2"/>
          <p:cNvSpPr>
            <a:spLocks noGrp="1"/>
          </p:cNvSpPr>
          <p:nvPr>
            <p:ph type="pic" idx="2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22"/>
          <p:cNvSpPr txBox="1">
            <a:spLocks noGrp="1"/>
          </p:cNvSpPr>
          <p:nvPr>
            <p:ph type="body" idx="1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2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2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2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3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  <a:defRPr sz="44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3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13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13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13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legal@borderviolence.eu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1"/>
          <p:cNvSpPr txBox="1">
            <a:spLocks noGrp="1"/>
          </p:cNvSpPr>
          <p:nvPr>
            <p:ph type="ctrTitle"/>
          </p:nvPr>
        </p:nvSpPr>
        <p:spPr>
          <a:xfrm>
            <a:off x="479186" y="2818959"/>
            <a:ext cx="8182200" cy="217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lay"/>
              <a:buNone/>
            </a:pPr>
            <a:r>
              <a:rPr lang="en-US" sz="2000">
                <a:latin typeface="Play"/>
                <a:ea typeface="Play"/>
                <a:cs typeface="Play"/>
                <a:sym typeface="Play"/>
              </a:rPr>
              <a:t>2nd International Conference on Migrant Smuggling</a:t>
            </a:r>
            <a:br>
              <a:rPr lang="en-US" sz="2000">
                <a:latin typeface="Play"/>
                <a:ea typeface="Play"/>
                <a:cs typeface="Play"/>
                <a:sym typeface="Play"/>
              </a:rPr>
            </a:br>
            <a:br>
              <a:rPr lang="en-US" sz="2000">
                <a:latin typeface="Play"/>
                <a:ea typeface="Play"/>
                <a:cs typeface="Play"/>
                <a:sym typeface="Play"/>
              </a:rPr>
            </a:br>
            <a:r>
              <a:rPr lang="en-US" sz="2000">
                <a:latin typeface="Play"/>
                <a:ea typeface="Play"/>
                <a:cs typeface="Play"/>
                <a:sym typeface="Play"/>
              </a:rPr>
              <a:t>Strasbourg, 10-11 September 2024</a:t>
            </a:r>
            <a:br>
              <a:rPr lang="en-US" sz="2000">
                <a:latin typeface="Play"/>
                <a:ea typeface="Play"/>
                <a:cs typeface="Play"/>
                <a:sym typeface="Play"/>
              </a:rPr>
            </a:br>
            <a:br>
              <a:rPr lang="en-US" sz="2000">
                <a:latin typeface="Play"/>
                <a:ea typeface="Play"/>
                <a:cs typeface="Play"/>
                <a:sym typeface="Play"/>
              </a:rPr>
            </a:br>
            <a:r>
              <a:rPr lang="en-US" sz="200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0"/>
                  </a:ext>
                </a:extLst>
              </a:rPr>
              <a:t>FEZILE OSUM</a:t>
            </a:r>
            <a:endParaRPr sz="2000"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lay"/>
              <a:buNone/>
            </a:pPr>
            <a:endParaRPr sz="2000"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lay"/>
              <a:buNone/>
            </a:pPr>
            <a:r>
              <a:rPr lang="en-US" sz="2000"/>
              <a:t>Legal Coordinator</a:t>
            </a:r>
            <a:endParaRPr sz="2000"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lay"/>
              <a:buNone/>
            </a:pPr>
            <a:r>
              <a:rPr lang="en-US" sz="2000"/>
              <a:t>Border Violence Monitoring Network</a:t>
            </a:r>
            <a:br>
              <a:rPr lang="en-US" sz="2000"/>
            </a:br>
            <a:endParaRPr sz="2000"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90" name="Google Shape;90;p1"/>
          <p:cNvSpPr txBox="1">
            <a:spLocks noGrp="1"/>
          </p:cNvSpPr>
          <p:nvPr>
            <p:ph type="subTitle" idx="1"/>
          </p:nvPr>
        </p:nvSpPr>
        <p:spPr>
          <a:xfrm>
            <a:off x="479161" y="4801785"/>
            <a:ext cx="8182233" cy="5526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1524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/>
          </a:p>
          <a:p>
            <a:pPr marL="0" lvl="0" indent="1524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/>
          </a:p>
        </p:txBody>
      </p:sp>
      <p:pic>
        <p:nvPicPr>
          <p:cNvPr id="91" name="Google Shape;91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235957" y="1433634"/>
            <a:ext cx="6945285" cy="798707"/>
          </a:xfrm>
          <a:prstGeom prst="rect">
            <a:avLst/>
          </a:prstGeom>
          <a:solidFill>
            <a:schemeClr val="dk1"/>
          </a:solidFill>
          <a:ln>
            <a:noFill/>
          </a:ln>
        </p:spPr>
      </p:pic>
      <p:sp>
        <p:nvSpPr>
          <p:cNvPr id="92" name="Google Shape;92;p1"/>
          <p:cNvSpPr/>
          <p:nvPr/>
        </p:nvSpPr>
        <p:spPr>
          <a:xfrm>
            <a:off x="2855776" y="5509052"/>
            <a:ext cx="3429000" cy="18288"/>
          </a:xfrm>
          <a:custGeom>
            <a:avLst/>
            <a:gdLst/>
            <a:ahLst/>
            <a:cxnLst/>
            <a:rect l="l" t="t" r="r" b="b"/>
            <a:pathLst>
              <a:path w="3429000" h="18288" fill="none" extrusionOk="0">
                <a:moveTo>
                  <a:pt x="0" y="0"/>
                </a:moveTo>
                <a:cubicBezTo>
                  <a:pt x="219865" y="20479"/>
                  <a:pt x="493281" y="26186"/>
                  <a:pt x="685800" y="0"/>
                </a:cubicBezTo>
                <a:cubicBezTo>
                  <a:pt x="878319" y="-26186"/>
                  <a:pt x="1121382" y="-11869"/>
                  <a:pt x="1371600" y="0"/>
                </a:cubicBezTo>
                <a:cubicBezTo>
                  <a:pt x="1621818" y="11869"/>
                  <a:pt x="1878793" y="32281"/>
                  <a:pt x="2057400" y="0"/>
                </a:cubicBezTo>
                <a:cubicBezTo>
                  <a:pt x="2236007" y="-32281"/>
                  <a:pt x="2433797" y="-18251"/>
                  <a:pt x="2674620" y="0"/>
                </a:cubicBezTo>
                <a:cubicBezTo>
                  <a:pt x="2915443" y="18251"/>
                  <a:pt x="3205923" y="-1443"/>
                  <a:pt x="3429000" y="0"/>
                </a:cubicBezTo>
                <a:cubicBezTo>
                  <a:pt x="3429442" y="4516"/>
                  <a:pt x="3428173" y="12266"/>
                  <a:pt x="3429000" y="18288"/>
                </a:cubicBezTo>
                <a:cubicBezTo>
                  <a:pt x="3221081" y="48608"/>
                  <a:pt x="3088001" y="8066"/>
                  <a:pt x="2811780" y="18288"/>
                </a:cubicBezTo>
                <a:cubicBezTo>
                  <a:pt x="2535559" y="28510"/>
                  <a:pt x="2481355" y="24898"/>
                  <a:pt x="2228850" y="18288"/>
                </a:cubicBezTo>
                <a:cubicBezTo>
                  <a:pt x="1976345" y="11679"/>
                  <a:pt x="1807520" y="48356"/>
                  <a:pt x="1543050" y="18288"/>
                </a:cubicBezTo>
                <a:cubicBezTo>
                  <a:pt x="1278580" y="-11780"/>
                  <a:pt x="1181944" y="5123"/>
                  <a:pt x="925830" y="18288"/>
                </a:cubicBezTo>
                <a:cubicBezTo>
                  <a:pt x="669716" y="31453"/>
                  <a:pt x="410304" y="34815"/>
                  <a:pt x="0" y="18288"/>
                </a:cubicBezTo>
                <a:cubicBezTo>
                  <a:pt x="-306" y="11477"/>
                  <a:pt x="485" y="4355"/>
                  <a:pt x="0" y="0"/>
                </a:cubicBezTo>
                <a:close/>
              </a:path>
              <a:path w="3429000" h="18288" extrusionOk="0">
                <a:moveTo>
                  <a:pt x="0" y="0"/>
                </a:moveTo>
                <a:cubicBezTo>
                  <a:pt x="174095" y="-12874"/>
                  <a:pt x="443087" y="-14090"/>
                  <a:pt x="617220" y="0"/>
                </a:cubicBezTo>
                <a:cubicBezTo>
                  <a:pt x="791353" y="14090"/>
                  <a:pt x="1072677" y="8451"/>
                  <a:pt x="1200150" y="0"/>
                </a:cubicBezTo>
                <a:cubicBezTo>
                  <a:pt x="1327623" y="-8451"/>
                  <a:pt x="1526638" y="19866"/>
                  <a:pt x="1817370" y="0"/>
                </a:cubicBezTo>
                <a:cubicBezTo>
                  <a:pt x="2108102" y="-19866"/>
                  <a:pt x="2221289" y="26161"/>
                  <a:pt x="2503170" y="0"/>
                </a:cubicBezTo>
                <a:cubicBezTo>
                  <a:pt x="2785051" y="-26161"/>
                  <a:pt x="3022134" y="39178"/>
                  <a:pt x="3429000" y="0"/>
                </a:cubicBezTo>
                <a:cubicBezTo>
                  <a:pt x="3429577" y="4624"/>
                  <a:pt x="3429819" y="11191"/>
                  <a:pt x="3429000" y="18288"/>
                </a:cubicBezTo>
                <a:cubicBezTo>
                  <a:pt x="3103464" y="593"/>
                  <a:pt x="2887909" y="22940"/>
                  <a:pt x="2743200" y="18288"/>
                </a:cubicBezTo>
                <a:cubicBezTo>
                  <a:pt x="2598491" y="13636"/>
                  <a:pt x="2362615" y="10656"/>
                  <a:pt x="1988820" y="18288"/>
                </a:cubicBezTo>
                <a:cubicBezTo>
                  <a:pt x="1615025" y="25920"/>
                  <a:pt x="1580494" y="3693"/>
                  <a:pt x="1405890" y="18288"/>
                </a:cubicBezTo>
                <a:cubicBezTo>
                  <a:pt x="1231286" y="32884"/>
                  <a:pt x="885259" y="-16285"/>
                  <a:pt x="651510" y="18288"/>
                </a:cubicBezTo>
                <a:cubicBezTo>
                  <a:pt x="417761" y="52861"/>
                  <a:pt x="138362" y="-13856"/>
                  <a:pt x="0" y="18288"/>
                </a:cubicBezTo>
                <a:cubicBezTo>
                  <a:pt x="-171" y="12755"/>
                  <a:pt x="-690" y="793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" name="Google Shape;200;p10"/>
          <p:cNvSpPr/>
          <p:nvPr/>
        </p:nvSpPr>
        <p:spPr>
          <a:xfrm flipH="1">
            <a:off x="1" y="0"/>
            <a:ext cx="9143999" cy="2170031"/>
          </a:xfrm>
          <a:prstGeom prst="rect">
            <a:avLst/>
          </a:prstGeom>
          <a:gradFill>
            <a:gsLst>
              <a:gs pos="0">
                <a:srgbClr val="000000">
                  <a:alpha val="95686"/>
                </a:srgbClr>
              </a:gs>
              <a:gs pos="100000">
                <a:srgbClr val="12501B"/>
              </a:gs>
            </a:gsLst>
            <a:lin ang="19799999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" name="Google Shape;201;p10"/>
          <p:cNvSpPr/>
          <p:nvPr/>
        </p:nvSpPr>
        <p:spPr>
          <a:xfrm flipH="1">
            <a:off x="6062114" y="0"/>
            <a:ext cx="3072908" cy="2170661"/>
          </a:xfrm>
          <a:prstGeom prst="rect">
            <a:avLst/>
          </a:prstGeom>
          <a:gradFill>
            <a:gsLst>
              <a:gs pos="0">
                <a:srgbClr val="0C3512">
                  <a:alpha val="67843"/>
                </a:srgbClr>
              </a:gs>
              <a:gs pos="19000">
                <a:srgbClr val="0C3512">
                  <a:alpha val="67843"/>
                </a:srgbClr>
              </a:gs>
              <a:gs pos="100000">
                <a:srgbClr val="196B24">
                  <a:alpha val="47843"/>
                </a:srgbClr>
              </a:gs>
            </a:gsLst>
            <a:lin ang="19199999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" name="Google Shape;202;p10"/>
          <p:cNvSpPr/>
          <p:nvPr/>
        </p:nvSpPr>
        <p:spPr>
          <a:xfrm rot="-5400000" flipH="1">
            <a:off x="3486646" y="-3486043"/>
            <a:ext cx="2170709" cy="9144000"/>
          </a:xfrm>
          <a:prstGeom prst="rect">
            <a:avLst/>
          </a:prstGeom>
          <a:gradFill>
            <a:gsLst>
              <a:gs pos="0">
                <a:srgbClr val="12501B">
                  <a:alpha val="15686"/>
                </a:srgbClr>
              </a:gs>
              <a:gs pos="23000">
                <a:srgbClr val="12501B">
                  <a:alpha val="15686"/>
                </a:srgbClr>
              </a:gs>
              <a:gs pos="99000">
                <a:srgbClr val="000000">
                  <a:alpha val="44705"/>
                </a:srgbClr>
              </a:gs>
              <a:gs pos="100000">
                <a:srgbClr val="000000">
                  <a:alpha val="44705"/>
                </a:srgbClr>
              </a:gs>
            </a:gsLst>
            <a:lin ang="21000001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" name="Google Shape;203;p10"/>
          <p:cNvSpPr txBox="1">
            <a:spLocks noGrp="1"/>
          </p:cNvSpPr>
          <p:nvPr>
            <p:ph type="title"/>
          </p:nvPr>
        </p:nvSpPr>
        <p:spPr>
          <a:xfrm>
            <a:off x="483042" y="296792"/>
            <a:ext cx="7288583" cy="15764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Play"/>
              <a:buNone/>
            </a:pPr>
            <a:r>
              <a:rPr lang="en-US" sz="4800">
                <a:solidFill>
                  <a:srgbClr val="FFFFFF"/>
                </a:solidFill>
              </a:rPr>
              <a:t>Key Concerns</a:t>
            </a:r>
            <a:endParaRPr/>
          </a:p>
        </p:txBody>
      </p:sp>
      <p:grpSp>
        <p:nvGrpSpPr>
          <p:cNvPr id="204" name="Google Shape;204;p10"/>
          <p:cNvGrpSpPr/>
          <p:nvPr/>
        </p:nvGrpSpPr>
        <p:grpSpPr>
          <a:xfrm>
            <a:off x="483042" y="2615979"/>
            <a:ext cx="8195871" cy="3689404"/>
            <a:chOff x="0" y="0"/>
            <a:chExt cx="8195871" cy="3689404"/>
          </a:xfrm>
        </p:grpSpPr>
        <p:cxnSp>
          <p:nvCxnSpPr>
            <p:cNvPr id="205" name="Google Shape;205;p10"/>
            <p:cNvCxnSpPr/>
            <p:nvPr/>
          </p:nvCxnSpPr>
          <p:spPr>
            <a:xfrm>
              <a:off x="0" y="0"/>
              <a:ext cx="8195871" cy="0"/>
            </a:xfrm>
            <a:prstGeom prst="straightConnector1">
              <a:avLst/>
            </a:prstGeom>
            <a:solidFill>
              <a:srgbClr val="176B22"/>
            </a:solidFill>
            <a:ln w="19050" cap="flat" cmpd="sng">
              <a:solidFill>
                <a:srgbClr val="176B22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206" name="Google Shape;206;p10"/>
            <p:cNvSpPr/>
            <p:nvPr/>
          </p:nvSpPr>
          <p:spPr>
            <a:xfrm>
              <a:off x="0" y="0"/>
              <a:ext cx="8195871" cy="184470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10"/>
            <p:cNvSpPr txBox="1"/>
            <p:nvPr/>
          </p:nvSpPr>
          <p:spPr>
            <a:xfrm>
              <a:off x="0" y="0"/>
              <a:ext cx="8195871" cy="184470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06675" tIns="106675" rIns="106675" bIns="10667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Arial"/>
                <a:buNone/>
              </a:pPr>
              <a:r>
                <a:rPr lang="en-US" sz="2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Broad definition of “facilitation” vs. UN Protocol’s “smuggling”</a:t>
              </a:r>
              <a:endParaRPr/>
            </a:p>
          </p:txBody>
        </p:sp>
        <p:cxnSp>
          <p:nvCxnSpPr>
            <p:cNvPr id="208" name="Google Shape;208;p10"/>
            <p:cNvCxnSpPr/>
            <p:nvPr/>
          </p:nvCxnSpPr>
          <p:spPr>
            <a:xfrm>
              <a:off x="0" y="1844702"/>
              <a:ext cx="8195871" cy="0"/>
            </a:xfrm>
            <a:prstGeom prst="straightConnector1">
              <a:avLst/>
            </a:prstGeom>
            <a:solidFill>
              <a:srgbClr val="176B22"/>
            </a:solidFill>
            <a:ln w="19050" cap="flat" cmpd="sng">
              <a:solidFill>
                <a:srgbClr val="176B22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209" name="Google Shape;209;p10"/>
            <p:cNvSpPr/>
            <p:nvPr/>
          </p:nvSpPr>
          <p:spPr>
            <a:xfrm>
              <a:off x="0" y="1844702"/>
              <a:ext cx="8195871" cy="184470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0;p10"/>
            <p:cNvSpPr txBox="1"/>
            <p:nvPr/>
          </p:nvSpPr>
          <p:spPr>
            <a:xfrm>
              <a:off x="0" y="1844702"/>
              <a:ext cx="8195871" cy="184470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06675" tIns="106675" rIns="106675" bIns="10667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Arial"/>
                <a:buNone/>
              </a:pPr>
              <a:r>
                <a:rPr lang="en-US" sz="2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Risk of criminalizing individuals supporting people on the move</a:t>
              </a:r>
              <a:endPara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" name="Google Shape;216;p11"/>
          <p:cNvSpPr/>
          <p:nvPr/>
        </p:nvSpPr>
        <p:spPr>
          <a:xfrm flipH="1">
            <a:off x="1" y="0"/>
            <a:ext cx="9143999" cy="2170031"/>
          </a:xfrm>
          <a:prstGeom prst="rect">
            <a:avLst/>
          </a:prstGeom>
          <a:gradFill>
            <a:gsLst>
              <a:gs pos="0">
                <a:srgbClr val="000000">
                  <a:alpha val="95686"/>
                </a:srgbClr>
              </a:gs>
              <a:gs pos="100000">
                <a:srgbClr val="12501B"/>
              </a:gs>
            </a:gsLst>
            <a:lin ang="19799999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" name="Google Shape;217;p11"/>
          <p:cNvSpPr/>
          <p:nvPr/>
        </p:nvSpPr>
        <p:spPr>
          <a:xfrm flipH="1">
            <a:off x="6062114" y="0"/>
            <a:ext cx="3072908" cy="2170661"/>
          </a:xfrm>
          <a:prstGeom prst="rect">
            <a:avLst/>
          </a:prstGeom>
          <a:gradFill>
            <a:gsLst>
              <a:gs pos="0">
                <a:srgbClr val="0C3512">
                  <a:alpha val="67843"/>
                </a:srgbClr>
              </a:gs>
              <a:gs pos="19000">
                <a:srgbClr val="0C3512">
                  <a:alpha val="67843"/>
                </a:srgbClr>
              </a:gs>
              <a:gs pos="100000">
                <a:srgbClr val="196B24">
                  <a:alpha val="47843"/>
                </a:srgbClr>
              </a:gs>
            </a:gsLst>
            <a:lin ang="19199999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8" name="Google Shape;218;p11"/>
          <p:cNvSpPr/>
          <p:nvPr/>
        </p:nvSpPr>
        <p:spPr>
          <a:xfrm rot="-5400000" flipH="1">
            <a:off x="3486646" y="-3486043"/>
            <a:ext cx="2170709" cy="9144000"/>
          </a:xfrm>
          <a:prstGeom prst="rect">
            <a:avLst/>
          </a:prstGeom>
          <a:gradFill>
            <a:gsLst>
              <a:gs pos="0">
                <a:srgbClr val="12501B">
                  <a:alpha val="15686"/>
                </a:srgbClr>
              </a:gs>
              <a:gs pos="23000">
                <a:srgbClr val="12501B">
                  <a:alpha val="15686"/>
                </a:srgbClr>
              </a:gs>
              <a:gs pos="99000">
                <a:srgbClr val="000000">
                  <a:alpha val="44705"/>
                </a:srgbClr>
              </a:gs>
              <a:gs pos="100000">
                <a:srgbClr val="000000">
                  <a:alpha val="44705"/>
                </a:srgbClr>
              </a:gs>
            </a:gsLst>
            <a:lin ang="21000001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9" name="Google Shape;219;p11"/>
          <p:cNvSpPr txBox="1">
            <a:spLocks noGrp="1"/>
          </p:cNvSpPr>
          <p:nvPr>
            <p:ph type="title"/>
          </p:nvPr>
        </p:nvSpPr>
        <p:spPr>
          <a:xfrm>
            <a:off x="483042" y="296792"/>
            <a:ext cx="7288583" cy="15764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Play"/>
              <a:buNone/>
            </a:pPr>
            <a:r>
              <a:rPr lang="en-US" sz="4800">
                <a:solidFill>
                  <a:srgbClr val="FFFFFF"/>
                </a:solidFill>
              </a:rPr>
              <a:t>Key Concerns</a:t>
            </a:r>
            <a:endParaRPr/>
          </a:p>
        </p:txBody>
      </p:sp>
      <p:grpSp>
        <p:nvGrpSpPr>
          <p:cNvPr id="220" name="Google Shape;220;p11"/>
          <p:cNvGrpSpPr/>
          <p:nvPr/>
        </p:nvGrpSpPr>
        <p:grpSpPr>
          <a:xfrm>
            <a:off x="483042" y="2615979"/>
            <a:ext cx="8195871" cy="3689404"/>
            <a:chOff x="0" y="0"/>
            <a:chExt cx="8195871" cy="3689404"/>
          </a:xfrm>
        </p:grpSpPr>
        <p:cxnSp>
          <p:nvCxnSpPr>
            <p:cNvPr id="221" name="Google Shape;221;p11"/>
            <p:cNvCxnSpPr/>
            <p:nvPr/>
          </p:nvCxnSpPr>
          <p:spPr>
            <a:xfrm>
              <a:off x="0" y="0"/>
              <a:ext cx="8195871" cy="0"/>
            </a:xfrm>
            <a:prstGeom prst="straightConnector1">
              <a:avLst/>
            </a:prstGeom>
            <a:solidFill>
              <a:srgbClr val="176B22"/>
            </a:solidFill>
            <a:ln w="19050" cap="flat" cmpd="sng">
              <a:solidFill>
                <a:srgbClr val="176B22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222" name="Google Shape;222;p11"/>
            <p:cNvSpPr/>
            <p:nvPr/>
          </p:nvSpPr>
          <p:spPr>
            <a:xfrm>
              <a:off x="0" y="0"/>
              <a:ext cx="8195871" cy="184470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23;p11"/>
            <p:cNvSpPr txBox="1"/>
            <p:nvPr/>
          </p:nvSpPr>
          <p:spPr>
            <a:xfrm>
              <a:off x="0" y="0"/>
              <a:ext cx="8195871" cy="184470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06675" tIns="106675" rIns="106675" bIns="10667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Arial"/>
                <a:buNone/>
              </a:pPr>
              <a:r>
                <a:rPr lang="en-US" sz="2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UN Protocol Against the Smuggling of Migrants  emphasizes safeguarding rights of smuggled migrants but the Directive lacks binding protections for people on the move </a:t>
              </a:r>
              <a:endParaRPr/>
            </a:p>
          </p:txBody>
        </p:sp>
        <p:cxnSp>
          <p:nvCxnSpPr>
            <p:cNvPr id="224" name="Google Shape;224;p11"/>
            <p:cNvCxnSpPr/>
            <p:nvPr/>
          </p:nvCxnSpPr>
          <p:spPr>
            <a:xfrm>
              <a:off x="0" y="1844702"/>
              <a:ext cx="8195871" cy="0"/>
            </a:xfrm>
            <a:prstGeom prst="straightConnector1">
              <a:avLst/>
            </a:prstGeom>
            <a:solidFill>
              <a:srgbClr val="176B22"/>
            </a:solidFill>
            <a:ln w="19050" cap="flat" cmpd="sng">
              <a:solidFill>
                <a:srgbClr val="176B22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225" name="Google Shape;225;p11"/>
            <p:cNvSpPr/>
            <p:nvPr/>
          </p:nvSpPr>
          <p:spPr>
            <a:xfrm>
              <a:off x="0" y="1844702"/>
              <a:ext cx="8195871" cy="184470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226;p11"/>
            <p:cNvSpPr txBox="1"/>
            <p:nvPr/>
          </p:nvSpPr>
          <p:spPr>
            <a:xfrm>
              <a:off x="0" y="1844702"/>
              <a:ext cx="8195871" cy="184470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06675" tIns="106675" rIns="106675" bIns="10667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Arial"/>
                <a:buNone/>
              </a:pPr>
              <a:r>
                <a:rPr lang="en-US" sz="2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It also lacks the requirement for financial gain in cases of serious harm</a:t>
              </a:r>
              <a:endParaRPr/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12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</a:pPr>
            <a:r>
              <a:rPr lang="en-US"/>
              <a:t>Conclusion</a:t>
            </a:r>
            <a:endParaRPr/>
          </a:p>
        </p:txBody>
      </p:sp>
      <p:sp>
        <p:nvSpPr>
          <p:cNvPr id="232" name="Google Shape;232;p12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Thank you for your attention!</a:t>
            </a:r>
            <a:endParaRPr/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Contact: 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u="sng">
                <a:solidFill>
                  <a:schemeClr val="hlink"/>
                </a:solidFill>
                <a:hlinkClick r:id="rId3"/>
              </a:rPr>
              <a:t>legal@borderviolence.eu</a:t>
            </a:r>
            <a:endParaRPr/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Questions?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2"/>
          <p:cNvSpPr/>
          <p:nvPr/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2"/>
          <p:cNvSpPr/>
          <p:nvPr/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0">
                <a:srgbClr val="000000"/>
              </a:gs>
              <a:gs pos="8000">
                <a:srgbClr val="000000"/>
              </a:gs>
              <a:gs pos="100000">
                <a:srgbClr val="12501B"/>
              </a:gs>
            </a:gsLst>
            <a:lin ang="30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2"/>
          <p:cNvSpPr/>
          <p:nvPr/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rgbClr val="196B24">
                  <a:alpha val="45882"/>
                </a:srgbClr>
              </a:gs>
              <a:gs pos="100000">
                <a:srgbClr val="196B24">
                  <a:alpha val="45882"/>
                </a:srgbClr>
              </a:gs>
            </a:gsLst>
            <a:lin ang="18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2"/>
          <p:cNvSpPr/>
          <p:nvPr/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0">
                <a:srgbClr val="196B24">
                  <a:alpha val="28627"/>
                </a:srgbClr>
              </a:gs>
              <a:gs pos="2000">
                <a:srgbClr val="196B24">
                  <a:alpha val="28627"/>
                </a:srgbClr>
              </a:gs>
              <a:gs pos="100000">
                <a:srgbClr val="000000">
                  <a:alpha val="29803"/>
                </a:srgbClr>
              </a:gs>
            </a:gsLst>
            <a:lin ang="78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2"/>
          <p:cNvSpPr/>
          <p:nvPr/>
        </p:nvSpPr>
        <p:spPr>
          <a:xfrm rot="-964587">
            <a:off x="-376302" y="969718"/>
            <a:ext cx="2925267" cy="4178958"/>
          </a:xfrm>
          <a:custGeom>
            <a:avLst/>
            <a:gdLst/>
            <a:ahLst/>
            <a:cxnLst/>
            <a:rect l="l" t="t" r="r" b="b"/>
            <a:pathLst>
              <a:path w="3900357" h="4178958" extrusionOk="0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0">
                <a:srgbClr val="000000">
                  <a:alpha val="0"/>
                </a:srgbClr>
              </a:gs>
              <a:gs pos="29000">
                <a:srgbClr val="000000">
                  <a:alpha val="0"/>
                </a:srgbClr>
              </a:gs>
              <a:gs pos="100000">
                <a:srgbClr val="196B24">
                  <a:alpha val="42745"/>
                </a:srgbClr>
              </a:gs>
            </a:gsLst>
            <a:lin ang="18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p2"/>
          <p:cNvSpPr/>
          <p:nvPr/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rgbClr val="43D658">
                  <a:alpha val="10980"/>
                </a:srgbClr>
              </a:gs>
              <a:gs pos="100000">
                <a:srgbClr val="43D658">
                  <a:alpha val="10980"/>
                </a:srgbClr>
              </a:gs>
            </a:gsLst>
            <a:lin ang="72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Google Shape;105;p2"/>
          <p:cNvSpPr txBox="1">
            <a:spLocks noGrp="1"/>
          </p:cNvSpPr>
          <p:nvPr>
            <p:ph type="title"/>
          </p:nvPr>
        </p:nvSpPr>
        <p:spPr>
          <a:xfrm>
            <a:off x="350041" y="586855"/>
            <a:ext cx="2401025" cy="33874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Play"/>
              <a:buNone/>
            </a:pPr>
            <a:r>
              <a:rPr lang="en-US" sz="3200">
                <a:solidFill>
                  <a:srgbClr val="FFFFFF"/>
                </a:solidFill>
              </a:rPr>
              <a:t>Presentation Outline</a:t>
            </a:r>
            <a:endParaRPr/>
          </a:p>
        </p:txBody>
      </p:sp>
      <p:sp>
        <p:nvSpPr>
          <p:cNvPr id="106" name="Google Shape;106;p2"/>
          <p:cNvSpPr txBox="1">
            <a:spLocks noGrp="1"/>
          </p:cNvSpPr>
          <p:nvPr>
            <p:ph type="body" idx="1"/>
          </p:nvPr>
        </p:nvSpPr>
        <p:spPr>
          <a:xfrm>
            <a:off x="3607694" y="649480"/>
            <a:ext cx="4916510" cy="55460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About BVMN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Documenting Border Violence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Proposed EU Facilitation Directive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Key Concerns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Conclusion</a:t>
            </a:r>
            <a:endParaRPr sz="2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p3"/>
          <p:cNvSpPr txBox="1">
            <a:spLocks noGrp="1"/>
          </p:cNvSpPr>
          <p:nvPr>
            <p:ph type="title"/>
          </p:nvPr>
        </p:nvSpPr>
        <p:spPr>
          <a:xfrm>
            <a:off x="417444" y="3705868"/>
            <a:ext cx="3112935" cy="18001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lay"/>
              <a:buNone/>
            </a:pPr>
            <a:r>
              <a:rPr lang="en-US" sz="3500"/>
              <a:t>About BVMN</a:t>
            </a:r>
            <a:endParaRPr/>
          </a:p>
        </p:txBody>
      </p:sp>
      <p:pic>
        <p:nvPicPr>
          <p:cNvPr id="113" name="Google Shape;113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17444" y="1704460"/>
            <a:ext cx="8354833" cy="960805"/>
          </a:xfrm>
          <a:prstGeom prst="rect">
            <a:avLst/>
          </a:prstGeom>
          <a:solidFill>
            <a:schemeClr val="dk1"/>
          </a:solidFill>
          <a:ln>
            <a:noFill/>
          </a:ln>
        </p:spPr>
      </p:pic>
      <p:sp>
        <p:nvSpPr>
          <p:cNvPr id="114" name="Google Shape;114;p3"/>
          <p:cNvSpPr txBox="1">
            <a:spLocks noGrp="1"/>
          </p:cNvSpPr>
          <p:nvPr>
            <p:ph type="body" idx="1"/>
          </p:nvPr>
        </p:nvSpPr>
        <p:spPr>
          <a:xfrm>
            <a:off x="3864886" y="3469643"/>
            <a:ext cx="4676451" cy="18001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sz="2400"/>
              <a:t>Coalition of NGOs along Balkan and Greek migration routes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sz="2400"/>
              <a:t>Focus: Monitoring, documenting, and litigating human rights violations at EU borders</a:t>
            </a:r>
            <a:endParaRPr/>
          </a:p>
          <a:p>
            <a:pPr marL="228600" lvl="0" indent="-12877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sz="1700"/>
          </a:p>
          <a:p>
            <a:pPr marL="228600" lvl="0" indent="-12877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sz="1700"/>
          </a:p>
        </p:txBody>
      </p:sp>
      <p:sp>
        <p:nvSpPr>
          <p:cNvPr id="115" name="Google Shape;115;p3"/>
          <p:cNvSpPr/>
          <p:nvPr/>
        </p:nvSpPr>
        <p:spPr>
          <a:xfrm flipH="1">
            <a:off x="0" y="6406116"/>
            <a:ext cx="9143998" cy="46177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rgbClr val="12501B"/>
              </a:gs>
            </a:gsLst>
            <a:lin ang="150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" name="Google Shape;116;p3"/>
          <p:cNvSpPr/>
          <p:nvPr/>
        </p:nvSpPr>
        <p:spPr>
          <a:xfrm flipH="1">
            <a:off x="6086475" y="6406115"/>
            <a:ext cx="3057523" cy="464399"/>
          </a:xfrm>
          <a:prstGeom prst="rect">
            <a:avLst/>
          </a:prstGeom>
          <a:gradFill>
            <a:gsLst>
              <a:gs pos="0">
                <a:srgbClr val="000000">
                  <a:alpha val="30980"/>
                </a:srgbClr>
              </a:gs>
              <a:gs pos="19000">
                <a:srgbClr val="000000">
                  <a:alpha val="30980"/>
                </a:srgbClr>
              </a:gs>
              <a:gs pos="99000">
                <a:schemeClr val="accent1"/>
              </a:gs>
              <a:gs pos="100000">
                <a:schemeClr val="accent1"/>
              </a:gs>
            </a:gsLst>
            <a:lin ang="132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" name="Google Shape;122;p4"/>
          <p:cNvSpPr/>
          <p:nvPr/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" name="Google Shape;123;p4"/>
          <p:cNvSpPr/>
          <p:nvPr/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0">
                <a:srgbClr val="000000"/>
              </a:gs>
              <a:gs pos="8000">
                <a:srgbClr val="000000"/>
              </a:gs>
              <a:gs pos="100000">
                <a:srgbClr val="12501B"/>
              </a:gs>
            </a:gsLst>
            <a:lin ang="30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" name="Google Shape;124;p4"/>
          <p:cNvSpPr/>
          <p:nvPr/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rgbClr val="196B24">
                  <a:alpha val="45882"/>
                </a:srgbClr>
              </a:gs>
              <a:gs pos="100000">
                <a:srgbClr val="196B24">
                  <a:alpha val="45882"/>
                </a:srgbClr>
              </a:gs>
            </a:gsLst>
            <a:lin ang="18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" name="Google Shape;125;p4"/>
          <p:cNvSpPr/>
          <p:nvPr/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0">
                <a:srgbClr val="196B24">
                  <a:alpha val="28627"/>
                </a:srgbClr>
              </a:gs>
              <a:gs pos="2000">
                <a:srgbClr val="196B24">
                  <a:alpha val="28627"/>
                </a:srgbClr>
              </a:gs>
              <a:gs pos="100000">
                <a:srgbClr val="000000">
                  <a:alpha val="29803"/>
                </a:srgbClr>
              </a:gs>
            </a:gsLst>
            <a:lin ang="78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" name="Google Shape;126;p4"/>
          <p:cNvSpPr/>
          <p:nvPr/>
        </p:nvSpPr>
        <p:spPr>
          <a:xfrm rot="-964587">
            <a:off x="-376302" y="969718"/>
            <a:ext cx="2925267" cy="4178958"/>
          </a:xfrm>
          <a:custGeom>
            <a:avLst/>
            <a:gdLst/>
            <a:ahLst/>
            <a:cxnLst/>
            <a:rect l="l" t="t" r="r" b="b"/>
            <a:pathLst>
              <a:path w="3900357" h="4178958" extrusionOk="0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0">
                <a:srgbClr val="000000">
                  <a:alpha val="0"/>
                </a:srgbClr>
              </a:gs>
              <a:gs pos="29000">
                <a:srgbClr val="000000">
                  <a:alpha val="0"/>
                </a:srgbClr>
              </a:gs>
              <a:gs pos="100000">
                <a:srgbClr val="196B24">
                  <a:alpha val="42745"/>
                </a:srgbClr>
              </a:gs>
            </a:gsLst>
            <a:lin ang="18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" name="Google Shape;127;p4"/>
          <p:cNvSpPr/>
          <p:nvPr/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rgbClr val="43D658">
                  <a:alpha val="10980"/>
                </a:srgbClr>
              </a:gs>
              <a:gs pos="100000">
                <a:srgbClr val="43D658">
                  <a:alpha val="10980"/>
                </a:srgbClr>
              </a:gs>
            </a:gsLst>
            <a:lin ang="72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" name="Google Shape;128;p4"/>
          <p:cNvSpPr txBox="1">
            <a:spLocks noGrp="1"/>
          </p:cNvSpPr>
          <p:nvPr>
            <p:ph type="title"/>
          </p:nvPr>
        </p:nvSpPr>
        <p:spPr>
          <a:xfrm>
            <a:off x="350041" y="586855"/>
            <a:ext cx="2401025" cy="33874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500"/>
              <a:buFont typeface="Play"/>
              <a:buNone/>
            </a:pPr>
            <a:r>
              <a:rPr lang="en-US" sz="3500">
                <a:solidFill>
                  <a:srgbClr val="FFFFFF"/>
                </a:solidFill>
              </a:rPr>
              <a:t>Background</a:t>
            </a:r>
            <a:endParaRPr/>
          </a:p>
        </p:txBody>
      </p:sp>
      <p:sp>
        <p:nvSpPr>
          <p:cNvPr id="129" name="Google Shape;129;p4"/>
          <p:cNvSpPr txBox="1">
            <a:spLocks noGrp="1"/>
          </p:cNvSpPr>
          <p:nvPr>
            <p:ph type="body" idx="1"/>
          </p:nvPr>
        </p:nvSpPr>
        <p:spPr>
          <a:xfrm>
            <a:off x="3607694" y="649480"/>
            <a:ext cx="4916510" cy="55460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Balkan route closure in 2016 led to pushbacks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Humanitarian organizations united to form BVMN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Focus on border violence and detention of people on the move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" name="Google Shape;135;p5"/>
          <p:cNvSpPr/>
          <p:nvPr/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" name="Google Shape;136;p5"/>
          <p:cNvSpPr/>
          <p:nvPr/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0">
                <a:srgbClr val="000000"/>
              </a:gs>
              <a:gs pos="8000">
                <a:srgbClr val="000000"/>
              </a:gs>
              <a:gs pos="100000">
                <a:srgbClr val="12501B"/>
              </a:gs>
            </a:gsLst>
            <a:lin ang="30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" name="Google Shape;137;p5"/>
          <p:cNvSpPr/>
          <p:nvPr/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rgbClr val="196B24">
                  <a:alpha val="45882"/>
                </a:srgbClr>
              </a:gs>
              <a:gs pos="100000">
                <a:srgbClr val="196B24">
                  <a:alpha val="45882"/>
                </a:srgbClr>
              </a:gs>
            </a:gsLst>
            <a:lin ang="18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" name="Google Shape;138;p5"/>
          <p:cNvSpPr/>
          <p:nvPr/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0">
                <a:srgbClr val="196B24">
                  <a:alpha val="28627"/>
                </a:srgbClr>
              </a:gs>
              <a:gs pos="2000">
                <a:srgbClr val="196B24">
                  <a:alpha val="28627"/>
                </a:srgbClr>
              </a:gs>
              <a:gs pos="100000">
                <a:srgbClr val="000000">
                  <a:alpha val="29803"/>
                </a:srgbClr>
              </a:gs>
            </a:gsLst>
            <a:lin ang="78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p5"/>
          <p:cNvSpPr/>
          <p:nvPr/>
        </p:nvSpPr>
        <p:spPr>
          <a:xfrm rot="-964587">
            <a:off x="-376302" y="969718"/>
            <a:ext cx="2925267" cy="4178958"/>
          </a:xfrm>
          <a:custGeom>
            <a:avLst/>
            <a:gdLst/>
            <a:ahLst/>
            <a:cxnLst/>
            <a:rect l="l" t="t" r="r" b="b"/>
            <a:pathLst>
              <a:path w="3900357" h="4178958" extrusionOk="0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0">
                <a:srgbClr val="000000">
                  <a:alpha val="0"/>
                </a:srgbClr>
              </a:gs>
              <a:gs pos="29000">
                <a:srgbClr val="000000">
                  <a:alpha val="0"/>
                </a:srgbClr>
              </a:gs>
              <a:gs pos="100000">
                <a:srgbClr val="196B24">
                  <a:alpha val="42745"/>
                </a:srgbClr>
              </a:gs>
            </a:gsLst>
            <a:lin ang="18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0" name="Google Shape;140;p5"/>
          <p:cNvSpPr/>
          <p:nvPr/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rgbClr val="43D658">
                  <a:alpha val="10980"/>
                </a:srgbClr>
              </a:gs>
              <a:gs pos="100000">
                <a:srgbClr val="43D658">
                  <a:alpha val="10980"/>
                </a:srgbClr>
              </a:gs>
            </a:gsLst>
            <a:lin ang="72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1" name="Google Shape;141;p5"/>
          <p:cNvSpPr txBox="1">
            <a:spLocks noGrp="1"/>
          </p:cNvSpPr>
          <p:nvPr>
            <p:ph type="title"/>
          </p:nvPr>
        </p:nvSpPr>
        <p:spPr>
          <a:xfrm>
            <a:off x="350041" y="586855"/>
            <a:ext cx="2401025" cy="33874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Play"/>
              <a:buNone/>
            </a:pPr>
            <a:r>
              <a:rPr lang="en-US" sz="3200">
                <a:solidFill>
                  <a:srgbClr val="FFFFFF"/>
                </a:solidFill>
              </a:rPr>
              <a:t>Documenting Border Violence</a:t>
            </a:r>
            <a:endParaRPr/>
          </a:p>
        </p:txBody>
      </p:sp>
      <p:sp>
        <p:nvSpPr>
          <p:cNvPr id="142" name="Google Shape;142;p5"/>
          <p:cNvSpPr txBox="1">
            <a:spLocks noGrp="1"/>
          </p:cNvSpPr>
          <p:nvPr>
            <p:ph type="body" idx="1"/>
          </p:nvPr>
        </p:nvSpPr>
        <p:spPr>
          <a:xfrm>
            <a:off x="3607694" y="649480"/>
            <a:ext cx="4916510" cy="55460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• 1,800+ testimonies of push backs since 2017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• Comprehensive reports tracing trends in border violence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• Legal submissions to judicial and international bodies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8" name="Google Shape;148;p6"/>
          <p:cNvSpPr/>
          <p:nvPr/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" name="Google Shape;149;p6"/>
          <p:cNvSpPr/>
          <p:nvPr/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0">
                <a:srgbClr val="000000"/>
              </a:gs>
              <a:gs pos="8000">
                <a:srgbClr val="000000"/>
              </a:gs>
              <a:gs pos="100000">
                <a:srgbClr val="12501B"/>
              </a:gs>
            </a:gsLst>
            <a:lin ang="30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" name="Google Shape;150;p6"/>
          <p:cNvSpPr/>
          <p:nvPr/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rgbClr val="196B24">
                  <a:alpha val="45882"/>
                </a:srgbClr>
              </a:gs>
              <a:gs pos="100000">
                <a:srgbClr val="196B24">
                  <a:alpha val="45882"/>
                </a:srgbClr>
              </a:gs>
            </a:gsLst>
            <a:lin ang="18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" name="Google Shape;151;p6"/>
          <p:cNvSpPr/>
          <p:nvPr/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0">
                <a:srgbClr val="196B24">
                  <a:alpha val="28627"/>
                </a:srgbClr>
              </a:gs>
              <a:gs pos="2000">
                <a:srgbClr val="196B24">
                  <a:alpha val="28627"/>
                </a:srgbClr>
              </a:gs>
              <a:gs pos="100000">
                <a:srgbClr val="000000">
                  <a:alpha val="29803"/>
                </a:srgbClr>
              </a:gs>
            </a:gsLst>
            <a:lin ang="78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" name="Google Shape;152;p6"/>
          <p:cNvSpPr/>
          <p:nvPr/>
        </p:nvSpPr>
        <p:spPr>
          <a:xfrm rot="-964587">
            <a:off x="-376302" y="969718"/>
            <a:ext cx="2925267" cy="4178958"/>
          </a:xfrm>
          <a:custGeom>
            <a:avLst/>
            <a:gdLst/>
            <a:ahLst/>
            <a:cxnLst/>
            <a:rect l="l" t="t" r="r" b="b"/>
            <a:pathLst>
              <a:path w="3900357" h="4178958" extrusionOk="0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0">
                <a:srgbClr val="000000">
                  <a:alpha val="0"/>
                </a:srgbClr>
              </a:gs>
              <a:gs pos="29000">
                <a:srgbClr val="000000">
                  <a:alpha val="0"/>
                </a:srgbClr>
              </a:gs>
              <a:gs pos="100000">
                <a:srgbClr val="196B24">
                  <a:alpha val="42745"/>
                </a:srgbClr>
              </a:gs>
            </a:gsLst>
            <a:lin ang="18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" name="Google Shape;153;p6"/>
          <p:cNvSpPr/>
          <p:nvPr/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rgbClr val="43D658">
                  <a:alpha val="10980"/>
                </a:srgbClr>
              </a:gs>
              <a:gs pos="100000">
                <a:srgbClr val="43D658">
                  <a:alpha val="10980"/>
                </a:srgbClr>
              </a:gs>
            </a:gsLst>
            <a:lin ang="72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" name="Google Shape;154;p6"/>
          <p:cNvSpPr txBox="1">
            <a:spLocks noGrp="1"/>
          </p:cNvSpPr>
          <p:nvPr>
            <p:ph type="title"/>
          </p:nvPr>
        </p:nvSpPr>
        <p:spPr>
          <a:xfrm>
            <a:off x="350041" y="586855"/>
            <a:ext cx="2401025" cy="33874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500"/>
              <a:buFont typeface="Play"/>
              <a:buNone/>
            </a:pPr>
            <a:r>
              <a:rPr lang="en-US" sz="3500">
                <a:solidFill>
                  <a:srgbClr val="FFFFFF"/>
                </a:solidFill>
              </a:rPr>
              <a:t>Annual Torture Report</a:t>
            </a:r>
            <a:endParaRPr/>
          </a:p>
        </p:txBody>
      </p:sp>
      <p:sp>
        <p:nvSpPr>
          <p:cNvPr id="155" name="Google Shape;155;p6"/>
          <p:cNvSpPr txBox="1">
            <a:spLocks noGrp="1"/>
          </p:cNvSpPr>
          <p:nvPr>
            <p:ph type="body" idx="1"/>
          </p:nvPr>
        </p:nvSpPr>
        <p:spPr>
          <a:xfrm>
            <a:off x="3607694" y="649480"/>
            <a:ext cx="4916510" cy="55460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Focus on violence during pushbacks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5th Edition: 81 testimonies collected in 2023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Systematic violence as an informal border policy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1" name="Google Shape;161;p7"/>
          <p:cNvSpPr/>
          <p:nvPr/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2" name="Google Shape;162;p7"/>
          <p:cNvSpPr/>
          <p:nvPr/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0">
                <a:srgbClr val="000000"/>
              </a:gs>
              <a:gs pos="8000">
                <a:srgbClr val="000000"/>
              </a:gs>
              <a:gs pos="100000">
                <a:srgbClr val="12501B"/>
              </a:gs>
            </a:gsLst>
            <a:lin ang="30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" name="Google Shape;163;p7"/>
          <p:cNvSpPr/>
          <p:nvPr/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rgbClr val="196B24">
                  <a:alpha val="45882"/>
                </a:srgbClr>
              </a:gs>
              <a:gs pos="100000">
                <a:srgbClr val="196B24">
                  <a:alpha val="45882"/>
                </a:srgbClr>
              </a:gs>
            </a:gsLst>
            <a:lin ang="18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" name="Google Shape;164;p7"/>
          <p:cNvSpPr/>
          <p:nvPr/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0">
                <a:srgbClr val="196B24">
                  <a:alpha val="28627"/>
                </a:srgbClr>
              </a:gs>
              <a:gs pos="2000">
                <a:srgbClr val="196B24">
                  <a:alpha val="28627"/>
                </a:srgbClr>
              </a:gs>
              <a:gs pos="100000">
                <a:srgbClr val="000000">
                  <a:alpha val="29803"/>
                </a:srgbClr>
              </a:gs>
            </a:gsLst>
            <a:lin ang="78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" name="Google Shape;165;p7"/>
          <p:cNvSpPr/>
          <p:nvPr/>
        </p:nvSpPr>
        <p:spPr>
          <a:xfrm rot="-964587">
            <a:off x="-376302" y="969718"/>
            <a:ext cx="2925267" cy="4178958"/>
          </a:xfrm>
          <a:custGeom>
            <a:avLst/>
            <a:gdLst/>
            <a:ahLst/>
            <a:cxnLst/>
            <a:rect l="l" t="t" r="r" b="b"/>
            <a:pathLst>
              <a:path w="3900357" h="4178958" extrusionOk="0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0">
                <a:srgbClr val="000000">
                  <a:alpha val="0"/>
                </a:srgbClr>
              </a:gs>
              <a:gs pos="29000">
                <a:srgbClr val="000000">
                  <a:alpha val="0"/>
                </a:srgbClr>
              </a:gs>
              <a:gs pos="100000">
                <a:srgbClr val="196B24">
                  <a:alpha val="42745"/>
                </a:srgbClr>
              </a:gs>
            </a:gsLst>
            <a:lin ang="18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" name="Google Shape;166;p7"/>
          <p:cNvSpPr/>
          <p:nvPr/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rgbClr val="43D658">
                  <a:alpha val="10980"/>
                </a:srgbClr>
              </a:gs>
              <a:gs pos="100000">
                <a:srgbClr val="43D658">
                  <a:alpha val="10980"/>
                </a:srgbClr>
              </a:gs>
            </a:gsLst>
            <a:lin ang="72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" name="Google Shape;167;p7"/>
          <p:cNvSpPr txBox="1">
            <a:spLocks noGrp="1"/>
          </p:cNvSpPr>
          <p:nvPr>
            <p:ph type="title"/>
          </p:nvPr>
        </p:nvSpPr>
        <p:spPr>
          <a:xfrm>
            <a:off x="350041" y="586855"/>
            <a:ext cx="2401025" cy="33874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500"/>
              <a:buFont typeface="Play"/>
              <a:buNone/>
            </a:pPr>
            <a:r>
              <a:rPr lang="en-US" sz="3500">
                <a:solidFill>
                  <a:srgbClr val="FFFFFF"/>
                </a:solidFill>
              </a:rPr>
              <a:t>Types of Violence</a:t>
            </a:r>
            <a:endParaRPr/>
          </a:p>
        </p:txBody>
      </p:sp>
      <p:sp>
        <p:nvSpPr>
          <p:cNvPr id="168" name="Google Shape;168;p7"/>
          <p:cNvSpPr txBox="1">
            <a:spLocks noGrp="1"/>
          </p:cNvSpPr>
          <p:nvPr>
            <p:ph type="body" idx="1"/>
          </p:nvPr>
        </p:nvSpPr>
        <p:spPr>
          <a:xfrm>
            <a:off x="3607694" y="649480"/>
            <a:ext cx="4916510" cy="55460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Excessive and disproportionate force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Torture or inhumane treatment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Forced undressing or gender-based violence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Threats or violence with firearms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Destruction of phones or property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Inhumane treatment in police vehicles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4" name="Google Shape;174;p8"/>
          <p:cNvSpPr/>
          <p:nvPr/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5" name="Google Shape;175;p8"/>
          <p:cNvSpPr/>
          <p:nvPr/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0">
                <a:srgbClr val="000000"/>
              </a:gs>
              <a:gs pos="8000">
                <a:srgbClr val="000000"/>
              </a:gs>
              <a:gs pos="100000">
                <a:srgbClr val="12501B"/>
              </a:gs>
            </a:gsLst>
            <a:lin ang="30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6" name="Google Shape;176;p8"/>
          <p:cNvSpPr/>
          <p:nvPr/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rgbClr val="196B24">
                  <a:alpha val="45882"/>
                </a:srgbClr>
              </a:gs>
              <a:gs pos="100000">
                <a:srgbClr val="196B24">
                  <a:alpha val="45882"/>
                </a:srgbClr>
              </a:gs>
            </a:gsLst>
            <a:lin ang="18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p8"/>
          <p:cNvSpPr/>
          <p:nvPr/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0">
                <a:srgbClr val="196B24">
                  <a:alpha val="28627"/>
                </a:srgbClr>
              </a:gs>
              <a:gs pos="2000">
                <a:srgbClr val="196B24">
                  <a:alpha val="28627"/>
                </a:srgbClr>
              </a:gs>
              <a:gs pos="100000">
                <a:srgbClr val="000000">
                  <a:alpha val="29803"/>
                </a:srgbClr>
              </a:gs>
            </a:gsLst>
            <a:lin ang="78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8" name="Google Shape;178;p8"/>
          <p:cNvSpPr/>
          <p:nvPr/>
        </p:nvSpPr>
        <p:spPr>
          <a:xfrm rot="-964587">
            <a:off x="-376302" y="969718"/>
            <a:ext cx="2925267" cy="4178958"/>
          </a:xfrm>
          <a:custGeom>
            <a:avLst/>
            <a:gdLst/>
            <a:ahLst/>
            <a:cxnLst/>
            <a:rect l="l" t="t" r="r" b="b"/>
            <a:pathLst>
              <a:path w="3900357" h="4178958" extrusionOk="0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0">
                <a:srgbClr val="000000">
                  <a:alpha val="0"/>
                </a:srgbClr>
              </a:gs>
              <a:gs pos="29000">
                <a:srgbClr val="000000">
                  <a:alpha val="0"/>
                </a:srgbClr>
              </a:gs>
              <a:gs pos="100000">
                <a:srgbClr val="196B24">
                  <a:alpha val="42745"/>
                </a:srgbClr>
              </a:gs>
            </a:gsLst>
            <a:lin ang="18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" name="Google Shape;179;p8"/>
          <p:cNvSpPr/>
          <p:nvPr/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rgbClr val="43D658">
                  <a:alpha val="10980"/>
                </a:srgbClr>
              </a:gs>
              <a:gs pos="100000">
                <a:srgbClr val="43D658">
                  <a:alpha val="10980"/>
                </a:srgbClr>
              </a:gs>
            </a:gsLst>
            <a:lin ang="72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" name="Google Shape;180;p8"/>
          <p:cNvSpPr txBox="1">
            <a:spLocks noGrp="1"/>
          </p:cNvSpPr>
          <p:nvPr>
            <p:ph type="title"/>
          </p:nvPr>
        </p:nvSpPr>
        <p:spPr>
          <a:xfrm>
            <a:off x="350041" y="586855"/>
            <a:ext cx="2400900" cy="3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700"/>
              <a:buFont typeface="Play"/>
              <a:buNone/>
            </a:pPr>
            <a:r>
              <a:rPr lang="en-US" sz="2700">
                <a:solidFill>
                  <a:srgbClr val="FFFFFF"/>
                </a:solidFill>
              </a:rPr>
              <a:t>Recent Developments</a:t>
            </a:r>
            <a:endParaRPr/>
          </a:p>
        </p:txBody>
      </p:sp>
      <p:sp>
        <p:nvSpPr>
          <p:cNvPr id="181" name="Google Shape;181;p8"/>
          <p:cNvSpPr txBox="1">
            <a:spLocks noGrp="1"/>
          </p:cNvSpPr>
          <p:nvPr>
            <p:ph type="body" idx="1"/>
          </p:nvPr>
        </p:nvSpPr>
        <p:spPr>
          <a:xfrm>
            <a:off x="3607694" y="649480"/>
            <a:ext cx="4916510" cy="55460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EU’s 'Facilitators Package' established in 2002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Ambiguities led to criminalization of people on the move and humanitarian actors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2023: New EU Framework for smuggling continues criminalization trend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7" name="Google Shape;187;p9"/>
          <p:cNvSpPr/>
          <p:nvPr/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" name="Google Shape;188;p9"/>
          <p:cNvSpPr/>
          <p:nvPr/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0">
                <a:srgbClr val="000000"/>
              </a:gs>
              <a:gs pos="8000">
                <a:srgbClr val="000000"/>
              </a:gs>
              <a:gs pos="100000">
                <a:srgbClr val="12501B"/>
              </a:gs>
            </a:gsLst>
            <a:lin ang="30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Google Shape;189;p9"/>
          <p:cNvSpPr/>
          <p:nvPr/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rgbClr val="196B24">
                  <a:alpha val="45882"/>
                </a:srgbClr>
              </a:gs>
              <a:gs pos="100000">
                <a:srgbClr val="196B24">
                  <a:alpha val="45882"/>
                </a:srgbClr>
              </a:gs>
            </a:gsLst>
            <a:lin ang="18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0" name="Google Shape;190;p9"/>
          <p:cNvSpPr/>
          <p:nvPr/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0">
                <a:srgbClr val="196B24">
                  <a:alpha val="28627"/>
                </a:srgbClr>
              </a:gs>
              <a:gs pos="2000">
                <a:srgbClr val="196B24">
                  <a:alpha val="28627"/>
                </a:srgbClr>
              </a:gs>
              <a:gs pos="100000">
                <a:srgbClr val="000000">
                  <a:alpha val="29803"/>
                </a:srgbClr>
              </a:gs>
            </a:gsLst>
            <a:lin ang="78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1" name="Google Shape;191;p9"/>
          <p:cNvSpPr/>
          <p:nvPr/>
        </p:nvSpPr>
        <p:spPr>
          <a:xfrm rot="-964587">
            <a:off x="-376302" y="969718"/>
            <a:ext cx="2925267" cy="4178958"/>
          </a:xfrm>
          <a:custGeom>
            <a:avLst/>
            <a:gdLst/>
            <a:ahLst/>
            <a:cxnLst/>
            <a:rect l="l" t="t" r="r" b="b"/>
            <a:pathLst>
              <a:path w="3900357" h="4178958" extrusionOk="0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0">
                <a:srgbClr val="000000">
                  <a:alpha val="0"/>
                </a:srgbClr>
              </a:gs>
              <a:gs pos="29000">
                <a:srgbClr val="000000">
                  <a:alpha val="0"/>
                </a:srgbClr>
              </a:gs>
              <a:gs pos="100000">
                <a:srgbClr val="196B24">
                  <a:alpha val="42745"/>
                </a:srgbClr>
              </a:gs>
            </a:gsLst>
            <a:lin ang="18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2" name="Google Shape;192;p9"/>
          <p:cNvSpPr/>
          <p:nvPr/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rgbClr val="43D658">
                  <a:alpha val="10980"/>
                </a:srgbClr>
              </a:gs>
              <a:gs pos="100000">
                <a:srgbClr val="43D658">
                  <a:alpha val="10980"/>
                </a:srgbClr>
              </a:gs>
            </a:gsLst>
            <a:lin ang="72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3" name="Google Shape;193;p9"/>
          <p:cNvSpPr txBox="1">
            <a:spLocks noGrp="1"/>
          </p:cNvSpPr>
          <p:nvPr>
            <p:ph type="title"/>
          </p:nvPr>
        </p:nvSpPr>
        <p:spPr>
          <a:xfrm>
            <a:off x="350041" y="586855"/>
            <a:ext cx="2401025" cy="33874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500"/>
              <a:buFont typeface="Play"/>
              <a:buNone/>
            </a:pPr>
            <a:r>
              <a:rPr lang="en-US" sz="3500">
                <a:solidFill>
                  <a:srgbClr val="FFFFFF"/>
                </a:solidFill>
              </a:rPr>
              <a:t>Proposed Facilitation Directive</a:t>
            </a:r>
            <a:endParaRPr/>
          </a:p>
        </p:txBody>
      </p:sp>
      <p:sp>
        <p:nvSpPr>
          <p:cNvPr id="194" name="Google Shape;194;p9"/>
          <p:cNvSpPr txBox="1">
            <a:spLocks noGrp="1"/>
          </p:cNvSpPr>
          <p:nvPr>
            <p:ph type="body" idx="1"/>
          </p:nvPr>
        </p:nvSpPr>
        <p:spPr>
          <a:xfrm>
            <a:off x="3607694" y="649480"/>
            <a:ext cx="4916510" cy="55460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Imposes criminal liability for unauthorized entry, transit, or stay within the EU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Mandates criminal sanctions, unlike the 2002 Directive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Humanitarian exceptions are non-binding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96B24"/>
      </a:accent1>
      <a:accent2>
        <a:srgbClr val="4EA72E"/>
      </a:accent2>
      <a:accent3>
        <a:srgbClr val="156082"/>
      </a:accent3>
      <a:accent4>
        <a:srgbClr val="0F9ED5"/>
      </a:accent4>
      <a:accent5>
        <a:srgbClr val="A02B93"/>
      </a:accent5>
      <a:accent6>
        <a:srgbClr val="E97132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311</Words>
  <Application>Microsoft Office PowerPoint</Application>
  <PresentationFormat>On-screen Show (4:3)</PresentationFormat>
  <Paragraphs>55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Play</vt:lpstr>
      <vt:lpstr>Arial</vt:lpstr>
      <vt:lpstr>Office Theme</vt:lpstr>
      <vt:lpstr>2nd International Conference on Migrant Smuggling  Strasbourg, 10-11 September 2024  FEZILE OSUM  Legal Coordinator Border Violence Monitoring Network </vt:lpstr>
      <vt:lpstr>Presentation Outline</vt:lpstr>
      <vt:lpstr>About BVMN</vt:lpstr>
      <vt:lpstr>Background</vt:lpstr>
      <vt:lpstr>Documenting Border Violence</vt:lpstr>
      <vt:lpstr>Annual Torture Report</vt:lpstr>
      <vt:lpstr>Types of Violence</vt:lpstr>
      <vt:lpstr>Recent Developments</vt:lpstr>
      <vt:lpstr>Proposed Facilitation Directive</vt:lpstr>
      <vt:lpstr>Key Concerns</vt:lpstr>
      <vt:lpstr>Key Concerns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2nd International Conference on Migrant Smuggling  Strasbourg, 10-11 September 2024  FEZILE OSUM  Legal Coordinator Border Violence Monitoring Network </dc:title>
  <dc:creator>ROBINS Claire</dc:creator>
  <cp:lastModifiedBy>ROBINS Claire</cp:lastModifiedBy>
  <cp:revision>1</cp:revision>
  <dcterms:created xsi:type="dcterms:W3CDTF">2013-01-27T09:14:16Z</dcterms:created>
  <dcterms:modified xsi:type="dcterms:W3CDTF">2024-09-06T12:52:58Z</dcterms:modified>
</cp:coreProperties>
</file>