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embeddedFontLst>
    <p:embeddedFont>
      <p:font typeface="Play" panose="020B060402020202020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g1YL0W+5EyGSs33SPK4RbcbK0Q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4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2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egal@borderviolence.e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479186" y="2818959"/>
            <a:ext cx="8182200" cy="21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lay"/>
              <a:buNone/>
            </a:pPr>
            <a:r>
              <a:rPr lang="en-US" sz="2000">
                <a:latin typeface="Play"/>
                <a:ea typeface="Play"/>
                <a:cs typeface="Play"/>
                <a:sym typeface="Play"/>
              </a:rPr>
              <a:t>2nd International Conference on Migrant Smuggling</a:t>
            </a:r>
            <a:br>
              <a:rPr lang="en-US" sz="2000">
                <a:latin typeface="Play"/>
                <a:ea typeface="Play"/>
                <a:cs typeface="Play"/>
                <a:sym typeface="Play"/>
              </a:rPr>
            </a:br>
            <a:br>
              <a:rPr lang="en-US" sz="2000">
                <a:latin typeface="Play"/>
                <a:ea typeface="Play"/>
                <a:cs typeface="Play"/>
                <a:sym typeface="Play"/>
              </a:rPr>
            </a:br>
            <a:r>
              <a:rPr lang="en-US" sz="2000">
                <a:latin typeface="Play"/>
                <a:ea typeface="Play"/>
                <a:cs typeface="Play"/>
                <a:sym typeface="Play"/>
              </a:rPr>
              <a:t>Strasbourg, 10-11 September 2024</a:t>
            </a:r>
            <a:br>
              <a:rPr lang="en-US" sz="2000">
                <a:latin typeface="Play"/>
                <a:ea typeface="Play"/>
                <a:cs typeface="Play"/>
                <a:sym typeface="Play"/>
              </a:rPr>
            </a:br>
            <a:br>
              <a:rPr lang="en-US" sz="2000">
                <a:latin typeface="Play"/>
                <a:ea typeface="Play"/>
                <a:cs typeface="Play"/>
                <a:sym typeface="Play"/>
              </a:rPr>
            </a:br>
            <a:r>
              <a:rPr lang="en-US" sz="200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FEZILE OSUM</a:t>
            </a:r>
            <a:endParaRPr sz="20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lay"/>
              <a:buNone/>
            </a:pPr>
            <a:endParaRPr sz="20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lay"/>
              <a:buNone/>
            </a:pPr>
            <a:r>
              <a:rPr lang="en-US" sz="2000"/>
              <a:t>Legal Coordinator</a:t>
            </a:r>
            <a:endParaRPr sz="20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lay"/>
              <a:buNone/>
            </a:pPr>
            <a:r>
              <a:rPr lang="en-US" sz="2000"/>
              <a:t>Border Violence Monitoring Network</a:t>
            </a:r>
            <a:br>
              <a:rPr lang="en-US" sz="2000"/>
            </a:br>
            <a:endParaRPr sz="2000"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479161" y="4801785"/>
            <a:ext cx="8182233" cy="552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152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152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/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5957" y="1433634"/>
            <a:ext cx="6945285" cy="798707"/>
          </a:xfrm>
          <a:prstGeom prst="rect">
            <a:avLst/>
          </a:prstGeom>
          <a:solidFill>
            <a:schemeClr val="dk1"/>
          </a:solidFill>
          <a:ln>
            <a:noFill/>
          </a:ln>
        </p:spPr>
      </p:pic>
      <p:sp>
        <p:nvSpPr>
          <p:cNvPr id="92" name="Google Shape;92;p1"/>
          <p:cNvSpPr/>
          <p:nvPr/>
        </p:nvSpPr>
        <p:spPr>
          <a:xfrm>
            <a:off x="2855776" y="5509052"/>
            <a:ext cx="3429000" cy="18288"/>
          </a:xfrm>
          <a:custGeom>
            <a:avLst/>
            <a:gdLst/>
            <a:ahLst/>
            <a:cxnLst/>
            <a:rect l="l" t="t" r="r" b="b"/>
            <a:pathLst>
              <a:path w="3429000" h="18288" fill="none" extrusionOk="0">
                <a:moveTo>
                  <a:pt x="0" y="0"/>
                </a:moveTo>
                <a:cubicBezTo>
                  <a:pt x="219865" y="20479"/>
                  <a:pt x="493281" y="26186"/>
                  <a:pt x="685800" y="0"/>
                </a:cubicBezTo>
                <a:cubicBezTo>
                  <a:pt x="878319" y="-26186"/>
                  <a:pt x="1121382" y="-11869"/>
                  <a:pt x="1371600" y="0"/>
                </a:cubicBezTo>
                <a:cubicBezTo>
                  <a:pt x="1621818" y="11869"/>
                  <a:pt x="1878793" y="32281"/>
                  <a:pt x="2057400" y="0"/>
                </a:cubicBezTo>
                <a:cubicBezTo>
                  <a:pt x="2236007" y="-32281"/>
                  <a:pt x="2433797" y="-18251"/>
                  <a:pt x="2674620" y="0"/>
                </a:cubicBezTo>
                <a:cubicBezTo>
                  <a:pt x="2915443" y="18251"/>
                  <a:pt x="3205923" y="-1443"/>
                  <a:pt x="3429000" y="0"/>
                </a:cubicBezTo>
                <a:cubicBezTo>
                  <a:pt x="3429442" y="4516"/>
                  <a:pt x="3428173" y="12266"/>
                  <a:pt x="3429000" y="18288"/>
                </a:cubicBezTo>
                <a:cubicBezTo>
                  <a:pt x="3221081" y="48608"/>
                  <a:pt x="3088001" y="8066"/>
                  <a:pt x="2811780" y="18288"/>
                </a:cubicBezTo>
                <a:cubicBezTo>
                  <a:pt x="2535559" y="28510"/>
                  <a:pt x="2481355" y="24898"/>
                  <a:pt x="2228850" y="18288"/>
                </a:cubicBezTo>
                <a:cubicBezTo>
                  <a:pt x="1976345" y="11679"/>
                  <a:pt x="1807520" y="48356"/>
                  <a:pt x="1543050" y="18288"/>
                </a:cubicBezTo>
                <a:cubicBezTo>
                  <a:pt x="1278580" y="-11780"/>
                  <a:pt x="1181944" y="5123"/>
                  <a:pt x="925830" y="18288"/>
                </a:cubicBezTo>
                <a:cubicBezTo>
                  <a:pt x="669716" y="31453"/>
                  <a:pt x="410304" y="34815"/>
                  <a:pt x="0" y="18288"/>
                </a:cubicBezTo>
                <a:cubicBezTo>
                  <a:pt x="-306" y="11477"/>
                  <a:pt x="485" y="4355"/>
                  <a:pt x="0" y="0"/>
                </a:cubicBezTo>
                <a:close/>
              </a:path>
              <a:path w="3429000" h="18288" extrusionOk="0">
                <a:moveTo>
                  <a:pt x="0" y="0"/>
                </a:moveTo>
                <a:cubicBezTo>
                  <a:pt x="174095" y="-12874"/>
                  <a:pt x="443087" y="-14090"/>
                  <a:pt x="617220" y="0"/>
                </a:cubicBezTo>
                <a:cubicBezTo>
                  <a:pt x="791353" y="14090"/>
                  <a:pt x="1072677" y="8451"/>
                  <a:pt x="1200150" y="0"/>
                </a:cubicBezTo>
                <a:cubicBezTo>
                  <a:pt x="1327623" y="-8451"/>
                  <a:pt x="1526638" y="19866"/>
                  <a:pt x="1817370" y="0"/>
                </a:cubicBezTo>
                <a:cubicBezTo>
                  <a:pt x="2108102" y="-19866"/>
                  <a:pt x="2221289" y="26161"/>
                  <a:pt x="2503170" y="0"/>
                </a:cubicBezTo>
                <a:cubicBezTo>
                  <a:pt x="2785051" y="-26161"/>
                  <a:pt x="3022134" y="39178"/>
                  <a:pt x="3429000" y="0"/>
                </a:cubicBezTo>
                <a:cubicBezTo>
                  <a:pt x="3429577" y="4624"/>
                  <a:pt x="3429819" y="11191"/>
                  <a:pt x="3429000" y="18288"/>
                </a:cubicBezTo>
                <a:cubicBezTo>
                  <a:pt x="3103464" y="593"/>
                  <a:pt x="2887909" y="22940"/>
                  <a:pt x="2743200" y="18288"/>
                </a:cubicBezTo>
                <a:cubicBezTo>
                  <a:pt x="2598491" y="13636"/>
                  <a:pt x="2362615" y="10656"/>
                  <a:pt x="1988820" y="18288"/>
                </a:cubicBezTo>
                <a:cubicBezTo>
                  <a:pt x="1615025" y="25920"/>
                  <a:pt x="1580494" y="3693"/>
                  <a:pt x="1405890" y="18288"/>
                </a:cubicBezTo>
                <a:cubicBezTo>
                  <a:pt x="1231286" y="32884"/>
                  <a:pt x="885259" y="-16285"/>
                  <a:pt x="651510" y="18288"/>
                </a:cubicBezTo>
                <a:cubicBezTo>
                  <a:pt x="417761" y="52861"/>
                  <a:pt x="138362" y="-13856"/>
                  <a:pt x="0" y="18288"/>
                </a:cubicBezTo>
                <a:cubicBezTo>
                  <a:pt x="-171" y="12755"/>
                  <a:pt x="-690" y="793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0"/>
          <p:cNvSpPr/>
          <p:nvPr/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100000">
                <a:srgbClr val="12501B"/>
              </a:gs>
            </a:gsLst>
            <a:lin ang="19799999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0"/>
          <p:cNvSpPr/>
          <p:nvPr/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0">
                <a:srgbClr val="0C3512">
                  <a:alpha val="67843"/>
                </a:srgbClr>
              </a:gs>
              <a:gs pos="19000">
                <a:srgbClr val="0C3512">
                  <a:alpha val="67843"/>
                </a:srgbClr>
              </a:gs>
              <a:gs pos="100000">
                <a:srgbClr val="196B24">
                  <a:alpha val="47843"/>
                </a:srgbClr>
              </a:gs>
            </a:gsLst>
            <a:lin ang="19199999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10"/>
          <p:cNvSpPr/>
          <p:nvPr/>
        </p:nvSpPr>
        <p:spPr>
          <a:xfrm rot="-54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0">
                <a:srgbClr val="12501B">
                  <a:alpha val="15686"/>
                </a:srgbClr>
              </a:gs>
              <a:gs pos="23000">
                <a:srgbClr val="12501B">
                  <a:alpha val="15686"/>
                </a:srgbClr>
              </a:gs>
              <a:gs pos="99000">
                <a:srgbClr val="000000">
                  <a:alpha val="44705"/>
                </a:srgbClr>
              </a:gs>
              <a:gs pos="100000">
                <a:srgbClr val="000000">
                  <a:alpha val="44705"/>
                </a:srgbClr>
              </a:gs>
            </a:gsLst>
            <a:lin ang="210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10"/>
          <p:cNvSpPr txBox="1">
            <a:spLocks noGrp="1"/>
          </p:cNvSpPr>
          <p:nvPr>
            <p:ph type="title"/>
          </p:nvPr>
        </p:nvSpPr>
        <p:spPr>
          <a:xfrm>
            <a:off x="483042" y="296792"/>
            <a:ext cx="7288583" cy="1576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Play"/>
              <a:buNone/>
            </a:pPr>
            <a:r>
              <a:rPr lang="en-US" sz="4800">
                <a:solidFill>
                  <a:srgbClr val="FFFFFF"/>
                </a:solidFill>
              </a:rPr>
              <a:t>Key Concerns</a:t>
            </a:r>
            <a:endParaRPr/>
          </a:p>
        </p:txBody>
      </p:sp>
      <p:grpSp>
        <p:nvGrpSpPr>
          <p:cNvPr id="204" name="Google Shape;204;p10"/>
          <p:cNvGrpSpPr/>
          <p:nvPr/>
        </p:nvGrpSpPr>
        <p:grpSpPr>
          <a:xfrm>
            <a:off x="483042" y="2615979"/>
            <a:ext cx="8195871" cy="3689404"/>
            <a:chOff x="0" y="0"/>
            <a:chExt cx="8195871" cy="3689404"/>
          </a:xfrm>
        </p:grpSpPr>
        <p:cxnSp>
          <p:nvCxnSpPr>
            <p:cNvPr id="205" name="Google Shape;205;p10"/>
            <p:cNvCxnSpPr/>
            <p:nvPr/>
          </p:nvCxnSpPr>
          <p:spPr>
            <a:xfrm>
              <a:off x="0" y="0"/>
              <a:ext cx="8195871" cy="0"/>
            </a:xfrm>
            <a:prstGeom prst="straightConnector1">
              <a:avLst/>
            </a:prstGeom>
            <a:solidFill>
              <a:srgbClr val="176B22"/>
            </a:solidFill>
            <a:ln w="19050" cap="flat" cmpd="sng">
              <a:solidFill>
                <a:srgbClr val="176B2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06" name="Google Shape;206;p10"/>
            <p:cNvSpPr/>
            <p:nvPr/>
          </p:nvSpPr>
          <p:spPr>
            <a:xfrm>
              <a:off x="0" y="0"/>
              <a:ext cx="8195871" cy="18447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0"/>
            <p:cNvSpPr txBox="1"/>
            <p:nvPr/>
          </p:nvSpPr>
          <p:spPr>
            <a:xfrm>
              <a:off x="0" y="0"/>
              <a:ext cx="8195871" cy="18447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Broad definition of “facilitation” vs. UN Protocol’s “smuggling”</a:t>
              </a:r>
              <a:endParaRPr/>
            </a:p>
          </p:txBody>
        </p:sp>
        <p:cxnSp>
          <p:nvCxnSpPr>
            <p:cNvPr id="208" name="Google Shape;208;p10"/>
            <p:cNvCxnSpPr/>
            <p:nvPr/>
          </p:nvCxnSpPr>
          <p:spPr>
            <a:xfrm>
              <a:off x="0" y="1844702"/>
              <a:ext cx="8195871" cy="0"/>
            </a:xfrm>
            <a:prstGeom prst="straightConnector1">
              <a:avLst/>
            </a:prstGeom>
            <a:solidFill>
              <a:srgbClr val="176B22"/>
            </a:solidFill>
            <a:ln w="19050" cap="flat" cmpd="sng">
              <a:solidFill>
                <a:srgbClr val="176B2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09" name="Google Shape;209;p10"/>
            <p:cNvSpPr/>
            <p:nvPr/>
          </p:nvSpPr>
          <p:spPr>
            <a:xfrm>
              <a:off x="0" y="1844702"/>
              <a:ext cx="8195871" cy="18447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0"/>
            <p:cNvSpPr txBox="1"/>
            <p:nvPr/>
          </p:nvSpPr>
          <p:spPr>
            <a:xfrm>
              <a:off x="0" y="1844702"/>
              <a:ext cx="8195871" cy="18447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Risk of criminalizing individuals supporting people on the move</a:t>
              </a:r>
              <a:endPara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1"/>
          <p:cNvSpPr/>
          <p:nvPr/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100000">
                <a:srgbClr val="12501B"/>
              </a:gs>
            </a:gsLst>
            <a:lin ang="19799999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1"/>
          <p:cNvSpPr/>
          <p:nvPr/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0">
                <a:srgbClr val="0C3512">
                  <a:alpha val="67843"/>
                </a:srgbClr>
              </a:gs>
              <a:gs pos="19000">
                <a:srgbClr val="0C3512">
                  <a:alpha val="67843"/>
                </a:srgbClr>
              </a:gs>
              <a:gs pos="100000">
                <a:srgbClr val="196B24">
                  <a:alpha val="47843"/>
                </a:srgbClr>
              </a:gs>
            </a:gsLst>
            <a:lin ang="19199999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11"/>
          <p:cNvSpPr/>
          <p:nvPr/>
        </p:nvSpPr>
        <p:spPr>
          <a:xfrm rot="-54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0">
                <a:srgbClr val="12501B">
                  <a:alpha val="15686"/>
                </a:srgbClr>
              </a:gs>
              <a:gs pos="23000">
                <a:srgbClr val="12501B">
                  <a:alpha val="15686"/>
                </a:srgbClr>
              </a:gs>
              <a:gs pos="99000">
                <a:srgbClr val="000000">
                  <a:alpha val="44705"/>
                </a:srgbClr>
              </a:gs>
              <a:gs pos="100000">
                <a:srgbClr val="000000">
                  <a:alpha val="44705"/>
                </a:srgbClr>
              </a:gs>
            </a:gsLst>
            <a:lin ang="210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1"/>
          <p:cNvSpPr txBox="1">
            <a:spLocks noGrp="1"/>
          </p:cNvSpPr>
          <p:nvPr>
            <p:ph type="title"/>
          </p:nvPr>
        </p:nvSpPr>
        <p:spPr>
          <a:xfrm>
            <a:off x="483042" y="296792"/>
            <a:ext cx="7288583" cy="1576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Play"/>
              <a:buNone/>
            </a:pPr>
            <a:r>
              <a:rPr lang="en-US" sz="4800">
                <a:solidFill>
                  <a:srgbClr val="FFFFFF"/>
                </a:solidFill>
              </a:rPr>
              <a:t>Key Concerns</a:t>
            </a:r>
            <a:endParaRPr/>
          </a:p>
        </p:txBody>
      </p:sp>
      <p:grpSp>
        <p:nvGrpSpPr>
          <p:cNvPr id="220" name="Google Shape;220;p11"/>
          <p:cNvGrpSpPr/>
          <p:nvPr/>
        </p:nvGrpSpPr>
        <p:grpSpPr>
          <a:xfrm>
            <a:off x="483042" y="2615979"/>
            <a:ext cx="8195871" cy="3689404"/>
            <a:chOff x="0" y="0"/>
            <a:chExt cx="8195871" cy="3689404"/>
          </a:xfrm>
        </p:grpSpPr>
        <p:cxnSp>
          <p:nvCxnSpPr>
            <p:cNvPr id="221" name="Google Shape;221;p11"/>
            <p:cNvCxnSpPr/>
            <p:nvPr/>
          </p:nvCxnSpPr>
          <p:spPr>
            <a:xfrm>
              <a:off x="0" y="0"/>
              <a:ext cx="8195871" cy="0"/>
            </a:xfrm>
            <a:prstGeom prst="straightConnector1">
              <a:avLst/>
            </a:prstGeom>
            <a:solidFill>
              <a:srgbClr val="176B22"/>
            </a:solidFill>
            <a:ln w="19050" cap="flat" cmpd="sng">
              <a:solidFill>
                <a:srgbClr val="176B2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22" name="Google Shape;222;p11"/>
            <p:cNvSpPr/>
            <p:nvPr/>
          </p:nvSpPr>
          <p:spPr>
            <a:xfrm>
              <a:off x="0" y="0"/>
              <a:ext cx="8195871" cy="18447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1"/>
            <p:cNvSpPr txBox="1"/>
            <p:nvPr/>
          </p:nvSpPr>
          <p:spPr>
            <a:xfrm>
              <a:off x="0" y="0"/>
              <a:ext cx="8195871" cy="18447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UN Protocol Against the Smuggling of Migrants  emphasizes safeguarding rights of smuggled migrants but the Directive lacks binding protections for people on the move </a:t>
              </a:r>
              <a:endParaRPr/>
            </a:p>
          </p:txBody>
        </p:sp>
        <p:cxnSp>
          <p:nvCxnSpPr>
            <p:cNvPr id="224" name="Google Shape;224;p11"/>
            <p:cNvCxnSpPr/>
            <p:nvPr/>
          </p:nvCxnSpPr>
          <p:spPr>
            <a:xfrm>
              <a:off x="0" y="1844702"/>
              <a:ext cx="8195871" cy="0"/>
            </a:xfrm>
            <a:prstGeom prst="straightConnector1">
              <a:avLst/>
            </a:prstGeom>
            <a:solidFill>
              <a:srgbClr val="176B22"/>
            </a:solidFill>
            <a:ln w="19050" cap="flat" cmpd="sng">
              <a:solidFill>
                <a:srgbClr val="176B2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25" name="Google Shape;225;p11"/>
            <p:cNvSpPr/>
            <p:nvPr/>
          </p:nvSpPr>
          <p:spPr>
            <a:xfrm>
              <a:off x="0" y="1844702"/>
              <a:ext cx="8195871" cy="18447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1"/>
            <p:cNvSpPr txBox="1"/>
            <p:nvPr/>
          </p:nvSpPr>
          <p:spPr>
            <a:xfrm>
              <a:off x="0" y="1844702"/>
              <a:ext cx="8195871" cy="18447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It also lacks the requirement for financial gain in cases of serious harm</a:t>
              </a:r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US"/>
              <a:t>Conclusion</a:t>
            </a:r>
            <a:endParaRPr/>
          </a:p>
        </p:txBody>
      </p:sp>
      <p:sp>
        <p:nvSpPr>
          <p:cNvPr id="232" name="Google Shape;232;p1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Thank you for your attention!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Contact: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legal@borderviolence.eu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/>
          <p:cNvSpPr/>
          <p:nvPr/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12501B"/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"/>
          <p:cNvSpPr/>
          <p:nvPr/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196B24">
                  <a:alpha val="45882"/>
                </a:srgbClr>
              </a:gs>
              <a:gs pos="100000">
                <a:srgbClr val="196B2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/>
          <p:nvPr/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0">
                <a:srgbClr val="196B24">
                  <a:alpha val="28627"/>
                </a:srgbClr>
              </a:gs>
              <a:gs pos="2000">
                <a:srgbClr val="196B2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"/>
          <p:cNvSpPr/>
          <p:nvPr/>
        </p:nvSpPr>
        <p:spPr>
          <a:xfrm rot="-964587">
            <a:off x="-376302" y="969718"/>
            <a:ext cx="2925267" cy="4178958"/>
          </a:xfrm>
          <a:custGeom>
            <a:avLst/>
            <a:gdLst/>
            <a:ahLst/>
            <a:cxnLst/>
            <a:rect l="l" t="t" r="r" b="b"/>
            <a:pathLst>
              <a:path w="3900357" h="4178958" extrusionOk="0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196B2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/>
          <p:nvPr/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3D658">
                  <a:alpha val="10980"/>
                </a:srgbClr>
              </a:gs>
              <a:gs pos="100000">
                <a:srgbClr val="43D658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"/>
          <p:cNvSpPr txBox="1"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Play"/>
              <a:buNone/>
            </a:pPr>
            <a:r>
              <a:rPr lang="en-US" sz="3200">
                <a:solidFill>
                  <a:srgbClr val="FFFFFF"/>
                </a:solidFill>
              </a:rPr>
              <a:t>Presentation Outline</a:t>
            </a:r>
            <a:endParaRPr/>
          </a:p>
        </p:txBody>
      </p:sp>
      <p:sp>
        <p:nvSpPr>
          <p:cNvPr id="106" name="Google Shape;106;p2"/>
          <p:cNvSpPr txBox="1">
            <a:spLocks noGrp="1"/>
          </p:cNvSpPr>
          <p:nvPr>
            <p:ph type="body" idx="1"/>
          </p:nvPr>
        </p:nvSpPr>
        <p:spPr>
          <a:xfrm>
            <a:off x="3607694" y="649480"/>
            <a:ext cx="4916510" cy="554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About BVMN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Documenting Border Violence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Proposed EU Facilitation Directive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Key Concerns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Conclusion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417444" y="3705868"/>
            <a:ext cx="3112935" cy="1800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lay"/>
              <a:buNone/>
            </a:pPr>
            <a:r>
              <a:rPr lang="en-US" sz="3500"/>
              <a:t>About BVMN</a:t>
            </a:r>
            <a:endParaRPr/>
          </a:p>
        </p:txBody>
      </p:sp>
      <p:pic>
        <p:nvPicPr>
          <p:cNvPr id="113" name="Google Shape;11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7444" y="1704460"/>
            <a:ext cx="8354833" cy="960805"/>
          </a:xfrm>
          <a:prstGeom prst="rect">
            <a:avLst/>
          </a:prstGeom>
          <a:solidFill>
            <a:schemeClr val="dk1"/>
          </a:solidFill>
          <a:ln>
            <a:noFill/>
          </a:ln>
        </p:spPr>
      </p:pic>
      <p:sp>
        <p:nvSpPr>
          <p:cNvPr id="114" name="Google Shape;114;p3"/>
          <p:cNvSpPr txBox="1">
            <a:spLocks noGrp="1"/>
          </p:cNvSpPr>
          <p:nvPr>
            <p:ph type="body" idx="1"/>
          </p:nvPr>
        </p:nvSpPr>
        <p:spPr>
          <a:xfrm>
            <a:off x="3864886" y="3469643"/>
            <a:ext cx="4676451" cy="18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400"/>
              <a:t>Coalition of NGOs along Balkan and Greek migration routes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400"/>
              <a:t>Focus: Monitoring, documenting, and litigating human rights violations at EU borders</a:t>
            </a:r>
            <a:endParaRPr/>
          </a:p>
          <a:p>
            <a:pPr marL="228600" lvl="0" indent="-12877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700"/>
          </a:p>
          <a:p>
            <a:pPr marL="228600" lvl="0" indent="-12877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700"/>
          </a:p>
        </p:txBody>
      </p:sp>
      <p:sp>
        <p:nvSpPr>
          <p:cNvPr id="115" name="Google Shape;115;p3"/>
          <p:cNvSpPr/>
          <p:nvPr/>
        </p:nvSpPr>
        <p:spPr>
          <a:xfrm flipH="1">
            <a:off x="0" y="6406116"/>
            <a:ext cx="9143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12501B"/>
              </a:gs>
            </a:gsLst>
            <a:lin ang="15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3"/>
          <p:cNvSpPr/>
          <p:nvPr/>
        </p:nvSpPr>
        <p:spPr>
          <a:xfrm flipH="1">
            <a:off x="6086475" y="6406115"/>
            <a:ext cx="3057523" cy="464399"/>
          </a:xfrm>
          <a:prstGeom prst="rect">
            <a:avLst/>
          </a:prstGeom>
          <a:gradFill>
            <a:gsLst>
              <a:gs pos="0">
                <a:srgbClr val="000000">
                  <a:alpha val="30980"/>
                </a:srgbClr>
              </a:gs>
              <a:gs pos="19000">
                <a:srgbClr val="000000">
                  <a:alpha val="30980"/>
                </a:srgbClr>
              </a:gs>
              <a:gs pos="99000">
                <a:schemeClr val="accent1"/>
              </a:gs>
              <a:gs pos="100000">
                <a:schemeClr val="accent1"/>
              </a:gs>
            </a:gsLst>
            <a:lin ang="13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4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4"/>
          <p:cNvSpPr/>
          <p:nvPr/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12501B"/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4"/>
          <p:cNvSpPr/>
          <p:nvPr/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196B24">
                  <a:alpha val="45882"/>
                </a:srgbClr>
              </a:gs>
              <a:gs pos="100000">
                <a:srgbClr val="196B2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4"/>
          <p:cNvSpPr/>
          <p:nvPr/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0">
                <a:srgbClr val="196B24">
                  <a:alpha val="28627"/>
                </a:srgbClr>
              </a:gs>
              <a:gs pos="2000">
                <a:srgbClr val="196B2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4"/>
          <p:cNvSpPr/>
          <p:nvPr/>
        </p:nvSpPr>
        <p:spPr>
          <a:xfrm rot="-964587">
            <a:off x="-376302" y="969718"/>
            <a:ext cx="2925267" cy="4178958"/>
          </a:xfrm>
          <a:custGeom>
            <a:avLst/>
            <a:gdLst/>
            <a:ahLst/>
            <a:cxnLst/>
            <a:rect l="l" t="t" r="r" b="b"/>
            <a:pathLst>
              <a:path w="3900357" h="4178958" extrusionOk="0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196B2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4"/>
          <p:cNvSpPr/>
          <p:nvPr/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3D658">
                  <a:alpha val="10980"/>
                </a:srgbClr>
              </a:gs>
              <a:gs pos="100000">
                <a:srgbClr val="43D658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4"/>
          <p:cNvSpPr txBox="1"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Play"/>
              <a:buNone/>
            </a:pPr>
            <a:r>
              <a:rPr lang="en-US" sz="3500">
                <a:solidFill>
                  <a:srgbClr val="FFFFFF"/>
                </a:solidFill>
              </a:rPr>
              <a:t>Background</a:t>
            </a:r>
            <a:endParaRPr/>
          </a:p>
        </p:txBody>
      </p:sp>
      <p:sp>
        <p:nvSpPr>
          <p:cNvPr id="129" name="Google Shape;129;p4"/>
          <p:cNvSpPr txBox="1">
            <a:spLocks noGrp="1"/>
          </p:cNvSpPr>
          <p:nvPr>
            <p:ph type="body" idx="1"/>
          </p:nvPr>
        </p:nvSpPr>
        <p:spPr>
          <a:xfrm>
            <a:off x="3607694" y="649480"/>
            <a:ext cx="4916510" cy="554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Balkan route closure in 2016 led to pushbacks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Humanitarian organizations united to form BVMN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Focus on border violence and detention of people on the move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5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5"/>
          <p:cNvSpPr/>
          <p:nvPr/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12501B"/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5"/>
          <p:cNvSpPr/>
          <p:nvPr/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196B24">
                  <a:alpha val="45882"/>
                </a:srgbClr>
              </a:gs>
              <a:gs pos="100000">
                <a:srgbClr val="196B2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5"/>
          <p:cNvSpPr/>
          <p:nvPr/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0">
                <a:srgbClr val="196B24">
                  <a:alpha val="28627"/>
                </a:srgbClr>
              </a:gs>
              <a:gs pos="2000">
                <a:srgbClr val="196B2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5"/>
          <p:cNvSpPr/>
          <p:nvPr/>
        </p:nvSpPr>
        <p:spPr>
          <a:xfrm rot="-964587">
            <a:off x="-376302" y="969718"/>
            <a:ext cx="2925267" cy="4178958"/>
          </a:xfrm>
          <a:custGeom>
            <a:avLst/>
            <a:gdLst/>
            <a:ahLst/>
            <a:cxnLst/>
            <a:rect l="l" t="t" r="r" b="b"/>
            <a:pathLst>
              <a:path w="3900357" h="4178958" extrusionOk="0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196B2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5"/>
          <p:cNvSpPr/>
          <p:nvPr/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3D658">
                  <a:alpha val="10980"/>
                </a:srgbClr>
              </a:gs>
              <a:gs pos="100000">
                <a:srgbClr val="43D658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5"/>
          <p:cNvSpPr txBox="1"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Play"/>
              <a:buNone/>
            </a:pPr>
            <a:r>
              <a:rPr lang="en-US" sz="3200">
                <a:solidFill>
                  <a:srgbClr val="FFFFFF"/>
                </a:solidFill>
              </a:rPr>
              <a:t>Documenting Border Violence</a:t>
            </a:r>
            <a:endParaRPr/>
          </a:p>
        </p:txBody>
      </p:sp>
      <p:sp>
        <p:nvSpPr>
          <p:cNvPr id="142" name="Google Shape;142;p5"/>
          <p:cNvSpPr txBox="1">
            <a:spLocks noGrp="1"/>
          </p:cNvSpPr>
          <p:nvPr>
            <p:ph type="body" idx="1"/>
          </p:nvPr>
        </p:nvSpPr>
        <p:spPr>
          <a:xfrm>
            <a:off x="3607694" y="649480"/>
            <a:ext cx="4916510" cy="554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• 1,800+ testimonies of push backs since 2017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• Comprehensive reports tracing trends in border violence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• Legal submissions to judicial and international bodies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6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"/>
          <p:cNvSpPr/>
          <p:nvPr/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12501B"/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6"/>
          <p:cNvSpPr/>
          <p:nvPr/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196B24">
                  <a:alpha val="45882"/>
                </a:srgbClr>
              </a:gs>
              <a:gs pos="100000">
                <a:srgbClr val="196B2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6"/>
          <p:cNvSpPr/>
          <p:nvPr/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0">
                <a:srgbClr val="196B24">
                  <a:alpha val="28627"/>
                </a:srgbClr>
              </a:gs>
              <a:gs pos="2000">
                <a:srgbClr val="196B2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"/>
          <p:cNvSpPr/>
          <p:nvPr/>
        </p:nvSpPr>
        <p:spPr>
          <a:xfrm rot="-964587">
            <a:off x="-376302" y="969718"/>
            <a:ext cx="2925267" cy="4178958"/>
          </a:xfrm>
          <a:custGeom>
            <a:avLst/>
            <a:gdLst/>
            <a:ahLst/>
            <a:cxnLst/>
            <a:rect l="l" t="t" r="r" b="b"/>
            <a:pathLst>
              <a:path w="3900357" h="4178958" extrusionOk="0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196B2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6"/>
          <p:cNvSpPr/>
          <p:nvPr/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3D658">
                  <a:alpha val="10980"/>
                </a:srgbClr>
              </a:gs>
              <a:gs pos="100000">
                <a:srgbClr val="43D658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6"/>
          <p:cNvSpPr txBox="1"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Play"/>
              <a:buNone/>
            </a:pPr>
            <a:r>
              <a:rPr lang="en-US" sz="3500">
                <a:solidFill>
                  <a:srgbClr val="FFFFFF"/>
                </a:solidFill>
              </a:rPr>
              <a:t>Annual Torture Report</a:t>
            </a:r>
            <a:endParaRPr/>
          </a:p>
        </p:txBody>
      </p:sp>
      <p:sp>
        <p:nvSpPr>
          <p:cNvPr id="155" name="Google Shape;155;p6"/>
          <p:cNvSpPr txBox="1">
            <a:spLocks noGrp="1"/>
          </p:cNvSpPr>
          <p:nvPr>
            <p:ph type="body" idx="1"/>
          </p:nvPr>
        </p:nvSpPr>
        <p:spPr>
          <a:xfrm>
            <a:off x="3607694" y="649480"/>
            <a:ext cx="4916510" cy="554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Focus on violence during pushbacks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5th Edition: 81 testimonies collected in 2023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Systematic violence as an informal border policy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7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7"/>
          <p:cNvSpPr/>
          <p:nvPr/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12501B"/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7"/>
          <p:cNvSpPr/>
          <p:nvPr/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196B24">
                  <a:alpha val="45882"/>
                </a:srgbClr>
              </a:gs>
              <a:gs pos="100000">
                <a:srgbClr val="196B2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7"/>
          <p:cNvSpPr/>
          <p:nvPr/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0">
                <a:srgbClr val="196B24">
                  <a:alpha val="28627"/>
                </a:srgbClr>
              </a:gs>
              <a:gs pos="2000">
                <a:srgbClr val="196B2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7"/>
          <p:cNvSpPr/>
          <p:nvPr/>
        </p:nvSpPr>
        <p:spPr>
          <a:xfrm rot="-964587">
            <a:off x="-376302" y="969718"/>
            <a:ext cx="2925267" cy="4178958"/>
          </a:xfrm>
          <a:custGeom>
            <a:avLst/>
            <a:gdLst/>
            <a:ahLst/>
            <a:cxnLst/>
            <a:rect l="l" t="t" r="r" b="b"/>
            <a:pathLst>
              <a:path w="3900357" h="4178958" extrusionOk="0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196B2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7"/>
          <p:cNvSpPr/>
          <p:nvPr/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3D658">
                  <a:alpha val="10980"/>
                </a:srgbClr>
              </a:gs>
              <a:gs pos="100000">
                <a:srgbClr val="43D658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7"/>
          <p:cNvSpPr txBox="1"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Play"/>
              <a:buNone/>
            </a:pPr>
            <a:r>
              <a:rPr lang="en-US" sz="3500">
                <a:solidFill>
                  <a:srgbClr val="FFFFFF"/>
                </a:solidFill>
              </a:rPr>
              <a:t>Types of Violence</a:t>
            </a:r>
            <a:endParaRPr/>
          </a:p>
        </p:txBody>
      </p:sp>
      <p:sp>
        <p:nvSpPr>
          <p:cNvPr id="168" name="Google Shape;168;p7"/>
          <p:cNvSpPr txBox="1">
            <a:spLocks noGrp="1"/>
          </p:cNvSpPr>
          <p:nvPr>
            <p:ph type="body" idx="1"/>
          </p:nvPr>
        </p:nvSpPr>
        <p:spPr>
          <a:xfrm>
            <a:off x="3607694" y="649480"/>
            <a:ext cx="4916510" cy="554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Excessive and disproportionate force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Torture or inhumane treatment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Forced undressing or gender-based violence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Threats or violence with firearms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Destruction of phones or property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Inhumane treatment in police vehicles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8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8"/>
          <p:cNvSpPr/>
          <p:nvPr/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12501B"/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8"/>
          <p:cNvSpPr/>
          <p:nvPr/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196B24">
                  <a:alpha val="45882"/>
                </a:srgbClr>
              </a:gs>
              <a:gs pos="100000">
                <a:srgbClr val="196B2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8"/>
          <p:cNvSpPr/>
          <p:nvPr/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0">
                <a:srgbClr val="196B24">
                  <a:alpha val="28627"/>
                </a:srgbClr>
              </a:gs>
              <a:gs pos="2000">
                <a:srgbClr val="196B2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8"/>
          <p:cNvSpPr/>
          <p:nvPr/>
        </p:nvSpPr>
        <p:spPr>
          <a:xfrm rot="-964587">
            <a:off x="-376302" y="969718"/>
            <a:ext cx="2925267" cy="4178958"/>
          </a:xfrm>
          <a:custGeom>
            <a:avLst/>
            <a:gdLst/>
            <a:ahLst/>
            <a:cxnLst/>
            <a:rect l="l" t="t" r="r" b="b"/>
            <a:pathLst>
              <a:path w="3900357" h="4178958" extrusionOk="0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196B2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8"/>
          <p:cNvSpPr/>
          <p:nvPr/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3D658">
                  <a:alpha val="10980"/>
                </a:srgbClr>
              </a:gs>
              <a:gs pos="100000">
                <a:srgbClr val="43D658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8"/>
          <p:cNvSpPr txBox="1">
            <a:spLocks noGrp="1"/>
          </p:cNvSpPr>
          <p:nvPr>
            <p:ph type="title"/>
          </p:nvPr>
        </p:nvSpPr>
        <p:spPr>
          <a:xfrm>
            <a:off x="350041" y="586855"/>
            <a:ext cx="2400900" cy="3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Play"/>
              <a:buNone/>
            </a:pPr>
            <a:r>
              <a:rPr lang="en-US" sz="2700">
                <a:solidFill>
                  <a:srgbClr val="FFFFFF"/>
                </a:solidFill>
              </a:rPr>
              <a:t>Recent Developments</a:t>
            </a:r>
            <a:endParaRPr/>
          </a:p>
        </p:txBody>
      </p:sp>
      <p:sp>
        <p:nvSpPr>
          <p:cNvPr id="181" name="Google Shape;181;p8"/>
          <p:cNvSpPr txBox="1">
            <a:spLocks noGrp="1"/>
          </p:cNvSpPr>
          <p:nvPr>
            <p:ph type="body" idx="1"/>
          </p:nvPr>
        </p:nvSpPr>
        <p:spPr>
          <a:xfrm>
            <a:off x="3607694" y="649480"/>
            <a:ext cx="4916510" cy="554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EU’s 'Facilitators Package' established in 2002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Ambiguities led to criminalization of people on the move and humanitarian actors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2023: New EU Framework for smuggling continues criminalization trend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9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9"/>
          <p:cNvSpPr/>
          <p:nvPr/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12501B"/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9"/>
          <p:cNvSpPr/>
          <p:nvPr/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196B24">
                  <a:alpha val="45882"/>
                </a:srgbClr>
              </a:gs>
              <a:gs pos="100000">
                <a:srgbClr val="196B2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9"/>
          <p:cNvSpPr/>
          <p:nvPr/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0">
                <a:srgbClr val="196B24">
                  <a:alpha val="28627"/>
                </a:srgbClr>
              </a:gs>
              <a:gs pos="2000">
                <a:srgbClr val="196B2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9"/>
          <p:cNvSpPr/>
          <p:nvPr/>
        </p:nvSpPr>
        <p:spPr>
          <a:xfrm rot="-964587">
            <a:off x="-376302" y="969718"/>
            <a:ext cx="2925267" cy="4178958"/>
          </a:xfrm>
          <a:custGeom>
            <a:avLst/>
            <a:gdLst/>
            <a:ahLst/>
            <a:cxnLst/>
            <a:rect l="l" t="t" r="r" b="b"/>
            <a:pathLst>
              <a:path w="3900357" h="4178958" extrusionOk="0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196B2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9"/>
          <p:cNvSpPr/>
          <p:nvPr/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3D658">
                  <a:alpha val="10980"/>
                </a:srgbClr>
              </a:gs>
              <a:gs pos="100000">
                <a:srgbClr val="43D658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9"/>
          <p:cNvSpPr txBox="1"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Play"/>
              <a:buNone/>
            </a:pPr>
            <a:r>
              <a:rPr lang="en-US" sz="3500">
                <a:solidFill>
                  <a:srgbClr val="FFFFFF"/>
                </a:solidFill>
              </a:rPr>
              <a:t>Proposed Facilitation Directive</a:t>
            </a:r>
            <a:endParaRPr/>
          </a:p>
        </p:txBody>
      </p:sp>
      <p:sp>
        <p:nvSpPr>
          <p:cNvPr id="194" name="Google Shape;194;p9"/>
          <p:cNvSpPr txBox="1">
            <a:spLocks noGrp="1"/>
          </p:cNvSpPr>
          <p:nvPr>
            <p:ph type="body" idx="1"/>
          </p:nvPr>
        </p:nvSpPr>
        <p:spPr>
          <a:xfrm>
            <a:off x="3607694" y="649480"/>
            <a:ext cx="4916510" cy="554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Imposes criminal liability for unauthorized entry, transit, or stay within the EU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Mandates criminal sanctions, unlike the 2002 Directive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Humanitarian exceptions are non-binding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96B24"/>
      </a:accent1>
      <a:accent2>
        <a:srgbClr val="4EA72E"/>
      </a:accent2>
      <a:accent3>
        <a:srgbClr val="156082"/>
      </a:accent3>
      <a:accent4>
        <a:srgbClr val="0F9ED5"/>
      </a:accent4>
      <a:accent5>
        <a:srgbClr val="A02B93"/>
      </a:accent5>
      <a:accent6>
        <a:srgbClr val="E97132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On-screen Show (4:3)</PresentationFormat>
  <Paragraphs>55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Play</vt:lpstr>
      <vt:lpstr>Arial</vt:lpstr>
      <vt:lpstr>Office Theme</vt:lpstr>
      <vt:lpstr>2nd International Conference on Migrant Smuggling  Strasbourg, 10-11 September 2024  FEZILE OSUM  Legal Coordinator Border Violence Monitoring Network </vt:lpstr>
      <vt:lpstr>Presentation Outline</vt:lpstr>
      <vt:lpstr>About BVMN</vt:lpstr>
      <vt:lpstr>Background</vt:lpstr>
      <vt:lpstr>Documenting Border Violence</vt:lpstr>
      <vt:lpstr>Annual Torture Report</vt:lpstr>
      <vt:lpstr>Types of Violence</vt:lpstr>
      <vt:lpstr>Recent Developments</vt:lpstr>
      <vt:lpstr>Proposed Facilitation Directive</vt:lpstr>
      <vt:lpstr>Key Concerns</vt:lpstr>
      <vt:lpstr>Key Concerns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International Conference on Migrant Smuggling  Strasbourg, 10-11 September 2024  FEZILE OSUM  Legal Coordinator Border Violence Monitoring Network </dc:title>
  <dc:creator>ROBINS Claire</dc:creator>
  <cp:lastModifiedBy>ROBINS Claire</cp:lastModifiedBy>
  <cp:revision>1</cp:revision>
  <dcterms:created xsi:type="dcterms:W3CDTF">2013-01-27T09:14:16Z</dcterms:created>
  <dcterms:modified xsi:type="dcterms:W3CDTF">2024-09-06T12:52:58Z</dcterms:modified>
</cp:coreProperties>
</file>