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6" r:id="rId5"/>
    <p:sldId id="259" r:id="rId6"/>
    <p:sldId id="260" r:id="rId7"/>
    <p:sldId id="261" r:id="rId8"/>
    <p:sldId id="282" r:id="rId9"/>
    <p:sldId id="284" r:id="rId10"/>
    <p:sldId id="283" r:id="rId11"/>
    <p:sldId id="258" r:id="rId12"/>
  </p:sldIdLst>
  <p:sldSz cx="12192000" cy="6858000"/>
  <p:notesSz cx="68199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85"/>
    <a:srgbClr val="57585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D31BEC-3247-49D1-B1C8-67F44FBC6AFB}" v="1" dt="2024-09-07T12:24:06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2B55C-647F-4B46-9A8F-51C431EBC7C1}" type="datetimeFigureOut">
              <a:t>09/09/2024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A56CA-A033-4745-B646-6032E273F15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712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CC804-A4B9-F630-F7AE-0F8AC7FC3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3066E0-C7FD-F3CF-A876-6327E527A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CC0A8-49EB-1201-DF18-6D682B559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75DDD-1024-4D96-EA26-62459A763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5B253-923C-E103-9D66-22B6EEE7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892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46408-8591-CF46-9E83-453CB8850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27BC20-FE66-11A1-F0D1-083DDDB736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3700B-BDB8-26A8-EAEC-C70324D1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D60AD-1527-18DD-264D-C27677250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A81FF-6AFA-6BD7-0ECC-23ADA41FF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12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A54E5C-C4F7-F0A0-926E-21912C7CBF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71704-753C-6B2D-F657-8E10EE5BD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2F987-A2CC-560B-759A-F4BAD97B8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B45F7-8E60-5A05-6ACF-BC57A3DF6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D751E-16E6-0403-3A68-441EFAB36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27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615B3-EC74-C1EF-F180-54E1296C2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3F8DE-D2B3-5928-F93D-BD1FBE40B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DA011-E46F-CA42-E9A3-BB5A4E4CE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0DFD4-6591-6740-AAB9-86571798B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73663-0BDF-145A-139D-21772C4A9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39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48939-9835-D10A-1B3B-1BDFCC6F2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34F24-3FE4-9C51-D5A4-8E9E36E05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E9174-9B45-138D-0749-16C94BD65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0DA85-4516-9242-B7C5-51AA97A24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7B013-AC88-D20D-69FF-70383A319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316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486F9-1578-A27C-23E0-338DB5EFB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EB20C-91F8-DFFB-AFBE-E03416597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279A5-E10A-7B87-E624-9F93F6E16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654A3-082F-146C-EA72-FD807805D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744B4-08AB-BD52-63D1-9796F058A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47B1EE-720D-0C5F-884A-A59F3ADE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7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5AD88-43EA-9E77-12E2-9DC511DEA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0625D-2134-2B23-A97A-BD736D2EC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175297-B265-08A0-E7FD-29C0F1A08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8658A4-9E51-7830-FB00-DBEF172331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43BC89-090C-533D-602B-B0A7A2B997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242F43-2966-211C-9AF9-7CE630E05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43DC3A-0297-8B75-A8CE-5B1F2B1F4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EE3ADD-C5E9-8608-5FA3-132748D95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932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B5CFD-5D96-35E8-0CFA-E400773B8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4F45E8-FCB1-AECC-19C8-1DBDC8DF1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058F94-8495-69B3-EF5A-C9986CAED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90C577-0833-48D8-8DD5-28008E1DF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142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E3527B-84DF-0259-476E-A23FE0C7A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F6E30A-6C3C-6045-A81C-264252B88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02EF48-557D-8F8B-82C3-75BB686DF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304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57F59-7621-81A8-D847-6A58A6FAF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779D4-2E58-45BF-8619-221E793F1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ACE48-4564-1DDF-D667-EA585DB809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1AA37B-DF8B-5303-653B-FF85D5F60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0D373-3478-C9C3-0BE8-C0738F5C0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600551-8D70-2DD5-FEDD-55D14236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198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35ABE-ECEB-D694-B3C4-284787725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6BC214-7A52-37A2-DE20-4408E6CF9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5E3C07-CBA5-D7DB-37F6-1533C7238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EA041E-420F-B3E0-1399-D190F78D1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3D755-4F26-87AD-4B7F-B90CBCD6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C3F3-3F6D-FBBC-B822-5A068E284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865482-9FAD-237D-EEC2-7A6373379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3F6BB-C49D-B3FF-C16E-BCE3780A3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43326-ED3B-3551-B2B1-4977DFB122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C7B2C-9943-492F-B033-F723E6975DAE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C9E2C-1AEE-6DE5-8658-2F47D796D3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DF1A1-E719-864B-8FDC-CAAEFAB1C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19D54-4E33-4E34-9EEA-CCF8B2EE5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962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B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ue background with a blue circle with people and birds&#10;&#10;Description automatically generated">
            <a:extLst>
              <a:ext uri="{FF2B5EF4-FFF2-40B4-BE49-F238E27FC236}">
                <a16:creationId xmlns:a16="http://schemas.microsoft.com/office/drawing/2014/main" id="{E6F46C21-858A-912E-B727-81F8FA0892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37816"/>
          <a:stretch/>
        </p:blipFill>
        <p:spPr>
          <a:xfrm>
            <a:off x="7658558" y="468890"/>
            <a:ext cx="4533442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05257E-8F67-8C7B-10C5-ECE6A12A59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0580" y="1754156"/>
            <a:ext cx="7505726" cy="2934795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solidFill>
                  <a:srgbClr val="FFFFF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UN Protocol against the Smuggling of Migrants by Land, Sea and Air</a:t>
            </a:r>
            <a:endParaRPr lang="en-GB" b="1" dirty="0">
              <a:solidFill>
                <a:srgbClr val="FFFFFF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8E63E6-BDD8-332B-3F7D-F253AA30D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691" y="5417675"/>
            <a:ext cx="6088142" cy="1190532"/>
          </a:xfrm>
        </p:spPr>
        <p:txBody>
          <a:bodyPr>
            <a:normAutofit/>
          </a:bodyPr>
          <a:lstStyle/>
          <a:p>
            <a:pPr algn="l"/>
            <a:r>
              <a:rPr lang="en-GB" sz="1800" b="1">
                <a:solidFill>
                  <a:srgbClr val="FFFFF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Martin Fowke</a:t>
            </a:r>
          </a:p>
          <a:p>
            <a:pPr algn="l"/>
            <a:r>
              <a:rPr lang="en-US" sz="1800">
                <a:solidFill>
                  <a:srgbClr val="FFFFF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Team Leader, Normative and Policy Team</a:t>
            </a:r>
          </a:p>
          <a:p>
            <a:pPr algn="l"/>
            <a:r>
              <a:rPr lang="en-US" sz="1800">
                <a:solidFill>
                  <a:srgbClr val="FFFFF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UNODC Human Trafficking &amp; Migrant Smuggling Section</a:t>
            </a:r>
          </a:p>
        </p:txBody>
      </p:sp>
      <p:pic>
        <p:nvPicPr>
          <p:cNvPr id="4" name="Picture 3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D6C692E-2202-59F2-6D65-C63036F271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4264090" cy="1201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348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circle with people and birds&#10;&#10;Description automatically generated">
            <a:extLst>
              <a:ext uri="{FF2B5EF4-FFF2-40B4-BE49-F238E27FC236}">
                <a16:creationId xmlns:a16="http://schemas.microsoft.com/office/drawing/2014/main" id="{6A04D7C5-6BDF-B8CB-60C7-32FB7299D0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9" t="3391" r="25204" b="4434"/>
          <a:stretch/>
        </p:blipFill>
        <p:spPr>
          <a:xfrm>
            <a:off x="8095950" y="2506662"/>
            <a:ext cx="4160705" cy="435133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D763CE1-5E26-EFE5-DFA5-81070D351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5493" y="316763"/>
            <a:ext cx="2798307" cy="119492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95F6D-0022-09ED-4D0E-04262F6A6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1161"/>
            <a:ext cx="10515600" cy="465269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b="1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GB" b="1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Adoption</a:t>
            </a:r>
            <a:r>
              <a:rPr lang="en-GB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  <a:r>
              <a:rPr lang="en-US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15 November 2000 at the 55</a:t>
            </a:r>
            <a:r>
              <a:rPr lang="en-US" baseline="3000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</a:t>
            </a:r>
            <a:r>
              <a:rPr lang="en-US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session of the UN General Assembly (A/RES/55/25)</a:t>
            </a:r>
          </a:p>
          <a:p>
            <a:pPr marL="0" indent="0">
              <a:buNone/>
            </a:pPr>
            <a:endParaRPr lang="en-GB" b="1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GB" b="1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Entry into force</a:t>
            </a:r>
            <a:r>
              <a:rPr lang="en-GB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28 January 2004</a:t>
            </a:r>
          </a:p>
          <a:p>
            <a:pPr marL="0" indent="0">
              <a:buNone/>
            </a:pPr>
            <a:endParaRPr lang="en-GB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GB" b="1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States Parties</a:t>
            </a:r>
            <a:r>
              <a:rPr lang="en-GB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152 (as of 1</a:t>
            </a:r>
            <a:r>
              <a:rPr lang="en-GB" baseline="3000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st</a:t>
            </a:r>
            <a:r>
              <a:rPr lang="en-GB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September 2024)</a:t>
            </a:r>
          </a:p>
          <a:p>
            <a:pPr marL="0" indent="0">
              <a:buNone/>
            </a:pPr>
            <a:endParaRPr lang="en-GB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GB" b="1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Nature of the Protocol</a:t>
            </a:r>
            <a:r>
              <a:rPr lang="en-GB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  <a:r>
              <a:rPr lang="en-US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criminal justice instrument, </a:t>
            </a:r>
            <a:r>
              <a:rPr lang="en-US" b="1" u="sng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not</a:t>
            </a:r>
            <a:r>
              <a:rPr lang="en-US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 migration management tool.</a:t>
            </a:r>
          </a:p>
          <a:p>
            <a:pPr marL="0" indent="0">
              <a:buNone/>
            </a:pPr>
            <a:endParaRPr lang="en-GB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A390428-20A6-0CFE-5D24-EAC308FD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763"/>
            <a:ext cx="10515600" cy="1325563"/>
          </a:xfrm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r>
              <a:rPr lang="en-US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Smuggling of Migrants</a:t>
            </a:r>
            <a:br>
              <a:rPr lang="en-US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US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Protocol</a:t>
            </a:r>
            <a:endParaRPr lang="en-GB" sz="3600" b="1" dirty="0">
              <a:solidFill>
                <a:srgbClr val="004B85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FB9B323-0F93-EFEA-01C8-85A22DEF99E7}"/>
              </a:ext>
            </a:extLst>
          </p:cNvPr>
          <p:cNvCxnSpPr>
            <a:cxnSpLocks/>
          </p:cNvCxnSpPr>
          <p:nvPr/>
        </p:nvCxnSpPr>
        <p:spPr>
          <a:xfrm>
            <a:off x="838200" y="1580518"/>
            <a:ext cx="10515600" cy="0"/>
          </a:xfrm>
          <a:prstGeom prst="line">
            <a:avLst/>
          </a:prstGeom>
          <a:ln w="63500">
            <a:solidFill>
              <a:srgbClr val="004B8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386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A390428-20A6-0CFE-5D24-EAC308FD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2250"/>
            <a:ext cx="10515600" cy="1325563"/>
          </a:xfrm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r>
              <a:rPr lang="en-US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The Smuggling of Migrants</a:t>
            </a:r>
            <a:br>
              <a:rPr lang="en-US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US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Protocol</a:t>
            </a:r>
            <a:endParaRPr lang="en-GB" sz="3600" b="1" dirty="0">
              <a:solidFill>
                <a:srgbClr val="004B85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FB9B323-0F93-EFEA-01C8-85A22DEF99E7}"/>
              </a:ext>
            </a:extLst>
          </p:cNvPr>
          <p:cNvCxnSpPr>
            <a:cxnSpLocks/>
          </p:cNvCxnSpPr>
          <p:nvPr/>
        </p:nvCxnSpPr>
        <p:spPr>
          <a:xfrm>
            <a:off x="838200" y="1580518"/>
            <a:ext cx="10515600" cy="0"/>
          </a:xfrm>
          <a:prstGeom prst="line">
            <a:avLst/>
          </a:prstGeom>
          <a:ln w="63500">
            <a:solidFill>
              <a:srgbClr val="004B8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FBDB2126-6B34-9F21-E259-CA4265DF8B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5493" y="292250"/>
            <a:ext cx="2798307" cy="119492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74DC008-D652-59DB-52E8-4D1CC4C12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1161"/>
            <a:ext cx="10734964" cy="47820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Legal definition</a:t>
            </a:r>
            <a:r>
              <a:rPr lang="en-US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</a:p>
          <a:p>
            <a:pPr marL="0" indent="0">
              <a:buNone/>
            </a:pPr>
            <a:endParaRPr lang="en-US" i="1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“The procurement, in order to obtain, directly or indirectly, a financial or other material benefit, of the illegal entry of a person into a State Party of which the person is not a national or a permanent resident”</a:t>
            </a:r>
            <a:r>
              <a:rPr lang="en-US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(Article 3)</a:t>
            </a:r>
          </a:p>
          <a:p>
            <a:pPr marL="0" indent="0">
              <a:buNone/>
            </a:pPr>
            <a:endParaRPr lang="en-US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Main protected legal interests</a:t>
            </a:r>
            <a:r>
              <a:rPr lang="en-US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the sovereignty and security of the State.</a:t>
            </a:r>
          </a:p>
          <a:p>
            <a:pPr marL="0" indent="0">
              <a:buNone/>
            </a:pPr>
            <a:endParaRPr lang="en-US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Purposes</a:t>
            </a:r>
            <a:r>
              <a:rPr lang="en-US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Prevent and combat the smuggling of migrants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Promote cooperation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Protect the rights of smuggled migrants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8915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95F6D-0022-09ED-4D0E-04262F6A6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168"/>
            <a:ext cx="10515600" cy="4858955"/>
          </a:xfrm>
        </p:spPr>
        <p:txBody>
          <a:bodyPr>
            <a:normAutofit/>
          </a:bodyPr>
          <a:lstStyle/>
          <a:p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US" sz="28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Rapid and global ratification </a:t>
            </a:r>
          </a:p>
          <a:p>
            <a:pPr lvl="1"/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US" sz="28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Inconsistent implementation, e.g.:</a:t>
            </a:r>
          </a:p>
          <a:p>
            <a:pPr lvl="2"/>
            <a:r>
              <a:rPr lang="en-US" sz="24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definition </a:t>
            </a:r>
          </a:p>
          <a:p>
            <a:pPr lvl="2"/>
            <a:r>
              <a:rPr lang="en-US" sz="24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non-criminalization of smuggled migrants and humanitarian actors,</a:t>
            </a:r>
          </a:p>
          <a:p>
            <a:pPr lvl="2"/>
            <a:r>
              <a:rPr lang="en-US" sz="24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protection and assistance measures </a:t>
            </a:r>
          </a:p>
          <a:p>
            <a:pPr lvl="1"/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US" sz="28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new Review Mechanism </a:t>
            </a:r>
          </a:p>
          <a:p>
            <a:pPr lvl="1"/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US" sz="28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Treaty body includes annual practitioner exchange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A390428-20A6-0CFE-5D24-EAC308FD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1227"/>
            <a:ext cx="10515600" cy="1325563"/>
          </a:xfrm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r>
              <a:rPr lang="en-GB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Implementation: a work in progress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FB9B323-0F93-EFEA-01C8-85A22DEF99E7}"/>
              </a:ext>
            </a:extLst>
          </p:cNvPr>
          <p:cNvCxnSpPr>
            <a:cxnSpLocks/>
          </p:cNvCxnSpPr>
          <p:nvPr/>
        </p:nvCxnSpPr>
        <p:spPr>
          <a:xfrm>
            <a:off x="838200" y="1580518"/>
            <a:ext cx="10515600" cy="0"/>
          </a:xfrm>
          <a:prstGeom prst="line">
            <a:avLst/>
          </a:prstGeom>
          <a:ln w="63500">
            <a:solidFill>
              <a:srgbClr val="004B8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03364C27-C259-A819-3997-1BEB52B53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5493" y="311187"/>
            <a:ext cx="2798307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908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95F6D-0022-09ED-4D0E-04262F6A6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US" sz="28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Multiple definitions of migrant smuggling and related offences</a:t>
            </a:r>
          </a:p>
          <a:p>
            <a:pPr marL="457200" lvl="1" indent="0">
              <a:buNone/>
            </a:pPr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US" sz="28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Encroachment on  rights of irregular migrants</a:t>
            </a:r>
          </a:p>
          <a:p>
            <a:pPr marL="457200" lvl="1" indent="0">
              <a:buNone/>
            </a:pPr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US" sz="28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Content predominantly from perspective of destination countries for international issue</a:t>
            </a:r>
          </a:p>
          <a:p>
            <a:pPr marL="457200" lvl="1" indent="0">
              <a:buNone/>
            </a:pPr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A390428-20A6-0CFE-5D24-EAC308FD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1227"/>
            <a:ext cx="10515600" cy="1325563"/>
          </a:xfrm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/>
          <a:lstStyle/>
          <a:p>
            <a:r>
              <a:rPr lang="en-US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Potential risks with new instrument  </a:t>
            </a:r>
            <a:endParaRPr lang="en-GB" b="1" dirty="0">
              <a:solidFill>
                <a:srgbClr val="004B85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FB9B323-0F93-EFEA-01C8-85A22DEF99E7}"/>
              </a:ext>
            </a:extLst>
          </p:cNvPr>
          <p:cNvCxnSpPr>
            <a:cxnSpLocks/>
          </p:cNvCxnSpPr>
          <p:nvPr/>
        </p:nvCxnSpPr>
        <p:spPr>
          <a:xfrm>
            <a:off x="838200" y="1580518"/>
            <a:ext cx="10515600" cy="0"/>
          </a:xfrm>
          <a:prstGeom prst="line">
            <a:avLst/>
          </a:prstGeom>
          <a:ln w="63500">
            <a:solidFill>
              <a:srgbClr val="004B8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03364C27-C259-A819-3997-1BEB52B53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5493" y="311187"/>
            <a:ext cx="2798307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865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95F6D-0022-09ED-4D0E-04262F6A6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168"/>
            <a:ext cx="10515600" cy="4858955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US" sz="28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Tackle organized crime, e.g. follow the money </a:t>
            </a:r>
          </a:p>
          <a:p>
            <a:pPr lvl="1"/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US" sz="28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Address root causes, e.g. review access to regular pathways </a:t>
            </a:r>
          </a:p>
          <a:p>
            <a:pPr lvl="1"/>
            <a:endParaRPr lang="en-US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US" sz="2800" dirty="0">
                <a:solidFill>
                  <a:srgbClr val="57585B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Ensure greater protection responses, e.g. for unaccompanied and separated children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A390428-20A6-0CFE-5D24-EAC308FD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1227"/>
            <a:ext cx="10515600" cy="1325563"/>
          </a:xfrm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r>
              <a:rPr lang="en-US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Renewed action, not frameworks, to </a:t>
            </a:r>
            <a:br>
              <a:rPr lang="en-US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US" sz="36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implement existing commitments</a:t>
            </a:r>
            <a:endParaRPr lang="en-GB" sz="3600" b="1" dirty="0">
              <a:solidFill>
                <a:srgbClr val="004B85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FB9B323-0F93-EFEA-01C8-85A22DEF99E7}"/>
              </a:ext>
            </a:extLst>
          </p:cNvPr>
          <p:cNvCxnSpPr>
            <a:cxnSpLocks/>
          </p:cNvCxnSpPr>
          <p:nvPr/>
        </p:nvCxnSpPr>
        <p:spPr>
          <a:xfrm>
            <a:off x="838200" y="1580518"/>
            <a:ext cx="10515600" cy="0"/>
          </a:xfrm>
          <a:prstGeom prst="line">
            <a:avLst/>
          </a:prstGeom>
          <a:ln w="63500">
            <a:solidFill>
              <a:srgbClr val="004B8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03364C27-C259-A819-3997-1BEB52B53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55493" y="311187"/>
            <a:ext cx="2798307" cy="119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613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95F6D-0022-09ED-4D0E-04262F6A6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lvl="1" indent="0">
              <a:buNone/>
            </a:pPr>
            <a:endParaRPr lang="en-GB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GB" sz="2800" dirty="0">
                <a:solidFill>
                  <a:srgbClr val="57585B"/>
                </a:solidFill>
                <a:latin typeface="Lato"/>
                <a:ea typeface="Lato"/>
                <a:cs typeface="Lato"/>
              </a:rPr>
              <a:t>Greater action on protection and assistance for smuggled migrants and refugees</a:t>
            </a:r>
          </a:p>
          <a:p>
            <a:pPr marL="457200" lvl="1" indent="0">
              <a:buNone/>
            </a:pPr>
            <a:endParaRPr lang="en-GB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GB" sz="2800" dirty="0">
                <a:solidFill>
                  <a:srgbClr val="57585B"/>
                </a:solidFill>
                <a:latin typeface="Lato"/>
                <a:ea typeface="Lato"/>
                <a:cs typeface="Lato"/>
              </a:rPr>
              <a:t>Strengthen implementation of non-criminalization provision for humanitarian actors</a:t>
            </a:r>
          </a:p>
          <a:p>
            <a:pPr lvl="1"/>
            <a:endParaRPr lang="en-GB" sz="2800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lvl="1"/>
            <a:r>
              <a:rPr lang="en-GB" sz="2800" dirty="0">
                <a:solidFill>
                  <a:srgbClr val="57585B"/>
                </a:solidFill>
                <a:latin typeface="Lato"/>
                <a:ea typeface="Lato"/>
                <a:cs typeface="Lato"/>
              </a:rPr>
              <a:t>Address emerging patterns (e.g. use of technology)</a:t>
            </a:r>
          </a:p>
          <a:p>
            <a:pPr marL="457200" lvl="1" indent="0">
              <a:buNone/>
            </a:pPr>
            <a:endParaRPr lang="en-GB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457200" lvl="1" indent="0">
              <a:buNone/>
            </a:pPr>
            <a:endParaRPr lang="en-GB" dirty="0">
              <a:solidFill>
                <a:srgbClr val="57585B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A390428-20A6-0CFE-5D24-EAC308FD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1227"/>
            <a:ext cx="10515600" cy="1325563"/>
          </a:xfrm>
          <a:ln>
            <a:noFill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>
            <a:normAutofit/>
          </a:bodyPr>
          <a:lstStyle/>
          <a:p>
            <a:r>
              <a:rPr lang="en-US" sz="38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Where could </a:t>
            </a:r>
            <a:r>
              <a:rPr lang="en-US" sz="3800" b="1" dirty="0" err="1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CoE</a:t>
            </a:r>
            <a:r>
              <a:rPr lang="en-US" sz="38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add value – </a:t>
            </a:r>
            <a:br>
              <a:rPr lang="en-US" sz="38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US" sz="3800" b="1" dirty="0">
                <a:solidFill>
                  <a:srgbClr val="004B8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regional practitioner guidelines?</a:t>
            </a:r>
            <a:endParaRPr lang="en-GB" sz="3800" b="1" dirty="0">
              <a:solidFill>
                <a:srgbClr val="004B85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D926D0-3F6D-799B-C05E-701C469D9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8766" y="316763"/>
            <a:ext cx="2798307" cy="1194920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EAD7EB95-2CF2-3221-8781-E28F73D6460F}"/>
              </a:ext>
            </a:extLst>
          </p:cNvPr>
          <p:cNvCxnSpPr>
            <a:cxnSpLocks/>
          </p:cNvCxnSpPr>
          <p:nvPr/>
        </p:nvCxnSpPr>
        <p:spPr>
          <a:xfrm>
            <a:off x="838200" y="1580518"/>
            <a:ext cx="10515600" cy="0"/>
          </a:xfrm>
          <a:prstGeom prst="line">
            <a:avLst/>
          </a:prstGeom>
          <a:ln w="63500">
            <a:solidFill>
              <a:srgbClr val="004B8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443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B8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D9A9B-80DC-F41E-14B7-FFF920235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r>
              <a:rPr lang="en-GB" b="1">
                <a:solidFill>
                  <a:srgbClr val="FFFFF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Thank you</a:t>
            </a:r>
          </a:p>
        </p:txBody>
      </p:sp>
      <p:pic>
        <p:nvPicPr>
          <p:cNvPr id="9" name="Picture 8" descr="A blue background with a blue circle with people and birds&#10;&#10;Description automatically generated">
            <a:extLst>
              <a:ext uri="{FF2B5EF4-FFF2-40B4-BE49-F238E27FC236}">
                <a16:creationId xmlns:a16="http://schemas.microsoft.com/office/drawing/2014/main" id="{A6F53646-C7C2-2ADA-6F61-54C4D5B1CE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37816"/>
          <a:stretch/>
        </p:blipFill>
        <p:spPr>
          <a:xfrm>
            <a:off x="7658558" y="0"/>
            <a:ext cx="4533442" cy="68580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BC06C27-4A31-4276-9DC7-5324D884710F}"/>
              </a:ext>
            </a:extLst>
          </p:cNvPr>
          <p:cNvSpPr txBox="1"/>
          <p:nvPr/>
        </p:nvSpPr>
        <p:spPr>
          <a:xfrm>
            <a:off x="832797" y="4597375"/>
            <a:ext cx="68547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UNODC Human Trafficking and Migrant Smuggling Section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C29150-A573-9108-4F6F-9D49F08FB8DC}"/>
              </a:ext>
            </a:extLst>
          </p:cNvPr>
          <p:cNvSpPr txBox="1"/>
          <p:nvPr/>
        </p:nvSpPr>
        <p:spPr>
          <a:xfrm>
            <a:off x="832797" y="5182320"/>
            <a:ext cx="618951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Office E1221 | P. O. Box 500 | 1400 Vienna, Austria</a:t>
            </a:r>
          </a:p>
          <a:p>
            <a:r>
              <a:rPr lang="it-IT" sz="16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Tel: (+43-1) 26060 5193 E-mail: martin.fowke@un.org </a:t>
            </a:r>
          </a:p>
          <a:p>
            <a:r>
              <a:rPr lang="it-IT" sz="16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Twitter: @UNODC_HTMSS </a:t>
            </a:r>
          </a:p>
          <a:p>
            <a:r>
              <a:rPr lang="it-IT" sz="16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Website: www.unodc.org/unodc/en/human-trafficking/index.html</a:t>
            </a:r>
            <a:endParaRPr lang="en-GB" sz="160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FBA5CE79-C9D7-341C-1BA7-E31FFD7729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4264090" cy="1201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425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624c5efd-7f54-44a3-9086-e53bd1630d3d" xsi:nil="true"/>
    <TaxCatchAll xmlns="985ec44e-1bab-4c0b-9df0-6ba128686fc9" xsi:nil="true"/>
    <comments xmlns="624c5efd-7f54-44a3-9086-e53bd1630d3d" xsi:nil="true"/>
    <lcf76f155ced4ddcb4097134ff3c332f xmlns="624c5efd-7f54-44a3-9086-e53bd1630d3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FF9B9EBACB524D9B20763FE5090D4E" ma:contentTypeVersion="20" ma:contentTypeDescription="Create a new document." ma:contentTypeScope="" ma:versionID="59860eb864b7733278afe49da6524f65">
  <xsd:schema xmlns:xsd="http://www.w3.org/2001/XMLSchema" xmlns:xs="http://www.w3.org/2001/XMLSchema" xmlns:p="http://schemas.microsoft.com/office/2006/metadata/properties" xmlns:ns2="624c5efd-7f54-44a3-9086-e53bd1630d3d" xmlns:ns3="15e33d2d-9d1e-4ae7-ab11-855e3604eeec" xmlns:ns4="985ec44e-1bab-4c0b-9df0-6ba128686fc9" targetNamespace="http://schemas.microsoft.com/office/2006/metadata/properties" ma:root="true" ma:fieldsID="3b3855c6b36c288c8734823f3675d760" ns2:_="" ns3:_="" ns4:_="">
    <xsd:import namespace="624c5efd-7f54-44a3-9086-e53bd1630d3d"/>
    <xsd:import namespace="15e33d2d-9d1e-4ae7-ab11-855e3604eeec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comme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4c5efd-7f54-44a3-9086-e53bd1630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comments" ma:index="20" nillable="true" ma:displayName="comments" ma:internalName="comments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e33d2d-9d1e-4ae7-ab11-855e3604eee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c368d637-88eb-4f2f-9972-0322da72e86b}" ma:internalName="TaxCatchAll" ma:showField="CatchAllData" ma:web="15e33d2d-9d1e-4ae7-ab11-855e3604ee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A8BD77-2272-4DE0-B00C-08A9D9660AE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624c5efd-7f54-44a3-9086-e53bd1630d3d"/>
    <ds:schemaRef ds:uri="http://purl.org/dc/elements/1.1/"/>
    <ds:schemaRef ds:uri="http://schemas.microsoft.com/office/2006/documentManagement/types"/>
    <ds:schemaRef ds:uri="15e33d2d-9d1e-4ae7-ab11-855e3604eeec"/>
    <ds:schemaRef ds:uri="985ec44e-1bab-4c0b-9df0-6ba128686fc9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65952A9-614B-47E7-A7AE-3B20CED0BA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30BA80-0AEE-4D96-A619-E00C7B9E53D2}">
  <ds:schemaRefs>
    <ds:schemaRef ds:uri="15e33d2d-9d1e-4ae7-ab11-855e3604eeec"/>
    <ds:schemaRef ds:uri="624c5efd-7f54-44a3-9086-e53bd1630d3d"/>
    <ds:schemaRef ds:uri="985ec44e-1bab-4c0b-9df0-6ba128686fc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1360</TotalTime>
  <Words>398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Lato</vt:lpstr>
      <vt:lpstr>Wingdings</vt:lpstr>
      <vt:lpstr>Office Theme</vt:lpstr>
      <vt:lpstr>The UN Protocol against the Smuggling of Migrants by Land, Sea and Air</vt:lpstr>
      <vt:lpstr>The Smuggling of Migrants Protocol</vt:lpstr>
      <vt:lpstr>The Smuggling of Migrants Protocol</vt:lpstr>
      <vt:lpstr>Implementation: a work in progress </vt:lpstr>
      <vt:lpstr>Potential risks with new instrument  </vt:lpstr>
      <vt:lpstr>Renewed action, not frameworks, to  implement existing commitments</vt:lpstr>
      <vt:lpstr>Where could CoE add value –  regional practitioner guidelines?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Artem Vlasov</dc:creator>
  <cp:lastModifiedBy>ROBINS Claire</cp:lastModifiedBy>
  <cp:revision>6</cp:revision>
  <cp:lastPrinted>2024-09-09T07:18:35Z</cp:lastPrinted>
  <dcterms:created xsi:type="dcterms:W3CDTF">2023-10-03T09:25:09Z</dcterms:created>
  <dcterms:modified xsi:type="dcterms:W3CDTF">2024-09-09T07:19:04Z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0x01010098FF9B9EBACB524D9B20763FE5090D4E</vt:lpwstr>
  </property>
  <property fmtid="{D5CDD505-2E9C-101B-9397-08002B2CF9AE}" pid="3" name="MediaServiceImageTags">
    <vt:lpwstr/>
  </property>
</Properties>
</file>