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64" r:id="rId5"/>
    <p:sldId id="259" r:id="rId6"/>
    <p:sldId id="265" r:id="rId7"/>
    <p:sldId id="266" r:id="rId8"/>
    <p:sldId id="267" r:id="rId9"/>
    <p:sldId id="263" r:id="rId10"/>
    <p:sldId id="270" r:id="rId11"/>
    <p:sldId id="268" r:id="rId12"/>
    <p:sldId id="262" r:id="rId13"/>
    <p:sldId id="261" r:id="rId14"/>
    <p:sldId id="271"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517"/>
    <p:restoredTop sz="94708"/>
  </p:normalViewPr>
  <p:slideViewPr>
    <p:cSldViewPr snapToGrid="0">
      <p:cViewPr varScale="1">
        <p:scale>
          <a:sx n="108" d="100"/>
          <a:sy n="108" d="100"/>
        </p:scale>
        <p:origin x="108" y="4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8129A8-8E1B-3349-A7D6-F9F7798F6F9E}" type="datetimeFigureOut">
              <a:rPr lang="en-US" smtClean="0"/>
              <a:t>9/9/2024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2711F6-0EC1-754D-B873-D6FE114AB5DC}" type="slidenum">
              <a:rPr lang="en-US" smtClean="0"/>
              <a:t>‹#›</a:t>
            </a:fld>
            <a:endParaRPr lang="en-US"/>
          </a:p>
        </p:txBody>
      </p:sp>
    </p:spTree>
    <p:extLst>
      <p:ext uri="{BB962C8B-B14F-4D97-AF65-F5344CB8AC3E}">
        <p14:creationId xmlns:p14="http://schemas.microsoft.com/office/powerpoint/2010/main" val="1258176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2711F6-0EC1-754D-B873-D6FE114AB5DC}" type="slidenum">
              <a:rPr lang="en-US" smtClean="0"/>
              <a:t>1</a:t>
            </a:fld>
            <a:endParaRPr lang="en-US"/>
          </a:p>
        </p:txBody>
      </p:sp>
    </p:spTree>
    <p:extLst>
      <p:ext uri="{BB962C8B-B14F-4D97-AF65-F5344CB8AC3E}">
        <p14:creationId xmlns:p14="http://schemas.microsoft.com/office/powerpoint/2010/main" val="41276542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p>
        </p:txBody>
      </p:sp>
      <p:sp>
        <p:nvSpPr>
          <p:cNvPr id="4" name="Slide Number Placeholder 3"/>
          <p:cNvSpPr>
            <a:spLocks noGrp="1"/>
          </p:cNvSpPr>
          <p:nvPr>
            <p:ph type="sldNum" sz="quarter" idx="5"/>
          </p:nvPr>
        </p:nvSpPr>
        <p:spPr/>
        <p:txBody>
          <a:bodyPr/>
          <a:lstStyle/>
          <a:p>
            <a:fld id="{182711F6-0EC1-754D-B873-D6FE114AB5DC}" type="slidenum">
              <a:rPr lang="en-US" smtClean="0"/>
              <a:t>10</a:t>
            </a:fld>
            <a:endParaRPr lang="en-US"/>
          </a:p>
        </p:txBody>
      </p:sp>
    </p:spTree>
    <p:extLst>
      <p:ext uri="{BB962C8B-B14F-4D97-AF65-F5344CB8AC3E}">
        <p14:creationId xmlns:p14="http://schemas.microsoft.com/office/powerpoint/2010/main" val="17817844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fl</a:t>
            </a:r>
            <a:r>
              <a:rPr lang="en-US" dirty="0"/>
              <a:t>‘‘</a:t>
            </a:r>
          </a:p>
        </p:txBody>
      </p:sp>
      <p:sp>
        <p:nvSpPr>
          <p:cNvPr id="4" name="Slide Number Placeholder 3"/>
          <p:cNvSpPr>
            <a:spLocks noGrp="1"/>
          </p:cNvSpPr>
          <p:nvPr>
            <p:ph type="sldNum" sz="quarter" idx="5"/>
          </p:nvPr>
        </p:nvSpPr>
        <p:spPr/>
        <p:txBody>
          <a:bodyPr/>
          <a:lstStyle/>
          <a:p>
            <a:fld id="{182711F6-0EC1-754D-B873-D6FE114AB5DC}" type="slidenum">
              <a:rPr lang="en-US" smtClean="0"/>
              <a:t>11</a:t>
            </a:fld>
            <a:endParaRPr lang="en-US"/>
          </a:p>
        </p:txBody>
      </p:sp>
    </p:spTree>
    <p:extLst>
      <p:ext uri="{BB962C8B-B14F-4D97-AF65-F5344CB8AC3E}">
        <p14:creationId xmlns:p14="http://schemas.microsoft.com/office/powerpoint/2010/main" val="26508844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2711F6-0EC1-754D-B873-D6FE114AB5DC}" type="slidenum">
              <a:rPr lang="en-US" smtClean="0"/>
              <a:t>12</a:t>
            </a:fld>
            <a:endParaRPr lang="en-US"/>
          </a:p>
        </p:txBody>
      </p:sp>
    </p:spTree>
    <p:extLst>
      <p:ext uri="{BB962C8B-B14F-4D97-AF65-F5344CB8AC3E}">
        <p14:creationId xmlns:p14="http://schemas.microsoft.com/office/powerpoint/2010/main" val="2424356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2711F6-0EC1-754D-B873-D6FE114AB5DC}" type="slidenum">
              <a:rPr lang="en-US" smtClean="0"/>
              <a:t>13</a:t>
            </a:fld>
            <a:endParaRPr lang="en-US"/>
          </a:p>
        </p:txBody>
      </p:sp>
    </p:spTree>
    <p:extLst>
      <p:ext uri="{BB962C8B-B14F-4D97-AF65-F5344CB8AC3E}">
        <p14:creationId xmlns:p14="http://schemas.microsoft.com/office/powerpoint/2010/main" val="40581722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2711F6-0EC1-754D-B873-D6FE114AB5DC}" type="slidenum">
              <a:rPr lang="en-US" smtClean="0"/>
              <a:t>14</a:t>
            </a:fld>
            <a:endParaRPr lang="en-US"/>
          </a:p>
        </p:txBody>
      </p:sp>
    </p:spTree>
    <p:extLst>
      <p:ext uri="{BB962C8B-B14F-4D97-AF65-F5344CB8AC3E}">
        <p14:creationId xmlns:p14="http://schemas.microsoft.com/office/powerpoint/2010/main" val="9534173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2711F6-0EC1-754D-B873-D6FE114AB5DC}" type="slidenum">
              <a:rPr lang="en-US" smtClean="0"/>
              <a:t>15</a:t>
            </a:fld>
            <a:endParaRPr lang="en-US"/>
          </a:p>
        </p:txBody>
      </p:sp>
    </p:spTree>
    <p:extLst>
      <p:ext uri="{BB962C8B-B14F-4D97-AF65-F5344CB8AC3E}">
        <p14:creationId xmlns:p14="http://schemas.microsoft.com/office/powerpoint/2010/main" val="14939857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2711F6-0EC1-754D-B873-D6FE114AB5DC}" type="slidenum">
              <a:rPr lang="en-US" smtClean="0"/>
              <a:t>2</a:t>
            </a:fld>
            <a:endParaRPr lang="en-US"/>
          </a:p>
        </p:txBody>
      </p:sp>
    </p:spTree>
    <p:extLst>
      <p:ext uri="{BB962C8B-B14F-4D97-AF65-F5344CB8AC3E}">
        <p14:creationId xmlns:p14="http://schemas.microsoft.com/office/powerpoint/2010/main" val="1489184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2711F6-0EC1-754D-B873-D6FE114AB5DC}" type="slidenum">
              <a:rPr lang="en-US" smtClean="0"/>
              <a:t>3</a:t>
            </a:fld>
            <a:endParaRPr lang="en-US"/>
          </a:p>
        </p:txBody>
      </p:sp>
    </p:spTree>
    <p:extLst>
      <p:ext uri="{BB962C8B-B14F-4D97-AF65-F5344CB8AC3E}">
        <p14:creationId xmlns:p14="http://schemas.microsoft.com/office/powerpoint/2010/main" val="3399934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p>
        </p:txBody>
      </p:sp>
      <p:sp>
        <p:nvSpPr>
          <p:cNvPr id="4" name="Slide Number Placeholder 3"/>
          <p:cNvSpPr>
            <a:spLocks noGrp="1"/>
          </p:cNvSpPr>
          <p:nvPr>
            <p:ph type="sldNum" sz="quarter" idx="5"/>
          </p:nvPr>
        </p:nvSpPr>
        <p:spPr/>
        <p:txBody>
          <a:bodyPr/>
          <a:lstStyle/>
          <a:p>
            <a:fld id="{182711F6-0EC1-754D-B873-D6FE114AB5DC}" type="slidenum">
              <a:rPr lang="en-US" smtClean="0"/>
              <a:t>4</a:t>
            </a:fld>
            <a:endParaRPr lang="en-US"/>
          </a:p>
        </p:txBody>
      </p:sp>
    </p:spTree>
    <p:extLst>
      <p:ext uri="{BB962C8B-B14F-4D97-AF65-F5344CB8AC3E}">
        <p14:creationId xmlns:p14="http://schemas.microsoft.com/office/powerpoint/2010/main" val="1394441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p>
        </p:txBody>
      </p:sp>
      <p:sp>
        <p:nvSpPr>
          <p:cNvPr id="4" name="Slide Number Placeholder 3"/>
          <p:cNvSpPr>
            <a:spLocks noGrp="1"/>
          </p:cNvSpPr>
          <p:nvPr>
            <p:ph type="sldNum" sz="quarter" idx="5"/>
          </p:nvPr>
        </p:nvSpPr>
        <p:spPr/>
        <p:txBody>
          <a:bodyPr/>
          <a:lstStyle/>
          <a:p>
            <a:fld id="{182711F6-0EC1-754D-B873-D6FE114AB5DC}" type="slidenum">
              <a:rPr lang="en-US" smtClean="0"/>
              <a:t>5</a:t>
            </a:fld>
            <a:endParaRPr lang="en-US"/>
          </a:p>
        </p:txBody>
      </p:sp>
    </p:spTree>
    <p:extLst>
      <p:ext uri="{BB962C8B-B14F-4D97-AF65-F5344CB8AC3E}">
        <p14:creationId xmlns:p14="http://schemas.microsoft.com/office/powerpoint/2010/main" val="262189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p>
        </p:txBody>
      </p:sp>
      <p:sp>
        <p:nvSpPr>
          <p:cNvPr id="4" name="Slide Number Placeholder 3"/>
          <p:cNvSpPr>
            <a:spLocks noGrp="1"/>
          </p:cNvSpPr>
          <p:nvPr>
            <p:ph type="sldNum" sz="quarter" idx="5"/>
          </p:nvPr>
        </p:nvSpPr>
        <p:spPr/>
        <p:txBody>
          <a:bodyPr/>
          <a:lstStyle/>
          <a:p>
            <a:fld id="{182711F6-0EC1-754D-B873-D6FE114AB5DC}" type="slidenum">
              <a:rPr lang="en-US" smtClean="0"/>
              <a:t>6</a:t>
            </a:fld>
            <a:endParaRPr lang="en-US"/>
          </a:p>
        </p:txBody>
      </p:sp>
    </p:spTree>
    <p:extLst>
      <p:ext uri="{BB962C8B-B14F-4D97-AF65-F5344CB8AC3E}">
        <p14:creationId xmlns:p14="http://schemas.microsoft.com/office/powerpoint/2010/main" val="12161161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p>
        </p:txBody>
      </p:sp>
      <p:sp>
        <p:nvSpPr>
          <p:cNvPr id="4" name="Slide Number Placeholder 3"/>
          <p:cNvSpPr>
            <a:spLocks noGrp="1"/>
          </p:cNvSpPr>
          <p:nvPr>
            <p:ph type="sldNum" sz="quarter" idx="5"/>
          </p:nvPr>
        </p:nvSpPr>
        <p:spPr/>
        <p:txBody>
          <a:bodyPr/>
          <a:lstStyle/>
          <a:p>
            <a:fld id="{182711F6-0EC1-754D-B873-D6FE114AB5DC}" type="slidenum">
              <a:rPr lang="en-US" smtClean="0"/>
              <a:t>7</a:t>
            </a:fld>
            <a:endParaRPr lang="en-US"/>
          </a:p>
        </p:txBody>
      </p:sp>
    </p:spTree>
    <p:extLst>
      <p:ext uri="{BB962C8B-B14F-4D97-AF65-F5344CB8AC3E}">
        <p14:creationId xmlns:p14="http://schemas.microsoft.com/office/powerpoint/2010/main" val="16934009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p>
        </p:txBody>
      </p:sp>
      <p:sp>
        <p:nvSpPr>
          <p:cNvPr id="4" name="Slide Number Placeholder 3"/>
          <p:cNvSpPr>
            <a:spLocks noGrp="1"/>
          </p:cNvSpPr>
          <p:nvPr>
            <p:ph type="sldNum" sz="quarter" idx="5"/>
          </p:nvPr>
        </p:nvSpPr>
        <p:spPr/>
        <p:txBody>
          <a:bodyPr/>
          <a:lstStyle/>
          <a:p>
            <a:fld id="{182711F6-0EC1-754D-B873-D6FE114AB5DC}" type="slidenum">
              <a:rPr lang="en-US" smtClean="0"/>
              <a:t>8</a:t>
            </a:fld>
            <a:endParaRPr lang="en-US"/>
          </a:p>
        </p:txBody>
      </p:sp>
    </p:spTree>
    <p:extLst>
      <p:ext uri="{BB962C8B-B14F-4D97-AF65-F5344CB8AC3E}">
        <p14:creationId xmlns:p14="http://schemas.microsoft.com/office/powerpoint/2010/main" val="17549553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182711F6-0EC1-754D-B873-D6FE114AB5DC}" type="slidenum">
              <a:rPr lang="en-US" smtClean="0"/>
              <a:t>9</a:t>
            </a:fld>
            <a:endParaRPr lang="en-US"/>
          </a:p>
        </p:txBody>
      </p:sp>
    </p:spTree>
    <p:extLst>
      <p:ext uri="{BB962C8B-B14F-4D97-AF65-F5344CB8AC3E}">
        <p14:creationId xmlns:p14="http://schemas.microsoft.com/office/powerpoint/2010/main" val="3593127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64E90-1A6A-2180-1AD0-3CB6F842A43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457CF26F-8608-9A48-708E-D57E97CEE2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88E336D7-848A-83BB-26EA-CFDBA3187DC7}"/>
              </a:ext>
            </a:extLst>
          </p:cNvPr>
          <p:cNvSpPr>
            <a:spLocks noGrp="1"/>
          </p:cNvSpPr>
          <p:nvPr>
            <p:ph type="dt" sz="half" idx="10"/>
          </p:nvPr>
        </p:nvSpPr>
        <p:spPr/>
        <p:txBody>
          <a:bodyPr/>
          <a:lstStyle/>
          <a:p>
            <a:fld id="{D41E22BB-3C3D-4744-BC8E-DC703A5416C7}" type="datetimeFigureOut">
              <a:rPr lang="en-US" smtClean="0"/>
              <a:t>9/9/2024</a:t>
            </a:fld>
            <a:endParaRPr lang="en-US"/>
          </a:p>
        </p:txBody>
      </p:sp>
      <p:sp>
        <p:nvSpPr>
          <p:cNvPr id="5" name="Footer Placeholder 4">
            <a:extLst>
              <a:ext uri="{FF2B5EF4-FFF2-40B4-BE49-F238E27FC236}">
                <a16:creationId xmlns:a16="http://schemas.microsoft.com/office/drawing/2014/main" id="{95355321-0E3B-C21C-4E77-76FA61C7FB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DEA4D7-99A6-2C05-4F52-66251F25A5CE}"/>
              </a:ext>
            </a:extLst>
          </p:cNvPr>
          <p:cNvSpPr>
            <a:spLocks noGrp="1"/>
          </p:cNvSpPr>
          <p:nvPr>
            <p:ph type="sldNum" sz="quarter" idx="12"/>
          </p:nvPr>
        </p:nvSpPr>
        <p:spPr/>
        <p:txBody>
          <a:bodyPr/>
          <a:lstStyle/>
          <a:p>
            <a:fld id="{B62DD895-70D9-6D4B-9340-1230F64125FF}" type="slidenum">
              <a:rPr lang="en-US" smtClean="0"/>
              <a:t>‹#›</a:t>
            </a:fld>
            <a:endParaRPr lang="en-US"/>
          </a:p>
        </p:txBody>
      </p:sp>
    </p:spTree>
    <p:extLst>
      <p:ext uri="{BB962C8B-B14F-4D97-AF65-F5344CB8AC3E}">
        <p14:creationId xmlns:p14="http://schemas.microsoft.com/office/powerpoint/2010/main" val="1245013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1D8F1-1AA8-BB6F-393E-C2A6CAE36172}"/>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CD56D0C-9CB1-684E-B00C-CE716FA4655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7E961D2-0028-BFB5-97CE-D9A48A388B26}"/>
              </a:ext>
            </a:extLst>
          </p:cNvPr>
          <p:cNvSpPr>
            <a:spLocks noGrp="1"/>
          </p:cNvSpPr>
          <p:nvPr>
            <p:ph type="dt" sz="half" idx="10"/>
          </p:nvPr>
        </p:nvSpPr>
        <p:spPr/>
        <p:txBody>
          <a:bodyPr/>
          <a:lstStyle/>
          <a:p>
            <a:fld id="{D41E22BB-3C3D-4744-BC8E-DC703A5416C7}" type="datetimeFigureOut">
              <a:rPr lang="en-US" smtClean="0"/>
              <a:t>9/9/2024</a:t>
            </a:fld>
            <a:endParaRPr lang="en-US"/>
          </a:p>
        </p:txBody>
      </p:sp>
      <p:sp>
        <p:nvSpPr>
          <p:cNvPr id="5" name="Footer Placeholder 4">
            <a:extLst>
              <a:ext uri="{FF2B5EF4-FFF2-40B4-BE49-F238E27FC236}">
                <a16:creationId xmlns:a16="http://schemas.microsoft.com/office/drawing/2014/main" id="{69C22EB3-8AD2-28A3-C95D-29819EC16F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8E0918-1AB1-7AA7-D020-05A22C313D7C}"/>
              </a:ext>
            </a:extLst>
          </p:cNvPr>
          <p:cNvSpPr>
            <a:spLocks noGrp="1"/>
          </p:cNvSpPr>
          <p:nvPr>
            <p:ph type="sldNum" sz="quarter" idx="12"/>
          </p:nvPr>
        </p:nvSpPr>
        <p:spPr/>
        <p:txBody>
          <a:bodyPr/>
          <a:lstStyle/>
          <a:p>
            <a:fld id="{B62DD895-70D9-6D4B-9340-1230F64125FF}" type="slidenum">
              <a:rPr lang="en-US" smtClean="0"/>
              <a:t>‹#›</a:t>
            </a:fld>
            <a:endParaRPr lang="en-US"/>
          </a:p>
        </p:txBody>
      </p:sp>
    </p:spTree>
    <p:extLst>
      <p:ext uri="{BB962C8B-B14F-4D97-AF65-F5344CB8AC3E}">
        <p14:creationId xmlns:p14="http://schemas.microsoft.com/office/powerpoint/2010/main" val="2221742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D7A433-8464-7695-81AD-C35DC985B9F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006ED19-C629-B28C-4085-A17DDA80E05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3AADC91-B120-6E60-29CB-CA97D49EB4CB}"/>
              </a:ext>
            </a:extLst>
          </p:cNvPr>
          <p:cNvSpPr>
            <a:spLocks noGrp="1"/>
          </p:cNvSpPr>
          <p:nvPr>
            <p:ph type="dt" sz="half" idx="10"/>
          </p:nvPr>
        </p:nvSpPr>
        <p:spPr/>
        <p:txBody>
          <a:bodyPr/>
          <a:lstStyle/>
          <a:p>
            <a:fld id="{D41E22BB-3C3D-4744-BC8E-DC703A5416C7}" type="datetimeFigureOut">
              <a:rPr lang="en-US" smtClean="0"/>
              <a:t>9/9/2024</a:t>
            </a:fld>
            <a:endParaRPr lang="en-US"/>
          </a:p>
        </p:txBody>
      </p:sp>
      <p:sp>
        <p:nvSpPr>
          <p:cNvPr id="5" name="Footer Placeholder 4">
            <a:extLst>
              <a:ext uri="{FF2B5EF4-FFF2-40B4-BE49-F238E27FC236}">
                <a16:creationId xmlns:a16="http://schemas.microsoft.com/office/drawing/2014/main" id="{607A38E1-DA74-0FFC-AE35-D6E021F292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F4028C-CD3B-451B-EB4A-7D26F16A2694}"/>
              </a:ext>
            </a:extLst>
          </p:cNvPr>
          <p:cNvSpPr>
            <a:spLocks noGrp="1"/>
          </p:cNvSpPr>
          <p:nvPr>
            <p:ph type="sldNum" sz="quarter" idx="12"/>
          </p:nvPr>
        </p:nvSpPr>
        <p:spPr/>
        <p:txBody>
          <a:bodyPr/>
          <a:lstStyle/>
          <a:p>
            <a:fld id="{B62DD895-70D9-6D4B-9340-1230F64125FF}" type="slidenum">
              <a:rPr lang="en-US" smtClean="0"/>
              <a:t>‹#›</a:t>
            </a:fld>
            <a:endParaRPr lang="en-US"/>
          </a:p>
        </p:txBody>
      </p:sp>
    </p:spTree>
    <p:extLst>
      <p:ext uri="{BB962C8B-B14F-4D97-AF65-F5344CB8AC3E}">
        <p14:creationId xmlns:p14="http://schemas.microsoft.com/office/powerpoint/2010/main" val="1640132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9B7EA-C47E-4633-82B9-FCAF22769DC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9B5D18F-08DB-ACAC-0F53-08963D11D8B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F9B96C3-C3BA-82E5-D945-14AC04AC8B1D}"/>
              </a:ext>
            </a:extLst>
          </p:cNvPr>
          <p:cNvSpPr>
            <a:spLocks noGrp="1"/>
          </p:cNvSpPr>
          <p:nvPr>
            <p:ph type="dt" sz="half" idx="10"/>
          </p:nvPr>
        </p:nvSpPr>
        <p:spPr/>
        <p:txBody>
          <a:bodyPr/>
          <a:lstStyle/>
          <a:p>
            <a:fld id="{D41E22BB-3C3D-4744-BC8E-DC703A5416C7}" type="datetimeFigureOut">
              <a:rPr lang="en-US" smtClean="0"/>
              <a:t>9/9/2024</a:t>
            </a:fld>
            <a:endParaRPr lang="en-US"/>
          </a:p>
        </p:txBody>
      </p:sp>
      <p:sp>
        <p:nvSpPr>
          <p:cNvPr id="5" name="Footer Placeholder 4">
            <a:extLst>
              <a:ext uri="{FF2B5EF4-FFF2-40B4-BE49-F238E27FC236}">
                <a16:creationId xmlns:a16="http://schemas.microsoft.com/office/drawing/2014/main" id="{9F61FB97-F912-3451-9311-E13E9CF3AB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DA3060-D418-7833-3C51-F9FEDB7D8FF6}"/>
              </a:ext>
            </a:extLst>
          </p:cNvPr>
          <p:cNvSpPr>
            <a:spLocks noGrp="1"/>
          </p:cNvSpPr>
          <p:nvPr>
            <p:ph type="sldNum" sz="quarter" idx="12"/>
          </p:nvPr>
        </p:nvSpPr>
        <p:spPr/>
        <p:txBody>
          <a:bodyPr/>
          <a:lstStyle/>
          <a:p>
            <a:fld id="{B62DD895-70D9-6D4B-9340-1230F64125FF}" type="slidenum">
              <a:rPr lang="en-US" smtClean="0"/>
              <a:t>‹#›</a:t>
            </a:fld>
            <a:endParaRPr lang="en-US"/>
          </a:p>
        </p:txBody>
      </p:sp>
    </p:spTree>
    <p:extLst>
      <p:ext uri="{BB962C8B-B14F-4D97-AF65-F5344CB8AC3E}">
        <p14:creationId xmlns:p14="http://schemas.microsoft.com/office/powerpoint/2010/main" val="3212196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29A16-2F3D-83B6-BB0D-AE110352CD97}"/>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07A888E-F233-7F59-AE9D-ABB5E08B7B6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AFBEE55-F48B-59AD-3F01-D70CD9CB1FCA}"/>
              </a:ext>
            </a:extLst>
          </p:cNvPr>
          <p:cNvSpPr>
            <a:spLocks noGrp="1"/>
          </p:cNvSpPr>
          <p:nvPr>
            <p:ph type="dt" sz="half" idx="10"/>
          </p:nvPr>
        </p:nvSpPr>
        <p:spPr/>
        <p:txBody>
          <a:bodyPr/>
          <a:lstStyle/>
          <a:p>
            <a:fld id="{D41E22BB-3C3D-4744-BC8E-DC703A5416C7}" type="datetimeFigureOut">
              <a:rPr lang="en-US" smtClean="0"/>
              <a:t>9/9/2024</a:t>
            </a:fld>
            <a:endParaRPr lang="en-US"/>
          </a:p>
        </p:txBody>
      </p:sp>
      <p:sp>
        <p:nvSpPr>
          <p:cNvPr id="5" name="Footer Placeholder 4">
            <a:extLst>
              <a:ext uri="{FF2B5EF4-FFF2-40B4-BE49-F238E27FC236}">
                <a16:creationId xmlns:a16="http://schemas.microsoft.com/office/drawing/2014/main" id="{4AAB7165-FE9D-D631-DFC2-0AD1B918AC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079A8-E250-1698-4C92-564AFECD1CE5}"/>
              </a:ext>
            </a:extLst>
          </p:cNvPr>
          <p:cNvSpPr>
            <a:spLocks noGrp="1"/>
          </p:cNvSpPr>
          <p:nvPr>
            <p:ph type="sldNum" sz="quarter" idx="12"/>
          </p:nvPr>
        </p:nvSpPr>
        <p:spPr/>
        <p:txBody>
          <a:bodyPr/>
          <a:lstStyle/>
          <a:p>
            <a:fld id="{B62DD895-70D9-6D4B-9340-1230F64125FF}" type="slidenum">
              <a:rPr lang="en-US" smtClean="0"/>
              <a:t>‹#›</a:t>
            </a:fld>
            <a:endParaRPr lang="en-US"/>
          </a:p>
        </p:txBody>
      </p:sp>
    </p:spTree>
    <p:extLst>
      <p:ext uri="{BB962C8B-B14F-4D97-AF65-F5344CB8AC3E}">
        <p14:creationId xmlns:p14="http://schemas.microsoft.com/office/powerpoint/2010/main" val="4269928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529AF-3A13-3093-6FBA-ECC028C43D7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1A1CCDF-91DD-5FD2-07A1-5AB3CF64830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BC16B822-4821-8F05-93E3-DF2721B55E5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3AD30EEF-BA02-B03A-FB8A-2CE608FC8666}"/>
              </a:ext>
            </a:extLst>
          </p:cNvPr>
          <p:cNvSpPr>
            <a:spLocks noGrp="1"/>
          </p:cNvSpPr>
          <p:nvPr>
            <p:ph type="dt" sz="half" idx="10"/>
          </p:nvPr>
        </p:nvSpPr>
        <p:spPr/>
        <p:txBody>
          <a:bodyPr/>
          <a:lstStyle/>
          <a:p>
            <a:fld id="{D41E22BB-3C3D-4744-BC8E-DC703A5416C7}" type="datetimeFigureOut">
              <a:rPr lang="en-US" smtClean="0"/>
              <a:t>9/9/2024</a:t>
            </a:fld>
            <a:endParaRPr lang="en-US"/>
          </a:p>
        </p:txBody>
      </p:sp>
      <p:sp>
        <p:nvSpPr>
          <p:cNvPr id="6" name="Footer Placeholder 5">
            <a:extLst>
              <a:ext uri="{FF2B5EF4-FFF2-40B4-BE49-F238E27FC236}">
                <a16:creationId xmlns:a16="http://schemas.microsoft.com/office/drawing/2014/main" id="{6FB96D0C-D017-F57F-00E2-9E0098D143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48F418-3AE5-80EC-4282-B96F8C26A183}"/>
              </a:ext>
            </a:extLst>
          </p:cNvPr>
          <p:cNvSpPr>
            <a:spLocks noGrp="1"/>
          </p:cNvSpPr>
          <p:nvPr>
            <p:ph type="sldNum" sz="quarter" idx="12"/>
          </p:nvPr>
        </p:nvSpPr>
        <p:spPr/>
        <p:txBody>
          <a:bodyPr/>
          <a:lstStyle/>
          <a:p>
            <a:fld id="{B62DD895-70D9-6D4B-9340-1230F64125FF}" type="slidenum">
              <a:rPr lang="en-US" smtClean="0"/>
              <a:t>‹#›</a:t>
            </a:fld>
            <a:endParaRPr lang="en-US"/>
          </a:p>
        </p:txBody>
      </p:sp>
    </p:spTree>
    <p:extLst>
      <p:ext uri="{BB962C8B-B14F-4D97-AF65-F5344CB8AC3E}">
        <p14:creationId xmlns:p14="http://schemas.microsoft.com/office/powerpoint/2010/main" val="572620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48FA1-C70E-970B-75BA-504DFF0ED74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188E15A-90B2-2574-DF2C-D3EE77D767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278618A-3331-33D3-EC7E-1B6EEF1A055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07F62D6C-817B-5AF0-0A5E-7E01D2B4BB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2EB74E-DA2A-D3E2-BCEB-2913845F7C6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EECAE57F-8E38-D22C-EBA1-E6BE30ECE9A5}"/>
              </a:ext>
            </a:extLst>
          </p:cNvPr>
          <p:cNvSpPr>
            <a:spLocks noGrp="1"/>
          </p:cNvSpPr>
          <p:nvPr>
            <p:ph type="dt" sz="half" idx="10"/>
          </p:nvPr>
        </p:nvSpPr>
        <p:spPr/>
        <p:txBody>
          <a:bodyPr/>
          <a:lstStyle/>
          <a:p>
            <a:fld id="{D41E22BB-3C3D-4744-BC8E-DC703A5416C7}" type="datetimeFigureOut">
              <a:rPr lang="en-US" smtClean="0"/>
              <a:t>9/9/2024</a:t>
            </a:fld>
            <a:endParaRPr lang="en-US"/>
          </a:p>
        </p:txBody>
      </p:sp>
      <p:sp>
        <p:nvSpPr>
          <p:cNvPr id="8" name="Footer Placeholder 7">
            <a:extLst>
              <a:ext uri="{FF2B5EF4-FFF2-40B4-BE49-F238E27FC236}">
                <a16:creationId xmlns:a16="http://schemas.microsoft.com/office/drawing/2014/main" id="{7BFFFD49-002C-CD38-F546-6882786BCB6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1FBAD1-DFE3-26E6-135A-23D5EE71A5F3}"/>
              </a:ext>
            </a:extLst>
          </p:cNvPr>
          <p:cNvSpPr>
            <a:spLocks noGrp="1"/>
          </p:cNvSpPr>
          <p:nvPr>
            <p:ph type="sldNum" sz="quarter" idx="12"/>
          </p:nvPr>
        </p:nvSpPr>
        <p:spPr/>
        <p:txBody>
          <a:bodyPr/>
          <a:lstStyle/>
          <a:p>
            <a:fld id="{B62DD895-70D9-6D4B-9340-1230F64125FF}" type="slidenum">
              <a:rPr lang="en-US" smtClean="0"/>
              <a:t>‹#›</a:t>
            </a:fld>
            <a:endParaRPr lang="en-US"/>
          </a:p>
        </p:txBody>
      </p:sp>
    </p:spTree>
    <p:extLst>
      <p:ext uri="{BB962C8B-B14F-4D97-AF65-F5344CB8AC3E}">
        <p14:creationId xmlns:p14="http://schemas.microsoft.com/office/powerpoint/2010/main" val="3683153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EAE46-36B9-6ACA-03F9-151F40C5624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EF9F7976-9072-4AE6-51CE-375396EAFA7E}"/>
              </a:ext>
            </a:extLst>
          </p:cNvPr>
          <p:cNvSpPr>
            <a:spLocks noGrp="1"/>
          </p:cNvSpPr>
          <p:nvPr>
            <p:ph type="dt" sz="half" idx="10"/>
          </p:nvPr>
        </p:nvSpPr>
        <p:spPr/>
        <p:txBody>
          <a:bodyPr/>
          <a:lstStyle/>
          <a:p>
            <a:fld id="{D41E22BB-3C3D-4744-BC8E-DC703A5416C7}" type="datetimeFigureOut">
              <a:rPr lang="en-US" smtClean="0"/>
              <a:t>9/9/2024</a:t>
            </a:fld>
            <a:endParaRPr lang="en-US"/>
          </a:p>
        </p:txBody>
      </p:sp>
      <p:sp>
        <p:nvSpPr>
          <p:cNvPr id="4" name="Footer Placeholder 3">
            <a:extLst>
              <a:ext uri="{FF2B5EF4-FFF2-40B4-BE49-F238E27FC236}">
                <a16:creationId xmlns:a16="http://schemas.microsoft.com/office/drawing/2014/main" id="{49882DD2-9304-2C7B-46B5-3B68800FC1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CDDB343-D01F-6EE9-1331-A49289BB50E6}"/>
              </a:ext>
            </a:extLst>
          </p:cNvPr>
          <p:cNvSpPr>
            <a:spLocks noGrp="1"/>
          </p:cNvSpPr>
          <p:nvPr>
            <p:ph type="sldNum" sz="quarter" idx="12"/>
          </p:nvPr>
        </p:nvSpPr>
        <p:spPr/>
        <p:txBody>
          <a:bodyPr/>
          <a:lstStyle/>
          <a:p>
            <a:fld id="{B62DD895-70D9-6D4B-9340-1230F64125FF}" type="slidenum">
              <a:rPr lang="en-US" smtClean="0"/>
              <a:t>‹#›</a:t>
            </a:fld>
            <a:endParaRPr lang="en-US"/>
          </a:p>
        </p:txBody>
      </p:sp>
    </p:spTree>
    <p:extLst>
      <p:ext uri="{BB962C8B-B14F-4D97-AF65-F5344CB8AC3E}">
        <p14:creationId xmlns:p14="http://schemas.microsoft.com/office/powerpoint/2010/main" val="303617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EBB7DC-0CD7-24DD-DB66-67750BDA58BE}"/>
              </a:ext>
            </a:extLst>
          </p:cNvPr>
          <p:cNvSpPr>
            <a:spLocks noGrp="1"/>
          </p:cNvSpPr>
          <p:nvPr>
            <p:ph type="dt" sz="half" idx="10"/>
          </p:nvPr>
        </p:nvSpPr>
        <p:spPr/>
        <p:txBody>
          <a:bodyPr/>
          <a:lstStyle/>
          <a:p>
            <a:fld id="{D41E22BB-3C3D-4744-BC8E-DC703A5416C7}" type="datetimeFigureOut">
              <a:rPr lang="en-US" smtClean="0"/>
              <a:t>9/9/2024</a:t>
            </a:fld>
            <a:endParaRPr lang="en-US"/>
          </a:p>
        </p:txBody>
      </p:sp>
      <p:sp>
        <p:nvSpPr>
          <p:cNvPr id="3" name="Footer Placeholder 2">
            <a:extLst>
              <a:ext uri="{FF2B5EF4-FFF2-40B4-BE49-F238E27FC236}">
                <a16:creationId xmlns:a16="http://schemas.microsoft.com/office/drawing/2014/main" id="{DEAAFB29-5DD9-6638-FD2A-4EA6D4D0382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F2A6A26-BCC9-9FA2-05CB-F851C3FD5949}"/>
              </a:ext>
            </a:extLst>
          </p:cNvPr>
          <p:cNvSpPr>
            <a:spLocks noGrp="1"/>
          </p:cNvSpPr>
          <p:nvPr>
            <p:ph type="sldNum" sz="quarter" idx="12"/>
          </p:nvPr>
        </p:nvSpPr>
        <p:spPr/>
        <p:txBody>
          <a:bodyPr/>
          <a:lstStyle/>
          <a:p>
            <a:fld id="{B62DD895-70D9-6D4B-9340-1230F64125FF}" type="slidenum">
              <a:rPr lang="en-US" smtClean="0"/>
              <a:t>‹#›</a:t>
            </a:fld>
            <a:endParaRPr lang="en-US"/>
          </a:p>
        </p:txBody>
      </p:sp>
    </p:spTree>
    <p:extLst>
      <p:ext uri="{BB962C8B-B14F-4D97-AF65-F5344CB8AC3E}">
        <p14:creationId xmlns:p14="http://schemas.microsoft.com/office/powerpoint/2010/main" val="339157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49906-A195-6DB9-D70B-05EE799F9FE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1AF12F0-7E69-C38C-0CE8-14776762E6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331A6A53-8A0E-50E1-BF8B-7DFD466650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FCE94F6-1192-EE20-FFB8-3CEDAE39F4A1}"/>
              </a:ext>
            </a:extLst>
          </p:cNvPr>
          <p:cNvSpPr>
            <a:spLocks noGrp="1"/>
          </p:cNvSpPr>
          <p:nvPr>
            <p:ph type="dt" sz="half" idx="10"/>
          </p:nvPr>
        </p:nvSpPr>
        <p:spPr/>
        <p:txBody>
          <a:bodyPr/>
          <a:lstStyle/>
          <a:p>
            <a:fld id="{D41E22BB-3C3D-4744-BC8E-DC703A5416C7}" type="datetimeFigureOut">
              <a:rPr lang="en-US" smtClean="0"/>
              <a:t>9/9/2024</a:t>
            </a:fld>
            <a:endParaRPr lang="en-US"/>
          </a:p>
        </p:txBody>
      </p:sp>
      <p:sp>
        <p:nvSpPr>
          <p:cNvPr id="6" name="Footer Placeholder 5">
            <a:extLst>
              <a:ext uri="{FF2B5EF4-FFF2-40B4-BE49-F238E27FC236}">
                <a16:creationId xmlns:a16="http://schemas.microsoft.com/office/drawing/2014/main" id="{B0B49D2D-FA15-05ED-CA66-ECD868C4B2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680A1A-3D5C-803B-4C4E-6B96F4B29C3C}"/>
              </a:ext>
            </a:extLst>
          </p:cNvPr>
          <p:cNvSpPr>
            <a:spLocks noGrp="1"/>
          </p:cNvSpPr>
          <p:nvPr>
            <p:ph type="sldNum" sz="quarter" idx="12"/>
          </p:nvPr>
        </p:nvSpPr>
        <p:spPr/>
        <p:txBody>
          <a:bodyPr/>
          <a:lstStyle/>
          <a:p>
            <a:fld id="{B62DD895-70D9-6D4B-9340-1230F64125FF}" type="slidenum">
              <a:rPr lang="en-US" smtClean="0"/>
              <a:t>‹#›</a:t>
            </a:fld>
            <a:endParaRPr lang="en-US"/>
          </a:p>
        </p:txBody>
      </p:sp>
    </p:spTree>
    <p:extLst>
      <p:ext uri="{BB962C8B-B14F-4D97-AF65-F5344CB8AC3E}">
        <p14:creationId xmlns:p14="http://schemas.microsoft.com/office/powerpoint/2010/main" val="2076526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A805D-26DC-96C3-806E-0814BA4DE63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605C7EF6-61B7-9925-7D00-71BEFF65F2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066C86C-8BC3-BD02-F42E-C5031CCDA5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66CA4B6-875B-BF57-FAE3-2657427FF95E}"/>
              </a:ext>
            </a:extLst>
          </p:cNvPr>
          <p:cNvSpPr>
            <a:spLocks noGrp="1"/>
          </p:cNvSpPr>
          <p:nvPr>
            <p:ph type="dt" sz="half" idx="10"/>
          </p:nvPr>
        </p:nvSpPr>
        <p:spPr/>
        <p:txBody>
          <a:bodyPr/>
          <a:lstStyle/>
          <a:p>
            <a:fld id="{D41E22BB-3C3D-4744-BC8E-DC703A5416C7}" type="datetimeFigureOut">
              <a:rPr lang="en-US" smtClean="0"/>
              <a:t>9/9/2024</a:t>
            </a:fld>
            <a:endParaRPr lang="en-US"/>
          </a:p>
        </p:txBody>
      </p:sp>
      <p:sp>
        <p:nvSpPr>
          <p:cNvPr id="6" name="Footer Placeholder 5">
            <a:extLst>
              <a:ext uri="{FF2B5EF4-FFF2-40B4-BE49-F238E27FC236}">
                <a16:creationId xmlns:a16="http://schemas.microsoft.com/office/drawing/2014/main" id="{2FBBF33A-71A5-D232-F1B3-EE61D027C1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358BAA-47D1-1B4A-8677-BECC243B82DA}"/>
              </a:ext>
            </a:extLst>
          </p:cNvPr>
          <p:cNvSpPr>
            <a:spLocks noGrp="1"/>
          </p:cNvSpPr>
          <p:nvPr>
            <p:ph type="sldNum" sz="quarter" idx="12"/>
          </p:nvPr>
        </p:nvSpPr>
        <p:spPr/>
        <p:txBody>
          <a:bodyPr/>
          <a:lstStyle/>
          <a:p>
            <a:fld id="{B62DD895-70D9-6D4B-9340-1230F64125FF}" type="slidenum">
              <a:rPr lang="en-US" smtClean="0"/>
              <a:t>‹#›</a:t>
            </a:fld>
            <a:endParaRPr lang="en-US"/>
          </a:p>
        </p:txBody>
      </p:sp>
    </p:spTree>
    <p:extLst>
      <p:ext uri="{BB962C8B-B14F-4D97-AF65-F5344CB8AC3E}">
        <p14:creationId xmlns:p14="http://schemas.microsoft.com/office/powerpoint/2010/main" val="3668491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3C686B-EF0E-8213-AF20-7BAE97DE7D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AB78757-18BC-D1AD-627A-B39B17136B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926106-74AD-226C-2446-2E4C28A588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41E22BB-3C3D-4744-BC8E-DC703A5416C7}" type="datetimeFigureOut">
              <a:rPr lang="en-US" smtClean="0"/>
              <a:t>9/9/2024</a:t>
            </a:fld>
            <a:endParaRPr lang="en-US"/>
          </a:p>
        </p:txBody>
      </p:sp>
      <p:sp>
        <p:nvSpPr>
          <p:cNvPr id="5" name="Footer Placeholder 4">
            <a:extLst>
              <a:ext uri="{FF2B5EF4-FFF2-40B4-BE49-F238E27FC236}">
                <a16:creationId xmlns:a16="http://schemas.microsoft.com/office/drawing/2014/main" id="{703087D6-0542-2A7E-9308-09672316F8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EF29869-2297-C650-FDB5-EF825F36DA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62DD895-70D9-6D4B-9340-1230F64125FF}" type="slidenum">
              <a:rPr lang="en-US" smtClean="0"/>
              <a:t>‹#›</a:t>
            </a:fld>
            <a:endParaRPr lang="en-US"/>
          </a:p>
        </p:txBody>
      </p:sp>
    </p:spTree>
    <p:extLst>
      <p:ext uri="{BB962C8B-B14F-4D97-AF65-F5344CB8AC3E}">
        <p14:creationId xmlns:p14="http://schemas.microsoft.com/office/powerpoint/2010/main" val="2477941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911F4C6-C3DD-6D24-A3F1-7509FC909203}"/>
              </a:ext>
            </a:extLst>
          </p:cNvPr>
          <p:cNvSpPr txBox="1"/>
          <p:nvPr/>
        </p:nvSpPr>
        <p:spPr>
          <a:xfrm>
            <a:off x="1876263" y="321640"/>
            <a:ext cx="2122825" cy="707886"/>
          </a:xfrm>
          <a:prstGeom prst="rect">
            <a:avLst/>
          </a:prstGeom>
          <a:noFill/>
        </p:spPr>
        <p:txBody>
          <a:bodyPr wrap="none" rtlCol="0">
            <a:spAutoFit/>
          </a:bodyPr>
          <a:lstStyle/>
          <a:p>
            <a:pPr algn="r"/>
            <a:r>
              <a:rPr lang="en-US" sz="2000" dirty="0">
                <a:solidFill>
                  <a:schemeClr val="bg1">
                    <a:lumMod val="65000"/>
                  </a:schemeClr>
                </a:solidFill>
                <a:latin typeface="Gill Sans Nova Light" panose="020F0302020204030204" pitchFamily="34" charset="0"/>
                <a:cs typeface="Gill Sans Nova Light" panose="020F0302020204030204" pitchFamily="34" charset="0"/>
              </a:rPr>
              <a:t>Council of Europe</a:t>
            </a:r>
          </a:p>
          <a:p>
            <a:pPr algn="r"/>
            <a:r>
              <a:rPr lang="en-US" sz="2000" dirty="0">
                <a:solidFill>
                  <a:schemeClr val="bg1">
                    <a:lumMod val="65000"/>
                  </a:schemeClr>
                </a:solidFill>
                <a:latin typeface="Gill Sans Nova Light" panose="020F0302020204030204" pitchFamily="34" charset="0"/>
                <a:cs typeface="Gill Sans Nova Light" panose="020F0302020204030204" pitchFamily="34" charset="0"/>
              </a:rPr>
              <a:t>Conseil de </a:t>
            </a:r>
            <a:r>
              <a:rPr lang="en-US" sz="2000" dirty="0" err="1">
                <a:solidFill>
                  <a:schemeClr val="bg1">
                    <a:lumMod val="65000"/>
                  </a:schemeClr>
                </a:solidFill>
                <a:latin typeface="Gill Sans Nova Light" panose="020F0302020204030204" pitchFamily="34" charset="0"/>
                <a:cs typeface="Gill Sans Nova Light" panose="020F0302020204030204" pitchFamily="34" charset="0"/>
              </a:rPr>
              <a:t>l’Europe</a:t>
            </a:r>
            <a:endParaRPr lang="en-US" sz="2000" dirty="0">
              <a:solidFill>
                <a:schemeClr val="bg1">
                  <a:lumMod val="65000"/>
                </a:schemeClr>
              </a:solidFill>
              <a:latin typeface="Gill Sans Nova Light" panose="020F0302020204030204" pitchFamily="34" charset="0"/>
              <a:cs typeface="Gill Sans Nova Light" panose="020F0302020204030204" pitchFamily="34" charset="0"/>
            </a:endParaRPr>
          </a:p>
        </p:txBody>
      </p:sp>
      <p:pic>
        <p:nvPicPr>
          <p:cNvPr id="6" name="Picture 5" descr="A blue rectangular sign with white numbers and a flag&#10;&#10;Description automatically generated">
            <a:extLst>
              <a:ext uri="{FF2B5EF4-FFF2-40B4-BE49-F238E27FC236}">
                <a16:creationId xmlns:a16="http://schemas.microsoft.com/office/drawing/2014/main" id="{A9F25E2A-F429-D099-363F-DCBEFB778BED}"/>
              </a:ext>
            </a:extLst>
          </p:cNvPr>
          <p:cNvPicPr>
            <a:picLocks noChangeAspect="1"/>
          </p:cNvPicPr>
          <p:nvPr/>
        </p:nvPicPr>
        <p:blipFill>
          <a:blip r:embed="rId3"/>
          <a:stretch>
            <a:fillRect/>
          </a:stretch>
        </p:blipFill>
        <p:spPr>
          <a:xfrm>
            <a:off x="4142882" y="311473"/>
            <a:ext cx="1152014" cy="689294"/>
          </a:xfrm>
          <a:prstGeom prst="rect">
            <a:avLst/>
          </a:prstGeom>
        </p:spPr>
      </p:pic>
      <p:sp>
        <p:nvSpPr>
          <p:cNvPr id="7" name="TextBox 6">
            <a:extLst>
              <a:ext uri="{FF2B5EF4-FFF2-40B4-BE49-F238E27FC236}">
                <a16:creationId xmlns:a16="http://schemas.microsoft.com/office/drawing/2014/main" id="{062608FC-1885-F377-0133-F2E987DEB1B4}"/>
              </a:ext>
            </a:extLst>
          </p:cNvPr>
          <p:cNvSpPr txBox="1"/>
          <p:nvPr/>
        </p:nvSpPr>
        <p:spPr>
          <a:xfrm>
            <a:off x="5438690" y="311473"/>
            <a:ext cx="4882983" cy="707886"/>
          </a:xfrm>
          <a:prstGeom prst="rect">
            <a:avLst/>
          </a:prstGeom>
          <a:noFill/>
        </p:spPr>
        <p:txBody>
          <a:bodyPr wrap="square" rtlCol="0">
            <a:spAutoFit/>
          </a:bodyPr>
          <a:lstStyle/>
          <a:p>
            <a:r>
              <a:rPr lang="en-US" sz="2000" dirty="0">
                <a:solidFill>
                  <a:schemeClr val="bg1">
                    <a:lumMod val="65000"/>
                  </a:schemeClr>
                </a:solidFill>
                <a:latin typeface="Gill Sans Nova Light" panose="020F0302020204030204" pitchFamily="34" charset="0"/>
                <a:cs typeface="Gill Sans Nova Light" panose="020F0302020204030204" pitchFamily="34" charset="0"/>
              </a:rPr>
              <a:t>European Committee on Crime Problems</a:t>
            </a:r>
          </a:p>
          <a:p>
            <a:r>
              <a:rPr lang="en-US" sz="2000" dirty="0" err="1">
                <a:solidFill>
                  <a:schemeClr val="bg1">
                    <a:lumMod val="65000"/>
                  </a:schemeClr>
                </a:solidFill>
                <a:latin typeface="Gill Sans Nova Light" panose="020F0302020204030204" pitchFamily="34" charset="0"/>
                <a:cs typeface="Gill Sans Nova Light" panose="020F0302020204030204" pitchFamily="34" charset="0"/>
              </a:rPr>
              <a:t>Comité</a:t>
            </a:r>
            <a:r>
              <a:rPr lang="en-US" sz="2000" dirty="0">
                <a:solidFill>
                  <a:schemeClr val="bg1">
                    <a:lumMod val="65000"/>
                  </a:schemeClr>
                </a:solidFill>
                <a:latin typeface="Gill Sans Nova Light" panose="020F0302020204030204" pitchFamily="34" charset="0"/>
                <a:cs typeface="Gill Sans Nova Light" panose="020F0302020204030204" pitchFamily="34" charset="0"/>
              </a:rPr>
              <a:t> </a:t>
            </a:r>
            <a:r>
              <a:rPr lang="en-US" sz="2000" dirty="0" err="1">
                <a:solidFill>
                  <a:schemeClr val="bg1">
                    <a:lumMod val="65000"/>
                  </a:schemeClr>
                </a:solidFill>
                <a:latin typeface="Gill Sans Nova Light" panose="020F0302020204030204" pitchFamily="34" charset="0"/>
                <a:cs typeface="Gill Sans Nova Light" panose="020F0302020204030204" pitchFamily="34" charset="0"/>
              </a:rPr>
              <a:t>européen</a:t>
            </a:r>
            <a:r>
              <a:rPr lang="en-US" sz="2000" dirty="0">
                <a:solidFill>
                  <a:schemeClr val="bg1">
                    <a:lumMod val="65000"/>
                  </a:schemeClr>
                </a:solidFill>
                <a:latin typeface="Gill Sans Nova Light" panose="020F0302020204030204" pitchFamily="34" charset="0"/>
                <a:cs typeface="Gill Sans Nova Light" panose="020F0302020204030204" pitchFamily="34" charset="0"/>
              </a:rPr>
              <a:t> pour les </a:t>
            </a:r>
            <a:r>
              <a:rPr lang="en-US" sz="2000" dirty="0" err="1">
                <a:solidFill>
                  <a:schemeClr val="bg1">
                    <a:lumMod val="65000"/>
                  </a:schemeClr>
                </a:solidFill>
                <a:latin typeface="Gill Sans Nova Light" panose="020F0302020204030204" pitchFamily="34" charset="0"/>
                <a:cs typeface="Gill Sans Nova Light" panose="020F0302020204030204" pitchFamily="34" charset="0"/>
              </a:rPr>
              <a:t>probl</a:t>
            </a:r>
            <a:r>
              <a:rPr lang="en-AU" sz="2000" u="none" strike="noStrike" dirty="0" err="1">
                <a:solidFill>
                  <a:schemeClr val="bg1">
                    <a:lumMod val="65000"/>
                  </a:schemeClr>
                </a:solidFill>
                <a:effectLst/>
                <a:latin typeface="Gill Sans Nova Light" panose="020F0302020204030204" pitchFamily="34" charset="0"/>
                <a:cs typeface="Gill Sans Nova Light" panose="020F0302020204030204" pitchFamily="34" charset="0"/>
              </a:rPr>
              <a:t>è</a:t>
            </a:r>
            <a:r>
              <a:rPr lang="en-US" sz="2000" dirty="0" err="1">
                <a:solidFill>
                  <a:schemeClr val="bg1">
                    <a:lumMod val="65000"/>
                  </a:schemeClr>
                </a:solidFill>
                <a:latin typeface="Gill Sans Nova Light" panose="020F0302020204030204" pitchFamily="34" charset="0"/>
                <a:cs typeface="Gill Sans Nova Light" panose="020F0302020204030204" pitchFamily="34" charset="0"/>
              </a:rPr>
              <a:t>mes</a:t>
            </a:r>
            <a:r>
              <a:rPr lang="en-US" sz="2000" dirty="0">
                <a:solidFill>
                  <a:schemeClr val="bg1">
                    <a:lumMod val="65000"/>
                  </a:schemeClr>
                </a:solidFill>
                <a:latin typeface="Gill Sans Nova Light" panose="020F0302020204030204" pitchFamily="34" charset="0"/>
                <a:cs typeface="Gill Sans Nova Light" panose="020F0302020204030204" pitchFamily="34" charset="0"/>
              </a:rPr>
              <a:t> </a:t>
            </a:r>
            <a:r>
              <a:rPr lang="en-US" sz="2000" dirty="0" err="1">
                <a:solidFill>
                  <a:schemeClr val="bg1">
                    <a:lumMod val="65000"/>
                  </a:schemeClr>
                </a:solidFill>
                <a:latin typeface="Gill Sans Nova Light" panose="020F0302020204030204" pitchFamily="34" charset="0"/>
                <a:cs typeface="Gill Sans Nova Light" panose="020F0302020204030204" pitchFamily="34" charset="0"/>
              </a:rPr>
              <a:t>criminels</a:t>
            </a:r>
            <a:endParaRPr lang="en-US" sz="2000" dirty="0">
              <a:solidFill>
                <a:schemeClr val="bg1">
                  <a:lumMod val="65000"/>
                </a:schemeClr>
              </a:solidFill>
              <a:latin typeface="Gill Sans Nova Light" panose="020F0302020204030204" pitchFamily="34" charset="0"/>
              <a:cs typeface="Gill Sans Nova Light" panose="020F0302020204030204" pitchFamily="34" charset="0"/>
            </a:endParaRPr>
          </a:p>
        </p:txBody>
      </p:sp>
      <p:sp>
        <p:nvSpPr>
          <p:cNvPr id="8" name="TextBox 7">
            <a:extLst>
              <a:ext uri="{FF2B5EF4-FFF2-40B4-BE49-F238E27FC236}">
                <a16:creationId xmlns:a16="http://schemas.microsoft.com/office/drawing/2014/main" id="{41624421-58BB-B665-1E5F-FFE284184001}"/>
              </a:ext>
            </a:extLst>
          </p:cNvPr>
          <p:cNvSpPr txBox="1"/>
          <p:nvPr/>
        </p:nvSpPr>
        <p:spPr>
          <a:xfrm>
            <a:off x="3666852" y="5657624"/>
            <a:ext cx="4445896" cy="400110"/>
          </a:xfrm>
          <a:prstGeom prst="rect">
            <a:avLst/>
          </a:prstGeom>
          <a:noFill/>
        </p:spPr>
        <p:txBody>
          <a:bodyPr wrap="none" rtlCol="0">
            <a:spAutoFit/>
          </a:bodyPr>
          <a:lstStyle/>
          <a:p>
            <a:pPr algn="ctr"/>
            <a:r>
              <a:rPr lang="en-US" sz="2000" dirty="0">
                <a:solidFill>
                  <a:schemeClr val="bg1">
                    <a:lumMod val="50000"/>
                  </a:schemeClr>
                </a:solidFill>
                <a:latin typeface="Gill Sans Nova Light" panose="020F0302020204030204" pitchFamily="34" charset="0"/>
                <a:cs typeface="Gill Sans Nova Light" panose="020F0302020204030204" pitchFamily="34" charset="0"/>
              </a:rPr>
              <a:t>Andreas </a:t>
            </a:r>
            <a:r>
              <a:rPr lang="en-US" sz="2000" dirty="0" err="1">
                <a:solidFill>
                  <a:schemeClr val="bg1">
                    <a:lumMod val="50000"/>
                  </a:schemeClr>
                </a:solidFill>
                <a:latin typeface="Gill Sans Nova Light" panose="020F0302020204030204" pitchFamily="34" charset="0"/>
                <a:cs typeface="Gill Sans Nova Light" panose="020F0302020204030204" pitchFamily="34" charset="0"/>
              </a:rPr>
              <a:t>Schloenhardt</a:t>
            </a:r>
            <a:r>
              <a:rPr lang="en-US" sz="2000" dirty="0">
                <a:solidFill>
                  <a:schemeClr val="bg1">
                    <a:lumMod val="50000"/>
                  </a:schemeClr>
                </a:solidFill>
                <a:latin typeface="Gill Sans Nova Light" panose="020F0302020204030204" pitchFamily="34" charset="0"/>
                <a:cs typeface="Gill Sans Nova Light" panose="020F0302020204030204" pitchFamily="34" charset="0"/>
              </a:rPr>
              <a:t>  |  </a:t>
            </a:r>
            <a:r>
              <a:rPr lang="en-US" sz="2000" dirty="0" err="1">
                <a:solidFill>
                  <a:schemeClr val="bg1">
                    <a:lumMod val="65000"/>
                  </a:schemeClr>
                </a:solidFill>
                <a:latin typeface="Gill Sans Nova Light" panose="020F0302020204030204" pitchFamily="34" charset="0"/>
                <a:cs typeface="Gill Sans Nova Light" panose="020F0302020204030204" pitchFamily="34" charset="0"/>
              </a:rPr>
              <a:t>Calogera</a:t>
            </a:r>
            <a:r>
              <a:rPr lang="en-US" sz="2000" dirty="0">
                <a:solidFill>
                  <a:schemeClr val="bg1">
                    <a:lumMod val="65000"/>
                  </a:schemeClr>
                </a:solidFill>
                <a:latin typeface="Gill Sans Nova Light" panose="020F0302020204030204" pitchFamily="34" charset="0"/>
                <a:cs typeface="Gill Sans Nova Light" panose="020F0302020204030204" pitchFamily="34" charset="0"/>
              </a:rPr>
              <a:t> Ferrara</a:t>
            </a:r>
          </a:p>
        </p:txBody>
      </p:sp>
      <p:sp>
        <p:nvSpPr>
          <p:cNvPr id="9" name="TextBox 8">
            <a:extLst>
              <a:ext uri="{FF2B5EF4-FFF2-40B4-BE49-F238E27FC236}">
                <a16:creationId xmlns:a16="http://schemas.microsoft.com/office/drawing/2014/main" id="{0D6AD6CA-3AB8-1DED-488D-EA2B2C957865}"/>
              </a:ext>
            </a:extLst>
          </p:cNvPr>
          <p:cNvSpPr txBox="1"/>
          <p:nvPr/>
        </p:nvSpPr>
        <p:spPr>
          <a:xfrm>
            <a:off x="2506403" y="2269704"/>
            <a:ext cx="7179208" cy="1477328"/>
          </a:xfrm>
          <a:prstGeom prst="rect">
            <a:avLst/>
          </a:prstGeom>
          <a:noFill/>
        </p:spPr>
        <p:txBody>
          <a:bodyPr wrap="none" rtlCol="0">
            <a:spAutoFit/>
          </a:bodyPr>
          <a:lstStyle/>
          <a:p>
            <a:pPr algn="ctr"/>
            <a:r>
              <a:rPr lang="en-US" sz="3000" dirty="0">
                <a:solidFill>
                  <a:schemeClr val="tx1">
                    <a:lumMod val="50000"/>
                    <a:lumOff val="50000"/>
                  </a:schemeClr>
                </a:solidFill>
                <a:latin typeface="Gill Sans Nova Light" panose="020F0302020204030204" pitchFamily="34" charset="0"/>
                <a:cs typeface="Gill Sans Nova Light" panose="020F0302020204030204" pitchFamily="34" charset="0"/>
              </a:rPr>
              <a:t>INTERNATIONAL INSTRUMENTS AGAINST</a:t>
            </a:r>
          </a:p>
          <a:p>
            <a:pPr algn="ctr"/>
            <a:r>
              <a:rPr lang="en-US" sz="3000" dirty="0">
                <a:solidFill>
                  <a:schemeClr val="tx1">
                    <a:lumMod val="50000"/>
                    <a:lumOff val="50000"/>
                  </a:schemeClr>
                </a:solidFill>
                <a:latin typeface="Gill Sans Nova Light" panose="020F0302020204030204" pitchFamily="34" charset="0"/>
                <a:cs typeface="Gill Sans Nova Light" panose="020F0302020204030204" pitchFamily="34" charset="0"/>
              </a:rPr>
              <a:t>SMUGGLING OF MIGRANTS:</a:t>
            </a:r>
          </a:p>
          <a:p>
            <a:pPr algn="ctr"/>
            <a:r>
              <a:rPr lang="en-US" sz="3000" dirty="0">
                <a:solidFill>
                  <a:schemeClr val="tx1">
                    <a:lumMod val="50000"/>
                    <a:lumOff val="50000"/>
                  </a:schemeClr>
                </a:solidFill>
                <a:latin typeface="Gill Sans Nova Light" panose="020F0302020204030204" pitchFamily="34" charset="0"/>
                <a:cs typeface="Gill Sans Nova Light" panose="020F0302020204030204" pitchFamily="34" charset="0"/>
              </a:rPr>
              <a:t>A gaps and needs analysis</a:t>
            </a:r>
          </a:p>
        </p:txBody>
      </p:sp>
      <p:sp>
        <p:nvSpPr>
          <p:cNvPr id="10" name="TextBox 9">
            <a:extLst>
              <a:ext uri="{FF2B5EF4-FFF2-40B4-BE49-F238E27FC236}">
                <a16:creationId xmlns:a16="http://schemas.microsoft.com/office/drawing/2014/main" id="{27E5A085-3477-2627-470A-49BBE47AEC91}"/>
              </a:ext>
            </a:extLst>
          </p:cNvPr>
          <p:cNvSpPr txBox="1"/>
          <p:nvPr/>
        </p:nvSpPr>
        <p:spPr>
          <a:xfrm>
            <a:off x="3457831" y="3899432"/>
            <a:ext cx="5420138" cy="861774"/>
          </a:xfrm>
          <a:prstGeom prst="rect">
            <a:avLst/>
          </a:prstGeom>
          <a:noFill/>
        </p:spPr>
        <p:txBody>
          <a:bodyPr wrap="none" rtlCol="0">
            <a:spAutoFit/>
          </a:bodyPr>
          <a:lstStyle/>
          <a:p>
            <a:pPr algn="ctr"/>
            <a:r>
              <a:rPr lang="en-US" sz="2500" dirty="0">
                <a:solidFill>
                  <a:schemeClr val="bg1">
                    <a:lumMod val="50000"/>
                  </a:schemeClr>
                </a:solidFill>
                <a:latin typeface="Gill Sans Nova Light" panose="020F0302020204030204" pitchFamily="34" charset="0"/>
                <a:cs typeface="Gill Sans Nova Light" panose="020F0302020204030204" pitchFamily="34" charset="0"/>
              </a:rPr>
              <a:t>Second Smuggling of Migrants Conference</a:t>
            </a:r>
          </a:p>
          <a:p>
            <a:pPr algn="ctr"/>
            <a:r>
              <a:rPr lang="en-US" sz="2500" dirty="0">
                <a:solidFill>
                  <a:schemeClr val="bg1">
                    <a:lumMod val="50000"/>
                  </a:schemeClr>
                </a:solidFill>
                <a:latin typeface="Gill Sans Nova Light" panose="020F0302020204030204" pitchFamily="34" charset="0"/>
                <a:cs typeface="Gill Sans Nova Light" panose="020F0302020204030204" pitchFamily="34" charset="0"/>
              </a:rPr>
              <a:t>Strasbourg, 10-11 September 2024</a:t>
            </a:r>
          </a:p>
        </p:txBody>
      </p:sp>
      <p:sp>
        <p:nvSpPr>
          <p:cNvPr id="12" name="TextBox 11">
            <a:extLst>
              <a:ext uri="{FF2B5EF4-FFF2-40B4-BE49-F238E27FC236}">
                <a16:creationId xmlns:a16="http://schemas.microsoft.com/office/drawing/2014/main" id="{919E1A60-54DD-B23F-8681-BCE6757CC77F}"/>
              </a:ext>
            </a:extLst>
          </p:cNvPr>
          <p:cNvSpPr txBox="1"/>
          <p:nvPr/>
        </p:nvSpPr>
        <p:spPr>
          <a:xfrm>
            <a:off x="2732311" y="5992418"/>
            <a:ext cx="6372129" cy="323165"/>
          </a:xfrm>
          <a:prstGeom prst="rect">
            <a:avLst/>
          </a:prstGeom>
          <a:noFill/>
        </p:spPr>
        <p:txBody>
          <a:bodyPr wrap="none" rtlCol="0">
            <a:spAutoFit/>
          </a:bodyPr>
          <a:lstStyle/>
          <a:p>
            <a:pPr algn="ctr"/>
            <a:r>
              <a:rPr lang="en-US" sz="1500" dirty="0">
                <a:solidFill>
                  <a:schemeClr val="bg1">
                    <a:lumMod val="65000"/>
                  </a:schemeClr>
                </a:solidFill>
                <a:latin typeface="Gill Sans Nova Light" panose="020F0302020204030204" pitchFamily="34" charset="0"/>
                <a:cs typeface="Gill Sans Nova Light" panose="020F0302020204030204" pitchFamily="34" charset="0"/>
              </a:rPr>
              <a:t>Universität Wien/University of Queensland  |   </a:t>
            </a:r>
            <a:r>
              <a:rPr lang="en-US" sz="1500" dirty="0">
                <a:solidFill>
                  <a:schemeClr val="bg1">
                    <a:lumMod val="75000"/>
                  </a:schemeClr>
                </a:solidFill>
                <a:latin typeface="Gill Sans Nova Light" panose="020F0302020204030204" pitchFamily="34" charset="0"/>
                <a:cs typeface="Gill Sans Nova Light" panose="020F0302020204030204" pitchFamily="34" charset="0"/>
              </a:rPr>
              <a:t>European Public Prosecutor’s Office</a:t>
            </a:r>
          </a:p>
        </p:txBody>
      </p:sp>
    </p:spTree>
    <p:extLst>
      <p:ext uri="{BB962C8B-B14F-4D97-AF65-F5344CB8AC3E}">
        <p14:creationId xmlns:p14="http://schemas.microsoft.com/office/powerpoint/2010/main" val="2105972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F975792-C1AD-960F-B5E0-F213BC9B6684}"/>
              </a:ext>
            </a:extLst>
          </p:cNvPr>
          <p:cNvSpPr txBox="1"/>
          <p:nvPr/>
        </p:nvSpPr>
        <p:spPr>
          <a:xfrm>
            <a:off x="2885022" y="365587"/>
            <a:ext cx="6422015" cy="553998"/>
          </a:xfrm>
          <a:prstGeom prst="rect">
            <a:avLst/>
          </a:prstGeom>
          <a:noFill/>
        </p:spPr>
        <p:txBody>
          <a:bodyPr wrap="none" rtlCol="0">
            <a:spAutoFit/>
          </a:bodyPr>
          <a:lstStyle/>
          <a:p>
            <a:pPr algn="ctr"/>
            <a:r>
              <a:rPr lang="en-US" sz="3000" dirty="0">
                <a:solidFill>
                  <a:schemeClr val="tx1">
                    <a:lumMod val="50000"/>
                    <a:lumOff val="50000"/>
                  </a:schemeClr>
                </a:solidFill>
                <a:latin typeface="Gill Sans Nova Light" panose="020F0302020204030204" pitchFamily="34" charset="0"/>
                <a:cs typeface="Gill Sans Nova Light" panose="020F0302020204030204" pitchFamily="34" charset="0"/>
              </a:rPr>
              <a:t>ENFORCEMENT AND COOPERATION</a:t>
            </a:r>
          </a:p>
        </p:txBody>
      </p:sp>
      <p:cxnSp>
        <p:nvCxnSpPr>
          <p:cNvPr id="5" name="Straight Connector 4">
            <a:extLst>
              <a:ext uri="{FF2B5EF4-FFF2-40B4-BE49-F238E27FC236}">
                <a16:creationId xmlns:a16="http://schemas.microsoft.com/office/drawing/2014/main" id="{B562151E-6B2E-C88F-9429-E3898EC201F7}"/>
              </a:ext>
            </a:extLst>
          </p:cNvPr>
          <p:cNvCxnSpPr>
            <a:cxnSpLocks/>
          </p:cNvCxnSpPr>
          <p:nvPr/>
        </p:nvCxnSpPr>
        <p:spPr>
          <a:xfrm>
            <a:off x="315686" y="995787"/>
            <a:ext cx="11560628" cy="0"/>
          </a:xfrm>
          <a:prstGeom prst="line">
            <a:avLst/>
          </a:prstGeom>
          <a:ln w="6350">
            <a:solidFill>
              <a:srgbClr val="002060"/>
            </a:solidFill>
          </a:ln>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4C39412C-A4A9-DB5D-19A6-DCA26A8C7EC9}"/>
              </a:ext>
            </a:extLst>
          </p:cNvPr>
          <p:cNvSpPr txBox="1"/>
          <p:nvPr/>
        </p:nvSpPr>
        <p:spPr>
          <a:xfrm>
            <a:off x="402774" y="1189095"/>
            <a:ext cx="3635828" cy="4401205"/>
          </a:xfrm>
          <a:prstGeom prst="rect">
            <a:avLst/>
          </a:prstGeom>
          <a:noFill/>
          <a:ln>
            <a:solidFill>
              <a:schemeClr val="tx2">
                <a:lumMod val="50000"/>
                <a:lumOff val="50000"/>
              </a:schemeClr>
            </a:solidFill>
          </a:ln>
        </p:spPr>
        <p:txBody>
          <a:bodyPr wrap="square" rtlCol="0">
            <a:spAutoFit/>
          </a:bodyPr>
          <a:lstStyle/>
          <a:p>
            <a:pPr algn="ctr"/>
            <a:r>
              <a:rPr lang="en-US" sz="2750" dirty="0">
                <a:solidFill>
                  <a:schemeClr val="tx1">
                    <a:lumMod val="75000"/>
                    <a:lumOff val="25000"/>
                  </a:schemeClr>
                </a:solidFill>
                <a:latin typeface="Gill Sans Nova Light" panose="020F0302020204030204" pitchFamily="34" charset="0"/>
                <a:cs typeface="Gill Sans Nova Light" panose="020F0302020204030204" pitchFamily="34" charset="0"/>
              </a:rPr>
              <a:t>Law enforcement</a:t>
            </a:r>
          </a:p>
          <a:p>
            <a:pPr algn="ctr"/>
            <a:endParaRPr lang="en-US" sz="2000" dirty="0">
              <a:solidFill>
                <a:schemeClr val="tx1">
                  <a:lumMod val="75000"/>
                  <a:lumOff val="25000"/>
                </a:schemeClr>
              </a:solidFill>
              <a:latin typeface="Gill Sans Nova Light" panose="020F0302020204030204" pitchFamily="34" charset="0"/>
              <a:cs typeface="Gill Sans Nova Light" panose="020F0302020204030204" pitchFamily="34" charset="0"/>
            </a:endParaRPr>
          </a:p>
          <a:p>
            <a:pPr marL="342900" indent="-342900">
              <a:buFont typeface="Arial" panose="020B0604020202020204" pitchFamily="34" charset="0"/>
              <a:buChar char="•"/>
            </a:pPr>
            <a:r>
              <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rPr>
              <a:t>Requires adequate training, powers, and equipment</a:t>
            </a:r>
          </a:p>
          <a:p>
            <a:pPr marL="342900" indent="-342900">
              <a:buFont typeface="Arial" panose="020B0604020202020204" pitchFamily="34" charset="0"/>
              <a:buChar char="•"/>
            </a:pPr>
            <a:r>
              <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rPr>
              <a:t>Must be aimed at the smugglers, not at irregular migration</a:t>
            </a:r>
          </a:p>
          <a:p>
            <a:pPr marL="342900" indent="-342900">
              <a:buFont typeface="Arial" panose="020B0604020202020204" pitchFamily="34" charset="0"/>
              <a:buChar char="•"/>
            </a:pPr>
            <a:r>
              <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rPr>
              <a:t>Treat smuggled migrants as witnesses, not as targets of investigation</a:t>
            </a:r>
          </a:p>
        </p:txBody>
      </p:sp>
      <p:sp>
        <p:nvSpPr>
          <p:cNvPr id="7" name="TextBox 6">
            <a:extLst>
              <a:ext uri="{FF2B5EF4-FFF2-40B4-BE49-F238E27FC236}">
                <a16:creationId xmlns:a16="http://schemas.microsoft.com/office/drawing/2014/main" id="{09C068ED-E316-3E79-9D53-293E36B65EAB}"/>
              </a:ext>
            </a:extLst>
          </p:cNvPr>
          <p:cNvSpPr txBox="1"/>
          <p:nvPr/>
        </p:nvSpPr>
        <p:spPr>
          <a:xfrm>
            <a:off x="4281976" y="1200125"/>
            <a:ext cx="3635828" cy="4401205"/>
          </a:xfrm>
          <a:prstGeom prst="rect">
            <a:avLst/>
          </a:prstGeom>
          <a:noFill/>
          <a:ln>
            <a:solidFill>
              <a:schemeClr val="tx2">
                <a:lumMod val="50000"/>
                <a:lumOff val="50000"/>
              </a:schemeClr>
            </a:solidFill>
          </a:ln>
        </p:spPr>
        <p:txBody>
          <a:bodyPr wrap="square" rtlCol="0">
            <a:spAutoFit/>
          </a:bodyPr>
          <a:lstStyle/>
          <a:p>
            <a:pPr algn="ctr"/>
            <a:r>
              <a:rPr lang="en-US" sz="2750" dirty="0">
                <a:solidFill>
                  <a:schemeClr val="tx1">
                    <a:lumMod val="75000"/>
                    <a:lumOff val="25000"/>
                  </a:schemeClr>
                </a:solidFill>
                <a:latin typeface="Gill Sans Nova Light" panose="020F0302020204030204" pitchFamily="34" charset="0"/>
                <a:cs typeface="Gill Sans Nova Light" panose="020F0302020204030204" pitchFamily="34" charset="0"/>
              </a:rPr>
              <a:t>International cooperation</a:t>
            </a:r>
          </a:p>
          <a:p>
            <a:pPr algn="ctr"/>
            <a:endParaRPr lang="en-US" sz="2000" dirty="0">
              <a:solidFill>
                <a:schemeClr val="tx1">
                  <a:lumMod val="75000"/>
                  <a:lumOff val="25000"/>
                </a:schemeClr>
              </a:solidFill>
              <a:latin typeface="Gill Sans Nova Light" panose="020F0302020204030204" pitchFamily="34" charset="0"/>
              <a:cs typeface="Gill Sans Nova Light" panose="020F0302020204030204" pitchFamily="34" charset="0"/>
            </a:endParaRPr>
          </a:p>
          <a:p>
            <a:pPr marL="342900" indent="-342900">
              <a:buFont typeface="Arial" panose="020B0604020202020204" pitchFamily="34" charset="0"/>
              <a:buChar char="•"/>
            </a:pPr>
            <a:r>
              <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rPr>
              <a:t>Myriad of existing tools and frameworks</a:t>
            </a:r>
          </a:p>
          <a:p>
            <a:pPr marL="342900" indent="-342900">
              <a:buFont typeface="Arial" panose="020B0604020202020204" pitchFamily="34" charset="0"/>
              <a:buChar char="•"/>
            </a:pPr>
            <a:r>
              <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rPr>
              <a:t>Underutilized; unwillingness and inability of States</a:t>
            </a:r>
          </a:p>
          <a:p>
            <a:pPr marL="342900" indent="-342900">
              <a:buFont typeface="Arial" panose="020B0604020202020204" pitchFamily="34" charset="0"/>
              <a:buChar char="•"/>
            </a:pPr>
            <a:endPar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endParaRPr>
          </a:p>
          <a:p>
            <a:pPr marL="342900" indent="-342900">
              <a:buFont typeface="Arial" panose="020B0604020202020204" pitchFamily="34" charset="0"/>
              <a:buChar char="•"/>
            </a:pPr>
            <a:endPar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endParaRPr>
          </a:p>
          <a:p>
            <a:pPr marL="342900" indent="-342900">
              <a:buFont typeface="Arial" panose="020B0604020202020204" pitchFamily="34" charset="0"/>
              <a:buChar char="•"/>
            </a:pPr>
            <a:endPar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endParaRPr>
          </a:p>
          <a:p>
            <a:pPr marL="342900" indent="-342900">
              <a:buFont typeface="Arial" panose="020B0604020202020204" pitchFamily="34" charset="0"/>
              <a:buChar char="•"/>
            </a:pPr>
            <a:endPar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endParaRPr>
          </a:p>
        </p:txBody>
      </p:sp>
      <p:sp>
        <p:nvSpPr>
          <p:cNvPr id="11" name="TextBox 10">
            <a:extLst>
              <a:ext uri="{FF2B5EF4-FFF2-40B4-BE49-F238E27FC236}">
                <a16:creationId xmlns:a16="http://schemas.microsoft.com/office/drawing/2014/main" id="{445963B0-BE71-49F7-8413-4F27E39FADF9}"/>
              </a:ext>
            </a:extLst>
          </p:cNvPr>
          <p:cNvSpPr txBox="1"/>
          <p:nvPr/>
        </p:nvSpPr>
        <p:spPr>
          <a:xfrm>
            <a:off x="8161178" y="1189095"/>
            <a:ext cx="3635828" cy="4401205"/>
          </a:xfrm>
          <a:prstGeom prst="rect">
            <a:avLst/>
          </a:prstGeom>
          <a:noFill/>
          <a:ln>
            <a:solidFill>
              <a:schemeClr val="tx2">
                <a:lumMod val="50000"/>
                <a:lumOff val="50000"/>
              </a:schemeClr>
            </a:solidFill>
          </a:ln>
        </p:spPr>
        <p:txBody>
          <a:bodyPr wrap="square" rtlCol="0">
            <a:spAutoFit/>
          </a:bodyPr>
          <a:lstStyle/>
          <a:p>
            <a:pPr algn="ctr"/>
            <a:r>
              <a:rPr lang="en-US" sz="2750" dirty="0">
                <a:solidFill>
                  <a:schemeClr val="tx1">
                    <a:lumMod val="75000"/>
                    <a:lumOff val="25000"/>
                  </a:schemeClr>
                </a:solidFill>
                <a:latin typeface="Gill Sans Nova Light" panose="020F0302020204030204" pitchFamily="34" charset="0"/>
                <a:cs typeface="Gill Sans Nova Light" panose="020F0302020204030204" pitchFamily="34" charset="0"/>
              </a:rPr>
              <a:t>Border and immigration control</a:t>
            </a:r>
          </a:p>
          <a:p>
            <a:pPr algn="ctr"/>
            <a:endParaRPr lang="en-US" sz="2500" dirty="0">
              <a:solidFill>
                <a:schemeClr val="tx1">
                  <a:lumMod val="75000"/>
                  <a:lumOff val="25000"/>
                </a:schemeClr>
              </a:solidFill>
              <a:latin typeface="Gill Sans Nova Light" panose="020F0302020204030204" pitchFamily="34" charset="0"/>
              <a:cs typeface="Gill Sans Nova Light" panose="020F0302020204030204" pitchFamily="34" charset="0"/>
            </a:endParaRPr>
          </a:p>
          <a:p>
            <a:pPr marL="342900" indent="-342900">
              <a:buFont typeface="Arial" panose="020B0604020202020204" pitchFamily="34" charset="0"/>
              <a:buChar char="•"/>
            </a:pPr>
            <a:r>
              <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rPr>
              <a:t>has a role but frequently plays into the hands of smugglers</a:t>
            </a:r>
          </a:p>
          <a:p>
            <a:pPr marL="342900" indent="-342900">
              <a:buFont typeface="Arial" panose="020B0604020202020204" pitchFamily="34" charset="0"/>
              <a:buChar char="•"/>
            </a:pPr>
            <a:r>
              <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rPr>
              <a:t>sometimes involves human rights violations and breaches of international law</a:t>
            </a:r>
          </a:p>
          <a:p>
            <a:pPr marL="342900" indent="-342900">
              <a:buFont typeface="Arial" panose="020B0604020202020204" pitchFamily="34" charset="0"/>
              <a:buChar char="•"/>
            </a:pPr>
            <a:endPar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endParaRPr>
          </a:p>
        </p:txBody>
      </p:sp>
      <p:sp>
        <p:nvSpPr>
          <p:cNvPr id="3" name="TextBox 2">
            <a:extLst>
              <a:ext uri="{FF2B5EF4-FFF2-40B4-BE49-F238E27FC236}">
                <a16:creationId xmlns:a16="http://schemas.microsoft.com/office/drawing/2014/main" id="{2519778D-135D-E42E-2115-582DBD7FC78E}"/>
              </a:ext>
            </a:extLst>
          </p:cNvPr>
          <p:cNvSpPr txBox="1"/>
          <p:nvPr/>
        </p:nvSpPr>
        <p:spPr>
          <a:xfrm>
            <a:off x="4194888" y="6256334"/>
            <a:ext cx="3380542" cy="323165"/>
          </a:xfrm>
          <a:prstGeom prst="rect">
            <a:avLst/>
          </a:prstGeom>
          <a:noFill/>
        </p:spPr>
        <p:txBody>
          <a:bodyPr wrap="none" rtlCol="0">
            <a:spAutoFit/>
          </a:bodyPr>
          <a:lstStyle/>
          <a:p>
            <a:pPr algn="r"/>
            <a:r>
              <a:rPr lang="en-US" sz="1500" dirty="0">
                <a:solidFill>
                  <a:schemeClr val="bg1">
                    <a:lumMod val="65000"/>
                  </a:schemeClr>
                </a:solidFill>
                <a:latin typeface="Gill Sans Nova Light" panose="020F0302020204030204" pitchFamily="34" charset="0"/>
                <a:cs typeface="Gill Sans Nova Light" panose="020F0302020204030204" pitchFamily="34" charset="0"/>
              </a:rPr>
              <a:t>Andreas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Schloenhardt</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Calogera</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Ferrara</a:t>
            </a:r>
          </a:p>
        </p:txBody>
      </p:sp>
    </p:spTree>
    <p:extLst>
      <p:ext uri="{BB962C8B-B14F-4D97-AF65-F5344CB8AC3E}">
        <p14:creationId xmlns:p14="http://schemas.microsoft.com/office/powerpoint/2010/main" val="465352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F975792-C1AD-960F-B5E0-F213BC9B6684}"/>
              </a:ext>
            </a:extLst>
          </p:cNvPr>
          <p:cNvSpPr txBox="1"/>
          <p:nvPr/>
        </p:nvSpPr>
        <p:spPr>
          <a:xfrm>
            <a:off x="3318921" y="365587"/>
            <a:ext cx="5554213" cy="553998"/>
          </a:xfrm>
          <a:prstGeom prst="rect">
            <a:avLst/>
          </a:prstGeom>
          <a:noFill/>
        </p:spPr>
        <p:txBody>
          <a:bodyPr wrap="none" rtlCol="0">
            <a:spAutoFit/>
          </a:bodyPr>
          <a:lstStyle/>
          <a:p>
            <a:pPr algn="ctr"/>
            <a:r>
              <a:rPr lang="en-US" sz="3000" dirty="0">
                <a:solidFill>
                  <a:schemeClr val="tx1">
                    <a:lumMod val="50000"/>
                    <a:lumOff val="50000"/>
                  </a:schemeClr>
                </a:solidFill>
                <a:latin typeface="Gill Sans Nova Light" panose="020F0302020204030204" pitchFamily="34" charset="0"/>
                <a:cs typeface="Gill Sans Nova Light" panose="020F0302020204030204" pitchFamily="34" charset="0"/>
              </a:rPr>
              <a:t>IMPLEMENTATION AND REVIEW</a:t>
            </a:r>
          </a:p>
        </p:txBody>
      </p:sp>
      <p:cxnSp>
        <p:nvCxnSpPr>
          <p:cNvPr id="5" name="Straight Connector 4">
            <a:extLst>
              <a:ext uri="{FF2B5EF4-FFF2-40B4-BE49-F238E27FC236}">
                <a16:creationId xmlns:a16="http://schemas.microsoft.com/office/drawing/2014/main" id="{B562151E-6B2E-C88F-9429-E3898EC201F7}"/>
              </a:ext>
            </a:extLst>
          </p:cNvPr>
          <p:cNvCxnSpPr>
            <a:cxnSpLocks/>
          </p:cNvCxnSpPr>
          <p:nvPr/>
        </p:nvCxnSpPr>
        <p:spPr>
          <a:xfrm>
            <a:off x="315686" y="995787"/>
            <a:ext cx="11560628" cy="0"/>
          </a:xfrm>
          <a:prstGeom prst="line">
            <a:avLst/>
          </a:prstGeom>
          <a:ln w="6350">
            <a:solidFill>
              <a:srgbClr val="002060"/>
            </a:solidFill>
          </a:ln>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7CB5B221-7F3D-7C4F-1FA3-5DA5843B6D29}"/>
              </a:ext>
            </a:extLst>
          </p:cNvPr>
          <p:cNvSpPr txBox="1"/>
          <p:nvPr/>
        </p:nvSpPr>
        <p:spPr>
          <a:xfrm>
            <a:off x="1752602" y="1841402"/>
            <a:ext cx="8686799" cy="1631216"/>
          </a:xfrm>
          <a:prstGeom prst="rect">
            <a:avLst/>
          </a:prstGeom>
          <a:noFill/>
          <a:ln>
            <a:solidFill>
              <a:schemeClr val="bg1">
                <a:lumMod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B0302020104020203" pitchFamily="34" charset="0"/>
                <a:cs typeface="Gill Sans Nova Light" panose="020F0302020204030204" pitchFamily="34" charset="0"/>
              </a:rPr>
              <a:t>launched in October 2020</a:t>
            </a:r>
          </a:p>
          <a:p>
            <a:pPr marL="342900" indent="-342900">
              <a:buFont typeface="Arial" panose="020B0604020202020204" pitchFamily="34" charset="0"/>
              <a:buChar char="•"/>
            </a:pPr>
            <a:r>
              <a:rPr lang="en-AU" sz="2500" dirty="0">
                <a:solidFill>
                  <a:schemeClr val="tx1">
                    <a:lumMod val="65000"/>
                    <a:lumOff val="35000"/>
                  </a:schemeClr>
                </a:solidFill>
                <a:effectLst/>
                <a:latin typeface="Gill Sans Nova Light" panose="020B0302020104020203" pitchFamily="34" charset="0"/>
                <a:ea typeface="Calibri" panose="020F0502020204030204" pitchFamily="34" charset="0"/>
                <a:cs typeface="Times New Roman" panose="02020603050405020304" pitchFamily="18" charset="0"/>
              </a:rPr>
              <a:t>intended to collect best practices, find gaps and difficulties of States in implementing the Convention and its Protocols’ provisions, and identify technical assistance needs</a:t>
            </a:r>
            <a:r>
              <a:rPr lang="en-AU" sz="2500" dirty="0">
                <a:solidFill>
                  <a:schemeClr val="tx1">
                    <a:lumMod val="65000"/>
                    <a:lumOff val="35000"/>
                  </a:schemeClr>
                </a:solidFill>
                <a:effectLst/>
                <a:latin typeface="Gill Sans Nova Light" panose="020B0302020104020203" pitchFamily="34" charset="0"/>
              </a:rPr>
              <a:t> </a:t>
            </a:r>
            <a:endParaRPr lang="en-US" sz="2500" dirty="0">
              <a:solidFill>
                <a:schemeClr val="tx1">
                  <a:lumMod val="65000"/>
                  <a:lumOff val="35000"/>
                </a:schemeClr>
              </a:solidFill>
              <a:latin typeface="Gill Sans Nova Light" panose="020B0302020104020203" pitchFamily="34" charset="0"/>
              <a:cs typeface="Gill Sans Nova Light" panose="020F0302020204030204" pitchFamily="34" charset="0"/>
            </a:endParaRPr>
          </a:p>
        </p:txBody>
      </p:sp>
      <p:sp>
        <p:nvSpPr>
          <p:cNvPr id="3" name="TextBox 2">
            <a:extLst>
              <a:ext uri="{FF2B5EF4-FFF2-40B4-BE49-F238E27FC236}">
                <a16:creationId xmlns:a16="http://schemas.microsoft.com/office/drawing/2014/main" id="{E2D35649-ED54-131A-FF84-9450E773CF5E}"/>
              </a:ext>
            </a:extLst>
          </p:cNvPr>
          <p:cNvSpPr txBox="1"/>
          <p:nvPr/>
        </p:nvSpPr>
        <p:spPr>
          <a:xfrm>
            <a:off x="4194888" y="6256334"/>
            <a:ext cx="3380542" cy="323165"/>
          </a:xfrm>
          <a:prstGeom prst="rect">
            <a:avLst/>
          </a:prstGeom>
          <a:noFill/>
        </p:spPr>
        <p:txBody>
          <a:bodyPr wrap="none" rtlCol="0">
            <a:spAutoFit/>
          </a:bodyPr>
          <a:lstStyle/>
          <a:p>
            <a:pPr algn="r"/>
            <a:r>
              <a:rPr lang="en-US" sz="1500" dirty="0">
                <a:solidFill>
                  <a:schemeClr val="bg1">
                    <a:lumMod val="65000"/>
                  </a:schemeClr>
                </a:solidFill>
                <a:latin typeface="Gill Sans Nova Light" panose="020F0302020204030204" pitchFamily="34" charset="0"/>
                <a:cs typeface="Gill Sans Nova Light" panose="020F0302020204030204" pitchFamily="34" charset="0"/>
              </a:rPr>
              <a:t>Andreas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Schloenhardt</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Calogera</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Ferrara</a:t>
            </a:r>
          </a:p>
        </p:txBody>
      </p:sp>
      <p:sp>
        <p:nvSpPr>
          <p:cNvPr id="4" name="Rectangle 3">
            <a:extLst>
              <a:ext uri="{FF2B5EF4-FFF2-40B4-BE49-F238E27FC236}">
                <a16:creationId xmlns:a16="http://schemas.microsoft.com/office/drawing/2014/main" id="{D4ABE936-2940-267F-9D2E-A934A7673BB9}"/>
              </a:ext>
            </a:extLst>
          </p:cNvPr>
          <p:cNvSpPr/>
          <p:nvPr/>
        </p:nvSpPr>
        <p:spPr>
          <a:xfrm>
            <a:off x="1752601" y="1107790"/>
            <a:ext cx="8686800" cy="543210"/>
          </a:xfrm>
          <a:prstGeom prst="rect">
            <a:avLst/>
          </a:prstGeom>
          <a:solidFill>
            <a:schemeClr val="bg1">
              <a:lumMod val="85000"/>
            </a:schemeClr>
          </a:solidFill>
          <a:ln>
            <a:solidFill>
              <a:schemeClr val="bg1">
                <a:lumMod val="85000"/>
              </a:schemeClr>
            </a:solid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a:solidFill>
                  <a:schemeClr val="tx1"/>
                </a:solidFill>
                <a:latin typeface="Gill Sans Nova Light" panose="020B0302020104020203" pitchFamily="34" charset="0"/>
                <a:ea typeface="Helvetica Neue Light" panose="02000403000000020004" pitchFamily="2" charset="0"/>
                <a:cs typeface="Arial" panose="020B0604020202020204" pitchFamily="34" charset="0"/>
              </a:rPr>
              <a:t>UNTOC Review Mechanism</a:t>
            </a:r>
          </a:p>
        </p:txBody>
      </p:sp>
      <p:sp>
        <p:nvSpPr>
          <p:cNvPr id="6" name="TextBox 5">
            <a:extLst>
              <a:ext uri="{FF2B5EF4-FFF2-40B4-BE49-F238E27FC236}">
                <a16:creationId xmlns:a16="http://schemas.microsoft.com/office/drawing/2014/main" id="{80F0D7F0-955F-7644-3DC1-02157D180335}"/>
              </a:ext>
            </a:extLst>
          </p:cNvPr>
          <p:cNvSpPr txBox="1"/>
          <p:nvPr/>
        </p:nvSpPr>
        <p:spPr>
          <a:xfrm>
            <a:off x="1752600" y="3619108"/>
            <a:ext cx="8686799" cy="1631216"/>
          </a:xfrm>
          <a:prstGeom prst="rect">
            <a:avLst/>
          </a:prstGeom>
          <a:noFill/>
          <a:ln>
            <a:solidFill>
              <a:schemeClr val="bg1">
                <a:lumMod val="75000"/>
              </a:schemeClr>
            </a:solidFill>
          </a:ln>
        </p:spPr>
        <p:txBody>
          <a:bodyPr wrap="square" rtlCol="0">
            <a:spAutoFit/>
          </a:bodyPr>
          <a:lstStyle/>
          <a:p>
            <a:r>
              <a:rPr lang="en-AU" sz="2500" dirty="0">
                <a:solidFill>
                  <a:schemeClr val="tx1">
                    <a:lumMod val="50000"/>
                    <a:lumOff val="50000"/>
                  </a:schemeClr>
                </a:solidFill>
                <a:effectLst/>
                <a:latin typeface="Gill Sans Nova Light" panose="020B0302020104020203" pitchFamily="34" charset="0"/>
                <a:ea typeface="Calibri" panose="020F0502020204030204" pitchFamily="34" charset="0"/>
                <a:cs typeface="Times New Roman" panose="02020603050405020304" pitchFamily="18" charset="0"/>
              </a:rPr>
              <a:t>Criticism</a:t>
            </a:r>
          </a:p>
          <a:p>
            <a:pPr marL="342900" indent="-342900">
              <a:buFont typeface="Arial" panose="020B0604020202020204" pitchFamily="34" charset="0"/>
              <a:buChar char="•"/>
            </a:pPr>
            <a:r>
              <a:rPr lang="en-AU" sz="2500" dirty="0">
                <a:solidFill>
                  <a:schemeClr val="tx1">
                    <a:lumMod val="50000"/>
                    <a:lumOff val="50000"/>
                  </a:schemeClr>
                </a:solidFill>
                <a:effectLst/>
                <a:latin typeface="Gill Sans Nova Light" panose="020B0302020104020203" pitchFamily="34" charset="0"/>
                <a:ea typeface="Calibri" panose="020F0502020204030204" pitchFamily="34" charset="0"/>
                <a:cs typeface="Times New Roman" panose="02020603050405020304" pitchFamily="18" charset="0"/>
              </a:rPr>
              <a:t>acks transparency and public scrutiny</a:t>
            </a:r>
          </a:p>
          <a:p>
            <a:pPr marL="342900" indent="-342900">
              <a:buFont typeface="Arial" panose="020B0604020202020204" pitchFamily="34" charset="0"/>
              <a:buChar char="•"/>
            </a:pPr>
            <a:r>
              <a:rPr lang="en-AU" sz="2500" dirty="0">
                <a:solidFill>
                  <a:schemeClr val="tx1">
                    <a:lumMod val="50000"/>
                    <a:lumOff val="50000"/>
                  </a:schemeClr>
                </a:solidFill>
                <a:latin typeface="Gill Sans Nova Light" panose="020B0302020104020203" pitchFamily="34" charset="0"/>
                <a:cs typeface="Times New Roman" panose="02020603050405020304" pitchFamily="18" charset="0"/>
              </a:rPr>
              <a:t>fails to involve NGOs and those affected by smuggling</a:t>
            </a:r>
          </a:p>
          <a:p>
            <a:pPr marL="342900" indent="-342900">
              <a:buFont typeface="Arial" panose="020B0604020202020204" pitchFamily="34" charset="0"/>
              <a:buChar char="•"/>
            </a:pPr>
            <a:r>
              <a:rPr lang="en-AU" sz="2500" dirty="0">
                <a:solidFill>
                  <a:schemeClr val="tx1">
                    <a:lumMod val="50000"/>
                    <a:lumOff val="50000"/>
                  </a:schemeClr>
                </a:solidFill>
                <a:latin typeface="Gill Sans Nova Light" panose="020B0302020104020203" pitchFamily="34" charset="0"/>
                <a:cs typeface="Times New Roman" panose="02020603050405020304" pitchFamily="18" charset="0"/>
              </a:rPr>
              <a:t>country reviews remain mostly confidential</a:t>
            </a:r>
            <a:endParaRPr lang="en-US" sz="2500" dirty="0">
              <a:solidFill>
                <a:schemeClr val="tx1">
                  <a:lumMod val="50000"/>
                  <a:lumOff val="50000"/>
                </a:schemeClr>
              </a:solidFill>
              <a:latin typeface="Gill Sans Nova Light" panose="020B0302020104020203" pitchFamily="34" charset="0"/>
              <a:cs typeface="Gill Sans Nova Light" panose="020F0302020204030204" pitchFamily="34" charset="0"/>
            </a:endParaRPr>
          </a:p>
        </p:txBody>
      </p:sp>
    </p:spTree>
    <p:extLst>
      <p:ext uri="{BB962C8B-B14F-4D97-AF65-F5344CB8AC3E}">
        <p14:creationId xmlns:p14="http://schemas.microsoft.com/office/powerpoint/2010/main" val="33318880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41624421-58BB-B665-1E5F-FFE284184001}"/>
              </a:ext>
            </a:extLst>
          </p:cNvPr>
          <p:cNvSpPr txBox="1"/>
          <p:nvPr/>
        </p:nvSpPr>
        <p:spPr>
          <a:xfrm>
            <a:off x="4194888" y="6256334"/>
            <a:ext cx="3380542" cy="323165"/>
          </a:xfrm>
          <a:prstGeom prst="rect">
            <a:avLst/>
          </a:prstGeom>
          <a:noFill/>
        </p:spPr>
        <p:txBody>
          <a:bodyPr wrap="none" rtlCol="0">
            <a:spAutoFit/>
          </a:bodyPr>
          <a:lstStyle/>
          <a:p>
            <a:pPr algn="r"/>
            <a:r>
              <a:rPr lang="en-US" sz="1500" dirty="0">
                <a:solidFill>
                  <a:schemeClr val="bg1">
                    <a:lumMod val="65000"/>
                  </a:schemeClr>
                </a:solidFill>
                <a:latin typeface="Gill Sans Nova Light" panose="020F0302020204030204" pitchFamily="34" charset="0"/>
                <a:cs typeface="Gill Sans Nova Light" panose="020F0302020204030204" pitchFamily="34" charset="0"/>
              </a:rPr>
              <a:t>Andreas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Schloenhardt</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Calogera</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Ferrara</a:t>
            </a:r>
          </a:p>
        </p:txBody>
      </p:sp>
      <p:sp>
        <p:nvSpPr>
          <p:cNvPr id="2" name="TextBox 1">
            <a:extLst>
              <a:ext uri="{FF2B5EF4-FFF2-40B4-BE49-F238E27FC236}">
                <a16:creationId xmlns:a16="http://schemas.microsoft.com/office/drawing/2014/main" id="{2F975792-C1AD-960F-B5E0-F213BC9B6684}"/>
              </a:ext>
            </a:extLst>
          </p:cNvPr>
          <p:cNvSpPr txBox="1"/>
          <p:nvPr/>
        </p:nvSpPr>
        <p:spPr>
          <a:xfrm>
            <a:off x="2307037" y="365587"/>
            <a:ext cx="7577973" cy="553998"/>
          </a:xfrm>
          <a:prstGeom prst="rect">
            <a:avLst/>
          </a:prstGeom>
          <a:noFill/>
        </p:spPr>
        <p:txBody>
          <a:bodyPr wrap="none" rtlCol="0">
            <a:spAutoFit/>
          </a:bodyPr>
          <a:lstStyle/>
          <a:p>
            <a:pPr algn="ctr"/>
            <a:r>
              <a:rPr lang="en-US" sz="3000" dirty="0">
                <a:solidFill>
                  <a:schemeClr val="tx1">
                    <a:lumMod val="50000"/>
                    <a:lumOff val="50000"/>
                  </a:schemeClr>
                </a:solidFill>
                <a:latin typeface="Gill Sans Nova Light" panose="020F0302020204030204" pitchFamily="34" charset="0"/>
                <a:cs typeface="Gill Sans Nova Light" panose="020F0302020204030204" pitchFamily="34" charset="0"/>
              </a:rPr>
              <a:t>A new Council of Europe Instrument - Precedent</a:t>
            </a:r>
          </a:p>
        </p:txBody>
      </p:sp>
      <p:cxnSp>
        <p:nvCxnSpPr>
          <p:cNvPr id="5" name="Straight Connector 4">
            <a:extLst>
              <a:ext uri="{FF2B5EF4-FFF2-40B4-BE49-F238E27FC236}">
                <a16:creationId xmlns:a16="http://schemas.microsoft.com/office/drawing/2014/main" id="{B562151E-6B2E-C88F-9429-E3898EC201F7}"/>
              </a:ext>
            </a:extLst>
          </p:cNvPr>
          <p:cNvCxnSpPr/>
          <p:nvPr/>
        </p:nvCxnSpPr>
        <p:spPr>
          <a:xfrm>
            <a:off x="685800" y="995787"/>
            <a:ext cx="10831286" cy="0"/>
          </a:xfrm>
          <a:prstGeom prst="line">
            <a:avLst/>
          </a:prstGeom>
          <a:ln w="6350">
            <a:solidFill>
              <a:srgbClr val="002060"/>
            </a:solidFill>
          </a:ln>
        </p:spPr>
        <p:style>
          <a:lnRef idx="2">
            <a:schemeClr val="accent1"/>
          </a:lnRef>
          <a:fillRef idx="0">
            <a:schemeClr val="accent1"/>
          </a:fillRef>
          <a:effectRef idx="1">
            <a:schemeClr val="accent1"/>
          </a:effectRef>
          <a:fontRef idx="minor">
            <a:schemeClr val="tx1"/>
          </a:fontRef>
        </p:style>
      </p:cxnSp>
      <p:sp>
        <p:nvSpPr>
          <p:cNvPr id="3" name="Rectangle 2">
            <a:extLst>
              <a:ext uri="{FF2B5EF4-FFF2-40B4-BE49-F238E27FC236}">
                <a16:creationId xmlns:a16="http://schemas.microsoft.com/office/drawing/2014/main" id="{5CAD5584-63C4-A9B6-FDF4-240CD3C0A311}"/>
              </a:ext>
            </a:extLst>
          </p:cNvPr>
          <p:cNvSpPr/>
          <p:nvPr/>
        </p:nvSpPr>
        <p:spPr>
          <a:xfrm>
            <a:off x="685800" y="1262745"/>
            <a:ext cx="5199359" cy="4898572"/>
          </a:xfrm>
          <a:prstGeom prst="rect">
            <a:avLst/>
          </a:prstGeom>
          <a:solidFill>
            <a:schemeClr val="bg1"/>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35A405A7-E053-19FE-BF96-B0AD636AC456}"/>
              </a:ext>
            </a:extLst>
          </p:cNvPr>
          <p:cNvSpPr txBox="1"/>
          <p:nvPr/>
        </p:nvSpPr>
        <p:spPr>
          <a:xfrm>
            <a:off x="2461484" y="1452336"/>
            <a:ext cx="2249398" cy="477054"/>
          </a:xfrm>
          <a:prstGeom prst="rect">
            <a:avLst/>
          </a:prstGeom>
          <a:noFill/>
        </p:spPr>
        <p:txBody>
          <a:bodyPr wrap="none" rtlCol="0">
            <a:spAutoFit/>
          </a:bodyPr>
          <a:lstStyle/>
          <a:p>
            <a:pPr algn="ctr"/>
            <a:r>
              <a:rPr lang="en-US" sz="2500" dirty="0">
                <a:solidFill>
                  <a:schemeClr val="bg1">
                    <a:lumMod val="50000"/>
                  </a:schemeClr>
                </a:solidFill>
                <a:latin typeface="Gill Sans Nova Light" panose="020F0302020204030204" pitchFamily="34" charset="0"/>
                <a:cs typeface="Gill Sans Nova Light" panose="020F0302020204030204" pitchFamily="34" charset="0"/>
              </a:rPr>
              <a:t>United Nations </a:t>
            </a:r>
          </a:p>
        </p:txBody>
      </p:sp>
      <p:pic>
        <p:nvPicPr>
          <p:cNvPr id="6" name="Picture 5" descr="United Nations | Gojipedia | Fandom">
            <a:extLst>
              <a:ext uri="{FF2B5EF4-FFF2-40B4-BE49-F238E27FC236}">
                <a16:creationId xmlns:a16="http://schemas.microsoft.com/office/drawing/2014/main" id="{9F39B170-A4EE-480A-5B67-060AFEA331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2312" y="1381277"/>
            <a:ext cx="619172" cy="61917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CCBC777D-245D-68AD-82D1-F41AD0179B56}"/>
              </a:ext>
            </a:extLst>
          </p:cNvPr>
          <p:cNvSpPr/>
          <p:nvPr/>
        </p:nvSpPr>
        <p:spPr>
          <a:xfrm flipH="1">
            <a:off x="906947" y="2001757"/>
            <a:ext cx="4818937" cy="3952994"/>
          </a:xfrm>
          <a:prstGeom prst="rect">
            <a:avLst/>
          </a:prstGeom>
          <a:solidFill>
            <a:schemeClr val="bg1">
              <a:lumMod val="9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a:p>
            <a:pPr algn="ct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a:p>
            <a:pPr algn="ct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a:p>
            <a:pPr algn="ct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a:p>
            <a:pPr algn="ct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a:p>
            <a:pPr algn="ct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United Nations Convention against Transnational Organized Crime (UNTOC)</a:t>
            </a:r>
          </a:p>
        </p:txBody>
      </p:sp>
      <p:sp>
        <p:nvSpPr>
          <p:cNvPr id="11" name="Rectangle 10">
            <a:extLst>
              <a:ext uri="{FF2B5EF4-FFF2-40B4-BE49-F238E27FC236}">
                <a16:creationId xmlns:a16="http://schemas.microsoft.com/office/drawing/2014/main" id="{F0DC23A9-5A15-4D24-A4FD-E1F5E1A53273}"/>
              </a:ext>
            </a:extLst>
          </p:cNvPr>
          <p:cNvSpPr/>
          <p:nvPr/>
        </p:nvSpPr>
        <p:spPr>
          <a:xfrm flipH="1">
            <a:off x="1019529" y="2310091"/>
            <a:ext cx="4593772" cy="1806248"/>
          </a:xfrm>
          <a:prstGeom prst="rect">
            <a:avLst/>
          </a:prstGeom>
          <a:solidFill>
            <a:schemeClr val="bg1"/>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Protocol to Prevent, Suppress and Punish Trafficking in Persons, especially Women and Children</a:t>
            </a:r>
          </a:p>
        </p:txBody>
      </p:sp>
      <p:sp>
        <p:nvSpPr>
          <p:cNvPr id="12" name="Rectangle 11">
            <a:extLst>
              <a:ext uri="{FF2B5EF4-FFF2-40B4-BE49-F238E27FC236}">
                <a16:creationId xmlns:a16="http://schemas.microsoft.com/office/drawing/2014/main" id="{4648E98D-ADB8-F565-FED3-76123BB9F315}"/>
              </a:ext>
            </a:extLst>
          </p:cNvPr>
          <p:cNvSpPr/>
          <p:nvPr/>
        </p:nvSpPr>
        <p:spPr>
          <a:xfrm>
            <a:off x="6317727" y="1262745"/>
            <a:ext cx="5199359" cy="4898572"/>
          </a:xfrm>
          <a:prstGeom prst="rect">
            <a:avLst/>
          </a:prstGeom>
          <a:solidFill>
            <a:schemeClr val="bg1"/>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endParaRPr>
          </a:p>
        </p:txBody>
      </p:sp>
      <p:sp>
        <p:nvSpPr>
          <p:cNvPr id="13" name="TextBox 12">
            <a:extLst>
              <a:ext uri="{FF2B5EF4-FFF2-40B4-BE49-F238E27FC236}">
                <a16:creationId xmlns:a16="http://schemas.microsoft.com/office/drawing/2014/main" id="{AA03A147-D310-F07A-8D15-5CE4CCFB8FE0}"/>
              </a:ext>
            </a:extLst>
          </p:cNvPr>
          <p:cNvSpPr txBox="1"/>
          <p:nvPr/>
        </p:nvSpPr>
        <p:spPr>
          <a:xfrm>
            <a:off x="8149682" y="1452336"/>
            <a:ext cx="2463431" cy="477054"/>
          </a:xfrm>
          <a:prstGeom prst="rect">
            <a:avLst/>
          </a:prstGeom>
          <a:noFill/>
        </p:spPr>
        <p:txBody>
          <a:bodyPr wrap="none" rtlCol="0">
            <a:spAutoFit/>
          </a:bodyPr>
          <a:lstStyle/>
          <a:p>
            <a:pPr algn="ctr"/>
            <a:r>
              <a:rPr lang="en-US" sz="2500" dirty="0">
                <a:solidFill>
                  <a:schemeClr val="bg1">
                    <a:lumMod val="50000"/>
                  </a:schemeClr>
                </a:solidFill>
                <a:latin typeface="Gill Sans Nova Light" panose="020F0302020204030204" pitchFamily="34" charset="0"/>
                <a:cs typeface="Gill Sans Nova Light" panose="020F0302020204030204" pitchFamily="34" charset="0"/>
              </a:rPr>
              <a:t>Council of Europe</a:t>
            </a:r>
          </a:p>
        </p:txBody>
      </p:sp>
      <p:sp>
        <p:nvSpPr>
          <p:cNvPr id="14" name="Rectangle 13">
            <a:extLst>
              <a:ext uri="{FF2B5EF4-FFF2-40B4-BE49-F238E27FC236}">
                <a16:creationId xmlns:a16="http://schemas.microsoft.com/office/drawing/2014/main" id="{D4E00D99-3ED4-AAFC-E2B3-8E3AE8271C14}"/>
              </a:ext>
            </a:extLst>
          </p:cNvPr>
          <p:cNvSpPr/>
          <p:nvPr/>
        </p:nvSpPr>
        <p:spPr>
          <a:xfrm flipH="1">
            <a:off x="6412825" y="2045514"/>
            <a:ext cx="5009139" cy="2029116"/>
          </a:xfrm>
          <a:prstGeom prst="rect">
            <a:avLst/>
          </a:prstGeom>
          <a:solidFill>
            <a:schemeClr val="bg1">
              <a:lumMod val="9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lumMod val="65000"/>
                    <a:lumOff val="35000"/>
                  </a:schemeClr>
                </a:solidFill>
                <a:effectLst/>
                <a:latin typeface="Gill Sans Nova Light" panose="020F0302020204030204" pitchFamily="34" charset="0"/>
                <a:ea typeface="Calibri" panose="020F0502020204030204" pitchFamily="34" charset="0"/>
                <a:cs typeface="Gill Sans Nova Light" panose="020F0302020204030204" pitchFamily="34" charset="0"/>
              </a:rPr>
              <a:t>Council of Europe Convention on Action against Trafficking in Human Beings</a:t>
            </a:r>
          </a:p>
          <a:p>
            <a:pPr algn="ctr"/>
            <a:r>
              <a:rPr lang="en-GB" sz="2500" dirty="0">
                <a:solidFill>
                  <a:schemeClr val="tx1">
                    <a:lumMod val="65000"/>
                    <a:lumOff val="35000"/>
                  </a:schemeClr>
                </a:solidFill>
                <a:latin typeface="Gill Sans Nova Light" panose="020F0302020204030204" pitchFamily="34" charset="0"/>
                <a:ea typeface="Calibri" panose="020F0502020204030204" pitchFamily="34" charset="0"/>
                <a:cs typeface="Gill Sans Nova Light" panose="020F0302020204030204" pitchFamily="34" charset="0"/>
              </a:rPr>
              <a:t>(Warsaw, 16 May 2005)</a:t>
            </a:r>
            <a:r>
              <a:rPr lang="en-GB" sz="2500" dirty="0">
                <a:solidFill>
                  <a:schemeClr val="tx1">
                    <a:lumMod val="65000"/>
                    <a:lumOff val="35000"/>
                  </a:schemeClr>
                </a:solidFill>
                <a:effectLst/>
                <a:latin typeface="Gill Sans Nova Light" panose="020F0302020204030204" pitchFamily="34" charset="0"/>
                <a:ea typeface="Calibri" panose="020F0502020204030204" pitchFamily="34" charset="0"/>
                <a:cs typeface="Gill Sans Nova Light" panose="020F0302020204030204" pitchFamily="34" charset="0"/>
              </a:rPr>
              <a:t> </a:t>
            </a:r>
          </a:p>
        </p:txBody>
      </p:sp>
      <p:pic>
        <p:nvPicPr>
          <p:cNvPr id="1026" name="Picture 2">
            <a:extLst>
              <a:ext uri="{FF2B5EF4-FFF2-40B4-BE49-F238E27FC236}">
                <a16:creationId xmlns:a16="http://schemas.microsoft.com/office/drawing/2014/main" id="{6C863E56-2EFF-E57E-CE6E-B2C34999630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5252" y="1508206"/>
            <a:ext cx="624430" cy="365313"/>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48784A32-8194-2762-5939-CD3945504DFC}"/>
              </a:ext>
            </a:extLst>
          </p:cNvPr>
          <p:cNvSpPr txBox="1"/>
          <p:nvPr/>
        </p:nvSpPr>
        <p:spPr>
          <a:xfrm>
            <a:off x="6412827" y="4169647"/>
            <a:ext cx="5009140" cy="1785104"/>
          </a:xfrm>
          <a:prstGeom prst="rect">
            <a:avLst/>
          </a:prstGeom>
          <a:noFill/>
          <a:ln>
            <a:solidFill>
              <a:schemeClr val="bg1">
                <a:lumMod val="85000"/>
              </a:schemeClr>
            </a:solidFill>
          </a:ln>
        </p:spPr>
        <p:txBody>
          <a:bodyPr wrap="square">
            <a:spAutoFit/>
          </a:bodyPr>
          <a:lstStyle/>
          <a:p>
            <a:pPr algn="ctr"/>
            <a:r>
              <a:rPr lang="en-AU" sz="2200" dirty="0">
                <a:effectLst/>
                <a:latin typeface="Gill Sans Nova Light" panose="020F0302020204030204" pitchFamily="34" charset="0"/>
                <a:cs typeface="Gill Sans Nova Light" panose="020F0302020204030204" pitchFamily="34" charset="0"/>
              </a:rPr>
              <a:t>Preamble: ‘Taking due account of the UNTOC and the Trafficking in Persons Protocol ‘with a view to improving the protection which they afford and developing the standards established by them’ </a:t>
            </a:r>
            <a:endParaRPr lang="en-AU" sz="2200" dirty="0">
              <a:latin typeface="Gill Sans Nova Light" panose="020F0302020204030204" pitchFamily="34" charset="0"/>
              <a:cs typeface="Gill Sans Nova Light" panose="020F0302020204030204" pitchFamily="34" charset="0"/>
            </a:endParaRPr>
          </a:p>
        </p:txBody>
      </p:sp>
    </p:spTree>
    <p:extLst>
      <p:ext uri="{BB962C8B-B14F-4D97-AF65-F5344CB8AC3E}">
        <p14:creationId xmlns:p14="http://schemas.microsoft.com/office/powerpoint/2010/main" val="2562414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41624421-58BB-B665-1E5F-FFE284184001}"/>
              </a:ext>
            </a:extLst>
          </p:cNvPr>
          <p:cNvSpPr txBox="1"/>
          <p:nvPr/>
        </p:nvSpPr>
        <p:spPr>
          <a:xfrm>
            <a:off x="4194888" y="6256334"/>
            <a:ext cx="3380542" cy="323165"/>
          </a:xfrm>
          <a:prstGeom prst="rect">
            <a:avLst/>
          </a:prstGeom>
          <a:noFill/>
        </p:spPr>
        <p:txBody>
          <a:bodyPr wrap="none" rtlCol="0">
            <a:spAutoFit/>
          </a:bodyPr>
          <a:lstStyle/>
          <a:p>
            <a:pPr algn="r"/>
            <a:r>
              <a:rPr lang="en-US" sz="1500" dirty="0">
                <a:solidFill>
                  <a:schemeClr val="bg1">
                    <a:lumMod val="65000"/>
                  </a:schemeClr>
                </a:solidFill>
                <a:latin typeface="Gill Sans Nova Light" panose="020F0302020204030204" pitchFamily="34" charset="0"/>
                <a:cs typeface="Gill Sans Nova Light" panose="020F0302020204030204" pitchFamily="34" charset="0"/>
              </a:rPr>
              <a:t>Andreas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Schloenhardt</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Calogera</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Ferrara</a:t>
            </a:r>
          </a:p>
        </p:txBody>
      </p:sp>
      <p:cxnSp>
        <p:nvCxnSpPr>
          <p:cNvPr id="5" name="Straight Connector 4">
            <a:extLst>
              <a:ext uri="{FF2B5EF4-FFF2-40B4-BE49-F238E27FC236}">
                <a16:creationId xmlns:a16="http://schemas.microsoft.com/office/drawing/2014/main" id="{B562151E-6B2E-C88F-9429-E3898EC201F7}"/>
              </a:ext>
            </a:extLst>
          </p:cNvPr>
          <p:cNvCxnSpPr/>
          <p:nvPr/>
        </p:nvCxnSpPr>
        <p:spPr>
          <a:xfrm>
            <a:off x="685800" y="995787"/>
            <a:ext cx="10831286" cy="0"/>
          </a:xfrm>
          <a:prstGeom prst="line">
            <a:avLst/>
          </a:prstGeom>
          <a:ln w="6350">
            <a:solidFill>
              <a:schemeClr val="tx2">
                <a:lumMod val="90000"/>
                <a:lumOff val="10000"/>
              </a:schemeClr>
            </a:solidFill>
          </a:ln>
        </p:spPr>
        <p:style>
          <a:lnRef idx="2">
            <a:schemeClr val="accent1"/>
          </a:lnRef>
          <a:fillRef idx="0">
            <a:schemeClr val="accent1"/>
          </a:fillRef>
          <a:effectRef idx="1">
            <a:schemeClr val="accent1"/>
          </a:effectRef>
          <a:fontRef idx="minor">
            <a:schemeClr val="tx1"/>
          </a:fontRef>
        </p:style>
      </p:cxnSp>
      <p:sp>
        <p:nvSpPr>
          <p:cNvPr id="3" name="TextBox 2">
            <a:extLst>
              <a:ext uri="{FF2B5EF4-FFF2-40B4-BE49-F238E27FC236}">
                <a16:creationId xmlns:a16="http://schemas.microsoft.com/office/drawing/2014/main" id="{86770ABD-9A5D-E0EE-363B-4FF0980E0E85}"/>
              </a:ext>
            </a:extLst>
          </p:cNvPr>
          <p:cNvSpPr txBox="1"/>
          <p:nvPr/>
        </p:nvSpPr>
        <p:spPr>
          <a:xfrm>
            <a:off x="1610513" y="365587"/>
            <a:ext cx="8971047" cy="553998"/>
          </a:xfrm>
          <a:prstGeom prst="rect">
            <a:avLst/>
          </a:prstGeom>
          <a:noFill/>
        </p:spPr>
        <p:txBody>
          <a:bodyPr wrap="none" rtlCol="0">
            <a:spAutoFit/>
          </a:bodyPr>
          <a:lstStyle/>
          <a:p>
            <a:pPr algn="ctr"/>
            <a:r>
              <a:rPr lang="en-US" sz="3000" dirty="0">
                <a:solidFill>
                  <a:schemeClr val="tx1">
                    <a:lumMod val="50000"/>
                    <a:lumOff val="50000"/>
                  </a:schemeClr>
                </a:solidFill>
                <a:latin typeface="Gill Sans Nova Light" panose="020F0302020204030204" pitchFamily="34" charset="0"/>
                <a:cs typeface="Gill Sans Nova Light" panose="020F0302020204030204" pitchFamily="34" charset="0"/>
              </a:rPr>
              <a:t>A NEW INTERNATIONAL INSTRUMENT - OBJECTIVES</a:t>
            </a:r>
          </a:p>
        </p:txBody>
      </p:sp>
      <p:sp>
        <p:nvSpPr>
          <p:cNvPr id="7" name="TextBox 6">
            <a:extLst>
              <a:ext uri="{FF2B5EF4-FFF2-40B4-BE49-F238E27FC236}">
                <a16:creationId xmlns:a16="http://schemas.microsoft.com/office/drawing/2014/main" id="{336EE2F5-A4F9-0032-936C-182E17A6DE67}"/>
              </a:ext>
            </a:extLst>
          </p:cNvPr>
          <p:cNvSpPr txBox="1"/>
          <p:nvPr/>
        </p:nvSpPr>
        <p:spPr>
          <a:xfrm>
            <a:off x="680357" y="1321732"/>
            <a:ext cx="10831286" cy="861774"/>
          </a:xfrm>
          <a:prstGeom prst="rect">
            <a:avLst/>
          </a:prstGeom>
          <a:noFill/>
          <a:ln>
            <a:solidFill>
              <a:schemeClr val="tx2">
                <a:lumMod val="50000"/>
                <a:lumOff val="50000"/>
              </a:schemeClr>
            </a:solidFill>
          </a:ln>
        </p:spPr>
        <p:txBody>
          <a:bodyPr wrap="square" rtlCol="0">
            <a:spAutoFit/>
          </a:bodyPr>
          <a:lstStyle/>
          <a:p>
            <a:pPr marL="342900" indent="-342900">
              <a:buFont typeface="Arial" panose="020B0604020202020204" pitchFamily="34" charset="0"/>
              <a:buChar char="•"/>
            </a:pPr>
            <a:r>
              <a:rPr lang="en-US" sz="2400" dirty="0">
                <a:solidFill>
                  <a:schemeClr val="tx1">
                    <a:lumMod val="65000"/>
                    <a:lumOff val="35000"/>
                  </a:schemeClr>
                </a:solidFill>
                <a:latin typeface="Gill Sans Nova Light" panose="020F0302020204030204" pitchFamily="34" charset="0"/>
                <a:cs typeface="Gill Sans Nova Light" panose="020F0302020204030204" pitchFamily="34" charset="0"/>
              </a:rPr>
              <a:t>enhance (not re-invent) international law on smuggling of migrants</a:t>
            </a:r>
          </a:p>
          <a:p>
            <a:pPr>
              <a:tabLst>
                <a:tab pos="388938" algn="l"/>
              </a:tabLst>
            </a:pPr>
            <a:r>
              <a:rPr lang="en-US" sz="2400" dirty="0">
                <a:solidFill>
                  <a:schemeClr val="tx1">
                    <a:lumMod val="65000"/>
                    <a:lumOff val="35000"/>
                  </a:schemeClr>
                </a:solidFill>
                <a:latin typeface="Gill Sans Nova Light" panose="020F0302020204030204" pitchFamily="34" charset="0"/>
                <a:cs typeface="Gill Sans Nova Light" panose="020F0302020204030204" pitchFamily="34" charset="0"/>
              </a:rPr>
              <a:t>	: close known gaps, solve conflicts, address challenges</a:t>
            </a:r>
          </a:p>
        </p:txBody>
      </p:sp>
      <p:sp>
        <p:nvSpPr>
          <p:cNvPr id="11" name="TextBox 10">
            <a:extLst>
              <a:ext uri="{FF2B5EF4-FFF2-40B4-BE49-F238E27FC236}">
                <a16:creationId xmlns:a16="http://schemas.microsoft.com/office/drawing/2014/main" id="{3734D081-4394-28A1-5C07-1632861E7127}"/>
              </a:ext>
            </a:extLst>
          </p:cNvPr>
          <p:cNvSpPr txBox="1"/>
          <p:nvPr/>
        </p:nvSpPr>
        <p:spPr>
          <a:xfrm>
            <a:off x="680357" y="2470585"/>
            <a:ext cx="10831286" cy="1631216"/>
          </a:xfrm>
          <a:prstGeom prst="rect">
            <a:avLst/>
          </a:prstGeom>
          <a:noFill/>
          <a:ln>
            <a:solidFill>
              <a:schemeClr val="tx2">
                <a:lumMod val="50000"/>
                <a:lumOff val="50000"/>
              </a:schemeClr>
            </a:solidFill>
          </a:ln>
        </p:spPr>
        <p:txBody>
          <a:bodyPr wrap="square" rtlCol="0">
            <a:spAutoFit/>
          </a:bodyPr>
          <a:lstStyle/>
          <a:p>
            <a:pPr marL="342900" indent="-342900">
              <a:buFont typeface="Arial" panose="020B0604020202020204" pitchFamily="34" charset="0"/>
              <a:buChar char="•"/>
            </a:pPr>
            <a:r>
              <a:rPr lang="en-US" sz="2400" dirty="0">
                <a:solidFill>
                  <a:schemeClr val="tx1">
                    <a:lumMod val="65000"/>
                    <a:lumOff val="35000"/>
                  </a:schemeClr>
                </a:solidFill>
                <a:latin typeface="Gill Sans Nova Light" panose="020F0302020204030204" pitchFamily="34" charset="0"/>
                <a:cs typeface="Gill Sans Nova Light" panose="020F0302020204030204" pitchFamily="34" charset="0"/>
              </a:rPr>
              <a:t>deliver a framework specifically for Council of Europe Member States</a:t>
            </a:r>
          </a:p>
          <a:p>
            <a:pPr>
              <a:tabLst>
                <a:tab pos="388938" algn="l"/>
              </a:tabLst>
            </a:pPr>
            <a:r>
              <a:rPr lang="en-US" sz="2400" dirty="0">
                <a:solidFill>
                  <a:schemeClr val="tx1">
                    <a:lumMod val="65000"/>
                    <a:lumOff val="35000"/>
                  </a:schemeClr>
                </a:solidFill>
                <a:latin typeface="Gill Sans Nova Light" panose="020F0302020204030204" pitchFamily="34" charset="0"/>
                <a:cs typeface="Gill Sans Nova Light" panose="020F0302020204030204" pitchFamily="34" charset="0"/>
              </a:rPr>
              <a:t>	: ‘uphold fundamental human rights, democracy and the rule of law in Europe’</a:t>
            </a:r>
          </a:p>
          <a:p>
            <a:pPr marL="488950" indent="-488950">
              <a:tabLst>
                <a:tab pos="388938" algn="l"/>
              </a:tabLst>
            </a:pPr>
            <a:r>
              <a:rPr lang="en-US" sz="2400" dirty="0">
                <a:solidFill>
                  <a:schemeClr val="tx1">
                    <a:lumMod val="65000"/>
                    <a:lumOff val="35000"/>
                  </a:schemeClr>
                </a:solidFill>
                <a:latin typeface="Gill Sans Nova Light" panose="020F0302020204030204" pitchFamily="34" charset="0"/>
                <a:cs typeface="Gill Sans Nova Light" panose="020F0302020204030204" pitchFamily="34" charset="0"/>
              </a:rPr>
              <a:t>	: pitch to a higher standard (European Convention on Human Rights, similar legal systems, similarly affected by smuggling of migrants, …)</a:t>
            </a:r>
          </a:p>
        </p:txBody>
      </p:sp>
      <p:sp>
        <p:nvSpPr>
          <p:cNvPr id="12" name="TextBox 11">
            <a:extLst>
              <a:ext uri="{FF2B5EF4-FFF2-40B4-BE49-F238E27FC236}">
                <a16:creationId xmlns:a16="http://schemas.microsoft.com/office/drawing/2014/main" id="{FD2B8ACD-8D5B-F9B8-899F-06CF74903C1A}"/>
              </a:ext>
            </a:extLst>
          </p:cNvPr>
          <p:cNvSpPr txBox="1"/>
          <p:nvPr/>
        </p:nvSpPr>
        <p:spPr>
          <a:xfrm>
            <a:off x="680357" y="4388880"/>
            <a:ext cx="10831286" cy="1246495"/>
          </a:xfrm>
          <a:prstGeom prst="rect">
            <a:avLst/>
          </a:prstGeom>
          <a:noFill/>
          <a:ln>
            <a:solidFill>
              <a:schemeClr val="tx2">
                <a:lumMod val="50000"/>
                <a:lumOff val="50000"/>
              </a:schemeClr>
            </a:solidFill>
          </a:ln>
        </p:spPr>
        <p:txBody>
          <a:bodyPr wrap="square" rtlCol="0">
            <a:spAutoFit/>
          </a:bodyPr>
          <a:lstStyle/>
          <a:p>
            <a:pPr marL="342900" indent="-342900">
              <a:buFont typeface="Arial" panose="020B0604020202020204" pitchFamily="34" charset="0"/>
              <a:buChar char="•"/>
            </a:pPr>
            <a:r>
              <a:rPr lang="en-US" sz="2400" dirty="0">
                <a:solidFill>
                  <a:schemeClr val="tx1">
                    <a:lumMod val="65000"/>
                    <a:lumOff val="35000"/>
                  </a:schemeClr>
                </a:solidFill>
                <a:latin typeface="Gill Sans Nova Light" panose="020F0302020204030204" pitchFamily="34" charset="0"/>
                <a:cs typeface="Gill Sans Nova Light" panose="020F0302020204030204" pitchFamily="34" charset="0"/>
              </a:rPr>
              <a:t>build on established strengths</a:t>
            </a:r>
          </a:p>
          <a:p>
            <a:pPr>
              <a:tabLst>
                <a:tab pos="388938" algn="l"/>
              </a:tabLst>
            </a:pPr>
            <a:r>
              <a:rPr lang="en-US" sz="2400" dirty="0">
                <a:solidFill>
                  <a:schemeClr val="tx1">
                    <a:lumMod val="65000"/>
                    <a:lumOff val="35000"/>
                  </a:schemeClr>
                </a:solidFill>
                <a:latin typeface="Gill Sans Nova Light" panose="020F0302020204030204" pitchFamily="34" charset="0"/>
                <a:cs typeface="Gill Sans Nova Light" panose="020F0302020204030204" pitchFamily="34" charset="0"/>
              </a:rPr>
              <a:t>	: Commissioner for Human Rights, Special Representative on Migration + Refugees</a:t>
            </a:r>
          </a:p>
          <a:p>
            <a:pPr marL="488950" indent="-488950">
              <a:tabLst>
                <a:tab pos="388938" algn="l"/>
              </a:tabLst>
            </a:pPr>
            <a:r>
              <a:rPr lang="en-US" sz="2400" dirty="0">
                <a:solidFill>
                  <a:schemeClr val="tx1">
                    <a:lumMod val="65000"/>
                    <a:lumOff val="35000"/>
                  </a:schemeClr>
                </a:solidFill>
                <a:latin typeface="Gill Sans Nova Light" panose="020F0302020204030204" pitchFamily="34" charset="0"/>
                <a:cs typeface="Gill Sans Nova Light" panose="020F0302020204030204" pitchFamily="34" charset="0"/>
              </a:rPr>
              <a:t>	: ‘Group of Expert’ monitoring mechanisms (GRETA, GRECO, …)</a:t>
            </a:r>
          </a:p>
        </p:txBody>
      </p:sp>
    </p:spTree>
    <p:extLst>
      <p:ext uri="{BB962C8B-B14F-4D97-AF65-F5344CB8AC3E}">
        <p14:creationId xmlns:p14="http://schemas.microsoft.com/office/powerpoint/2010/main" val="23396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41624421-58BB-B665-1E5F-FFE284184001}"/>
              </a:ext>
            </a:extLst>
          </p:cNvPr>
          <p:cNvSpPr txBox="1"/>
          <p:nvPr/>
        </p:nvSpPr>
        <p:spPr>
          <a:xfrm>
            <a:off x="4194888" y="6256334"/>
            <a:ext cx="3380542" cy="323165"/>
          </a:xfrm>
          <a:prstGeom prst="rect">
            <a:avLst/>
          </a:prstGeom>
          <a:noFill/>
        </p:spPr>
        <p:txBody>
          <a:bodyPr wrap="none" rtlCol="0">
            <a:spAutoFit/>
          </a:bodyPr>
          <a:lstStyle/>
          <a:p>
            <a:pPr algn="r"/>
            <a:r>
              <a:rPr lang="en-US" sz="1500" dirty="0">
                <a:solidFill>
                  <a:schemeClr val="bg1">
                    <a:lumMod val="65000"/>
                  </a:schemeClr>
                </a:solidFill>
                <a:latin typeface="Gill Sans Nova Light" panose="020F0302020204030204" pitchFamily="34" charset="0"/>
                <a:cs typeface="Gill Sans Nova Light" panose="020F0302020204030204" pitchFamily="34" charset="0"/>
              </a:rPr>
              <a:t>Andreas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Schloenhardt</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Calogera</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Ferrara</a:t>
            </a:r>
          </a:p>
        </p:txBody>
      </p:sp>
      <p:cxnSp>
        <p:nvCxnSpPr>
          <p:cNvPr id="5" name="Straight Connector 4">
            <a:extLst>
              <a:ext uri="{FF2B5EF4-FFF2-40B4-BE49-F238E27FC236}">
                <a16:creationId xmlns:a16="http://schemas.microsoft.com/office/drawing/2014/main" id="{B562151E-6B2E-C88F-9429-E3898EC201F7}"/>
              </a:ext>
            </a:extLst>
          </p:cNvPr>
          <p:cNvCxnSpPr/>
          <p:nvPr/>
        </p:nvCxnSpPr>
        <p:spPr>
          <a:xfrm>
            <a:off x="685800" y="995787"/>
            <a:ext cx="10831286" cy="0"/>
          </a:xfrm>
          <a:prstGeom prst="line">
            <a:avLst/>
          </a:prstGeom>
          <a:ln w="6350">
            <a:solidFill>
              <a:srgbClr val="002060"/>
            </a:solidFill>
          </a:ln>
        </p:spPr>
        <p:style>
          <a:lnRef idx="2">
            <a:schemeClr val="accent1"/>
          </a:lnRef>
          <a:fillRef idx="0">
            <a:schemeClr val="accent1"/>
          </a:fillRef>
          <a:effectRef idx="1">
            <a:schemeClr val="accent1"/>
          </a:effectRef>
          <a:fontRef idx="minor">
            <a:schemeClr val="tx1"/>
          </a:fontRef>
        </p:style>
      </p:cxnSp>
      <p:sp>
        <p:nvSpPr>
          <p:cNvPr id="3" name="TextBox 2">
            <a:extLst>
              <a:ext uri="{FF2B5EF4-FFF2-40B4-BE49-F238E27FC236}">
                <a16:creationId xmlns:a16="http://schemas.microsoft.com/office/drawing/2014/main" id="{86770ABD-9A5D-E0EE-363B-4FF0980E0E85}"/>
              </a:ext>
            </a:extLst>
          </p:cNvPr>
          <p:cNvSpPr txBox="1"/>
          <p:nvPr/>
        </p:nvSpPr>
        <p:spPr>
          <a:xfrm>
            <a:off x="1612088" y="365587"/>
            <a:ext cx="8967904" cy="553998"/>
          </a:xfrm>
          <a:prstGeom prst="rect">
            <a:avLst/>
          </a:prstGeom>
          <a:noFill/>
        </p:spPr>
        <p:txBody>
          <a:bodyPr wrap="none" rtlCol="0">
            <a:spAutoFit/>
          </a:bodyPr>
          <a:lstStyle/>
          <a:p>
            <a:pPr algn="ctr"/>
            <a:r>
              <a:rPr lang="en-US" sz="3000" dirty="0">
                <a:solidFill>
                  <a:schemeClr val="tx1">
                    <a:lumMod val="50000"/>
                    <a:lumOff val="50000"/>
                  </a:schemeClr>
                </a:solidFill>
                <a:latin typeface="Gill Sans Nova Light" panose="020F0302020204030204" pitchFamily="34" charset="0"/>
                <a:cs typeface="Gill Sans Nova Light" panose="020F0302020204030204" pitchFamily="34" charset="0"/>
              </a:rPr>
              <a:t>A NEW INTERNATIONAL INSTRUMENT - OBSTACLES</a:t>
            </a:r>
          </a:p>
        </p:txBody>
      </p:sp>
      <p:sp>
        <p:nvSpPr>
          <p:cNvPr id="7" name="TextBox 6">
            <a:extLst>
              <a:ext uri="{FF2B5EF4-FFF2-40B4-BE49-F238E27FC236}">
                <a16:creationId xmlns:a16="http://schemas.microsoft.com/office/drawing/2014/main" id="{336EE2F5-A4F9-0032-936C-182E17A6DE67}"/>
              </a:ext>
            </a:extLst>
          </p:cNvPr>
          <p:cNvSpPr txBox="1"/>
          <p:nvPr/>
        </p:nvSpPr>
        <p:spPr>
          <a:xfrm>
            <a:off x="985837" y="1158075"/>
            <a:ext cx="10215563" cy="861774"/>
          </a:xfrm>
          <a:prstGeom prst="rect">
            <a:avLst/>
          </a:prstGeom>
          <a:noFill/>
          <a:ln>
            <a:solidFill>
              <a:schemeClr val="bg1">
                <a:lumMod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many/most States do not (are unwilling or incapable) of meeting the meagre standards set by UN Smuggling of Migrants Protocol</a:t>
            </a:r>
          </a:p>
        </p:txBody>
      </p:sp>
      <p:sp>
        <p:nvSpPr>
          <p:cNvPr id="11" name="TextBox 10">
            <a:extLst>
              <a:ext uri="{FF2B5EF4-FFF2-40B4-BE49-F238E27FC236}">
                <a16:creationId xmlns:a16="http://schemas.microsoft.com/office/drawing/2014/main" id="{3734D081-4394-28A1-5C07-1632861E7127}"/>
              </a:ext>
            </a:extLst>
          </p:cNvPr>
          <p:cNvSpPr txBox="1"/>
          <p:nvPr/>
        </p:nvSpPr>
        <p:spPr>
          <a:xfrm>
            <a:off x="985837" y="3232525"/>
            <a:ext cx="10215563" cy="861774"/>
          </a:xfrm>
          <a:prstGeom prst="rect">
            <a:avLst/>
          </a:prstGeom>
          <a:noFill/>
          <a:ln>
            <a:solidFill>
              <a:schemeClr val="bg1">
                <a:lumMod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politics and populism</a:t>
            </a:r>
          </a:p>
          <a:p>
            <a:pPr>
              <a:tabLst>
                <a:tab pos="388938" algn="l"/>
              </a:tabLst>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	: contested and </a:t>
            </a:r>
            <a:r>
              <a:rPr lang="en-US" sz="2500" dirty="0" err="1">
                <a:solidFill>
                  <a:schemeClr val="tx1">
                    <a:lumMod val="65000"/>
                    <a:lumOff val="35000"/>
                  </a:schemeClr>
                </a:solidFill>
                <a:latin typeface="Gill Sans Nova Light" panose="020F0302020204030204" pitchFamily="34" charset="0"/>
                <a:cs typeface="Gill Sans Nova Light" panose="020F0302020204030204" pitchFamily="34" charset="0"/>
              </a:rPr>
              <a:t>politicised</a:t>
            </a: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 issue, frequently exploited for populist purposes</a:t>
            </a:r>
          </a:p>
        </p:txBody>
      </p:sp>
      <p:sp>
        <p:nvSpPr>
          <p:cNvPr id="12" name="TextBox 11">
            <a:extLst>
              <a:ext uri="{FF2B5EF4-FFF2-40B4-BE49-F238E27FC236}">
                <a16:creationId xmlns:a16="http://schemas.microsoft.com/office/drawing/2014/main" id="{FD2B8ACD-8D5B-F9B8-899F-06CF74903C1A}"/>
              </a:ext>
            </a:extLst>
          </p:cNvPr>
          <p:cNvSpPr txBox="1"/>
          <p:nvPr/>
        </p:nvSpPr>
        <p:spPr>
          <a:xfrm>
            <a:off x="985837" y="4154651"/>
            <a:ext cx="10215563" cy="477054"/>
          </a:xfrm>
          <a:prstGeom prst="rect">
            <a:avLst/>
          </a:prstGeom>
          <a:noFill/>
          <a:ln>
            <a:solidFill>
              <a:schemeClr val="bg1">
                <a:lumMod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criminal law is the wrong/a secondary tool to really address the issue</a:t>
            </a:r>
          </a:p>
        </p:txBody>
      </p:sp>
      <p:sp>
        <p:nvSpPr>
          <p:cNvPr id="2" name="TextBox 1">
            <a:extLst>
              <a:ext uri="{FF2B5EF4-FFF2-40B4-BE49-F238E27FC236}">
                <a16:creationId xmlns:a16="http://schemas.microsoft.com/office/drawing/2014/main" id="{31E5DF72-B147-0449-CB46-E3FB59A3F5F6}"/>
              </a:ext>
            </a:extLst>
          </p:cNvPr>
          <p:cNvSpPr txBox="1"/>
          <p:nvPr/>
        </p:nvSpPr>
        <p:spPr>
          <a:xfrm>
            <a:off x="985837" y="2101643"/>
            <a:ext cx="10215563" cy="477054"/>
          </a:xfrm>
          <a:prstGeom prst="rect">
            <a:avLst/>
          </a:prstGeom>
          <a:noFill/>
          <a:ln>
            <a:solidFill>
              <a:schemeClr val="bg1">
                <a:lumMod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implementation and reporting fatigue</a:t>
            </a:r>
          </a:p>
        </p:txBody>
      </p:sp>
      <p:sp>
        <p:nvSpPr>
          <p:cNvPr id="13" name="TextBox 12">
            <a:extLst>
              <a:ext uri="{FF2B5EF4-FFF2-40B4-BE49-F238E27FC236}">
                <a16:creationId xmlns:a16="http://schemas.microsoft.com/office/drawing/2014/main" id="{ED2C2AC7-768E-7193-8466-66091ED15564}"/>
              </a:ext>
            </a:extLst>
          </p:cNvPr>
          <p:cNvSpPr txBox="1"/>
          <p:nvPr/>
        </p:nvSpPr>
        <p:spPr>
          <a:xfrm>
            <a:off x="985837" y="2667084"/>
            <a:ext cx="10215563" cy="477054"/>
          </a:xfrm>
          <a:prstGeom prst="rect">
            <a:avLst/>
          </a:prstGeom>
          <a:noFill/>
          <a:ln>
            <a:solidFill>
              <a:schemeClr val="bg1">
                <a:lumMod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text of new EU Council Directive not </a:t>
            </a:r>
            <a:r>
              <a:rPr lang="en-US" sz="2500" dirty="0" err="1">
                <a:solidFill>
                  <a:schemeClr val="tx1">
                    <a:lumMod val="65000"/>
                    <a:lumOff val="35000"/>
                  </a:schemeClr>
                </a:solidFill>
                <a:latin typeface="Gill Sans Nova Light" panose="020F0302020204030204" pitchFamily="34" charset="0"/>
                <a:cs typeface="Gill Sans Nova Light" panose="020F0302020204030204" pitchFamily="34" charset="0"/>
              </a:rPr>
              <a:t>finalised</a:t>
            </a: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p:txBody>
      </p:sp>
    </p:spTree>
    <p:extLst>
      <p:ext uri="{BB962C8B-B14F-4D97-AF65-F5344CB8AC3E}">
        <p14:creationId xmlns:p14="http://schemas.microsoft.com/office/powerpoint/2010/main" val="390251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911F4C6-C3DD-6D24-A3F1-7509FC909203}"/>
              </a:ext>
            </a:extLst>
          </p:cNvPr>
          <p:cNvSpPr txBox="1"/>
          <p:nvPr/>
        </p:nvSpPr>
        <p:spPr>
          <a:xfrm>
            <a:off x="1864686" y="321640"/>
            <a:ext cx="2122825" cy="707886"/>
          </a:xfrm>
          <a:prstGeom prst="rect">
            <a:avLst/>
          </a:prstGeom>
          <a:noFill/>
        </p:spPr>
        <p:txBody>
          <a:bodyPr wrap="none" rtlCol="0">
            <a:spAutoFit/>
          </a:bodyPr>
          <a:lstStyle/>
          <a:p>
            <a:pPr algn="r"/>
            <a:r>
              <a:rPr lang="en-US" sz="2000" dirty="0">
                <a:solidFill>
                  <a:schemeClr val="bg1">
                    <a:lumMod val="65000"/>
                  </a:schemeClr>
                </a:solidFill>
                <a:latin typeface="Gill Sans Nova Light" panose="020F0302020204030204" pitchFamily="34" charset="0"/>
                <a:cs typeface="Gill Sans Nova Light" panose="020F0302020204030204" pitchFamily="34" charset="0"/>
              </a:rPr>
              <a:t>Council of Europe</a:t>
            </a:r>
          </a:p>
          <a:p>
            <a:pPr algn="r"/>
            <a:r>
              <a:rPr lang="en-US" sz="2000" dirty="0">
                <a:solidFill>
                  <a:schemeClr val="bg1">
                    <a:lumMod val="65000"/>
                  </a:schemeClr>
                </a:solidFill>
                <a:latin typeface="Gill Sans Nova Light" panose="020F0302020204030204" pitchFamily="34" charset="0"/>
                <a:cs typeface="Gill Sans Nova Light" panose="020F0302020204030204" pitchFamily="34" charset="0"/>
              </a:rPr>
              <a:t>Conseil de </a:t>
            </a:r>
            <a:r>
              <a:rPr lang="en-US" sz="2000" dirty="0" err="1">
                <a:solidFill>
                  <a:schemeClr val="bg1">
                    <a:lumMod val="65000"/>
                  </a:schemeClr>
                </a:solidFill>
                <a:latin typeface="Gill Sans Nova Light" panose="020F0302020204030204" pitchFamily="34" charset="0"/>
                <a:cs typeface="Gill Sans Nova Light" panose="020F0302020204030204" pitchFamily="34" charset="0"/>
              </a:rPr>
              <a:t>l’Europe</a:t>
            </a:r>
            <a:endParaRPr lang="en-US" sz="2000" dirty="0">
              <a:solidFill>
                <a:schemeClr val="bg1">
                  <a:lumMod val="65000"/>
                </a:schemeClr>
              </a:solidFill>
              <a:latin typeface="Gill Sans Nova Light" panose="020F0302020204030204" pitchFamily="34" charset="0"/>
              <a:cs typeface="Gill Sans Nova Light" panose="020F0302020204030204" pitchFamily="34" charset="0"/>
            </a:endParaRPr>
          </a:p>
        </p:txBody>
      </p:sp>
      <p:pic>
        <p:nvPicPr>
          <p:cNvPr id="6" name="Picture 5" descr="A blue rectangular sign with white numbers and a flag&#10;&#10;Description automatically generated">
            <a:extLst>
              <a:ext uri="{FF2B5EF4-FFF2-40B4-BE49-F238E27FC236}">
                <a16:creationId xmlns:a16="http://schemas.microsoft.com/office/drawing/2014/main" id="{A9F25E2A-F429-D099-363F-DCBEFB778BED}"/>
              </a:ext>
            </a:extLst>
          </p:cNvPr>
          <p:cNvPicPr>
            <a:picLocks noChangeAspect="1"/>
          </p:cNvPicPr>
          <p:nvPr/>
        </p:nvPicPr>
        <p:blipFill>
          <a:blip r:embed="rId3"/>
          <a:stretch>
            <a:fillRect/>
          </a:stretch>
        </p:blipFill>
        <p:spPr>
          <a:xfrm>
            <a:off x="4131305" y="311473"/>
            <a:ext cx="1152014" cy="689294"/>
          </a:xfrm>
          <a:prstGeom prst="rect">
            <a:avLst/>
          </a:prstGeom>
        </p:spPr>
      </p:pic>
      <p:sp>
        <p:nvSpPr>
          <p:cNvPr id="7" name="TextBox 6">
            <a:extLst>
              <a:ext uri="{FF2B5EF4-FFF2-40B4-BE49-F238E27FC236}">
                <a16:creationId xmlns:a16="http://schemas.microsoft.com/office/drawing/2014/main" id="{062608FC-1885-F377-0133-F2E987DEB1B4}"/>
              </a:ext>
            </a:extLst>
          </p:cNvPr>
          <p:cNvSpPr txBox="1"/>
          <p:nvPr/>
        </p:nvSpPr>
        <p:spPr>
          <a:xfrm>
            <a:off x="5427113" y="311473"/>
            <a:ext cx="4882983" cy="707886"/>
          </a:xfrm>
          <a:prstGeom prst="rect">
            <a:avLst/>
          </a:prstGeom>
          <a:noFill/>
        </p:spPr>
        <p:txBody>
          <a:bodyPr wrap="square" rtlCol="0">
            <a:spAutoFit/>
          </a:bodyPr>
          <a:lstStyle/>
          <a:p>
            <a:r>
              <a:rPr lang="en-US" sz="2000" dirty="0">
                <a:solidFill>
                  <a:schemeClr val="bg1">
                    <a:lumMod val="65000"/>
                  </a:schemeClr>
                </a:solidFill>
                <a:latin typeface="Gill Sans Nova Light" panose="020F0302020204030204" pitchFamily="34" charset="0"/>
                <a:cs typeface="Gill Sans Nova Light" panose="020F0302020204030204" pitchFamily="34" charset="0"/>
              </a:rPr>
              <a:t>European Committee on Crime Problems</a:t>
            </a:r>
          </a:p>
          <a:p>
            <a:r>
              <a:rPr lang="en-US" sz="2000" dirty="0" err="1">
                <a:solidFill>
                  <a:schemeClr val="bg1">
                    <a:lumMod val="65000"/>
                  </a:schemeClr>
                </a:solidFill>
                <a:latin typeface="Gill Sans Nova Light" panose="020F0302020204030204" pitchFamily="34" charset="0"/>
                <a:cs typeface="Gill Sans Nova Light" panose="020F0302020204030204" pitchFamily="34" charset="0"/>
              </a:rPr>
              <a:t>Comité</a:t>
            </a:r>
            <a:r>
              <a:rPr lang="en-US" sz="2000" dirty="0">
                <a:solidFill>
                  <a:schemeClr val="bg1">
                    <a:lumMod val="65000"/>
                  </a:schemeClr>
                </a:solidFill>
                <a:latin typeface="Gill Sans Nova Light" panose="020F0302020204030204" pitchFamily="34" charset="0"/>
                <a:cs typeface="Gill Sans Nova Light" panose="020F0302020204030204" pitchFamily="34" charset="0"/>
              </a:rPr>
              <a:t> </a:t>
            </a:r>
            <a:r>
              <a:rPr lang="en-US" sz="2000" dirty="0" err="1">
                <a:solidFill>
                  <a:schemeClr val="bg1">
                    <a:lumMod val="65000"/>
                  </a:schemeClr>
                </a:solidFill>
                <a:latin typeface="Gill Sans Nova Light" panose="020F0302020204030204" pitchFamily="34" charset="0"/>
                <a:cs typeface="Gill Sans Nova Light" panose="020F0302020204030204" pitchFamily="34" charset="0"/>
              </a:rPr>
              <a:t>européen</a:t>
            </a:r>
            <a:r>
              <a:rPr lang="en-US" sz="2000" dirty="0">
                <a:solidFill>
                  <a:schemeClr val="bg1">
                    <a:lumMod val="65000"/>
                  </a:schemeClr>
                </a:solidFill>
                <a:latin typeface="Gill Sans Nova Light" panose="020F0302020204030204" pitchFamily="34" charset="0"/>
                <a:cs typeface="Gill Sans Nova Light" panose="020F0302020204030204" pitchFamily="34" charset="0"/>
              </a:rPr>
              <a:t> pour les </a:t>
            </a:r>
            <a:r>
              <a:rPr lang="en-US" sz="2000" dirty="0" err="1">
                <a:solidFill>
                  <a:schemeClr val="bg1">
                    <a:lumMod val="65000"/>
                  </a:schemeClr>
                </a:solidFill>
                <a:latin typeface="Gill Sans Nova Light" panose="020F0302020204030204" pitchFamily="34" charset="0"/>
                <a:cs typeface="Gill Sans Nova Light" panose="020F0302020204030204" pitchFamily="34" charset="0"/>
              </a:rPr>
              <a:t>probl</a:t>
            </a:r>
            <a:r>
              <a:rPr lang="en-AU" sz="2000" u="none" strike="noStrike" dirty="0" err="1">
                <a:solidFill>
                  <a:schemeClr val="bg1">
                    <a:lumMod val="65000"/>
                  </a:schemeClr>
                </a:solidFill>
                <a:effectLst/>
                <a:latin typeface="Gill Sans Nova Light" panose="020F0302020204030204" pitchFamily="34" charset="0"/>
                <a:cs typeface="Gill Sans Nova Light" panose="020F0302020204030204" pitchFamily="34" charset="0"/>
              </a:rPr>
              <a:t>è</a:t>
            </a:r>
            <a:r>
              <a:rPr lang="en-US" sz="2000" dirty="0" err="1">
                <a:solidFill>
                  <a:schemeClr val="bg1">
                    <a:lumMod val="65000"/>
                  </a:schemeClr>
                </a:solidFill>
                <a:latin typeface="Gill Sans Nova Light" panose="020F0302020204030204" pitchFamily="34" charset="0"/>
                <a:cs typeface="Gill Sans Nova Light" panose="020F0302020204030204" pitchFamily="34" charset="0"/>
              </a:rPr>
              <a:t>mes</a:t>
            </a:r>
            <a:r>
              <a:rPr lang="en-US" sz="2000" dirty="0">
                <a:solidFill>
                  <a:schemeClr val="bg1">
                    <a:lumMod val="65000"/>
                  </a:schemeClr>
                </a:solidFill>
                <a:latin typeface="Gill Sans Nova Light" panose="020F0302020204030204" pitchFamily="34" charset="0"/>
                <a:cs typeface="Gill Sans Nova Light" panose="020F0302020204030204" pitchFamily="34" charset="0"/>
              </a:rPr>
              <a:t> </a:t>
            </a:r>
            <a:r>
              <a:rPr lang="en-US" sz="2000" dirty="0" err="1">
                <a:solidFill>
                  <a:schemeClr val="bg1">
                    <a:lumMod val="65000"/>
                  </a:schemeClr>
                </a:solidFill>
                <a:latin typeface="Gill Sans Nova Light" panose="020F0302020204030204" pitchFamily="34" charset="0"/>
                <a:cs typeface="Gill Sans Nova Light" panose="020F0302020204030204" pitchFamily="34" charset="0"/>
              </a:rPr>
              <a:t>criminels</a:t>
            </a:r>
            <a:endParaRPr lang="en-US" sz="2000" dirty="0">
              <a:solidFill>
                <a:schemeClr val="bg1">
                  <a:lumMod val="65000"/>
                </a:schemeClr>
              </a:solidFill>
              <a:latin typeface="Gill Sans Nova Light" panose="020F0302020204030204" pitchFamily="34" charset="0"/>
              <a:cs typeface="Gill Sans Nova Light" panose="020F0302020204030204" pitchFamily="34" charset="0"/>
            </a:endParaRPr>
          </a:p>
        </p:txBody>
      </p:sp>
      <p:sp>
        <p:nvSpPr>
          <p:cNvPr id="8" name="TextBox 7">
            <a:extLst>
              <a:ext uri="{FF2B5EF4-FFF2-40B4-BE49-F238E27FC236}">
                <a16:creationId xmlns:a16="http://schemas.microsoft.com/office/drawing/2014/main" id="{41624421-58BB-B665-1E5F-FFE284184001}"/>
              </a:ext>
            </a:extLst>
          </p:cNvPr>
          <p:cNvSpPr txBox="1"/>
          <p:nvPr/>
        </p:nvSpPr>
        <p:spPr>
          <a:xfrm>
            <a:off x="3666852" y="5657624"/>
            <a:ext cx="4445896" cy="400110"/>
          </a:xfrm>
          <a:prstGeom prst="rect">
            <a:avLst/>
          </a:prstGeom>
          <a:noFill/>
        </p:spPr>
        <p:txBody>
          <a:bodyPr wrap="none" rtlCol="0">
            <a:spAutoFit/>
          </a:bodyPr>
          <a:lstStyle/>
          <a:p>
            <a:pPr algn="ctr"/>
            <a:r>
              <a:rPr lang="en-US" sz="2000" dirty="0">
                <a:solidFill>
                  <a:schemeClr val="bg1">
                    <a:lumMod val="50000"/>
                  </a:schemeClr>
                </a:solidFill>
                <a:latin typeface="Gill Sans Nova Light" panose="020F0302020204030204" pitchFamily="34" charset="0"/>
                <a:cs typeface="Gill Sans Nova Light" panose="020F0302020204030204" pitchFamily="34" charset="0"/>
              </a:rPr>
              <a:t>Andreas </a:t>
            </a:r>
            <a:r>
              <a:rPr lang="en-US" sz="2000" dirty="0" err="1">
                <a:solidFill>
                  <a:schemeClr val="bg1">
                    <a:lumMod val="50000"/>
                  </a:schemeClr>
                </a:solidFill>
                <a:latin typeface="Gill Sans Nova Light" panose="020F0302020204030204" pitchFamily="34" charset="0"/>
                <a:cs typeface="Gill Sans Nova Light" panose="020F0302020204030204" pitchFamily="34" charset="0"/>
              </a:rPr>
              <a:t>Schloenhardt</a:t>
            </a:r>
            <a:r>
              <a:rPr lang="en-US" sz="2000" dirty="0">
                <a:solidFill>
                  <a:schemeClr val="bg1">
                    <a:lumMod val="50000"/>
                  </a:schemeClr>
                </a:solidFill>
                <a:latin typeface="Gill Sans Nova Light" panose="020F0302020204030204" pitchFamily="34" charset="0"/>
                <a:cs typeface="Gill Sans Nova Light" panose="020F0302020204030204" pitchFamily="34" charset="0"/>
              </a:rPr>
              <a:t>  |  </a:t>
            </a:r>
            <a:r>
              <a:rPr lang="en-US" sz="2000" dirty="0" err="1">
                <a:solidFill>
                  <a:schemeClr val="bg1">
                    <a:lumMod val="65000"/>
                  </a:schemeClr>
                </a:solidFill>
                <a:latin typeface="Gill Sans Nova Light" panose="020F0302020204030204" pitchFamily="34" charset="0"/>
                <a:cs typeface="Gill Sans Nova Light" panose="020F0302020204030204" pitchFamily="34" charset="0"/>
              </a:rPr>
              <a:t>Calogera</a:t>
            </a:r>
            <a:r>
              <a:rPr lang="en-US" sz="2000" dirty="0">
                <a:solidFill>
                  <a:schemeClr val="bg1">
                    <a:lumMod val="65000"/>
                  </a:schemeClr>
                </a:solidFill>
                <a:latin typeface="Gill Sans Nova Light" panose="020F0302020204030204" pitchFamily="34" charset="0"/>
                <a:cs typeface="Gill Sans Nova Light" panose="020F0302020204030204" pitchFamily="34" charset="0"/>
              </a:rPr>
              <a:t> Ferrara</a:t>
            </a:r>
          </a:p>
        </p:txBody>
      </p:sp>
      <p:sp>
        <p:nvSpPr>
          <p:cNvPr id="9" name="TextBox 8">
            <a:extLst>
              <a:ext uri="{FF2B5EF4-FFF2-40B4-BE49-F238E27FC236}">
                <a16:creationId xmlns:a16="http://schemas.microsoft.com/office/drawing/2014/main" id="{0D6AD6CA-3AB8-1DED-488D-EA2B2C957865}"/>
              </a:ext>
            </a:extLst>
          </p:cNvPr>
          <p:cNvSpPr txBox="1"/>
          <p:nvPr/>
        </p:nvSpPr>
        <p:spPr>
          <a:xfrm>
            <a:off x="2506403" y="2269704"/>
            <a:ext cx="7179208" cy="1477328"/>
          </a:xfrm>
          <a:prstGeom prst="rect">
            <a:avLst/>
          </a:prstGeom>
          <a:noFill/>
        </p:spPr>
        <p:txBody>
          <a:bodyPr wrap="none" rtlCol="0">
            <a:spAutoFit/>
          </a:bodyPr>
          <a:lstStyle/>
          <a:p>
            <a:pPr algn="ctr"/>
            <a:r>
              <a:rPr lang="en-US" sz="3000" dirty="0">
                <a:solidFill>
                  <a:schemeClr val="tx1">
                    <a:lumMod val="50000"/>
                    <a:lumOff val="50000"/>
                  </a:schemeClr>
                </a:solidFill>
                <a:latin typeface="Gill Sans Nova Light" panose="020F0302020204030204" pitchFamily="34" charset="0"/>
                <a:cs typeface="Gill Sans Nova Light" panose="020F0302020204030204" pitchFamily="34" charset="0"/>
              </a:rPr>
              <a:t>INTERNATIONAL INSTRUMENTS AGAINST</a:t>
            </a:r>
          </a:p>
          <a:p>
            <a:pPr algn="ctr"/>
            <a:r>
              <a:rPr lang="en-US" sz="3000" dirty="0">
                <a:solidFill>
                  <a:schemeClr val="tx1">
                    <a:lumMod val="50000"/>
                    <a:lumOff val="50000"/>
                  </a:schemeClr>
                </a:solidFill>
                <a:latin typeface="Gill Sans Nova Light" panose="020F0302020204030204" pitchFamily="34" charset="0"/>
                <a:cs typeface="Gill Sans Nova Light" panose="020F0302020204030204" pitchFamily="34" charset="0"/>
              </a:rPr>
              <a:t>SMUGGLING OF MIGRANTS:</a:t>
            </a:r>
          </a:p>
          <a:p>
            <a:pPr algn="ctr"/>
            <a:r>
              <a:rPr lang="en-US" sz="3000" dirty="0">
                <a:solidFill>
                  <a:schemeClr val="tx1">
                    <a:lumMod val="50000"/>
                    <a:lumOff val="50000"/>
                  </a:schemeClr>
                </a:solidFill>
                <a:latin typeface="Gill Sans Nova Light" panose="020F0302020204030204" pitchFamily="34" charset="0"/>
                <a:cs typeface="Gill Sans Nova Light" panose="020F0302020204030204" pitchFamily="34" charset="0"/>
              </a:rPr>
              <a:t>A gaps and needs analysis</a:t>
            </a:r>
          </a:p>
        </p:txBody>
      </p:sp>
      <p:sp>
        <p:nvSpPr>
          <p:cNvPr id="10" name="TextBox 9">
            <a:extLst>
              <a:ext uri="{FF2B5EF4-FFF2-40B4-BE49-F238E27FC236}">
                <a16:creationId xmlns:a16="http://schemas.microsoft.com/office/drawing/2014/main" id="{27E5A085-3477-2627-470A-49BBE47AEC91}"/>
              </a:ext>
            </a:extLst>
          </p:cNvPr>
          <p:cNvSpPr txBox="1"/>
          <p:nvPr/>
        </p:nvSpPr>
        <p:spPr>
          <a:xfrm>
            <a:off x="3457831" y="3899432"/>
            <a:ext cx="5420138" cy="861774"/>
          </a:xfrm>
          <a:prstGeom prst="rect">
            <a:avLst/>
          </a:prstGeom>
          <a:noFill/>
        </p:spPr>
        <p:txBody>
          <a:bodyPr wrap="none" rtlCol="0">
            <a:spAutoFit/>
          </a:bodyPr>
          <a:lstStyle/>
          <a:p>
            <a:pPr algn="ctr"/>
            <a:r>
              <a:rPr lang="en-US" sz="2500" dirty="0">
                <a:solidFill>
                  <a:schemeClr val="bg1">
                    <a:lumMod val="50000"/>
                  </a:schemeClr>
                </a:solidFill>
                <a:latin typeface="Gill Sans Nova Light" panose="020F0302020204030204" pitchFamily="34" charset="0"/>
                <a:cs typeface="Gill Sans Nova Light" panose="020F0302020204030204" pitchFamily="34" charset="0"/>
              </a:rPr>
              <a:t>Second Smuggling of Migrants Conference</a:t>
            </a:r>
          </a:p>
          <a:p>
            <a:pPr algn="ctr"/>
            <a:r>
              <a:rPr lang="en-US" sz="2500" dirty="0">
                <a:solidFill>
                  <a:schemeClr val="bg1">
                    <a:lumMod val="50000"/>
                  </a:schemeClr>
                </a:solidFill>
                <a:latin typeface="Gill Sans Nova Light" panose="020F0302020204030204" pitchFamily="34" charset="0"/>
                <a:cs typeface="Gill Sans Nova Light" panose="020F0302020204030204" pitchFamily="34" charset="0"/>
              </a:rPr>
              <a:t>Strasbourg, 10-11 September 2024</a:t>
            </a:r>
          </a:p>
        </p:txBody>
      </p:sp>
      <p:sp>
        <p:nvSpPr>
          <p:cNvPr id="12" name="TextBox 11">
            <a:extLst>
              <a:ext uri="{FF2B5EF4-FFF2-40B4-BE49-F238E27FC236}">
                <a16:creationId xmlns:a16="http://schemas.microsoft.com/office/drawing/2014/main" id="{919E1A60-54DD-B23F-8681-BCE6757CC77F}"/>
              </a:ext>
            </a:extLst>
          </p:cNvPr>
          <p:cNvSpPr txBox="1"/>
          <p:nvPr/>
        </p:nvSpPr>
        <p:spPr>
          <a:xfrm>
            <a:off x="2732311" y="5992418"/>
            <a:ext cx="6372129" cy="323165"/>
          </a:xfrm>
          <a:prstGeom prst="rect">
            <a:avLst/>
          </a:prstGeom>
          <a:noFill/>
        </p:spPr>
        <p:txBody>
          <a:bodyPr wrap="none" rtlCol="0">
            <a:spAutoFit/>
          </a:bodyPr>
          <a:lstStyle/>
          <a:p>
            <a:pPr algn="ctr"/>
            <a:r>
              <a:rPr lang="en-US" sz="1500" dirty="0">
                <a:solidFill>
                  <a:schemeClr val="bg1">
                    <a:lumMod val="65000"/>
                  </a:schemeClr>
                </a:solidFill>
                <a:latin typeface="Gill Sans Nova Light" panose="020F0302020204030204" pitchFamily="34" charset="0"/>
                <a:cs typeface="Gill Sans Nova Light" panose="020F0302020204030204" pitchFamily="34" charset="0"/>
              </a:rPr>
              <a:t>Universität Wien/University of Queensland  |   </a:t>
            </a:r>
            <a:r>
              <a:rPr lang="en-US" sz="1500" dirty="0">
                <a:solidFill>
                  <a:schemeClr val="bg1">
                    <a:lumMod val="75000"/>
                  </a:schemeClr>
                </a:solidFill>
                <a:latin typeface="Gill Sans Nova Light" panose="020F0302020204030204" pitchFamily="34" charset="0"/>
                <a:cs typeface="Gill Sans Nova Light" panose="020F0302020204030204" pitchFamily="34" charset="0"/>
              </a:rPr>
              <a:t>European Public Prosecutor’s Office</a:t>
            </a:r>
          </a:p>
        </p:txBody>
      </p:sp>
    </p:spTree>
    <p:extLst>
      <p:ext uri="{BB962C8B-B14F-4D97-AF65-F5344CB8AC3E}">
        <p14:creationId xmlns:p14="http://schemas.microsoft.com/office/powerpoint/2010/main" val="1827155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41624421-58BB-B665-1E5F-FFE284184001}"/>
              </a:ext>
            </a:extLst>
          </p:cNvPr>
          <p:cNvSpPr txBox="1"/>
          <p:nvPr/>
        </p:nvSpPr>
        <p:spPr>
          <a:xfrm>
            <a:off x="4194888" y="6256334"/>
            <a:ext cx="3380542" cy="323165"/>
          </a:xfrm>
          <a:prstGeom prst="rect">
            <a:avLst/>
          </a:prstGeom>
          <a:noFill/>
        </p:spPr>
        <p:txBody>
          <a:bodyPr wrap="none" rtlCol="0">
            <a:spAutoFit/>
          </a:bodyPr>
          <a:lstStyle/>
          <a:p>
            <a:pPr algn="r"/>
            <a:r>
              <a:rPr lang="en-US" sz="1500" dirty="0">
                <a:solidFill>
                  <a:schemeClr val="bg1">
                    <a:lumMod val="65000"/>
                  </a:schemeClr>
                </a:solidFill>
                <a:latin typeface="Gill Sans Nova Light" panose="020F0302020204030204" pitchFamily="34" charset="0"/>
                <a:cs typeface="Gill Sans Nova Light" panose="020F0302020204030204" pitchFamily="34" charset="0"/>
              </a:rPr>
              <a:t>Andreas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Schloenhardt</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Calogera</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Ferrara</a:t>
            </a:r>
          </a:p>
        </p:txBody>
      </p:sp>
      <p:sp>
        <p:nvSpPr>
          <p:cNvPr id="2" name="TextBox 1">
            <a:extLst>
              <a:ext uri="{FF2B5EF4-FFF2-40B4-BE49-F238E27FC236}">
                <a16:creationId xmlns:a16="http://schemas.microsoft.com/office/drawing/2014/main" id="{2F975792-C1AD-960F-B5E0-F213BC9B6684}"/>
              </a:ext>
            </a:extLst>
          </p:cNvPr>
          <p:cNvSpPr txBox="1"/>
          <p:nvPr/>
        </p:nvSpPr>
        <p:spPr>
          <a:xfrm>
            <a:off x="2832387" y="365587"/>
            <a:ext cx="6527236" cy="553998"/>
          </a:xfrm>
          <a:prstGeom prst="rect">
            <a:avLst/>
          </a:prstGeom>
          <a:noFill/>
        </p:spPr>
        <p:txBody>
          <a:bodyPr wrap="none" rtlCol="0">
            <a:spAutoFit/>
          </a:bodyPr>
          <a:lstStyle/>
          <a:p>
            <a:pPr algn="ctr"/>
            <a:r>
              <a:rPr lang="en-US" sz="3000" dirty="0">
                <a:solidFill>
                  <a:schemeClr val="tx1">
                    <a:lumMod val="65000"/>
                    <a:lumOff val="35000"/>
                  </a:schemeClr>
                </a:solidFill>
                <a:latin typeface="Gill Sans Nova Light" panose="020F0302020204030204" pitchFamily="34" charset="0"/>
                <a:cs typeface="Gill Sans Nova Light" panose="020F0302020204030204" pitchFamily="34" charset="0"/>
              </a:rPr>
              <a:t>BACKGROUND AND FURTHER WORK</a:t>
            </a:r>
          </a:p>
        </p:txBody>
      </p:sp>
      <p:cxnSp>
        <p:nvCxnSpPr>
          <p:cNvPr id="5" name="Straight Connector 4">
            <a:extLst>
              <a:ext uri="{FF2B5EF4-FFF2-40B4-BE49-F238E27FC236}">
                <a16:creationId xmlns:a16="http://schemas.microsoft.com/office/drawing/2014/main" id="{B562151E-6B2E-C88F-9429-E3898EC201F7}"/>
              </a:ext>
            </a:extLst>
          </p:cNvPr>
          <p:cNvCxnSpPr/>
          <p:nvPr/>
        </p:nvCxnSpPr>
        <p:spPr>
          <a:xfrm>
            <a:off x="685800" y="995787"/>
            <a:ext cx="10831286" cy="0"/>
          </a:xfrm>
          <a:prstGeom prst="line">
            <a:avLst/>
          </a:prstGeom>
          <a:ln w="6350">
            <a:solidFill>
              <a:schemeClr val="tx2">
                <a:lumMod val="90000"/>
                <a:lumOff val="10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Arrow Connector 11">
            <a:extLst>
              <a:ext uri="{FF2B5EF4-FFF2-40B4-BE49-F238E27FC236}">
                <a16:creationId xmlns:a16="http://schemas.microsoft.com/office/drawing/2014/main" id="{5F23FE81-DB16-DCB4-479B-40600C37937B}"/>
              </a:ext>
            </a:extLst>
          </p:cNvPr>
          <p:cNvCxnSpPr>
            <a:cxnSpLocks/>
          </p:cNvCxnSpPr>
          <p:nvPr/>
        </p:nvCxnSpPr>
        <p:spPr>
          <a:xfrm>
            <a:off x="1621974" y="1240969"/>
            <a:ext cx="0" cy="4898574"/>
          </a:xfrm>
          <a:prstGeom prst="straightConnector1">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sp>
        <p:nvSpPr>
          <p:cNvPr id="13" name="TextBox 12">
            <a:extLst>
              <a:ext uri="{FF2B5EF4-FFF2-40B4-BE49-F238E27FC236}">
                <a16:creationId xmlns:a16="http://schemas.microsoft.com/office/drawing/2014/main" id="{76370EDE-6A03-4FFE-775B-7524B592B593}"/>
              </a:ext>
            </a:extLst>
          </p:cNvPr>
          <p:cNvSpPr txBox="1"/>
          <p:nvPr/>
        </p:nvSpPr>
        <p:spPr>
          <a:xfrm>
            <a:off x="1480461" y="1330402"/>
            <a:ext cx="9307283" cy="477054"/>
          </a:xfrm>
          <a:prstGeom prst="rect">
            <a:avLst/>
          </a:prstGeom>
          <a:solidFill>
            <a:schemeClr val="bg1"/>
          </a:solidFill>
          <a:ln>
            <a:solidFill>
              <a:schemeClr val="tx2">
                <a:lumMod val="10000"/>
                <a:lumOff val="90000"/>
              </a:schemeClr>
            </a:solidFill>
          </a:ln>
          <a:effectLst/>
        </p:spPr>
        <p:txBody>
          <a:bodyPr wrap="square" rtlCol="0">
            <a:spAutoFit/>
          </a:bodyPr>
          <a:lstStyle/>
          <a:p>
            <a:pPr marL="541338" indent="-541338">
              <a:buFont typeface="Arial" panose="020B0604020202020204" pitchFamily="34" charset="0"/>
              <a:buChar char="•"/>
            </a:pPr>
            <a:r>
              <a:rPr lang="en-US" sz="2500" dirty="0">
                <a:solidFill>
                  <a:schemeClr val="bg1">
                    <a:lumMod val="50000"/>
                  </a:schemeClr>
                </a:solidFill>
                <a:latin typeface="Gill Sans Nova Light" panose="020F0302020204030204" pitchFamily="34" charset="0"/>
                <a:cs typeface="Gill Sans Nova Light" panose="020F0302020204030204" pitchFamily="34" charset="0"/>
              </a:rPr>
              <a:t>prior CDPC work on smuggling of migrants, 2015-2024</a:t>
            </a:r>
          </a:p>
        </p:txBody>
      </p:sp>
      <p:sp>
        <p:nvSpPr>
          <p:cNvPr id="14" name="TextBox 13">
            <a:extLst>
              <a:ext uri="{FF2B5EF4-FFF2-40B4-BE49-F238E27FC236}">
                <a16:creationId xmlns:a16="http://schemas.microsoft.com/office/drawing/2014/main" id="{2CBCED77-3A68-F4C2-B45A-780C5CDD697B}"/>
              </a:ext>
            </a:extLst>
          </p:cNvPr>
          <p:cNvSpPr txBox="1"/>
          <p:nvPr/>
        </p:nvSpPr>
        <p:spPr>
          <a:xfrm>
            <a:off x="1480461" y="1903543"/>
            <a:ext cx="9307283" cy="1246495"/>
          </a:xfrm>
          <a:prstGeom prst="rect">
            <a:avLst/>
          </a:prstGeom>
          <a:solidFill>
            <a:schemeClr val="bg1"/>
          </a:solidFill>
          <a:ln>
            <a:solidFill>
              <a:schemeClr val="tx2">
                <a:lumMod val="25000"/>
                <a:lumOff val="75000"/>
              </a:schemeClr>
            </a:solidFill>
          </a:ln>
          <a:effectLst/>
        </p:spPr>
        <p:txBody>
          <a:bodyPr wrap="square" rtlCol="0">
            <a:spAutoFit/>
          </a:bodyPr>
          <a:lstStyle/>
          <a:p>
            <a:pPr marL="541338" indent="-541338">
              <a:buFont typeface="Arial" panose="020B0604020202020204" pitchFamily="34" charset="0"/>
              <a:buChar char="•"/>
            </a:pPr>
            <a:r>
              <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rPr>
              <a:t>draft concept note presented to CDPC Secretariat, February 2024</a:t>
            </a:r>
          </a:p>
          <a:p>
            <a:pPr marL="541338" indent="-541338">
              <a:buFont typeface="Arial" panose="020B0604020202020204" pitchFamily="34" charset="0"/>
              <a:buChar char="•"/>
            </a:pPr>
            <a:r>
              <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rPr>
              <a:t>draft concept paper presented to CDCP Secretariat, March 2024</a:t>
            </a:r>
          </a:p>
          <a:p>
            <a:pPr marL="541338" indent="-541338">
              <a:buFont typeface="Arial" panose="020B0604020202020204" pitchFamily="34" charset="0"/>
              <a:buChar char="•"/>
            </a:pPr>
            <a:r>
              <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rPr>
              <a:t>concept paper discussed with CDPC Bureau, April 2024</a:t>
            </a:r>
          </a:p>
        </p:txBody>
      </p:sp>
      <p:sp>
        <p:nvSpPr>
          <p:cNvPr id="15" name="TextBox 14">
            <a:extLst>
              <a:ext uri="{FF2B5EF4-FFF2-40B4-BE49-F238E27FC236}">
                <a16:creationId xmlns:a16="http://schemas.microsoft.com/office/drawing/2014/main" id="{C97F9205-41D6-1811-D4E2-C648D914DC0C}"/>
              </a:ext>
            </a:extLst>
          </p:cNvPr>
          <p:cNvSpPr txBox="1"/>
          <p:nvPr/>
        </p:nvSpPr>
        <p:spPr>
          <a:xfrm>
            <a:off x="1480461" y="3246125"/>
            <a:ext cx="9307283" cy="861774"/>
          </a:xfrm>
          <a:prstGeom prst="rect">
            <a:avLst/>
          </a:prstGeom>
          <a:solidFill>
            <a:schemeClr val="bg1"/>
          </a:solidFill>
          <a:ln>
            <a:solidFill>
              <a:schemeClr val="tx2">
                <a:lumMod val="25000"/>
                <a:lumOff val="75000"/>
              </a:schemeClr>
            </a:solidFill>
          </a:ln>
          <a:effectLst/>
        </p:spPr>
        <p:txBody>
          <a:bodyPr wrap="square" rtlCol="0">
            <a:spAutoFit/>
          </a:bodyPr>
          <a:lstStyle/>
          <a:p>
            <a:pPr marL="541338" indent="-541338">
              <a:buFont typeface="Arial" panose="020B0604020202020204" pitchFamily="34" charset="0"/>
              <a:buChar char="•"/>
            </a:pPr>
            <a:r>
              <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rPr>
              <a:t>draft report (parts I to III, existing instruments and issues) submitted to CDPC Secretariat, May 2024; discussed w plenary, June 2024</a:t>
            </a:r>
          </a:p>
        </p:txBody>
      </p:sp>
      <p:sp>
        <p:nvSpPr>
          <p:cNvPr id="16" name="TextBox 15">
            <a:extLst>
              <a:ext uri="{FF2B5EF4-FFF2-40B4-BE49-F238E27FC236}">
                <a16:creationId xmlns:a16="http://schemas.microsoft.com/office/drawing/2014/main" id="{DAEF0B2D-10CE-112C-CC29-3F30A706A2F9}"/>
              </a:ext>
            </a:extLst>
          </p:cNvPr>
          <p:cNvSpPr txBox="1"/>
          <p:nvPr/>
        </p:nvSpPr>
        <p:spPr>
          <a:xfrm>
            <a:off x="1480461" y="4845022"/>
            <a:ext cx="9307283" cy="477054"/>
          </a:xfrm>
          <a:prstGeom prst="rect">
            <a:avLst/>
          </a:prstGeom>
          <a:solidFill>
            <a:schemeClr val="bg1"/>
          </a:solidFill>
          <a:ln>
            <a:solidFill>
              <a:schemeClr val="tx2">
                <a:lumMod val="10000"/>
                <a:lumOff val="90000"/>
              </a:schemeClr>
            </a:solidFill>
          </a:ln>
          <a:effectLst/>
        </p:spPr>
        <p:txBody>
          <a:bodyPr wrap="square" rtlCol="0">
            <a:spAutoFit/>
          </a:bodyPr>
          <a:lstStyle/>
          <a:p>
            <a:pPr marL="541338" indent="-541338">
              <a:buFont typeface="Arial" panose="020B0604020202020204" pitchFamily="34" charset="0"/>
              <a:buChar char="•"/>
            </a:pPr>
            <a:r>
              <a:rPr lang="en-US" sz="2500" dirty="0">
                <a:solidFill>
                  <a:schemeClr val="bg1">
                    <a:lumMod val="50000"/>
                  </a:schemeClr>
                </a:solidFill>
                <a:latin typeface="Gill Sans Nova Light" panose="020F0302020204030204" pitchFamily="34" charset="0"/>
                <a:cs typeface="Gill Sans Nova Light" panose="020F0302020204030204" pitchFamily="34" charset="0"/>
              </a:rPr>
              <a:t>full draft report presented to CDPC Bureau, October 2024</a:t>
            </a:r>
          </a:p>
        </p:txBody>
      </p:sp>
      <p:sp>
        <p:nvSpPr>
          <p:cNvPr id="17" name="TextBox 16">
            <a:extLst>
              <a:ext uri="{FF2B5EF4-FFF2-40B4-BE49-F238E27FC236}">
                <a16:creationId xmlns:a16="http://schemas.microsoft.com/office/drawing/2014/main" id="{E120FB3C-F4ED-352A-1111-FDA64ECA24CE}"/>
              </a:ext>
            </a:extLst>
          </p:cNvPr>
          <p:cNvSpPr txBox="1"/>
          <p:nvPr/>
        </p:nvSpPr>
        <p:spPr>
          <a:xfrm>
            <a:off x="1480461" y="5444666"/>
            <a:ext cx="9307283" cy="477054"/>
          </a:xfrm>
          <a:prstGeom prst="rect">
            <a:avLst/>
          </a:prstGeom>
          <a:solidFill>
            <a:schemeClr val="bg1"/>
          </a:solidFill>
          <a:ln>
            <a:solidFill>
              <a:schemeClr val="tx2">
                <a:lumMod val="10000"/>
                <a:lumOff val="90000"/>
              </a:schemeClr>
            </a:solidFill>
          </a:ln>
          <a:effectLst/>
        </p:spPr>
        <p:txBody>
          <a:bodyPr wrap="square" rtlCol="0">
            <a:spAutoFit/>
          </a:bodyPr>
          <a:lstStyle/>
          <a:p>
            <a:pPr marL="541338" indent="-541338">
              <a:buFont typeface="Arial" panose="020B0604020202020204" pitchFamily="34" charset="0"/>
              <a:buChar char="•"/>
            </a:pPr>
            <a:r>
              <a:rPr lang="en-US" sz="2500" dirty="0">
                <a:solidFill>
                  <a:schemeClr val="bg1">
                    <a:lumMod val="50000"/>
                  </a:schemeClr>
                </a:solidFill>
                <a:latin typeface="Gill Sans Nova Light" panose="020F0302020204030204" pitchFamily="34" charset="0"/>
                <a:cs typeface="Gill Sans Nova Light" panose="020F0302020204030204" pitchFamily="34" charset="0"/>
              </a:rPr>
              <a:t>final report presented to CDPC Secretariat, November 2024</a:t>
            </a:r>
          </a:p>
        </p:txBody>
      </p:sp>
      <p:sp>
        <p:nvSpPr>
          <p:cNvPr id="19" name="TextBox 18">
            <a:extLst>
              <a:ext uri="{FF2B5EF4-FFF2-40B4-BE49-F238E27FC236}">
                <a16:creationId xmlns:a16="http://schemas.microsoft.com/office/drawing/2014/main" id="{D3B4D570-304E-9136-9DFA-C7345C072D42}"/>
              </a:ext>
            </a:extLst>
          </p:cNvPr>
          <p:cNvSpPr txBox="1"/>
          <p:nvPr/>
        </p:nvSpPr>
        <p:spPr>
          <a:xfrm>
            <a:off x="1480461" y="4230489"/>
            <a:ext cx="9307283" cy="477054"/>
          </a:xfrm>
          <a:prstGeom prst="rect">
            <a:avLst/>
          </a:prstGeom>
          <a:solidFill>
            <a:schemeClr val="bg1"/>
          </a:solidFill>
          <a:ln>
            <a:solidFill>
              <a:schemeClr val="tx2">
                <a:lumMod val="50000"/>
                <a:lumOff val="50000"/>
              </a:schemeClr>
            </a:solidFill>
          </a:ln>
          <a:effectLst/>
        </p:spPr>
        <p:txBody>
          <a:bodyPr wrap="square" rtlCol="0">
            <a:spAutoFit/>
          </a:bodyPr>
          <a:lstStyle/>
          <a:p>
            <a:pPr marL="541338" indent="-541338">
              <a:buFont typeface="Arial" panose="020B0604020202020204" pitchFamily="34" charset="0"/>
              <a:buChar char="•"/>
            </a:pPr>
            <a:r>
              <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rPr>
              <a:t>2</a:t>
            </a:r>
            <a:r>
              <a:rPr lang="en-US" sz="2500" baseline="30000" dirty="0">
                <a:solidFill>
                  <a:schemeClr val="tx1">
                    <a:lumMod val="50000"/>
                    <a:lumOff val="50000"/>
                  </a:schemeClr>
                </a:solidFill>
                <a:latin typeface="Gill Sans Nova Light" panose="020F0302020204030204" pitchFamily="34" charset="0"/>
                <a:cs typeface="Gill Sans Nova Light" panose="020F0302020204030204" pitchFamily="34" charset="0"/>
              </a:rPr>
              <a:t>nd</a:t>
            </a:r>
            <a:r>
              <a:rPr lang="en-US" sz="2500" dirty="0">
                <a:solidFill>
                  <a:schemeClr val="tx1">
                    <a:lumMod val="50000"/>
                    <a:lumOff val="50000"/>
                  </a:schemeClr>
                </a:solidFill>
                <a:latin typeface="Gill Sans Nova Light" panose="020F0302020204030204" pitchFamily="34" charset="0"/>
                <a:cs typeface="Gill Sans Nova Light" panose="020F0302020204030204" pitchFamily="34" charset="0"/>
              </a:rPr>
              <a:t> Smuggling of Migrants conference, September 2024</a:t>
            </a:r>
          </a:p>
        </p:txBody>
      </p:sp>
    </p:spTree>
    <p:extLst>
      <p:ext uri="{BB962C8B-B14F-4D97-AF65-F5344CB8AC3E}">
        <p14:creationId xmlns:p14="http://schemas.microsoft.com/office/powerpoint/2010/main" val="633765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41624421-58BB-B665-1E5F-FFE284184001}"/>
              </a:ext>
            </a:extLst>
          </p:cNvPr>
          <p:cNvSpPr txBox="1"/>
          <p:nvPr/>
        </p:nvSpPr>
        <p:spPr>
          <a:xfrm>
            <a:off x="4194888" y="6256334"/>
            <a:ext cx="3380542" cy="323165"/>
          </a:xfrm>
          <a:prstGeom prst="rect">
            <a:avLst/>
          </a:prstGeom>
          <a:noFill/>
        </p:spPr>
        <p:txBody>
          <a:bodyPr wrap="none" rtlCol="0">
            <a:spAutoFit/>
          </a:bodyPr>
          <a:lstStyle/>
          <a:p>
            <a:pPr algn="r"/>
            <a:r>
              <a:rPr lang="en-US" sz="1500" dirty="0">
                <a:solidFill>
                  <a:schemeClr val="bg1">
                    <a:lumMod val="65000"/>
                  </a:schemeClr>
                </a:solidFill>
                <a:latin typeface="Gill Sans Nova Light" panose="020F0302020204030204" pitchFamily="34" charset="0"/>
                <a:cs typeface="Gill Sans Nova Light" panose="020F0302020204030204" pitchFamily="34" charset="0"/>
              </a:rPr>
              <a:t>Andreas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Schloenhardt</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Calogera</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Ferrara</a:t>
            </a:r>
          </a:p>
        </p:txBody>
      </p:sp>
      <p:sp>
        <p:nvSpPr>
          <p:cNvPr id="2" name="TextBox 1">
            <a:extLst>
              <a:ext uri="{FF2B5EF4-FFF2-40B4-BE49-F238E27FC236}">
                <a16:creationId xmlns:a16="http://schemas.microsoft.com/office/drawing/2014/main" id="{2F975792-C1AD-960F-B5E0-F213BC9B6684}"/>
              </a:ext>
            </a:extLst>
          </p:cNvPr>
          <p:cNvSpPr txBox="1"/>
          <p:nvPr/>
        </p:nvSpPr>
        <p:spPr>
          <a:xfrm>
            <a:off x="2488138" y="365587"/>
            <a:ext cx="7215758" cy="553998"/>
          </a:xfrm>
          <a:prstGeom prst="rect">
            <a:avLst/>
          </a:prstGeom>
          <a:noFill/>
        </p:spPr>
        <p:txBody>
          <a:bodyPr wrap="none" rtlCol="0">
            <a:spAutoFit/>
          </a:bodyPr>
          <a:lstStyle/>
          <a:p>
            <a:pPr algn="ctr"/>
            <a:r>
              <a:rPr lang="en-US" sz="3000" dirty="0">
                <a:solidFill>
                  <a:schemeClr val="tx1">
                    <a:lumMod val="65000"/>
                    <a:lumOff val="35000"/>
                  </a:schemeClr>
                </a:solidFill>
                <a:latin typeface="Gill Sans Nova Light" panose="020F0302020204030204" pitchFamily="34" charset="0"/>
                <a:cs typeface="Gill Sans Nova Light" panose="020F0302020204030204" pitchFamily="34" charset="0"/>
              </a:rPr>
              <a:t>EXISTING INTERNATIONAL INSTRUMENTS</a:t>
            </a:r>
          </a:p>
        </p:txBody>
      </p:sp>
      <p:cxnSp>
        <p:nvCxnSpPr>
          <p:cNvPr id="5" name="Straight Connector 4">
            <a:extLst>
              <a:ext uri="{FF2B5EF4-FFF2-40B4-BE49-F238E27FC236}">
                <a16:creationId xmlns:a16="http://schemas.microsoft.com/office/drawing/2014/main" id="{B562151E-6B2E-C88F-9429-E3898EC201F7}"/>
              </a:ext>
            </a:extLst>
          </p:cNvPr>
          <p:cNvCxnSpPr/>
          <p:nvPr/>
        </p:nvCxnSpPr>
        <p:spPr>
          <a:xfrm>
            <a:off x="685800" y="995787"/>
            <a:ext cx="10831286" cy="0"/>
          </a:xfrm>
          <a:prstGeom prst="line">
            <a:avLst/>
          </a:prstGeom>
          <a:ln w="6350">
            <a:solidFill>
              <a:schemeClr val="tx2">
                <a:lumMod val="90000"/>
                <a:lumOff val="10000"/>
              </a:schemeClr>
            </a:solidFill>
          </a:ln>
        </p:spPr>
        <p:style>
          <a:lnRef idx="2">
            <a:schemeClr val="accent1"/>
          </a:lnRef>
          <a:fillRef idx="0">
            <a:schemeClr val="accent1"/>
          </a:fillRef>
          <a:effectRef idx="1">
            <a:schemeClr val="accent1"/>
          </a:effectRef>
          <a:fontRef idx="minor">
            <a:schemeClr val="tx1"/>
          </a:fontRef>
        </p:style>
      </p:cxnSp>
      <p:sp>
        <p:nvSpPr>
          <p:cNvPr id="4" name="Rectangle 3">
            <a:extLst>
              <a:ext uri="{FF2B5EF4-FFF2-40B4-BE49-F238E27FC236}">
                <a16:creationId xmlns:a16="http://schemas.microsoft.com/office/drawing/2014/main" id="{5F4E79A8-5DFD-8F89-428A-A05DB113B915}"/>
              </a:ext>
            </a:extLst>
          </p:cNvPr>
          <p:cNvSpPr/>
          <p:nvPr/>
        </p:nvSpPr>
        <p:spPr>
          <a:xfrm>
            <a:off x="685800" y="1262745"/>
            <a:ext cx="5199359" cy="4898572"/>
          </a:xfrm>
          <a:prstGeom prst="rect">
            <a:avLst/>
          </a:prstGeom>
          <a:solidFill>
            <a:schemeClr val="bg1"/>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7E5A085-3477-2627-470A-49BBE47AEC91}"/>
              </a:ext>
            </a:extLst>
          </p:cNvPr>
          <p:cNvSpPr txBox="1"/>
          <p:nvPr/>
        </p:nvSpPr>
        <p:spPr>
          <a:xfrm>
            <a:off x="2400602" y="1452336"/>
            <a:ext cx="2371163" cy="515526"/>
          </a:xfrm>
          <a:prstGeom prst="rect">
            <a:avLst/>
          </a:prstGeom>
          <a:noFill/>
        </p:spPr>
        <p:txBody>
          <a:bodyPr wrap="none" rtlCol="0">
            <a:spAutoFit/>
          </a:bodyPr>
          <a:lstStyle/>
          <a:p>
            <a:pPr algn="ctr"/>
            <a:r>
              <a:rPr lang="en-US" sz="2750" dirty="0">
                <a:solidFill>
                  <a:schemeClr val="tx1">
                    <a:lumMod val="75000"/>
                    <a:lumOff val="25000"/>
                  </a:schemeClr>
                </a:solidFill>
                <a:latin typeface="Gill Sans Nova Light" panose="020F0302020204030204" pitchFamily="34" charset="0"/>
                <a:cs typeface="Gill Sans Nova Light" panose="020F0302020204030204" pitchFamily="34" charset="0"/>
              </a:rPr>
              <a:t>United Nations </a:t>
            </a:r>
          </a:p>
        </p:txBody>
      </p:sp>
      <p:pic>
        <p:nvPicPr>
          <p:cNvPr id="3" name="Picture 2" descr="United Nations | Gojipedia | Fandom">
            <a:extLst>
              <a:ext uri="{FF2B5EF4-FFF2-40B4-BE49-F238E27FC236}">
                <a16:creationId xmlns:a16="http://schemas.microsoft.com/office/drawing/2014/main" id="{8E4A61AA-4F3B-F489-F8FA-9822815EC4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9654" y="1381277"/>
            <a:ext cx="619172" cy="619172"/>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5C88D73C-1F72-7BCD-1C53-D393CFD39CF4}"/>
              </a:ext>
            </a:extLst>
          </p:cNvPr>
          <p:cNvSpPr/>
          <p:nvPr/>
        </p:nvSpPr>
        <p:spPr>
          <a:xfrm flipH="1">
            <a:off x="906948" y="2001757"/>
            <a:ext cx="4818937" cy="2609947"/>
          </a:xfrm>
          <a:prstGeom prst="rect">
            <a:avLst/>
          </a:prstGeom>
          <a:solidFill>
            <a:schemeClr val="bg1">
              <a:lumMod val="9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a:p>
            <a:pPr algn="ct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a:p>
            <a:pPr algn="ct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a:p>
            <a:pPr algn="ct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United Nations Convention against Transnational Organized Crime (UNTOC)</a:t>
            </a:r>
          </a:p>
        </p:txBody>
      </p:sp>
      <p:sp>
        <p:nvSpPr>
          <p:cNvPr id="7" name="Rectangle 6">
            <a:extLst>
              <a:ext uri="{FF2B5EF4-FFF2-40B4-BE49-F238E27FC236}">
                <a16:creationId xmlns:a16="http://schemas.microsoft.com/office/drawing/2014/main" id="{A97261F1-B67B-AB62-1749-9B2F0DC44138}"/>
              </a:ext>
            </a:extLst>
          </p:cNvPr>
          <p:cNvSpPr/>
          <p:nvPr/>
        </p:nvSpPr>
        <p:spPr>
          <a:xfrm flipH="1">
            <a:off x="1019530" y="2118981"/>
            <a:ext cx="4593772" cy="1048762"/>
          </a:xfrm>
          <a:prstGeom prst="rect">
            <a:avLst/>
          </a:prstGeom>
          <a:solidFill>
            <a:schemeClr val="bg1"/>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Protocol against the Smuggling of Migrants by Land, Sea and Air</a:t>
            </a:r>
          </a:p>
        </p:txBody>
      </p:sp>
      <p:sp>
        <p:nvSpPr>
          <p:cNvPr id="12" name="Rectangle 11">
            <a:extLst>
              <a:ext uri="{FF2B5EF4-FFF2-40B4-BE49-F238E27FC236}">
                <a16:creationId xmlns:a16="http://schemas.microsoft.com/office/drawing/2014/main" id="{01E36FFE-67AE-935D-C02F-82A6B387F7D9}"/>
              </a:ext>
            </a:extLst>
          </p:cNvPr>
          <p:cNvSpPr/>
          <p:nvPr/>
        </p:nvSpPr>
        <p:spPr>
          <a:xfrm flipH="1">
            <a:off x="906948" y="4797423"/>
            <a:ext cx="4818937" cy="1178174"/>
          </a:xfrm>
          <a:prstGeom prst="rect">
            <a:avLst/>
          </a:prstGeom>
          <a:solidFill>
            <a:schemeClr val="bg1">
              <a:lumMod val="9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Global Compact for Safe, Orderly and Regular Migration</a:t>
            </a:r>
          </a:p>
        </p:txBody>
      </p:sp>
      <p:sp>
        <p:nvSpPr>
          <p:cNvPr id="13" name="Rectangle 12">
            <a:extLst>
              <a:ext uri="{FF2B5EF4-FFF2-40B4-BE49-F238E27FC236}">
                <a16:creationId xmlns:a16="http://schemas.microsoft.com/office/drawing/2014/main" id="{4445C1FF-F481-8279-E66A-8C33D032EF6F}"/>
              </a:ext>
            </a:extLst>
          </p:cNvPr>
          <p:cNvSpPr/>
          <p:nvPr/>
        </p:nvSpPr>
        <p:spPr>
          <a:xfrm>
            <a:off x="6317727" y="1262745"/>
            <a:ext cx="5199359" cy="4898572"/>
          </a:xfrm>
          <a:prstGeom prst="rect">
            <a:avLst/>
          </a:prstGeom>
          <a:solidFill>
            <a:schemeClr val="bg1"/>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endParaRPr>
          </a:p>
        </p:txBody>
      </p:sp>
      <p:sp>
        <p:nvSpPr>
          <p:cNvPr id="14" name="TextBox 13">
            <a:extLst>
              <a:ext uri="{FF2B5EF4-FFF2-40B4-BE49-F238E27FC236}">
                <a16:creationId xmlns:a16="http://schemas.microsoft.com/office/drawing/2014/main" id="{44005091-14A0-17C6-9358-093FC1CF67E8}"/>
              </a:ext>
            </a:extLst>
          </p:cNvPr>
          <p:cNvSpPr txBox="1"/>
          <p:nvPr/>
        </p:nvSpPr>
        <p:spPr>
          <a:xfrm>
            <a:off x="8164363" y="1452336"/>
            <a:ext cx="2434064" cy="515526"/>
          </a:xfrm>
          <a:prstGeom prst="rect">
            <a:avLst/>
          </a:prstGeom>
          <a:noFill/>
        </p:spPr>
        <p:txBody>
          <a:bodyPr wrap="none" rtlCol="0">
            <a:spAutoFit/>
          </a:bodyPr>
          <a:lstStyle/>
          <a:p>
            <a:pPr algn="ctr"/>
            <a:r>
              <a:rPr lang="en-US" sz="2750" dirty="0">
                <a:solidFill>
                  <a:schemeClr val="tx1">
                    <a:lumMod val="75000"/>
                    <a:lumOff val="25000"/>
                  </a:schemeClr>
                </a:solidFill>
                <a:latin typeface="Gill Sans Nova Light" panose="020F0302020204030204" pitchFamily="34" charset="0"/>
                <a:cs typeface="Gill Sans Nova Light" panose="020F0302020204030204" pitchFamily="34" charset="0"/>
              </a:rPr>
              <a:t>European Union</a:t>
            </a:r>
          </a:p>
        </p:txBody>
      </p:sp>
      <p:sp>
        <p:nvSpPr>
          <p:cNvPr id="15" name="Rectangle 14">
            <a:extLst>
              <a:ext uri="{FF2B5EF4-FFF2-40B4-BE49-F238E27FC236}">
                <a16:creationId xmlns:a16="http://schemas.microsoft.com/office/drawing/2014/main" id="{CD6DBB89-19D0-09BC-5DAC-B6F0CD4CAA23}"/>
              </a:ext>
            </a:extLst>
          </p:cNvPr>
          <p:cNvSpPr/>
          <p:nvPr/>
        </p:nvSpPr>
        <p:spPr>
          <a:xfrm flipH="1">
            <a:off x="6507934" y="2000448"/>
            <a:ext cx="4818937" cy="2425535"/>
          </a:xfrm>
          <a:prstGeom prst="rect">
            <a:avLst/>
          </a:prstGeom>
          <a:solidFill>
            <a:schemeClr val="bg1">
              <a:lumMod val="9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lumMod val="65000"/>
                    <a:lumOff val="35000"/>
                  </a:schemeClr>
                </a:solidFill>
                <a:effectLst/>
                <a:latin typeface="Gill Sans Nova Light" panose="020F0302020204030204" pitchFamily="34" charset="0"/>
                <a:ea typeface="Calibri" panose="020F0502020204030204" pitchFamily="34" charset="0"/>
                <a:cs typeface="Gill Sans Nova Light" panose="020F0302020204030204" pitchFamily="34" charset="0"/>
              </a:rPr>
              <a:t>Council Directive 2002/90/EC of 28 November 2002 defining the facilitation of unauthorised entry, transit and residence</a:t>
            </a:r>
          </a:p>
          <a:p>
            <a:pPr algn="ctr"/>
            <a:r>
              <a:rPr lang="en-GB" sz="1000" dirty="0">
                <a:solidFill>
                  <a:schemeClr val="tx1">
                    <a:lumMod val="65000"/>
                    <a:lumOff val="35000"/>
                  </a:schemeClr>
                </a:solidFill>
                <a:effectLst/>
                <a:latin typeface="Gill Sans Nova Light" panose="020F0302020204030204" pitchFamily="34" charset="0"/>
                <a:ea typeface="Calibri" panose="020F0502020204030204" pitchFamily="34" charset="0"/>
                <a:cs typeface="Gill Sans Nova Light" panose="020F0302020204030204" pitchFamily="34" charset="0"/>
              </a:rPr>
              <a:t> </a:t>
            </a:r>
          </a:p>
          <a:p>
            <a:pPr algn="ctr"/>
            <a:r>
              <a:rPr lang="en-AU" sz="2000" dirty="0">
                <a:solidFill>
                  <a:schemeClr val="tx1">
                    <a:lumMod val="65000"/>
                    <a:lumOff val="35000"/>
                  </a:schemeClr>
                </a:solidFill>
                <a:effectLst/>
                <a:latin typeface="Gill Sans Nova Light" panose="020F0302020204030204" pitchFamily="34" charset="0"/>
                <a:ea typeface="Calibri" panose="020F0502020204030204" pitchFamily="34" charset="0"/>
                <a:cs typeface="Gill Sans Nova Light" panose="020F0302020204030204" pitchFamily="34" charset="0"/>
              </a:rPr>
              <a:t>Council Framework Decision 2002 946/JHA of 28 November 2002 on the strengthening of the penal framework to prevent the facilitation of unauthorised entry, transit and residence</a:t>
            </a:r>
            <a:r>
              <a:rPr lang="en-AU" sz="2000" dirty="0">
                <a:solidFill>
                  <a:schemeClr val="tx1">
                    <a:lumMod val="65000"/>
                    <a:lumOff val="35000"/>
                  </a:schemeClr>
                </a:solidFill>
                <a:effectLst/>
                <a:latin typeface="Gill Sans Nova Light" panose="020F0302020204030204" pitchFamily="34" charset="0"/>
                <a:cs typeface="Gill Sans Nova Light" panose="020F0302020204030204" pitchFamily="34" charset="0"/>
              </a:rPr>
              <a:t> </a:t>
            </a:r>
            <a:endParaRPr lang="en-US" sz="2000" dirty="0">
              <a:solidFill>
                <a:schemeClr val="tx1">
                  <a:lumMod val="65000"/>
                  <a:lumOff val="35000"/>
                </a:schemeClr>
              </a:solidFill>
              <a:latin typeface="Gill Sans Nova Light" panose="020F0302020204030204" pitchFamily="34" charset="0"/>
              <a:cs typeface="Gill Sans Nova Light" panose="020F0302020204030204" pitchFamily="34" charset="0"/>
            </a:endParaRPr>
          </a:p>
        </p:txBody>
      </p:sp>
      <p:pic>
        <p:nvPicPr>
          <p:cNvPr id="1026" name="Picture 2">
            <a:extLst>
              <a:ext uri="{FF2B5EF4-FFF2-40B4-BE49-F238E27FC236}">
                <a16:creationId xmlns:a16="http://schemas.microsoft.com/office/drawing/2014/main" id="{692E072F-465D-4194-A527-E1A4FB7FA60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92947" y="1452336"/>
            <a:ext cx="716885" cy="477054"/>
          </a:xfrm>
          <a:prstGeom prst="rect">
            <a:avLst/>
          </a:prstGeom>
          <a:noFill/>
          <a:extLst>
            <a:ext uri="{909E8E84-426E-40DD-AFC4-6F175D3DCCD1}">
              <a14:hiddenFill xmlns:a14="http://schemas.microsoft.com/office/drawing/2010/main">
                <a:solidFill>
                  <a:srgbClr val="FFFFFF"/>
                </a:solidFill>
              </a14:hiddenFill>
            </a:ext>
          </a:extLst>
        </p:spPr>
      </p:pic>
      <p:sp>
        <p:nvSpPr>
          <p:cNvPr id="18" name="Rectangle 17">
            <a:extLst>
              <a:ext uri="{FF2B5EF4-FFF2-40B4-BE49-F238E27FC236}">
                <a16:creationId xmlns:a16="http://schemas.microsoft.com/office/drawing/2014/main" id="{A737B94B-312E-D2C6-BA49-AE42D5F7CE4C}"/>
              </a:ext>
            </a:extLst>
          </p:cNvPr>
          <p:cNvSpPr/>
          <p:nvPr/>
        </p:nvSpPr>
        <p:spPr>
          <a:xfrm flipH="1">
            <a:off x="6507930" y="4521000"/>
            <a:ext cx="4818937" cy="1454597"/>
          </a:xfrm>
          <a:prstGeom prst="rect">
            <a:avLst/>
          </a:prstGeom>
          <a:solidFill>
            <a:schemeClr val="bg1">
              <a:lumMod val="95000"/>
            </a:schemeClr>
          </a:solid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AU" sz="2000" dirty="0">
                <a:solidFill>
                  <a:schemeClr val="tx1">
                    <a:lumMod val="65000"/>
                    <a:lumOff val="35000"/>
                  </a:schemeClr>
                </a:solidFill>
                <a:effectLst/>
                <a:latin typeface="Gill Sans Nova Light" panose="020F0302020204030204" pitchFamily="34" charset="0"/>
                <a:ea typeface="Calibri" panose="020F0502020204030204" pitchFamily="34" charset="0"/>
                <a:cs typeface="Gill Sans Nova Light" panose="020F0302020204030204" pitchFamily="34" charset="0"/>
              </a:rPr>
              <a:t>Proposal for a Directive laying down the minimum rules to prevent and counter the facilitation of unauthorised entry, transit and stay in the Union COM(2023) 755 final </a:t>
            </a:r>
            <a:endParaRPr lang="en-US" sz="2000" dirty="0">
              <a:solidFill>
                <a:schemeClr val="tx1">
                  <a:lumMod val="65000"/>
                  <a:lumOff val="35000"/>
                </a:schemeClr>
              </a:solidFill>
              <a:latin typeface="Gill Sans Nova Light" panose="020F0302020204030204" pitchFamily="34" charset="0"/>
              <a:cs typeface="Gill Sans Nova Light" panose="020F0302020204030204" pitchFamily="34" charset="0"/>
            </a:endParaRPr>
          </a:p>
        </p:txBody>
      </p:sp>
    </p:spTree>
    <p:extLst>
      <p:ext uri="{BB962C8B-B14F-4D97-AF65-F5344CB8AC3E}">
        <p14:creationId xmlns:p14="http://schemas.microsoft.com/office/powerpoint/2010/main" val="2233500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F975792-C1AD-960F-B5E0-F213BC9B6684}"/>
              </a:ext>
            </a:extLst>
          </p:cNvPr>
          <p:cNvSpPr txBox="1"/>
          <p:nvPr/>
        </p:nvSpPr>
        <p:spPr>
          <a:xfrm>
            <a:off x="3137974" y="365587"/>
            <a:ext cx="5916107" cy="553998"/>
          </a:xfrm>
          <a:prstGeom prst="rect">
            <a:avLst/>
          </a:prstGeom>
          <a:noFill/>
        </p:spPr>
        <p:txBody>
          <a:bodyPr wrap="none" rtlCol="0">
            <a:spAutoFit/>
          </a:bodyPr>
          <a:lstStyle/>
          <a:p>
            <a:pPr algn="ctr"/>
            <a:r>
              <a:rPr lang="en-US" sz="3000" dirty="0">
                <a:solidFill>
                  <a:schemeClr val="tx1">
                    <a:lumMod val="50000"/>
                    <a:lumOff val="50000"/>
                  </a:schemeClr>
                </a:solidFill>
                <a:latin typeface="Gill Sans Nova Light" panose="020F0302020204030204" pitchFamily="34" charset="0"/>
                <a:cs typeface="Gill Sans Nova Light" panose="020F0302020204030204" pitchFamily="34" charset="0"/>
              </a:rPr>
              <a:t>GAPS AND CRITICISM - OVERVIEW</a:t>
            </a:r>
          </a:p>
        </p:txBody>
      </p:sp>
      <p:cxnSp>
        <p:nvCxnSpPr>
          <p:cNvPr id="5" name="Straight Connector 4">
            <a:extLst>
              <a:ext uri="{FF2B5EF4-FFF2-40B4-BE49-F238E27FC236}">
                <a16:creationId xmlns:a16="http://schemas.microsoft.com/office/drawing/2014/main" id="{B562151E-6B2E-C88F-9429-E3898EC201F7}"/>
              </a:ext>
            </a:extLst>
          </p:cNvPr>
          <p:cNvCxnSpPr>
            <a:cxnSpLocks/>
          </p:cNvCxnSpPr>
          <p:nvPr/>
        </p:nvCxnSpPr>
        <p:spPr>
          <a:xfrm>
            <a:off x="315686" y="995787"/>
            <a:ext cx="11560628" cy="0"/>
          </a:xfrm>
          <a:prstGeom prst="line">
            <a:avLst/>
          </a:prstGeom>
          <a:ln w="6350">
            <a:solidFill>
              <a:schemeClr val="tx2">
                <a:lumMod val="90000"/>
                <a:lumOff val="10000"/>
              </a:schemeClr>
            </a:solidFill>
          </a:ln>
        </p:spPr>
        <p:style>
          <a:lnRef idx="2">
            <a:schemeClr val="accent1"/>
          </a:lnRef>
          <a:fillRef idx="0">
            <a:schemeClr val="accent1"/>
          </a:fillRef>
          <a:effectRef idx="1">
            <a:schemeClr val="accent1"/>
          </a:effectRef>
          <a:fontRef idx="minor">
            <a:schemeClr val="tx1"/>
          </a:fontRef>
        </p:style>
      </p:cxnSp>
      <p:sp>
        <p:nvSpPr>
          <p:cNvPr id="3" name="TextBox 2">
            <a:extLst>
              <a:ext uri="{FF2B5EF4-FFF2-40B4-BE49-F238E27FC236}">
                <a16:creationId xmlns:a16="http://schemas.microsoft.com/office/drawing/2014/main" id="{07652443-5B72-B50C-3114-0BE08FA4CEF0}"/>
              </a:ext>
            </a:extLst>
          </p:cNvPr>
          <p:cNvSpPr txBox="1"/>
          <p:nvPr/>
        </p:nvSpPr>
        <p:spPr>
          <a:xfrm>
            <a:off x="834014" y="1168627"/>
            <a:ext cx="10500528" cy="477054"/>
          </a:xfrm>
          <a:prstGeom prst="rect">
            <a:avLst/>
          </a:prstGeom>
          <a:noFill/>
          <a:ln>
            <a:solidFill>
              <a:schemeClr val="tx2">
                <a:lumMod val="25000"/>
                <a:lumOff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divergent national systems; conflicts between different international instruments</a:t>
            </a:r>
          </a:p>
        </p:txBody>
      </p:sp>
      <p:sp>
        <p:nvSpPr>
          <p:cNvPr id="4" name="TextBox 3">
            <a:extLst>
              <a:ext uri="{FF2B5EF4-FFF2-40B4-BE49-F238E27FC236}">
                <a16:creationId xmlns:a16="http://schemas.microsoft.com/office/drawing/2014/main" id="{0243A791-B063-9C0F-801C-5FEEE977926F}"/>
              </a:ext>
            </a:extLst>
          </p:cNvPr>
          <p:cNvSpPr txBox="1"/>
          <p:nvPr/>
        </p:nvSpPr>
        <p:spPr>
          <a:xfrm>
            <a:off x="834014" y="1816270"/>
            <a:ext cx="10500528" cy="477054"/>
          </a:xfrm>
          <a:prstGeom prst="rect">
            <a:avLst/>
          </a:prstGeom>
          <a:noFill/>
          <a:ln>
            <a:solidFill>
              <a:schemeClr val="tx2">
                <a:lumMod val="25000"/>
                <a:lumOff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definition and </a:t>
            </a:r>
            <a:r>
              <a:rPr lang="en-US" sz="2500" dirty="0" err="1">
                <a:solidFill>
                  <a:schemeClr val="tx1">
                    <a:lumMod val="65000"/>
                    <a:lumOff val="35000"/>
                  </a:schemeClr>
                </a:solidFill>
                <a:latin typeface="Gill Sans Nova Light" panose="020F0302020204030204" pitchFamily="34" charset="0"/>
                <a:cs typeface="Gill Sans Nova Light" panose="020F0302020204030204" pitchFamily="34" charset="0"/>
              </a:rPr>
              <a:t>criminalisation</a:t>
            </a: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p:txBody>
      </p:sp>
      <p:sp>
        <p:nvSpPr>
          <p:cNvPr id="8" name="TextBox 7">
            <a:extLst>
              <a:ext uri="{FF2B5EF4-FFF2-40B4-BE49-F238E27FC236}">
                <a16:creationId xmlns:a16="http://schemas.microsoft.com/office/drawing/2014/main" id="{03144364-51D5-6307-5B43-AF45A405B519}"/>
              </a:ext>
            </a:extLst>
          </p:cNvPr>
          <p:cNvSpPr txBox="1"/>
          <p:nvPr/>
        </p:nvSpPr>
        <p:spPr>
          <a:xfrm>
            <a:off x="834014" y="2463913"/>
            <a:ext cx="10500528" cy="477054"/>
          </a:xfrm>
          <a:prstGeom prst="rect">
            <a:avLst/>
          </a:prstGeom>
          <a:noFill/>
          <a:ln>
            <a:solidFill>
              <a:schemeClr val="tx2">
                <a:lumMod val="25000"/>
                <a:lumOff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aggravated and associated offences</a:t>
            </a:r>
          </a:p>
        </p:txBody>
      </p:sp>
      <p:sp>
        <p:nvSpPr>
          <p:cNvPr id="9" name="TextBox 8">
            <a:extLst>
              <a:ext uri="{FF2B5EF4-FFF2-40B4-BE49-F238E27FC236}">
                <a16:creationId xmlns:a16="http://schemas.microsoft.com/office/drawing/2014/main" id="{9D01757F-4D75-EDE4-CBE1-2627F1848AAE}"/>
              </a:ext>
            </a:extLst>
          </p:cNvPr>
          <p:cNvSpPr txBox="1"/>
          <p:nvPr/>
        </p:nvSpPr>
        <p:spPr>
          <a:xfrm>
            <a:off x="834014" y="3111556"/>
            <a:ext cx="10500528" cy="477054"/>
          </a:xfrm>
          <a:prstGeom prst="rect">
            <a:avLst/>
          </a:prstGeom>
          <a:noFill/>
          <a:ln>
            <a:solidFill>
              <a:schemeClr val="tx2">
                <a:lumMod val="25000"/>
                <a:lumOff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protection of smuggled migrants</a:t>
            </a:r>
          </a:p>
        </p:txBody>
      </p:sp>
      <p:sp>
        <p:nvSpPr>
          <p:cNvPr id="18" name="TextBox 17">
            <a:extLst>
              <a:ext uri="{FF2B5EF4-FFF2-40B4-BE49-F238E27FC236}">
                <a16:creationId xmlns:a16="http://schemas.microsoft.com/office/drawing/2014/main" id="{6E3C2477-3459-BE43-AD4B-6CB4E8B57FFD}"/>
              </a:ext>
            </a:extLst>
          </p:cNvPr>
          <p:cNvSpPr txBox="1"/>
          <p:nvPr/>
        </p:nvSpPr>
        <p:spPr>
          <a:xfrm>
            <a:off x="834014" y="3759199"/>
            <a:ext cx="10500528" cy="477054"/>
          </a:xfrm>
          <a:prstGeom prst="rect">
            <a:avLst/>
          </a:prstGeom>
          <a:noFill/>
          <a:ln>
            <a:solidFill>
              <a:schemeClr val="tx2">
                <a:lumMod val="25000"/>
                <a:lumOff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prevention</a:t>
            </a:r>
          </a:p>
        </p:txBody>
      </p:sp>
      <p:sp>
        <p:nvSpPr>
          <p:cNvPr id="19" name="TextBox 18">
            <a:extLst>
              <a:ext uri="{FF2B5EF4-FFF2-40B4-BE49-F238E27FC236}">
                <a16:creationId xmlns:a16="http://schemas.microsoft.com/office/drawing/2014/main" id="{8083EEB8-A282-945C-ADAA-B792DD88B80E}"/>
              </a:ext>
            </a:extLst>
          </p:cNvPr>
          <p:cNvSpPr txBox="1"/>
          <p:nvPr/>
        </p:nvSpPr>
        <p:spPr>
          <a:xfrm>
            <a:off x="834014" y="4406842"/>
            <a:ext cx="10500528" cy="477054"/>
          </a:xfrm>
          <a:prstGeom prst="rect">
            <a:avLst/>
          </a:prstGeom>
          <a:noFill/>
          <a:ln>
            <a:solidFill>
              <a:schemeClr val="tx2">
                <a:lumMod val="25000"/>
                <a:lumOff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enforcement and cooperation</a:t>
            </a:r>
          </a:p>
        </p:txBody>
      </p:sp>
      <p:sp>
        <p:nvSpPr>
          <p:cNvPr id="20" name="TextBox 19">
            <a:extLst>
              <a:ext uri="{FF2B5EF4-FFF2-40B4-BE49-F238E27FC236}">
                <a16:creationId xmlns:a16="http://schemas.microsoft.com/office/drawing/2014/main" id="{6FFDBD6F-2FAA-C25F-D528-BD13D93C9C90}"/>
              </a:ext>
            </a:extLst>
          </p:cNvPr>
          <p:cNvSpPr txBox="1"/>
          <p:nvPr/>
        </p:nvSpPr>
        <p:spPr>
          <a:xfrm>
            <a:off x="834014" y="5054485"/>
            <a:ext cx="10500528" cy="477054"/>
          </a:xfrm>
          <a:prstGeom prst="rect">
            <a:avLst/>
          </a:prstGeom>
          <a:noFill/>
          <a:ln>
            <a:solidFill>
              <a:schemeClr val="tx2">
                <a:lumMod val="25000"/>
                <a:lumOff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implementation and review</a:t>
            </a:r>
          </a:p>
        </p:txBody>
      </p:sp>
      <p:sp>
        <p:nvSpPr>
          <p:cNvPr id="21" name="TextBox 20">
            <a:extLst>
              <a:ext uri="{FF2B5EF4-FFF2-40B4-BE49-F238E27FC236}">
                <a16:creationId xmlns:a16="http://schemas.microsoft.com/office/drawing/2014/main" id="{7C174198-AF99-4A3D-90E6-DC171A54D8B3}"/>
              </a:ext>
            </a:extLst>
          </p:cNvPr>
          <p:cNvSpPr txBox="1"/>
          <p:nvPr/>
        </p:nvSpPr>
        <p:spPr>
          <a:xfrm>
            <a:off x="4194888" y="6256334"/>
            <a:ext cx="3380542" cy="323165"/>
          </a:xfrm>
          <a:prstGeom prst="rect">
            <a:avLst/>
          </a:prstGeom>
          <a:noFill/>
        </p:spPr>
        <p:txBody>
          <a:bodyPr wrap="none" rtlCol="0">
            <a:spAutoFit/>
          </a:bodyPr>
          <a:lstStyle/>
          <a:p>
            <a:pPr algn="r"/>
            <a:r>
              <a:rPr lang="en-US" sz="1500" dirty="0">
                <a:solidFill>
                  <a:schemeClr val="bg1">
                    <a:lumMod val="65000"/>
                  </a:schemeClr>
                </a:solidFill>
                <a:latin typeface="Gill Sans Nova Light" panose="020F0302020204030204" pitchFamily="34" charset="0"/>
                <a:cs typeface="Gill Sans Nova Light" panose="020F0302020204030204" pitchFamily="34" charset="0"/>
              </a:rPr>
              <a:t>Andreas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Schloenhardt</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Calogera</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Ferrara</a:t>
            </a:r>
          </a:p>
        </p:txBody>
      </p:sp>
    </p:spTree>
    <p:extLst>
      <p:ext uri="{BB962C8B-B14F-4D97-AF65-F5344CB8AC3E}">
        <p14:creationId xmlns:p14="http://schemas.microsoft.com/office/powerpoint/2010/main" val="3091248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27E5A085-3477-2627-470A-49BBE47AEC91}"/>
              </a:ext>
            </a:extLst>
          </p:cNvPr>
          <p:cNvSpPr txBox="1"/>
          <p:nvPr/>
        </p:nvSpPr>
        <p:spPr>
          <a:xfrm>
            <a:off x="1748413" y="1168627"/>
            <a:ext cx="8691824" cy="477054"/>
          </a:xfrm>
          <a:prstGeom prst="rect">
            <a:avLst/>
          </a:prstGeom>
          <a:noFill/>
          <a:ln>
            <a:solidFill>
              <a:schemeClr val="tx2">
                <a:lumMod val="25000"/>
                <a:lumOff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Supremacy of national sovereignty (Art 4 UNTOC)</a:t>
            </a:r>
          </a:p>
        </p:txBody>
      </p:sp>
      <p:sp>
        <p:nvSpPr>
          <p:cNvPr id="2" name="TextBox 1">
            <a:extLst>
              <a:ext uri="{FF2B5EF4-FFF2-40B4-BE49-F238E27FC236}">
                <a16:creationId xmlns:a16="http://schemas.microsoft.com/office/drawing/2014/main" id="{2F975792-C1AD-960F-B5E0-F213BC9B6684}"/>
              </a:ext>
            </a:extLst>
          </p:cNvPr>
          <p:cNvSpPr txBox="1"/>
          <p:nvPr/>
        </p:nvSpPr>
        <p:spPr>
          <a:xfrm>
            <a:off x="832296" y="365587"/>
            <a:ext cx="10527497" cy="553998"/>
          </a:xfrm>
          <a:prstGeom prst="rect">
            <a:avLst/>
          </a:prstGeom>
          <a:noFill/>
        </p:spPr>
        <p:txBody>
          <a:bodyPr wrap="none" rtlCol="0">
            <a:spAutoFit/>
          </a:bodyPr>
          <a:lstStyle/>
          <a:p>
            <a:pPr algn="ctr"/>
            <a:r>
              <a:rPr lang="en-US" sz="3000" dirty="0">
                <a:solidFill>
                  <a:schemeClr val="tx1">
                    <a:lumMod val="50000"/>
                    <a:lumOff val="50000"/>
                  </a:schemeClr>
                </a:solidFill>
                <a:latin typeface="Gill Sans Nova Light" panose="020F0302020204030204" pitchFamily="34" charset="0"/>
                <a:cs typeface="Gill Sans Nova Light" panose="020F0302020204030204" pitchFamily="34" charset="0"/>
              </a:rPr>
              <a:t>NATIONAL SYSTEMS – SOVEREIGNTY – INTERNATIONAL LAW</a:t>
            </a:r>
          </a:p>
        </p:txBody>
      </p:sp>
      <p:cxnSp>
        <p:nvCxnSpPr>
          <p:cNvPr id="5" name="Straight Connector 4">
            <a:extLst>
              <a:ext uri="{FF2B5EF4-FFF2-40B4-BE49-F238E27FC236}">
                <a16:creationId xmlns:a16="http://schemas.microsoft.com/office/drawing/2014/main" id="{B562151E-6B2E-C88F-9429-E3898EC201F7}"/>
              </a:ext>
            </a:extLst>
          </p:cNvPr>
          <p:cNvCxnSpPr>
            <a:cxnSpLocks/>
          </p:cNvCxnSpPr>
          <p:nvPr/>
        </p:nvCxnSpPr>
        <p:spPr>
          <a:xfrm>
            <a:off x="315686" y="995787"/>
            <a:ext cx="11560628" cy="0"/>
          </a:xfrm>
          <a:prstGeom prst="line">
            <a:avLst/>
          </a:prstGeom>
          <a:ln w="6350">
            <a:solidFill>
              <a:schemeClr val="tx2">
                <a:lumMod val="90000"/>
                <a:lumOff val="10000"/>
              </a:schemeClr>
            </a:solidFill>
          </a:ln>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4C39412C-A4A9-DB5D-19A6-DCA26A8C7EC9}"/>
              </a:ext>
            </a:extLst>
          </p:cNvPr>
          <p:cNvSpPr txBox="1"/>
          <p:nvPr/>
        </p:nvSpPr>
        <p:spPr>
          <a:xfrm>
            <a:off x="1748413" y="1818520"/>
            <a:ext cx="8691824" cy="861774"/>
          </a:xfrm>
          <a:prstGeom prst="rect">
            <a:avLst/>
          </a:prstGeom>
          <a:noFill/>
          <a:ln>
            <a:solidFill>
              <a:schemeClr val="tx2">
                <a:lumMod val="25000"/>
                <a:lumOff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Flexibility and vagueness</a:t>
            </a:r>
          </a:p>
          <a:p>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    necessary, but reduces </a:t>
            </a:r>
            <a:r>
              <a:rPr lang="en-US" sz="2500" dirty="0" err="1">
                <a:solidFill>
                  <a:schemeClr val="tx1">
                    <a:lumMod val="65000"/>
                    <a:lumOff val="35000"/>
                  </a:schemeClr>
                </a:solidFill>
                <a:latin typeface="Gill Sans Nova Light" panose="020F0302020204030204" pitchFamily="34" charset="0"/>
                <a:cs typeface="Gill Sans Nova Light" panose="020F0302020204030204" pitchFamily="34" charset="0"/>
              </a:rPr>
              <a:t>harmonisation</a:t>
            </a: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 and cooperation</a:t>
            </a:r>
          </a:p>
        </p:txBody>
      </p:sp>
      <p:sp>
        <p:nvSpPr>
          <p:cNvPr id="3" name="TextBox 2">
            <a:extLst>
              <a:ext uri="{FF2B5EF4-FFF2-40B4-BE49-F238E27FC236}">
                <a16:creationId xmlns:a16="http://schemas.microsoft.com/office/drawing/2014/main" id="{48C636B2-DA64-6C39-AB2B-10B89F35AD68}"/>
              </a:ext>
            </a:extLst>
          </p:cNvPr>
          <p:cNvSpPr txBox="1"/>
          <p:nvPr/>
        </p:nvSpPr>
        <p:spPr>
          <a:xfrm>
            <a:off x="1748413" y="3478847"/>
            <a:ext cx="8691824" cy="1631216"/>
          </a:xfrm>
          <a:prstGeom prst="rect">
            <a:avLst/>
          </a:prstGeom>
          <a:noFill/>
          <a:ln>
            <a:solidFill>
              <a:schemeClr val="tx2">
                <a:lumMod val="25000"/>
                <a:lumOff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International frameworks contain conflicting obligations; </a:t>
            </a:r>
          </a:p>
          <a:p>
            <a:pPr marL="357188"/>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difficult to reconcile EU Council Directive and Framework decision (existing and proposed) with UN Smuggling of Migrants Protocol.</a:t>
            </a:r>
          </a:p>
        </p:txBody>
      </p:sp>
      <p:sp>
        <p:nvSpPr>
          <p:cNvPr id="4" name="TextBox 3">
            <a:extLst>
              <a:ext uri="{FF2B5EF4-FFF2-40B4-BE49-F238E27FC236}">
                <a16:creationId xmlns:a16="http://schemas.microsoft.com/office/drawing/2014/main" id="{3B00CE5B-DBBD-A370-281A-3B2A62674509}"/>
              </a:ext>
            </a:extLst>
          </p:cNvPr>
          <p:cNvSpPr txBox="1"/>
          <p:nvPr/>
        </p:nvSpPr>
        <p:spPr>
          <a:xfrm>
            <a:off x="4194888" y="6256334"/>
            <a:ext cx="3380542" cy="323165"/>
          </a:xfrm>
          <a:prstGeom prst="rect">
            <a:avLst/>
          </a:prstGeom>
          <a:noFill/>
        </p:spPr>
        <p:txBody>
          <a:bodyPr wrap="none" rtlCol="0">
            <a:spAutoFit/>
          </a:bodyPr>
          <a:lstStyle/>
          <a:p>
            <a:pPr algn="r"/>
            <a:r>
              <a:rPr lang="en-US" sz="1500" dirty="0">
                <a:solidFill>
                  <a:schemeClr val="bg1">
                    <a:lumMod val="65000"/>
                  </a:schemeClr>
                </a:solidFill>
                <a:latin typeface="Gill Sans Nova Light" panose="020F0302020204030204" pitchFamily="34" charset="0"/>
                <a:cs typeface="Gill Sans Nova Light" panose="020F0302020204030204" pitchFamily="34" charset="0"/>
              </a:rPr>
              <a:t>Andreas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Schloenhardt</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Calogera</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Ferrara</a:t>
            </a:r>
          </a:p>
        </p:txBody>
      </p:sp>
      <p:sp>
        <p:nvSpPr>
          <p:cNvPr id="7" name="TextBox 6">
            <a:extLst>
              <a:ext uri="{FF2B5EF4-FFF2-40B4-BE49-F238E27FC236}">
                <a16:creationId xmlns:a16="http://schemas.microsoft.com/office/drawing/2014/main" id="{D25705DF-FE9B-F50D-533A-FD9A55A86783}"/>
              </a:ext>
            </a:extLst>
          </p:cNvPr>
          <p:cNvSpPr txBox="1"/>
          <p:nvPr/>
        </p:nvSpPr>
        <p:spPr>
          <a:xfrm>
            <a:off x="1748413" y="2853133"/>
            <a:ext cx="8691824" cy="477054"/>
          </a:xfrm>
          <a:prstGeom prst="rect">
            <a:avLst/>
          </a:prstGeom>
          <a:noFill/>
          <a:ln>
            <a:solidFill>
              <a:schemeClr val="tx2">
                <a:lumMod val="25000"/>
                <a:lumOff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National laws and offences on smuggling of migrants differ greatly</a:t>
            </a:r>
          </a:p>
        </p:txBody>
      </p:sp>
    </p:spTree>
    <p:extLst>
      <p:ext uri="{BB962C8B-B14F-4D97-AF65-F5344CB8AC3E}">
        <p14:creationId xmlns:p14="http://schemas.microsoft.com/office/powerpoint/2010/main" val="3399873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F975792-C1AD-960F-B5E0-F213BC9B6684}"/>
              </a:ext>
            </a:extLst>
          </p:cNvPr>
          <p:cNvSpPr txBox="1"/>
          <p:nvPr/>
        </p:nvSpPr>
        <p:spPr>
          <a:xfrm>
            <a:off x="2974163" y="365587"/>
            <a:ext cx="6243762" cy="553998"/>
          </a:xfrm>
          <a:prstGeom prst="rect">
            <a:avLst/>
          </a:prstGeom>
          <a:noFill/>
        </p:spPr>
        <p:txBody>
          <a:bodyPr wrap="none" rtlCol="0">
            <a:spAutoFit/>
          </a:bodyPr>
          <a:lstStyle/>
          <a:p>
            <a:pPr algn="ctr"/>
            <a:r>
              <a:rPr lang="en-US" sz="3000" dirty="0">
                <a:solidFill>
                  <a:schemeClr val="tx1">
                    <a:lumMod val="50000"/>
                    <a:lumOff val="50000"/>
                  </a:schemeClr>
                </a:solidFill>
                <a:latin typeface="Gill Sans Nova Light" panose="020F0302020204030204" pitchFamily="34" charset="0"/>
                <a:cs typeface="Gill Sans Nova Light" panose="020F0302020204030204" pitchFamily="34" charset="0"/>
              </a:rPr>
              <a:t>DEFINITION AND CRIMINALISATION</a:t>
            </a:r>
          </a:p>
        </p:txBody>
      </p:sp>
      <p:cxnSp>
        <p:nvCxnSpPr>
          <p:cNvPr id="5" name="Straight Connector 4">
            <a:extLst>
              <a:ext uri="{FF2B5EF4-FFF2-40B4-BE49-F238E27FC236}">
                <a16:creationId xmlns:a16="http://schemas.microsoft.com/office/drawing/2014/main" id="{B562151E-6B2E-C88F-9429-E3898EC201F7}"/>
              </a:ext>
            </a:extLst>
          </p:cNvPr>
          <p:cNvCxnSpPr>
            <a:cxnSpLocks/>
          </p:cNvCxnSpPr>
          <p:nvPr/>
        </p:nvCxnSpPr>
        <p:spPr>
          <a:xfrm>
            <a:off x="315686" y="995787"/>
            <a:ext cx="11560628" cy="0"/>
          </a:xfrm>
          <a:prstGeom prst="line">
            <a:avLst/>
          </a:prstGeom>
          <a:ln w="6350">
            <a:solidFill>
              <a:srgbClr val="002060"/>
            </a:solidFill>
          </a:ln>
        </p:spPr>
        <p:style>
          <a:lnRef idx="2">
            <a:schemeClr val="accent1"/>
          </a:lnRef>
          <a:fillRef idx="0">
            <a:schemeClr val="accent1"/>
          </a:fillRef>
          <a:effectRef idx="1">
            <a:schemeClr val="accent1"/>
          </a:effectRef>
          <a:fontRef idx="minor">
            <a:schemeClr val="tx1"/>
          </a:fontRef>
        </p:style>
      </p:cxnSp>
      <p:sp>
        <p:nvSpPr>
          <p:cNvPr id="3" name="TextBox 2">
            <a:extLst>
              <a:ext uri="{FF2B5EF4-FFF2-40B4-BE49-F238E27FC236}">
                <a16:creationId xmlns:a16="http://schemas.microsoft.com/office/drawing/2014/main" id="{7697FE44-CC4F-6C8F-5949-C2825C3AA565}"/>
              </a:ext>
            </a:extLst>
          </p:cNvPr>
          <p:cNvSpPr txBox="1"/>
          <p:nvPr/>
        </p:nvSpPr>
        <p:spPr>
          <a:xfrm>
            <a:off x="4194888" y="6256334"/>
            <a:ext cx="3380542" cy="323165"/>
          </a:xfrm>
          <a:prstGeom prst="rect">
            <a:avLst/>
          </a:prstGeom>
          <a:noFill/>
        </p:spPr>
        <p:txBody>
          <a:bodyPr wrap="none" rtlCol="0">
            <a:spAutoFit/>
          </a:bodyPr>
          <a:lstStyle/>
          <a:p>
            <a:pPr algn="r"/>
            <a:r>
              <a:rPr lang="en-US" sz="1500" dirty="0">
                <a:solidFill>
                  <a:schemeClr val="bg1">
                    <a:lumMod val="65000"/>
                  </a:schemeClr>
                </a:solidFill>
                <a:latin typeface="Gill Sans Nova Light" panose="020F0302020204030204" pitchFamily="34" charset="0"/>
                <a:cs typeface="Gill Sans Nova Light" panose="020F0302020204030204" pitchFamily="34" charset="0"/>
              </a:rPr>
              <a:t>Andreas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Schloenhardt</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Calogera</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Ferrara</a:t>
            </a:r>
          </a:p>
        </p:txBody>
      </p:sp>
      <p:sp>
        <p:nvSpPr>
          <p:cNvPr id="4" name="Rectangle 3">
            <a:extLst>
              <a:ext uri="{FF2B5EF4-FFF2-40B4-BE49-F238E27FC236}">
                <a16:creationId xmlns:a16="http://schemas.microsoft.com/office/drawing/2014/main" id="{A73103EF-029D-CBB9-9380-79DADB167591}"/>
              </a:ext>
            </a:extLst>
          </p:cNvPr>
          <p:cNvSpPr/>
          <p:nvPr/>
        </p:nvSpPr>
        <p:spPr>
          <a:xfrm>
            <a:off x="1026606" y="1107790"/>
            <a:ext cx="10138787" cy="543210"/>
          </a:xfrm>
          <a:prstGeom prst="rect">
            <a:avLst/>
          </a:prstGeom>
          <a:solidFill>
            <a:schemeClr val="bg1">
              <a:lumMod val="85000"/>
            </a:schemeClr>
          </a:solidFill>
          <a:ln>
            <a:solidFill>
              <a:schemeClr val="bg1">
                <a:lumMod val="85000"/>
              </a:schemeClr>
            </a:solid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a:solidFill>
                  <a:schemeClr val="tx1"/>
                </a:solidFill>
                <a:latin typeface="Gill Sans Nova Light" panose="020B0302020104020203" pitchFamily="34" charset="0"/>
                <a:ea typeface="Helvetica Neue Light" panose="02000403000000020004" pitchFamily="2" charset="0"/>
                <a:cs typeface="Arial" panose="020B0604020202020204" pitchFamily="34" charset="0"/>
              </a:rPr>
              <a:t>Article 3(a) Smuggling of Migrants Protocol: Definitions</a:t>
            </a:r>
          </a:p>
        </p:txBody>
      </p:sp>
      <p:sp>
        <p:nvSpPr>
          <p:cNvPr id="8" name="Text Box 8">
            <a:extLst>
              <a:ext uri="{FF2B5EF4-FFF2-40B4-BE49-F238E27FC236}">
                <a16:creationId xmlns:a16="http://schemas.microsoft.com/office/drawing/2014/main" id="{2B5530E7-455E-D40F-B6A8-11377A285DD4}"/>
              </a:ext>
            </a:extLst>
          </p:cNvPr>
          <p:cNvSpPr txBox="1">
            <a:spLocks noChangeArrowheads="1"/>
          </p:cNvSpPr>
          <p:nvPr/>
        </p:nvSpPr>
        <p:spPr bwMode="auto">
          <a:xfrm>
            <a:off x="1026606" y="1736452"/>
            <a:ext cx="10138786" cy="1015663"/>
          </a:xfrm>
          <a:prstGeom prst="rect">
            <a:avLst/>
          </a:prstGeom>
          <a:solidFill>
            <a:schemeClr val="bg1"/>
          </a:solidFill>
          <a:ln w="25400">
            <a:solidFill>
              <a:schemeClr val="bg1">
                <a:lumMod val="95000"/>
              </a:schemeClr>
            </a:solidFill>
            <a:miter lim="800000"/>
            <a:headEnd type="none" w="sm" len="sm"/>
            <a:tailEnd type="none" w="sm" len="sm"/>
          </a:ln>
          <a:effectLst>
            <a:outerShdw blurRad="50800" dist="38100" dir="2700000" algn="tl" rotWithShape="0">
              <a:prstClr val="black">
                <a:alpha val="40000"/>
              </a:prstClr>
            </a:outerShdw>
          </a:effectLst>
        </p:spPr>
        <p:txBody>
          <a:bodyPr wrap="square">
            <a:spAutoFit/>
          </a:bodyPr>
          <a:lstStyle/>
          <a:p>
            <a:pPr algn="just" hangingPunct="0"/>
            <a:r>
              <a:rPr lang="en-AU" sz="2000" dirty="0">
                <a:solidFill>
                  <a:srgbClr val="000000"/>
                </a:solidFill>
                <a:latin typeface="Gill Sans Nova Light" panose="020B0302020104020203" pitchFamily="34" charset="0"/>
                <a:ea typeface="Helvetica Neue Light" panose="02000403000000020004" pitchFamily="2" charset="0"/>
                <a:cs typeface="Arial"/>
              </a:rPr>
              <a:t>‘smuggling of migrants’ shall mean the procurement, in order to obtain, directly or indirectly, a financial or other material benefit, of the illegal entry of a person into the State Party of which the person is not a national or a permanent resident. </a:t>
            </a:r>
          </a:p>
        </p:txBody>
      </p:sp>
      <p:sp>
        <p:nvSpPr>
          <p:cNvPr id="9" name="Rectangle 8">
            <a:extLst>
              <a:ext uri="{FF2B5EF4-FFF2-40B4-BE49-F238E27FC236}">
                <a16:creationId xmlns:a16="http://schemas.microsoft.com/office/drawing/2014/main" id="{9B56E92F-3F5C-0E66-2EA0-0CFD3EEA79B3}"/>
              </a:ext>
            </a:extLst>
          </p:cNvPr>
          <p:cNvSpPr/>
          <p:nvPr/>
        </p:nvSpPr>
        <p:spPr>
          <a:xfrm>
            <a:off x="1026605" y="2922146"/>
            <a:ext cx="10138787" cy="543210"/>
          </a:xfrm>
          <a:prstGeom prst="rect">
            <a:avLst/>
          </a:prstGeom>
          <a:solidFill>
            <a:schemeClr val="bg1">
              <a:lumMod val="95000"/>
            </a:schemeClr>
          </a:solidFill>
          <a:ln>
            <a:solidFill>
              <a:schemeClr val="bg1">
                <a:lumMod val="85000"/>
              </a:schemeClr>
            </a:solid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a:solidFill>
                  <a:schemeClr val="tx1"/>
                </a:solidFill>
                <a:latin typeface="Gill Sans Nova Light" panose="020B0302020104020203" pitchFamily="34" charset="0"/>
                <a:ea typeface="Helvetica Neue Light" panose="02000403000000020004" pitchFamily="2" charset="0"/>
                <a:cs typeface="Arial" panose="020B0604020202020204" pitchFamily="34" charset="0"/>
              </a:rPr>
              <a:t>‘in order to obtain a financial or other material benefit’</a:t>
            </a:r>
          </a:p>
        </p:txBody>
      </p:sp>
      <p:sp>
        <p:nvSpPr>
          <p:cNvPr id="18" name="Text Box 8">
            <a:extLst>
              <a:ext uri="{FF2B5EF4-FFF2-40B4-BE49-F238E27FC236}">
                <a16:creationId xmlns:a16="http://schemas.microsoft.com/office/drawing/2014/main" id="{8D0F032F-ADF9-36E1-5F8B-EDB20120258A}"/>
              </a:ext>
            </a:extLst>
          </p:cNvPr>
          <p:cNvSpPr txBox="1">
            <a:spLocks noChangeArrowheads="1"/>
          </p:cNvSpPr>
          <p:nvPr/>
        </p:nvSpPr>
        <p:spPr bwMode="auto">
          <a:xfrm>
            <a:off x="1026606" y="3542151"/>
            <a:ext cx="10138786" cy="1015663"/>
          </a:xfrm>
          <a:prstGeom prst="rect">
            <a:avLst/>
          </a:prstGeom>
          <a:solidFill>
            <a:schemeClr val="bg1"/>
          </a:solidFill>
          <a:ln w="25400">
            <a:solidFill>
              <a:schemeClr val="bg1">
                <a:lumMod val="95000"/>
              </a:schemeClr>
            </a:solidFill>
            <a:miter lim="800000"/>
            <a:headEnd type="none" w="sm" len="sm"/>
            <a:tailEnd type="none" w="sm" len="sm"/>
          </a:ln>
          <a:effectLst>
            <a:outerShdw blurRad="50800" dist="38100" dir="2700000" algn="tl" rotWithShape="0">
              <a:prstClr val="black">
                <a:alpha val="40000"/>
              </a:prstClr>
            </a:outerShdw>
          </a:effectLst>
        </p:spPr>
        <p:txBody>
          <a:bodyPr wrap="square">
            <a:spAutoFit/>
          </a:bodyPr>
          <a:lstStyle/>
          <a:p>
            <a:pPr algn="just" eaLnBrk="0" hangingPunct="0">
              <a:buFont typeface="Wingdings" pitchFamily="2" charset="2"/>
              <a:buNone/>
            </a:pPr>
            <a:r>
              <a:rPr lang="en-AU" sz="2000" dirty="0">
                <a:solidFill>
                  <a:srgbClr val="000000"/>
                </a:solidFill>
                <a:latin typeface="Gill Sans Nova Light" panose="020B0302020104020203" pitchFamily="34" charset="0"/>
                <a:ea typeface="Helvetica Neue Light" panose="02000403000000020004" pitchFamily="2" charset="0"/>
                <a:cs typeface="Arial"/>
              </a:rPr>
              <a:t>‘The reference in this definition to “a financial or material benefit” was included in order to emphasise that the intention was to […] exclude the activities of those who provide support to migrants for humanitarian reasons or on the basis of close family ties.’ </a:t>
            </a:r>
          </a:p>
        </p:txBody>
      </p:sp>
      <p:sp>
        <p:nvSpPr>
          <p:cNvPr id="19" name="Rectangle 18">
            <a:extLst>
              <a:ext uri="{FF2B5EF4-FFF2-40B4-BE49-F238E27FC236}">
                <a16:creationId xmlns:a16="http://schemas.microsoft.com/office/drawing/2014/main" id="{005A15CC-14D9-5E3F-F9A7-D7FE4C9DF35E}"/>
              </a:ext>
            </a:extLst>
          </p:cNvPr>
          <p:cNvSpPr/>
          <p:nvPr/>
        </p:nvSpPr>
        <p:spPr>
          <a:xfrm>
            <a:off x="1026606" y="4763224"/>
            <a:ext cx="10138787" cy="543210"/>
          </a:xfrm>
          <a:prstGeom prst="rect">
            <a:avLst/>
          </a:prstGeom>
          <a:solidFill>
            <a:schemeClr val="bg1">
              <a:lumMod val="85000"/>
            </a:schemeClr>
          </a:solidFill>
          <a:ln>
            <a:solidFill>
              <a:schemeClr val="bg1">
                <a:lumMod val="85000"/>
              </a:schemeClr>
            </a:solid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a:solidFill>
                  <a:schemeClr val="tx1"/>
                </a:solidFill>
                <a:latin typeface="Gill Sans Nova Light" panose="020B0302020104020203" pitchFamily="34" charset="0"/>
                <a:ea typeface="Helvetica Neue Light" panose="02000403000000020004" pitchFamily="2" charset="0"/>
                <a:cs typeface="Arial" panose="020B0604020202020204" pitchFamily="34" charset="0"/>
              </a:rPr>
              <a:t>Article 5: Non-</a:t>
            </a:r>
            <a:r>
              <a:rPr lang="en-US" sz="2400" dirty="0" err="1">
                <a:solidFill>
                  <a:schemeClr val="tx1"/>
                </a:solidFill>
                <a:latin typeface="Gill Sans Nova Light" panose="020B0302020104020203" pitchFamily="34" charset="0"/>
                <a:ea typeface="Helvetica Neue Light" panose="02000403000000020004" pitchFamily="2" charset="0"/>
                <a:cs typeface="Arial" panose="020B0604020202020204" pitchFamily="34" charset="0"/>
              </a:rPr>
              <a:t>criminalisation</a:t>
            </a:r>
            <a:r>
              <a:rPr lang="en-US" sz="2400" dirty="0">
                <a:solidFill>
                  <a:schemeClr val="tx1"/>
                </a:solidFill>
                <a:latin typeface="Gill Sans Nova Light" panose="020B0302020104020203" pitchFamily="34" charset="0"/>
                <a:ea typeface="Helvetica Neue Light" panose="02000403000000020004" pitchFamily="2" charset="0"/>
                <a:cs typeface="Arial" panose="020B0604020202020204" pitchFamily="34" charset="0"/>
              </a:rPr>
              <a:t> of smuggled migrants</a:t>
            </a:r>
          </a:p>
        </p:txBody>
      </p:sp>
      <p:sp>
        <p:nvSpPr>
          <p:cNvPr id="20" name="Text Box 8">
            <a:extLst>
              <a:ext uri="{FF2B5EF4-FFF2-40B4-BE49-F238E27FC236}">
                <a16:creationId xmlns:a16="http://schemas.microsoft.com/office/drawing/2014/main" id="{C0CA2325-860C-F981-5689-C63C8C722EFC}"/>
              </a:ext>
            </a:extLst>
          </p:cNvPr>
          <p:cNvSpPr txBox="1">
            <a:spLocks noChangeArrowheads="1"/>
          </p:cNvSpPr>
          <p:nvPr/>
        </p:nvSpPr>
        <p:spPr bwMode="auto">
          <a:xfrm>
            <a:off x="1026606" y="5391714"/>
            <a:ext cx="10138786" cy="707886"/>
          </a:xfrm>
          <a:prstGeom prst="rect">
            <a:avLst/>
          </a:prstGeom>
          <a:solidFill>
            <a:schemeClr val="bg1"/>
          </a:solidFill>
          <a:ln w="25400">
            <a:solidFill>
              <a:schemeClr val="bg1">
                <a:lumMod val="95000"/>
              </a:schemeClr>
            </a:solidFill>
            <a:miter lim="800000"/>
            <a:headEnd type="none" w="sm" len="sm"/>
            <a:tailEnd type="none" w="sm" len="sm"/>
          </a:ln>
          <a:effectLst>
            <a:outerShdw blurRad="50800" dist="38100" dir="2700000" algn="tl" rotWithShape="0">
              <a:prstClr val="black">
                <a:alpha val="40000"/>
              </a:prstClr>
            </a:outerShdw>
          </a:effectLst>
        </p:spPr>
        <p:txBody>
          <a:bodyPr wrap="square">
            <a:spAutoFit/>
          </a:bodyPr>
          <a:lstStyle/>
          <a:p>
            <a:pPr algn="just" eaLnBrk="0" hangingPunct="0"/>
            <a:r>
              <a:rPr lang="en-AU" sz="2000" dirty="0">
                <a:solidFill>
                  <a:srgbClr val="000000"/>
                </a:solidFill>
                <a:latin typeface="Gill Sans Nova Light" panose="020B0302020104020203" pitchFamily="34" charset="0"/>
                <a:ea typeface="Helvetica Neue Light" panose="02000403000000020004" pitchFamily="2" charset="0"/>
                <a:cs typeface="Arial"/>
              </a:rPr>
              <a:t>‘</a:t>
            </a:r>
            <a:r>
              <a:rPr lang="en-US" sz="2000" dirty="0">
                <a:latin typeface="Gill Sans Nova Light" panose="020B0302020104020203" pitchFamily="34" charset="0"/>
                <a:ea typeface="Helvetica Neue Light" panose="02000403000000020004" pitchFamily="2" charset="0"/>
                <a:cs typeface="Arial" charset="0"/>
              </a:rPr>
              <a:t>Migrants shall not become liable to criminal prosecution under this Protocol for the fact of having been the object of’ smuggling of migrants.’ </a:t>
            </a:r>
          </a:p>
        </p:txBody>
      </p:sp>
    </p:spTree>
    <p:extLst>
      <p:ext uri="{BB962C8B-B14F-4D97-AF65-F5344CB8AC3E}">
        <p14:creationId xmlns:p14="http://schemas.microsoft.com/office/powerpoint/2010/main" val="2856538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F975792-C1AD-960F-B5E0-F213BC9B6684}"/>
              </a:ext>
            </a:extLst>
          </p:cNvPr>
          <p:cNvSpPr txBox="1"/>
          <p:nvPr/>
        </p:nvSpPr>
        <p:spPr>
          <a:xfrm>
            <a:off x="2306939" y="365587"/>
            <a:ext cx="7578228" cy="553998"/>
          </a:xfrm>
          <a:prstGeom prst="rect">
            <a:avLst/>
          </a:prstGeom>
          <a:noFill/>
        </p:spPr>
        <p:txBody>
          <a:bodyPr wrap="none" rtlCol="0">
            <a:spAutoFit/>
          </a:bodyPr>
          <a:lstStyle/>
          <a:p>
            <a:pPr algn="ctr"/>
            <a:r>
              <a:rPr lang="en-US" sz="3000" dirty="0">
                <a:solidFill>
                  <a:schemeClr val="tx1">
                    <a:lumMod val="50000"/>
                    <a:lumOff val="50000"/>
                  </a:schemeClr>
                </a:solidFill>
                <a:latin typeface="Gill Sans Nova Light" panose="020F0302020204030204" pitchFamily="34" charset="0"/>
                <a:cs typeface="Gill Sans Nova Light" panose="020F0302020204030204" pitchFamily="34" charset="0"/>
              </a:rPr>
              <a:t>ASSOCIATED AND AGGRAVATED OFFENCES</a:t>
            </a:r>
          </a:p>
        </p:txBody>
      </p:sp>
      <p:cxnSp>
        <p:nvCxnSpPr>
          <p:cNvPr id="5" name="Straight Connector 4">
            <a:extLst>
              <a:ext uri="{FF2B5EF4-FFF2-40B4-BE49-F238E27FC236}">
                <a16:creationId xmlns:a16="http://schemas.microsoft.com/office/drawing/2014/main" id="{B562151E-6B2E-C88F-9429-E3898EC201F7}"/>
              </a:ext>
            </a:extLst>
          </p:cNvPr>
          <p:cNvCxnSpPr>
            <a:cxnSpLocks/>
          </p:cNvCxnSpPr>
          <p:nvPr/>
        </p:nvCxnSpPr>
        <p:spPr>
          <a:xfrm>
            <a:off x="315686" y="995787"/>
            <a:ext cx="11560628" cy="0"/>
          </a:xfrm>
          <a:prstGeom prst="line">
            <a:avLst/>
          </a:prstGeom>
          <a:ln w="6350">
            <a:solidFill>
              <a:srgbClr val="002060"/>
            </a:solidFill>
          </a:ln>
        </p:spPr>
        <p:style>
          <a:lnRef idx="2">
            <a:schemeClr val="accent1"/>
          </a:lnRef>
          <a:fillRef idx="0">
            <a:schemeClr val="accent1"/>
          </a:fillRef>
          <a:effectRef idx="1">
            <a:schemeClr val="accent1"/>
          </a:effectRef>
          <a:fontRef idx="minor">
            <a:schemeClr val="tx1"/>
          </a:fontRef>
        </p:style>
      </p:cxnSp>
      <p:sp>
        <p:nvSpPr>
          <p:cNvPr id="13" name="TextBox 12">
            <a:extLst>
              <a:ext uri="{FF2B5EF4-FFF2-40B4-BE49-F238E27FC236}">
                <a16:creationId xmlns:a16="http://schemas.microsoft.com/office/drawing/2014/main" id="{BCF6EAB5-7DB1-24F1-9EB1-5761F43877C6}"/>
              </a:ext>
            </a:extLst>
          </p:cNvPr>
          <p:cNvSpPr txBox="1"/>
          <p:nvPr/>
        </p:nvSpPr>
        <p:spPr>
          <a:xfrm>
            <a:off x="1578429" y="1170777"/>
            <a:ext cx="9046027" cy="1631216"/>
          </a:xfrm>
          <a:prstGeom prst="rect">
            <a:avLst/>
          </a:prstGeom>
          <a:noFill/>
          <a:ln>
            <a:solidFill>
              <a:schemeClr val="tx2">
                <a:lumMod val="50000"/>
                <a:lumOff val="50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75000"/>
                    <a:lumOff val="25000"/>
                  </a:schemeClr>
                </a:solidFill>
                <a:latin typeface="Gill Sans Nova Light" panose="020F0302020204030204" pitchFamily="34" charset="0"/>
                <a:cs typeface="Gill Sans Nova Light" panose="020F0302020204030204" pitchFamily="34" charset="0"/>
              </a:rPr>
              <a:t>Enabling and assisting another to remain unlawfully, Art 6(1)(c) Smuggling of Migrants Protocol, Art 1(1)(b) EU Council Directive</a:t>
            </a:r>
          </a:p>
          <a:p>
            <a:pPr marL="357188"/>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Bars migrants from the regular housing market, can force them into precarious and insecure accommodation and lead to exploitation</a:t>
            </a:r>
          </a:p>
        </p:txBody>
      </p:sp>
      <p:sp>
        <p:nvSpPr>
          <p:cNvPr id="15" name="TextBox 14">
            <a:extLst>
              <a:ext uri="{FF2B5EF4-FFF2-40B4-BE49-F238E27FC236}">
                <a16:creationId xmlns:a16="http://schemas.microsoft.com/office/drawing/2014/main" id="{E539BB19-CBF2-AE36-95A1-BE8C47BEC292}"/>
              </a:ext>
            </a:extLst>
          </p:cNvPr>
          <p:cNvSpPr txBox="1"/>
          <p:nvPr/>
        </p:nvSpPr>
        <p:spPr>
          <a:xfrm>
            <a:off x="1572987" y="3037711"/>
            <a:ext cx="9046026" cy="861774"/>
          </a:xfrm>
          <a:prstGeom prst="rect">
            <a:avLst/>
          </a:prstGeom>
          <a:noFill/>
          <a:ln>
            <a:solidFill>
              <a:schemeClr val="tx2">
                <a:lumMod val="50000"/>
                <a:lumOff val="50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Laundering of proceeds of crime</a:t>
            </a:r>
          </a:p>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Parallel financial investigations</a:t>
            </a:r>
          </a:p>
        </p:txBody>
      </p:sp>
      <p:sp>
        <p:nvSpPr>
          <p:cNvPr id="16" name="TextBox 15">
            <a:extLst>
              <a:ext uri="{FF2B5EF4-FFF2-40B4-BE49-F238E27FC236}">
                <a16:creationId xmlns:a16="http://schemas.microsoft.com/office/drawing/2014/main" id="{7CB5B221-7F3D-7C4F-1FA3-5DA5843B6D29}"/>
              </a:ext>
            </a:extLst>
          </p:cNvPr>
          <p:cNvSpPr txBox="1"/>
          <p:nvPr/>
        </p:nvSpPr>
        <p:spPr>
          <a:xfrm>
            <a:off x="1572987" y="5232695"/>
            <a:ext cx="9046026" cy="477054"/>
          </a:xfrm>
          <a:prstGeom prst="rect">
            <a:avLst/>
          </a:prstGeom>
          <a:noFill/>
          <a:ln>
            <a:solidFill>
              <a:schemeClr val="tx2">
                <a:lumMod val="50000"/>
                <a:lumOff val="50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Aggravating circumstances, Art 6(3) Smuggling of Migrant Protocol</a:t>
            </a:r>
          </a:p>
        </p:txBody>
      </p:sp>
      <p:sp>
        <p:nvSpPr>
          <p:cNvPr id="17" name="TextBox 16">
            <a:extLst>
              <a:ext uri="{FF2B5EF4-FFF2-40B4-BE49-F238E27FC236}">
                <a16:creationId xmlns:a16="http://schemas.microsoft.com/office/drawing/2014/main" id="{EF24B587-5EC9-5EDA-D06C-F70C7D995641}"/>
              </a:ext>
            </a:extLst>
          </p:cNvPr>
          <p:cNvSpPr txBox="1"/>
          <p:nvPr/>
        </p:nvSpPr>
        <p:spPr>
          <a:xfrm>
            <a:off x="1572987" y="4135203"/>
            <a:ext cx="9046026" cy="861774"/>
          </a:xfrm>
          <a:prstGeom prst="rect">
            <a:avLst/>
          </a:prstGeom>
          <a:noFill/>
          <a:ln>
            <a:solidFill>
              <a:schemeClr val="tx2">
                <a:lumMod val="50000"/>
                <a:lumOff val="50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Collusion between smugglers and officials</a:t>
            </a:r>
          </a:p>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Corruption of officials and in the private sector</a:t>
            </a:r>
          </a:p>
        </p:txBody>
      </p:sp>
      <p:sp>
        <p:nvSpPr>
          <p:cNvPr id="3" name="TextBox 2">
            <a:extLst>
              <a:ext uri="{FF2B5EF4-FFF2-40B4-BE49-F238E27FC236}">
                <a16:creationId xmlns:a16="http://schemas.microsoft.com/office/drawing/2014/main" id="{2001A612-408D-35CB-323E-DFB756ECF9DB}"/>
              </a:ext>
            </a:extLst>
          </p:cNvPr>
          <p:cNvSpPr txBox="1"/>
          <p:nvPr/>
        </p:nvSpPr>
        <p:spPr>
          <a:xfrm>
            <a:off x="4194888" y="6256334"/>
            <a:ext cx="3380542" cy="323165"/>
          </a:xfrm>
          <a:prstGeom prst="rect">
            <a:avLst/>
          </a:prstGeom>
          <a:noFill/>
        </p:spPr>
        <p:txBody>
          <a:bodyPr wrap="none" rtlCol="0">
            <a:spAutoFit/>
          </a:bodyPr>
          <a:lstStyle/>
          <a:p>
            <a:pPr algn="r"/>
            <a:r>
              <a:rPr lang="en-US" sz="1500" dirty="0">
                <a:solidFill>
                  <a:schemeClr val="bg1">
                    <a:lumMod val="65000"/>
                  </a:schemeClr>
                </a:solidFill>
                <a:latin typeface="Gill Sans Nova Light" panose="020F0302020204030204" pitchFamily="34" charset="0"/>
                <a:cs typeface="Gill Sans Nova Light" panose="020F0302020204030204" pitchFamily="34" charset="0"/>
              </a:rPr>
              <a:t>Andreas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Schloenhardt</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Calogera</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Ferrara</a:t>
            </a:r>
          </a:p>
        </p:txBody>
      </p:sp>
    </p:spTree>
    <p:extLst>
      <p:ext uri="{BB962C8B-B14F-4D97-AF65-F5344CB8AC3E}">
        <p14:creationId xmlns:p14="http://schemas.microsoft.com/office/powerpoint/2010/main" val="3375767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F975792-C1AD-960F-B5E0-F213BC9B6684}"/>
              </a:ext>
            </a:extLst>
          </p:cNvPr>
          <p:cNvSpPr txBox="1"/>
          <p:nvPr/>
        </p:nvSpPr>
        <p:spPr>
          <a:xfrm>
            <a:off x="2610552" y="365587"/>
            <a:ext cx="6970947" cy="553998"/>
          </a:xfrm>
          <a:prstGeom prst="rect">
            <a:avLst/>
          </a:prstGeom>
          <a:noFill/>
        </p:spPr>
        <p:txBody>
          <a:bodyPr wrap="none" rtlCol="0">
            <a:spAutoFit/>
          </a:bodyPr>
          <a:lstStyle/>
          <a:p>
            <a:pPr algn="ctr"/>
            <a:r>
              <a:rPr lang="en-US" sz="3000" dirty="0">
                <a:solidFill>
                  <a:schemeClr val="tx1">
                    <a:lumMod val="50000"/>
                    <a:lumOff val="50000"/>
                  </a:schemeClr>
                </a:solidFill>
                <a:latin typeface="Gill Sans Nova Light" panose="020F0302020204030204" pitchFamily="34" charset="0"/>
                <a:cs typeface="Gill Sans Nova Light" panose="020F0302020204030204" pitchFamily="34" charset="0"/>
              </a:rPr>
              <a:t>PROTECTION OF SMUGGLED MIGRANTS</a:t>
            </a:r>
          </a:p>
        </p:txBody>
      </p:sp>
      <p:cxnSp>
        <p:nvCxnSpPr>
          <p:cNvPr id="5" name="Straight Connector 4">
            <a:extLst>
              <a:ext uri="{FF2B5EF4-FFF2-40B4-BE49-F238E27FC236}">
                <a16:creationId xmlns:a16="http://schemas.microsoft.com/office/drawing/2014/main" id="{B562151E-6B2E-C88F-9429-E3898EC201F7}"/>
              </a:ext>
            </a:extLst>
          </p:cNvPr>
          <p:cNvCxnSpPr>
            <a:cxnSpLocks/>
          </p:cNvCxnSpPr>
          <p:nvPr/>
        </p:nvCxnSpPr>
        <p:spPr>
          <a:xfrm>
            <a:off x="315686" y="995787"/>
            <a:ext cx="11560628" cy="0"/>
          </a:xfrm>
          <a:prstGeom prst="line">
            <a:avLst/>
          </a:prstGeom>
          <a:ln w="6350">
            <a:solidFill>
              <a:srgbClr val="002060"/>
            </a:solidFill>
          </a:ln>
        </p:spPr>
        <p:style>
          <a:lnRef idx="2">
            <a:schemeClr val="accent1"/>
          </a:lnRef>
          <a:fillRef idx="0">
            <a:schemeClr val="accent1"/>
          </a:fillRef>
          <a:effectRef idx="1">
            <a:schemeClr val="accent1"/>
          </a:effectRef>
          <a:fontRef idx="minor">
            <a:schemeClr val="tx1"/>
          </a:fontRef>
        </p:style>
      </p:cxnSp>
      <p:sp>
        <p:nvSpPr>
          <p:cNvPr id="12" name="TextBox 11">
            <a:extLst>
              <a:ext uri="{FF2B5EF4-FFF2-40B4-BE49-F238E27FC236}">
                <a16:creationId xmlns:a16="http://schemas.microsoft.com/office/drawing/2014/main" id="{DDF74649-51A6-608A-9128-CD2142CEEFA2}"/>
              </a:ext>
            </a:extLst>
          </p:cNvPr>
          <p:cNvSpPr txBox="1"/>
          <p:nvPr/>
        </p:nvSpPr>
        <p:spPr>
          <a:xfrm>
            <a:off x="1055914" y="1173644"/>
            <a:ext cx="10091057" cy="2015936"/>
          </a:xfrm>
          <a:prstGeom prst="rect">
            <a:avLst/>
          </a:prstGeom>
          <a:noFill/>
          <a:ln>
            <a:solidFill>
              <a:schemeClr val="bg1">
                <a:lumMod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protection of the human rights of smuggled migrants, Arts 16, 19 Smuggling of Migrants Protocol</a:t>
            </a:r>
          </a:p>
          <a:p>
            <a:pPr marL="342900" indent="-342900">
              <a:buFont typeface="Arial" panose="020B0604020202020204" pitchFamily="34" charset="0"/>
              <a:buChar char="•"/>
            </a:pP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a:p>
            <a:pPr marL="342900" indent="-342900">
              <a:buFont typeface="Arial" panose="020B0604020202020204" pitchFamily="34" charset="0"/>
              <a:buChar char="•"/>
            </a:pP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a:p>
            <a:pPr marL="342900" indent="-342900">
              <a:buFont typeface="Arial" panose="020B0604020202020204" pitchFamily="34" charset="0"/>
              <a:buChar char="•"/>
            </a:pP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p:txBody>
      </p:sp>
      <p:sp>
        <p:nvSpPr>
          <p:cNvPr id="13" name="TextBox 12">
            <a:extLst>
              <a:ext uri="{FF2B5EF4-FFF2-40B4-BE49-F238E27FC236}">
                <a16:creationId xmlns:a16="http://schemas.microsoft.com/office/drawing/2014/main" id="{BCF6EAB5-7DB1-24F1-9EB1-5761F43877C6}"/>
              </a:ext>
            </a:extLst>
          </p:cNvPr>
          <p:cNvSpPr txBox="1"/>
          <p:nvPr/>
        </p:nvSpPr>
        <p:spPr>
          <a:xfrm>
            <a:off x="1055914" y="3367436"/>
            <a:ext cx="10091056" cy="2015936"/>
          </a:xfrm>
          <a:prstGeom prst="rect">
            <a:avLst/>
          </a:prstGeom>
          <a:noFill/>
          <a:ln>
            <a:solidFill>
              <a:schemeClr val="bg1">
                <a:lumMod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smuggled migrants who are refugees, Art 19(1) Smuggling of Migrants Protocol</a:t>
            </a:r>
          </a:p>
          <a:p>
            <a:pPr marL="342900" indent="-342900">
              <a:buFont typeface="Arial" panose="020B0604020202020204" pitchFamily="34" charset="0"/>
              <a:buChar char="•"/>
            </a:pP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a:p>
            <a:pPr marL="342900" indent="-342900">
              <a:buFont typeface="Arial" panose="020B0604020202020204" pitchFamily="34" charset="0"/>
              <a:buChar char="•"/>
            </a:pP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a:p>
            <a:pPr marL="342900" indent="-342900">
              <a:buFont typeface="Arial" panose="020B0604020202020204" pitchFamily="34" charset="0"/>
              <a:buChar char="•"/>
            </a:pP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p:txBody>
      </p:sp>
      <p:sp>
        <p:nvSpPr>
          <p:cNvPr id="14" name="TextBox 13">
            <a:extLst>
              <a:ext uri="{FF2B5EF4-FFF2-40B4-BE49-F238E27FC236}">
                <a16:creationId xmlns:a16="http://schemas.microsoft.com/office/drawing/2014/main" id="{549D6751-85F6-E867-291D-692E719A1ABF}"/>
              </a:ext>
            </a:extLst>
          </p:cNvPr>
          <p:cNvSpPr txBox="1"/>
          <p:nvPr/>
        </p:nvSpPr>
        <p:spPr>
          <a:xfrm>
            <a:off x="1055913" y="5561228"/>
            <a:ext cx="10091055" cy="477054"/>
          </a:xfrm>
          <a:prstGeom prst="rect">
            <a:avLst/>
          </a:prstGeom>
          <a:noFill/>
          <a:ln>
            <a:solidFill>
              <a:schemeClr val="bg1">
                <a:lumMod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support afforded to smuggled migrants</a:t>
            </a:r>
          </a:p>
        </p:txBody>
      </p:sp>
      <p:sp>
        <p:nvSpPr>
          <p:cNvPr id="15" name="TextBox 14">
            <a:extLst>
              <a:ext uri="{FF2B5EF4-FFF2-40B4-BE49-F238E27FC236}">
                <a16:creationId xmlns:a16="http://schemas.microsoft.com/office/drawing/2014/main" id="{E539BB19-CBF2-AE36-95A1-BE8C47BEC292}"/>
              </a:ext>
            </a:extLst>
          </p:cNvPr>
          <p:cNvSpPr txBox="1"/>
          <p:nvPr/>
        </p:nvSpPr>
        <p:spPr>
          <a:xfrm>
            <a:off x="1458686" y="2051963"/>
            <a:ext cx="9557657" cy="1015663"/>
          </a:xfrm>
          <a:prstGeom prst="rect">
            <a:avLst/>
          </a:prstGeom>
          <a:solidFill>
            <a:schemeClr val="bg1">
              <a:lumMod val="95000"/>
            </a:schemeClr>
          </a:solidFill>
          <a:ln>
            <a:solidFill>
              <a:schemeClr val="bg1">
                <a:lumMod val="95000"/>
              </a:schemeClr>
            </a:solidFill>
          </a:ln>
        </p:spPr>
        <p:txBody>
          <a:bodyPr wrap="square" rtlCol="0">
            <a:spAutoFit/>
          </a:bodyPr>
          <a:lstStyle/>
          <a:p>
            <a:r>
              <a:rPr lang="en-AU" sz="2000" dirty="0">
                <a:effectLst/>
                <a:latin typeface="Gill Sans Nova Light" panose="020B0302020104020203" pitchFamily="34" charset="0"/>
                <a:ea typeface="Calibri" panose="020F0502020204030204" pitchFamily="34" charset="0"/>
                <a:cs typeface="Times New Roman" panose="02020603050405020304" pitchFamily="18" charset="0"/>
              </a:rPr>
              <a:t>‘Regardless of their immigration status, smuggled migrants and migrants in an irregular situation are bearers of inalienable human rights arising from international, regional and national law. These rights derive from key international treaties.’</a:t>
            </a:r>
            <a:endParaRPr lang="en-US" sz="2000" dirty="0">
              <a:solidFill>
                <a:schemeClr val="tx1">
                  <a:lumMod val="65000"/>
                  <a:lumOff val="35000"/>
                </a:schemeClr>
              </a:solidFill>
              <a:latin typeface="Gill Sans Nova Light" panose="020F0302020204030204" pitchFamily="34" charset="0"/>
              <a:cs typeface="Gill Sans Nova Light" panose="020F0302020204030204" pitchFamily="34" charset="0"/>
            </a:endParaRPr>
          </a:p>
        </p:txBody>
      </p:sp>
      <p:sp>
        <p:nvSpPr>
          <p:cNvPr id="3" name="TextBox 2">
            <a:extLst>
              <a:ext uri="{FF2B5EF4-FFF2-40B4-BE49-F238E27FC236}">
                <a16:creationId xmlns:a16="http://schemas.microsoft.com/office/drawing/2014/main" id="{BE606C0F-C0A9-B309-FCD3-4C196F84BAA4}"/>
              </a:ext>
            </a:extLst>
          </p:cNvPr>
          <p:cNvSpPr txBox="1"/>
          <p:nvPr/>
        </p:nvSpPr>
        <p:spPr>
          <a:xfrm>
            <a:off x="4194888" y="6256334"/>
            <a:ext cx="3380542" cy="323165"/>
          </a:xfrm>
          <a:prstGeom prst="rect">
            <a:avLst/>
          </a:prstGeom>
          <a:noFill/>
        </p:spPr>
        <p:txBody>
          <a:bodyPr wrap="none" rtlCol="0">
            <a:spAutoFit/>
          </a:bodyPr>
          <a:lstStyle/>
          <a:p>
            <a:pPr algn="r"/>
            <a:r>
              <a:rPr lang="en-US" sz="1500" dirty="0">
                <a:solidFill>
                  <a:schemeClr val="bg1">
                    <a:lumMod val="65000"/>
                  </a:schemeClr>
                </a:solidFill>
                <a:latin typeface="Gill Sans Nova Light" panose="020F0302020204030204" pitchFamily="34" charset="0"/>
                <a:cs typeface="Gill Sans Nova Light" panose="020F0302020204030204" pitchFamily="34" charset="0"/>
              </a:rPr>
              <a:t>Andreas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Schloenhardt</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Calogera</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Ferrara</a:t>
            </a:r>
          </a:p>
        </p:txBody>
      </p:sp>
      <p:sp>
        <p:nvSpPr>
          <p:cNvPr id="4" name="TextBox 3">
            <a:extLst>
              <a:ext uri="{FF2B5EF4-FFF2-40B4-BE49-F238E27FC236}">
                <a16:creationId xmlns:a16="http://schemas.microsoft.com/office/drawing/2014/main" id="{F784EBD1-BA82-CF27-1CFB-27C8AD9A6109}"/>
              </a:ext>
            </a:extLst>
          </p:cNvPr>
          <p:cNvSpPr txBox="1"/>
          <p:nvPr/>
        </p:nvSpPr>
        <p:spPr>
          <a:xfrm>
            <a:off x="1458686" y="4207442"/>
            <a:ext cx="9557657" cy="1015663"/>
          </a:xfrm>
          <a:prstGeom prst="rect">
            <a:avLst/>
          </a:prstGeom>
          <a:solidFill>
            <a:schemeClr val="bg1">
              <a:lumMod val="95000"/>
            </a:schemeClr>
          </a:solidFill>
          <a:ln>
            <a:solidFill>
              <a:schemeClr val="bg1">
                <a:lumMod val="95000"/>
              </a:schemeClr>
            </a:solidFill>
          </a:ln>
        </p:spPr>
        <p:txBody>
          <a:bodyPr wrap="square" rtlCol="0">
            <a:spAutoFit/>
          </a:bodyPr>
          <a:lstStyle/>
          <a:p>
            <a:r>
              <a:rPr lang="en-AU" sz="2000" dirty="0">
                <a:effectLst/>
                <a:latin typeface="Gill Sans Nova Light" panose="020B0302020104020203" pitchFamily="34" charset="0"/>
                <a:ea typeface="Calibri" panose="020F0502020204030204" pitchFamily="34" charset="0"/>
                <a:cs typeface="Times New Roman" panose="02020603050405020304" pitchFamily="18" charset="0"/>
              </a:rPr>
              <a:t>‘</a:t>
            </a:r>
            <a:r>
              <a:rPr lang="en-AU" sz="1800" dirty="0">
                <a:effectLst/>
                <a:latin typeface="Gill Sans Nova Light" panose="020B0302020104020203" pitchFamily="34" charset="0"/>
                <a:ea typeface="Calibri" panose="020F0502020204030204" pitchFamily="34" charset="0"/>
                <a:cs typeface="Times New Roman" panose="02020603050405020304" pitchFamily="18" charset="0"/>
              </a:rPr>
              <a:t>The fact that some asylum seekers and refugees employ smugglers does not undermine their right not to be subjected to refoulement, which applies irrespective of whether a person enters a State lawfully or unlawfully and with or without the aid of smugglers.</a:t>
            </a:r>
            <a:r>
              <a:rPr lang="en-AU" sz="2000" dirty="0">
                <a:effectLst/>
                <a:latin typeface="Gill Sans Nova Light" panose="020B0302020104020203" pitchFamily="34" charset="0"/>
                <a:ea typeface="Calibri" panose="020F0502020204030204" pitchFamily="34" charset="0"/>
                <a:cs typeface="Times New Roman" panose="02020603050405020304" pitchFamily="18" charset="0"/>
              </a:rPr>
              <a:t>’</a:t>
            </a:r>
            <a:endParaRPr lang="en-US" sz="2000" dirty="0">
              <a:solidFill>
                <a:schemeClr val="tx1">
                  <a:lumMod val="65000"/>
                  <a:lumOff val="35000"/>
                </a:schemeClr>
              </a:solidFill>
              <a:latin typeface="Gill Sans Nova Light" panose="020F0302020204030204" pitchFamily="34" charset="0"/>
              <a:cs typeface="Gill Sans Nova Light" panose="020F0302020204030204" pitchFamily="34" charset="0"/>
            </a:endParaRPr>
          </a:p>
        </p:txBody>
      </p:sp>
    </p:spTree>
    <p:extLst>
      <p:ext uri="{BB962C8B-B14F-4D97-AF65-F5344CB8AC3E}">
        <p14:creationId xmlns:p14="http://schemas.microsoft.com/office/powerpoint/2010/main" val="2537298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F975792-C1AD-960F-B5E0-F213BC9B6684}"/>
              </a:ext>
            </a:extLst>
          </p:cNvPr>
          <p:cNvSpPr txBox="1"/>
          <p:nvPr/>
        </p:nvSpPr>
        <p:spPr>
          <a:xfrm>
            <a:off x="4900827" y="365587"/>
            <a:ext cx="2390399" cy="553998"/>
          </a:xfrm>
          <a:prstGeom prst="rect">
            <a:avLst/>
          </a:prstGeom>
          <a:noFill/>
        </p:spPr>
        <p:txBody>
          <a:bodyPr wrap="none" rtlCol="0">
            <a:spAutoFit/>
          </a:bodyPr>
          <a:lstStyle/>
          <a:p>
            <a:pPr algn="ctr"/>
            <a:r>
              <a:rPr lang="en-US" sz="3000" dirty="0">
                <a:solidFill>
                  <a:schemeClr val="tx1">
                    <a:lumMod val="50000"/>
                    <a:lumOff val="50000"/>
                  </a:schemeClr>
                </a:solidFill>
                <a:latin typeface="Gill Sans Nova Light" panose="020F0302020204030204" pitchFamily="34" charset="0"/>
                <a:cs typeface="Gill Sans Nova Light" panose="020F0302020204030204" pitchFamily="34" charset="0"/>
              </a:rPr>
              <a:t>PREVENTION</a:t>
            </a:r>
          </a:p>
        </p:txBody>
      </p:sp>
      <p:cxnSp>
        <p:nvCxnSpPr>
          <p:cNvPr id="5" name="Straight Connector 4">
            <a:extLst>
              <a:ext uri="{FF2B5EF4-FFF2-40B4-BE49-F238E27FC236}">
                <a16:creationId xmlns:a16="http://schemas.microsoft.com/office/drawing/2014/main" id="{B562151E-6B2E-C88F-9429-E3898EC201F7}"/>
              </a:ext>
            </a:extLst>
          </p:cNvPr>
          <p:cNvCxnSpPr>
            <a:cxnSpLocks/>
          </p:cNvCxnSpPr>
          <p:nvPr/>
        </p:nvCxnSpPr>
        <p:spPr>
          <a:xfrm>
            <a:off x="315686" y="995787"/>
            <a:ext cx="11560628" cy="0"/>
          </a:xfrm>
          <a:prstGeom prst="line">
            <a:avLst/>
          </a:prstGeom>
          <a:ln w="6350">
            <a:solidFill>
              <a:schemeClr val="tx2">
                <a:lumMod val="90000"/>
                <a:lumOff val="10000"/>
              </a:schemeClr>
            </a:solidFill>
          </a:ln>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4C39412C-A4A9-DB5D-19A6-DCA26A8C7EC9}"/>
              </a:ext>
            </a:extLst>
          </p:cNvPr>
          <p:cNvSpPr txBox="1"/>
          <p:nvPr/>
        </p:nvSpPr>
        <p:spPr>
          <a:xfrm>
            <a:off x="1752601" y="1806678"/>
            <a:ext cx="8686799" cy="477054"/>
          </a:xfrm>
          <a:prstGeom prst="rect">
            <a:avLst/>
          </a:prstGeom>
          <a:noFill/>
          <a:ln>
            <a:solidFill>
              <a:schemeClr val="bg1">
                <a:lumMod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Awareness-raising</a:t>
            </a:r>
          </a:p>
        </p:txBody>
      </p:sp>
      <p:sp>
        <p:nvSpPr>
          <p:cNvPr id="7" name="TextBox 6">
            <a:extLst>
              <a:ext uri="{FF2B5EF4-FFF2-40B4-BE49-F238E27FC236}">
                <a16:creationId xmlns:a16="http://schemas.microsoft.com/office/drawing/2014/main" id="{09C068ED-E316-3E79-9D53-293E36B65EAB}"/>
              </a:ext>
            </a:extLst>
          </p:cNvPr>
          <p:cNvSpPr txBox="1"/>
          <p:nvPr/>
        </p:nvSpPr>
        <p:spPr>
          <a:xfrm>
            <a:off x="1737703" y="2411724"/>
            <a:ext cx="8686799" cy="477054"/>
          </a:xfrm>
          <a:prstGeom prst="rect">
            <a:avLst/>
          </a:prstGeom>
          <a:noFill/>
          <a:ln>
            <a:solidFill>
              <a:schemeClr val="bg1">
                <a:lumMod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Providing targeted and accurate information to would-be migrants</a:t>
            </a:r>
          </a:p>
        </p:txBody>
      </p:sp>
      <p:sp>
        <p:nvSpPr>
          <p:cNvPr id="11" name="TextBox 10">
            <a:extLst>
              <a:ext uri="{FF2B5EF4-FFF2-40B4-BE49-F238E27FC236}">
                <a16:creationId xmlns:a16="http://schemas.microsoft.com/office/drawing/2014/main" id="{445963B0-BE71-49F7-8413-4F27E39FADF9}"/>
              </a:ext>
            </a:extLst>
          </p:cNvPr>
          <p:cNvSpPr txBox="1"/>
          <p:nvPr/>
        </p:nvSpPr>
        <p:spPr>
          <a:xfrm>
            <a:off x="1752600" y="3016770"/>
            <a:ext cx="8686799" cy="477054"/>
          </a:xfrm>
          <a:prstGeom prst="rect">
            <a:avLst/>
          </a:prstGeom>
          <a:noFill/>
          <a:ln>
            <a:solidFill>
              <a:schemeClr val="bg1">
                <a:lumMod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Addressing the root-cause of smuggling of migrants</a:t>
            </a:r>
          </a:p>
        </p:txBody>
      </p:sp>
      <p:sp>
        <p:nvSpPr>
          <p:cNvPr id="3" name="TextBox 2">
            <a:extLst>
              <a:ext uri="{FF2B5EF4-FFF2-40B4-BE49-F238E27FC236}">
                <a16:creationId xmlns:a16="http://schemas.microsoft.com/office/drawing/2014/main" id="{FA3544C9-7F9A-E3D8-7A17-B7332E31B6D1}"/>
              </a:ext>
            </a:extLst>
          </p:cNvPr>
          <p:cNvSpPr txBox="1"/>
          <p:nvPr/>
        </p:nvSpPr>
        <p:spPr>
          <a:xfrm>
            <a:off x="4194888" y="6256334"/>
            <a:ext cx="3380542" cy="323165"/>
          </a:xfrm>
          <a:prstGeom prst="rect">
            <a:avLst/>
          </a:prstGeom>
          <a:noFill/>
        </p:spPr>
        <p:txBody>
          <a:bodyPr wrap="none" rtlCol="0">
            <a:spAutoFit/>
          </a:bodyPr>
          <a:lstStyle/>
          <a:p>
            <a:pPr algn="r"/>
            <a:r>
              <a:rPr lang="en-US" sz="1500" dirty="0">
                <a:solidFill>
                  <a:schemeClr val="bg1">
                    <a:lumMod val="65000"/>
                  </a:schemeClr>
                </a:solidFill>
                <a:latin typeface="Gill Sans Nova Light" panose="020F0302020204030204" pitchFamily="34" charset="0"/>
                <a:cs typeface="Gill Sans Nova Light" panose="020F0302020204030204" pitchFamily="34" charset="0"/>
              </a:rPr>
              <a:t>Andreas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Schloenhardt</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  </a:t>
            </a:r>
            <a:r>
              <a:rPr lang="en-US" sz="1500" dirty="0" err="1">
                <a:solidFill>
                  <a:schemeClr val="bg1">
                    <a:lumMod val="65000"/>
                  </a:schemeClr>
                </a:solidFill>
                <a:latin typeface="Gill Sans Nova Light" panose="020F0302020204030204" pitchFamily="34" charset="0"/>
                <a:cs typeface="Gill Sans Nova Light" panose="020F0302020204030204" pitchFamily="34" charset="0"/>
              </a:rPr>
              <a:t>Calogera</a:t>
            </a:r>
            <a:r>
              <a:rPr lang="en-US" sz="1500" dirty="0">
                <a:solidFill>
                  <a:schemeClr val="bg1">
                    <a:lumMod val="65000"/>
                  </a:schemeClr>
                </a:solidFill>
                <a:latin typeface="Gill Sans Nova Light" panose="020F0302020204030204" pitchFamily="34" charset="0"/>
                <a:cs typeface="Gill Sans Nova Light" panose="020F0302020204030204" pitchFamily="34" charset="0"/>
              </a:rPr>
              <a:t> Ferrara</a:t>
            </a:r>
          </a:p>
        </p:txBody>
      </p:sp>
      <p:sp>
        <p:nvSpPr>
          <p:cNvPr id="4" name="TextBox 3">
            <a:extLst>
              <a:ext uri="{FF2B5EF4-FFF2-40B4-BE49-F238E27FC236}">
                <a16:creationId xmlns:a16="http://schemas.microsoft.com/office/drawing/2014/main" id="{FA5BBAA9-04D9-5941-7318-B7648090AC9C}"/>
              </a:ext>
            </a:extLst>
          </p:cNvPr>
          <p:cNvSpPr txBox="1"/>
          <p:nvPr/>
        </p:nvSpPr>
        <p:spPr>
          <a:xfrm>
            <a:off x="1752599" y="3621816"/>
            <a:ext cx="8686799" cy="1631216"/>
          </a:xfrm>
          <a:prstGeom prst="rect">
            <a:avLst/>
          </a:prstGeom>
          <a:noFill/>
          <a:ln>
            <a:solidFill>
              <a:schemeClr val="bg1">
                <a:lumMod val="75000"/>
              </a:schemeClr>
            </a:solidFill>
          </a:ln>
        </p:spPr>
        <p:txBody>
          <a:bodyPr wrap="square" rtlCol="0">
            <a:spAutoFit/>
          </a:bodyPr>
          <a:lstStyle/>
          <a:p>
            <a:pPr marL="342900" indent="-342900">
              <a:buFont typeface="Arial" panose="020B0604020202020204" pitchFamily="34" charset="0"/>
              <a:buChar char="•"/>
            </a:pPr>
            <a:r>
              <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rPr>
              <a:t>Regular avenues of migration</a:t>
            </a:r>
          </a:p>
          <a:p>
            <a:pPr marL="342900" indent="-342900">
              <a:buFont typeface="Arial" panose="020B0604020202020204" pitchFamily="34" charset="0"/>
              <a:buChar char="•"/>
            </a:pP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a:p>
            <a:pPr marL="342900" indent="-342900">
              <a:buFont typeface="Arial" panose="020B0604020202020204" pitchFamily="34" charset="0"/>
              <a:buChar char="•"/>
            </a:pP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a:p>
            <a:pPr marL="342900" indent="-342900">
              <a:buFont typeface="Arial" panose="020B0604020202020204" pitchFamily="34" charset="0"/>
              <a:buChar char="•"/>
            </a:pPr>
            <a:endParaRPr lang="en-US" sz="2500" dirty="0">
              <a:solidFill>
                <a:schemeClr val="tx1">
                  <a:lumMod val="65000"/>
                  <a:lumOff val="35000"/>
                </a:schemeClr>
              </a:solidFill>
              <a:latin typeface="Gill Sans Nova Light" panose="020F0302020204030204" pitchFamily="34" charset="0"/>
              <a:cs typeface="Gill Sans Nova Light" panose="020F0302020204030204" pitchFamily="34" charset="0"/>
            </a:endParaRPr>
          </a:p>
        </p:txBody>
      </p:sp>
      <p:sp>
        <p:nvSpPr>
          <p:cNvPr id="8" name="Rectangle 7">
            <a:extLst>
              <a:ext uri="{FF2B5EF4-FFF2-40B4-BE49-F238E27FC236}">
                <a16:creationId xmlns:a16="http://schemas.microsoft.com/office/drawing/2014/main" id="{D7FCB8F4-2C46-2722-C828-ECC167C5D0F0}"/>
              </a:ext>
            </a:extLst>
          </p:cNvPr>
          <p:cNvSpPr/>
          <p:nvPr/>
        </p:nvSpPr>
        <p:spPr>
          <a:xfrm>
            <a:off x="1752601" y="1107790"/>
            <a:ext cx="8686800" cy="543210"/>
          </a:xfrm>
          <a:prstGeom prst="rect">
            <a:avLst/>
          </a:prstGeom>
          <a:solidFill>
            <a:schemeClr val="bg1">
              <a:lumMod val="85000"/>
            </a:schemeClr>
          </a:solidFill>
          <a:ln>
            <a:solidFill>
              <a:schemeClr val="bg1">
                <a:lumMod val="85000"/>
              </a:schemeClr>
            </a:solid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a:solidFill>
                  <a:schemeClr val="tx1"/>
                </a:solidFill>
                <a:latin typeface="Gill Sans Nova Light" panose="020B0302020104020203" pitchFamily="34" charset="0"/>
                <a:ea typeface="Helvetica Neue Light" panose="02000403000000020004" pitchFamily="2" charset="0"/>
                <a:cs typeface="Arial" panose="020B0604020202020204" pitchFamily="34" charset="0"/>
              </a:rPr>
              <a:t>Article 15 Smuggling of Migrants Protocol: Other prevention measures</a:t>
            </a:r>
          </a:p>
        </p:txBody>
      </p:sp>
      <p:sp>
        <p:nvSpPr>
          <p:cNvPr id="9" name="TextBox 8">
            <a:extLst>
              <a:ext uri="{FF2B5EF4-FFF2-40B4-BE49-F238E27FC236}">
                <a16:creationId xmlns:a16="http://schemas.microsoft.com/office/drawing/2014/main" id="{1B709787-6787-65AB-E7AC-0C528329FC2F}"/>
              </a:ext>
            </a:extLst>
          </p:cNvPr>
          <p:cNvSpPr txBox="1"/>
          <p:nvPr/>
        </p:nvSpPr>
        <p:spPr>
          <a:xfrm>
            <a:off x="2079172" y="4087699"/>
            <a:ext cx="8196943" cy="1015663"/>
          </a:xfrm>
          <a:prstGeom prst="rect">
            <a:avLst/>
          </a:prstGeom>
          <a:solidFill>
            <a:schemeClr val="bg1">
              <a:lumMod val="95000"/>
            </a:schemeClr>
          </a:solidFill>
          <a:ln>
            <a:solidFill>
              <a:schemeClr val="bg1">
                <a:lumMod val="95000"/>
              </a:schemeClr>
            </a:solidFill>
          </a:ln>
        </p:spPr>
        <p:txBody>
          <a:bodyPr wrap="square" rtlCol="0">
            <a:spAutoFit/>
          </a:bodyPr>
          <a:lstStyle/>
          <a:p>
            <a:r>
              <a:rPr lang="en-AU" sz="2000" dirty="0">
                <a:effectLst/>
                <a:latin typeface="Gill Sans Nova Light" panose="020B0302020104020203" pitchFamily="34" charset="0"/>
                <a:ea typeface="Calibri" panose="020F0502020204030204" pitchFamily="34" charset="0"/>
                <a:cs typeface="Times New Roman" panose="02020603050405020304" pitchFamily="18" charset="0"/>
              </a:rPr>
              <a:t>‘</a:t>
            </a:r>
            <a:r>
              <a:rPr lang="en-AU" sz="1800" kern="0" dirty="0">
                <a:solidFill>
                  <a:srgbClr val="000000"/>
                </a:solidFill>
                <a:effectLst/>
                <a:latin typeface="Gill Sans Nova Light" panose="020B0302020104020203" pitchFamily="34" charset="0"/>
                <a:ea typeface="Calibri" panose="020F0502020204030204" pitchFamily="34" charset="0"/>
                <a:cs typeface="Times New Roman" panose="02020603050405020304" pitchFamily="18" charset="0"/>
              </a:rPr>
              <a:t>‘urgently adopt or enhance measures and policies that contribute to enhancing pathways for regular migration.  In addition, those policies would enable States to regain control over migration flows and reduce the share of undocumented migrants</a:t>
            </a:r>
            <a:r>
              <a:rPr lang="en-AU" sz="1800" dirty="0">
                <a:effectLst/>
                <a:latin typeface="Gill Sans Nova Light" panose="020B0302020104020203" pitchFamily="34" charset="0"/>
                <a:ea typeface="Calibri" panose="020F0502020204030204" pitchFamily="34" charset="0"/>
                <a:cs typeface="Times New Roman" panose="02020603050405020304" pitchFamily="18" charset="0"/>
              </a:rPr>
              <a:t>.</a:t>
            </a:r>
            <a:r>
              <a:rPr lang="en-AU" sz="2000" dirty="0">
                <a:effectLst/>
                <a:latin typeface="Gill Sans Nova Light" panose="020B0302020104020203" pitchFamily="34" charset="0"/>
                <a:ea typeface="Calibri" panose="020F0502020204030204" pitchFamily="34" charset="0"/>
                <a:cs typeface="Times New Roman" panose="02020603050405020304" pitchFamily="18" charset="0"/>
              </a:rPr>
              <a:t>’</a:t>
            </a:r>
            <a:endParaRPr lang="en-US" sz="2000" dirty="0">
              <a:solidFill>
                <a:schemeClr val="tx1">
                  <a:lumMod val="65000"/>
                  <a:lumOff val="35000"/>
                </a:schemeClr>
              </a:solidFill>
              <a:latin typeface="Gill Sans Nova Light" panose="020F0302020204030204" pitchFamily="34" charset="0"/>
              <a:cs typeface="Gill Sans Nova Light" panose="020F0302020204030204" pitchFamily="34" charset="0"/>
            </a:endParaRPr>
          </a:p>
        </p:txBody>
      </p:sp>
    </p:spTree>
    <p:extLst>
      <p:ext uri="{BB962C8B-B14F-4D97-AF65-F5344CB8AC3E}">
        <p14:creationId xmlns:p14="http://schemas.microsoft.com/office/powerpoint/2010/main" val="32181366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1037</TotalTime>
  <Words>1349</Words>
  <Application>Microsoft Office PowerPoint</Application>
  <PresentationFormat>Widescreen</PresentationFormat>
  <Paragraphs>179</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Aptos</vt:lpstr>
      <vt:lpstr>Aptos Display</vt:lpstr>
      <vt:lpstr>Arial</vt:lpstr>
      <vt:lpstr>Gill Sans Nova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Andreas Schloenhardt</dc:creator>
  <cp:lastModifiedBy>ROBINS Claire</cp:lastModifiedBy>
  <cp:revision>26</cp:revision>
  <cp:lastPrinted>2024-06-14T11:14:51Z</cp:lastPrinted>
  <dcterms:created xsi:type="dcterms:W3CDTF">2024-06-13T06:29:18Z</dcterms:created>
  <dcterms:modified xsi:type="dcterms:W3CDTF">2024-09-09T12:16:53Z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f488380-630a-4f55-a077-a19445e3f360_Enabled">
    <vt:lpwstr>true</vt:lpwstr>
  </property>
  <property fmtid="{D5CDD505-2E9C-101B-9397-08002B2CF9AE}" pid="3" name="MSIP_Label_0f488380-630a-4f55-a077-a19445e3f360_SetDate">
    <vt:lpwstr>2024-06-13T06:30:21Z</vt:lpwstr>
  </property>
  <property fmtid="{D5CDD505-2E9C-101B-9397-08002B2CF9AE}" pid="4" name="MSIP_Label_0f488380-630a-4f55-a077-a19445e3f360_Method">
    <vt:lpwstr>Standard</vt:lpwstr>
  </property>
  <property fmtid="{D5CDD505-2E9C-101B-9397-08002B2CF9AE}" pid="5" name="MSIP_Label_0f488380-630a-4f55-a077-a19445e3f360_Name">
    <vt:lpwstr>OFFICIAL - INTERNAL</vt:lpwstr>
  </property>
  <property fmtid="{D5CDD505-2E9C-101B-9397-08002B2CF9AE}" pid="6" name="MSIP_Label_0f488380-630a-4f55-a077-a19445e3f360_SiteId">
    <vt:lpwstr>b6e377cf-9db3-46cb-91a2-fad9605bb15c</vt:lpwstr>
  </property>
  <property fmtid="{D5CDD505-2E9C-101B-9397-08002B2CF9AE}" pid="7" name="MSIP_Label_0f488380-630a-4f55-a077-a19445e3f360_ActionId">
    <vt:lpwstr>a7556590-87e8-43ea-80a9-409928968e36</vt:lpwstr>
  </property>
  <property fmtid="{D5CDD505-2E9C-101B-9397-08002B2CF9AE}" pid="8" name="MSIP_Label_0f488380-630a-4f55-a077-a19445e3f360_ContentBits">
    <vt:lpwstr>0</vt:lpwstr>
  </property>
</Properties>
</file>