
<file path=[Content_Types].xml><?xml version="1.0" encoding="utf-8"?>
<Types xmlns="http://schemas.openxmlformats.org/package/2006/content-types">
  <Override PartName="/ppt/notesSlides/notesSlide5.xml" ContentType="application/vnd.openxmlformats-officedocument.presentationml.notesSlide+xml"/>
  <Override PartName="/ppt/slideLayouts/slideLayout1.xml" ContentType="application/vnd.openxmlformats-officedocument.presentationml.slideLayout+xml"/>
  <Default Extension="png" ContentType="image/png"/>
  <Default Extension="rels" ContentType="application/vnd.openxmlformats-package.relationships+xml"/>
  <Default Extension="jpeg" ContentType="image/jpeg"/>
  <Default Extension="xml" ContentType="application/xml"/>
  <Override PartName="/ppt/slides/slide9.xml" ContentType="application/vnd.openxmlformats-officedocument.presentationml.slide+xml"/>
  <Override PartName="/ppt/notesSlides/notesSlide3.xml" ContentType="application/vnd.openxmlformats-officedocument.presentationml.notesSlide+xml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8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theme/theme2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notesSlides/notesSlide6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Default Extension="bin" ContentType="application/vnd.openxmlformats-officedocument.presentationml.printerSettings"/>
  <Override PartName="/ppt/notesSlides/notesSlide4.xml" ContentType="application/vnd.openxmlformats-officedocument.presentationml.notesSlide+xml"/>
  <Default Extension="tiff" ContentType="image/tif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notesSlides/notesSlide2.xml" ContentType="application/vnd.openxmlformats-officedocument.presentationml.notesSlide+xml"/>
  <Override PartName="/ppt/notesSlides/notesSlide9.xml" ContentType="application/vnd.openxmlformats-officedocument.presentationml.notesSlide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notesSlides/notesSlide7.xml" ContentType="application/vnd.openxmlformats-officedocument.presentationml.notesSlide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960" r:id="rId1"/>
  </p:sldMasterIdLst>
  <p:notesMasterIdLst>
    <p:notesMasterId r:id="rId11"/>
  </p:notesMasterIdLst>
  <p:sldIdLst>
    <p:sldId id="256" r:id="rId2"/>
    <p:sldId id="278" r:id="rId3"/>
    <p:sldId id="317" r:id="rId4"/>
    <p:sldId id="316" r:id="rId5"/>
    <p:sldId id="318" r:id="rId6"/>
    <p:sldId id="319" r:id="rId7"/>
    <p:sldId id="321" r:id="rId8"/>
    <p:sldId id="320" r:id="rId9"/>
    <p:sldId id="282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663BB3"/>
    <a:srgbClr val="DFD224"/>
    <a:srgbClr val="71C460"/>
    <a:srgbClr val="009B00"/>
  </p:clrMru>
  <p:extLst>
    <p:ext uri="{E76CE94A-603C-4142-B9EB-6D1370010A27}">
      <p14:discardImageEditData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="" xmlns:mv="urn:schemas-microsoft-com:mac:vml" xmlns:mc="http://schemas.openxmlformats.org/markup-compatibility/2006" val="0"/>
    </p:ext>
    <p:ext uri="{D31A062A-798A-4329-ABDD-BBA856620510}">
      <p14:defaultImageDpi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="" xmlns:mv="urn:schemas-microsoft-com:mac:vml" xmlns:mc="http://schemas.openxmlformats.org/markup-compatibility/2006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 horzBarState="maximized">
    <p:restoredLeft sz="15616" autoAdjust="0"/>
    <p:restoredTop sz="85211" autoAdjust="0"/>
  </p:normalViewPr>
  <p:slideViewPr>
    <p:cSldViewPr snapToGrid="0" snapToObjects="1">
      <p:cViewPr>
        <p:scale>
          <a:sx n="100" d="100"/>
          <a:sy n="100" d="100"/>
        </p:scale>
        <p:origin x="-704" y="2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73" d="100"/>
          <a:sy n="73" d="100"/>
        </p:scale>
        <p:origin x="-3056" y="-11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574174-6BFE-864C-B3A1-5A3A814CECE3}" type="datetimeFigureOut">
              <a:rPr lang="en-US" smtClean="0"/>
              <a:pPr/>
              <a:t>10/18/18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9C38BB-C65D-FC41-B1EB-BC7D705B353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9C38BB-C65D-FC41-B1EB-BC7D705B3535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9C38BB-C65D-FC41-B1EB-BC7D705B3535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9C38BB-C65D-FC41-B1EB-BC7D705B3535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9C38BB-C65D-FC41-B1EB-BC7D705B3535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9C38BB-C65D-FC41-B1EB-BC7D705B3535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9C38BB-C65D-FC41-B1EB-BC7D705B3535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9C38BB-C65D-FC41-B1EB-BC7D705B3535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9C38BB-C65D-FC41-B1EB-BC7D705B3535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9C38BB-C65D-FC41-B1EB-BC7D705B3535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432C8-69A7-458B-9684-2BFA64B31948}" type="datetime2">
              <a:rPr lang="en-US" smtClean="0"/>
              <a:pPr/>
              <a:t>Thursday, October 18, 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057FC-95B6-4D89-AFDA-ABA33EE921E5}" type="datetime2">
              <a:rPr lang="en-US" smtClean="0"/>
              <a:pPr/>
              <a:t>Thursday, October 18, 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549AC-EB31-477F-92A9-B1988E232878}" type="datetime2">
              <a:rPr lang="en-US" smtClean="0"/>
              <a:pPr/>
              <a:t>Thursday, October 18, 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6A3A3-94A6-4E5B-AF39-173ACA3E61CC}" type="datetime2">
              <a:rPr lang="en-US" smtClean="0"/>
              <a:pPr/>
              <a:t>Thursday, October 18, 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3D019-A32C-4EAD-B8E6-DBDA699692FD}" type="datetime2">
              <a:rPr lang="en-US" smtClean="0"/>
              <a:pPr/>
              <a:t>Thursday, October 18, 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BA98F-560C-4997-81C4-81D4D9187EAB}" type="datetime2">
              <a:rPr lang="en-US" smtClean="0"/>
              <a:pPr/>
              <a:t>Thursday, October 18, 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972B2-CA5C-437D-87D0-8081271A9E4B}" type="datetime2">
              <a:rPr lang="en-US" smtClean="0"/>
              <a:pPr/>
              <a:t>Thursday, October 18, 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D4847-11EF-4466-A8AD-85CDB7B49118}" type="datetime2">
              <a:rPr lang="en-US" smtClean="0"/>
              <a:pPr/>
              <a:t>Thursday, October 18, 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8457A-3AB9-4880-8A0C-9F8524491207}" type="datetime2">
              <a:rPr lang="en-US" smtClean="0"/>
              <a:pPr/>
              <a:t>Thursday, October 18, 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976D3-5B7F-4300-ABED-C91F1B2AE209}" type="datetime2">
              <a:rPr lang="en-US" smtClean="0"/>
              <a:pPr/>
              <a:t>Thursday, October 18, 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C1E59-17DD-41CE-97CA-624A472382D4}" type="datetime2">
              <a:rPr lang="en-US" smtClean="0"/>
              <a:pPr/>
              <a:t>Thursday, October 18, 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A80CB818-7379-467D-8E76-EF9D9074A26C}" type="datetime2">
              <a:rPr lang="en-US" smtClean="0"/>
              <a:pPr/>
              <a:t>Thursday, October 18, 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0CFEC368-1D7A-4F81-ABF6-AE0E36BAF64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ransition>
    <p:fade/>
  </p:transition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tif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tiff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96900" y="3399135"/>
            <a:ext cx="8039100" cy="2413000"/>
          </a:xfrm>
        </p:spPr>
        <p:txBody>
          <a:bodyPr>
            <a:normAutofit/>
          </a:bodyPr>
          <a:lstStyle/>
          <a:p>
            <a:pPr algn="ctr"/>
            <a:endParaRPr lang="en-US" sz="2200" dirty="0" smtClean="0">
              <a:solidFill>
                <a:schemeClr val="accent2"/>
              </a:solidFill>
            </a:endParaRPr>
          </a:p>
          <a:p>
            <a:pPr algn="ctr"/>
            <a:endParaRPr lang="en-US" dirty="0" smtClean="0">
              <a:solidFill>
                <a:schemeClr val="accent2"/>
              </a:solidFill>
              <a:latin typeface="Arial"/>
            </a:endParaRPr>
          </a:p>
          <a:p>
            <a:pPr algn="ctr"/>
            <a:r>
              <a:rPr lang="en-US" sz="2162" b="1" spc="-100" dirty="0" smtClean="0">
                <a:solidFill>
                  <a:srgbClr val="000090"/>
                </a:solidFill>
                <a:latin typeface="Segoe UI Semibold" panose="020B0702040204020203" pitchFamily="34" charset="0"/>
                <a:ea typeface="+mj-ea"/>
                <a:cs typeface="Arial" panose="020B0604020202020204" pitchFamily="34" charset="0"/>
              </a:rPr>
              <a:t>Elisabeth Duban</a:t>
            </a:r>
          </a:p>
          <a:p>
            <a:pPr algn="ctr"/>
            <a:r>
              <a:rPr lang="en-US" sz="1800" spc="-100" dirty="0" smtClean="0">
                <a:solidFill>
                  <a:srgbClr val="000090"/>
                </a:solidFill>
                <a:latin typeface="Segoe UI Semibold" panose="020B0702040204020203" pitchFamily="34" charset="0"/>
                <a:ea typeface="+mj-ea"/>
                <a:cs typeface="Arial" panose="020B0604020202020204" pitchFamily="34" charset="0"/>
              </a:rPr>
              <a:t>18 October 2018</a:t>
            </a:r>
          </a:p>
          <a:p>
            <a:pPr algn="ctr"/>
            <a:r>
              <a:rPr lang="en-US" sz="1800" spc="-100" dirty="0" smtClean="0">
                <a:solidFill>
                  <a:srgbClr val="000090"/>
                </a:solidFill>
                <a:latin typeface="Segoe UI Semibold" panose="020B0702040204020203" pitchFamily="34" charset="0"/>
                <a:ea typeface="+mj-ea"/>
                <a:cs typeface="Arial" panose="020B0604020202020204" pitchFamily="34" charset="0"/>
              </a:rPr>
              <a:t>Strasbourg, France</a:t>
            </a:r>
          </a:p>
        </p:txBody>
      </p:sp>
      <p:sp>
        <p:nvSpPr>
          <p:cNvPr id="5" name="Rectangle 4"/>
          <p:cNvSpPr/>
          <p:nvPr/>
        </p:nvSpPr>
        <p:spPr>
          <a:xfrm>
            <a:off x="368300" y="1511300"/>
            <a:ext cx="86630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spc="-1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3572" y="3399135"/>
            <a:ext cx="8352928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z="2400" dirty="0" smtClean="0">
                <a:latin typeface="Segoe UI Semibold" panose="020B0702040204020203" pitchFamily="34" charset="0"/>
              </a:rPr>
              <a:t>Session 3: Tools to Improve Women’s Access to Justice</a:t>
            </a:r>
            <a:endParaRPr lang="en-US" sz="2400" dirty="0">
              <a:effectLst/>
              <a:latin typeface="Segoe UI Semibold" panose="020B0702040204020203" pitchFamily="34" charset="0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787400" y="547687"/>
            <a:ext cx="7848600" cy="1927225"/>
          </a:xfrm>
        </p:spPr>
        <p:txBody>
          <a:bodyPr/>
          <a:lstStyle/>
          <a:p>
            <a:r>
              <a:rPr lang="en-GB" sz="2400" b="1" cap="none" dirty="0" smtClean="0">
                <a:solidFill>
                  <a:srgbClr val="663BB3"/>
                </a:solidFill>
                <a:latin typeface="Segoe UI Semibold" panose="020B0702040204020203" pitchFamily="34" charset="0"/>
                <a:cs typeface="Arial" panose="020B0604020202020204" pitchFamily="34" charset="0"/>
              </a:rPr>
              <a:t>Regional Conference</a:t>
            </a:r>
            <a:br>
              <a:rPr lang="en-GB" sz="2400" b="1" cap="none" dirty="0" smtClean="0">
                <a:solidFill>
                  <a:srgbClr val="663BB3"/>
                </a:solidFill>
                <a:latin typeface="Segoe UI Semibold" panose="020B0702040204020203" pitchFamily="34" charset="0"/>
                <a:cs typeface="Arial" panose="020B0604020202020204" pitchFamily="34" charset="0"/>
              </a:rPr>
            </a:br>
            <a:r>
              <a:rPr lang="en-GB" sz="3200" b="1" dirty="0" smtClean="0">
                <a:solidFill>
                  <a:srgbClr val="663BB3"/>
                </a:solidFill>
                <a:latin typeface="Segoe UI Semibold" panose="020B0702040204020203" pitchFamily="34" charset="0"/>
                <a:cs typeface="Arial" panose="020B0604020202020204" pitchFamily="34" charset="0"/>
              </a:rPr>
              <a:t/>
            </a:r>
            <a:br>
              <a:rPr lang="en-GB" sz="3200" b="1" dirty="0" smtClean="0">
                <a:solidFill>
                  <a:srgbClr val="663BB3"/>
                </a:solidFill>
                <a:latin typeface="Segoe UI Semibold" panose="020B0702040204020203" pitchFamily="34" charset="0"/>
                <a:cs typeface="Arial" panose="020B0604020202020204" pitchFamily="34" charset="0"/>
              </a:rPr>
            </a:br>
            <a:r>
              <a:rPr lang="en-GB" sz="3200" b="1" cap="none" dirty="0" smtClean="0">
                <a:solidFill>
                  <a:srgbClr val="663BB3"/>
                </a:solidFill>
                <a:latin typeface="Segoe UI Semibold" panose="020B0702040204020203" pitchFamily="34" charset="0"/>
                <a:cs typeface="Arial" panose="020B0604020202020204" pitchFamily="34" charset="0"/>
              </a:rPr>
              <a:t>Access to Justice for Women Victims of Violence   </a:t>
            </a:r>
            <a:endParaRPr lang="en-GB" sz="3200" dirty="0">
              <a:solidFill>
                <a:srgbClr val="663BB3"/>
              </a:solidFill>
            </a:endParaRPr>
          </a:p>
        </p:txBody>
      </p:sp>
      <p:pic>
        <p:nvPicPr>
          <p:cNvPr id="10" name="Picture 9" descr="image001-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5600" y="0"/>
            <a:ext cx="1168400" cy="1007241"/>
          </a:xfrm>
          <a:prstGeom prst="rect">
            <a:avLst/>
          </a:prstGeom>
        </p:spPr>
      </p:pic>
    </p:spTree>
    <p:extLst>
      <p:ext uri="{BB962C8B-B14F-4D97-AF65-F5344CB8AC3E}">
        <p14:creationId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="" xmlns:mv="urn:schemas-microsoft-com:mac:vml" xmlns:mc="http://schemas.openxmlformats.org/markup-compatibility/2006" val="138517968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26" y="320274"/>
            <a:ext cx="9348974" cy="1421231"/>
          </a:xfrm>
        </p:spPr>
        <p:txBody>
          <a:bodyPr>
            <a:noAutofit/>
          </a:bodyPr>
          <a:lstStyle/>
          <a:p>
            <a:r>
              <a:rPr lang="en-US" sz="2800" i="1" dirty="0" smtClean="0"/>
              <a:t>	</a:t>
            </a:r>
            <a:br>
              <a:rPr lang="en-US" sz="2800" i="1" dirty="0" smtClean="0"/>
            </a:br>
            <a:endParaRPr lang="en-US" sz="2800" i="1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437491" y="2259263"/>
            <a:ext cx="3688912" cy="3571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742950" marR="0" lvl="1" indent="-28575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pitchFamily="-108" charset="-128"/>
              </a:rPr>
              <a:t/>
            </a:r>
            <a:b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pitchFamily="-108" charset="-128"/>
              </a:rPr>
            </a:b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pitchFamily="-108" charset="-128"/>
              </a:rPr>
              <a:t/>
            </a:r>
            <a:b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pitchFamily="-108" charset="-128"/>
              </a:rPr>
            </a:br>
            <a:endParaRPr kumimoji="0" lang="en-US" sz="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pitchFamily="-108" charset="-128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pitchFamily="-108" charset="-128"/>
              </a:rPr>
              <a:t/>
            </a:r>
            <a:b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pitchFamily="-108" charset="-128"/>
              </a:rPr>
            </a:br>
            <a:endParaRPr kumimoji="0" lang="en-US" sz="1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pitchFamily="-108" charset="-128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pitchFamily="-108" charset="-128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pitchFamily="-108" charset="-128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3250864" y="1741506"/>
            <a:ext cx="5364496" cy="2022930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10" name="Content Placeholder 11"/>
          <p:cNvSpPr txBox="1">
            <a:spLocks/>
          </p:cNvSpPr>
          <p:nvPr/>
        </p:nvSpPr>
        <p:spPr>
          <a:xfrm>
            <a:off x="177801" y="320274"/>
            <a:ext cx="8966200" cy="142123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tabLst/>
              <a:defRPr/>
            </a:pPr>
            <a:r>
              <a:rPr lang="en-GB" sz="3200" b="1" spc="-100" dirty="0" smtClean="0">
                <a:solidFill>
                  <a:srgbClr val="000090"/>
                </a:solidFill>
                <a:latin typeface="Segoe UI Semibold" panose="020B0702040204020203" pitchFamily="34" charset="0"/>
                <a:ea typeface="+mj-ea"/>
                <a:cs typeface="Arial" panose="020B0604020202020204" pitchFamily="34" charset="0"/>
              </a:rPr>
              <a:t>Human Rights Education for Legal Professionals (HELP) </a:t>
            </a:r>
          </a:p>
          <a:p>
            <a:pPr marL="182880" marR="0" lvl="0" indent="-18288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tabLst/>
              <a:defRPr/>
            </a:pPr>
            <a:r>
              <a:rPr lang="en-GB" sz="3200" b="1" spc="-100" dirty="0" smtClean="0">
                <a:solidFill>
                  <a:srgbClr val="000090"/>
                </a:solidFill>
                <a:latin typeface="Segoe UI Semibold" panose="020B0702040204020203" pitchFamily="34" charset="0"/>
                <a:ea typeface="+mj-ea"/>
                <a:cs typeface="Arial" panose="020B0604020202020204" pitchFamily="34" charset="0"/>
              </a:rPr>
              <a:t>Online Course</a:t>
            </a:r>
          </a:p>
          <a:p>
            <a:pPr marL="182880" marR="0" lvl="0" indent="-18288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3" name="Picture 12" descr="WAJ_Cover_0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012" y="2259263"/>
            <a:ext cx="7689088" cy="3838241"/>
          </a:xfrm>
          <a:prstGeom prst="rect">
            <a:avLst/>
          </a:prstGeom>
        </p:spPr>
      </p:pic>
    </p:spTree>
    <p:extLst>
      <p:ext uri="{BB962C8B-B14F-4D97-AF65-F5344CB8AC3E}">
        <p14:creationId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="" xmlns:mv="urn:schemas-microsoft-com:mac:vml" xmlns:mc="http://schemas.openxmlformats.org/markup-compatibility/2006" val="363260372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26" y="320274"/>
            <a:ext cx="9348974" cy="1421231"/>
          </a:xfrm>
        </p:spPr>
        <p:txBody>
          <a:bodyPr>
            <a:noAutofit/>
          </a:bodyPr>
          <a:lstStyle/>
          <a:p>
            <a:r>
              <a:rPr lang="en-US" sz="2800" i="1" dirty="0" smtClean="0"/>
              <a:t>	</a:t>
            </a:r>
            <a:br>
              <a:rPr lang="en-US" sz="2800" i="1" dirty="0" smtClean="0"/>
            </a:br>
            <a:endParaRPr lang="en-US" sz="2800" i="1" dirty="0"/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3250864" y="1741506"/>
            <a:ext cx="5364496" cy="2022930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10" name="Content Placeholder 11"/>
          <p:cNvSpPr txBox="1">
            <a:spLocks/>
          </p:cNvSpPr>
          <p:nvPr/>
        </p:nvSpPr>
        <p:spPr>
          <a:xfrm>
            <a:off x="731012" y="320274"/>
            <a:ext cx="7884348" cy="1051326"/>
          </a:xfrm>
          <a:prstGeom prst="rect">
            <a:avLst/>
          </a:prstGeom>
        </p:spPr>
        <p:txBody>
          <a:bodyPr vert="horz" lIns="91440" tIns="45720" rIns="91440" bIns="45720" rtlCol="0">
            <a:normAutofit fontScale="32500" lnSpcReduction="20000"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Arial" pitchFamily="34" charset="0"/>
              <a:buChar char="•"/>
              <a:tabLst/>
              <a:defRPr/>
            </a:pPr>
            <a:endParaRPr kumimoji="0" lang="en-US" sz="9846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tabLst/>
              <a:defRPr/>
            </a:pPr>
            <a:r>
              <a:rPr lang="en-GB" sz="9846" b="1" spc="-100" dirty="0" smtClean="0">
                <a:solidFill>
                  <a:srgbClr val="663BB3"/>
                </a:solidFill>
                <a:latin typeface="Segoe UI Semibold" panose="020B0702040204020203" pitchFamily="34" charset="0"/>
                <a:ea typeface="+mj-ea"/>
                <a:cs typeface="Arial" panose="020B0604020202020204" pitchFamily="34" charset="0"/>
              </a:rPr>
              <a:t>Methodology</a:t>
            </a:r>
          </a:p>
          <a:p>
            <a:pPr marL="182880" marR="0" lvl="0" indent="-18288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31012" y="1371601"/>
            <a:ext cx="7884348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spc="-100" dirty="0" smtClean="0">
                <a:solidFill>
                  <a:srgbClr val="000090"/>
                </a:solidFill>
                <a:latin typeface="Segoe UI Semibold" panose="020B0702040204020203" pitchFamily="34" charset="0"/>
                <a:ea typeface="+mj-ea"/>
                <a:cs typeface="Arial" panose="020B0604020202020204" pitchFamily="34" charset="0"/>
              </a:rPr>
              <a:t> </a:t>
            </a:r>
          </a:p>
          <a:p>
            <a:pPr>
              <a:buFont typeface="Wingdings" charset="2"/>
              <a:buChar char="§"/>
            </a:pPr>
            <a:r>
              <a:rPr lang="en-GB" sz="2000" spc="-100" dirty="0" smtClean="0">
                <a:solidFill>
                  <a:srgbClr val="000090"/>
                </a:solidFill>
                <a:latin typeface="Segoe UI Semibold" panose="020B0702040204020203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GB" sz="2000" spc="-100" dirty="0" err="1" smtClean="0">
                <a:solidFill>
                  <a:srgbClr val="000090"/>
                </a:solidFill>
                <a:latin typeface="Segoe UI Semibold" panose="020B0702040204020203" pitchFamily="34" charset="0"/>
                <a:ea typeface="+mj-ea"/>
                <a:cs typeface="Arial" panose="020B0604020202020204" pitchFamily="34" charset="0"/>
              </a:rPr>
              <a:t>CoE</a:t>
            </a:r>
            <a:r>
              <a:rPr lang="en-GB" sz="2000" spc="-100" dirty="0" smtClean="0">
                <a:solidFill>
                  <a:srgbClr val="000090"/>
                </a:solidFill>
                <a:latin typeface="Segoe UI Semibold" panose="020B0702040204020203" pitchFamily="34" charset="0"/>
                <a:ea typeface="+mj-ea"/>
                <a:cs typeface="Arial" panose="020B0604020202020204" pitchFamily="34" charset="0"/>
              </a:rPr>
              <a:t> working group </a:t>
            </a:r>
            <a:r>
              <a:rPr lang="en-GB" sz="2000" spc="-100" dirty="0" smtClean="0">
                <a:solidFill>
                  <a:srgbClr val="000090"/>
                </a:solidFill>
                <a:latin typeface="Segoe UI Semibold" panose="020B0702040204020203" pitchFamily="34" charset="0"/>
                <a:ea typeface="+mj-ea"/>
                <a:cs typeface="Arial" panose="020B0604020202020204" pitchFamily="34" charset="0"/>
              </a:rPr>
              <a:t>with three international experts</a:t>
            </a:r>
            <a:endParaRPr lang="en-US" sz="2000" spc="-100" dirty="0" smtClean="0">
              <a:solidFill>
                <a:srgbClr val="000090"/>
              </a:solidFill>
              <a:latin typeface="Segoe UI Semibold" panose="020B0702040204020203" pitchFamily="34" charset="0"/>
              <a:ea typeface="+mj-ea"/>
              <a:cs typeface="Arial" panose="020B0604020202020204" pitchFamily="34" charset="0"/>
            </a:endParaRPr>
          </a:p>
          <a:p>
            <a:endParaRPr lang="en-GB" sz="2000" spc="-100" dirty="0" smtClean="0">
              <a:solidFill>
                <a:srgbClr val="000090"/>
              </a:solidFill>
              <a:latin typeface="Segoe UI Semibold" panose="020B0702040204020203" pitchFamily="34" charset="0"/>
              <a:ea typeface="+mj-ea"/>
              <a:cs typeface="Arial" panose="020B0604020202020204" pitchFamily="34" charset="0"/>
            </a:endParaRPr>
          </a:p>
          <a:p>
            <a:pPr>
              <a:buFont typeface="Wingdings" charset="2"/>
              <a:buChar char="§"/>
            </a:pPr>
            <a:r>
              <a:rPr lang="en-GB" sz="2000" spc="-100" dirty="0" smtClean="0">
                <a:solidFill>
                  <a:srgbClr val="000090"/>
                </a:solidFill>
                <a:latin typeface="Segoe UI Semibold" panose="020B0702040204020203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000" spc="-100" dirty="0" smtClean="0">
                <a:solidFill>
                  <a:srgbClr val="000090"/>
                </a:solidFill>
                <a:latin typeface="Segoe UI Semibold" panose="020B0702040204020203" pitchFamily="34" charset="0"/>
                <a:ea typeface="+mj-ea"/>
                <a:cs typeface="Arial" panose="020B0604020202020204" pitchFamily="34" charset="0"/>
              </a:rPr>
              <a:t>Content based on </a:t>
            </a:r>
            <a:r>
              <a:rPr lang="en-US" sz="2000" i="1" spc="-100" dirty="0" smtClean="0">
                <a:solidFill>
                  <a:srgbClr val="000090"/>
                </a:solidFill>
                <a:latin typeface="Segoe UI Semibold" panose="020B0702040204020203" pitchFamily="34" charset="0"/>
                <a:ea typeface="+mj-ea"/>
                <a:cs typeface="Arial" panose="020B0604020202020204" pitchFamily="34" charset="0"/>
              </a:rPr>
              <a:t>Training Manual For Judges and Prosecutors on Ensuring Women’s Access to Justice </a:t>
            </a:r>
            <a:r>
              <a:rPr lang="en-US" sz="2000" spc="-100" dirty="0" smtClean="0">
                <a:solidFill>
                  <a:srgbClr val="000090"/>
                </a:solidFill>
                <a:latin typeface="Segoe UI Semibold" panose="020B0702040204020203" pitchFamily="34" charset="0"/>
                <a:ea typeface="+mj-ea"/>
                <a:cs typeface="Arial" panose="020B0604020202020204" pitchFamily="34" charset="0"/>
              </a:rPr>
              <a:t>(2017)</a:t>
            </a:r>
          </a:p>
          <a:p>
            <a:pPr>
              <a:buFont typeface="Wingdings" charset="2"/>
              <a:buChar char="§"/>
            </a:pPr>
            <a:endParaRPr lang="en-US" sz="2000" spc="-100" dirty="0" smtClean="0">
              <a:solidFill>
                <a:srgbClr val="000090"/>
              </a:solidFill>
              <a:latin typeface="Segoe UI Semibold" panose="020B0702040204020203" pitchFamily="34" charset="0"/>
              <a:ea typeface="+mj-ea"/>
              <a:cs typeface="Arial" panose="020B0604020202020204" pitchFamily="34" charset="0"/>
            </a:endParaRPr>
          </a:p>
          <a:p>
            <a:pPr>
              <a:buFont typeface="Wingdings" charset="2"/>
              <a:buChar char="§"/>
            </a:pPr>
            <a:r>
              <a:rPr lang="en-US" sz="2000" spc="-100" dirty="0" smtClean="0">
                <a:solidFill>
                  <a:srgbClr val="000090"/>
                </a:solidFill>
                <a:latin typeface="Segoe UI Semibold" panose="020B0702040204020203" pitchFamily="34" charset="0"/>
                <a:ea typeface="+mj-ea"/>
                <a:cs typeface="Arial" panose="020B0604020202020204" pitchFamily="34" charset="0"/>
              </a:rPr>
              <a:t> Under Partnership for Good Governance (PGG) regional project in six Eastern Partnership Countries (Armenia, Azerbaijan, Belarus, Georgia, the Republic of Moldova, Ukraine)</a:t>
            </a:r>
          </a:p>
          <a:p>
            <a:endParaRPr lang="en-GB" sz="2000" spc="-100" dirty="0" smtClean="0">
              <a:solidFill>
                <a:srgbClr val="000090"/>
              </a:solidFill>
              <a:latin typeface="Segoe UI Semibold" panose="020B0702040204020203" pitchFamily="34" charset="0"/>
              <a:ea typeface="+mj-ea"/>
              <a:cs typeface="Arial" panose="020B0604020202020204" pitchFamily="34" charset="0"/>
            </a:endParaRPr>
          </a:p>
          <a:p>
            <a:pPr>
              <a:buFont typeface="Wingdings" charset="2"/>
              <a:buChar char="ü"/>
            </a:pPr>
            <a:r>
              <a:rPr lang="en-GB" sz="2000" spc="-100" dirty="0" smtClean="0">
                <a:solidFill>
                  <a:srgbClr val="000090"/>
                </a:solidFill>
                <a:latin typeface="Segoe UI Semibold" panose="020B0702040204020203" pitchFamily="34" charset="0"/>
                <a:ea typeface="+mj-ea"/>
                <a:cs typeface="Arial" panose="020B0604020202020204" pitchFamily="34" charset="0"/>
              </a:rPr>
              <a:t> Scope </a:t>
            </a:r>
            <a:r>
              <a:rPr lang="en-GB" sz="2000" spc="-100" dirty="0" smtClean="0">
                <a:solidFill>
                  <a:srgbClr val="000090"/>
                </a:solidFill>
                <a:latin typeface="Segoe UI Semibold" panose="020B0702040204020203" pitchFamily="34" charset="0"/>
                <a:ea typeface="+mj-ea"/>
                <a:cs typeface="Arial" panose="020B0604020202020204" pitchFamily="34" charset="0"/>
              </a:rPr>
              <a:t>is broader than violence against women</a:t>
            </a:r>
            <a:endParaRPr lang="en-US" sz="2000" spc="-100" dirty="0" smtClean="0">
              <a:solidFill>
                <a:srgbClr val="000090"/>
              </a:solidFill>
              <a:latin typeface="Segoe UI Semibold" panose="020B0702040204020203" pitchFamily="34" charset="0"/>
              <a:ea typeface="+mj-ea"/>
              <a:cs typeface="Arial" panose="020B0604020202020204" pitchFamily="34" charset="0"/>
            </a:endParaRPr>
          </a:p>
          <a:p>
            <a:pPr>
              <a:buFont typeface="Wingdings" charset="2"/>
              <a:buChar char="ü"/>
            </a:pPr>
            <a:endParaRPr lang="en-GB" sz="2000" spc="-100" dirty="0" smtClean="0">
              <a:solidFill>
                <a:srgbClr val="000090"/>
              </a:solidFill>
              <a:latin typeface="Segoe UI Semibold" panose="020B0702040204020203" pitchFamily="34" charset="0"/>
              <a:ea typeface="+mj-ea"/>
              <a:cs typeface="Arial" panose="020B0604020202020204" pitchFamily="34" charset="0"/>
            </a:endParaRPr>
          </a:p>
          <a:p>
            <a:pPr>
              <a:buFont typeface="Wingdings" charset="2"/>
              <a:buChar char="ü"/>
            </a:pPr>
            <a:r>
              <a:rPr lang="en-GB" sz="2400" spc="-100" dirty="0" smtClean="0">
                <a:solidFill>
                  <a:srgbClr val="000090"/>
                </a:solidFill>
                <a:latin typeface="Segoe UI Semibold" panose="020B0702040204020203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GB" sz="2000" spc="-100" dirty="0" smtClean="0">
                <a:solidFill>
                  <a:srgbClr val="000090"/>
                </a:solidFill>
                <a:latin typeface="Segoe UI Semibold" panose="020B0702040204020203" pitchFamily="34" charset="0"/>
                <a:ea typeface="+mj-ea"/>
                <a:cs typeface="Arial" panose="020B0604020202020204" pitchFamily="34" charset="0"/>
              </a:rPr>
              <a:t>Potential audience is broader than judges and prosecutors</a:t>
            </a:r>
          </a:p>
          <a:p>
            <a:pPr>
              <a:buFont typeface="Wingdings" charset="2"/>
              <a:buChar char="ü"/>
            </a:pPr>
            <a:endParaRPr lang="en-GB" sz="2000" spc="-100" dirty="0" smtClean="0">
              <a:solidFill>
                <a:srgbClr val="000090"/>
              </a:solidFill>
              <a:latin typeface="Segoe UI Semibold" panose="020B0702040204020203" pitchFamily="34" charset="0"/>
              <a:ea typeface="+mj-ea"/>
              <a:cs typeface="Arial" panose="020B0604020202020204" pitchFamily="34" charset="0"/>
            </a:endParaRPr>
          </a:p>
          <a:p>
            <a:pPr>
              <a:buFont typeface="Wingdings" charset="2"/>
              <a:buChar char="ü"/>
            </a:pPr>
            <a:r>
              <a:rPr lang="en-GB" sz="2000" spc="-100" dirty="0" smtClean="0">
                <a:solidFill>
                  <a:srgbClr val="000090"/>
                </a:solidFill>
                <a:latin typeface="Segoe UI Semibold" panose="020B0702040204020203" pitchFamily="34" charset="0"/>
                <a:ea typeface="+mj-ea"/>
                <a:cs typeface="Arial" panose="020B0604020202020204" pitchFamily="34" charset="0"/>
              </a:rPr>
              <a:t> Broader region than Eastern Partnership Countries</a:t>
            </a:r>
            <a:endParaRPr lang="en-GB" dirty="0" smtClean="0"/>
          </a:p>
        </p:txBody>
      </p:sp>
    </p:spTree>
    <p:extLst>
      <p:ext uri="{BB962C8B-B14F-4D97-AF65-F5344CB8AC3E}">
        <p14:creationId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="" xmlns:mv="urn:schemas-microsoft-com:mac:vml" xmlns:mc="http://schemas.openxmlformats.org/markup-compatibility/2006" val="363260372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26" y="320274"/>
            <a:ext cx="9348974" cy="1421231"/>
          </a:xfrm>
        </p:spPr>
        <p:txBody>
          <a:bodyPr>
            <a:noAutofit/>
          </a:bodyPr>
          <a:lstStyle/>
          <a:p>
            <a:r>
              <a:rPr lang="en-US" sz="2800" i="1" dirty="0" smtClean="0"/>
              <a:t>	</a:t>
            </a:r>
            <a:br>
              <a:rPr lang="en-US" sz="2800" i="1" dirty="0" smtClean="0"/>
            </a:br>
            <a:endParaRPr lang="en-US" sz="2800" i="1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437491" y="2259263"/>
            <a:ext cx="3688912" cy="3571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742950" marR="0" lvl="1" indent="-28575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pitchFamily="-108" charset="-128"/>
              </a:rPr>
              <a:t/>
            </a:r>
            <a:b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pitchFamily="-108" charset="-128"/>
              </a:rPr>
            </a:b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pitchFamily="-108" charset="-128"/>
              </a:rPr>
              <a:t/>
            </a:r>
            <a:b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pitchFamily="-108" charset="-128"/>
              </a:rPr>
            </a:br>
            <a:endParaRPr kumimoji="0" lang="en-US" sz="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pitchFamily="-108" charset="-128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pitchFamily="-108" charset="-128"/>
              </a:rPr>
              <a:t/>
            </a:r>
            <a:b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pitchFamily="-108" charset="-128"/>
              </a:rPr>
            </a:br>
            <a:endParaRPr kumimoji="0" lang="en-US" sz="1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pitchFamily="-108" charset="-128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pitchFamily="-108" charset="-128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pitchFamily="-108" charset="-128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3250864" y="1741506"/>
            <a:ext cx="5364496" cy="2022930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10" name="Content Placeholder 11"/>
          <p:cNvSpPr txBox="1">
            <a:spLocks/>
          </p:cNvSpPr>
          <p:nvPr/>
        </p:nvSpPr>
        <p:spPr>
          <a:xfrm>
            <a:off x="731012" y="320274"/>
            <a:ext cx="7884348" cy="1051326"/>
          </a:xfrm>
          <a:prstGeom prst="rect">
            <a:avLst/>
          </a:prstGeom>
        </p:spPr>
        <p:txBody>
          <a:bodyPr vert="horz" lIns="91440" tIns="45720" rIns="91440" bIns="45720" rtlCol="0">
            <a:normAutofit fontScale="32500" lnSpcReduction="20000"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Arial" pitchFamily="34" charset="0"/>
              <a:buChar char="•"/>
              <a:tabLst/>
              <a:defRPr/>
            </a:pPr>
            <a:endParaRPr kumimoji="0" lang="en-US" sz="9846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tabLst/>
              <a:defRPr/>
            </a:pPr>
            <a:r>
              <a:rPr lang="en-GB" sz="9846" b="1" spc="-100" dirty="0" smtClean="0">
                <a:solidFill>
                  <a:srgbClr val="663BB3"/>
                </a:solidFill>
                <a:latin typeface="Segoe UI Semibold" panose="020B0702040204020203" pitchFamily="34" charset="0"/>
                <a:ea typeface="+mj-ea"/>
                <a:cs typeface="Arial" panose="020B0604020202020204" pitchFamily="34" charset="0"/>
              </a:rPr>
              <a:t>Course structure</a:t>
            </a:r>
          </a:p>
          <a:p>
            <a:pPr marL="182880" marR="0" lvl="0" indent="-18288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31012" y="1687354"/>
            <a:ext cx="7884348" cy="541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spc="-100" dirty="0" smtClean="0">
                <a:solidFill>
                  <a:srgbClr val="000090"/>
                </a:solidFill>
                <a:latin typeface="Segoe UI Semibold" panose="020B0702040204020203" pitchFamily="34" charset="0"/>
                <a:ea typeface="+mj-ea"/>
                <a:cs typeface="Arial" panose="020B0604020202020204" pitchFamily="34" charset="0"/>
              </a:rPr>
              <a:t>Six substantive modules</a:t>
            </a:r>
            <a:r>
              <a:rPr lang="en-GB" sz="2000" spc="-100" dirty="0" smtClean="0">
                <a:solidFill>
                  <a:srgbClr val="000090"/>
                </a:solidFill>
                <a:latin typeface="Segoe UI Semibold" panose="020B0702040204020203" pitchFamily="34" charset="0"/>
                <a:ea typeface="+mj-ea"/>
                <a:cs typeface="Arial" panose="020B0604020202020204" pitchFamily="34" charset="0"/>
              </a:rPr>
              <a:t>:</a:t>
            </a:r>
          </a:p>
          <a:p>
            <a:r>
              <a:rPr lang="en-GB" sz="2000" spc="-100" dirty="0" smtClean="0">
                <a:solidFill>
                  <a:srgbClr val="000090"/>
                </a:solidFill>
                <a:latin typeface="Segoe UI Semibold" panose="020B0702040204020203" pitchFamily="34" charset="0"/>
                <a:ea typeface="+mj-ea"/>
                <a:cs typeface="Arial" panose="020B0604020202020204" pitchFamily="34" charset="0"/>
              </a:rPr>
              <a:t> </a:t>
            </a:r>
          </a:p>
          <a:p>
            <a:pPr>
              <a:buFont typeface="Wingdings" charset="2"/>
              <a:buChar char="§"/>
            </a:pPr>
            <a:r>
              <a:rPr lang="en-GB" sz="2000" spc="-100" dirty="0" smtClean="0">
                <a:solidFill>
                  <a:srgbClr val="000090"/>
                </a:solidFill>
                <a:latin typeface="Segoe UI Semibold" panose="020B0702040204020203" pitchFamily="34" charset="0"/>
                <a:ea typeface="+mj-ea"/>
                <a:cs typeface="Arial" panose="020B0604020202020204" pitchFamily="34" charset="0"/>
              </a:rPr>
              <a:t> (</a:t>
            </a:r>
            <a:r>
              <a:rPr lang="en-GB" sz="2000" spc="-100" dirty="0" smtClean="0">
                <a:solidFill>
                  <a:srgbClr val="000090"/>
                </a:solidFill>
                <a:latin typeface="Segoe UI Semibold" panose="020B0702040204020203" pitchFamily="34" charset="0"/>
                <a:ea typeface="+mj-ea"/>
                <a:cs typeface="Arial" panose="020B0604020202020204" pitchFamily="34" charset="0"/>
              </a:rPr>
              <a:t>Welcome and Introduction)</a:t>
            </a:r>
            <a:endParaRPr lang="en-GB" sz="2000" spc="-100" dirty="0" smtClean="0">
              <a:solidFill>
                <a:srgbClr val="000090"/>
              </a:solidFill>
              <a:latin typeface="Segoe UI Semibold" panose="020B0702040204020203" pitchFamily="34" charset="0"/>
              <a:ea typeface="+mj-ea"/>
              <a:cs typeface="Arial" panose="020B0604020202020204" pitchFamily="34" charset="0"/>
            </a:endParaRPr>
          </a:p>
          <a:p>
            <a:endParaRPr lang="en-GB" sz="2000" spc="-100" dirty="0" smtClean="0">
              <a:solidFill>
                <a:srgbClr val="000090"/>
              </a:solidFill>
              <a:latin typeface="Segoe UI Semibold" panose="020B0702040204020203" pitchFamily="34" charset="0"/>
              <a:ea typeface="+mj-ea"/>
              <a:cs typeface="Arial" panose="020B0604020202020204" pitchFamily="34" charset="0"/>
            </a:endParaRPr>
          </a:p>
          <a:p>
            <a:pPr>
              <a:buFont typeface="Wingdings" charset="2"/>
              <a:buChar char="§"/>
            </a:pPr>
            <a:r>
              <a:rPr lang="en-GB" sz="2000" spc="-100" dirty="0" smtClean="0">
                <a:solidFill>
                  <a:srgbClr val="000090"/>
                </a:solidFill>
                <a:latin typeface="Segoe UI Semibold" panose="020B0702040204020203" pitchFamily="34" charset="0"/>
                <a:ea typeface="+mj-ea"/>
                <a:cs typeface="Arial" panose="020B0604020202020204" pitchFamily="34" charset="0"/>
              </a:rPr>
              <a:t> Module 1:  </a:t>
            </a:r>
            <a:r>
              <a:rPr lang="en-US" sz="2000" spc="-100" dirty="0" smtClean="0">
                <a:solidFill>
                  <a:srgbClr val="000090"/>
                </a:solidFill>
                <a:latin typeface="Segoe UI Semibold" panose="020B0702040204020203" pitchFamily="34" charset="0"/>
                <a:ea typeface="+mj-ea"/>
                <a:cs typeface="Arial" panose="020B0604020202020204" pitchFamily="34" charset="0"/>
              </a:rPr>
              <a:t>Understanding Women’s Access to Justice </a:t>
            </a:r>
          </a:p>
          <a:p>
            <a:endParaRPr lang="en-GB" sz="2000" spc="-100" dirty="0" smtClean="0">
              <a:solidFill>
                <a:srgbClr val="000090"/>
              </a:solidFill>
              <a:latin typeface="Segoe UI Semibold" panose="020B0702040204020203" pitchFamily="34" charset="0"/>
              <a:ea typeface="+mj-ea"/>
              <a:cs typeface="Arial" panose="020B0604020202020204" pitchFamily="34" charset="0"/>
            </a:endParaRPr>
          </a:p>
          <a:p>
            <a:pPr>
              <a:buFont typeface="Wingdings" charset="2"/>
              <a:buChar char="§"/>
            </a:pPr>
            <a:r>
              <a:rPr lang="en-GB" sz="2000" spc="-100" dirty="0" smtClean="0">
                <a:solidFill>
                  <a:srgbClr val="000090"/>
                </a:solidFill>
                <a:latin typeface="Segoe UI Semibold" panose="020B0702040204020203" pitchFamily="34" charset="0"/>
                <a:ea typeface="+mj-ea"/>
                <a:cs typeface="Arial" panose="020B0604020202020204" pitchFamily="34" charset="0"/>
              </a:rPr>
              <a:t> Module 2:  </a:t>
            </a:r>
            <a:r>
              <a:rPr lang="en-US" sz="2000" spc="-100" dirty="0" smtClean="0">
                <a:solidFill>
                  <a:srgbClr val="000090"/>
                </a:solidFill>
                <a:latin typeface="Segoe UI Semibold" panose="020B0702040204020203" pitchFamily="34" charset="0"/>
                <a:ea typeface="+mj-ea"/>
                <a:cs typeface="Arial" panose="020B0604020202020204" pitchFamily="34" charset="0"/>
              </a:rPr>
              <a:t>International and European Legal Framework</a:t>
            </a:r>
          </a:p>
          <a:p>
            <a:endParaRPr lang="en-GB" sz="2000" spc="-100" dirty="0" smtClean="0">
              <a:solidFill>
                <a:srgbClr val="000090"/>
              </a:solidFill>
              <a:latin typeface="Segoe UI Semibold" panose="020B0702040204020203" pitchFamily="34" charset="0"/>
              <a:ea typeface="+mj-ea"/>
              <a:cs typeface="Arial" panose="020B0604020202020204" pitchFamily="34" charset="0"/>
            </a:endParaRPr>
          </a:p>
          <a:p>
            <a:pPr>
              <a:buFont typeface="Wingdings" charset="2"/>
              <a:buChar char="§"/>
            </a:pPr>
            <a:r>
              <a:rPr lang="en-GB" sz="2000" spc="-100" dirty="0" smtClean="0">
                <a:solidFill>
                  <a:srgbClr val="000090"/>
                </a:solidFill>
                <a:latin typeface="Segoe UI Semibold" panose="020B0702040204020203" pitchFamily="34" charset="0"/>
                <a:ea typeface="+mj-ea"/>
                <a:cs typeface="Arial" panose="020B0604020202020204" pitchFamily="34" charset="0"/>
              </a:rPr>
              <a:t> Module 3:  </a:t>
            </a:r>
            <a:r>
              <a:rPr lang="en-US" sz="2000" spc="-100" dirty="0" smtClean="0">
                <a:solidFill>
                  <a:srgbClr val="000090"/>
                </a:solidFill>
                <a:latin typeface="Segoe UI Semibold" panose="020B0702040204020203" pitchFamily="34" charset="0"/>
                <a:ea typeface="+mj-ea"/>
                <a:cs typeface="Arial" panose="020B0604020202020204" pitchFamily="34" charset="0"/>
              </a:rPr>
              <a:t>Discrimination on the Grounds of Sex and Gender</a:t>
            </a:r>
          </a:p>
          <a:p>
            <a:endParaRPr lang="en-GB" sz="2000" spc="-100" dirty="0" smtClean="0">
              <a:solidFill>
                <a:srgbClr val="000090"/>
              </a:solidFill>
              <a:latin typeface="Segoe UI Semibold" panose="020B0702040204020203" pitchFamily="34" charset="0"/>
              <a:ea typeface="+mj-ea"/>
              <a:cs typeface="Arial" panose="020B0604020202020204" pitchFamily="34" charset="0"/>
            </a:endParaRPr>
          </a:p>
          <a:p>
            <a:pPr>
              <a:buFont typeface="Wingdings" charset="2"/>
              <a:buChar char="§"/>
            </a:pPr>
            <a:r>
              <a:rPr lang="en-GB" sz="2000" spc="-100" dirty="0" smtClean="0">
                <a:solidFill>
                  <a:srgbClr val="000090"/>
                </a:solidFill>
                <a:latin typeface="Segoe UI Semibold" panose="020B0702040204020203" pitchFamily="34" charset="0"/>
                <a:ea typeface="+mj-ea"/>
                <a:cs typeface="Arial" panose="020B0604020202020204" pitchFamily="34" charset="0"/>
              </a:rPr>
              <a:t> Module 4:  </a:t>
            </a:r>
            <a:r>
              <a:rPr lang="en-US" sz="2000" spc="-100" dirty="0" smtClean="0">
                <a:solidFill>
                  <a:srgbClr val="000090"/>
                </a:solidFill>
                <a:latin typeface="Segoe UI Semibold" panose="020B0702040204020203" pitchFamily="34" charset="0"/>
                <a:ea typeface="+mj-ea"/>
                <a:cs typeface="Arial" panose="020B0604020202020204" pitchFamily="34" charset="0"/>
              </a:rPr>
              <a:t>Avoiding Gender Stereotyping</a:t>
            </a:r>
          </a:p>
          <a:p>
            <a:endParaRPr lang="en-GB" sz="2000" spc="-100" dirty="0" smtClean="0">
              <a:solidFill>
                <a:srgbClr val="000090"/>
              </a:solidFill>
              <a:latin typeface="Segoe UI Semibold" panose="020B0702040204020203" pitchFamily="34" charset="0"/>
              <a:ea typeface="+mj-ea"/>
              <a:cs typeface="Arial" panose="020B0604020202020204" pitchFamily="34" charset="0"/>
            </a:endParaRPr>
          </a:p>
          <a:p>
            <a:pPr>
              <a:buFont typeface="Wingdings" charset="2"/>
              <a:buChar char="§"/>
            </a:pPr>
            <a:r>
              <a:rPr lang="en-GB" sz="2000" spc="-100" dirty="0" smtClean="0">
                <a:solidFill>
                  <a:srgbClr val="000090"/>
                </a:solidFill>
                <a:latin typeface="Segoe UI Semibold" panose="020B0702040204020203" pitchFamily="34" charset="0"/>
                <a:ea typeface="+mj-ea"/>
                <a:cs typeface="Arial" panose="020B0604020202020204" pitchFamily="34" charset="0"/>
              </a:rPr>
              <a:t> Module 5:  </a:t>
            </a:r>
            <a:r>
              <a:rPr lang="en-US" sz="2000" spc="-100" dirty="0" smtClean="0">
                <a:solidFill>
                  <a:srgbClr val="000090"/>
                </a:solidFill>
                <a:latin typeface="Segoe UI Semibold" panose="020B0702040204020203" pitchFamily="34" charset="0"/>
                <a:ea typeface="+mj-ea"/>
                <a:cs typeface="Arial" panose="020B0604020202020204" pitchFamily="34" charset="0"/>
              </a:rPr>
              <a:t>Practical Guidance to Improve Women’s Access to Justice</a:t>
            </a:r>
          </a:p>
          <a:p>
            <a:endParaRPr lang="en-GB" sz="2000" spc="-100" dirty="0" smtClean="0">
              <a:solidFill>
                <a:srgbClr val="000090"/>
              </a:solidFill>
              <a:latin typeface="Segoe UI Semibold" panose="020B0702040204020203" pitchFamily="34" charset="0"/>
              <a:ea typeface="+mj-ea"/>
              <a:cs typeface="Arial" panose="020B0604020202020204" pitchFamily="34" charset="0"/>
            </a:endParaRPr>
          </a:p>
          <a:p>
            <a:pPr>
              <a:buFont typeface="Wingdings" charset="2"/>
              <a:buChar char="§"/>
            </a:pPr>
            <a:r>
              <a:rPr lang="en-GB" sz="2400" spc="-100" dirty="0" smtClean="0">
                <a:solidFill>
                  <a:srgbClr val="000090"/>
                </a:solidFill>
                <a:latin typeface="Segoe UI Semibold" panose="020B0702040204020203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GB" sz="2000" spc="-100" dirty="0" smtClean="0">
                <a:solidFill>
                  <a:srgbClr val="000090"/>
                </a:solidFill>
                <a:latin typeface="Segoe UI Semibold" panose="020B0702040204020203" pitchFamily="34" charset="0"/>
                <a:ea typeface="+mj-ea"/>
                <a:cs typeface="Arial" panose="020B0604020202020204" pitchFamily="34" charset="0"/>
              </a:rPr>
              <a:t>Module 6:  </a:t>
            </a:r>
            <a:r>
              <a:rPr lang="en-US" sz="2000" spc="-100" dirty="0" smtClean="0">
                <a:solidFill>
                  <a:srgbClr val="000090"/>
                </a:solidFill>
                <a:latin typeface="Segoe UI Semibold" panose="020B0702040204020203" pitchFamily="34" charset="0"/>
                <a:ea typeface="+mj-ea"/>
                <a:cs typeface="Arial" panose="020B0604020202020204" pitchFamily="34" charset="0"/>
              </a:rPr>
              <a:t>Gender Sensitive Approaches to the Practice of Law</a:t>
            </a:r>
          </a:p>
          <a:p>
            <a:endParaRPr lang="en-GB" sz="2000" spc="-100" dirty="0" smtClean="0">
              <a:solidFill>
                <a:srgbClr val="000090"/>
              </a:solidFill>
              <a:latin typeface="Segoe UI Semibold" panose="020B0702040204020203" pitchFamily="34" charset="0"/>
              <a:ea typeface="+mj-ea"/>
              <a:cs typeface="Arial" panose="020B0604020202020204" pitchFamily="34" charset="0"/>
            </a:endParaRPr>
          </a:p>
          <a:p>
            <a:endParaRPr lang="en-GB" dirty="0" smtClean="0"/>
          </a:p>
        </p:txBody>
      </p:sp>
    </p:spTree>
    <p:extLst>
      <p:ext uri="{BB962C8B-B14F-4D97-AF65-F5344CB8AC3E}">
        <p14:creationId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="" xmlns:mv="urn:schemas-microsoft-com:mac:vml" xmlns:mc="http://schemas.openxmlformats.org/markup-compatibility/2006" val="363260372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26" y="320274"/>
            <a:ext cx="9348974" cy="1421231"/>
          </a:xfrm>
        </p:spPr>
        <p:txBody>
          <a:bodyPr>
            <a:noAutofit/>
          </a:bodyPr>
          <a:lstStyle/>
          <a:p>
            <a:r>
              <a:rPr lang="en-US" sz="2800" i="1" dirty="0" smtClean="0"/>
              <a:t>	</a:t>
            </a:r>
            <a:br>
              <a:rPr lang="en-US" sz="2800" i="1" dirty="0" smtClean="0"/>
            </a:br>
            <a:endParaRPr lang="en-US" sz="2800" i="1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437491" y="2259263"/>
            <a:ext cx="3688912" cy="3571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742950" marR="0" lvl="1" indent="-28575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pitchFamily="-108" charset="-128"/>
              </a:rPr>
              <a:t/>
            </a:r>
            <a:b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pitchFamily="-108" charset="-128"/>
              </a:rPr>
            </a:b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pitchFamily="-108" charset="-128"/>
              </a:rPr>
              <a:t/>
            </a:r>
            <a:b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pitchFamily="-108" charset="-128"/>
              </a:rPr>
            </a:br>
            <a:endParaRPr kumimoji="0" lang="en-US" sz="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pitchFamily="-108" charset="-128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pitchFamily="-108" charset="-128"/>
              </a:rPr>
              <a:t/>
            </a:r>
            <a:b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pitchFamily="-108" charset="-128"/>
              </a:rPr>
            </a:br>
            <a:endParaRPr kumimoji="0" lang="en-US" sz="1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pitchFamily="-108" charset="-128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pitchFamily="-108" charset="-128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pitchFamily="-108" charset="-128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6019800" y="762803"/>
            <a:ext cx="2595560" cy="1217594"/>
          </a:xfrm>
        </p:spPr>
        <p:txBody>
          <a:bodyPr>
            <a:normAutofit/>
          </a:bodyPr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10" name="Content Placeholder 11"/>
          <p:cNvSpPr txBox="1">
            <a:spLocks/>
          </p:cNvSpPr>
          <p:nvPr/>
        </p:nvSpPr>
        <p:spPr>
          <a:xfrm>
            <a:off x="731012" y="320274"/>
            <a:ext cx="7884348" cy="1051326"/>
          </a:xfrm>
          <a:prstGeom prst="rect">
            <a:avLst/>
          </a:prstGeom>
        </p:spPr>
        <p:txBody>
          <a:bodyPr vert="horz" lIns="91440" tIns="45720" rIns="91440" bIns="45720" rtlCol="0">
            <a:normAutofit fontScale="32500" lnSpcReduction="20000"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Arial" pitchFamily="34" charset="0"/>
              <a:buChar char="•"/>
              <a:tabLst/>
              <a:defRPr/>
            </a:pPr>
            <a:endParaRPr kumimoji="0" lang="en-US" sz="9846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tabLst/>
              <a:defRPr/>
            </a:pPr>
            <a:r>
              <a:rPr lang="en-GB" sz="9846" b="1" spc="-100" dirty="0" smtClean="0">
                <a:solidFill>
                  <a:srgbClr val="663BB3"/>
                </a:solidFill>
                <a:latin typeface="Segoe UI Semibold" panose="020B0702040204020203" pitchFamily="34" charset="0"/>
                <a:ea typeface="+mj-ea"/>
                <a:cs typeface="Arial" panose="020B0604020202020204" pitchFamily="34" charset="0"/>
              </a:rPr>
              <a:t>Course structure</a:t>
            </a:r>
          </a:p>
          <a:p>
            <a:pPr marL="182880" marR="0" lvl="0" indent="-18288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31012" y="1687354"/>
            <a:ext cx="6114288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2000" spc="-100" dirty="0" smtClean="0">
              <a:solidFill>
                <a:srgbClr val="000090"/>
              </a:solidFill>
              <a:latin typeface="Segoe UI Semibold" panose="020B0702040204020203" pitchFamily="34" charset="0"/>
              <a:ea typeface="+mj-ea"/>
              <a:cs typeface="Arial" panose="020B0604020202020204" pitchFamily="34" charset="0"/>
            </a:endParaRPr>
          </a:p>
          <a:p>
            <a:pPr>
              <a:buFont typeface="Wingdings" charset="2"/>
              <a:buChar char="§"/>
            </a:pPr>
            <a:r>
              <a:rPr lang="en-GB" sz="2000" spc="-100" dirty="0" smtClean="0">
                <a:solidFill>
                  <a:srgbClr val="000090"/>
                </a:solidFill>
                <a:latin typeface="Segoe UI Semibold" panose="020B0702040204020203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GB" sz="2000" spc="-100" dirty="0" smtClean="0">
                <a:solidFill>
                  <a:srgbClr val="FF0000"/>
                </a:solidFill>
                <a:latin typeface="Segoe UI Semibold" panose="020B0702040204020203" pitchFamily="34" charset="0"/>
                <a:ea typeface="+mj-ea"/>
                <a:cs typeface="Arial" panose="020B0604020202020204" pitchFamily="34" charset="0"/>
              </a:rPr>
              <a:t>Module 1</a:t>
            </a:r>
            <a:r>
              <a:rPr lang="en-GB" sz="2000" spc="-100" dirty="0" smtClean="0">
                <a:solidFill>
                  <a:srgbClr val="000090"/>
                </a:solidFill>
                <a:latin typeface="Segoe UI Semibold" panose="020B0702040204020203" pitchFamily="34" charset="0"/>
                <a:ea typeface="+mj-ea"/>
                <a:cs typeface="Arial" panose="020B0604020202020204" pitchFamily="34" charset="0"/>
              </a:rPr>
              <a:t>:  </a:t>
            </a:r>
            <a:r>
              <a:rPr lang="en-US" sz="2000" spc="-100" dirty="0" smtClean="0">
                <a:solidFill>
                  <a:srgbClr val="000090"/>
                </a:solidFill>
                <a:latin typeface="Segoe UI Semibold" panose="020B0702040204020203" pitchFamily="34" charset="0"/>
                <a:ea typeface="+mj-ea"/>
                <a:cs typeface="Arial" panose="020B0604020202020204" pitchFamily="34" charset="0"/>
              </a:rPr>
              <a:t>Understanding Women’s Access to Justice </a:t>
            </a:r>
          </a:p>
          <a:p>
            <a:endParaRPr lang="en-GB" sz="2000" spc="-100" dirty="0" smtClean="0">
              <a:solidFill>
                <a:srgbClr val="000090"/>
              </a:solidFill>
              <a:latin typeface="Segoe UI Semibold" panose="020B0702040204020203" pitchFamily="34" charset="0"/>
              <a:ea typeface="+mj-ea"/>
              <a:cs typeface="Arial" panose="020B0604020202020204" pitchFamily="34" charset="0"/>
            </a:endParaRPr>
          </a:p>
          <a:p>
            <a:pPr>
              <a:buFont typeface="Wingdings" charset="2"/>
              <a:buChar char="§"/>
            </a:pPr>
            <a:r>
              <a:rPr lang="en-GB" sz="2000" spc="-100" dirty="0" smtClean="0">
                <a:solidFill>
                  <a:srgbClr val="000090"/>
                </a:solidFill>
                <a:latin typeface="Segoe UI Semibold" panose="020B0702040204020203" pitchFamily="34" charset="0"/>
                <a:ea typeface="+mj-ea"/>
                <a:cs typeface="Arial" panose="020B0604020202020204" pitchFamily="34" charset="0"/>
              </a:rPr>
              <a:t> Module 2:  </a:t>
            </a:r>
            <a:r>
              <a:rPr lang="en-US" sz="2000" spc="-100" dirty="0" smtClean="0">
                <a:solidFill>
                  <a:srgbClr val="000090"/>
                </a:solidFill>
                <a:latin typeface="Segoe UI Semibold" panose="020B0702040204020203" pitchFamily="34" charset="0"/>
                <a:ea typeface="+mj-ea"/>
                <a:cs typeface="Arial" panose="020B0604020202020204" pitchFamily="34" charset="0"/>
              </a:rPr>
              <a:t>International and European Legal Framework</a:t>
            </a:r>
          </a:p>
          <a:p>
            <a:endParaRPr lang="en-GB" sz="2000" spc="-100" dirty="0" smtClean="0">
              <a:solidFill>
                <a:srgbClr val="000090"/>
              </a:solidFill>
              <a:latin typeface="Segoe UI Semibold" panose="020B0702040204020203" pitchFamily="34" charset="0"/>
              <a:ea typeface="+mj-ea"/>
              <a:cs typeface="Arial" panose="020B0604020202020204" pitchFamily="34" charset="0"/>
            </a:endParaRPr>
          </a:p>
          <a:p>
            <a:pPr>
              <a:buFont typeface="Wingdings" charset="2"/>
              <a:buChar char="§"/>
            </a:pPr>
            <a:r>
              <a:rPr lang="en-GB" sz="2000" spc="-100" dirty="0" smtClean="0">
                <a:solidFill>
                  <a:srgbClr val="000090"/>
                </a:solidFill>
                <a:latin typeface="Segoe UI Semibold" panose="020B0702040204020203" pitchFamily="34" charset="0"/>
                <a:ea typeface="+mj-ea"/>
                <a:cs typeface="Arial" panose="020B0604020202020204" pitchFamily="34" charset="0"/>
              </a:rPr>
              <a:t> Module 3:  </a:t>
            </a:r>
            <a:r>
              <a:rPr lang="en-US" sz="2000" spc="-100" dirty="0" smtClean="0">
                <a:solidFill>
                  <a:srgbClr val="000090"/>
                </a:solidFill>
                <a:latin typeface="Segoe UI Semibold" panose="020B0702040204020203" pitchFamily="34" charset="0"/>
                <a:ea typeface="+mj-ea"/>
                <a:cs typeface="Arial" panose="020B0604020202020204" pitchFamily="34" charset="0"/>
              </a:rPr>
              <a:t>Discrimination on the Grounds of Sex and Gender</a:t>
            </a:r>
          </a:p>
          <a:p>
            <a:endParaRPr lang="en-GB" sz="2000" spc="-100" dirty="0" smtClean="0">
              <a:solidFill>
                <a:srgbClr val="000090"/>
              </a:solidFill>
              <a:latin typeface="Segoe UI Semibold" panose="020B0702040204020203" pitchFamily="34" charset="0"/>
              <a:ea typeface="+mj-ea"/>
              <a:cs typeface="Arial" panose="020B0604020202020204" pitchFamily="34" charset="0"/>
            </a:endParaRPr>
          </a:p>
          <a:p>
            <a:pPr>
              <a:buFont typeface="Wingdings" charset="2"/>
              <a:buChar char="§"/>
            </a:pPr>
            <a:r>
              <a:rPr lang="en-GB" sz="2000" spc="-100" dirty="0" smtClean="0">
                <a:solidFill>
                  <a:srgbClr val="000090"/>
                </a:solidFill>
                <a:latin typeface="Segoe UI Semibold" panose="020B0702040204020203" pitchFamily="34" charset="0"/>
                <a:ea typeface="+mj-ea"/>
                <a:cs typeface="Arial" panose="020B0604020202020204" pitchFamily="34" charset="0"/>
              </a:rPr>
              <a:t> Module 4:  </a:t>
            </a:r>
            <a:r>
              <a:rPr lang="en-US" sz="2000" spc="-100" dirty="0" smtClean="0">
                <a:solidFill>
                  <a:srgbClr val="000090"/>
                </a:solidFill>
                <a:latin typeface="Segoe UI Semibold" panose="020B0702040204020203" pitchFamily="34" charset="0"/>
                <a:ea typeface="+mj-ea"/>
                <a:cs typeface="Arial" panose="020B0604020202020204" pitchFamily="34" charset="0"/>
              </a:rPr>
              <a:t>Avoiding Gender Stereotyping</a:t>
            </a:r>
          </a:p>
          <a:p>
            <a:endParaRPr lang="en-GB" sz="2000" spc="-100" dirty="0" smtClean="0">
              <a:solidFill>
                <a:srgbClr val="000090"/>
              </a:solidFill>
              <a:latin typeface="Segoe UI Semibold" panose="020B0702040204020203" pitchFamily="34" charset="0"/>
              <a:ea typeface="+mj-ea"/>
              <a:cs typeface="Arial" panose="020B0604020202020204" pitchFamily="34" charset="0"/>
            </a:endParaRPr>
          </a:p>
          <a:p>
            <a:pPr>
              <a:buFont typeface="Wingdings" charset="2"/>
              <a:buChar char="§"/>
            </a:pPr>
            <a:r>
              <a:rPr lang="en-GB" sz="2000" spc="-100" dirty="0" smtClean="0">
                <a:solidFill>
                  <a:srgbClr val="000090"/>
                </a:solidFill>
                <a:latin typeface="Segoe UI Semibold" panose="020B0702040204020203" pitchFamily="34" charset="0"/>
                <a:ea typeface="+mj-ea"/>
                <a:cs typeface="Arial" panose="020B0604020202020204" pitchFamily="34" charset="0"/>
              </a:rPr>
              <a:t> Module 5:  </a:t>
            </a:r>
            <a:r>
              <a:rPr lang="en-US" sz="2000" spc="-100" dirty="0" smtClean="0">
                <a:solidFill>
                  <a:srgbClr val="000090"/>
                </a:solidFill>
                <a:latin typeface="Segoe UI Semibold" panose="020B0702040204020203" pitchFamily="34" charset="0"/>
                <a:ea typeface="+mj-ea"/>
                <a:cs typeface="Arial" panose="020B0604020202020204" pitchFamily="34" charset="0"/>
              </a:rPr>
              <a:t>Practical Guidance to Improve Women’s Access to Justice</a:t>
            </a:r>
          </a:p>
          <a:p>
            <a:endParaRPr lang="en-GB" sz="2000" spc="-100" dirty="0" smtClean="0">
              <a:solidFill>
                <a:srgbClr val="000090"/>
              </a:solidFill>
              <a:latin typeface="Segoe UI Semibold" panose="020B0702040204020203" pitchFamily="34" charset="0"/>
              <a:ea typeface="+mj-ea"/>
              <a:cs typeface="Arial" panose="020B0604020202020204" pitchFamily="34" charset="0"/>
            </a:endParaRPr>
          </a:p>
          <a:p>
            <a:pPr>
              <a:buFont typeface="Wingdings" charset="2"/>
              <a:buChar char="§"/>
            </a:pPr>
            <a:r>
              <a:rPr lang="en-GB" sz="2400" spc="-100" dirty="0" smtClean="0">
                <a:solidFill>
                  <a:srgbClr val="000090"/>
                </a:solidFill>
                <a:latin typeface="Segoe UI Semibold" panose="020B0702040204020203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GB" sz="2000" spc="-100" dirty="0" smtClean="0">
                <a:solidFill>
                  <a:srgbClr val="000090"/>
                </a:solidFill>
                <a:latin typeface="Segoe UI Semibold" panose="020B0702040204020203" pitchFamily="34" charset="0"/>
                <a:ea typeface="+mj-ea"/>
                <a:cs typeface="Arial" panose="020B0604020202020204" pitchFamily="34" charset="0"/>
              </a:rPr>
              <a:t>Module 6: </a:t>
            </a:r>
            <a:r>
              <a:rPr lang="en-US" sz="2000" spc="-100" dirty="0" smtClean="0">
                <a:solidFill>
                  <a:srgbClr val="000090"/>
                </a:solidFill>
                <a:latin typeface="Segoe UI Semibold" panose="020B0702040204020203" pitchFamily="34" charset="0"/>
                <a:ea typeface="+mj-ea"/>
                <a:cs typeface="Arial" panose="020B0604020202020204" pitchFamily="34" charset="0"/>
              </a:rPr>
              <a:t>Gender Sensitive Approaches to the Practice of Law</a:t>
            </a:r>
            <a:endParaRPr lang="en-GB" dirty="0" smtClean="0"/>
          </a:p>
        </p:txBody>
      </p:sp>
      <p:sp>
        <p:nvSpPr>
          <p:cNvPr id="7" name="Double Brace 6"/>
          <p:cNvSpPr/>
          <p:nvPr/>
        </p:nvSpPr>
        <p:spPr>
          <a:xfrm>
            <a:off x="6845300" y="1980397"/>
            <a:ext cx="1770060" cy="457200"/>
          </a:xfrm>
          <a:prstGeom prst="bracePai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rgbClr val="FF0000"/>
                </a:solidFill>
              </a:rPr>
              <a:t>Conceptual approach</a:t>
            </a: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="" xmlns:mv="urn:schemas-microsoft-com:mac:vml" xmlns:mc="http://schemas.openxmlformats.org/markup-compatibility/2006" val="363260372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26" y="320274"/>
            <a:ext cx="9348974" cy="1421231"/>
          </a:xfrm>
        </p:spPr>
        <p:txBody>
          <a:bodyPr>
            <a:noAutofit/>
          </a:bodyPr>
          <a:lstStyle/>
          <a:p>
            <a:r>
              <a:rPr lang="en-US" sz="2800" i="1" dirty="0" smtClean="0"/>
              <a:t>	</a:t>
            </a:r>
            <a:br>
              <a:rPr lang="en-US" sz="2800" i="1" dirty="0" smtClean="0"/>
            </a:br>
            <a:endParaRPr lang="en-US" sz="2800" i="1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437491" y="2259263"/>
            <a:ext cx="3688912" cy="3571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742950" marR="0" lvl="1" indent="-28575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pitchFamily="-108" charset="-128"/>
              </a:rPr>
              <a:t/>
            </a:r>
            <a:b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pitchFamily="-108" charset="-128"/>
              </a:rPr>
            </a:b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pitchFamily="-108" charset="-128"/>
              </a:rPr>
              <a:t/>
            </a:r>
            <a:b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pitchFamily="-108" charset="-128"/>
              </a:rPr>
            </a:br>
            <a:endParaRPr kumimoji="0" lang="en-US" sz="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pitchFamily="-108" charset="-128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pitchFamily="-108" charset="-128"/>
              </a:rPr>
              <a:t/>
            </a:r>
            <a:b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pitchFamily="-108" charset="-128"/>
              </a:rPr>
            </a:br>
            <a:endParaRPr kumimoji="0" lang="en-US" sz="1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pitchFamily="-108" charset="-128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pitchFamily="-108" charset="-128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pitchFamily="-108" charset="-128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6019800" y="762803"/>
            <a:ext cx="2595560" cy="1217594"/>
          </a:xfrm>
        </p:spPr>
        <p:txBody>
          <a:bodyPr>
            <a:normAutofit/>
          </a:bodyPr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10" name="Content Placeholder 11"/>
          <p:cNvSpPr txBox="1">
            <a:spLocks/>
          </p:cNvSpPr>
          <p:nvPr/>
        </p:nvSpPr>
        <p:spPr>
          <a:xfrm>
            <a:off x="731012" y="320274"/>
            <a:ext cx="7884348" cy="1051326"/>
          </a:xfrm>
          <a:prstGeom prst="rect">
            <a:avLst/>
          </a:prstGeom>
        </p:spPr>
        <p:txBody>
          <a:bodyPr vert="horz" lIns="91440" tIns="45720" rIns="91440" bIns="45720" rtlCol="0">
            <a:normAutofit fontScale="32500" lnSpcReduction="20000"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Arial" pitchFamily="34" charset="0"/>
              <a:buChar char="•"/>
              <a:tabLst/>
              <a:defRPr/>
            </a:pPr>
            <a:endParaRPr kumimoji="0" lang="en-US" sz="9846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tabLst/>
              <a:defRPr/>
            </a:pPr>
            <a:r>
              <a:rPr lang="en-GB" sz="9846" b="1" spc="-100" dirty="0" smtClean="0">
                <a:solidFill>
                  <a:srgbClr val="663BB3"/>
                </a:solidFill>
                <a:latin typeface="Segoe UI Semibold" panose="020B0702040204020203" pitchFamily="34" charset="0"/>
                <a:ea typeface="+mj-ea"/>
                <a:cs typeface="Arial" panose="020B0604020202020204" pitchFamily="34" charset="0"/>
              </a:rPr>
              <a:t>Course structure</a:t>
            </a:r>
          </a:p>
          <a:p>
            <a:pPr marL="182880" marR="0" lvl="0" indent="-18288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31012" y="1687354"/>
            <a:ext cx="6114288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2000" spc="-100" dirty="0" smtClean="0">
              <a:solidFill>
                <a:srgbClr val="000090"/>
              </a:solidFill>
              <a:latin typeface="Segoe UI Semibold" panose="020B0702040204020203" pitchFamily="34" charset="0"/>
              <a:ea typeface="+mj-ea"/>
              <a:cs typeface="Arial" panose="020B0604020202020204" pitchFamily="34" charset="0"/>
            </a:endParaRPr>
          </a:p>
          <a:p>
            <a:pPr>
              <a:buFont typeface="Wingdings" charset="2"/>
              <a:buChar char="§"/>
            </a:pPr>
            <a:r>
              <a:rPr lang="en-GB" sz="2000" spc="-100" dirty="0" smtClean="0">
                <a:solidFill>
                  <a:srgbClr val="000090"/>
                </a:solidFill>
                <a:latin typeface="Segoe UI Semibold" panose="020B0702040204020203" pitchFamily="34" charset="0"/>
                <a:ea typeface="+mj-ea"/>
                <a:cs typeface="Arial" panose="020B0604020202020204" pitchFamily="34" charset="0"/>
              </a:rPr>
              <a:t> Module 1:  </a:t>
            </a:r>
            <a:r>
              <a:rPr lang="en-US" sz="2000" spc="-100" dirty="0" smtClean="0">
                <a:solidFill>
                  <a:srgbClr val="000090"/>
                </a:solidFill>
                <a:latin typeface="Segoe UI Semibold" panose="020B0702040204020203" pitchFamily="34" charset="0"/>
                <a:ea typeface="+mj-ea"/>
                <a:cs typeface="Arial" panose="020B0604020202020204" pitchFamily="34" charset="0"/>
              </a:rPr>
              <a:t>Understanding Women’s Access to Justice </a:t>
            </a:r>
          </a:p>
          <a:p>
            <a:endParaRPr lang="en-GB" sz="2000" spc="-100" dirty="0" smtClean="0">
              <a:solidFill>
                <a:srgbClr val="000090"/>
              </a:solidFill>
              <a:latin typeface="Segoe UI Semibold" panose="020B0702040204020203" pitchFamily="34" charset="0"/>
              <a:ea typeface="+mj-ea"/>
              <a:cs typeface="Arial" panose="020B0604020202020204" pitchFamily="34" charset="0"/>
            </a:endParaRPr>
          </a:p>
          <a:p>
            <a:pPr>
              <a:buFont typeface="Wingdings" charset="2"/>
              <a:buChar char="§"/>
            </a:pPr>
            <a:r>
              <a:rPr lang="en-GB" sz="2000" spc="-100" dirty="0" smtClean="0">
                <a:solidFill>
                  <a:srgbClr val="000090"/>
                </a:solidFill>
                <a:latin typeface="Segoe UI Semibold" panose="020B0702040204020203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GB" sz="2000" spc="-100" dirty="0" smtClean="0">
                <a:solidFill>
                  <a:srgbClr val="FF0000"/>
                </a:solidFill>
                <a:latin typeface="Segoe UI Semibold" panose="020B0702040204020203" pitchFamily="34" charset="0"/>
                <a:ea typeface="+mj-ea"/>
                <a:cs typeface="Arial" panose="020B0604020202020204" pitchFamily="34" charset="0"/>
              </a:rPr>
              <a:t>Module 2</a:t>
            </a:r>
            <a:r>
              <a:rPr lang="en-GB" sz="2000" spc="-100" dirty="0" smtClean="0">
                <a:solidFill>
                  <a:srgbClr val="000090"/>
                </a:solidFill>
                <a:latin typeface="Segoe UI Semibold" panose="020B0702040204020203" pitchFamily="34" charset="0"/>
                <a:ea typeface="+mj-ea"/>
                <a:cs typeface="Arial" panose="020B0604020202020204" pitchFamily="34" charset="0"/>
              </a:rPr>
              <a:t>:  </a:t>
            </a:r>
            <a:r>
              <a:rPr lang="en-US" sz="2000" spc="-100" dirty="0" smtClean="0">
                <a:solidFill>
                  <a:srgbClr val="000090"/>
                </a:solidFill>
                <a:latin typeface="Segoe UI Semibold" panose="020B0702040204020203" pitchFamily="34" charset="0"/>
                <a:ea typeface="+mj-ea"/>
                <a:cs typeface="Arial" panose="020B0604020202020204" pitchFamily="34" charset="0"/>
              </a:rPr>
              <a:t>International and European Legal Framework</a:t>
            </a:r>
          </a:p>
          <a:p>
            <a:endParaRPr lang="en-GB" sz="2000" spc="-100" dirty="0" smtClean="0">
              <a:solidFill>
                <a:srgbClr val="FF0000"/>
              </a:solidFill>
              <a:latin typeface="Segoe UI Semibold" panose="020B0702040204020203" pitchFamily="34" charset="0"/>
              <a:ea typeface="+mj-ea"/>
              <a:cs typeface="Arial" panose="020B0604020202020204" pitchFamily="34" charset="0"/>
            </a:endParaRPr>
          </a:p>
          <a:p>
            <a:pPr>
              <a:buFont typeface="Wingdings" charset="2"/>
              <a:buChar char="§"/>
            </a:pPr>
            <a:r>
              <a:rPr lang="en-GB" sz="2000" spc="-100" dirty="0" smtClean="0">
                <a:solidFill>
                  <a:srgbClr val="FF0000"/>
                </a:solidFill>
                <a:latin typeface="Segoe UI Semibold" panose="020B0702040204020203" pitchFamily="34" charset="0"/>
                <a:ea typeface="+mj-ea"/>
                <a:cs typeface="Arial" panose="020B0604020202020204" pitchFamily="34" charset="0"/>
              </a:rPr>
              <a:t> Module 3</a:t>
            </a:r>
            <a:r>
              <a:rPr lang="en-GB" sz="2000" spc="-100" dirty="0" smtClean="0">
                <a:solidFill>
                  <a:srgbClr val="000090"/>
                </a:solidFill>
                <a:latin typeface="Segoe UI Semibold" panose="020B0702040204020203" pitchFamily="34" charset="0"/>
                <a:ea typeface="+mj-ea"/>
                <a:cs typeface="Arial" panose="020B0604020202020204" pitchFamily="34" charset="0"/>
              </a:rPr>
              <a:t>:  </a:t>
            </a:r>
            <a:r>
              <a:rPr lang="en-US" sz="2000" spc="-100" dirty="0" smtClean="0">
                <a:solidFill>
                  <a:srgbClr val="000090"/>
                </a:solidFill>
                <a:latin typeface="Segoe UI Semibold" panose="020B0702040204020203" pitchFamily="34" charset="0"/>
                <a:ea typeface="+mj-ea"/>
                <a:cs typeface="Arial" panose="020B0604020202020204" pitchFamily="34" charset="0"/>
              </a:rPr>
              <a:t>Discrimination on the Grounds of Sex and Gender</a:t>
            </a:r>
          </a:p>
          <a:p>
            <a:endParaRPr lang="en-GB" sz="2000" spc="-100" dirty="0" smtClean="0">
              <a:solidFill>
                <a:srgbClr val="000090"/>
              </a:solidFill>
              <a:latin typeface="Segoe UI Semibold" panose="020B0702040204020203" pitchFamily="34" charset="0"/>
              <a:ea typeface="+mj-ea"/>
              <a:cs typeface="Arial" panose="020B0604020202020204" pitchFamily="34" charset="0"/>
            </a:endParaRPr>
          </a:p>
          <a:p>
            <a:pPr>
              <a:buFont typeface="Wingdings" charset="2"/>
              <a:buChar char="§"/>
            </a:pPr>
            <a:r>
              <a:rPr lang="en-GB" sz="2000" spc="-100" dirty="0" smtClean="0">
                <a:solidFill>
                  <a:srgbClr val="000090"/>
                </a:solidFill>
                <a:latin typeface="Segoe UI Semibold" panose="020B0702040204020203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GB" sz="2000" spc="-100" dirty="0" smtClean="0">
                <a:solidFill>
                  <a:srgbClr val="FF0000"/>
                </a:solidFill>
                <a:latin typeface="Segoe UI Semibold" panose="020B0702040204020203" pitchFamily="34" charset="0"/>
                <a:ea typeface="+mj-ea"/>
                <a:cs typeface="Arial" panose="020B0604020202020204" pitchFamily="34" charset="0"/>
              </a:rPr>
              <a:t>Module 4</a:t>
            </a:r>
            <a:r>
              <a:rPr lang="en-GB" sz="2000" spc="-100" dirty="0" smtClean="0">
                <a:solidFill>
                  <a:srgbClr val="000090"/>
                </a:solidFill>
                <a:latin typeface="Segoe UI Semibold" panose="020B0702040204020203" pitchFamily="34" charset="0"/>
                <a:ea typeface="+mj-ea"/>
                <a:cs typeface="Arial" panose="020B0604020202020204" pitchFamily="34" charset="0"/>
              </a:rPr>
              <a:t>:  </a:t>
            </a:r>
            <a:r>
              <a:rPr lang="en-US" sz="2000" spc="-100" dirty="0" smtClean="0">
                <a:solidFill>
                  <a:srgbClr val="000090"/>
                </a:solidFill>
                <a:latin typeface="Segoe UI Semibold" panose="020B0702040204020203" pitchFamily="34" charset="0"/>
                <a:ea typeface="+mj-ea"/>
                <a:cs typeface="Arial" panose="020B0604020202020204" pitchFamily="34" charset="0"/>
              </a:rPr>
              <a:t>Avoiding Gender Stereotyping</a:t>
            </a:r>
          </a:p>
          <a:p>
            <a:endParaRPr lang="en-GB" sz="2000" spc="-100" dirty="0" smtClean="0">
              <a:solidFill>
                <a:srgbClr val="000090"/>
              </a:solidFill>
              <a:latin typeface="Segoe UI Semibold" panose="020B0702040204020203" pitchFamily="34" charset="0"/>
              <a:ea typeface="+mj-ea"/>
              <a:cs typeface="Arial" panose="020B0604020202020204" pitchFamily="34" charset="0"/>
            </a:endParaRPr>
          </a:p>
          <a:p>
            <a:pPr>
              <a:buFont typeface="Wingdings" charset="2"/>
              <a:buChar char="§"/>
            </a:pPr>
            <a:r>
              <a:rPr lang="en-GB" sz="2000" spc="-100" dirty="0" smtClean="0">
                <a:solidFill>
                  <a:srgbClr val="000090"/>
                </a:solidFill>
                <a:latin typeface="Segoe UI Semibold" panose="020B0702040204020203" pitchFamily="34" charset="0"/>
                <a:ea typeface="+mj-ea"/>
                <a:cs typeface="Arial" panose="020B0604020202020204" pitchFamily="34" charset="0"/>
              </a:rPr>
              <a:t> Module 5:  </a:t>
            </a:r>
            <a:r>
              <a:rPr lang="en-US" sz="2000" spc="-100" dirty="0" smtClean="0">
                <a:solidFill>
                  <a:srgbClr val="000090"/>
                </a:solidFill>
                <a:latin typeface="Segoe UI Semibold" panose="020B0702040204020203" pitchFamily="34" charset="0"/>
                <a:ea typeface="+mj-ea"/>
                <a:cs typeface="Arial" panose="020B0604020202020204" pitchFamily="34" charset="0"/>
              </a:rPr>
              <a:t>Practical Guidance to Improve Women’s Access to Justice</a:t>
            </a:r>
          </a:p>
          <a:p>
            <a:endParaRPr lang="en-GB" sz="2000" spc="-100" dirty="0" smtClean="0">
              <a:solidFill>
                <a:srgbClr val="000090"/>
              </a:solidFill>
              <a:latin typeface="Segoe UI Semibold" panose="020B0702040204020203" pitchFamily="34" charset="0"/>
              <a:ea typeface="+mj-ea"/>
              <a:cs typeface="Arial" panose="020B0604020202020204" pitchFamily="34" charset="0"/>
            </a:endParaRPr>
          </a:p>
          <a:p>
            <a:pPr>
              <a:buFont typeface="Wingdings" charset="2"/>
              <a:buChar char="§"/>
            </a:pPr>
            <a:r>
              <a:rPr lang="en-GB" sz="2400" spc="-100" dirty="0" smtClean="0">
                <a:solidFill>
                  <a:srgbClr val="000090"/>
                </a:solidFill>
                <a:latin typeface="Segoe UI Semibold" panose="020B0702040204020203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GB" sz="2000" spc="-100" dirty="0" smtClean="0">
                <a:solidFill>
                  <a:srgbClr val="000090"/>
                </a:solidFill>
                <a:latin typeface="Segoe UI Semibold" panose="020B0702040204020203" pitchFamily="34" charset="0"/>
                <a:ea typeface="+mj-ea"/>
                <a:cs typeface="Arial" panose="020B0604020202020204" pitchFamily="34" charset="0"/>
              </a:rPr>
              <a:t>Module 6: </a:t>
            </a:r>
            <a:r>
              <a:rPr lang="en-US" sz="2000" spc="-100" dirty="0" smtClean="0">
                <a:solidFill>
                  <a:srgbClr val="000090"/>
                </a:solidFill>
                <a:latin typeface="Segoe UI Semibold" panose="020B0702040204020203" pitchFamily="34" charset="0"/>
                <a:ea typeface="+mj-ea"/>
                <a:cs typeface="Arial" panose="020B0604020202020204" pitchFamily="34" charset="0"/>
              </a:rPr>
              <a:t>Gender Sensitive Approaches to the Practice of Law</a:t>
            </a:r>
            <a:endParaRPr lang="en-GB" dirty="0" smtClean="0"/>
          </a:p>
        </p:txBody>
      </p:sp>
      <p:sp>
        <p:nvSpPr>
          <p:cNvPr id="7" name="Double Brace 6"/>
          <p:cNvSpPr/>
          <p:nvPr/>
        </p:nvSpPr>
        <p:spPr>
          <a:xfrm>
            <a:off x="6845300" y="2870200"/>
            <a:ext cx="2049460" cy="1892300"/>
          </a:xfrm>
          <a:prstGeom prst="bracePai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rgbClr val="FF0000"/>
                </a:solidFill>
              </a:rPr>
              <a:t>Substantive information </a:t>
            </a: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="" xmlns:mv="urn:schemas-microsoft-com:mac:vml" xmlns:mc="http://schemas.openxmlformats.org/markup-compatibility/2006" val="363260372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26" y="320274"/>
            <a:ext cx="9348974" cy="1421231"/>
          </a:xfrm>
        </p:spPr>
        <p:txBody>
          <a:bodyPr>
            <a:noAutofit/>
          </a:bodyPr>
          <a:lstStyle/>
          <a:p>
            <a:r>
              <a:rPr lang="en-US" sz="2800" i="1" dirty="0" smtClean="0"/>
              <a:t>	</a:t>
            </a:r>
            <a:br>
              <a:rPr lang="en-US" sz="2800" i="1" dirty="0" smtClean="0"/>
            </a:br>
            <a:endParaRPr lang="en-US" sz="2800" i="1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437491" y="2259263"/>
            <a:ext cx="3688912" cy="3571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742950" marR="0" lvl="1" indent="-28575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pitchFamily="-108" charset="-128"/>
              </a:rPr>
              <a:t/>
            </a:r>
            <a:b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pitchFamily="-108" charset="-128"/>
              </a:rPr>
            </a:b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pitchFamily="-108" charset="-128"/>
              </a:rPr>
              <a:t/>
            </a:r>
            <a:b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pitchFamily="-108" charset="-128"/>
              </a:rPr>
            </a:br>
            <a:endParaRPr kumimoji="0" lang="en-US" sz="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pitchFamily="-108" charset="-128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pitchFamily="-108" charset="-128"/>
              </a:rPr>
              <a:t/>
            </a:r>
            <a:b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pitchFamily="-108" charset="-128"/>
              </a:rPr>
            </a:br>
            <a:endParaRPr kumimoji="0" lang="en-US" sz="1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pitchFamily="-108" charset="-128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pitchFamily="-108" charset="-128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pitchFamily="-108" charset="-128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6019800" y="762803"/>
            <a:ext cx="2595560" cy="1217594"/>
          </a:xfrm>
        </p:spPr>
        <p:txBody>
          <a:bodyPr>
            <a:normAutofit/>
          </a:bodyPr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10" name="Content Placeholder 11"/>
          <p:cNvSpPr txBox="1">
            <a:spLocks/>
          </p:cNvSpPr>
          <p:nvPr/>
        </p:nvSpPr>
        <p:spPr>
          <a:xfrm>
            <a:off x="731012" y="320274"/>
            <a:ext cx="7884348" cy="1051326"/>
          </a:xfrm>
          <a:prstGeom prst="rect">
            <a:avLst/>
          </a:prstGeom>
        </p:spPr>
        <p:txBody>
          <a:bodyPr vert="horz" lIns="91440" tIns="45720" rIns="91440" bIns="45720" rtlCol="0">
            <a:normAutofit fontScale="32500" lnSpcReduction="20000"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Arial" pitchFamily="34" charset="0"/>
              <a:buChar char="•"/>
              <a:tabLst/>
              <a:defRPr/>
            </a:pPr>
            <a:endParaRPr kumimoji="0" lang="en-US" sz="9846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tabLst/>
              <a:defRPr/>
            </a:pPr>
            <a:r>
              <a:rPr lang="en-GB" sz="9846" b="1" spc="-100" dirty="0" smtClean="0">
                <a:solidFill>
                  <a:srgbClr val="663BB3"/>
                </a:solidFill>
                <a:latin typeface="Segoe UI Semibold" panose="020B0702040204020203" pitchFamily="34" charset="0"/>
                <a:ea typeface="+mj-ea"/>
                <a:cs typeface="Arial" panose="020B0604020202020204" pitchFamily="34" charset="0"/>
              </a:rPr>
              <a:t>Course structure</a:t>
            </a:r>
          </a:p>
          <a:p>
            <a:pPr marL="182880" marR="0" lvl="0" indent="-18288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31012" y="1687354"/>
            <a:ext cx="6114288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2000" spc="-100" dirty="0" smtClean="0">
              <a:solidFill>
                <a:srgbClr val="000090"/>
              </a:solidFill>
              <a:latin typeface="Segoe UI Semibold" panose="020B0702040204020203" pitchFamily="34" charset="0"/>
              <a:ea typeface="+mj-ea"/>
              <a:cs typeface="Arial" panose="020B0604020202020204" pitchFamily="34" charset="0"/>
            </a:endParaRPr>
          </a:p>
          <a:p>
            <a:pPr>
              <a:buFont typeface="Wingdings" charset="2"/>
              <a:buChar char="§"/>
            </a:pPr>
            <a:r>
              <a:rPr lang="en-GB" sz="2000" spc="-100" dirty="0" smtClean="0">
                <a:solidFill>
                  <a:srgbClr val="000090"/>
                </a:solidFill>
                <a:latin typeface="Segoe UI Semibold" panose="020B0702040204020203" pitchFamily="34" charset="0"/>
                <a:ea typeface="+mj-ea"/>
                <a:cs typeface="Arial" panose="020B0604020202020204" pitchFamily="34" charset="0"/>
              </a:rPr>
              <a:t> Module 1:  </a:t>
            </a:r>
            <a:r>
              <a:rPr lang="en-US" sz="2000" spc="-100" dirty="0" smtClean="0">
                <a:solidFill>
                  <a:srgbClr val="000090"/>
                </a:solidFill>
                <a:latin typeface="Segoe UI Semibold" panose="020B0702040204020203" pitchFamily="34" charset="0"/>
                <a:ea typeface="+mj-ea"/>
                <a:cs typeface="Arial" panose="020B0604020202020204" pitchFamily="34" charset="0"/>
              </a:rPr>
              <a:t>Understanding Women’s Access to Justice </a:t>
            </a:r>
          </a:p>
          <a:p>
            <a:endParaRPr lang="en-GB" sz="2000" spc="-100" dirty="0" smtClean="0">
              <a:solidFill>
                <a:srgbClr val="000090"/>
              </a:solidFill>
              <a:latin typeface="Segoe UI Semibold" panose="020B0702040204020203" pitchFamily="34" charset="0"/>
              <a:ea typeface="+mj-ea"/>
              <a:cs typeface="Arial" panose="020B0604020202020204" pitchFamily="34" charset="0"/>
            </a:endParaRPr>
          </a:p>
          <a:p>
            <a:pPr>
              <a:buFont typeface="Wingdings" charset="2"/>
              <a:buChar char="§"/>
            </a:pPr>
            <a:r>
              <a:rPr lang="en-GB" sz="2000" spc="-100" dirty="0" smtClean="0">
                <a:solidFill>
                  <a:srgbClr val="000090"/>
                </a:solidFill>
                <a:latin typeface="Segoe UI Semibold" panose="020B0702040204020203" pitchFamily="34" charset="0"/>
                <a:ea typeface="+mj-ea"/>
                <a:cs typeface="Arial" panose="020B0604020202020204" pitchFamily="34" charset="0"/>
              </a:rPr>
              <a:t> Module 2:  </a:t>
            </a:r>
            <a:r>
              <a:rPr lang="en-US" sz="2000" spc="-100" dirty="0" smtClean="0">
                <a:solidFill>
                  <a:srgbClr val="000090"/>
                </a:solidFill>
                <a:latin typeface="Segoe UI Semibold" panose="020B0702040204020203" pitchFamily="34" charset="0"/>
                <a:ea typeface="+mj-ea"/>
                <a:cs typeface="Arial" panose="020B0604020202020204" pitchFamily="34" charset="0"/>
              </a:rPr>
              <a:t>International and European Legal Framework</a:t>
            </a:r>
          </a:p>
          <a:p>
            <a:endParaRPr lang="en-GB" sz="2000" spc="-100" dirty="0" smtClean="0">
              <a:solidFill>
                <a:srgbClr val="FF0000"/>
              </a:solidFill>
              <a:latin typeface="Segoe UI Semibold" panose="020B0702040204020203" pitchFamily="34" charset="0"/>
              <a:ea typeface="+mj-ea"/>
              <a:cs typeface="Arial" panose="020B0604020202020204" pitchFamily="34" charset="0"/>
            </a:endParaRPr>
          </a:p>
          <a:p>
            <a:pPr>
              <a:buFont typeface="Wingdings" charset="2"/>
              <a:buChar char="§"/>
            </a:pPr>
            <a:r>
              <a:rPr lang="en-GB" sz="2000" spc="-100" dirty="0" smtClean="0">
                <a:solidFill>
                  <a:srgbClr val="000090"/>
                </a:solidFill>
                <a:latin typeface="Segoe UI Semibold" panose="020B0702040204020203" pitchFamily="34" charset="0"/>
                <a:ea typeface="+mj-ea"/>
                <a:cs typeface="Arial" panose="020B0604020202020204" pitchFamily="34" charset="0"/>
              </a:rPr>
              <a:t> Module 3:  </a:t>
            </a:r>
            <a:r>
              <a:rPr lang="en-US" sz="2000" spc="-100" dirty="0" smtClean="0">
                <a:solidFill>
                  <a:srgbClr val="000090"/>
                </a:solidFill>
                <a:latin typeface="Segoe UI Semibold" panose="020B0702040204020203" pitchFamily="34" charset="0"/>
                <a:ea typeface="+mj-ea"/>
                <a:cs typeface="Arial" panose="020B0604020202020204" pitchFamily="34" charset="0"/>
              </a:rPr>
              <a:t>Discrimination on the Grounds of Sex and Gender</a:t>
            </a:r>
          </a:p>
          <a:p>
            <a:endParaRPr lang="en-GB" sz="2000" spc="-100" dirty="0" smtClean="0">
              <a:solidFill>
                <a:srgbClr val="000090"/>
              </a:solidFill>
              <a:latin typeface="Segoe UI Semibold" panose="020B0702040204020203" pitchFamily="34" charset="0"/>
              <a:ea typeface="+mj-ea"/>
              <a:cs typeface="Arial" panose="020B0604020202020204" pitchFamily="34" charset="0"/>
            </a:endParaRPr>
          </a:p>
          <a:p>
            <a:pPr>
              <a:buFont typeface="Wingdings" charset="2"/>
              <a:buChar char="§"/>
            </a:pPr>
            <a:r>
              <a:rPr lang="en-GB" sz="2000" spc="-100" dirty="0" smtClean="0">
                <a:solidFill>
                  <a:srgbClr val="000090"/>
                </a:solidFill>
                <a:latin typeface="Segoe UI Semibold" panose="020B0702040204020203" pitchFamily="34" charset="0"/>
                <a:ea typeface="+mj-ea"/>
                <a:cs typeface="Arial" panose="020B0604020202020204" pitchFamily="34" charset="0"/>
              </a:rPr>
              <a:t> Module 4:  </a:t>
            </a:r>
            <a:r>
              <a:rPr lang="en-US" sz="2000" spc="-100" dirty="0" smtClean="0">
                <a:solidFill>
                  <a:srgbClr val="000090"/>
                </a:solidFill>
                <a:latin typeface="Segoe UI Semibold" panose="020B0702040204020203" pitchFamily="34" charset="0"/>
                <a:ea typeface="+mj-ea"/>
                <a:cs typeface="Arial" panose="020B0604020202020204" pitchFamily="34" charset="0"/>
              </a:rPr>
              <a:t>Avoiding Gender Stereotyping</a:t>
            </a:r>
          </a:p>
          <a:p>
            <a:endParaRPr lang="en-GB" sz="2000" spc="-100" dirty="0" smtClean="0">
              <a:solidFill>
                <a:srgbClr val="000090"/>
              </a:solidFill>
              <a:latin typeface="Segoe UI Semibold" panose="020B0702040204020203" pitchFamily="34" charset="0"/>
              <a:ea typeface="+mj-ea"/>
              <a:cs typeface="Arial" panose="020B0604020202020204" pitchFamily="34" charset="0"/>
            </a:endParaRPr>
          </a:p>
          <a:p>
            <a:pPr>
              <a:buFont typeface="Wingdings" charset="2"/>
              <a:buChar char="§"/>
            </a:pPr>
            <a:r>
              <a:rPr lang="en-GB" sz="2000" spc="-100" dirty="0" smtClean="0">
                <a:solidFill>
                  <a:srgbClr val="000090"/>
                </a:solidFill>
                <a:latin typeface="Segoe UI Semibold" panose="020B0702040204020203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GB" sz="2000" spc="-100" dirty="0" smtClean="0">
                <a:solidFill>
                  <a:srgbClr val="FF0000"/>
                </a:solidFill>
                <a:latin typeface="Segoe UI Semibold" panose="020B0702040204020203" pitchFamily="34" charset="0"/>
                <a:ea typeface="+mj-ea"/>
                <a:cs typeface="Arial" panose="020B0604020202020204" pitchFamily="34" charset="0"/>
              </a:rPr>
              <a:t>Module 5</a:t>
            </a:r>
            <a:r>
              <a:rPr lang="en-GB" sz="2000" spc="-100" dirty="0" smtClean="0">
                <a:solidFill>
                  <a:srgbClr val="000090"/>
                </a:solidFill>
                <a:latin typeface="Segoe UI Semibold" panose="020B0702040204020203" pitchFamily="34" charset="0"/>
                <a:ea typeface="+mj-ea"/>
                <a:cs typeface="Arial" panose="020B0604020202020204" pitchFamily="34" charset="0"/>
              </a:rPr>
              <a:t>:  </a:t>
            </a:r>
            <a:r>
              <a:rPr lang="en-US" sz="2000" spc="-100" dirty="0" smtClean="0">
                <a:solidFill>
                  <a:srgbClr val="000090"/>
                </a:solidFill>
                <a:latin typeface="Segoe UI Semibold" panose="020B0702040204020203" pitchFamily="34" charset="0"/>
                <a:ea typeface="+mj-ea"/>
                <a:cs typeface="Arial" panose="020B0604020202020204" pitchFamily="34" charset="0"/>
              </a:rPr>
              <a:t>Practical Guidance to Improve Women’s Access to Justice</a:t>
            </a:r>
          </a:p>
          <a:p>
            <a:endParaRPr lang="en-GB" sz="2000" spc="-100" dirty="0" smtClean="0">
              <a:solidFill>
                <a:srgbClr val="000090"/>
              </a:solidFill>
              <a:latin typeface="Segoe UI Semibold" panose="020B0702040204020203" pitchFamily="34" charset="0"/>
              <a:ea typeface="+mj-ea"/>
              <a:cs typeface="Arial" panose="020B0604020202020204" pitchFamily="34" charset="0"/>
            </a:endParaRPr>
          </a:p>
          <a:p>
            <a:pPr>
              <a:buFont typeface="Wingdings" charset="2"/>
              <a:buChar char="§"/>
            </a:pPr>
            <a:r>
              <a:rPr lang="en-GB" sz="2400" spc="-100" dirty="0" smtClean="0">
                <a:solidFill>
                  <a:srgbClr val="000090"/>
                </a:solidFill>
                <a:latin typeface="Segoe UI Semibold" panose="020B0702040204020203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GB" sz="2000" spc="-100" dirty="0" smtClean="0">
                <a:solidFill>
                  <a:srgbClr val="FF0000"/>
                </a:solidFill>
                <a:latin typeface="Segoe UI Semibold" panose="020B0702040204020203" pitchFamily="34" charset="0"/>
                <a:ea typeface="+mj-ea"/>
                <a:cs typeface="Arial" panose="020B0604020202020204" pitchFamily="34" charset="0"/>
              </a:rPr>
              <a:t>Module 6</a:t>
            </a:r>
            <a:r>
              <a:rPr lang="en-GB" sz="2000" spc="-100" dirty="0" smtClean="0">
                <a:solidFill>
                  <a:srgbClr val="000090"/>
                </a:solidFill>
                <a:latin typeface="Segoe UI Semibold" panose="020B0702040204020203" pitchFamily="34" charset="0"/>
                <a:ea typeface="+mj-ea"/>
                <a:cs typeface="Arial" panose="020B0604020202020204" pitchFamily="34" charset="0"/>
              </a:rPr>
              <a:t>: </a:t>
            </a:r>
            <a:r>
              <a:rPr lang="en-US" sz="2000" spc="-100" dirty="0" smtClean="0">
                <a:solidFill>
                  <a:srgbClr val="000090"/>
                </a:solidFill>
                <a:latin typeface="Segoe UI Semibold" panose="020B0702040204020203" pitchFamily="34" charset="0"/>
                <a:ea typeface="+mj-ea"/>
                <a:cs typeface="Arial" panose="020B0604020202020204" pitchFamily="34" charset="0"/>
              </a:rPr>
              <a:t>Gender Sensitive Approaches to the Practice of Law</a:t>
            </a:r>
            <a:endParaRPr lang="en-GB" dirty="0" smtClean="0"/>
          </a:p>
        </p:txBody>
      </p:sp>
      <p:sp>
        <p:nvSpPr>
          <p:cNvPr id="7" name="Double Brace 6"/>
          <p:cNvSpPr/>
          <p:nvPr/>
        </p:nvSpPr>
        <p:spPr>
          <a:xfrm>
            <a:off x="6845300" y="4737100"/>
            <a:ext cx="1858960" cy="1479491"/>
          </a:xfrm>
          <a:prstGeom prst="bracePai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rgbClr val="FF0000"/>
                </a:solidFill>
              </a:rPr>
              <a:t>Guidance and practical tips</a:t>
            </a: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="" xmlns:mv="urn:schemas-microsoft-com:mac:vml" xmlns:mc="http://schemas.openxmlformats.org/markup-compatibility/2006" val="363260372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26" y="320274"/>
            <a:ext cx="9348974" cy="1421231"/>
          </a:xfrm>
        </p:spPr>
        <p:txBody>
          <a:bodyPr>
            <a:noAutofit/>
          </a:bodyPr>
          <a:lstStyle/>
          <a:p>
            <a:r>
              <a:rPr lang="en-US" sz="2800" i="1" dirty="0" smtClean="0"/>
              <a:t>	</a:t>
            </a:r>
            <a:br>
              <a:rPr lang="en-US" sz="2800" i="1" dirty="0" smtClean="0"/>
            </a:br>
            <a:endParaRPr lang="en-US" sz="2800" i="1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437491" y="2259263"/>
            <a:ext cx="3688912" cy="3571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742950" marR="0" lvl="1" indent="-28575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pitchFamily="-108" charset="-128"/>
              </a:rPr>
              <a:t/>
            </a:r>
            <a:b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pitchFamily="-108" charset="-128"/>
              </a:rPr>
            </a:b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pitchFamily="-108" charset="-128"/>
              </a:rPr>
              <a:t/>
            </a:r>
            <a:b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pitchFamily="-108" charset="-128"/>
              </a:rPr>
            </a:br>
            <a:endParaRPr kumimoji="0" lang="en-US" sz="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pitchFamily="-108" charset="-128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pitchFamily="-108" charset="-128"/>
              </a:rPr>
              <a:t/>
            </a:r>
            <a:b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pitchFamily="-108" charset="-128"/>
              </a:rPr>
            </a:br>
            <a:endParaRPr kumimoji="0" lang="en-US" sz="1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pitchFamily="-108" charset="-128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pitchFamily="-108" charset="-128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pitchFamily="-108" charset="-128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6019800" y="762803"/>
            <a:ext cx="2595560" cy="1217594"/>
          </a:xfrm>
        </p:spPr>
        <p:txBody>
          <a:bodyPr>
            <a:normAutofit/>
          </a:bodyPr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10" name="Content Placeholder 11"/>
          <p:cNvSpPr txBox="1">
            <a:spLocks/>
          </p:cNvSpPr>
          <p:nvPr/>
        </p:nvSpPr>
        <p:spPr>
          <a:xfrm>
            <a:off x="731012" y="320274"/>
            <a:ext cx="7884348" cy="1051326"/>
          </a:xfrm>
          <a:prstGeom prst="rect">
            <a:avLst/>
          </a:prstGeom>
        </p:spPr>
        <p:txBody>
          <a:bodyPr vert="horz" lIns="91440" tIns="45720" rIns="91440" bIns="45720" rtlCol="0">
            <a:normAutofit fontScale="32500" lnSpcReduction="20000"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Arial" pitchFamily="34" charset="0"/>
              <a:buChar char="•"/>
              <a:tabLst/>
              <a:defRPr/>
            </a:pPr>
            <a:endParaRPr kumimoji="0" lang="en-US" sz="9846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tabLst/>
              <a:defRPr/>
            </a:pPr>
            <a:r>
              <a:rPr lang="en-GB" sz="9846" b="1" spc="-100" dirty="0" smtClean="0">
                <a:solidFill>
                  <a:srgbClr val="663BB3"/>
                </a:solidFill>
                <a:latin typeface="Segoe UI Semibold" panose="020B0702040204020203" pitchFamily="34" charset="0"/>
                <a:ea typeface="+mj-ea"/>
                <a:cs typeface="Arial" panose="020B0604020202020204" pitchFamily="34" charset="0"/>
              </a:rPr>
              <a:t>Module structure</a:t>
            </a:r>
          </a:p>
          <a:p>
            <a:pPr marL="182880" marR="0" lvl="0" indent="-18288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37491" y="2259263"/>
            <a:ext cx="5288788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2000" spc="-100" dirty="0" smtClean="0">
              <a:solidFill>
                <a:srgbClr val="000090"/>
              </a:solidFill>
              <a:latin typeface="Segoe UI Semibold" panose="020B0702040204020203" pitchFamily="34" charset="0"/>
              <a:ea typeface="+mj-ea"/>
              <a:cs typeface="Arial" panose="020B0604020202020204" pitchFamily="34" charset="0"/>
            </a:endParaRPr>
          </a:p>
          <a:p>
            <a:pPr>
              <a:buFont typeface="Wingdings" charset="2"/>
              <a:buChar char="§"/>
            </a:pPr>
            <a:r>
              <a:rPr lang="en-GB" sz="2400" spc="-100" dirty="0" smtClean="0">
                <a:solidFill>
                  <a:srgbClr val="000090"/>
                </a:solidFill>
                <a:latin typeface="Segoe UI Semibold" panose="020B0702040204020203" pitchFamily="34" charset="0"/>
                <a:ea typeface="+mj-ea"/>
                <a:cs typeface="Arial" panose="020B0604020202020204" pitchFamily="34" charset="0"/>
              </a:rPr>
              <a:t> Interactive presentation of information</a:t>
            </a:r>
          </a:p>
          <a:p>
            <a:endParaRPr lang="en-GB" sz="2400" spc="-100" dirty="0" smtClean="0">
              <a:solidFill>
                <a:srgbClr val="000090"/>
              </a:solidFill>
              <a:latin typeface="Segoe UI Semibold" panose="020B0702040204020203" pitchFamily="34" charset="0"/>
              <a:ea typeface="+mj-ea"/>
              <a:cs typeface="Arial" panose="020B0604020202020204" pitchFamily="34" charset="0"/>
            </a:endParaRPr>
          </a:p>
          <a:p>
            <a:pPr>
              <a:buFont typeface="Wingdings" charset="2"/>
              <a:buChar char="§"/>
            </a:pPr>
            <a:r>
              <a:rPr lang="en-GB" sz="2400" spc="-100" dirty="0" smtClean="0">
                <a:solidFill>
                  <a:srgbClr val="000090"/>
                </a:solidFill>
                <a:latin typeface="Segoe UI Semibold" panose="020B0702040204020203" pitchFamily="34" charset="0"/>
                <a:ea typeface="+mj-ea"/>
                <a:cs typeface="Arial" panose="020B0604020202020204" pitchFamily="34" charset="0"/>
              </a:rPr>
              <a:t> Expert commentary: videos</a:t>
            </a:r>
            <a:endParaRPr lang="en-US" sz="2400" spc="-100" dirty="0" smtClean="0">
              <a:solidFill>
                <a:srgbClr val="000090"/>
              </a:solidFill>
              <a:latin typeface="Segoe UI Semibold" panose="020B0702040204020203" pitchFamily="34" charset="0"/>
              <a:ea typeface="+mj-ea"/>
              <a:cs typeface="Arial" panose="020B0604020202020204" pitchFamily="34" charset="0"/>
            </a:endParaRPr>
          </a:p>
          <a:p>
            <a:endParaRPr lang="en-GB" sz="2400" spc="-100" dirty="0" smtClean="0">
              <a:solidFill>
                <a:srgbClr val="FF0000"/>
              </a:solidFill>
              <a:latin typeface="Segoe UI Semibold" panose="020B0702040204020203" pitchFamily="34" charset="0"/>
              <a:ea typeface="+mj-ea"/>
              <a:cs typeface="Arial" panose="020B0604020202020204" pitchFamily="34" charset="0"/>
            </a:endParaRPr>
          </a:p>
          <a:p>
            <a:pPr>
              <a:buFont typeface="Wingdings" charset="2"/>
              <a:buChar char="§"/>
            </a:pPr>
            <a:r>
              <a:rPr lang="en-GB" sz="2400" spc="-100" dirty="0" smtClean="0">
                <a:solidFill>
                  <a:srgbClr val="000090"/>
                </a:solidFill>
                <a:latin typeface="Segoe UI Semibold" panose="020B0702040204020203" pitchFamily="34" charset="0"/>
                <a:ea typeface="+mj-ea"/>
                <a:cs typeface="Arial" panose="020B0604020202020204" pitchFamily="34" charset="0"/>
              </a:rPr>
              <a:t>  </a:t>
            </a:r>
            <a:r>
              <a:rPr lang="en-GB" sz="2400" spc="-100" dirty="0" smtClean="0">
                <a:solidFill>
                  <a:srgbClr val="FF0000"/>
                </a:solidFill>
                <a:latin typeface="Segoe UI Semibold" panose="020B0702040204020203" pitchFamily="34" charset="0"/>
                <a:ea typeface="+mj-ea"/>
                <a:cs typeface="Arial" panose="020B0604020202020204" pitchFamily="34" charset="0"/>
              </a:rPr>
              <a:t>Self reflection exercises  </a:t>
            </a:r>
          </a:p>
          <a:p>
            <a:endParaRPr lang="en-GB" sz="2400" spc="-100" dirty="0" smtClean="0">
              <a:solidFill>
                <a:srgbClr val="000090"/>
              </a:solidFill>
              <a:latin typeface="Segoe UI Semibold" panose="020B0702040204020203" pitchFamily="34" charset="0"/>
              <a:ea typeface="+mj-ea"/>
              <a:cs typeface="Arial" panose="020B0604020202020204" pitchFamily="34" charset="0"/>
            </a:endParaRPr>
          </a:p>
          <a:p>
            <a:pPr>
              <a:buFont typeface="Wingdings" charset="2"/>
              <a:buChar char="§"/>
            </a:pPr>
            <a:r>
              <a:rPr lang="en-GB" sz="2400" spc="-100" dirty="0" smtClean="0">
                <a:solidFill>
                  <a:srgbClr val="000090"/>
                </a:solidFill>
                <a:latin typeface="Segoe UI Semibold" panose="020B0702040204020203" pitchFamily="34" charset="0"/>
                <a:ea typeface="+mj-ea"/>
                <a:cs typeface="Arial" panose="020B0604020202020204" pitchFamily="34" charset="0"/>
              </a:rPr>
              <a:t>  End of module knowledge test/ quiz</a:t>
            </a:r>
            <a:endParaRPr lang="en-US" sz="2400" spc="-100" dirty="0" smtClean="0">
              <a:solidFill>
                <a:srgbClr val="000090"/>
              </a:solidFill>
              <a:latin typeface="Segoe UI Semibold" panose="020B0702040204020203" pitchFamily="34" charset="0"/>
              <a:ea typeface="+mj-ea"/>
              <a:cs typeface="Arial" panose="020B0604020202020204" pitchFamily="34" charset="0"/>
            </a:endParaRPr>
          </a:p>
          <a:p>
            <a:endParaRPr lang="en-GB" sz="2000" spc="-100" dirty="0" smtClean="0">
              <a:solidFill>
                <a:srgbClr val="000090"/>
              </a:solidFill>
              <a:latin typeface="Segoe UI Semibold" panose="020B0702040204020203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11" name="Picture 10" descr="Untitled1.tif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9800" y="1905407"/>
            <a:ext cx="2893975" cy="3813820"/>
          </a:xfrm>
          <a:prstGeom prst="rect">
            <a:avLst/>
          </a:prstGeom>
          <a:ln w="25400">
            <a:solidFill>
              <a:srgbClr val="FF0000"/>
            </a:solidFill>
          </a:ln>
        </p:spPr>
      </p:pic>
    </p:spTree>
    <p:extLst>
      <p:ext uri="{BB962C8B-B14F-4D97-AF65-F5344CB8AC3E}">
        <p14:creationId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="" xmlns:mv="urn:schemas-microsoft-com:mac:vml" xmlns:mc="http://schemas.openxmlformats.org/markup-compatibility/2006" val="363260372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87514" y="2749007"/>
            <a:ext cx="4967212" cy="990600"/>
          </a:xfrm>
        </p:spPr>
        <p:txBody>
          <a:bodyPr>
            <a:noAutofit/>
          </a:bodyPr>
          <a:lstStyle/>
          <a:p>
            <a:pPr algn="ctr"/>
            <a:r>
              <a:rPr lang="en-US" sz="2800" b="1" i="1" dirty="0" smtClean="0">
                <a:solidFill>
                  <a:srgbClr val="663BB3"/>
                </a:solidFill>
                <a:latin typeface="Segoe UI Semibold" panose="020B0702040204020203" pitchFamily="34" charset="0"/>
                <a:cs typeface="Arial" panose="020B0604020202020204" pitchFamily="34" charset="0"/>
              </a:rPr>
              <a:t>Let’s take a closer look…</a:t>
            </a:r>
            <a:endParaRPr lang="en-US" sz="2800" b="1" i="1" dirty="0">
              <a:solidFill>
                <a:srgbClr val="663BB3"/>
              </a:solidFill>
              <a:latin typeface="Segoe UI Semibold" panose="020B0702040204020203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023846" y="1308755"/>
            <a:ext cx="7382042" cy="3633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742950" marR="0" lvl="1" indent="-28575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pitchFamily="-108" charset="-128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pitchFamily="-108" charset="-128"/>
              </a:rPr>
              <a:t/>
            </a:r>
            <a:b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pitchFamily="-108" charset="-128"/>
              </a:rPr>
            </a:br>
            <a:endParaRPr kumimoji="0" lang="en-US" sz="1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pitchFamily="-108" charset="-128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pitchFamily="-108" charset="-128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pitchFamily="-108" charset="-128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726" y="6477000"/>
            <a:ext cx="9144000" cy="356062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70000"/>
                  <a:satMod val="150000"/>
                  <a:alpha val="0"/>
                </a:schemeClr>
              </a:gs>
              <a:gs pos="34000">
                <a:schemeClr val="accent1">
                  <a:shade val="70000"/>
                  <a:satMod val="140000"/>
                </a:schemeClr>
              </a:gs>
              <a:gs pos="70000">
                <a:schemeClr val="accent1">
                  <a:tint val="100000"/>
                  <a:shade val="90000"/>
                  <a:satMod val="140000"/>
                </a:schemeClr>
              </a:gs>
              <a:gs pos="100000">
                <a:schemeClr val="accent1">
                  <a:tint val="100000"/>
                  <a:shade val="100000"/>
                  <a:satMod val="100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cap="small" dirty="0">
              <a:cs typeface="Century Gothic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63126" y="3244307"/>
            <a:ext cx="9348974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-10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" name="Picture 8" descr="Untitled2.tif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612" y="863600"/>
            <a:ext cx="4305355" cy="5207000"/>
          </a:xfrm>
          <a:prstGeom prst="rect">
            <a:avLst/>
          </a:prstGeom>
        </p:spPr>
      </p:pic>
    </p:spTree>
    <p:extLst>
      <p:ext uri="{BB962C8B-B14F-4D97-AF65-F5344CB8AC3E}">
        <p14:creationId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="" xmlns:mv="urn:schemas-microsoft-com:mac:vml" xmlns:mc="http://schemas.openxmlformats.org/markup-compatibility/2006" val="363260372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Clarity.thmx</Template>
  <TotalTime>9939</TotalTime>
  <Words>470</Words>
  <Application>Microsoft Macintosh PowerPoint</Application>
  <PresentationFormat>On-screen Show (4:3)</PresentationFormat>
  <Paragraphs>156</Paragraphs>
  <Slides>9</Slides>
  <Notes>9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Clarity</vt:lpstr>
      <vt:lpstr>Regional Conference  Access to Justice for Women Victims of Violence   </vt:lpstr>
      <vt:lpstr>  </vt:lpstr>
      <vt:lpstr>  </vt:lpstr>
      <vt:lpstr>  </vt:lpstr>
      <vt:lpstr>  </vt:lpstr>
      <vt:lpstr>  </vt:lpstr>
      <vt:lpstr>  </vt:lpstr>
      <vt:lpstr>  </vt:lpstr>
      <vt:lpstr>Let’s take a closer look…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CSO Participation in CWRD Operations</dc:title>
  <dc:creator>Alexander Roth</dc:creator>
  <cp:lastModifiedBy>Elisabeth Duban</cp:lastModifiedBy>
  <cp:revision>279</cp:revision>
  <dcterms:created xsi:type="dcterms:W3CDTF">2018-10-18T04:44:22Z</dcterms:created>
  <dcterms:modified xsi:type="dcterms:W3CDTF">2018-10-18T04:50:24Z</dcterms:modified>
</cp:coreProperties>
</file>