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60" r:id="rId1"/>
  </p:sldMasterIdLst>
  <p:notesMasterIdLst>
    <p:notesMasterId r:id="rId11"/>
  </p:notesMasterIdLst>
  <p:sldIdLst>
    <p:sldId id="256" r:id="rId2"/>
    <p:sldId id="278" r:id="rId3"/>
    <p:sldId id="317" r:id="rId4"/>
    <p:sldId id="316" r:id="rId5"/>
    <p:sldId id="318" r:id="rId6"/>
    <p:sldId id="319" r:id="rId7"/>
    <p:sldId id="321" r:id="rId8"/>
    <p:sldId id="320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3BB3"/>
    <a:srgbClr val="DFD224"/>
    <a:srgbClr val="71C460"/>
    <a:srgbClr val="009B00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16" autoAdjust="0"/>
    <p:restoredTop sz="85211" autoAdjust="0"/>
  </p:normalViewPr>
  <p:slideViewPr>
    <p:cSldViewPr snapToGrid="0" snapToObjects="1">
      <p:cViewPr>
        <p:scale>
          <a:sx n="100" d="100"/>
          <a:sy n="100" d="100"/>
        </p:scale>
        <p:origin x="-7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3056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74174-6BFE-864C-B3A1-5A3A814CECE3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C38BB-C65D-FC41-B1EB-BC7D705B3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C38BB-C65D-FC41-B1EB-BC7D705B353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C38BB-C65D-FC41-B1EB-BC7D705B353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C38BB-C65D-FC41-B1EB-BC7D705B353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C38BB-C65D-FC41-B1EB-BC7D705B353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C38BB-C65D-FC41-B1EB-BC7D705B353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C38BB-C65D-FC41-B1EB-BC7D705B353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C38BB-C65D-FC41-B1EB-BC7D705B353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C38BB-C65D-FC41-B1EB-BC7D705B353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C38BB-C65D-FC41-B1EB-BC7D705B353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Thursday, October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Thursday, October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Thursday, October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Thursday, October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Thursday, October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Thursday, October 18,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Thursday, October 18,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Thursday, October 18,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Thursday, October 18,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Thursday, October 18,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Thursday, October 18,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Thursday, October 18,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900" y="3399135"/>
            <a:ext cx="8039100" cy="2413000"/>
          </a:xfrm>
        </p:spPr>
        <p:txBody>
          <a:bodyPr>
            <a:normAutofit/>
          </a:bodyPr>
          <a:lstStyle/>
          <a:p>
            <a:pPr algn="ctr"/>
            <a:endParaRPr lang="en-US" sz="2200" dirty="0" smtClean="0">
              <a:solidFill>
                <a:schemeClr val="accent2"/>
              </a:solidFill>
            </a:endParaRPr>
          </a:p>
          <a:p>
            <a:pPr algn="ctr"/>
            <a:endParaRPr lang="en-US" dirty="0" smtClean="0">
              <a:solidFill>
                <a:schemeClr val="accent2"/>
              </a:solidFill>
              <a:latin typeface="Arial"/>
            </a:endParaRPr>
          </a:p>
          <a:p>
            <a:pPr algn="ctr"/>
            <a:r>
              <a:rPr lang="en-US" sz="2162" b="1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Elisabeth Duban</a:t>
            </a:r>
          </a:p>
          <a:p>
            <a:pPr algn="ctr"/>
            <a:r>
              <a:rPr lang="en-US" sz="18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18 October 2018</a:t>
            </a:r>
          </a:p>
          <a:p>
            <a:pPr algn="ctr"/>
            <a:r>
              <a:rPr lang="en-US" sz="18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Strasbourg, France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300" y="1511300"/>
            <a:ext cx="8663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572" y="3399135"/>
            <a:ext cx="835292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 smtClean="0">
                <a:latin typeface="Segoe UI Semibold" panose="020B0702040204020203" pitchFamily="34" charset="0"/>
              </a:rPr>
              <a:t>Session 3: Tools to Improve Women’s Access to Justice</a:t>
            </a:r>
            <a:endParaRPr lang="en-US" sz="2400" dirty="0">
              <a:effectLst/>
              <a:latin typeface="Segoe UI Semibold" panose="020B0702040204020203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87400" y="547687"/>
            <a:ext cx="7848600" cy="1927225"/>
          </a:xfrm>
        </p:spPr>
        <p:txBody>
          <a:bodyPr/>
          <a:lstStyle/>
          <a:p>
            <a:r>
              <a:rPr lang="en-GB" sz="2400" b="1" cap="none" dirty="0" smtClean="0">
                <a:solidFill>
                  <a:srgbClr val="663BB3"/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  <a:t>Regional Conference</a:t>
            </a:r>
            <a:br>
              <a:rPr lang="en-GB" sz="2400" b="1" cap="none" dirty="0" smtClean="0">
                <a:solidFill>
                  <a:srgbClr val="663BB3"/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</a:br>
            <a:r>
              <a:rPr lang="en-GB" sz="3200" b="1" dirty="0" smtClean="0">
                <a:solidFill>
                  <a:srgbClr val="663BB3"/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  <a:t/>
            </a:r>
            <a:br>
              <a:rPr lang="en-GB" sz="3200" b="1" dirty="0" smtClean="0">
                <a:solidFill>
                  <a:srgbClr val="663BB3"/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</a:br>
            <a:r>
              <a:rPr lang="en-GB" sz="3200" b="1" cap="none" dirty="0" smtClean="0">
                <a:solidFill>
                  <a:srgbClr val="663BB3"/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  <a:t>Access to Justice for Women Victims of Violence   </a:t>
            </a:r>
            <a:endParaRPr lang="en-GB" sz="3200" dirty="0">
              <a:solidFill>
                <a:srgbClr val="663BB3"/>
              </a:solidFill>
            </a:endParaRPr>
          </a:p>
        </p:txBody>
      </p:sp>
      <p:pic>
        <p:nvPicPr>
          <p:cNvPr id="10" name="Picture 9" descr="image001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00" y="0"/>
            <a:ext cx="1168400" cy="1007241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385179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6" y="320274"/>
            <a:ext cx="9348974" cy="1421231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	</a:t>
            </a:r>
            <a:br>
              <a:rPr lang="en-US" sz="2800" i="1" dirty="0" smtClean="0"/>
            </a:br>
            <a:endParaRPr lang="en-US" sz="2800" i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37491" y="2259263"/>
            <a:ext cx="3688912" cy="357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250864" y="1741506"/>
            <a:ext cx="5364496" cy="202293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177801" y="320274"/>
            <a:ext cx="8966200" cy="1421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GB" sz="3200" b="1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Human Rights Education for Legal Professionals (HELP) </a:t>
            </a: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GB" sz="3200" b="1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Online Course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WAJ_Cover_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12" y="2259263"/>
            <a:ext cx="7689088" cy="3838241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632603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6" y="320274"/>
            <a:ext cx="9348974" cy="1421231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	</a:t>
            </a:r>
            <a:br>
              <a:rPr lang="en-US" sz="2800" i="1" dirty="0" smtClean="0"/>
            </a:br>
            <a:endParaRPr lang="en-US" sz="2800" i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250864" y="1741506"/>
            <a:ext cx="5364496" cy="202293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731012" y="320274"/>
            <a:ext cx="7884348" cy="1051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9846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GB" sz="9846" b="1" spc="-100" dirty="0" smtClean="0">
                <a:solidFill>
                  <a:srgbClr val="663BB3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Methodology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012" y="1371601"/>
            <a:ext cx="788434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000" spc="-100" dirty="0" err="1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CoE</a:t>
            </a: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working group </a:t>
            </a: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with three international experts</a:t>
            </a:r>
            <a:endParaRPr lang="en-US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Content based on </a:t>
            </a:r>
            <a:r>
              <a:rPr lang="en-US" sz="2000" i="1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Training Manual For Judges and Prosecutors on Ensuring Women’s Access to Justice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(2017)</a:t>
            </a:r>
          </a:p>
          <a:p>
            <a:pPr>
              <a:buFont typeface="Wingdings" charset="2"/>
              <a:buChar char="§"/>
            </a:pPr>
            <a:endParaRPr lang="en-US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Under Partnership for Good Governance (PGG) regional project in six Eastern Partnership Countries (Armenia, Azerbaijan, Belarus, Georgia, the Republic of Moldova, Ukraine)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ü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Scope </a:t>
            </a: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is broader than violence against women</a:t>
            </a:r>
            <a:endParaRPr lang="en-US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ü"/>
            </a:pPr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ü"/>
            </a:pPr>
            <a:r>
              <a:rPr lang="en-GB" sz="24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Potential audience is broader than judges and prosecutors</a:t>
            </a:r>
          </a:p>
          <a:p>
            <a:pPr>
              <a:buFont typeface="Wingdings" charset="2"/>
              <a:buChar char="ü"/>
            </a:pPr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ü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Broader region than Eastern Partnership Countries</a:t>
            </a:r>
            <a:endParaRPr lang="en-GB" dirty="0" smtClean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632603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6" y="320274"/>
            <a:ext cx="9348974" cy="1421231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	</a:t>
            </a:r>
            <a:br>
              <a:rPr lang="en-US" sz="2800" i="1" dirty="0" smtClean="0"/>
            </a:br>
            <a:endParaRPr lang="en-US" sz="2800" i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37491" y="2259263"/>
            <a:ext cx="3688912" cy="357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250864" y="1741506"/>
            <a:ext cx="5364496" cy="202293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731012" y="320274"/>
            <a:ext cx="7884348" cy="1051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9846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GB" sz="9846" b="1" spc="-100" dirty="0" smtClean="0">
                <a:solidFill>
                  <a:srgbClr val="663BB3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Course structure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012" y="1687354"/>
            <a:ext cx="788434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Six substantive modules</a:t>
            </a: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Welcome and Introduction)</a:t>
            </a:r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Module 1: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Understanding Women’s Access to Justice 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Module 2: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International and European Legal Framework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Module 3: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Discrimination on the Grounds of Sex and Gender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Module 4: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Avoiding Gender Stereotyping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Module 5: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Practical Guidance to Improve Women’s Access to Justice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4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Module 6: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Gender Sensitive Approaches to the Practice of Law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632603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6" y="320274"/>
            <a:ext cx="9348974" cy="1421231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	</a:t>
            </a:r>
            <a:br>
              <a:rPr lang="en-US" sz="2800" i="1" dirty="0" smtClean="0"/>
            </a:br>
            <a:endParaRPr lang="en-US" sz="2800" i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37491" y="2259263"/>
            <a:ext cx="3688912" cy="357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19800" y="762803"/>
            <a:ext cx="2595560" cy="121759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731012" y="320274"/>
            <a:ext cx="7884348" cy="1051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9846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GB" sz="9846" b="1" spc="-100" dirty="0" smtClean="0">
                <a:solidFill>
                  <a:srgbClr val="663BB3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Course structure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012" y="1687354"/>
            <a:ext cx="61142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000" spc="-100" dirty="0" smtClean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Module 1</a:t>
            </a: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Understanding Women’s Access to Justice 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Module 2: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International and European Legal Framework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Module 3: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Discrimination on the Grounds of Sex and Gender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Module 4: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Avoiding Gender Stereotyping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Module 5: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Practical Guidance to Improve Women’s Access to Justice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4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Module 6: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Gender Sensitive Approaches to the Practice of Law</a:t>
            </a:r>
            <a:endParaRPr lang="en-GB" dirty="0" smtClean="0"/>
          </a:p>
        </p:txBody>
      </p:sp>
      <p:sp>
        <p:nvSpPr>
          <p:cNvPr id="7" name="Double Brace 6"/>
          <p:cNvSpPr/>
          <p:nvPr/>
        </p:nvSpPr>
        <p:spPr>
          <a:xfrm>
            <a:off x="6845300" y="1980397"/>
            <a:ext cx="1770060" cy="457200"/>
          </a:xfrm>
          <a:prstGeom prst="bracePai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Conceptual approach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632603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6" y="320274"/>
            <a:ext cx="9348974" cy="1421231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	</a:t>
            </a:r>
            <a:br>
              <a:rPr lang="en-US" sz="2800" i="1" dirty="0" smtClean="0"/>
            </a:br>
            <a:endParaRPr lang="en-US" sz="2800" i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37491" y="2259263"/>
            <a:ext cx="3688912" cy="357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19800" y="762803"/>
            <a:ext cx="2595560" cy="121759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731012" y="320274"/>
            <a:ext cx="7884348" cy="1051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9846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GB" sz="9846" b="1" spc="-100" dirty="0" smtClean="0">
                <a:solidFill>
                  <a:srgbClr val="663BB3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Course structure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012" y="1687354"/>
            <a:ext cx="61142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Module 1: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Understanding Women’s Access to Justice 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000" spc="-100" dirty="0" smtClean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Module 2</a:t>
            </a: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International and European Legal Framework</a:t>
            </a:r>
          </a:p>
          <a:p>
            <a:endParaRPr lang="en-GB" sz="2000" spc="-100" dirty="0" smtClean="0">
              <a:solidFill>
                <a:srgbClr val="FF000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Module 3</a:t>
            </a: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Discrimination on the Grounds of Sex and Gender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000" spc="-100" dirty="0" smtClean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Module 4</a:t>
            </a: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Avoiding Gender Stereotyping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Module 5: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Practical Guidance to Improve Women’s Access to Justice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4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Module 6: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Gender Sensitive Approaches to the Practice of Law</a:t>
            </a:r>
            <a:endParaRPr lang="en-GB" dirty="0" smtClean="0"/>
          </a:p>
        </p:txBody>
      </p:sp>
      <p:sp>
        <p:nvSpPr>
          <p:cNvPr id="7" name="Double Brace 6"/>
          <p:cNvSpPr/>
          <p:nvPr/>
        </p:nvSpPr>
        <p:spPr>
          <a:xfrm>
            <a:off x="6845300" y="2870200"/>
            <a:ext cx="2049460" cy="1892300"/>
          </a:xfrm>
          <a:prstGeom prst="bracePai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Substantive information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632603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6" y="320274"/>
            <a:ext cx="9348974" cy="1421231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	</a:t>
            </a:r>
            <a:br>
              <a:rPr lang="en-US" sz="2800" i="1" dirty="0" smtClean="0"/>
            </a:br>
            <a:endParaRPr lang="en-US" sz="2800" i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37491" y="2259263"/>
            <a:ext cx="3688912" cy="357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19800" y="762803"/>
            <a:ext cx="2595560" cy="121759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731012" y="320274"/>
            <a:ext cx="7884348" cy="1051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9846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GB" sz="9846" b="1" spc="-100" dirty="0" smtClean="0">
                <a:solidFill>
                  <a:srgbClr val="663BB3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Course structure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012" y="1687354"/>
            <a:ext cx="61142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Module 1: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Understanding Women’s Access to Justice 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Module 2: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International and European Legal Framework</a:t>
            </a:r>
          </a:p>
          <a:p>
            <a:endParaRPr lang="en-GB" sz="2000" spc="-100" dirty="0" smtClean="0">
              <a:solidFill>
                <a:srgbClr val="FF000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Module 3: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Discrimination on the Grounds of Sex and Gender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Module 4: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Avoiding Gender Stereotyping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000" spc="-100" dirty="0" smtClean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Module 5</a:t>
            </a: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: 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Practical Guidance to Improve Women’s Access to Justice</a:t>
            </a: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4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000" spc="-100" dirty="0" smtClean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Module 6</a:t>
            </a:r>
            <a:r>
              <a:rPr lang="en-GB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en-US" sz="20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Gender Sensitive Approaches to the Practice of Law</a:t>
            </a:r>
            <a:endParaRPr lang="en-GB" dirty="0" smtClean="0"/>
          </a:p>
        </p:txBody>
      </p:sp>
      <p:sp>
        <p:nvSpPr>
          <p:cNvPr id="7" name="Double Brace 6"/>
          <p:cNvSpPr/>
          <p:nvPr/>
        </p:nvSpPr>
        <p:spPr>
          <a:xfrm>
            <a:off x="6845300" y="4737100"/>
            <a:ext cx="1858960" cy="1479491"/>
          </a:xfrm>
          <a:prstGeom prst="bracePai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Guidance and practical tips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632603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6" y="320274"/>
            <a:ext cx="9348974" cy="1421231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	</a:t>
            </a:r>
            <a:br>
              <a:rPr lang="en-US" sz="2800" i="1" dirty="0" smtClean="0"/>
            </a:br>
            <a:endParaRPr lang="en-US" sz="2800" i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37491" y="2259263"/>
            <a:ext cx="3688912" cy="357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19800" y="762803"/>
            <a:ext cx="2595560" cy="121759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731012" y="320274"/>
            <a:ext cx="7884348" cy="1051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9846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GB" sz="9846" b="1" spc="-100" dirty="0" smtClean="0">
                <a:solidFill>
                  <a:srgbClr val="663BB3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Module structure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491" y="2259263"/>
            <a:ext cx="52887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4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Interactive presentation of information</a:t>
            </a:r>
          </a:p>
          <a:p>
            <a:endParaRPr lang="en-GB" sz="24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4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Expert commentary: videos</a:t>
            </a:r>
            <a:endParaRPr lang="en-US" sz="24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endParaRPr lang="en-GB" sz="2400" spc="-100" dirty="0" smtClean="0">
              <a:solidFill>
                <a:srgbClr val="FF000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4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en-GB" sz="2400" spc="-100" dirty="0" smtClean="0">
                <a:solidFill>
                  <a:srgbClr val="FF000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Self reflection exercises  </a:t>
            </a:r>
          </a:p>
          <a:p>
            <a:endParaRPr lang="en-GB" sz="24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GB" sz="2400" spc="-100" dirty="0" smtClean="0">
                <a:solidFill>
                  <a:srgbClr val="000090"/>
                </a:solidFill>
                <a:latin typeface="Segoe UI Semibold" panose="020B0702040204020203" pitchFamily="34" charset="0"/>
                <a:ea typeface="+mj-ea"/>
                <a:cs typeface="Arial" panose="020B0604020202020204" pitchFamily="34" charset="0"/>
              </a:rPr>
              <a:t>  End of module knowledge test/ quiz</a:t>
            </a:r>
            <a:endParaRPr lang="en-US" sz="24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  <a:p>
            <a:endParaRPr lang="en-GB" sz="2000" spc="-100" dirty="0" smtClean="0">
              <a:solidFill>
                <a:srgbClr val="000090"/>
              </a:solidFill>
              <a:latin typeface="Segoe UI Semibold" panose="020B0702040204020203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Picture 10" descr="Untitled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905407"/>
            <a:ext cx="2893975" cy="381382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632603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514" y="2749007"/>
            <a:ext cx="4967212" cy="99060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smtClean="0">
                <a:solidFill>
                  <a:srgbClr val="663BB3"/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  <a:t>Let’s take a closer look…</a:t>
            </a:r>
            <a:endParaRPr lang="en-US" sz="2800" b="1" i="1" dirty="0">
              <a:solidFill>
                <a:srgbClr val="663BB3"/>
              </a:solidFill>
              <a:latin typeface="Segoe UI Semibold" panose="020B07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23846" y="1308755"/>
            <a:ext cx="7382042" cy="363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</a:b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26" y="6477000"/>
            <a:ext cx="9144000" cy="3560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</a:schemeClr>
              </a:gs>
              <a:gs pos="70000">
                <a:schemeClr val="accent1">
                  <a:tint val="100000"/>
                  <a:shade val="90000"/>
                  <a:satMod val="140000"/>
                </a:schemeClr>
              </a:gs>
              <a:gs pos="100000">
                <a:schemeClr val="accent1">
                  <a:tint val="100000"/>
                  <a:shade val="100000"/>
                  <a:sat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cap="small" dirty="0">
              <a:cs typeface="Century Gothic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3126" y="3244307"/>
            <a:ext cx="9348974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Untitled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2" y="863600"/>
            <a:ext cx="4305355" cy="52070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632603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9939</TotalTime>
  <Words>470</Words>
  <Application>Microsoft Macintosh PowerPoint</Application>
  <PresentationFormat>On-screen Show (4:3)</PresentationFormat>
  <Paragraphs>156</Paragraphs>
  <Slides>9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Regional Conference  Access to Justice for Women Victims of Violence   </vt:lpstr>
      <vt:lpstr>  </vt:lpstr>
      <vt:lpstr>  </vt:lpstr>
      <vt:lpstr>  </vt:lpstr>
      <vt:lpstr>  </vt:lpstr>
      <vt:lpstr>  </vt:lpstr>
      <vt:lpstr>  </vt:lpstr>
      <vt:lpstr>  </vt:lpstr>
      <vt:lpstr>Let’s take a closer look…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 Participation in CWRD Operations</dc:title>
  <dc:creator>Alexander Roth</dc:creator>
  <cp:lastModifiedBy>Elisabeth Duban</cp:lastModifiedBy>
  <cp:revision>279</cp:revision>
  <dcterms:created xsi:type="dcterms:W3CDTF">2018-10-18T04:44:22Z</dcterms:created>
  <dcterms:modified xsi:type="dcterms:W3CDTF">2018-10-18T04:50:24Z</dcterms:modified>
</cp:coreProperties>
</file>