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9" r:id="rId2"/>
    <p:sldId id="272" r:id="rId3"/>
    <p:sldId id="258" r:id="rId4"/>
    <p:sldId id="260" r:id="rId5"/>
    <p:sldId id="262" r:id="rId6"/>
    <p:sldId id="267" r:id="rId7"/>
    <p:sldId id="266" r:id="rId8"/>
    <p:sldId id="256" r:id="rId9"/>
    <p:sldId id="273" r:id="rId10"/>
    <p:sldId id="261" r:id="rId11"/>
    <p:sldId id="264" r:id="rId12"/>
    <p:sldId id="269" r:id="rId13"/>
    <p:sldId id="26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DCDC"/>
    <a:srgbClr val="4BEB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58"/>
    <p:restoredTop sz="94721"/>
  </p:normalViewPr>
  <p:slideViewPr>
    <p:cSldViewPr snapToGrid="0" snapToObjects="1">
      <p:cViewPr>
        <p:scale>
          <a:sx n="92" d="100"/>
          <a:sy n="92" d="100"/>
        </p:scale>
        <p:origin x="-152" y="4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charts/_rels/chart1.xml.rels><?xml version="1.0" encoding="UTF-8" standalone="yes"?>
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oleObject" Target="Workbo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microsoft.com/office/2011/relationships/chartStyle" Target="style2.xml"/><Relationship Id="rId2" Type="http://schemas.microsoft.com/office/2011/relationships/chartColorStyle" Target="colors2.xml"/><Relationship Id="rId3" Type="http://schemas.openxmlformats.org/officeDocument/2006/relationships/oleObject" Target="Work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Sheet1!$C$13</c:f>
              <c:strCache>
                <c:ptCount val="1"/>
                <c:pt idx="0">
                  <c:v>Girls</c:v>
                </c:pt>
              </c:strCache>
            </c:strRef>
          </c:tx>
          <c:spPr>
            <a:solidFill>
              <a:srgbClr val="56E7FF"/>
            </a:solidFill>
            <a:ln>
              <a:noFill/>
            </a:ln>
            <a:effectLst/>
          </c:spPr>
          <c:invertIfNegative val="0"/>
          <c:cat>
            <c:strRef>
              <c:f>Sheet1!$B$14:$B$19</c:f>
              <c:strCache>
                <c:ptCount val="6"/>
                <c:pt idx="0">
                  <c:v>YouTube</c:v>
                </c:pt>
                <c:pt idx="1">
                  <c:v>Wikipedia</c:v>
                </c:pt>
                <c:pt idx="2">
                  <c:v>School programs (TV, internet)</c:v>
                </c:pt>
                <c:pt idx="3">
                  <c:v>Documentaries, mediatèque</c:v>
                </c:pt>
                <c:pt idx="4">
                  <c:v>Online libraries</c:v>
                </c:pt>
                <c:pt idx="5">
                  <c:v>Online museums, ed. institutions</c:v>
                </c:pt>
              </c:strCache>
            </c:strRef>
          </c:cat>
          <c:val>
            <c:numRef>
              <c:f>Sheet1!$C$14:$C$19</c:f>
              <c:numCache>
                <c:formatCode>General</c:formatCode>
                <c:ptCount val="6"/>
                <c:pt idx="0">
                  <c:v>83.0</c:v>
                </c:pt>
                <c:pt idx="1">
                  <c:v>58.0</c:v>
                </c:pt>
                <c:pt idx="2">
                  <c:v>25.0</c:v>
                </c:pt>
                <c:pt idx="3">
                  <c:v>26.0</c:v>
                </c:pt>
                <c:pt idx="4">
                  <c:v>14.0</c:v>
                </c:pt>
                <c:pt idx="5">
                  <c:v>8.0</c:v>
                </c:pt>
              </c:numCache>
            </c:numRef>
          </c:val>
        </c:ser>
        <c:ser>
          <c:idx val="1"/>
          <c:order val="1"/>
          <c:tx>
            <c:strRef>
              <c:f>Sheet1!$D$13</c:f>
              <c:strCache>
                <c:ptCount val="1"/>
                <c:pt idx="0">
                  <c:v>Boys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Sheet1!$B$14:$B$19</c:f>
              <c:strCache>
                <c:ptCount val="6"/>
                <c:pt idx="0">
                  <c:v>YouTube</c:v>
                </c:pt>
                <c:pt idx="1">
                  <c:v>Wikipedia</c:v>
                </c:pt>
                <c:pt idx="2">
                  <c:v>School programs (TV, internet)</c:v>
                </c:pt>
                <c:pt idx="3">
                  <c:v>Documentaries, mediatèque</c:v>
                </c:pt>
                <c:pt idx="4">
                  <c:v>Online libraries</c:v>
                </c:pt>
                <c:pt idx="5">
                  <c:v>Online museums, ed. institutions</c:v>
                </c:pt>
              </c:strCache>
            </c:strRef>
          </c:cat>
          <c:val>
            <c:numRef>
              <c:f>Sheet1!$D$14:$D$19</c:f>
              <c:numCache>
                <c:formatCode>General</c:formatCode>
                <c:ptCount val="6"/>
                <c:pt idx="0">
                  <c:v>83.0</c:v>
                </c:pt>
                <c:pt idx="1">
                  <c:v>58.0</c:v>
                </c:pt>
                <c:pt idx="2">
                  <c:v>29.0</c:v>
                </c:pt>
                <c:pt idx="3">
                  <c:v>16.0</c:v>
                </c:pt>
                <c:pt idx="4">
                  <c:v>11.0</c:v>
                </c:pt>
                <c:pt idx="5">
                  <c:v>7.0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-2088102192"/>
        <c:axId val="-2047609392"/>
      </c:barChart>
      <c:catAx>
        <c:axId val="-20881021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pPr>
            <a:endParaRPr lang="en-US"/>
          </a:p>
        </c:txPr>
        <c:crossAx val="-2047609392"/>
        <c:crosses val="autoZero"/>
        <c:auto val="1"/>
        <c:lblAlgn val="ctr"/>
        <c:lblOffset val="100"/>
        <c:noMultiLvlLbl val="0"/>
      </c:catAx>
      <c:valAx>
        <c:axId val="-20476093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88102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spPr>
            <a:solidFill>
              <a:srgbClr val="56E7FF"/>
            </a:solidFill>
            <a:ln>
              <a:noFill/>
            </a:ln>
            <a:effectLst/>
          </c:spPr>
          <c:invertIfNegative val="0"/>
          <c:cat>
            <c:strRef>
              <c:f>Sheet1!$B$3:$B$10</c:f>
              <c:strCache>
                <c:ptCount val="8"/>
                <c:pt idx="0">
                  <c:v>Mixed</c:v>
                </c:pt>
                <c:pt idx="1">
                  <c:v>Working with friends</c:v>
                </c:pt>
                <c:pt idx="2">
                  <c:v>Brothers and sisters</c:v>
                </c:pt>
                <c:pt idx="3">
                  <c:v>Instructions from  school</c:v>
                </c:pt>
                <c:pt idx="4">
                  <c:v>Just tried it</c:v>
                </c:pt>
                <c:pt idx="5">
                  <c:v>Parents</c:v>
                </c:pt>
                <c:pt idx="6">
                  <c:v>Online tutorials</c:v>
                </c:pt>
                <c:pt idx="7">
                  <c:v>Chatting with friends</c:v>
                </c:pt>
              </c:strCache>
            </c:strRef>
          </c:cat>
          <c:val>
            <c:numRef>
              <c:f>Sheet1!$C$3:$C$10</c:f>
              <c:numCache>
                <c:formatCode>General</c:formatCode>
                <c:ptCount val="8"/>
                <c:pt idx="0">
                  <c:v>50.0</c:v>
                </c:pt>
                <c:pt idx="1">
                  <c:v>45.0</c:v>
                </c:pt>
                <c:pt idx="2">
                  <c:v>43.0</c:v>
                </c:pt>
                <c:pt idx="3">
                  <c:v>35.0</c:v>
                </c:pt>
                <c:pt idx="4">
                  <c:v>32.0</c:v>
                </c:pt>
                <c:pt idx="5">
                  <c:v>17.0</c:v>
                </c:pt>
                <c:pt idx="6">
                  <c:v>3.0</c:v>
                </c:pt>
                <c:pt idx="7">
                  <c:v>5.0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052088240"/>
        <c:axId val="-2052085920"/>
      </c:barChart>
      <c:catAx>
        <c:axId val="-20520882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pPr>
            <a:endParaRPr lang="en-US"/>
          </a:p>
        </c:txPr>
        <c:crossAx val="-2052085920"/>
        <c:crosses val="autoZero"/>
        <c:auto val="1"/>
        <c:lblAlgn val="ctr"/>
        <c:lblOffset val="100"/>
        <c:noMultiLvlLbl val="0"/>
      </c:catAx>
      <c:valAx>
        <c:axId val="-20520859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520882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932EA4-33F3-3645-BCAD-074CE57ADB5B}" type="datetimeFigureOut">
              <a:rPr lang="en-US" smtClean="0"/>
              <a:t>6/18/20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EE0CCD-5DD0-A847-A8DA-4615C772A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51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EE0CCD-5DD0-A847-A8DA-4615C772A86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135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FE315-A1E4-1A4F-B8A9-3DBD377E9D9F}" type="datetimeFigureOut">
              <a:rPr lang="en-US" smtClean="0"/>
              <a:t>6/18/20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B565E-5FA3-0444-B0C2-0ABF19C8F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55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FE315-A1E4-1A4F-B8A9-3DBD377E9D9F}" type="datetimeFigureOut">
              <a:rPr lang="en-US" smtClean="0"/>
              <a:t>6/18/20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B565E-5FA3-0444-B0C2-0ABF19C8F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596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FE315-A1E4-1A4F-B8A9-3DBD377E9D9F}" type="datetimeFigureOut">
              <a:rPr lang="en-US" smtClean="0"/>
              <a:t>6/18/20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B565E-5FA3-0444-B0C2-0ABF19C8F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84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FE315-A1E4-1A4F-B8A9-3DBD377E9D9F}" type="datetimeFigureOut">
              <a:rPr lang="en-US" smtClean="0"/>
              <a:t>6/18/20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B565E-5FA3-0444-B0C2-0ABF19C8F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871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FE315-A1E4-1A4F-B8A9-3DBD377E9D9F}" type="datetimeFigureOut">
              <a:rPr lang="en-US" smtClean="0"/>
              <a:t>6/18/20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B565E-5FA3-0444-B0C2-0ABF19C8F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079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FE315-A1E4-1A4F-B8A9-3DBD377E9D9F}" type="datetimeFigureOut">
              <a:rPr lang="en-US" smtClean="0"/>
              <a:t>6/18/20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B565E-5FA3-0444-B0C2-0ABF19C8F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86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FE315-A1E4-1A4F-B8A9-3DBD377E9D9F}" type="datetimeFigureOut">
              <a:rPr lang="en-US" smtClean="0"/>
              <a:t>6/18/20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B565E-5FA3-0444-B0C2-0ABF19C8F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972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FE315-A1E4-1A4F-B8A9-3DBD377E9D9F}" type="datetimeFigureOut">
              <a:rPr lang="en-US" smtClean="0"/>
              <a:t>6/18/20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B565E-5FA3-0444-B0C2-0ABF19C8F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661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FE315-A1E4-1A4F-B8A9-3DBD377E9D9F}" type="datetimeFigureOut">
              <a:rPr lang="en-US" smtClean="0"/>
              <a:t>6/18/20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B565E-5FA3-0444-B0C2-0ABF19C8F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686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FE315-A1E4-1A4F-B8A9-3DBD377E9D9F}" type="datetimeFigureOut">
              <a:rPr lang="en-US" smtClean="0"/>
              <a:t>6/18/20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B565E-5FA3-0444-B0C2-0ABF19C8F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888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FE315-A1E4-1A4F-B8A9-3DBD377E9D9F}" type="datetimeFigureOut">
              <a:rPr lang="en-US" smtClean="0"/>
              <a:t>6/18/20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B565E-5FA3-0444-B0C2-0ABF19C8F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241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EFE315-A1E4-1A4F-B8A9-3DBD377E9D9F}" type="datetimeFigureOut">
              <a:rPr lang="en-US" smtClean="0"/>
              <a:t>6/18/20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3B565E-5FA3-0444-B0C2-0ABF19C8F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173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Relationship Id="rId3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Relationship Id="rId3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Relationship Id="rId3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Relationship Id="rId3" Type="http://schemas.openxmlformats.org/officeDocument/2006/relationships/hyperlink" Target="https://ec.europa.eu/digital-single-market/en/news/2nd-survey-schools-ict-education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4" Type="http://schemas.openxmlformats.org/officeDocument/2006/relationships/chart" Target="../charts/chart2.xm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7989" y="1122363"/>
            <a:ext cx="9910011" cy="2387600"/>
          </a:xfrm>
        </p:spPr>
        <p:txBody>
          <a:bodyPr>
            <a:normAutofit/>
          </a:bodyPr>
          <a:lstStyle/>
          <a:p>
            <a:r>
              <a:rPr lang="en-US" dirty="0"/>
              <a:t> </a:t>
            </a:r>
            <a:r>
              <a:rPr lang="en-US" b="1" dirty="0" smtClean="0">
                <a:ln w="0"/>
                <a:solidFill>
                  <a:srgbClr val="44DCDC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+mn-lt"/>
                <a:ea typeface="+mn-ea"/>
                <a:cs typeface="+mn-cs"/>
              </a:rPr>
              <a:t>The </a:t>
            </a:r>
            <a:r>
              <a:rPr lang="en-US" b="1" dirty="0">
                <a:ln w="0"/>
                <a:solidFill>
                  <a:srgbClr val="44DCDC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+mn-lt"/>
                <a:ea typeface="+mn-ea"/>
                <a:cs typeface="+mn-cs"/>
              </a:rPr>
              <a:t>education </a:t>
            </a:r>
            <a:r>
              <a:rPr lang="en-US" b="1" dirty="0" smtClean="0">
                <a:ln w="0"/>
                <a:solidFill>
                  <a:srgbClr val="44DCDC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+mn-lt"/>
                <a:ea typeface="+mn-ea"/>
                <a:cs typeface="+mn-cs"/>
              </a:rPr>
              <a:t>industry</a:t>
            </a:r>
            <a:br>
              <a:rPr lang="en-US" b="1" dirty="0" smtClean="0">
                <a:ln w="0"/>
                <a:solidFill>
                  <a:srgbClr val="44DCDC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+mn-lt"/>
                <a:ea typeface="+mn-ea"/>
                <a:cs typeface="+mn-cs"/>
              </a:rPr>
            </a:br>
            <a:r>
              <a:rPr lang="en-US" sz="4000" b="1" i="1" dirty="0" smtClean="0">
                <a:ln w="0"/>
                <a:solidFill>
                  <a:srgbClr val="44DCDC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+mn-lt"/>
                <a:ea typeface="+mn-ea"/>
                <a:cs typeface="+mn-cs"/>
              </a:rPr>
              <a:t>between </a:t>
            </a:r>
            <a:r>
              <a:rPr lang="en-GB" sz="4000" b="1" i="1" dirty="0">
                <a:ln w="0"/>
                <a:solidFill>
                  <a:srgbClr val="44DCDC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+mn-lt"/>
                <a:ea typeface="+mn-ea"/>
                <a:cs typeface="+mn-cs"/>
              </a:rPr>
              <a:t>democratization and content control</a:t>
            </a:r>
            <a:r>
              <a:rPr lang="en-GB" sz="4000" i="1" dirty="0"/>
              <a:t> </a:t>
            </a:r>
            <a:endParaRPr lang="en-US" sz="4000" b="1" i="1" dirty="0">
              <a:ln w="0"/>
              <a:solidFill>
                <a:srgbClr val="44DCDC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519854"/>
            <a:ext cx="12192000" cy="1338146"/>
          </a:xfrm>
          <a:prstGeom prst="rect">
            <a:avLst/>
          </a:prstGeom>
          <a:effectLst>
            <a:softEdge rad="76200"/>
          </a:effectLst>
        </p:spPr>
      </p:pic>
      <p:sp>
        <p:nvSpPr>
          <p:cNvPr id="5" name="TextBox 4"/>
          <p:cNvSpPr txBox="1"/>
          <p:nvPr/>
        </p:nvSpPr>
        <p:spPr>
          <a:xfrm>
            <a:off x="8720667" y="4131733"/>
            <a:ext cx="32850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i="1" dirty="0"/>
              <a:t>Janice Richardson</a:t>
            </a:r>
            <a:r>
              <a:rPr lang="en-US" sz="3200" b="1" i="1"/>
              <a:t/>
            </a:r>
            <a:br>
              <a:rPr lang="en-US" sz="3200" b="1" i="1"/>
            </a:br>
            <a:r>
              <a:rPr lang="en-US" sz="3200" b="1" i="1" smtClean="0"/>
              <a:t>June 2020</a:t>
            </a:r>
            <a:endParaRPr lang="en-US" sz="3200" i="1" dirty="0"/>
          </a:p>
        </p:txBody>
      </p:sp>
    </p:spTree>
    <p:extLst>
      <p:ext uri="{BB962C8B-B14F-4D97-AF65-F5344CB8AC3E}">
        <p14:creationId xmlns:p14="http://schemas.microsoft.com/office/powerpoint/2010/main" val="2035655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0781" y="1981200"/>
            <a:ext cx="10092040" cy="4876800"/>
          </a:xfrm>
        </p:spPr>
        <p:txBody>
          <a:bodyPr>
            <a:normAutofit/>
          </a:bodyPr>
          <a:lstStyle/>
          <a:p>
            <a:pPr marL="514350" indent="-514350" algn="l">
              <a:spcAft>
                <a:spcPts val="600"/>
              </a:spcAft>
              <a:buClr>
                <a:srgbClr val="FF0000"/>
              </a:buClr>
              <a:buFont typeface="+mj-lt"/>
              <a:buAutoNum type="arabicPeriod"/>
            </a:pPr>
            <a:r>
              <a:rPr lang="en-GB" sz="2800" b="1" dirty="0" smtClean="0"/>
              <a:t>Student-centred</a:t>
            </a:r>
            <a:r>
              <a:rPr lang="en-GB" sz="2800" dirty="0" smtClean="0"/>
              <a:t> </a:t>
            </a:r>
            <a:r>
              <a:rPr lang="mr-IN" sz="2800" dirty="0" smtClean="0"/>
              <a:t>–</a:t>
            </a:r>
            <a:r>
              <a:rPr lang="en-GB" sz="2800" dirty="0" smtClean="0"/>
              <a:t> based on needs, interests</a:t>
            </a:r>
          </a:p>
          <a:p>
            <a:pPr marL="514350" indent="-514350" algn="l">
              <a:buClr>
                <a:srgbClr val="FF0000"/>
              </a:buClr>
              <a:buFont typeface="+mj-lt"/>
              <a:buAutoNum type="arabicPeriod"/>
            </a:pPr>
            <a:r>
              <a:rPr lang="en-GB" sz="2800" b="1" dirty="0" smtClean="0"/>
              <a:t>Meaningful </a:t>
            </a:r>
            <a:r>
              <a:rPr lang="mr-IN" sz="2800" dirty="0"/>
              <a:t>–</a:t>
            </a:r>
            <a:r>
              <a:rPr lang="en-GB" sz="2800" dirty="0" smtClean="0"/>
              <a:t> using today’s tools &amp; context in real contexts</a:t>
            </a:r>
          </a:p>
          <a:p>
            <a:pPr marL="514350" indent="-514350" algn="l">
              <a:buClr>
                <a:srgbClr val="FF0000"/>
              </a:buClr>
              <a:buFont typeface="+mj-lt"/>
              <a:buAutoNum type="arabicPeriod"/>
            </a:pPr>
            <a:r>
              <a:rPr lang="en-GB" sz="2800" b="1" dirty="0" smtClean="0"/>
              <a:t>Engaging, intrinsically motivating, flexible</a:t>
            </a:r>
            <a:endParaRPr lang="nl-BE" sz="2800" dirty="0"/>
          </a:p>
          <a:p>
            <a:pPr marL="514350" indent="-514350" algn="l">
              <a:buClr>
                <a:srgbClr val="FF0000"/>
              </a:buClr>
              <a:buFont typeface="+mj-lt"/>
              <a:buAutoNum type="arabicPeriod"/>
            </a:pPr>
            <a:r>
              <a:rPr lang="en-GB" sz="2800" b="1" dirty="0" smtClean="0"/>
              <a:t>Opens access to new opportunities </a:t>
            </a:r>
          </a:p>
          <a:p>
            <a:pPr marL="514350" indent="-514350" algn="l">
              <a:buClr>
                <a:srgbClr val="FF0000"/>
              </a:buClr>
              <a:buFont typeface="+mj-lt"/>
              <a:buAutoNum type="arabicPeriod"/>
            </a:pPr>
            <a:r>
              <a:rPr lang="en-GB" sz="2800" b="1" dirty="0" smtClean="0"/>
              <a:t>Fosters self-evaluation and advocacy </a:t>
            </a:r>
            <a:r>
              <a:rPr lang="mr-IN" sz="2800" dirty="0" smtClean="0"/>
              <a:t>–</a:t>
            </a:r>
            <a:r>
              <a:rPr lang="nl-BE" sz="2800" dirty="0" smtClean="0"/>
              <a:t> </a:t>
            </a:r>
            <a:r>
              <a:rPr lang="en-GB" sz="2800" dirty="0" smtClean="0"/>
              <a:t>follow up materials for learning within a context</a:t>
            </a:r>
          </a:p>
          <a:p>
            <a:pPr lvl="0"/>
            <a:endParaRPr lang="en-GB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8489" y="6004544"/>
            <a:ext cx="1703511" cy="853456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04420" y="305599"/>
            <a:ext cx="11638401" cy="83477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sz="5400" b="1" dirty="0" smtClean="0">
                <a:ln w="0"/>
                <a:solidFill>
                  <a:srgbClr val="44DCDC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+mn-lt"/>
                <a:ea typeface="+mn-ea"/>
                <a:cs typeface="+mn-cs"/>
              </a:rPr>
              <a:t>Looking to the future</a:t>
            </a:r>
            <a:endParaRPr lang="en-US" sz="5400" b="1" dirty="0">
              <a:ln w="0"/>
              <a:solidFill>
                <a:srgbClr val="44DCDC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420" y="3081867"/>
            <a:ext cx="1546361" cy="3776133"/>
          </a:xfrm>
          <a:prstGeom prst="rect">
            <a:avLst/>
          </a:prstGeom>
          <a:effectLst>
            <a:softEdge rad="165100"/>
          </a:effectLst>
        </p:spPr>
      </p:pic>
      <p:sp>
        <p:nvSpPr>
          <p:cNvPr id="5" name="TextBox 4"/>
          <p:cNvSpPr txBox="1"/>
          <p:nvPr/>
        </p:nvSpPr>
        <p:spPr>
          <a:xfrm>
            <a:off x="312516" y="1388962"/>
            <a:ext cx="43057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Quality education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06870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8489" y="6004544"/>
            <a:ext cx="1703511" cy="853456"/>
          </a:xfrm>
          <a:prstGeom prst="rect">
            <a:avLst/>
          </a:prstGeom>
        </p:spPr>
      </p:pic>
      <p:sp>
        <p:nvSpPr>
          <p:cNvPr id="6" name="Title 1"/>
          <p:cNvSpPr txBox="1">
            <a:spLocks noGrp="1"/>
          </p:cNvSpPr>
          <p:nvPr>
            <p:ph type="ctrTitle"/>
          </p:nvPr>
        </p:nvSpPr>
        <p:spPr>
          <a:xfrm>
            <a:off x="-299824" y="0"/>
            <a:ext cx="12192000" cy="114342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5400" b="1" dirty="0" smtClean="0">
                <a:ln w="0"/>
                <a:solidFill>
                  <a:srgbClr val="44DCDC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+mn-lt"/>
                <a:ea typeface="+mn-ea"/>
                <a:cs typeface="+mn-cs"/>
              </a:rPr>
              <a:t/>
            </a:r>
            <a:br>
              <a:rPr lang="en-GB" sz="5400" b="1" dirty="0" smtClean="0">
                <a:ln w="0"/>
                <a:solidFill>
                  <a:srgbClr val="44DCDC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+mn-lt"/>
                <a:ea typeface="+mn-ea"/>
                <a:cs typeface="+mn-cs"/>
              </a:rPr>
            </a:br>
            <a:r>
              <a:rPr lang="en-GB" sz="4800" b="1" dirty="0" smtClean="0">
                <a:ln w="0"/>
                <a:solidFill>
                  <a:srgbClr val="44DCDC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+mn-lt"/>
                <a:ea typeface="+mn-ea"/>
                <a:cs typeface="+mn-cs"/>
              </a:rPr>
              <a:t>Democratisation of </a:t>
            </a:r>
            <a:r>
              <a:rPr lang="en-GB" sz="4800" b="1" smtClean="0">
                <a:ln w="0"/>
                <a:solidFill>
                  <a:srgbClr val="44DCDC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+mn-lt"/>
                <a:ea typeface="+mn-ea"/>
                <a:cs typeface="+mn-cs"/>
              </a:rPr>
              <a:t>content?</a:t>
            </a:r>
            <a:endParaRPr lang="en-US" sz="4800" b="1" dirty="0">
              <a:ln w="0"/>
              <a:solidFill>
                <a:srgbClr val="44DCDC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12798" y="1507066"/>
            <a:ext cx="10346267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GB" sz="2800" b="1" dirty="0" smtClean="0">
                <a:ln w="0"/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Let’s get the foundations right first! </a:t>
            </a:r>
            <a:endParaRPr lang="en-GB" sz="800" dirty="0"/>
          </a:p>
          <a:p>
            <a:pPr marL="457200" indent="-457200">
              <a:spcAft>
                <a:spcPts val="600"/>
              </a:spcAft>
              <a:buClr>
                <a:schemeClr val="accent6"/>
              </a:buClr>
              <a:buFont typeface="Wingdings" charset="2"/>
              <a:buChar char="ü"/>
            </a:pPr>
            <a:r>
              <a:rPr lang="en-GB" sz="2800" b="1" dirty="0" smtClean="0">
                <a:ln w="0"/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Multi-stakeholder approach </a:t>
            </a:r>
            <a:r>
              <a:rPr lang="en-GB" sz="2800" dirty="0" smtClean="0">
                <a:ln w="0"/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for credible, effective content</a:t>
            </a:r>
            <a:endParaRPr lang="en-GB" sz="2800" dirty="0">
              <a:ln w="0"/>
              <a:effectLst>
                <a:innerShdw blurRad="63500" dist="50800">
                  <a:prstClr val="black">
                    <a:alpha val="50000"/>
                  </a:prstClr>
                </a:innerShdw>
              </a:effectLst>
            </a:endParaRPr>
          </a:p>
          <a:p>
            <a:pPr marL="457200" indent="-457200">
              <a:spcAft>
                <a:spcPts val="600"/>
              </a:spcAft>
              <a:buClr>
                <a:schemeClr val="accent6"/>
              </a:buClr>
              <a:buFont typeface="Wingdings" charset="2"/>
              <a:buChar char="ü"/>
            </a:pPr>
            <a:r>
              <a:rPr lang="en-GB" sz="2800" dirty="0" smtClean="0"/>
              <a:t>Better </a:t>
            </a:r>
            <a:r>
              <a:rPr lang="en-GB" sz="2800" dirty="0"/>
              <a:t>awareness of </a:t>
            </a:r>
            <a:r>
              <a:rPr lang="en-GB" sz="2800" b="1" dirty="0"/>
              <a:t>tools, platforms, challenges and solutions</a:t>
            </a:r>
          </a:p>
          <a:p>
            <a:pPr marL="457200" indent="-457200">
              <a:spcAft>
                <a:spcPts val="600"/>
              </a:spcAft>
              <a:buClr>
                <a:schemeClr val="accent6"/>
              </a:buClr>
              <a:buFont typeface="Wingdings" charset="2"/>
              <a:buChar char="ü"/>
            </a:pPr>
            <a:r>
              <a:rPr lang="en-GB" sz="2800" dirty="0"/>
              <a:t>Optimise </a:t>
            </a:r>
            <a:r>
              <a:rPr lang="en-GB" sz="2800" b="1" dirty="0"/>
              <a:t>fast, secure, reliable internet </a:t>
            </a:r>
            <a:r>
              <a:rPr lang="en-GB" sz="2800" b="1" dirty="0" smtClean="0"/>
              <a:t>access </a:t>
            </a:r>
            <a:r>
              <a:rPr lang="en-GB" sz="2800" b="1" dirty="0"/>
              <a:t>for </a:t>
            </a:r>
            <a:r>
              <a:rPr lang="en-GB" sz="2800" b="1" dirty="0" smtClean="0"/>
              <a:t>all</a:t>
            </a:r>
            <a:endParaRPr lang="en-GB" sz="2800" b="1" dirty="0"/>
          </a:p>
          <a:p>
            <a:pPr marL="457200" indent="-457200">
              <a:spcAft>
                <a:spcPts val="600"/>
              </a:spcAft>
              <a:buClr>
                <a:schemeClr val="accent6"/>
              </a:buClr>
              <a:buFont typeface="Wingdings" charset="2"/>
              <a:buChar char="ü"/>
            </a:pPr>
            <a:r>
              <a:rPr lang="en-GB" sz="2800" dirty="0" smtClean="0"/>
              <a:t>Match classroom </a:t>
            </a:r>
            <a:r>
              <a:rPr lang="en-GB" sz="2800" b="1" dirty="0" smtClean="0"/>
              <a:t>learning to today’s world context</a:t>
            </a:r>
            <a:endParaRPr lang="en-GB" sz="2800" dirty="0" smtClean="0"/>
          </a:p>
          <a:p>
            <a:pPr marL="457200" indent="-457200">
              <a:spcAft>
                <a:spcPts val="600"/>
              </a:spcAft>
              <a:buClr>
                <a:schemeClr val="accent6"/>
              </a:buClr>
              <a:buFont typeface="Wingdings" charset="2"/>
              <a:buChar char="ü"/>
            </a:pPr>
            <a:r>
              <a:rPr lang="en-GB" sz="2800" dirty="0" smtClean="0"/>
              <a:t>Encourage </a:t>
            </a:r>
            <a:r>
              <a:rPr lang="en-GB" sz="2800" b="1" dirty="0"/>
              <a:t>active participation, </a:t>
            </a:r>
            <a:r>
              <a:rPr lang="en-GB" sz="2800" dirty="0" smtClean="0"/>
              <a:t>foster</a:t>
            </a:r>
            <a:r>
              <a:rPr lang="en-GB" sz="2800" b="1" dirty="0" smtClean="0"/>
              <a:t> critical </a:t>
            </a:r>
            <a:r>
              <a:rPr lang="en-GB" sz="2800" b="1" dirty="0"/>
              <a:t>understanding</a:t>
            </a:r>
          </a:p>
          <a:p>
            <a:pPr marL="457200" indent="-457200">
              <a:spcAft>
                <a:spcPts val="600"/>
              </a:spcAft>
              <a:buClr>
                <a:schemeClr val="accent6"/>
              </a:buClr>
              <a:buFont typeface="Wingdings" charset="2"/>
              <a:buChar char="ü"/>
            </a:pPr>
            <a:r>
              <a:rPr lang="en-GB" sz="2800" dirty="0" smtClean="0"/>
              <a:t>Open </a:t>
            </a:r>
            <a:r>
              <a:rPr lang="en-GB" sz="2800" dirty="0"/>
              <a:t>opportunities to </a:t>
            </a:r>
            <a:r>
              <a:rPr lang="en-GB" sz="2800" b="1" dirty="0" smtClean="0"/>
              <a:t>learn in virtual environments</a:t>
            </a:r>
            <a:r>
              <a:rPr lang="en-GB" sz="2800" dirty="0"/>
              <a:t>, </a:t>
            </a:r>
            <a:r>
              <a:rPr lang="en-GB" sz="2800" dirty="0" smtClean="0"/>
              <a:t>to exploit quality </a:t>
            </a:r>
            <a:r>
              <a:rPr lang="en-GB" sz="2800" dirty="0"/>
              <a:t>resources and content</a:t>
            </a:r>
          </a:p>
          <a:p>
            <a:pPr marL="457200" indent="-457200">
              <a:spcAft>
                <a:spcPts val="600"/>
              </a:spcAft>
              <a:buClr>
                <a:schemeClr val="accent6"/>
              </a:buClr>
              <a:buFont typeface="Wingdings" charset="2"/>
              <a:buChar char="ü"/>
            </a:pPr>
            <a:r>
              <a:rPr lang="en-GB" sz="2800" dirty="0" smtClean="0"/>
              <a:t>Build </a:t>
            </a:r>
            <a:r>
              <a:rPr lang="en-GB" sz="2800" dirty="0"/>
              <a:t>competences </a:t>
            </a:r>
            <a:r>
              <a:rPr lang="en-GB" sz="2800" dirty="0" smtClean="0"/>
              <a:t>based on </a:t>
            </a:r>
            <a:r>
              <a:rPr lang="en-GB" sz="2800" b="1" dirty="0"/>
              <a:t>values, skills, attitudes, knowledge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5955" y="1232535"/>
            <a:ext cx="1466221" cy="1209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661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 noGrp="1"/>
          </p:cNvSpPr>
          <p:nvPr>
            <p:ph type="ctrTitle"/>
          </p:nvPr>
        </p:nvSpPr>
        <p:spPr>
          <a:xfrm>
            <a:off x="0" y="3597910"/>
            <a:ext cx="11639550" cy="8350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b="1" dirty="0" smtClean="0">
                <a:ln w="0"/>
                <a:solidFill>
                  <a:srgbClr val="44DCDC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+mn-lt"/>
                <a:ea typeface="+mn-ea"/>
                <a:cs typeface="+mn-cs"/>
              </a:rPr>
              <a:t/>
            </a:r>
            <a:br>
              <a:rPr lang="nl-BE" b="1" dirty="0" smtClean="0">
                <a:ln w="0"/>
                <a:solidFill>
                  <a:srgbClr val="44DCDC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+mn-lt"/>
                <a:ea typeface="+mn-ea"/>
                <a:cs typeface="+mn-cs"/>
              </a:rPr>
            </a:br>
            <a:r>
              <a:rPr lang="nl-BE" b="1" i="1" dirty="0" smtClean="0">
                <a:ln w="0"/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+mn-lt"/>
                <a:ea typeface="+mn-ea"/>
                <a:cs typeface="+mn-cs"/>
              </a:rPr>
              <a:t/>
            </a:r>
            <a:br>
              <a:rPr lang="nl-BE" b="1" i="1" dirty="0" smtClean="0">
                <a:ln w="0"/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+mn-lt"/>
                <a:ea typeface="+mn-ea"/>
                <a:cs typeface="+mn-cs"/>
              </a:rPr>
            </a:br>
            <a:r>
              <a:rPr lang="nl-BE" sz="2700" i="1" dirty="0" smtClean="0">
                <a:ln w="0"/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+mn-lt"/>
                <a:ea typeface="+mn-ea"/>
                <a:cs typeface="+mn-cs"/>
              </a:rPr>
              <a:t>Janice.Richardson@insight2act.net</a:t>
            </a:r>
            <a:endParaRPr lang="en-US" sz="2700" i="1" dirty="0">
              <a:ln w="0"/>
              <a:effectLst>
                <a:innerShdw blurRad="63500" dist="50800">
                  <a:prstClr val="black">
                    <a:alpha val="50000"/>
                  </a:prstClr>
                </a:inn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19854"/>
            <a:ext cx="12192000" cy="1338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70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648392" y="1"/>
            <a:ext cx="11353800" cy="114715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ln w="0"/>
                <a:solidFill>
                  <a:srgbClr val="44DCDC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+mn-lt"/>
                <a:ea typeface="+mn-ea"/>
                <a:cs typeface="+mn-cs"/>
              </a:rPr>
              <a:t>Living the remote </a:t>
            </a:r>
            <a:r>
              <a:rPr lang="en-US" b="1" smtClean="0">
                <a:ln w="0"/>
                <a:solidFill>
                  <a:srgbClr val="44DCDC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+mn-lt"/>
                <a:ea typeface="+mn-ea"/>
                <a:cs typeface="+mn-cs"/>
              </a:rPr>
              <a:t>learning experience</a:t>
            </a:r>
            <a:endParaRPr lang="en-US" b="1" dirty="0">
              <a:ln w="0"/>
              <a:solidFill>
                <a:srgbClr val="44DCDC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392" y="1311273"/>
            <a:ext cx="3657999" cy="50323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214939" y="3459164"/>
            <a:ext cx="58293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Philippine, Paris</a:t>
            </a:r>
          </a:p>
          <a:p>
            <a:r>
              <a:rPr lang="en-US" sz="2800" i="1" dirty="0" smtClean="0"/>
              <a:t>- 15 year-old secondary school student - member of the European Council for Digital Good (ECDG)</a:t>
            </a:r>
          </a:p>
          <a:p>
            <a:r>
              <a:rPr lang="en-US" sz="2800" i="1" dirty="0" smtClean="0">
                <a:solidFill>
                  <a:srgbClr val="FF0000"/>
                </a:solidFill>
              </a:rPr>
              <a:t>add link to video</a:t>
            </a:r>
            <a:endParaRPr lang="en-US" sz="2800" i="1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1039" y="4877258"/>
            <a:ext cx="1299512" cy="985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222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5750" y="1981200"/>
            <a:ext cx="11457071" cy="4876800"/>
          </a:xfrm>
        </p:spPr>
        <p:txBody>
          <a:bodyPr>
            <a:normAutofit/>
          </a:bodyPr>
          <a:lstStyle/>
          <a:p>
            <a:pPr marL="457200" indent="-457200" algn="l">
              <a:spcAft>
                <a:spcPts val="1200"/>
              </a:spcAft>
              <a:buClr>
                <a:srgbClr val="FF0000"/>
              </a:buClr>
              <a:buFont typeface="Wingdings" charset="2"/>
              <a:buChar char="Ø"/>
            </a:pPr>
            <a:r>
              <a:rPr lang="en-GB" sz="2800" b="1" dirty="0" smtClean="0"/>
              <a:t>Literacy </a:t>
            </a:r>
            <a:r>
              <a:rPr lang="mr-IN" sz="2800" dirty="0" smtClean="0"/>
              <a:t>–</a:t>
            </a:r>
            <a:r>
              <a:rPr lang="en-GB" sz="2800" dirty="0" smtClean="0"/>
              <a:t> preparing to use today’s tools in tomorrow’s context</a:t>
            </a:r>
          </a:p>
          <a:p>
            <a:pPr marL="457200" indent="-457200" algn="l">
              <a:spcAft>
                <a:spcPts val="1200"/>
              </a:spcAft>
              <a:buClr>
                <a:srgbClr val="FF0000"/>
              </a:buClr>
              <a:buFont typeface="Wingdings" charset="2"/>
              <a:buChar char="Ø"/>
            </a:pPr>
            <a:r>
              <a:rPr lang="en-GB" sz="2800" b="1" dirty="0" smtClean="0"/>
              <a:t>Just-in-time learning </a:t>
            </a:r>
            <a:r>
              <a:rPr lang="mr-IN" sz="2800" dirty="0" smtClean="0"/>
              <a:t>–</a:t>
            </a:r>
            <a:r>
              <a:rPr lang="en-GB" sz="2800" dirty="0" smtClean="0"/>
              <a:t> to cater to rapid knowledge turnover</a:t>
            </a:r>
          </a:p>
          <a:p>
            <a:pPr marL="457200" indent="-457200" algn="l">
              <a:spcAft>
                <a:spcPts val="1200"/>
              </a:spcAft>
              <a:buClr>
                <a:srgbClr val="FF0000"/>
              </a:buClr>
              <a:buFont typeface="Wingdings" charset="2"/>
              <a:buChar char="Ø"/>
            </a:pPr>
            <a:r>
              <a:rPr lang="en-GB" sz="2800" b="1" dirty="0" smtClean="0"/>
              <a:t>Critical thinking </a:t>
            </a:r>
            <a:r>
              <a:rPr lang="mr-IN" sz="2800" dirty="0" smtClean="0"/>
              <a:t>–</a:t>
            </a:r>
            <a:r>
              <a:rPr lang="en-GB" sz="2800" dirty="0" smtClean="0"/>
              <a:t> to sort info from </a:t>
            </a:r>
            <a:r>
              <a:rPr lang="en-GB" sz="2800" dirty="0" err="1" smtClean="0"/>
              <a:t>mis</a:t>
            </a:r>
            <a:r>
              <a:rPr lang="en-GB" sz="2800" dirty="0" smtClean="0"/>
              <a:t>-info, consume mindfully</a:t>
            </a:r>
          </a:p>
          <a:p>
            <a:pPr marL="457200" indent="-457200" algn="l">
              <a:spcAft>
                <a:spcPts val="1200"/>
              </a:spcAft>
              <a:buClr>
                <a:srgbClr val="FF0000"/>
              </a:buClr>
              <a:buFont typeface="Wingdings" charset="2"/>
              <a:buChar char="Ø"/>
            </a:pPr>
            <a:r>
              <a:rPr lang="en-GB" sz="2800" b="1" dirty="0" smtClean="0"/>
              <a:t>Creativity</a:t>
            </a:r>
            <a:r>
              <a:rPr lang="en-GB" sz="2800" dirty="0" smtClean="0"/>
              <a:t> </a:t>
            </a:r>
            <a:r>
              <a:rPr lang="mr-IN" sz="2800" dirty="0" smtClean="0"/>
              <a:t>–</a:t>
            </a:r>
            <a:r>
              <a:rPr lang="en-GB" sz="2800" dirty="0" smtClean="0"/>
              <a:t> problem solving for evolving challenges, resilience</a:t>
            </a:r>
          </a:p>
          <a:p>
            <a:pPr marL="457200" indent="-457200" algn="l">
              <a:spcAft>
                <a:spcPts val="1200"/>
              </a:spcAft>
              <a:buClr>
                <a:srgbClr val="FF0000"/>
              </a:buClr>
              <a:buFont typeface="Wingdings" charset="2"/>
              <a:buChar char="Ø"/>
            </a:pPr>
            <a:r>
              <a:rPr lang="en-GB" sz="2800" b="1" dirty="0" smtClean="0"/>
              <a:t>Values  &amp; Attitudes </a:t>
            </a:r>
            <a:r>
              <a:rPr lang="en-GB" sz="2800" dirty="0" smtClean="0"/>
              <a:t>- the cornerstone for responsibility, respect of rights</a:t>
            </a:r>
          </a:p>
          <a:p>
            <a:pPr marL="457200" indent="-457200" algn="l">
              <a:spcAft>
                <a:spcPts val="1200"/>
              </a:spcAft>
              <a:buClr>
                <a:srgbClr val="FF0000"/>
              </a:buClr>
              <a:buFont typeface="Wingdings" charset="2"/>
              <a:buChar char="Ø"/>
            </a:pPr>
            <a:r>
              <a:rPr lang="en-GB" sz="2800" b="1" dirty="0" smtClean="0"/>
              <a:t>Equality &amp; Inclusion </a:t>
            </a:r>
            <a:r>
              <a:rPr lang="mr-IN" sz="2800" dirty="0" smtClean="0"/>
              <a:t>–</a:t>
            </a:r>
            <a:r>
              <a:rPr lang="en-GB" sz="2800" dirty="0" smtClean="0"/>
              <a:t> access for all to customised, quality content</a:t>
            </a:r>
            <a:endParaRPr lang="en-GB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8489" y="6004544"/>
            <a:ext cx="1703511" cy="853456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04420" y="305599"/>
            <a:ext cx="11638401" cy="83477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b="1" dirty="0" smtClean="0">
                <a:ln w="0"/>
                <a:solidFill>
                  <a:srgbClr val="44DCDC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+mn-lt"/>
                <a:ea typeface="+mn-ea"/>
                <a:cs typeface="+mn-cs"/>
              </a:rPr>
              <a:t>Purpose of e</a:t>
            </a:r>
            <a:r>
              <a:rPr lang="nl-BE" b="1" dirty="0" smtClean="0">
                <a:ln w="0"/>
                <a:solidFill>
                  <a:srgbClr val="44DCDC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+mn-lt"/>
                <a:ea typeface="+mn-ea"/>
                <a:cs typeface="+mn-cs"/>
              </a:rPr>
              <a:t>ducational content</a:t>
            </a:r>
            <a:endParaRPr lang="en-US" b="1" dirty="0">
              <a:ln w="0"/>
              <a:solidFill>
                <a:srgbClr val="44DCDC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9974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2855" y="1981200"/>
            <a:ext cx="11261560" cy="4876800"/>
          </a:xfrm>
        </p:spPr>
        <p:txBody>
          <a:bodyPr>
            <a:normAutofit/>
          </a:bodyPr>
          <a:lstStyle/>
          <a:p>
            <a:pPr marL="457200" indent="-457200" algn="l">
              <a:spcAft>
                <a:spcPts val="600"/>
              </a:spcAft>
              <a:buClr>
                <a:srgbClr val="FF0000"/>
              </a:buClr>
              <a:buFont typeface="Wingdings" charset="2"/>
              <a:buChar char="Ø"/>
            </a:pPr>
            <a:r>
              <a:rPr lang="en-GB" sz="2800" b="1" dirty="0"/>
              <a:t>School equipment/infrastructure </a:t>
            </a:r>
            <a:r>
              <a:rPr lang="mr-IN" sz="2800" dirty="0"/>
              <a:t>–</a:t>
            </a:r>
            <a:r>
              <a:rPr lang="nl-BE" sz="2800" dirty="0"/>
              <a:t> </a:t>
            </a:r>
            <a:r>
              <a:rPr lang="en-GB" sz="2800" dirty="0"/>
              <a:t>state of the art (in European Union)</a:t>
            </a:r>
          </a:p>
          <a:p>
            <a:pPr marL="457200" indent="-457200" algn="l">
              <a:spcAft>
                <a:spcPts val="600"/>
              </a:spcAft>
              <a:buClr>
                <a:srgbClr val="FF0000"/>
              </a:buClr>
              <a:buFont typeface="Wingdings" charset="2"/>
              <a:buChar char="Ø"/>
            </a:pPr>
            <a:r>
              <a:rPr lang="en-GB" sz="2800" b="1" dirty="0" smtClean="0"/>
              <a:t>Pedagogical </a:t>
            </a:r>
            <a:r>
              <a:rPr lang="en-GB" sz="2800" b="1" dirty="0"/>
              <a:t>paradigms </a:t>
            </a:r>
            <a:r>
              <a:rPr lang="mr-IN" sz="2800" dirty="0" smtClean="0"/>
              <a:t>–</a:t>
            </a:r>
            <a:r>
              <a:rPr lang="nl-BE" sz="2800" dirty="0" smtClean="0"/>
              <a:t> </a:t>
            </a:r>
            <a:r>
              <a:rPr lang="en-GB" sz="2800" dirty="0" smtClean="0"/>
              <a:t>to achieve realistic educational goals</a:t>
            </a:r>
          </a:p>
          <a:p>
            <a:pPr marL="457200" indent="-457200" algn="l">
              <a:spcAft>
                <a:spcPts val="600"/>
              </a:spcAft>
              <a:buClr>
                <a:srgbClr val="FF0000"/>
              </a:buClr>
              <a:buFont typeface="Wingdings" charset="2"/>
              <a:buChar char="Ø"/>
            </a:pPr>
            <a:r>
              <a:rPr lang="en-GB" sz="2800" b="1" dirty="0" smtClean="0"/>
              <a:t>Good practice models/platforms</a:t>
            </a:r>
            <a:r>
              <a:rPr lang="en-GB" sz="2800" dirty="0" smtClean="0"/>
              <a:t> </a:t>
            </a:r>
            <a:r>
              <a:rPr lang="mr-IN" sz="2800" dirty="0" smtClean="0"/>
              <a:t>–</a:t>
            </a:r>
            <a:r>
              <a:rPr lang="en-GB" sz="2800" dirty="0" smtClean="0"/>
              <a:t> exchange of practitioners’ experience</a:t>
            </a:r>
          </a:p>
          <a:p>
            <a:pPr marL="457200" indent="-457200" algn="l">
              <a:spcAft>
                <a:spcPts val="600"/>
              </a:spcAft>
              <a:buClr>
                <a:srgbClr val="FF0000"/>
              </a:buClr>
              <a:buFont typeface="Wingdings" charset="2"/>
              <a:buChar char="Ø"/>
            </a:pPr>
            <a:r>
              <a:rPr lang="en-GB" sz="2800" b="1" dirty="0" smtClean="0"/>
              <a:t>Professional development opportunities </a:t>
            </a:r>
            <a:r>
              <a:rPr lang="mr-IN" sz="2800" dirty="0" smtClean="0"/>
              <a:t>–</a:t>
            </a:r>
            <a:r>
              <a:rPr lang="en-GB" sz="2800" dirty="0" smtClean="0"/>
              <a:t> understanding challenges</a:t>
            </a:r>
          </a:p>
          <a:p>
            <a:pPr marL="457200" indent="-457200" algn="l">
              <a:spcAft>
                <a:spcPts val="600"/>
              </a:spcAft>
              <a:buClr>
                <a:srgbClr val="FF0000"/>
              </a:buClr>
              <a:buFont typeface="Wingdings" charset="2"/>
              <a:buChar char="Ø"/>
            </a:pPr>
            <a:r>
              <a:rPr lang="en-GB" sz="2800" b="1" dirty="0" smtClean="0"/>
              <a:t>Microcosm of school/classroom </a:t>
            </a:r>
            <a:r>
              <a:rPr lang="mr-IN" sz="2800" dirty="0" smtClean="0"/>
              <a:t>–</a:t>
            </a:r>
            <a:r>
              <a:rPr lang="nl-BE" sz="2800" dirty="0" smtClean="0"/>
              <a:t> exploiting all </a:t>
            </a:r>
            <a:r>
              <a:rPr lang="en-GB" sz="2800" dirty="0" smtClean="0"/>
              <a:t>content opportunities</a:t>
            </a:r>
          </a:p>
          <a:p>
            <a:pPr marL="457200" indent="-457200" algn="l">
              <a:spcAft>
                <a:spcPts val="600"/>
              </a:spcAft>
              <a:buClr>
                <a:srgbClr val="FF0000"/>
              </a:buClr>
              <a:buFont typeface="Wingdings" charset="2"/>
              <a:buChar char="Ø"/>
            </a:pPr>
            <a:r>
              <a:rPr lang="en-GB" sz="2800" b="1" dirty="0" smtClean="0"/>
              <a:t>Curriculum</a:t>
            </a:r>
            <a:r>
              <a:rPr lang="en-GB" sz="2800" dirty="0" smtClean="0"/>
              <a:t> </a:t>
            </a:r>
            <a:r>
              <a:rPr lang="mr-IN" sz="2800" dirty="0" smtClean="0"/>
              <a:t>–</a:t>
            </a:r>
            <a:r>
              <a:rPr lang="en-GB" sz="2800" dirty="0" smtClean="0"/>
              <a:t> meaningful learning goals and evaluation methodologies </a:t>
            </a:r>
          </a:p>
          <a:p>
            <a:pPr algn="l">
              <a:spcAft>
                <a:spcPts val="600"/>
              </a:spcAft>
              <a:buClr>
                <a:srgbClr val="FF0000"/>
              </a:buClr>
            </a:pPr>
            <a:endParaRPr lang="en-GB" sz="5400" b="1" dirty="0">
              <a:ln w="0"/>
              <a:solidFill>
                <a:srgbClr val="44DCDC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</a:endParaRPr>
          </a:p>
          <a:p>
            <a:pPr lvl="0"/>
            <a:endParaRPr lang="en-GB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8489" y="6004544"/>
            <a:ext cx="1703511" cy="85345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003635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03635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4BEBE9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79290" y="244213"/>
            <a:ext cx="654211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0"/>
                <a:solidFill>
                  <a:srgbClr val="44DCDC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Challenges and obstacles</a:t>
            </a:r>
            <a:endParaRPr lang="en-US" sz="4800" b="1" dirty="0">
              <a:ln w="0"/>
              <a:solidFill>
                <a:srgbClr val="44DCDC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51287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1261" y="1369894"/>
            <a:ext cx="11261560" cy="4876800"/>
          </a:xfrm>
        </p:spPr>
        <p:txBody>
          <a:bodyPr>
            <a:normAutofit lnSpcReduction="10000"/>
          </a:bodyPr>
          <a:lstStyle/>
          <a:p>
            <a:pPr marL="457200" indent="-457200" algn="l">
              <a:spcAft>
                <a:spcPts val="600"/>
              </a:spcAft>
              <a:buClr>
                <a:srgbClr val="FF0000"/>
              </a:buClr>
              <a:buFont typeface="Wingdings" charset="2"/>
              <a:buChar char="Ø"/>
            </a:pPr>
            <a:r>
              <a:rPr lang="en-GB" sz="2800" b="1" dirty="0" smtClean="0"/>
              <a:t>Infrastructure</a:t>
            </a:r>
            <a:r>
              <a:rPr lang="en-GB" sz="2800" dirty="0" smtClean="0"/>
              <a:t> - 1 in 3 in primary school students and 1 in 2 secondary  students attend ‘highly’ digitally equipped schools</a:t>
            </a:r>
          </a:p>
          <a:p>
            <a:pPr marL="457200" indent="-457200" algn="l">
              <a:buClr>
                <a:srgbClr val="FF0000"/>
              </a:buClr>
              <a:buFont typeface="Wingdings" charset="2"/>
              <a:buChar char="Ø"/>
            </a:pPr>
            <a:r>
              <a:rPr lang="en-GB" sz="2800" b="1" dirty="0" smtClean="0"/>
              <a:t>Student experience with tech-based learning</a:t>
            </a:r>
          </a:p>
          <a:p>
            <a:pPr algn="l"/>
            <a:r>
              <a:rPr lang="en-GB" sz="2800" b="1" dirty="0" smtClean="0"/>
              <a:t>    - 1 </a:t>
            </a:r>
            <a:r>
              <a:rPr lang="en-GB" sz="2800" dirty="0" smtClean="0"/>
              <a:t>computer per 18:1 students in primary schools, 1:7 or 8 in secondary </a:t>
            </a:r>
          </a:p>
          <a:p>
            <a:pPr algn="l">
              <a:spcAft>
                <a:spcPts val="600"/>
              </a:spcAft>
            </a:pPr>
            <a:r>
              <a:rPr lang="en-GB" sz="2800" dirty="0" smtClean="0"/>
              <a:t>    - 1 in 3 secondary students use computer less than once weekly</a:t>
            </a:r>
          </a:p>
          <a:p>
            <a:pPr marL="457200" indent="-457200" algn="l">
              <a:spcAft>
                <a:spcPts val="600"/>
              </a:spcAft>
              <a:buClr>
                <a:srgbClr val="FF0000"/>
              </a:buClr>
              <a:buFont typeface="Wingdings" charset="2"/>
              <a:buChar char="Ø"/>
            </a:pPr>
            <a:r>
              <a:rPr lang="en-GB" sz="2800" b="1" dirty="0"/>
              <a:t>P</a:t>
            </a:r>
            <a:r>
              <a:rPr lang="en-GB" sz="2800" b="1" dirty="0" smtClean="0"/>
              <a:t>rofessional development opportunities </a:t>
            </a:r>
            <a:r>
              <a:rPr lang="mr-IN" sz="2800" b="1" dirty="0" smtClean="0"/>
              <a:t>–</a:t>
            </a:r>
            <a:r>
              <a:rPr lang="nl-BE" sz="2800" b="1" dirty="0" smtClean="0"/>
              <a:t> </a:t>
            </a:r>
            <a:r>
              <a:rPr lang="en-GB" sz="2800" dirty="0" smtClean="0"/>
              <a:t>60% of students taught by teachers who have to use their own time to follow training activities</a:t>
            </a:r>
          </a:p>
          <a:p>
            <a:pPr marL="457200" indent="-457200" algn="l">
              <a:buClr>
                <a:srgbClr val="FF0000"/>
              </a:buClr>
              <a:buFont typeface="Wingdings" charset="2"/>
              <a:buChar char="Ø"/>
            </a:pPr>
            <a:r>
              <a:rPr lang="en-GB" sz="2800" b="1" dirty="0" smtClean="0"/>
              <a:t>Parent experience with children’s digital technology use  </a:t>
            </a:r>
          </a:p>
          <a:p>
            <a:pPr algn="l">
              <a:buClr>
                <a:srgbClr val="FF0000"/>
              </a:buClr>
            </a:pPr>
            <a:r>
              <a:rPr lang="en-GB" sz="2800" b="1" dirty="0"/>
              <a:t> </a:t>
            </a:r>
            <a:r>
              <a:rPr lang="en-GB" sz="2800" b="1" dirty="0" smtClean="0"/>
              <a:t>     </a:t>
            </a:r>
            <a:r>
              <a:rPr lang="en-GB" sz="2800" dirty="0" smtClean="0"/>
              <a:t>- 1 in 2 secondary students don’t talk about online risks with parents </a:t>
            </a:r>
          </a:p>
          <a:p>
            <a:pPr algn="l">
              <a:spcAft>
                <a:spcPts val="600"/>
              </a:spcAft>
            </a:pPr>
            <a:r>
              <a:rPr lang="en-GB" sz="2800" dirty="0" smtClean="0"/>
              <a:t>      -</a:t>
            </a:r>
            <a:r>
              <a:rPr lang="en-GB" sz="2800" dirty="0"/>
              <a:t> 1 </a:t>
            </a:r>
            <a:r>
              <a:rPr lang="en-GB" sz="2800" dirty="0" smtClean="0"/>
              <a:t>in 2</a:t>
            </a:r>
            <a:r>
              <a:rPr lang="en-GB" sz="2800" dirty="0"/>
              <a:t> don’t think parents know enough about their </a:t>
            </a:r>
            <a:r>
              <a:rPr lang="en-GB" sz="2800" dirty="0" smtClean="0"/>
              <a:t>computer us</a:t>
            </a:r>
            <a:r>
              <a:rPr lang="en-GB" sz="2800" b="1" dirty="0" smtClean="0"/>
              <a:t>e</a:t>
            </a:r>
            <a:r>
              <a:rPr lang="en-GB" sz="2800" b="1" dirty="0"/>
              <a:t> </a:t>
            </a:r>
            <a:endParaRPr lang="en-GB" b="1" dirty="0" smtClean="0"/>
          </a:p>
          <a:p>
            <a:pPr lvl="0"/>
            <a:endParaRPr lang="en-GB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8489" y="6004544"/>
            <a:ext cx="1703511" cy="8534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78568" y="6240379"/>
            <a:ext cx="9336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Ref: </a:t>
            </a:r>
            <a:r>
              <a:rPr lang="en-GB" dirty="0"/>
              <a:t> </a:t>
            </a:r>
            <a:r>
              <a:rPr lang="en-GB" dirty="0">
                <a:hlinkClick r:id="rId3"/>
              </a:rPr>
              <a:t>https://ec.europa.eu/digital-single-market/en/news/2nd-survey-schools-ict-education</a:t>
            </a:r>
            <a:r>
              <a:rPr lang="en-GB" dirty="0" smtClean="0">
                <a:effectLst/>
              </a:rPr>
              <a:t> 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04420" y="305599"/>
            <a:ext cx="11638401" cy="83477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 smtClean="0">
                <a:ln w="0"/>
                <a:solidFill>
                  <a:srgbClr val="44DCDC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+mn-lt"/>
                <a:ea typeface="+mn-ea"/>
                <a:cs typeface="+mn-cs"/>
              </a:rPr>
              <a:t>Digital technology in EU schools - 2019</a:t>
            </a:r>
            <a:endParaRPr lang="en-US" sz="4800" b="1" dirty="0">
              <a:ln w="0"/>
              <a:solidFill>
                <a:srgbClr val="44DCDC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0613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8489" y="6004544"/>
            <a:ext cx="1703511" cy="8534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78568" y="6240379"/>
            <a:ext cx="9336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Ref: JimPlus2020; by courtesy of LMK and Dortmund University, Germany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04420" y="305599"/>
            <a:ext cx="11865907" cy="83477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 smtClean="0">
                <a:ln w="0"/>
                <a:solidFill>
                  <a:srgbClr val="44DCDC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+mn-lt"/>
                <a:ea typeface="+mn-ea"/>
                <a:cs typeface="+mn-cs"/>
              </a:rPr>
              <a:t>Remote </a:t>
            </a:r>
            <a:r>
              <a:rPr lang="en-US" sz="4800" b="1" dirty="0" smtClean="0">
                <a:ln w="0"/>
                <a:solidFill>
                  <a:srgbClr val="44DCDC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+mn-lt"/>
                <a:ea typeface="+mn-ea"/>
                <a:cs typeface="+mn-cs"/>
              </a:rPr>
              <a:t>learning </a:t>
            </a:r>
            <a:r>
              <a:rPr lang="en-US" sz="4800" b="1" dirty="0" smtClean="0">
                <a:ln w="0"/>
                <a:solidFill>
                  <a:srgbClr val="44DCDC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+mn-lt"/>
                <a:ea typeface="+mn-ea"/>
                <a:cs typeface="+mn-cs"/>
              </a:rPr>
              <a:t>during Covid-19 confinement</a:t>
            </a:r>
            <a:endParaRPr lang="en-US" sz="4800" b="1" dirty="0">
              <a:ln w="0"/>
              <a:solidFill>
                <a:srgbClr val="44DCDC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7475" y="1405435"/>
            <a:ext cx="54531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How did you learn?</a:t>
            </a:r>
            <a:endParaRPr lang="en-US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528261" y="1405435"/>
            <a:ext cx="54531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Who did you learn with?</a:t>
            </a:r>
            <a:endParaRPr lang="en-US" sz="2800" b="1" dirty="0"/>
          </a:p>
        </p:txBody>
      </p:sp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8688545"/>
              </p:ext>
            </p:extLst>
          </p:nvPr>
        </p:nvGraphicFramePr>
        <p:xfrm>
          <a:off x="360947" y="2193717"/>
          <a:ext cx="5709677" cy="31504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3649781"/>
              </p:ext>
            </p:extLst>
          </p:nvPr>
        </p:nvGraphicFramePr>
        <p:xfrm>
          <a:off x="6528260" y="2036592"/>
          <a:ext cx="5155739" cy="38149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201765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570BB7E9-E5F5-4668-8D9B-70EF5D6CFD1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85714" y="5772150"/>
            <a:ext cx="1604312" cy="91025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127D4CF6-8C47-416F-8A0C-F9F090CD0C20}"/>
              </a:ext>
            </a:extLst>
          </p:cNvPr>
          <p:cNvSpPr txBox="1"/>
          <p:nvPr/>
        </p:nvSpPr>
        <p:spPr>
          <a:xfrm>
            <a:off x="386071" y="6596390"/>
            <a:ext cx="118692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SOURCE: Huawei pre-session </a:t>
            </a:r>
            <a:r>
              <a:rPr lang="en-US"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SmartBus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survey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, Aug 2019; 113 children aged 12-14 years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D00AC8CA-D0DA-4356-A853-0184B76D9D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071" y="1789547"/>
            <a:ext cx="9999643" cy="358457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35FE7758-0CD7-4E12-8185-96226D1456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5376" y="5422058"/>
            <a:ext cx="520700" cy="8001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3AA63FE9-B1D7-4622-867F-8E5E3A1EF4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83551" y="5472858"/>
            <a:ext cx="469900" cy="6985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67E0D496-A3B5-4068-BC3C-6B30F0B97BD5}"/>
              </a:ext>
            </a:extLst>
          </p:cNvPr>
          <p:cNvSpPr/>
          <p:nvPr/>
        </p:nvSpPr>
        <p:spPr>
          <a:xfrm>
            <a:off x="8118501" y="5786239"/>
            <a:ext cx="47767" cy="45719"/>
          </a:xfrm>
          <a:prstGeom prst="rect">
            <a:avLst/>
          </a:prstGeom>
          <a:solidFill>
            <a:srgbClr val="AF262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8" name="Title 1">
            <a:extLst>
              <a:ext uri="{FF2B5EF4-FFF2-40B4-BE49-F238E27FC236}">
                <a16:creationId xmlns="" xmlns:a16="http://schemas.microsoft.com/office/drawing/2014/main" id="{2EF6C9DF-D871-4266-A955-7CA59DD378A7}"/>
              </a:ext>
            </a:extLst>
          </p:cNvPr>
          <p:cNvSpPr>
            <a:spLocks noGrp="1"/>
          </p:cNvSpPr>
          <p:nvPr/>
        </p:nvSpPr>
        <p:spPr>
          <a:xfrm>
            <a:off x="0" y="253689"/>
            <a:ext cx="11682757" cy="8682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800" b="1" dirty="0" smtClean="0">
                <a:ln w="0"/>
                <a:solidFill>
                  <a:srgbClr val="44DCDC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+mn-lt"/>
                <a:ea typeface="+mn-ea"/>
                <a:cs typeface="+mn-cs"/>
              </a:rPr>
              <a:t>Children </a:t>
            </a:r>
            <a:r>
              <a:rPr lang="mr-IN" sz="4800" b="1" dirty="0" smtClean="0">
                <a:ln w="0"/>
                <a:solidFill>
                  <a:srgbClr val="44DCDC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+mn-lt"/>
                <a:ea typeface="+mn-ea"/>
                <a:cs typeface="+mn-cs"/>
              </a:rPr>
              <a:t>–</a:t>
            </a:r>
            <a:r>
              <a:rPr lang="en-GB" sz="4800" b="1" dirty="0" smtClean="0">
                <a:ln w="0"/>
                <a:solidFill>
                  <a:srgbClr val="44DCDC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+mn-lt"/>
                <a:ea typeface="+mn-ea"/>
                <a:cs typeface="+mn-cs"/>
              </a:rPr>
              <a:t> prolific </a:t>
            </a:r>
            <a:r>
              <a:rPr lang="en-GB" sz="4800" b="1" dirty="0" smtClean="0">
                <a:ln w="0"/>
                <a:solidFill>
                  <a:srgbClr val="44DCDC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+mn-lt"/>
                <a:ea typeface="+mn-ea"/>
                <a:cs typeface="+mn-cs"/>
              </a:rPr>
              <a:t>content creators! </a:t>
            </a:r>
          </a:p>
        </p:txBody>
      </p:sp>
    </p:spTree>
    <p:extLst>
      <p:ext uri="{BB962C8B-B14F-4D97-AF65-F5344CB8AC3E}">
        <p14:creationId xmlns:p14="http://schemas.microsoft.com/office/powerpoint/2010/main" val="1424951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570BB7E9-E5F5-4668-8D9B-70EF5D6CFD1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85714" y="5772150"/>
            <a:ext cx="1604312" cy="910250"/>
          </a:xfrm>
          <a:prstGeom prst="rect">
            <a:avLst/>
          </a:prstGeom>
        </p:spPr>
      </p:pic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="" xmlns:a16="http://schemas.microsoft.com/office/drawing/2014/main" id="{DE7E09BE-B3BB-4EBE-88D0-924EBF5F581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7434" y="1152565"/>
            <a:ext cx="9408280" cy="4474591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="" xmlns:a16="http://schemas.microsoft.com/office/drawing/2014/main" id="{6ACB1073-2069-4F3F-8D44-FF91D4C4788F}"/>
              </a:ext>
            </a:extLst>
          </p:cNvPr>
          <p:cNvSpPr>
            <a:spLocks noGrp="1"/>
          </p:cNvSpPr>
          <p:nvPr/>
        </p:nvSpPr>
        <p:spPr>
          <a:xfrm>
            <a:off x="0" y="364253"/>
            <a:ext cx="11007379" cy="6851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="" xmlns:a16="http://schemas.microsoft.com/office/drawing/2014/main" id="{4FB913A1-11D5-43CB-B294-6CDFEFF295AF}"/>
              </a:ext>
            </a:extLst>
          </p:cNvPr>
          <p:cNvSpPr/>
          <p:nvPr/>
        </p:nvSpPr>
        <p:spPr>
          <a:xfrm>
            <a:off x="710061" y="1461560"/>
            <a:ext cx="6888777" cy="169589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AF5F72E6-97EA-4F38-85F3-DD5301AED868}"/>
              </a:ext>
            </a:extLst>
          </p:cNvPr>
          <p:cNvSpPr txBox="1"/>
          <p:nvPr/>
        </p:nvSpPr>
        <p:spPr>
          <a:xfrm>
            <a:off x="1376793" y="5602286"/>
            <a:ext cx="118692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SOURCE: Huawei pre-session survey, Aug 2019; 113 children aged 12-14 years</a:t>
            </a:r>
          </a:p>
        </p:txBody>
      </p:sp>
      <p:sp>
        <p:nvSpPr>
          <p:cNvPr id="2" name="Rectangle 1"/>
          <p:cNvSpPr/>
          <p:nvPr/>
        </p:nvSpPr>
        <p:spPr>
          <a:xfrm>
            <a:off x="1148581" y="353599"/>
            <a:ext cx="899703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ln w="0"/>
                <a:solidFill>
                  <a:srgbClr val="44DCDC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Innovation </a:t>
            </a:r>
            <a:r>
              <a:rPr lang="mr-IN" sz="4400" b="1" dirty="0">
                <a:ln w="0"/>
                <a:solidFill>
                  <a:srgbClr val="44DCDC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–</a:t>
            </a:r>
            <a:r>
              <a:rPr lang="en-US" sz="4400" b="1" dirty="0">
                <a:ln w="0"/>
                <a:solidFill>
                  <a:srgbClr val="44DCDC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n-US" sz="4400" b="1" dirty="0" smtClean="0">
                <a:ln w="0"/>
                <a:solidFill>
                  <a:srgbClr val="44DCDC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evidence-based learning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449919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919" y="236859"/>
            <a:ext cx="11638401" cy="834774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n w="0"/>
                <a:solidFill>
                  <a:srgbClr val="44DCDC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+mn-lt"/>
                <a:ea typeface="+mn-ea"/>
                <a:cs typeface="+mn-cs"/>
              </a:rPr>
              <a:t/>
            </a:r>
            <a:br>
              <a:rPr lang="en-US" b="1" dirty="0" smtClean="0">
                <a:ln w="0"/>
                <a:solidFill>
                  <a:srgbClr val="44DCDC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+mn-lt"/>
                <a:ea typeface="+mn-ea"/>
                <a:cs typeface="+mn-cs"/>
              </a:rPr>
            </a:br>
            <a:r>
              <a:rPr lang="en-US" b="1" dirty="0" smtClean="0">
                <a:ln w="0"/>
                <a:solidFill>
                  <a:srgbClr val="44DCDC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+mn-lt"/>
                <a:ea typeface="+mn-ea"/>
                <a:cs typeface="+mn-cs"/>
              </a:rPr>
              <a:t/>
            </a:r>
            <a:br>
              <a:rPr lang="en-US" b="1" dirty="0" smtClean="0">
                <a:ln w="0"/>
                <a:solidFill>
                  <a:srgbClr val="44DCDC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+mn-lt"/>
                <a:ea typeface="+mn-ea"/>
                <a:cs typeface="+mn-cs"/>
              </a:rPr>
            </a:br>
            <a:r>
              <a:rPr lang="en-US" b="1" dirty="0">
                <a:ln w="0"/>
                <a:solidFill>
                  <a:srgbClr val="44DCDC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n-US" sz="5300" b="1" dirty="0">
                <a:ln w="0"/>
                <a:solidFill>
                  <a:srgbClr val="44DCDC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+mn-lt"/>
                <a:ea typeface="+mn-ea"/>
                <a:cs typeface="+mn-cs"/>
              </a:rPr>
              <a:t>Inclusion, creativity, rights &amp; wellbeing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8617" y="6199997"/>
            <a:ext cx="1313383" cy="65800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4797" y="5359400"/>
            <a:ext cx="1816100" cy="1498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7722" y="1373774"/>
            <a:ext cx="5457075" cy="50574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811465">
            <a:off x="8479044" y="1734589"/>
            <a:ext cx="294640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905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919" y="236859"/>
            <a:ext cx="11638401" cy="834774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n w="0"/>
                <a:solidFill>
                  <a:srgbClr val="44DCDC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+mn-lt"/>
                <a:ea typeface="+mn-ea"/>
                <a:cs typeface="+mn-cs"/>
              </a:rPr>
              <a:t/>
            </a:r>
            <a:br>
              <a:rPr lang="en-US" b="1" dirty="0" smtClean="0">
                <a:ln w="0"/>
                <a:solidFill>
                  <a:srgbClr val="44DCDC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+mn-lt"/>
                <a:ea typeface="+mn-ea"/>
                <a:cs typeface="+mn-cs"/>
              </a:rPr>
            </a:br>
            <a:r>
              <a:rPr lang="en-US" b="1" dirty="0" smtClean="0">
                <a:ln w="0"/>
                <a:solidFill>
                  <a:srgbClr val="44DCDC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+mn-lt"/>
                <a:ea typeface="+mn-ea"/>
                <a:cs typeface="+mn-cs"/>
              </a:rPr>
              <a:t/>
            </a:r>
            <a:br>
              <a:rPr lang="en-US" b="1" dirty="0" smtClean="0">
                <a:ln w="0"/>
                <a:solidFill>
                  <a:srgbClr val="44DCDC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+mn-lt"/>
                <a:ea typeface="+mn-ea"/>
                <a:cs typeface="+mn-cs"/>
              </a:rPr>
            </a:br>
            <a:r>
              <a:rPr lang="en-US" b="1" dirty="0">
                <a:ln w="0"/>
                <a:solidFill>
                  <a:srgbClr val="44DCDC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n-US" sz="5300" b="1" dirty="0" smtClean="0">
                <a:ln w="0"/>
                <a:solidFill>
                  <a:srgbClr val="44DCDC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+mn-lt"/>
                <a:ea typeface="+mn-ea"/>
                <a:cs typeface="+mn-cs"/>
              </a:rPr>
              <a:t>Content implementation</a:t>
            </a:r>
            <a:endParaRPr lang="en-US" sz="5300" b="1" dirty="0">
              <a:ln w="0"/>
              <a:solidFill>
                <a:srgbClr val="44DCDC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8617" y="6199997"/>
            <a:ext cx="1313383" cy="65800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60772">
            <a:off x="8350833" y="1414353"/>
            <a:ext cx="3334166" cy="451194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3715" y="5359400"/>
            <a:ext cx="1816100" cy="1498600"/>
          </a:xfrm>
          <a:prstGeom prst="rect">
            <a:avLst/>
          </a:prstGeom>
        </p:spPr>
      </p:pic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273748" y="2319018"/>
            <a:ext cx="11261560" cy="4876800"/>
          </a:xfrm>
        </p:spPr>
        <p:txBody>
          <a:bodyPr>
            <a:normAutofit/>
          </a:bodyPr>
          <a:lstStyle/>
          <a:p>
            <a:pPr marL="514350" indent="-514350" algn="l">
              <a:spcAft>
                <a:spcPts val="600"/>
              </a:spcAft>
              <a:buClr>
                <a:srgbClr val="FF0000"/>
              </a:buClr>
              <a:buFont typeface="+mj-lt"/>
              <a:buAutoNum type="arabicPeriod"/>
            </a:pPr>
            <a:r>
              <a:rPr lang="en-GB" sz="2800" b="1" dirty="0" smtClean="0"/>
              <a:t>Clear objectives</a:t>
            </a:r>
            <a:r>
              <a:rPr lang="en-GB" sz="2800" dirty="0" smtClean="0"/>
              <a:t> responding to real learning needs</a:t>
            </a:r>
          </a:p>
          <a:p>
            <a:pPr marL="514350" indent="-514350" algn="l">
              <a:spcAft>
                <a:spcPts val="600"/>
              </a:spcAft>
              <a:buClr>
                <a:srgbClr val="FF0000"/>
              </a:buClr>
              <a:buFont typeface="+mj-lt"/>
              <a:buAutoNum type="arabicPeriod"/>
            </a:pPr>
            <a:r>
              <a:rPr lang="en-GB" sz="2800" b="1" dirty="0" smtClean="0"/>
              <a:t>Understanding </a:t>
            </a:r>
            <a:r>
              <a:rPr lang="en-GB" sz="2800" b="1" dirty="0"/>
              <a:t>of </a:t>
            </a:r>
            <a:r>
              <a:rPr lang="en-GB" sz="2800" b="1" dirty="0" smtClean="0"/>
              <a:t>educational benefits</a:t>
            </a:r>
          </a:p>
          <a:p>
            <a:pPr marL="514350" indent="-514350" algn="l">
              <a:spcAft>
                <a:spcPts val="600"/>
              </a:spcAft>
              <a:buClr>
                <a:srgbClr val="FF0000"/>
              </a:buClr>
              <a:buFont typeface="+mj-lt"/>
              <a:buAutoNum type="arabicPeriod"/>
            </a:pPr>
            <a:r>
              <a:rPr lang="en-GB" sz="2800" b="1" dirty="0" smtClean="0"/>
              <a:t>Awareness of ethical challenges &amp; risks</a:t>
            </a:r>
          </a:p>
          <a:p>
            <a:pPr marL="514350" indent="-514350" algn="l">
              <a:spcAft>
                <a:spcPts val="600"/>
              </a:spcAft>
              <a:buClr>
                <a:srgbClr val="FF0000"/>
              </a:buClr>
              <a:buFont typeface="+mj-lt"/>
              <a:buAutoNum type="arabicPeriod"/>
            </a:pPr>
            <a:r>
              <a:rPr lang="en-GB" sz="2800" b="1" dirty="0" smtClean="0"/>
              <a:t>IDEAS for classroom work </a:t>
            </a:r>
            <a:r>
              <a:rPr lang="mr-IN" sz="2800" dirty="0" smtClean="0"/>
              <a:t>–</a:t>
            </a:r>
            <a:r>
              <a:rPr lang="en-GB" sz="2800" dirty="0" smtClean="0"/>
              <a:t> teachers are experts!</a:t>
            </a:r>
          </a:p>
          <a:p>
            <a:pPr marL="514350" indent="-514350" algn="l">
              <a:spcAft>
                <a:spcPts val="600"/>
              </a:spcAft>
              <a:buClr>
                <a:srgbClr val="FF0000"/>
              </a:buClr>
              <a:buFont typeface="+mj-lt"/>
              <a:buAutoNum type="arabicPeriod"/>
            </a:pPr>
            <a:r>
              <a:rPr lang="en-GB" sz="2800" b="1" dirty="0" smtClean="0"/>
              <a:t>Credible link to community and real world</a:t>
            </a:r>
          </a:p>
          <a:p>
            <a:pPr marL="457200" lvl="0" indent="-457200">
              <a:buFont typeface="+mj-lt"/>
              <a:buAutoNum type="arabicPeriod"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114200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6391</TotalTime>
  <Words>484</Words>
  <Application>Microsoft Macintosh PowerPoint</Application>
  <PresentationFormat>Widescreen</PresentationFormat>
  <Paragraphs>63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Calibri</vt:lpstr>
      <vt:lpstr>Calibri Light</vt:lpstr>
      <vt:lpstr>Mangal</vt:lpstr>
      <vt:lpstr>Wingdings</vt:lpstr>
      <vt:lpstr>Arial</vt:lpstr>
      <vt:lpstr>Office Theme</vt:lpstr>
      <vt:lpstr> The education industry between democratization and content control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Inclusion, creativity, rights &amp; wellbeing</vt:lpstr>
      <vt:lpstr>   Content implementation</vt:lpstr>
      <vt:lpstr>PowerPoint Presentation</vt:lpstr>
      <vt:lpstr> Democratisation of content?</vt:lpstr>
      <vt:lpstr>  Janice.Richardson@insight2act.net</vt:lpstr>
      <vt:lpstr>Living the remote learning experience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technology in EU schools - 2019</dc:title>
  <dc:creator>Microsoft Office User</dc:creator>
  <cp:lastModifiedBy>Microsoft Office User</cp:lastModifiedBy>
  <cp:revision>55</cp:revision>
  <dcterms:created xsi:type="dcterms:W3CDTF">2020-06-08T09:19:27Z</dcterms:created>
  <dcterms:modified xsi:type="dcterms:W3CDTF">2020-06-18T17:51:46Z</dcterms:modified>
</cp:coreProperties>
</file>