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sldIdLst>
    <p:sldId id="418" r:id="rId2"/>
    <p:sldId id="454" r:id="rId3"/>
    <p:sldId id="570" r:id="rId4"/>
    <p:sldId id="569" r:id="rId5"/>
    <p:sldId id="456" r:id="rId6"/>
    <p:sldId id="460" r:id="rId7"/>
    <p:sldId id="461" r:id="rId8"/>
    <p:sldId id="482" r:id="rId9"/>
    <p:sldId id="483" r:id="rId10"/>
    <p:sldId id="466" r:id="rId11"/>
    <p:sldId id="487" r:id="rId12"/>
    <p:sldId id="489" r:id="rId13"/>
    <p:sldId id="485" r:id="rId14"/>
    <p:sldId id="1429" r:id="rId15"/>
    <p:sldId id="488" r:id="rId16"/>
    <p:sldId id="491" r:id="rId17"/>
    <p:sldId id="560" r:id="rId18"/>
    <p:sldId id="1435" r:id="rId19"/>
    <p:sldId id="263" r:id="rId20"/>
    <p:sldId id="457" r:id="rId21"/>
    <p:sldId id="498" r:id="rId22"/>
    <p:sldId id="499" r:id="rId23"/>
    <p:sldId id="494" r:id="rId24"/>
    <p:sldId id="495" r:id="rId25"/>
    <p:sldId id="501" r:id="rId26"/>
    <p:sldId id="511" r:id="rId27"/>
    <p:sldId id="505" r:id="rId28"/>
    <p:sldId id="503" r:id="rId29"/>
    <p:sldId id="504" r:id="rId30"/>
    <p:sldId id="508" r:id="rId31"/>
    <p:sldId id="1436" r:id="rId32"/>
    <p:sldId id="571" r:id="rId33"/>
    <p:sldId id="458" r:id="rId34"/>
    <p:sldId id="513" r:id="rId35"/>
    <p:sldId id="515" r:id="rId36"/>
    <p:sldId id="520" r:id="rId37"/>
    <p:sldId id="521" r:id="rId38"/>
    <p:sldId id="518" r:id="rId39"/>
    <p:sldId id="1437" r:id="rId40"/>
    <p:sldId id="572" r:id="rId41"/>
    <p:sldId id="459" r:id="rId42"/>
    <p:sldId id="523" r:id="rId43"/>
    <p:sldId id="524" r:id="rId44"/>
    <p:sldId id="534" r:id="rId45"/>
    <p:sldId id="535" r:id="rId46"/>
    <p:sldId id="536" r:id="rId47"/>
    <p:sldId id="537" r:id="rId48"/>
    <p:sldId id="1438" r:id="rId49"/>
    <p:sldId id="525" r:id="rId50"/>
    <p:sldId id="538" r:id="rId51"/>
    <p:sldId id="539" r:id="rId52"/>
    <p:sldId id="526" r:id="rId53"/>
    <p:sldId id="544" r:id="rId54"/>
    <p:sldId id="527" r:id="rId55"/>
    <p:sldId id="545" r:id="rId56"/>
    <p:sldId id="548" r:id="rId57"/>
    <p:sldId id="540" r:id="rId58"/>
    <p:sldId id="528" r:id="rId59"/>
    <p:sldId id="542" r:id="rId60"/>
    <p:sldId id="553" r:id="rId61"/>
    <p:sldId id="546" r:id="rId62"/>
    <p:sldId id="549" r:id="rId63"/>
    <p:sldId id="550" r:id="rId64"/>
    <p:sldId id="552" r:id="rId65"/>
    <p:sldId id="529" r:id="rId66"/>
    <p:sldId id="547" r:id="rId67"/>
    <p:sldId id="530" r:id="rId68"/>
    <p:sldId id="531" r:id="rId69"/>
    <p:sldId id="555" r:id="rId70"/>
    <p:sldId id="1439" r:id="rId71"/>
    <p:sldId id="1432" r:id="rId72"/>
    <p:sldId id="556" r:id="rId73"/>
    <p:sldId id="532" r:id="rId74"/>
    <p:sldId id="557" r:id="rId75"/>
    <p:sldId id="567" r:id="rId76"/>
    <p:sldId id="558" r:id="rId77"/>
    <p:sldId id="533" r:id="rId78"/>
    <p:sldId id="559" r:id="rId79"/>
    <p:sldId id="564" r:id="rId80"/>
    <p:sldId id="566" r:id="rId81"/>
    <p:sldId id="563" r:id="rId82"/>
    <p:sldId id="568" r:id="rId83"/>
    <p:sldId id="565" r:id="rId84"/>
    <p:sldId id="1440" r:id="rId85"/>
    <p:sldId id="1433" r:id="rId86"/>
    <p:sldId id="1434" r:id="rId87"/>
    <p:sldId id="455"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60"/>
            <p14:sldId id="461"/>
            <p14:sldId id="482"/>
            <p14:sldId id="483"/>
            <p14:sldId id="466"/>
            <p14:sldId id="487"/>
            <p14:sldId id="489"/>
            <p14:sldId id="485"/>
            <p14:sldId id="1429"/>
            <p14:sldId id="488"/>
            <p14:sldId id="491"/>
            <p14:sldId id="560"/>
            <p14:sldId id="1435"/>
            <p14:sldId id="263"/>
          </p14:sldIdLst>
        </p14:section>
        <p14:section name="Section 2" id="{64A33C99-CD85-476B-80AE-285978042B74}">
          <p14:sldIdLst>
            <p14:sldId id="457"/>
            <p14:sldId id="498"/>
            <p14:sldId id="499"/>
            <p14:sldId id="494"/>
            <p14:sldId id="495"/>
            <p14:sldId id="501"/>
            <p14:sldId id="511"/>
            <p14:sldId id="505"/>
            <p14:sldId id="503"/>
            <p14:sldId id="504"/>
            <p14:sldId id="508"/>
            <p14:sldId id="1436"/>
            <p14:sldId id="571"/>
          </p14:sldIdLst>
        </p14:section>
        <p14:section name="Section 3" id="{308D822E-C220-4295-A91C-5C781A5093DF}">
          <p14:sldIdLst>
            <p14:sldId id="458"/>
            <p14:sldId id="513"/>
            <p14:sldId id="515"/>
            <p14:sldId id="520"/>
            <p14:sldId id="521"/>
            <p14:sldId id="518"/>
            <p14:sldId id="1437"/>
            <p14:sldId id="572"/>
          </p14:sldIdLst>
        </p14:section>
        <p14:section name="Section 4" id="{38C73E71-B393-48F5-B80B-01E7A0AD15A1}">
          <p14:sldIdLst>
            <p14:sldId id="459"/>
            <p14:sldId id="523"/>
            <p14:sldId id="524"/>
            <p14:sldId id="534"/>
            <p14:sldId id="535"/>
            <p14:sldId id="536"/>
            <p14:sldId id="537"/>
            <p14:sldId id="1438"/>
            <p14:sldId id="525"/>
            <p14:sldId id="538"/>
            <p14:sldId id="539"/>
            <p14:sldId id="526"/>
            <p14:sldId id="544"/>
            <p14:sldId id="527"/>
            <p14:sldId id="545"/>
            <p14:sldId id="548"/>
            <p14:sldId id="540"/>
            <p14:sldId id="528"/>
            <p14:sldId id="542"/>
            <p14:sldId id="553"/>
            <p14:sldId id="546"/>
            <p14:sldId id="549"/>
            <p14:sldId id="550"/>
            <p14:sldId id="552"/>
            <p14:sldId id="529"/>
            <p14:sldId id="547"/>
            <p14:sldId id="530"/>
            <p14:sldId id="531"/>
            <p14:sldId id="555"/>
            <p14:sldId id="1439"/>
            <p14:sldId id="1432"/>
          </p14:sldIdLst>
        </p14:section>
        <p14:section name="Section 5" id="{37027A3F-69A3-4115-8FDF-843AC8EC035E}">
          <p14:sldIdLst>
            <p14:sldId id="556"/>
            <p14:sldId id="532"/>
            <p14:sldId id="557"/>
            <p14:sldId id="567"/>
            <p14:sldId id="558"/>
            <p14:sldId id="533"/>
            <p14:sldId id="559"/>
            <p14:sldId id="564"/>
            <p14:sldId id="566"/>
            <p14:sldId id="563"/>
            <p14:sldId id="568"/>
            <p14:sldId id="565"/>
            <p14:sldId id="1440"/>
            <p14:sldId id="1433"/>
          </p14:sldIdLst>
        </p14:section>
        <p14:section name="Conclusions" id="{AD901706-933A-4282-831D-2F305081F9D7}">
          <p14:sldIdLst>
            <p14:sldId id="1434"/>
            <p14:sldId id="455"/>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172" autoAdjust="0"/>
  </p:normalViewPr>
  <p:slideViewPr>
    <p:cSldViewPr snapToGrid="0">
      <p:cViewPr>
        <p:scale>
          <a:sx n="60" d="100"/>
          <a:sy n="60"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01/04/2021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76.xml"/><Relationship Id="rId1" Type="http://schemas.openxmlformats.org/officeDocument/2006/relationships/notesMaster" Target="../notesMasters/notesMaster1.xml"/><Relationship Id="rId5" Type="http://schemas.openxmlformats.org/officeDocument/2006/relationships/hyperlink" Target="https://en.wikipedia.org/wiki/Virtual_private_network" TargetMode="External"/><Relationship Id="rId4" Type="http://schemas.openxmlformats.org/officeDocument/2006/relationships/hyperlink" Target="https://en.wikipedia.org/wiki/Encryption" TargetMode="Externa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Ova sesija traje 90 minuta</a:t>
            </a:r>
            <a:endParaRPr lang="en-GB" dirty="0">
              <a:solidFill>
                <a:srgbClr val="FF0000"/>
              </a:solidFill>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osnovu prethodnih slajdova treba naglasiti da se mi bavimo navedenim trima oblastima kao izvorima digitalnih dokaza iz računara, telefona i drugih kompjuterskih uređaja.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Interni stalni uređaj za skladištenje ili hard disk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Ono što se može dodati kao privremeni pokretni uređaj za skladištenje, kao što su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uređaji,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ili kartice</a:t>
            </a:r>
            <a:r>
              <a:rPr lang="sr-Latn-RS" sz="1200" i="1" kern="1200" dirty="0" smtClean="0">
                <a:solidFill>
                  <a:schemeClr val="tx1"/>
                </a:solidFill>
                <a:effectLst/>
                <a:latin typeface="+mn-lt"/>
                <a:ea typeface="+mn-ea"/>
                <a:cs typeface="+mn-cs"/>
              </a:rPr>
              <a:t> SD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Interna privremena memorija kao komponenta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Hard disk </a:t>
            </a:r>
            <a:r>
              <a:rPr lang="sr-Latn-RS" sz="1200" kern="1200" dirty="0" err="1" smtClean="0">
                <a:solidFill>
                  <a:schemeClr val="tx1"/>
                </a:solidFill>
                <a:effectLst/>
                <a:latin typeface="+mn-lt"/>
                <a:ea typeface="+mn-ea"/>
                <a:cs typeface="+mn-cs"/>
              </a:rPr>
              <a:t>drajvovi</a:t>
            </a:r>
            <a:r>
              <a:rPr lang="sr-Latn-RS" sz="1200" kern="1200" dirty="0" smtClean="0">
                <a:solidFill>
                  <a:schemeClr val="tx1"/>
                </a:solidFill>
                <a:effectLst/>
                <a:latin typeface="+mn-lt"/>
                <a:ea typeface="+mn-ea"/>
                <a:cs typeface="+mn-cs"/>
              </a:rPr>
              <a:t> – Većina računara ima barem jedan hard disk, a mnogi imaju više. Veći računari, kao što su centralni računari u sistemu (</a:t>
            </a:r>
            <a:r>
              <a:rPr lang="sr-Latn-RS" sz="1200" i="1" kern="1200" dirty="0" err="1" smtClean="0">
                <a:solidFill>
                  <a:schemeClr val="tx1"/>
                </a:solidFill>
                <a:effectLst/>
                <a:latin typeface="+mn-lt"/>
                <a:ea typeface="+mn-ea"/>
                <a:cs typeface="+mn-cs"/>
              </a:rPr>
              <a:t>mainframes</a:t>
            </a:r>
            <a:r>
              <a:rPr lang="sr-Latn-RS" sz="1200" kern="1200" dirty="0" smtClean="0">
                <a:solidFill>
                  <a:schemeClr val="tx1"/>
                </a:solidFill>
                <a:effectLst/>
                <a:latin typeface="+mn-lt"/>
                <a:ea typeface="+mn-ea"/>
                <a:cs typeface="+mn-cs"/>
              </a:rPr>
              <a:t>) imaju, po pravilu, mnogo hard diskova. Sada je uobičajeno da i ostali uređaji, kao što je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i muzički plejeri takođe imaju hard diskove koji mogu sadržati u sebi veliku količinu podataka. Ti diskovi imaju ploče na kojima se čuvaju informacije i ti podaci se lako mogu izbrisati ili ispisati na nov način, dok struktura diska ostaje zapamćena, tako da podaci ostaju „živi” još dosta dugo. Podaci se čuvaju na površini ploče u sektorima i stazama ili trakama. To su koncentrični krugovi sektora sa podacima i u sektorima su grupe bajtova (512 ili 4096) zajedno uskladišteni. Podaci se čuvaju na hard diskovima u vidu fajlova koji samo predstavljaju grupe „bajtova”. Programi su takođe fajlovi i njih aktivira </a:t>
            </a:r>
            <a:r>
              <a:rPr lang="sr-Latn-RS" sz="1200" i="1" kern="1200" dirty="0" smtClean="0">
                <a:solidFill>
                  <a:schemeClr val="tx1"/>
                </a:solidFill>
                <a:effectLst/>
                <a:latin typeface="+mn-lt"/>
                <a:ea typeface="+mn-ea"/>
                <a:cs typeface="+mn-cs"/>
              </a:rPr>
              <a:t>CPU</a:t>
            </a:r>
            <a:r>
              <a:rPr lang="sr-Latn-RS" sz="1200" kern="1200" dirty="0" smtClean="0">
                <a:solidFill>
                  <a:schemeClr val="tx1"/>
                </a:solidFill>
                <a:effectLst/>
                <a:latin typeface="+mn-lt"/>
                <a:ea typeface="+mn-ea"/>
                <a:cs typeface="+mn-cs"/>
              </a:rPr>
              <a:t> kako bi mogli da se koriste.</a:t>
            </a:r>
            <a:endParaRPr lang="en-US" sz="1200"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SSD</a:t>
            </a:r>
            <a:r>
              <a:rPr lang="sr-Latn-RS" sz="1200" kern="1200" dirty="0" smtClean="0">
                <a:solidFill>
                  <a:schemeClr val="tx1"/>
                </a:solidFill>
                <a:effectLst/>
                <a:latin typeface="+mn-lt"/>
                <a:ea typeface="+mn-ea"/>
                <a:cs typeface="+mn-cs"/>
              </a:rPr>
              <a:t> uređaji za skladištenje donose nove izazove s kojima se suočavaju analitičari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jer se podaci čuvaju na potpuno drugačiji način</a:t>
            </a:r>
            <a:r>
              <a:rPr lang="sr-Latn-RS" sz="1200" dirty="0" smtClean="0"/>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CD/DVD/</a:t>
            </a:r>
            <a:r>
              <a:rPr lang="sr-Latn-RS" sz="1200" kern="1200" dirty="0" err="1" smtClean="0">
                <a:solidFill>
                  <a:schemeClr val="tx1"/>
                </a:solidFill>
                <a:effectLst/>
                <a:latin typeface="+mn-lt"/>
                <a:ea typeface="+mn-ea"/>
                <a:cs typeface="+mn-cs"/>
              </a:rPr>
              <a:t>Blu</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diskovi – Ti diskovi mogu nositi različite količine podataka i koriste se, po pravilu, za skladištenje muzike, video ili kompjuterskih fajlova radi distribucije.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na primer ima istu veličinu kao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 nosi oko sedam puta više podataka nego jedan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 (</a:t>
            </a:r>
            <a:r>
              <a:rPr lang="sr-Latn-RS" sz="1200" kern="1200" dirty="0" err="1" smtClean="0">
                <a:solidFill>
                  <a:schemeClr val="tx1"/>
                </a:solidFill>
                <a:effectLst/>
                <a:latin typeface="+mn-lt"/>
                <a:ea typeface="+mn-ea"/>
                <a:cs typeface="+mn-cs"/>
              </a:rPr>
              <a:t>printabilni</a:t>
            </a:r>
            <a:r>
              <a:rPr lang="sr-Latn-RS" sz="1200" kern="1200" dirty="0" smtClean="0">
                <a:solidFill>
                  <a:schemeClr val="tx1"/>
                </a:solidFill>
                <a:effectLst/>
                <a:latin typeface="+mn-lt"/>
                <a:ea typeface="+mn-ea"/>
                <a:cs typeface="+mn-cs"/>
              </a:rPr>
              <a:t> disk) koji se može koristiti za skladištenje sadržaja visoke definicije trenutno može da ponese količinu podataka koja je više nego desetostruko veća nego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Drugačije rečeno, oni mogu da uskladište više podataka nego što je pre samo nekoliko godina bilo mogućno uskladištiti na hard disku. Svi oni skladište podatke drugačije nego što se to čini na hard diskovima i podaci koji se tu skladište nisu onako osetljivi i nestalni kao što su podaci na hard diskovima</a:t>
            </a:r>
            <a:r>
              <a:rPr lang="sr-Latn-RS" sz="1200" kern="1200" dirty="0" smtClean="0">
                <a:solidFill>
                  <a:schemeClr val="tx1"/>
                </a:solidFill>
                <a:latin typeface="+mn-lt"/>
                <a:ea typeface="MS PGothic" pitchFamily="34" charset="-128"/>
                <a:cs typeface="ＭＳ Ｐゴシック" charset="0"/>
              </a:rPr>
              <a:t>.</a:t>
            </a:r>
            <a:r>
              <a:rPr lang="en-US"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(Tekst na slici sa slajda)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telefaks; skener, štampač, štampač etiketa;</a:t>
            </a:r>
            <a:r>
              <a:rPr lang="sr-Latn-RS" sz="1200" kern="1200" baseline="0" dirty="0" smtClean="0">
                <a:solidFill>
                  <a:schemeClr val="tx1"/>
                </a:solidFill>
                <a:effectLst/>
                <a:latin typeface="+mn-lt"/>
                <a:ea typeface="+mn-ea"/>
                <a:cs typeface="+mn-cs"/>
              </a:rPr>
              <a:t> VR naočare</a:t>
            </a:r>
          </a:p>
          <a:p>
            <a:pPr indent="457200"/>
            <a:r>
              <a:rPr lang="sr-Latn-RS" sz="1200" kern="1200" baseline="0" dirty="0" smtClean="0">
                <a:solidFill>
                  <a:schemeClr val="tx1"/>
                </a:solidFill>
                <a:effectLst/>
                <a:latin typeface="+mn-lt"/>
                <a:ea typeface="+mn-ea"/>
                <a:cs typeface="+mn-cs"/>
              </a:rPr>
              <a:t>čitač kartica ili </a:t>
            </a:r>
            <a:r>
              <a:rPr lang="sr-Latn-RS" sz="1200" kern="1200" baseline="0" dirty="0" err="1" smtClean="0">
                <a:solidFill>
                  <a:schemeClr val="tx1"/>
                </a:solidFill>
                <a:effectLst/>
                <a:latin typeface="+mn-lt"/>
                <a:ea typeface="+mn-ea"/>
                <a:cs typeface="+mn-cs"/>
              </a:rPr>
              <a:t>Skimmer</a:t>
            </a:r>
            <a:r>
              <a:rPr lang="sr-Latn-RS" sz="1200" kern="1200" baseline="0" dirty="0" smtClean="0">
                <a:solidFill>
                  <a:schemeClr val="tx1"/>
                </a:solidFill>
                <a:effectLst/>
                <a:latin typeface="+mn-lt"/>
                <a:ea typeface="+mn-ea"/>
                <a:cs typeface="+mn-cs"/>
              </a:rPr>
              <a:t>, telefonska sekretarica</a:t>
            </a:r>
          </a:p>
          <a:p>
            <a:pPr indent="457200"/>
            <a:r>
              <a:rPr lang="sr-Latn-RS" sz="1200" u="none" kern="1200" baseline="0" dirty="0" smtClean="0">
                <a:solidFill>
                  <a:schemeClr val="tx1"/>
                </a:solidFill>
                <a:effectLst/>
                <a:latin typeface="+mn-lt"/>
                <a:ea typeface="+mn-ea"/>
                <a:cs typeface="+mn-cs"/>
              </a:rPr>
              <a:t>GPS uređaj, digitalna kamera, </a:t>
            </a:r>
            <a:r>
              <a:rPr lang="sr-Latn-RS" sz="1200" u="none" kern="1200" baseline="0" dirty="0" err="1" smtClean="0">
                <a:solidFill>
                  <a:schemeClr val="tx1"/>
                </a:solidFill>
                <a:effectLst/>
                <a:latin typeface="+mn-lt"/>
                <a:ea typeface="+mn-ea"/>
                <a:cs typeface="+mn-cs"/>
              </a:rPr>
              <a:t>dronovi</a:t>
            </a:r>
            <a:r>
              <a:rPr lang="sr-Latn-RS" sz="1200" u="none" kern="1200" baseline="0" dirty="0" smtClean="0">
                <a:solidFill>
                  <a:schemeClr val="tx1"/>
                </a:solidFill>
                <a:effectLst/>
                <a:latin typeface="+mn-lt"/>
                <a:ea typeface="+mn-ea"/>
                <a:cs typeface="+mn-cs"/>
              </a:rPr>
              <a:t>, digitalni časovnici</a:t>
            </a:r>
          </a:p>
          <a:p>
            <a:pPr indent="457200"/>
            <a:r>
              <a:rPr lang="sr-Latn-RS" sz="1200" u="sng" kern="1200" dirty="0" smtClean="0">
                <a:solidFill>
                  <a:schemeClr val="tx1"/>
                </a:solidFill>
                <a:effectLst/>
                <a:latin typeface="+mn-lt"/>
                <a:ea typeface="+mn-ea"/>
                <a:cs typeface="+mn-cs"/>
              </a:rPr>
              <a:t>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ovom slajdu predstavljeni su oni uređaji za koje je možda manje očigledno da su kompjuterski uređaji – ipak, oni su upravo to i imaju sve karakteristike slične onim karakteristikama koje smo dosad teorijski izgradili.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od tih uređaja ima iste karakteristike kao računarski sistemi koji su prethodno pomenuti – ima mogućnost unutrašnjeg skladištenja podataka, </a:t>
            </a:r>
            <a:r>
              <a:rPr lang="sr-Latn-RS" sz="1200" kern="1200" dirty="0" err="1" smtClean="0">
                <a:solidFill>
                  <a:schemeClr val="tx1"/>
                </a:solidFill>
                <a:effectLst/>
                <a:latin typeface="+mn-lt"/>
                <a:ea typeface="+mn-ea"/>
                <a:cs typeface="+mn-cs"/>
              </a:rPr>
              <a:t>konektivnost</a:t>
            </a:r>
            <a:r>
              <a:rPr lang="sr-Latn-RS" sz="1200" kern="1200" dirty="0" smtClean="0">
                <a:solidFill>
                  <a:schemeClr val="tx1"/>
                </a:solidFill>
                <a:effectLst/>
                <a:latin typeface="+mn-lt"/>
                <a:ea typeface="+mn-ea"/>
                <a:cs typeface="+mn-cs"/>
              </a:rPr>
              <a:t> sa spoljnim svetom, mogućnost da prima podatke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i mogućnost da daje podatke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 informacije postaje teže obraditi zbog velikog broja različitih načina na koje uređaji skladište podatke – neki podaci skladište se u fleš memoriji, neki na hard diskovima, neki na memorijskim karticama, neki na </a:t>
            </a:r>
            <a:r>
              <a:rPr lang="sr-Latn-RS" sz="1200" i="1" kern="1200" dirty="0" smtClean="0">
                <a:solidFill>
                  <a:schemeClr val="tx1"/>
                </a:solidFill>
                <a:effectLst/>
                <a:latin typeface="+mn-lt"/>
                <a:ea typeface="+mn-ea"/>
                <a:cs typeface="+mn-cs"/>
              </a:rPr>
              <a:t>SSD</a:t>
            </a:r>
            <a:r>
              <a:rPr lang="sr-Latn-RS" sz="1200" kern="1200" dirty="0" smtClean="0">
                <a:solidFill>
                  <a:schemeClr val="tx1"/>
                </a:solidFill>
                <a:effectLst/>
                <a:latin typeface="+mn-lt"/>
                <a:ea typeface="+mn-ea"/>
                <a:cs typeface="+mn-cs"/>
              </a:rPr>
              <a:t> uređajima. To je preneto dalje na sledeći slajd.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primer, mnogi današnji štampači imaju postojanu memoriju gde uređuju i obrađuju podatke koje će štampati – pre nego što ih stvarno </a:t>
            </a:r>
            <a:r>
              <a:rPr lang="sr-Latn-RS" sz="1200" kern="1200" dirty="0" err="1" smtClean="0">
                <a:solidFill>
                  <a:schemeClr val="tx1"/>
                </a:solidFill>
                <a:effectLst/>
                <a:latin typeface="+mn-lt"/>
                <a:ea typeface="+mn-ea"/>
                <a:cs typeface="+mn-cs"/>
              </a:rPr>
              <a:t>odštampaju</a:t>
            </a:r>
            <a:r>
              <a:rPr lang="sr-Latn-RS" sz="1200" kern="1200" dirty="0" smtClean="0">
                <a:solidFill>
                  <a:schemeClr val="tx1"/>
                </a:solidFill>
                <a:effectLst/>
                <a:latin typeface="+mn-lt"/>
                <a:ea typeface="+mn-ea"/>
                <a:cs typeface="+mn-cs"/>
              </a:rPr>
              <a:t>. Ti fajlovi s podacima mogu se koristiti (u istrazi) ako se preuzmu i analiziraju. Slično tome, digitalna kamera ili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uređaj ima sopstvenu internu memoriju, kao i prenosivu memorijsku karticu. Potrebno je razmotriti i jedno i drugo, zajedno. </a:t>
            </a:r>
            <a:r>
              <a:rPr lang="sr-Latn-RS" sz="1200" kern="1200" dirty="0" err="1" smtClean="0">
                <a:solidFill>
                  <a:schemeClr val="tx1"/>
                </a:solidFill>
                <a:effectLst/>
                <a:latin typeface="+mn-lt"/>
                <a:ea typeface="+mn-ea"/>
                <a:cs typeface="+mn-cs"/>
              </a:rPr>
              <a:t>Dronovi</a:t>
            </a:r>
            <a:r>
              <a:rPr lang="sr-Latn-RS" sz="1200" kern="1200" dirty="0" smtClean="0">
                <a:solidFill>
                  <a:schemeClr val="tx1"/>
                </a:solidFill>
                <a:effectLst/>
                <a:latin typeface="+mn-lt"/>
                <a:ea typeface="+mn-ea"/>
                <a:cs typeface="+mn-cs"/>
              </a:rPr>
              <a:t> imaju uređaj za interno skladištenje memorije koji vam može reći gde su bili i kada su bili tamo gde su bili.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koje nosimo na sebi (kao što je računarski sat) u stvari su i sami kompjuterski sistemi – u mnogim slučajevima oni deluju na isti način kako bi delovao i povezani digitalni telefon.</a:t>
            </a:r>
            <a:r>
              <a:rPr lang="sr-Latn-RS"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1. – Ovo je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(ime su mu dali istražitelji)!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 Audi S4 Avant </a:t>
            </a:r>
            <a:r>
              <a:rPr lang="sr-Latn-RS" sz="1200" kern="1200" dirty="0" err="1" smtClean="0">
                <a:solidFill>
                  <a:schemeClr val="tx1"/>
                </a:solidFill>
                <a:effectLst/>
                <a:latin typeface="+mn-lt"/>
                <a:ea typeface="+mn-ea"/>
                <a:cs typeface="+mn-cs"/>
              </a:rPr>
              <a:t>3.0l</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Quattro</a:t>
            </a:r>
            <a:r>
              <a:rPr lang="sr-Latn-RS" sz="1200" kern="1200" dirty="0" smtClean="0">
                <a:solidFill>
                  <a:schemeClr val="tx1"/>
                </a:solidFill>
                <a:effectLst/>
                <a:latin typeface="+mn-lt"/>
                <a:ea typeface="+mn-ea"/>
                <a:cs typeface="+mn-cs"/>
              </a:rPr>
              <a:t> – košta oko 40.000 evra. Ima ubrzanje 0–60 za 4,7 sekundi, a najveća brzina mu je 155 milja na čas (250 kilometara). </a:t>
            </a:r>
            <a:r>
              <a:rPr lang="sr-Latn-RS" sz="1200" i="1" kern="1200" dirty="0" err="1" smtClean="0">
                <a:solidFill>
                  <a:schemeClr val="tx1"/>
                </a:solidFill>
                <a:effectLst/>
                <a:latin typeface="+mn-lt"/>
                <a:ea typeface="+mn-ea"/>
                <a:cs typeface="+mn-cs"/>
              </a:rPr>
              <a:t>Frenki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(bio) lep automobil!</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 ukraden 26. jula 2018. – i pronađen je šest nedelja kasnije. Korišćen je u velikom broju pljački gotovine iz </a:t>
            </a:r>
            <a:r>
              <a:rPr lang="sr-Latn-RS" sz="1200" kern="1200" dirty="0" err="1" smtClean="0">
                <a:solidFill>
                  <a:schemeClr val="tx1"/>
                </a:solidFill>
                <a:effectLst/>
                <a:latin typeface="+mn-lt"/>
                <a:ea typeface="+mn-ea"/>
                <a:cs typeface="+mn-cs"/>
              </a:rPr>
              <a:t>bankomata</a:t>
            </a:r>
            <a:r>
              <a:rPr lang="sr-Latn-RS" sz="1200" kern="1200" dirty="0" smtClean="0">
                <a:solidFill>
                  <a:schemeClr val="tx1"/>
                </a:solidFill>
                <a:effectLst/>
                <a:latin typeface="+mn-lt"/>
                <a:ea typeface="+mn-ea"/>
                <a:cs typeface="+mn-cs"/>
              </a:rPr>
              <a:t> – organizovana banda je fizički odnosila </a:t>
            </a:r>
            <a:r>
              <a:rPr lang="sr-Latn-RS" sz="1200" kern="1200" dirty="0" err="1" smtClean="0">
                <a:solidFill>
                  <a:schemeClr val="tx1"/>
                </a:solidFill>
                <a:effectLst/>
                <a:latin typeface="+mn-lt"/>
                <a:ea typeface="+mn-ea"/>
                <a:cs typeface="+mn-cs"/>
              </a:rPr>
              <a:t>bankomat</a:t>
            </a:r>
            <a:r>
              <a:rPr lang="sr-Latn-RS" sz="1200" kern="1200" dirty="0" smtClean="0">
                <a:solidFill>
                  <a:schemeClr val="tx1"/>
                </a:solidFill>
                <a:effectLst/>
                <a:latin typeface="+mn-lt"/>
                <a:ea typeface="+mn-ea"/>
                <a:cs typeface="+mn-cs"/>
              </a:rPr>
              <a:t> sa zida zgrade u Ujedinjenom Kraljevstvu koristeći </a:t>
            </a:r>
            <a:r>
              <a:rPr lang="sr-Latn-RS" sz="1200" i="1" kern="1200" dirty="0" err="1" smtClean="0">
                <a:solidFill>
                  <a:schemeClr val="tx1"/>
                </a:solidFill>
                <a:effectLst/>
                <a:latin typeface="+mn-lt"/>
                <a:ea typeface="+mn-ea"/>
                <a:cs typeface="+mn-cs"/>
              </a:rPr>
              <a:t>Frenkija</a:t>
            </a:r>
            <a:r>
              <a:rPr lang="sr-Latn-RS" sz="1200" kern="1200" dirty="0" smtClean="0">
                <a:solidFill>
                  <a:schemeClr val="tx1"/>
                </a:solidFill>
                <a:effectLst/>
                <a:latin typeface="+mn-lt"/>
                <a:ea typeface="+mn-ea"/>
                <a:cs typeface="+mn-cs"/>
              </a:rPr>
              <a:t> kao vozilo za bekstvo.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2. –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JESTE računarski sistem – verovatno sadrži dnevnik poziva, dnevnik </a:t>
            </a:r>
            <a:r>
              <a:rPr lang="sr-Latn-RS" sz="1200" i="1" kern="1200" dirty="0" smtClean="0">
                <a:solidFill>
                  <a:schemeClr val="tx1"/>
                </a:solidFill>
                <a:effectLst/>
                <a:latin typeface="+mn-lt"/>
                <a:ea typeface="+mn-ea"/>
                <a:cs typeface="+mn-cs"/>
              </a:rPr>
              <a:t>SMS</a:t>
            </a:r>
            <a:r>
              <a:rPr lang="sr-Latn-RS" sz="1200" kern="1200" dirty="0" smtClean="0">
                <a:solidFill>
                  <a:schemeClr val="tx1"/>
                </a:solidFill>
                <a:effectLst/>
                <a:latin typeface="+mn-lt"/>
                <a:ea typeface="+mn-ea"/>
                <a:cs typeface="+mn-cs"/>
              </a:rPr>
              <a:t>-ova, medijske fajlove (audio, video, slike) povezane uređaje, kontakte, evidenciju događaja vezanih za uređaje, odredišta, evidencija pređenih koordinata (istorijat putovanja), zapamćene </a:t>
            </a:r>
            <a:r>
              <a:rPr lang="sr-Latn-RS" sz="1200" kern="1200" dirty="0" err="1" smtClean="0">
                <a:solidFill>
                  <a:schemeClr val="tx1"/>
                </a:solidFill>
                <a:effectLst/>
                <a:latin typeface="+mn-lt"/>
                <a:ea typeface="+mn-ea"/>
                <a:cs typeface="+mn-cs"/>
              </a:rPr>
              <a:t>rute</a:t>
            </a:r>
            <a:r>
              <a:rPr lang="sr-Latn-RS" sz="1200" kern="1200" dirty="0" smtClean="0">
                <a:solidFill>
                  <a:schemeClr val="tx1"/>
                </a:solidFill>
                <a:effectLst/>
                <a:latin typeface="+mn-lt"/>
                <a:ea typeface="+mn-ea"/>
                <a:cs typeface="+mn-cs"/>
              </a:rPr>
              <a:t>, evidencija brzine – podaci o uključenim/isključenim svetlima, otvaranju vrata, promeni brzine, uključenim i isključenim svetlima za parkiranje, </a:t>
            </a:r>
            <a:r>
              <a:rPr lang="sr-Latn-RS" sz="1200" kern="1200" dirty="0" err="1" smtClean="0">
                <a:solidFill>
                  <a:schemeClr val="tx1"/>
                </a:solidFill>
                <a:effectLst/>
                <a:latin typeface="+mn-lt"/>
                <a:ea typeface="+mn-ea"/>
                <a:cs typeface="+mn-cs"/>
              </a:rPr>
              <a:t>očitavanja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odometra</a:t>
            </a:r>
            <a:r>
              <a:rPr lang="sr-Latn-RS" sz="1200" kern="1200" dirty="0" smtClean="0">
                <a:solidFill>
                  <a:schemeClr val="tx1"/>
                </a:solidFill>
                <a:effectLst/>
                <a:latin typeface="+mn-lt"/>
                <a:ea typeface="+mn-ea"/>
                <a:cs typeface="+mn-cs"/>
              </a:rPr>
              <a:t>, karakteristični događaji vezani za napajanje – uključen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3. – </a:t>
            </a:r>
            <a:r>
              <a:rPr lang="sr-Latn-RS" sz="1200" i="1" kern="1200" dirty="0" err="1" smtClean="0">
                <a:solidFill>
                  <a:schemeClr val="tx1"/>
                </a:solidFill>
                <a:effectLst/>
                <a:latin typeface="+mn-lt"/>
                <a:ea typeface="+mn-ea"/>
                <a:cs typeface="+mn-cs"/>
              </a:rPr>
              <a:t>Frenki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poseduje jedan takav uređaj – </a:t>
            </a:r>
            <a:r>
              <a:rPr lang="sr-Latn-RS" sz="1200" kern="1200" dirty="0" err="1" smtClean="0">
                <a:solidFill>
                  <a:schemeClr val="tx1"/>
                </a:solidFill>
                <a:effectLst/>
                <a:latin typeface="+mn-lt"/>
                <a:ea typeface="+mn-ea"/>
                <a:cs typeface="+mn-cs"/>
              </a:rPr>
              <a:t>telematsku</a:t>
            </a:r>
            <a:r>
              <a:rPr lang="sr-Latn-RS" sz="1200" kern="1200" dirty="0" smtClean="0">
                <a:solidFill>
                  <a:schemeClr val="tx1"/>
                </a:solidFill>
                <a:effectLst/>
                <a:latin typeface="+mn-lt"/>
                <a:ea typeface="+mn-ea"/>
                <a:cs typeface="+mn-cs"/>
              </a:rPr>
              <a:t> jedinicu. Tu se evidentira gotovo sve što je urađeno na </a:t>
            </a:r>
            <a:r>
              <a:rPr lang="sr-Latn-RS" sz="1200" i="1" kern="1200" dirty="0" err="1" smtClean="0">
                <a:solidFill>
                  <a:schemeClr val="tx1"/>
                </a:solidFill>
                <a:effectLst/>
                <a:latin typeface="+mn-lt"/>
                <a:ea typeface="+mn-ea"/>
                <a:cs typeface="+mn-cs"/>
              </a:rPr>
              <a:t>Frenkijevim</a:t>
            </a:r>
            <a:r>
              <a:rPr lang="sr-Latn-RS" sz="1200" kern="1200" dirty="0" smtClean="0">
                <a:solidFill>
                  <a:schemeClr val="tx1"/>
                </a:solidFill>
                <a:effectLst/>
                <a:latin typeface="+mn-lt"/>
                <a:ea typeface="+mn-ea"/>
                <a:cs typeface="+mn-cs"/>
              </a:rPr>
              <a:t> računarskim sistemima, na čipu koji se naziva </a:t>
            </a:r>
            <a:r>
              <a:rPr lang="sr-Latn-RS" sz="1200" i="1" kern="1200" dirty="0" err="1" smtClean="0">
                <a:solidFill>
                  <a:schemeClr val="tx1"/>
                </a:solidFill>
                <a:effectLst/>
                <a:latin typeface="+mn-lt"/>
                <a:ea typeface="+mn-ea"/>
                <a:cs typeface="+mn-cs"/>
              </a:rPr>
              <a:t>eMMC</a:t>
            </a:r>
            <a:r>
              <a:rPr lang="sr-Latn-RS" sz="1200" kern="1200" dirty="0" smtClean="0">
                <a:solidFill>
                  <a:schemeClr val="tx1"/>
                </a:solidFill>
                <a:effectLst/>
                <a:latin typeface="+mn-lt"/>
                <a:ea typeface="+mn-ea"/>
                <a:cs typeface="+mn-cs"/>
              </a:rPr>
              <a:t> čip.</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4. – </a:t>
            </a:r>
            <a:r>
              <a:rPr lang="sr-Latn-RS" sz="1200" i="1" kern="1200" dirty="0" err="1" smtClean="0">
                <a:solidFill>
                  <a:schemeClr val="tx1"/>
                </a:solidFill>
                <a:effectLst/>
                <a:latin typeface="+mn-lt"/>
                <a:ea typeface="+mn-ea"/>
                <a:cs typeface="+mn-cs"/>
              </a:rPr>
              <a:t>eMMC</a:t>
            </a:r>
            <a:r>
              <a:rPr lang="sr-Latn-RS" sz="1200" kern="1200" dirty="0" smtClean="0">
                <a:solidFill>
                  <a:schemeClr val="tx1"/>
                </a:solidFill>
                <a:effectLst/>
                <a:latin typeface="+mn-lt"/>
                <a:ea typeface="+mn-ea"/>
                <a:cs typeface="+mn-cs"/>
              </a:rPr>
              <a:t> čip – koji treba skinuti sa </a:t>
            </a:r>
            <a:r>
              <a:rPr lang="sr-Latn-RS" sz="1200" kern="1200" dirty="0" err="1" smtClean="0">
                <a:solidFill>
                  <a:schemeClr val="tx1"/>
                </a:solidFill>
                <a:effectLst/>
                <a:latin typeface="+mn-lt"/>
                <a:ea typeface="+mn-ea"/>
                <a:cs typeface="+mn-cs"/>
              </a:rPr>
              <a:t>telematičke</a:t>
            </a:r>
            <a:r>
              <a:rPr lang="sr-Latn-RS" sz="1200" kern="1200" dirty="0" smtClean="0">
                <a:solidFill>
                  <a:schemeClr val="tx1"/>
                </a:solidFill>
                <a:effectLst/>
                <a:latin typeface="+mn-lt"/>
                <a:ea typeface="+mn-ea"/>
                <a:cs typeface="+mn-cs"/>
              </a:rPr>
              <a:t> jedinice i analizirati podatke koji su na njemu sadržani pomoću softvera napisanog po meri kako bi se utvrdili svi detalji o tome u čemu je sve </a:t>
            </a:r>
            <a:r>
              <a:rPr lang="sr-Latn-RS" sz="1200" i="1" kern="1200" dirty="0" err="1" smtClean="0">
                <a:solidFill>
                  <a:schemeClr val="tx1"/>
                </a:solidFill>
                <a:effectLst/>
                <a:latin typeface="+mn-lt"/>
                <a:ea typeface="+mn-ea"/>
                <a:cs typeface="+mn-cs"/>
              </a:rPr>
              <a:t>Franki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učestvovao!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Odgovor na to pitanje glasio je: mnogo loših stvari!</a:t>
            </a:r>
            <a:endParaRPr lang="en-GB" dirty="0"/>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Operativni sistem je softverski program koji omogućuje hardveru da komunicira sa softverskim programima. Bez operativnog sistema kompjuter ne bi mogao da funkcioniše. Postoje različiti tipovi operativnog sistema zavisno od vrste kompjutera ili drugog digitalnog uređaja o kome je reč.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aplikacija razvijenih za kompjutere napisana je za konkretne operativne sisteme, iako je danas češća pojava da se aplikacije mogu primeniti na više od jedne platforme</a:t>
            </a:r>
            <a:r>
              <a:rPr lang="sr-Latn-RS" dirty="0" smtClean="0"/>
              <a:t>.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Gore – Grafički kancelarijski paketi – Drugo – </a:t>
            </a:r>
            <a:r>
              <a:rPr lang="sr-Latn-RS" sz="1200" i="1" kern="1200" dirty="0" err="1" smtClean="0">
                <a:solidFill>
                  <a:schemeClr val="tx1"/>
                </a:solidFill>
                <a:effectLst/>
                <a:latin typeface="+mn-lt"/>
                <a:ea typeface="+mn-ea"/>
                <a:cs typeface="+mn-cs"/>
              </a:rPr>
              <a:t>Adobe</a:t>
            </a:r>
            <a:r>
              <a:rPr lang="sr-Latn-RS" sz="1200" i="1" kern="1200" dirty="0" smtClean="0">
                <a:solidFill>
                  <a:schemeClr val="tx1"/>
                </a:solidFill>
                <a:effectLst/>
                <a:latin typeface="+mn-lt"/>
                <a:ea typeface="+mn-ea"/>
                <a:cs typeface="+mn-cs"/>
              </a:rPr>
              <a:t>, File </a:t>
            </a:r>
            <a:r>
              <a:rPr lang="sr-Latn-RS" sz="1200" i="1" kern="1200" dirty="0" err="1" smtClean="0">
                <a:solidFill>
                  <a:schemeClr val="tx1"/>
                </a:solidFill>
                <a:effectLst/>
                <a:latin typeface="+mn-lt"/>
                <a:ea typeface="+mn-ea"/>
                <a:cs typeface="+mn-cs"/>
              </a:rPr>
              <a:t>Viewer</a:t>
            </a:r>
            <a:r>
              <a:rPr lang="sr-Latn-RS" sz="1200" i="1" kern="1200" dirty="0" smtClean="0">
                <a:solidFill>
                  <a:schemeClr val="tx1"/>
                </a:solidFill>
                <a:effectLst/>
                <a:latin typeface="+mn-lt"/>
                <a:ea typeface="+mn-ea"/>
                <a:cs typeface="+mn-cs"/>
              </a:rPr>
              <a:t> Plus</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ACDSee</a:t>
            </a:r>
            <a:r>
              <a:rPr lang="sr-Latn-RS" sz="1200" kern="1200" dirty="0" smtClean="0">
                <a:solidFill>
                  <a:schemeClr val="tx1"/>
                </a:solidFill>
                <a:effectLst/>
                <a:latin typeface="+mn-lt"/>
                <a:ea typeface="+mn-ea"/>
                <a:cs typeface="+mn-cs"/>
              </a:rPr>
              <a:t> – Treće –</a:t>
            </a:r>
            <a:r>
              <a:rPr lang="sr-Latn-RS" sz="1200" i="1" kern="1200" dirty="0" err="1" smtClean="0">
                <a:solidFill>
                  <a:schemeClr val="tx1"/>
                </a:solidFill>
                <a:effectLst/>
                <a:latin typeface="+mn-lt"/>
                <a:ea typeface="+mn-ea"/>
                <a:cs typeface="+mn-cs"/>
              </a:rPr>
              <a:t>WinZip</a:t>
            </a:r>
            <a:r>
              <a:rPr lang="sr-Latn-RS" sz="1200" i="1" kern="1200" dirty="0" smtClean="0">
                <a:solidFill>
                  <a:schemeClr val="tx1"/>
                </a:solidFill>
                <a:effectLst/>
                <a:latin typeface="+mn-lt"/>
                <a:ea typeface="+mn-ea"/>
                <a:cs typeface="+mn-cs"/>
              </a:rPr>
              <a:t> &amp; </a:t>
            </a:r>
            <a:r>
              <a:rPr lang="sr-Latn-RS" sz="1200" i="1" kern="1200" dirty="0" err="1" smtClean="0">
                <a:solidFill>
                  <a:schemeClr val="tx1"/>
                </a:solidFill>
                <a:effectLst/>
                <a:latin typeface="+mn-lt"/>
                <a:ea typeface="+mn-ea"/>
                <a:cs typeface="+mn-cs"/>
              </a:rPr>
              <a:t>WinRar</a:t>
            </a:r>
            <a:r>
              <a:rPr lang="sr-Latn-RS" sz="1200" kern="1200" dirty="0" smtClean="0">
                <a:solidFill>
                  <a:schemeClr val="tx1"/>
                </a:solidFill>
                <a:effectLst/>
                <a:latin typeface="+mn-lt"/>
                <a:ea typeface="+mn-ea"/>
                <a:cs typeface="+mn-cs"/>
              </a:rPr>
              <a:t> – na kraju </a:t>
            </a:r>
            <a:r>
              <a:rPr lang="sr-Latn-RS" sz="1200" kern="1200" dirty="0" err="1" smtClean="0">
                <a:solidFill>
                  <a:schemeClr val="tx1"/>
                </a:solidFill>
                <a:effectLst/>
                <a:latin typeface="+mn-lt"/>
                <a:ea typeface="+mn-ea"/>
                <a:cs typeface="+mn-cs"/>
              </a:rPr>
              <a:t>brauzeri</a:t>
            </a:r>
            <a:r>
              <a:rPr lang="sr-Latn-RS" sz="1200" kern="1200" dirty="0" smtClean="0">
                <a:solidFill>
                  <a:schemeClr val="tx1"/>
                </a:solidFill>
                <a:effectLst/>
                <a:latin typeface="+mn-lt"/>
                <a:ea typeface="+mn-ea"/>
                <a:cs typeface="+mn-cs"/>
              </a:rPr>
              <a:t> (od toga je ovde navedeno pet velikih – a postoje i mnogi drugi).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hiljade i hiljade različitih softverskih paketa – za neke se plaća, drugi su besplatni.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komercijalno napisani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 kao i oni koji se privatno razvijaju.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koji su zakoniti i legitimni – a postoje i oni koji su razvijeni sa skrivenim motivima. Mnogi zakoniti delovi softvera mogu se koristiti i u nezakonite svrhe.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mogu biti namenjeni konkretnim operativnim sistemima, dok drugi softverski paketi mogu raditi na svim operativnim sistemima</a:t>
            </a:r>
            <a:endParaRPr lang="en-GB" dirty="0"/>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1758756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potrebno je da bar donekle sagledamo bliže šta je mreža i šta čini mrežu – što je ono najvažnije na osnovu čega će se moći shvatiti kako internet funkcioniše.</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en-US" sz="3600" noProof="0" dirty="0" smtClean="0"/>
              <a:t>Ova </a:t>
            </a:r>
            <a:r>
              <a:rPr lang="en-US" sz="3600" noProof="0" dirty="0" err="1" smtClean="0"/>
              <a:t>sesija</a:t>
            </a:r>
            <a:r>
              <a:rPr lang="en-US" sz="3600" noProof="0" dirty="0" smtClean="0"/>
              <a:t> </a:t>
            </a:r>
            <a:r>
              <a:rPr lang="sr-Latn-RS" sz="3600" noProof="0" dirty="0" smtClean="0"/>
              <a:t>ć</a:t>
            </a:r>
            <a:r>
              <a:rPr lang="en-US" sz="3600" noProof="0" dirty="0" smtClean="0"/>
              <a:t>e se </a:t>
            </a:r>
            <a:r>
              <a:rPr lang="en-US" sz="3600" noProof="0" dirty="0" err="1" smtClean="0"/>
              <a:t>podeliti</a:t>
            </a:r>
            <a:r>
              <a:rPr lang="en-US" sz="3600" noProof="0" dirty="0" smtClean="0"/>
              <a:t> </a:t>
            </a:r>
            <a:r>
              <a:rPr lang="en-US" sz="3600" noProof="0" dirty="0" err="1" smtClean="0"/>
              <a:t>na</a:t>
            </a:r>
            <a:r>
              <a:rPr lang="en-US" sz="3600" noProof="0" dirty="0" smtClean="0"/>
              <a:t> pet </a:t>
            </a:r>
            <a:r>
              <a:rPr lang="en-US" sz="3600" noProof="0" dirty="0" err="1" smtClean="0"/>
              <a:t>delova</a:t>
            </a:r>
            <a:r>
              <a:rPr lang="en-US" sz="3600" noProof="0" dirty="0" smtClean="0"/>
              <a:t> </a:t>
            </a:r>
            <a:r>
              <a:rPr lang="en-US" sz="3600" noProof="0" dirty="0" err="1" smtClean="0"/>
              <a:t>kako</a:t>
            </a:r>
            <a:r>
              <a:rPr lang="en-US" sz="3600" noProof="0" dirty="0" smtClean="0"/>
              <a:t> </a:t>
            </a:r>
            <a:r>
              <a:rPr lang="en-US" sz="3600" noProof="0" dirty="0" err="1" smtClean="0"/>
              <a:t>bismo</a:t>
            </a:r>
            <a:r>
              <a:rPr lang="en-US" sz="3600" noProof="0" dirty="0" smtClean="0"/>
              <a:t> </a:t>
            </a:r>
            <a:r>
              <a:rPr lang="en-US" sz="3600" noProof="0" dirty="0" err="1" smtClean="0"/>
              <a:t>imali</a:t>
            </a:r>
            <a:r>
              <a:rPr lang="en-US" sz="3600" noProof="0" dirty="0" smtClean="0"/>
              <a:t> </a:t>
            </a:r>
            <a:r>
              <a:rPr lang="en-US" sz="3600" noProof="0" dirty="0" err="1" smtClean="0"/>
              <a:t>prirodne</a:t>
            </a:r>
            <a:r>
              <a:rPr lang="en-US" sz="3600" baseline="0" noProof="0" dirty="0" smtClean="0"/>
              <a:t> pau</a:t>
            </a:r>
            <a:r>
              <a:rPr lang="sr-Latn-RS" sz="3600" baseline="0" noProof="0" dirty="0" err="1" smtClean="0"/>
              <a:t>ze</a:t>
            </a:r>
            <a:r>
              <a:rPr lang="sr-Latn-RS" sz="3600" baseline="0" noProof="0" dirty="0" smtClean="0"/>
              <a:t>.</a:t>
            </a:r>
          </a:p>
          <a:p>
            <a:pPr indent="457200"/>
            <a:r>
              <a:rPr lang="sr-Latn-RS" sz="3600" baseline="0" noProof="0" dirty="0" smtClean="0"/>
              <a:t>Ideja je da se polaznicima opiše šta je računar - ili uređaj koji može da se poveže sa </a:t>
            </a:r>
            <a:r>
              <a:rPr lang="sr-Latn-RS" sz="3600" baseline="0" noProof="0" dirty="0" err="1" smtClean="0"/>
              <a:t>internetom</a:t>
            </a:r>
            <a:r>
              <a:rPr lang="sr-Latn-RS" sz="3600" baseline="0" noProof="0" dirty="0" smtClean="0"/>
              <a:t>, a svi ti uređaji imaju određene sličnosti.</a:t>
            </a:r>
            <a:endParaRPr lang="sr-Latn-RS" sz="3600" noProof="0" dirty="0" smtClean="0"/>
          </a:p>
          <a:p>
            <a:pPr indent="457200"/>
            <a:r>
              <a:rPr lang="sr-Latn-RS" sz="3600" noProof="0" dirty="0" smtClean="0"/>
              <a:t>Ideja je da se opiše šta je internet i kako on funkcioniše.</a:t>
            </a:r>
          </a:p>
          <a:p>
            <a:pPr indent="457200"/>
            <a:r>
              <a:rPr lang="sr-Latn-RS" sz="3600" noProof="0" dirty="0" smtClean="0"/>
              <a:t>Potom treba pogledati kako se računar povezuje sa </a:t>
            </a:r>
            <a:r>
              <a:rPr lang="sr-Latn-RS" sz="3600" noProof="0" dirty="0" err="1" smtClean="0"/>
              <a:t>internetom</a:t>
            </a:r>
            <a:r>
              <a:rPr lang="sr-Latn-RS" sz="3600" noProof="0" dirty="0" smtClean="0"/>
              <a:t>.</a:t>
            </a:r>
          </a:p>
          <a:p>
            <a:pPr indent="457200"/>
            <a:r>
              <a:rPr lang="sr-Latn-RS" sz="3600" noProof="0" dirty="0" smtClean="0"/>
              <a:t>Na kraju treba videti šta se može naći na internetu.</a:t>
            </a:r>
            <a:endParaRPr lang="sr-Latn-RS" sz="3600"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ovo ćemo se kasnije vratiti</a:t>
            </a:r>
            <a:endParaRPr lang="en-US" sz="1200" kern="1200" dirty="0" smtClean="0">
              <a:solidFill>
                <a:schemeClr val="tx1"/>
              </a:solidFill>
              <a:effectLst/>
              <a:latin typeface="+mn-lt"/>
              <a:ea typeface="+mn-ea"/>
              <a:cs typeface="+mn-cs"/>
            </a:endParaRPr>
          </a:p>
          <a:p>
            <a:pPr indent="457200"/>
            <a:endParaRPr lang="es-CL"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ovi</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ovde je osnovna ideja da se polaznici ne zbune, što je veoma lako učiniti. Osnovna koncepcija jeste da se pokaže kako postoji JEDNA cev koja ulazi unutra i izlazi napolje, a na njoj se nalaze virtuelni kanali koji razdvajaju podatke različitih vrsta za potrebe različitih aplikacija.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ovi</a:t>
            </a:r>
            <a:r>
              <a:rPr lang="en-GB" sz="1200" kern="1200" dirty="0" smtClean="0">
                <a:solidFill>
                  <a:schemeClr val="tx1"/>
                </a:solidFill>
                <a:effectLst/>
                <a:latin typeface="+mn-lt"/>
                <a:ea typeface="+mn-ea"/>
                <a:cs typeface="+mn-cs"/>
              </a:rPr>
              <a:t> 0-1023 – </a:t>
            </a:r>
            <a:r>
              <a:rPr lang="sr-Latn-RS" sz="1200" kern="1200" dirty="0" smtClean="0">
                <a:solidFill>
                  <a:schemeClr val="tx1"/>
                </a:solidFill>
                <a:effectLst/>
                <a:latin typeface="+mn-lt"/>
                <a:ea typeface="+mn-ea"/>
                <a:cs typeface="+mn-cs"/>
              </a:rPr>
              <a:t>Poznati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(koje dodeljuje </a:t>
            </a:r>
            <a:r>
              <a:rPr lang="en-GB" sz="1200" i="1" kern="1200" dirty="0" smtClean="0">
                <a:solidFill>
                  <a:schemeClr val="tx1"/>
                </a:solidFill>
                <a:effectLst/>
                <a:latin typeface="+mn-lt"/>
                <a:ea typeface="+mn-ea"/>
                <a:cs typeface="+mn-cs"/>
              </a:rPr>
              <a:t>IANA</a:t>
            </a:r>
            <a:r>
              <a:rPr lang="en-GB" sz="1200" kern="1200" dirty="0" smtClean="0">
                <a:solidFill>
                  <a:schemeClr val="tx1"/>
                </a:solidFill>
                <a:effectLst/>
                <a:latin typeface="+mn-lt"/>
                <a:ea typeface="+mn-ea"/>
                <a:cs typeface="+mn-cs"/>
              </a:rPr>
              <a:t> – </a:t>
            </a:r>
            <a:r>
              <a:rPr lang="en-GB" sz="1200" i="1" kern="1200" dirty="0" smtClean="0">
                <a:solidFill>
                  <a:schemeClr val="tx1"/>
                </a:solidFill>
                <a:effectLst/>
                <a:latin typeface="+mn-lt"/>
                <a:ea typeface="+mn-ea"/>
                <a:cs typeface="+mn-cs"/>
              </a:rPr>
              <a:t>Internet Assigned Numbers Authority</a:t>
            </a:r>
            <a:r>
              <a:rPr lang="sr-Latn-RS" sz="1200" kern="1200" dirty="0" smtClean="0">
                <a:solidFill>
                  <a:schemeClr val="tx1"/>
                </a:solidFill>
                <a:effectLst/>
                <a:latin typeface="+mn-lt"/>
                <a:ea typeface="+mn-ea"/>
                <a:cs typeface="+mn-cs"/>
              </a:rPr>
              <a:t> – Odeljenje koje dodeljuje internet domene,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AS </a:t>
            </a:r>
            <a:r>
              <a:rPr lang="sr-Latn-RS" sz="1200" kern="1200" dirty="0" smtClean="0">
                <a:solidFill>
                  <a:schemeClr val="tx1"/>
                </a:solidFill>
                <a:effectLst/>
                <a:latin typeface="+mn-lt"/>
                <a:ea typeface="+mn-ea"/>
                <a:cs typeface="+mn-cs"/>
              </a:rPr>
              <a:t>brojeve i parametre protokola</a:t>
            </a:r>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1024–49151 – </a:t>
            </a:r>
            <a:r>
              <a:rPr lang="sr-Latn-RS" sz="1200" kern="1200" dirty="0" smtClean="0">
                <a:solidFill>
                  <a:schemeClr val="tx1"/>
                </a:solidFill>
                <a:effectLst/>
                <a:latin typeface="+mn-lt"/>
                <a:ea typeface="+mn-ea"/>
                <a:cs typeface="+mn-cs"/>
              </a:rPr>
              <a:t>Registrovani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(mogu se registrovati kod </a:t>
            </a:r>
            <a:r>
              <a:rPr lang="es-CL" sz="1200" i="1" kern="1200" dirty="0" smtClean="0">
                <a:solidFill>
                  <a:schemeClr val="tx1"/>
                </a:solidFill>
                <a:effectLst/>
                <a:latin typeface="+mn-lt"/>
                <a:ea typeface="+mn-ea"/>
                <a:cs typeface="+mn-cs"/>
              </a:rPr>
              <a:t>IANA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49153</a:t>
            </a:r>
            <a:r>
              <a:rPr lang="es-CL" sz="1200" kern="1200" dirty="0" smtClean="0">
                <a:solidFill>
                  <a:schemeClr val="tx1"/>
                </a:solidFill>
                <a:effectLst/>
                <a:latin typeface="+mn-lt"/>
                <a:ea typeface="+mn-ea"/>
                <a:cs typeface="+mn-cs"/>
              </a:rPr>
              <a:t>–65535 – </a:t>
            </a:r>
            <a:r>
              <a:rPr lang="sr-Latn-RS" sz="1200" kern="1200" dirty="0" smtClean="0">
                <a:solidFill>
                  <a:schemeClr val="tx1"/>
                </a:solidFill>
                <a:effectLst/>
                <a:latin typeface="+mn-lt"/>
                <a:ea typeface="+mn-ea"/>
                <a:cs typeface="+mn-cs"/>
              </a:rPr>
              <a:t>Slobodni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koji se mogu koristiti u klijentskim programima</a:t>
            </a:r>
            <a:endParaRPr lang="en-GB" sz="1200" kern="1200" dirty="0">
              <a:solidFill>
                <a:schemeClr val="tx1"/>
              </a:solidFill>
              <a:latin typeface="+mn-lt"/>
              <a:ea typeface="MS PGothic" pitchFamily="34" charset="-128"/>
              <a:cs typeface="ＭＳ Ｐゴシック" charset="0"/>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b="1" kern="1200" dirty="0" smtClean="0">
                <a:solidFill>
                  <a:schemeClr val="tx1"/>
                </a:solidFill>
                <a:effectLst/>
                <a:latin typeface="+mn-lt"/>
                <a:ea typeface="+mn-ea"/>
                <a:cs typeface="+mn-cs"/>
              </a:rPr>
              <a:t>Server</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to je računar ili uređaj koji pruža informacije o uslugama drugim računarima na mreži. Ako postoji odgovarajući softver, svaki računar koji je povezan na mrežu može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kao server. U većini slučajeva to je snažan kompjuter koji je tako projektovan da „uvek bude na raspolaganju”. Jedan računar može obavljati nekoliko usluga – na primer može služiti kao mrežni server,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server, fajl server, </a:t>
            </a:r>
            <a:r>
              <a:rPr lang="sr-Latn-RS" sz="1200" kern="1200" dirty="0" err="1" smtClean="0">
                <a:solidFill>
                  <a:schemeClr val="tx1"/>
                </a:solidFill>
                <a:effectLst/>
                <a:latin typeface="+mn-lt"/>
                <a:ea typeface="+mn-ea"/>
                <a:cs typeface="+mn-cs"/>
              </a:rPr>
              <a:t>print</a:t>
            </a:r>
            <a:r>
              <a:rPr lang="sr-Latn-RS" sz="1200" kern="1200" dirty="0" smtClean="0">
                <a:solidFill>
                  <a:schemeClr val="tx1"/>
                </a:solidFill>
                <a:effectLst/>
                <a:latin typeface="+mn-lt"/>
                <a:ea typeface="+mn-ea"/>
                <a:cs typeface="+mn-cs"/>
              </a:rPr>
              <a:t> server i tako dalje. U poslovnom svetu često ima smisla da se različite usluge obavljaju na različitim uređajima iz razloga bezbednosti i kako bi se uticaj bilo kakvog kvara sveo na najmanju moguću meru.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Mrežni </a:t>
            </a:r>
            <a:r>
              <a:rPr lang="sr-Latn-RS" sz="1200" b="1"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 ili „</a:t>
            </a:r>
            <a:r>
              <a:rPr lang="sr-Latn-RS" sz="1200" kern="1200" dirty="0" err="1" smtClean="0">
                <a:solidFill>
                  <a:schemeClr val="tx1"/>
                </a:solidFill>
                <a:effectLst/>
                <a:latin typeface="+mn-lt"/>
                <a:ea typeface="+mn-ea"/>
                <a:cs typeface="+mn-cs"/>
              </a:rPr>
              <a:t>koncentrator</a:t>
            </a:r>
            <a:r>
              <a:rPr lang="sr-Latn-RS" sz="1200" kern="1200" dirty="0" smtClean="0">
                <a:solidFill>
                  <a:schemeClr val="tx1"/>
                </a:solidFill>
                <a:effectLst/>
                <a:latin typeface="+mn-lt"/>
                <a:ea typeface="+mn-ea"/>
                <a:cs typeface="+mn-cs"/>
              </a:rPr>
              <a:t>” je uređaj za povezivanje više upredenih kablova (parica) ili optičkih </a:t>
            </a:r>
            <a:r>
              <a:rPr lang="sr-Latn-RS" sz="1200" kern="1200" dirty="0" err="1" smtClean="0">
                <a:solidFill>
                  <a:schemeClr val="tx1"/>
                </a:solidFill>
                <a:effectLst/>
                <a:latin typeface="+mn-lt"/>
                <a:ea typeface="+mn-ea"/>
                <a:cs typeface="+mn-cs"/>
              </a:rPr>
              <a:t>eternet</a:t>
            </a:r>
            <a:r>
              <a:rPr lang="sr-Latn-RS" sz="1200" kern="1200" dirty="0" smtClean="0">
                <a:solidFill>
                  <a:schemeClr val="tx1"/>
                </a:solidFill>
                <a:effectLst/>
                <a:latin typeface="+mn-lt"/>
                <a:ea typeface="+mn-ea"/>
                <a:cs typeface="+mn-cs"/>
              </a:rPr>
              <a:t> uređaja kako bi oni tako povezani delovali kao jedan jedinstveni mrežni segment.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funkcionišu u fizičkom sloju (sloj 1) modela </a:t>
            </a:r>
            <a:r>
              <a:rPr lang="sr-Latn-RS" sz="1200" i="1" kern="1200" dirty="0" smtClean="0">
                <a:solidFill>
                  <a:schemeClr val="tx1"/>
                </a:solidFill>
                <a:effectLst/>
                <a:latin typeface="+mn-lt"/>
                <a:ea typeface="+mn-ea"/>
                <a:cs typeface="+mn-cs"/>
              </a:rPr>
              <a:t>OSI</a:t>
            </a:r>
            <a:r>
              <a:rPr lang="sr-Latn-RS" sz="1200" kern="1200" dirty="0" smtClean="0">
                <a:solidFill>
                  <a:schemeClr val="tx1"/>
                </a:solidFill>
                <a:effectLst/>
                <a:latin typeface="+mn-lt"/>
                <a:ea typeface="+mn-ea"/>
                <a:cs typeface="+mn-cs"/>
              </a:rPr>
              <a:t> i često se umesto izraza „</a:t>
            </a:r>
            <a:r>
              <a:rPr lang="sr-Latn-RS" sz="1200"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koristi izraz „fizički sloj 1”. To znači da ovaj uređaj predstavlja jedan oblik </a:t>
            </a:r>
            <a:r>
              <a:rPr lang="sr-Latn-RS" sz="1200" kern="1200" dirty="0" err="1" smtClean="0">
                <a:solidFill>
                  <a:schemeClr val="tx1"/>
                </a:solidFill>
                <a:effectLst/>
                <a:latin typeface="+mn-lt"/>
                <a:ea typeface="+mn-ea"/>
                <a:cs typeface="+mn-cs"/>
              </a:rPr>
              <a:t>multiportnog</a:t>
            </a:r>
            <a:r>
              <a:rPr lang="sr-Latn-RS" sz="1200" kern="1200" dirty="0" smtClean="0">
                <a:solidFill>
                  <a:schemeClr val="tx1"/>
                </a:solidFill>
                <a:effectLst/>
                <a:latin typeface="+mn-lt"/>
                <a:ea typeface="+mn-ea"/>
                <a:cs typeface="+mn-cs"/>
              </a:rPr>
              <a:t> repetitora. Mrežni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takođe prenose signal za smetnju svim </a:t>
            </a:r>
            <a:r>
              <a:rPr lang="sr-Latn-RS" sz="1200" kern="1200" dirty="0" err="1" smtClean="0">
                <a:solidFill>
                  <a:schemeClr val="tx1"/>
                </a:solidFill>
                <a:effectLst/>
                <a:latin typeface="+mn-lt"/>
                <a:ea typeface="+mn-ea"/>
                <a:cs typeface="+mn-cs"/>
              </a:rPr>
              <a:t>portovima</a:t>
            </a:r>
            <a:r>
              <a:rPr lang="sr-Latn-RS" sz="1200" kern="1200" dirty="0" smtClean="0">
                <a:solidFill>
                  <a:schemeClr val="tx1"/>
                </a:solidFill>
                <a:effectLst/>
                <a:latin typeface="+mn-lt"/>
                <a:ea typeface="+mn-ea"/>
                <a:cs typeface="+mn-cs"/>
              </a:rPr>
              <a:t> ako otkriju neku koliziju. </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Mrežni </a:t>
            </a:r>
            <a:r>
              <a:rPr lang="sr-Latn-RS" sz="1200" b="1" kern="1200" dirty="0" err="1" smtClean="0">
                <a:solidFill>
                  <a:schemeClr val="tx1"/>
                </a:solidFill>
                <a:effectLst/>
                <a:latin typeface="+mn-lt"/>
                <a:ea typeface="+mn-ea"/>
                <a:cs typeface="+mn-cs"/>
              </a:rPr>
              <a:t>svič</a:t>
            </a:r>
            <a:r>
              <a:rPr lang="sr-Latn-RS" sz="1200" b="1" kern="1200" dirty="0" smtClean="0">
                <a:solidFill>
                  <a:schemeClr val="tx1"/>
                </a:solidFill>
                <a:effectLst/>
                <a:latin typeface="+mn-lt"/>
                <a:ea typeface="+mn-ea"/>
                <a:cs typeface="+mn-cs"/>
              </a:rPr>
              <a:t> (prekidač) – </a:t>
            </a:r>
            <a:r>
              <a:rPr lang="sr-Latn-RS" sz="1200" kern="1200" dirty="0" smtClean="0">
                <a:solidFill>
                  <a:schemeClr val="tx1"/>
                </a:solidFill>
                <a:effectLst/>
                <a:latin typeface="+mn-lt"/>
                <a:ea typeface="+mn-ea"/>
                <a:cs typeface="+mn-cs"/>
              </a:rPr>
              <a:t>to</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računarski mrežni uređaj koji povezuje segmente mreže. Ranije je bilo brže da se koristi tehnika sloja 2. nego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jer su tada mogle da se nađu samo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adrese u memoriji</a:t>
            </a:r>
            <a:r>
              <a:rPr lang="sr-Latn-RS" sz="1200" i="1" kern="1200" dirty="0" smtClean="0">
                <a:solidFill>
                  <a:schemeClr val="tx1"/>
                </a:solidFill>
                <a:effectLst/>
                <a:latin typeface="+mn-lt"/>
                <a:ea typeface="+mn-ea"/>
                <a:cs typeface="+mn-cs"/>
              </a:rPr>
              <a:t> CAM</a:t>
            </a:r>
            <a:r>
              <a:rPr lang="sr-Latn-RS" sz="1200"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content</a:t>
            </a:r>
            <a:r>
              <a:rPr lang="es-CL" sz="1200" i="1"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addressable</a:t>
            </a:r>
            <a:r>
              <a:rPr lang="es-CL" sz="1200" i="1"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memory</a:t>
            </a:r>
            <a:r>
              <a:rPr lang="sr-Latn-RS" sz="1200" i="1"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 CAM</a:t>
            </a:r>
            <a:r>
              <a:rPr lang="sr-Latn-RS" sz="1200" kern="1200" dirty="0" smtClean="0">
                <a:solidFill>
                  <a:schemeClr val="tx1"/>
                </a:solidFill>
                <a:effectLst/>
                <a:latin typeface="+mn-lt"/>
                <a:ea typeface="+mn-ea"/>
                <a:cs typeface="+mn-cs"/>
              </a:rPr>
              <a:t> – </a:t>
            </a:r>
            <a:r>
              <a:rPr lang="sr-Latn-RS" sz="1200" kern="1200" dirty="0" err="1" smtClean="0">
                <a:solidFill>
                  <a:schemeClr val="tx1"/>
                </a:solidFill>
                <a:effectLst/>
                <a:latin typeface="+mn-lt"/>
                <a:ea typeface="+mn-ea"/>
                <a:cs typeface="+mn-cs"/>
              </a:rPr>
              <a:t>kontekstno</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adresabilna</a:t>
            </a:r>
            <a:r>
              <a:rPr lang="sr-Latn-RS" sz="1200" kern="1200" dirty="0" smtClean="0">
                <a:solidFill>
                  <a:schemeClr val="tx1"/>
                </a:solidFill>
                <a:effectLst/>
                <a:latin typeface="+mn-lt"/>
                <a:ea typeface="+mn-ea"/>
                <a:cs typeface="+mn-cs"/>
              </a:rPr>
              <a:t> ili asocijativna memorija</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Zahvaljujući razvoju </a:t>
            </a:r>
            <a:r>
              <a:rPr lang="sr-Latn-RS" sz="1200" kern="1200" dirty="0" err="1" smtClean="0">
                <a:solidFill>
                  <a:schemeClr val="tx1"/>
                </a:solidFill>
                <a:effectLst/>
                <a:latin typeface="+mn-lt"/>
                <a:ea typeface="+mn-ea"/>
                <a:cs typeface="+mn-cs"/>
              </a:rPr>
              <a:t>ternarne</a:t>
            </a:r>
            <a:r>
              <a:rPr lang="sr-Latn-RS" sz="1200" kern="1200" dirty="0" smtClean="0">
                <a:solidFill>
                  <a:schemeClr val="tx1"/>
                </a:solidFill>
                <a:effectLst/>
                <a:latin typeface="+mn-lt"/>
                <a:ea typeface="+mn-ea"/>
                <a:cs typeface="+mn-cs"/>
              </a:rPr>
              <a:t> memorije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TCAM</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postignuta je jednaka brzina u traženju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ili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adrese. </a:t>
            </a:r>
            <a:endParaRPr lang="en-US" sz="1200" kern="1200" dirty="0" smtClean="0">
              <a:solidFill>
                <a:schemeClr val="tx1"/>
              </a:solidFill>
              <a:effectLst/>
              <a:latin typeface="+mn-lt"/>
              <a:ea typeface="+mn-ea"/>
              <a:cs typeface="+mn-cs"/>
            </a:endParaRPr>
          </a:p>
          <a:p>
            <a:pPr indent="457200"/>
            <a:r>
              <a:rPr lang="es-CL"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Ruter</a:t>
            </a:r>
            <a:r>
              <a:rPr lang="sr-Latn-RS" sz="1200" b="1"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to je uređaj koji određuje narednu mrežnu tačku na koju kao na odredište treba preneti paket podataka. Ta tačka mora biti povezana sa barem dve mreže. Poseduje inteligenciju i radi koristeći podatke iz tabele (protokola) </a:t>
            </a:r>
            <a:r>
              <a:rPr lang="sr-Latn-RS" sz="1200" kern="1200" dirty="0" err="1" smtClean="0">
                <a:solidFill>
                  <a:schemeClr val="tx1"/>
                </a:solidFill>
                <a:effectLst/>
                <a:latin typeface="+mn-lt"/>
                <a:ea typeface="+mn-ea"/>
                <a:cs typeface="+mn-cs"/>
              </a:rPr>
              <a:t>rutiranja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se nalazi na ulazu u mrežu. Često se umesto izraza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koristi izraz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ili „prekidač trećeg sloja”, mada je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zapravo opšti termin koji nema svoju strogu tehničku definiciju.</a:t>
            </a:r>
            <a:r>
              <a:rPr lang="sr-Latn-RS" sz="1200" kern="1200" baseline="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obezbedi da svim polaznicima budu pružene informacije koje će im omogućiti da shvate osnove umrežavanja i njegova ograničenja. Oni treba da budu u stanju da uoče razliku između lokalnih mreža i mreža koje obuhvataju šira područja. Na ovim </a:t>
            </a:r>
            <a:r>
              <a:rPr lang="sr-Latn-RS" sz="1200" kern="1200" dirty="0" err="1" smtClean="0">
                <a:solidFill>
                  <a:schemeClr val="tx1"/>
                </a:solidFill>
                <a:effectLst/>
                <a:latin typeface="+mn-lt"/>
                <a:ea typeface="+mn-ea"/>
                <a:cs typeface="+mn-cs"/>
              </a:rPr>
              <a:t>slajdovima</a:t>
            </a:r>
            <a:r>
              <a:rPr lang="sr-Latn-RS" sz="1200" kern="1200" dirty="0" smtClean="0">
                <a:solidFill>
                  <a:schemeClr val="tx1"/>
                </a:solidFill>
                <a:effectLst/>
                <a:latin typeface="+mn-lt"/>
                <a:ea typeface="+mn-ea"/>
                <a:cs typeface="+mn-cs"/>
              </a:rPr>
              <a:t> imaju te osnovne informacije. Predavači treba da razmotre mogućnost da navedu primere i ohrabre učesnike da diskutuju o različitim vrstama mreža i o tome kako se razvio internet. Objašnjenje nekih zajedničkih relevantnih termina iz oblasti mreža, kao što je </a:t>
            </a:r>
            <a:r>
              <a:rPr lang="sr-Latn-RS" sz="1200" i="1"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 i </a:t>
            </a:r>
            <a:r>
              <a:rPr lang="sr-Latn-RS" sz="1200" i="1" kern="1200" dirty="0" err="1" smtClean="0">
                <a:solidFill>
                  <a:schemeClr val="tx1"/>
                </a:solidFill>
                <a:effectLst/>
                <a:latin typeface="+mn-lt"/>
                <a:ea typeface="+mn-ea"/>
                <a:cs typeface="+mn-cs"/>
              </a:rPr>
              <a:t>Bandwidth</a:t>
            </a:r>
            <a:r>
              <a:rPr lang="sr-Latn-RS" sz="1200" kern="1200" dirty="0" smtClean="0">
                <a:solidFill>
                  <a:schemeClr val="tx1"/>
                </a:solidFill>
                <a:effectLst/>
                <a:latin typeface="+mn-lt"/>
                <a:ea typeface="+mn-ea"/>
                <a:cs typeface="+mn-cs"/>
              </a:rPr>
              <a:t> (razlika između najviše i najniže frekvencije koja se može preneti jednim prenosnim putem, odnosno transmisioni kapacitet komunikacionog kanala, tj. protok), treba dati u ovoj fazi. Polaznike treba podstaći da razmotre sopstvena iskustva; na primer preko pristupa internetu koji imaju u svome domu ili na poslu. </a:t>
            </a:r>
            <a:endParaRPr lang="en-US" sz="1200" kern="1200" dirty="0" smtClean="0">
              <a:solidFill>
                <a:schemeClr val="tx1"/>
              </a:solidFill>
              <a:effectLst/>
              <a:latin typeface="+mn-lt"/>
              <a:ea typeface="+mn-ea"/>
              <a:cs typeface="+mn-cs"/>
            </a:endParaRPr>
          </a:p>
          <a:p>
            <a:pPr indent="457200"/>
            <a:endParaRPr lang="es-CL" sz="1200" i="1"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LAN</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Računarska mreža koja obuhvata manje geografsko područje, kao što je stan, kancelarija ili grupa građevinskih objekata, na primer škola. Karakteristika mu je da obuhvata znatno višu stopu prenosa podataka, manji geografski opseg i nepostojanje potrebe za zakupljenim </a:t>
            </a:r>
            <a:r>
              <a:rPr lang="sr-Latn-RS" sz="1200" kern="1200" dirty="0" err="1" smtClean="0">
                <a:solidFill>
                  <a:schemeClr val="tx1"/>
                </a:solidFill>
                <a:effectLst/>
                <a:latin typeface="+mn-lt"/>
                <a:ea typeface="+mn-ea"/>
                <a:cs typeface="+mn-cs"/>
              </a:rPr>
              <a:t>telekom</a:t>
            </a:r>
            <a:r>
              <a:rPr lang="sr-Latn-RS" sz="1200" kern="1200" dirty="0" smtClean="0">
                <a:solidFill>
                  <a:schemeClr val="tx1"/>
                </a:solidFill>
                <a:effectLst/>
                <a:latin typeface="+mn-lt"/>
                <a:ea typeface="+mn-ea"/>
                <a:cs typeface="+mn-cs"/>
              </a:rPr>
              <a:t> linijama.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 Računarska mreža koja obuhvata šire područje (to je na primer bilo koja mreža čiji komunikacioni kanali </a:t>
            </a:r>
            <a:r>
              <a:rPr lang="sr-Latn-RS" sz="1200" kern="1200" dirty="0" err="1" smtClean="0">
                <a:solidFill>
                  <a:schemeClr val="tx1"/>
                </a:solidFill>
                <a:effectLst/>
                <a:latin typeface="+mn-lt"/>
                <a:ea typeface="+mn-ea"/>
                <a:cs typeface="+mn-cs"/>
              </a:rPr>
              <a:t>premrežuju</a:t>
            </a:r>
            <a:r>
              <a:rPr lang="sr-Latn-RS" sz="1200" kern="1200" dirty="0" smtClean="0">
                <a:solidFill>
                  <a:schemeClr val="tx1"/>
                </a:solidFill>
                <a:effectLst/>
                <a:latin typeface="+mn-lt"/>
                <a:ea typeface="+mn-ea"/>
                <a:cs typeface="+mn-cs"/>
              </a:rPr>
              <a:t> granice metropole, regionalne ili nacionalne granice). Ili, manje formalno, to je mreža koja koristi </a:t>
            </a:r>
            <a:r>
              <a:rPr lang="sr-Latn-RS" sz="1200" kern="1200" dirty="0" err="1" smtClean="0">
                <a:solidFill>
                  <a:schemeClr val="tx1"/>
                </a:solidFill>
                <a:effectLst/>
                <a:latin typeface="+mn-lt"/>
                <a:ea typeface="+mn-ea"/>
                <a:cs typeface="+mn-cs"/>
              </a:rPr>
              <a:t>rutere</a:t>
            </a:r>
            <a:r>
              <a:rPr lang="sr-Latn-RS" sz="1200" kern="1200" dirty="0" smtClean="0">
                <a:solidFill>
                  <a:schemeClr val="tx1"/>
                </a:solidFill>
                <a:effectLst/>
                <a:latin typeface="+mn-lt"/>
                <a:ea typeface="+mn-ea"/>
                <a:cs typeface="+mn-cs"/>
              </a:rPr>
              <a:t> i javne komunikacione kanale.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Najveći i najpoznatiji primer </a:t>
            </a:r>
            <a:r>
              <a:rPr lang="en-GB" sz="1200" i="1" kern="1200" dirty="0" smtClean="0">
                <a:solidFill>
                  <a:schemeClr val="tx1"/>
                </a:solidFill>
                <a:effectLst/>
                <a:latin typeface="+mn-lt"/>
                <a:ea typeface="+mn-ea"/>
                <a:cs typeface="+mn-cs"/>
              </a:rPr>
              <a:t>WAN</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jeste </a:t>
            </a:r>
            <a:r>
              <a:rPr lang="en-GB" sz="1200" b="1" kern="1200" dirty="0" smtClean="0">
                <a:solidFill>
                  <a:schemeClr val="tx1"/>
                </a:solidFill>
                <a:effectLst/>
                <a:latin typeface="+mn-lt"/>
                <a:ea typeface="+mn-ea"/>
                <a:cs typeface="+mn-cs"/>
              </a:rPr>
              <a:t>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 internetu možemo razmišljati kao o infrastrukturi na kojoj istovremeno može da funkcioniše mnogo različitih aplikacija. Ako jedan deo interneta zakaže ili bude uništen, komunikacija se i dalje može nastaviti. Niko ne poseduje internet – nijedna organizacija, nijedna korporacija, nijedna vlada. On se uglavnom </a:t>
            </a:r>
            <a:r>
              <a:rPr lang="sr-Latn-RS" sz="1200" kern="1200" dirty="0" err="1" smtClean="0">
                <a:solidFill>
                  <a:schemeClr val="tx1"/>
                </a:solidFill>
                <a:effectLst/>
                <a:latin typeface="+mn-lt"/>
                <a:ea typeface="+mn-ea"/>
                <a:cs typeface="+mn-cs"/>
              </a:rPr>
              <a:t>samoreguliše</a:t>
            </a:r>
            <a:r>
              <a:rPr lang="sr-Latn-RS" sz="1200" kern="1200" dirty="0" smtClean="0">
                <a:solidFill>
                  <a:schemeClr val="tx1"/>
                </a:solidFill>
                <a:effectLst/>
                <a:latin typeface="+mn-lt"/>
                <a:ea typeface="+mn-ea"/>
                <a:cs typeface="+mn-cs"/>
              </a:rPr>
              <a:t>. Svi koriste istu tehnologiju povezivanja.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modernih mreža, kao što je internet, opisuje se kao „mreže bez konekcije” odnosno „mreže sa </a:t>
            </a:r>
            <a:r>
              <a:rPr lang="sr-Latn-RS" sz="1200" kern="1200" dirty="0" err="1" smtClean="0">
                <a:solidFill>
                  <a:schemeClr val="tx1"/>
                </a:solidFill>
                <a:effectLst/>
                <a:latin typeface="+mn-lt"/>
                <a:ea typeface="+mn-ea"/>
                <a:cs typeface="+mn-cs"/>
              </a:rPr>
              <a:t>komutacijom</a:t>
            </a:r>
            <a:r>
              <a:rPr lang="sr-Latn-RS" sz="1200" kern="1200" dirty="0" smtClean="0">
                <a:solidFill>
                  <a:schemeClr val="tx1"/>
                </a:solidFill>
                <a:effectLst/>
                <a:latin typeface="+mn-lt"/>
                <a:ea typeface="+mn-ea"/>
                <a:cs typeface="+mn-cs"/>
              </a:rPr>
              <a:t> paketa”. Saobraćaj se deli na male pakete koji onda nalaze svoj put od pošiljaoca ka primaocu. Ne slede svi mali paketi istu putanju, a povežu se ponovo tek kada stignu na odredište.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ljudi se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preko nekog </a:t>
            </a:r>
            <a:r>
              <a:rPr lang="sr-Latn-RS" sz="1200" kern="1200" dirty="0" err="1" smtClean="0">
                <a:solidFill>
                  <a:schemeClr val="tx1"/>
                </a:solidFill>
                <a:effectLst/>
                <a:latin typeface="+mn-lt"/>
                <a:ea typeface="+mn-ea"/>
                <a:cs typeface="+mn-cs"/>
              </a:rPr>
              <a:t>pružaoca</a:t>
            </a:r>
            <a:r>
              <a:rPr lang="sr-Latn-RS" sz="1200" kern="1200" dirty="0" smtClean="0">
                <a:solidFill>
                  <a:schemeClr val="tx1"/>
                </a:solidFill>
                <a:effectLst/>
                <a:latin typeface="+mn-lt"/>
                <a:ea typeface="+mn-ea"/>
                <a:cs typeface="+mn-cs"/>
              </a:rPr>
              <a:t> internet usluga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T</a:t>
            </a:r>
            <a:r>
              <a:rPr lang="sr-Latn-RS" sz="1200" kern="1200" dirty="0" smtClean="0">
                <a:solidFill>
                  <a:schemeClr val="tx1"/>
                </a:solidFill>
                <a:effectLst/>
                <a:latin typeface="+mn-lt"/>
                <a:ea typeface="+mn-ea"/>
                <a:cs typeface="+mn-cs"/>
              </a:rPr>
              <a:t>o su komercijalne organizacije koje daju prostor u zakup. One vode evidenciju... ali koliko dugo? Postoje nacionalni i međunarodni vidovi zakonite zaštite podataka ili pitanja zaštite privatnosti koja utiču na to koliko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može da čuva podatke. Razume se, to utiče na sposobnost službenika pravosudnih organa da obezbede dokaze iz tih izvora. Obično se veza uspostavlja jednim od sledećih metoda: </a:t>
            </a:r>
            <a:r>
              <a:rPr lang="sr-Latn-RS" sz="1200" i="1" kern="1200" dirty="0" err="1" smtClean="0">
                <a:solidFill>
                  <a:schemeClr val="tx1"/>
                </a:solidFill>
                <a:effectLst/>
                <a:latin typeface="+mn-lt"/>
                <a:ea typeface="+mn-ea"/>
                <a:cs typeface="+mn-cs"/>
              </a:rPr>
              <a:t>Dial</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up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Broadband</a:t>
            </a:r>
            <a:r>
              <a:rPr lang="sr-Latn-RS" sz="1200" i="1" kern="1200" dirty="0" smtClean="0">
                <a:solidFill>
                  <a:schemeClr val="tx1"/>
                </a:solidFill>
                <a:effectLst/>
                <a:latin typeface="+mn-lt"/>
                <a:ea typeface="+mn-ea"/>
                <a:cs typeface="+mn-cs"/>
              </a:rPr>
              <a:t> (ADSL), ISDN</a:t>
            </a:r>
            <a:r>
              <a:rPr lang="sr-Latn-RS" sz="1200" kern="1200" dirty="0" smtClean="0">
                <a:solidFill>
                  <a:schemeClr val="tx1"/>
                </a:solidFill>
                <a:effectLst/>
                <a:latin typeface="+mn-lt"/>
                <a:ea typeface="+mn-ea"/>
                <a:cs typeface="+mn-cs"/>
              </a:rPr>
              <a:t>, kabl, </a:t>
            </a:r>
            <a:r>
              <a:rPr lang="sr-Latn-RS" sz="1200" i="1" kern="1200" dirty="0" smtClean="0">
                <a:solidFill>
                  <a:schemeClr val="tx1"/>
                </a:solidFill>
                <a:effectLst/>
                <a:latin typeface="+mn-lt"/>
                <a:ea typeface="+mn-ea"/>
                <a:cs typeface="+mn-cs"/>
              </a:rPr>
              <a:t>Vi-</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hotspot</a:t>
            </a:r>
            <a:r>
              <a:rPr lang="sr-Latn-RS" sz="1200" kern="1200" dirty="0" smtClean="0">
                <a:solidFill>
                  <a:schemeClr val="tx1"/>
                </a:solidFill>
                <a:effectLst/>
                <a:latin typeface="+mn-lt"/>
                <a:ea typeface="+mn-ea"/>
                <a:cs typeface="+mn-cs"/>
              </a:rPr>
              <a:t> ili satelit.</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Mogli bismo cele dane da provedemo tako što bismo pomno analizirali sve ovo – ali ćemo to ipak prikazati samo na jednom slajdu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i drugi protokoli kada je reč o protokolima! To nije važno za naš nivo razumevanja. </a:t>
            </a:r>
            <a:r>
              <a:rPr lang="sr-Latn-RS" sz="1200" i="1" kern="1200" dirty="0" smtClean="0">
                <a:solidFill>
                  <a:schemeClr val="tx1"/>
                </a:solidFill>
                <a:effectLst/>
                <a:latin typeface="+mn-lt"/>
                <a:ea typeface="+mn-ea"/>
                <a:cs typeface="+mn-cs"/>
              </a:rPr>
              <a:t>TCP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funkcionišu zajedno u internet komunikaciji kako bi pripremili podatke za transmisiju, podelili ih na pakete, propisno ih adresovali i poslali određenim putem (</a:t>
            </a:r>
            <a:r>
              <a:rPr lang="sr-Latn-RS" sz="1200" kern="1200" dirty="0" err="1" smtClean="0">
                <a:solidFill>
                  <a:schemeClr val="tx1"/>
                </a:solidFill>
                <a:effectLst/>
                <a:latin typeface="+mn-lt"/>
                <a:ea typeface="+mn-ea"/>
                <a:cs typeface="+mn-cs"/>
              </a:rPr>
              <a:t>rutom</a:t>
            </a:r>
            <a:r>
              <a:rPr lang="sr-Latn-RS" sz="1200" kern="1200" dirty="0" smtClean="0">
                <a:solidFill>
                  <a:schemeClr val="tx1"/>
                </a:solidFill>
                <a:effectLst/>
                <a:latin typeface="+mn-lt"/>
                <a:ea typeface="+mn-ea"/>
                <a:cs typeface="+mn-cs"/>
              </a:rPr>
              <a:t>) preko interneta – starajući se da oni svakako stignu na destinaciju na onaj način na koji su na nju poslati.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postoji ugrađen sistem za proveru, odnosno kontrolu i ispravljanje grešaka – po analogiji, jedna poruka se deli na najviše 10 delova – tako da imamo </a:t>
            </a:r>
            <a:r>
              <a:rPr lang="sr-Latn-RS" sz="1200" kern="1200" dirty="0" err="1" smtClean="0">
                <a:solidFill>
                  <a:schemeClr val="tx1"/>
                </a:solidFill>
                <a:effectLst/>
                <a:latin typeface="+mn-lt"/>
                <a:ea typeface="+mn-ea"/>
                <a:cs typeface="+mn-cs"/>
              </a:rPr>
              <a:t>part</a:t>
            </a:r>
            <a:r>
              <a:rPr lang="sr-Latn-RS" sz="1200" kern="1200" dirty="0" smtClean="0">
                <a:solidFill>
                  <a:schemeClr val="tx1"/>
                </a:solidFill>
                <a:effectLst/>
                <a:latin typeface="+mn-lt"/>
                <a:ea typeface="+mn-ea"/>
                <a:cs typeface="+mn-cs"/>
              </a:rPr>
              <a:t> 1 od 10, 2 od 10 itd. – i tako se šalje na odredište uz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Kada stignu na taj drugi kraj, a vidi se da deo 6 od 10 nije stigao na odredište, protokol tada identifikuje da taj deo nije stigao – i zahteva da se nedostajući deo ponovo pošalje. To se sve odvija automatski i to u deliću sekunde.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drugi protokoli ne koriste takav sistem! </a:t>
            </a:r>
            <a:r>
              <a:rPr lang="sr-Latn-RS" sz="1200" i="1" kern="1200" dirty="0" smtClean="0">
                <a:solidFill>
                  <a:schemeClr val="tx1"/>
                </a:solidFill>
                <a:effectLst/>
                <a:latin typeface="+mn-lt"/>
                <a:ea typeface="+mn-ea"/>
                <a:cs typeface="+mn-cs"/>
              </a:rPr>
              <a:t>UDP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Datagram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Protocol</a:t>
            </a:r>
            <a:r>
              <a:rPr lang="sr-Latn-RS" sz="1200" kern="1200" dirty="0" smtClean="0">
                <a:solidFill>
                  <a:schemeClr val="tx1"/>
                </a:solidFill>
                <a:effectLst/>
                <a:latin typeface="+mn-lt"/>
                <a:ea typeface="+mn-ea"/>
                <a:cs typeface="+mn-cs"/>
              </a:rPr>
              <a:t>), na primer, jednostavno sve rastavlja i razvrstava, šaljući na odredište bez provere da li postoji neka greška. Na prvi pogled može se učiniti da je to besmisleno – ali se taj sistem koristi za aplikacije kao što je video-</a:t>
            </a:r>
            <a:r>
              <a:rPr lang="sr-Latn-RS" sz="1200" kern="1200" dirty="0" err="1" smtClean="0">
                <a:solidFill>
                  <a:schemeClr val="tx1"/>
                </a:solidFill>
                <a:effectLst/>
                <a:latin typeface="+mn-lt"/>
                <a:ea typeface="+mn-ea"/>
                <a:cs typeface="+mn-cs"/>
              </a:rPr>
              <a:t>striming</a:t>
            </a:r>
            <a:r>
              <a:rPr lang="sr-Latn-RS" sz="1200" kern="1200" dirty="0" smtClean="0">
                <a:solidFill>
                  <a:schemeClr val="tx1"/>
                </a:solidFill>
                <a:effectLst/>
                <a:latin typeface="+mn-lt"/>
                <a:ea typeface="+mn-ea"/>
                <a:cs typeface="+mn-cs"/>
              </a:rPr>
              <a:t>, gde bi takva provera bila komplikovana, a gubitak nekoliko paketa od nekoliko miliona paketa koji se šalju teško se može primetiti.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nismo u stanju da jasno sagledamo koliko se ogromno mnogo toga dešava u pozadini jednog internet prenosa podataka.</a:t>
            </a:r>
            <a:r>
              <a:rPr lang="en-GB" dirty="0" smtClean="0"/>
              <a:t> </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Mogli bismo cele dane da provedemo tako što bismo pomno analizirali sve ovo – ali ćemo to ipak predstaviti samo na jednom slajdu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i drugi protokoli kada je reč o protokolima! To nije važno za naš nivo razumevanja. </a:t>
            </a:r>
            <a:r>
              <a:rPr lang="sr-Latn-RS" sz="1200" i="1" kern="1200" dirty="0" smtClean="0">
                <a:solidFill>
                  <a:schemeClr val="tx1"/>
                </a:solidFill>
                <a:effectLst/>
                <a:latin typeface="+mn-lt"/>
                <a:ea typeface="+mn-ea"/>
                <a:cs typeface="+mn-cs"/>
              </a:rPr>
              <a:t>TCP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funkcionišu zajedno u internet komunikaciji kako bi pripremili podatke za transmisiju, podelili ih na pakete, propisno ih adresovali i poslali određenim putem (</a:t>
            </a:r>
            <a:r>
              <a:rPr lang="sr-Latn-RS" sz="1200" kern="1200" dirty="0" err="1" smtClean="0">
                <a:solidFill>
                  <a:schemeClr val="tx1"/>
                </a:solidFill>
                <a:effectLst/>
                <a:latin typeface="+mn-lt"/>
                <a:ea typeface="+mn-ea"/>
                <a:cs typeface="+mn-cs"/>
              </a:rPr>
              <a:t>rutom</a:t>
            </a:r>
            <a:r>
              <a:rPr lang="sr-Latn-RS" sz="1200" kern="1200" dirty="0" smtClean="0">
                <a:solidFill>
                  <a:schemeClr val="tx1"/>
                </a:solidFill>
                <a:effectLst/>
                <a:latin typeface="+mn-lt"/>
                <a:ea typeface="+mn-ea"/>
                <a:cs typeface="+mn-cs"/>
              </a:rPr>
              <a:t>) preko interneta – starajući se da oni svakako stignu na destinaciju na onaj način na koji su na nju poslati.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postoji ugrađen sistem za proveru, odnosno kontrolu i ispravljanje grešaka – po analogiji, jedna poruka se deli na najviše 10 delova – tako da imamo </a:t>
            </a:r>
            <a:r>
              <a:rPr lang="sr-Latn-RS" sz="1200" kern="1200" dirty="0" err="1" smtClean="0">
                <a:solidFill>
                  <a:schemeClr val="tx1"/>
                </a:solidFill>
                <a:effectLst/>
                <a:latin typeface="+mn-lt"/>
                <a:ea typeface="+mn-ea"/>
                <a:cs typeface="+mn-cs"/>
              </a:rPr>
              <a:t>part</a:t>
            </a:r>
            <a:r>
              <a:rPr lang="sr-Latn-RS" sz="1200" kern="1200" dirty="0" smtClean="0">
                <a:solidFill>
                  <a:schemeClr val="tx1"/>
                </a:solidFill>
                <a:effectLst/>
                <a:latin typeface="+mn-lt"/>
                <a:ea typeface="+mn-ea"/>
                <a:cs typeface="+mn-cs"/>
              </a:rPr>
              <a:t> 1 od 10, 2 od 10 itd. – i tako se šalje na odredište uz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Kada stignu na taj drugi kraj, a vidi se da deo 6 od 10 nije stigao na odredište, protokol tada identifikuje da taj deo nije stigao – i zahteva da se nedostajući deo ponovo pošalje. To se sve odvija automatski i to u deliću sekunde.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drugi protokoli ne koriste takav sistem! </a:t>
            </a:r>
            <a:r>
              <a:rPr lang="sr-Latn-RS" sz="1200" i="1" kern="1200" dirty="0" smtClean="0">
                <a:solidFill>
                  <a:schemeClr val="tx1"/>
                </a:solidFill>
                <a:effectLst/>
                <a:latin typeface="+mn-lt"/>
                <a:ea typeface="+mn-ea"/>
                <a:cs typeface="+mn-cs"/>
              </a:rPr>
              <a:t>UDP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Datagram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Protocol</a:t>
            </a:r>
            <a:r>
              <a:rPr lang="sr-Latn-RS" sz="1200" kern="1200" dirty="0" smtClean="0">
                <a:solidFill>
                  <a:schemeClr val="tx1"/>
                </a:solidFill>
                <a:effectLst/>
                <a:latin typeface="+mn-lt"/>
                <a:ea typeface="+mn-ea"/>
                <a:cs typeface="+mn-cs"/>
              </a:rPr>
              <a:t>), na primer, jednostavno sve rastavlja i razvrstava, šaljući na odredište bez provere da li postoji neka greška. Na prvi pogled može se učiniti da je to besmisleno – ali se taj sistem koristi za aplikacije kao što je video-</a:t>
            </a:r>
            <a:r>
              <a:rPr lang="sr-Latn-RS" sz="1200" kern="1200" dirty="0" err="1" smtClean="0">
                <a:solidFill>
                  <a:schemeClr val="tx1"/>
                </a:solidFill>
                <a:effectLst/>
                <a:latin typeface="+mn-lt"/>
                <a:ea typeface="+mn-ea"/>
                <a:cs typeface="+mn-cs"/>
              </a:rPr>
              <a:t>striming</a:t>
            </a:r>
            <a:r>
              <a:rPr lang="sr-Latn-RS" sz="1200" kern="1200" dirty="0" smtClean="0">
                <a:solidFill>
                  <a:schemeClr val="tx1"/>
                </a:solidFill>
                <a:effectLst/>
                <a:latin typeface="+mn-lt"/>
                <a:ea typeface="+mn-ea"/>
                <a:cs typeface="+mn-cs"/>
              </a:rPr>
              <a:t>, gde bi takva provera bila komplikovana, a gubitak nekoliko paketa od nekoliko miliona paketa koji se šalju teško se može primetiti.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nismo u stanju da jasno sagledamo koliko se ogromno mnogo toga dešava u pozadini jednog internet prenosa podataka.</a:t>
            </a:r>
            <a:r>
              <a:rPr lang="en-GB" dirty="0" smtClean="0"/>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Mreža/host podeljena i definisana pomoću onoga što se ponekad naziva „</a:t>
            </a:r>
            <a:r>
              <a:rPr lang="es-CL" sz="1200" kern="1200" dirty="0" err="1" smtClean="0">
                <a:solidFill>
                  <a:schemeClr val="tx1"/>
                </a:solidFill>
                <a:effectLst/>
                <a:latin typeface="+mn-lt"/>
                <a:ea typeface="+mn-ea"/>
                <a:cs typeface="+mn-cs"/>
              </a:rPr>
              <a:t>subnet</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mask</a:t>
            </a:r>
            <a:r>
              <a:rPr lang="sr-Latn-RS" sz="1200" kern="1200" dirty="0" smtClean="0">
                <a:solidFill>
                  <a:schemeClr val="tx1"/>
                </a:solidFill>
                <a:effectLst/>
                <a:latin typeface="+mn-lt"/>
                <a:ea typeface="+mn-ea"/>
                <a:cs typeface="+mn-cs"/>
              </a:rPr>
              <a: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Klase mreža </a:t>
            </a:r>
            <a:r>
              <a:rPr lang="en-GB" sz="1200" kern="1200" dirty="0" smtClean="0">
                <a:solidFill>
                  <a:schemeClr val="tx1"/>
                </a:solidFill>
                <a:effectLst/>
                <a:latin typeface="+mn-lt"/>
                <a:ea typeface="+mn-ea"/>
                <a:cs typeface="+mn-cs"/>
              </a:rPr>
              <a:t>– A, B </a:t>
            </a:r>
            <a:r>
              <a:rPr lang="sr-Latn-RS" sz="1200" kern="1200" dirty="0" smtClean="0">
                <a:solidFill>
                  <a:schemeClr val="tx1"/>
                </a:solidFill>
                <a:effectLst/>
                <a:latin typeface="+mn-lt"/>
                <a:ea typeface="+mn-ea"/>
                <a:cs typeface="+mn-cs"/>
              </a:rPr>
              <a:t>i </a:t>
            </a:r>
            <a:r>
              <a:rPr lang="en-GB" sz="1200" kern="1200" dirty="0" smtClean="0">
                <a:solidFill>
                  <a:schemeClr val="tx1"/>
                </a:solidFill>
                <a:effectLst/>
                <a:latin typeface="+mn-lt"/>
                <a:ea typeface="+mn-ea"/>
                <a:cs typeface="+mn-cs"/>
              </a:rPr>
              <a:t>C</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bismo želeli da obradimo ovu temu onako kako ona to zaslužuje – ova sesija bi mogla trajati satima – a mi ćemo pokušati da razjasnimo samo one najosnovnije pojmove na nekoliko slajdova.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a:t>
            </a:r>
            <a:r>
              <a:rPr lang="en-GB" sz="1200" kern="1200" dirty="0" smtClean="0">
                <a:solidFill>
                  <a:schemeClr val="tx1"/>
                </a:solidFill>
                <a:effectLst/>
                <a:latin typeface="+mn-lt"/>
                <a:ea typeface="+mn-ea"/>
                <a:cs typeface="+mn-cs"/>
              </a:rPr>
              <a:t>32 bit</a:t>
            </a:r>
            <a:r>
              <a:rPr lang="sr-Latn-RS" sz="1200" kern="1200" dirty="0" smtClean="0">
                <a:solidFill>
                  <a:schemeClr val="tx1"/>
                </a:solidFill>
                <a:effectLst/>
                <a:latin typeface="+mn-lt"/>
                <a:ea typeface="+mn-ea"/>
                <a:cs typeface="+mn-cs"/>
              </a:rPr>
              <a:t>a podataka rezervisana za </a:t>
            </a:r>
            <a:r>
              <a:rPr lang="en-GB" sz="1200" i="1" kern="1200" dirty="0" smtClean="0">
                <a:solidFill>
                  <a:schemeClr val="tx1"/>
                </a:solidFill>
                <a:effectLst/>
                <a:latin typeface="+mn-lt"/>
                <a:ea typeface="+mn-ea"/>
                <a:cs typeface="+mn-cs"/>
              </a:rPr>
              <a:t>v4 IP</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adresu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što je </a:t>
            </a:r>
            <a:r>
              <a:rPr lang="en-GB" sz="1200" kern="1200" dirty="0" smtClean="0">
                <a:solidFill>
                  <a:schemeClr val="tx1"/>
                </a:solidFill>
                <a:effectLst/>
                <a:latin typeface="+mn-lt"/>
                <a:ea typeface="+mn-ea"/>
                <a:cs typeface="+mn-cs"/>
              </a:rPr>
              <a:t>4 </a:t>
            </a:r>
            <a:r>
              <a:rPr lang="sr-Latn-RS" sz="1200" kern="1200" dirty="0" smtClean="0">
                <a:solidFill>
                  <a:schemeClr val="tx1"/>
                </a:solidFill>
                <a:effectLst/>
                <a:latin typeface="+mn-lt"/>
                <a:ea typeface="+mn-ea"/>
                <a:cs typeface="+mn-cs"/>
              </a:rPr>
              <a:t>bajta podataka </a:t>
            </a:r>
            <a:r>
              <a:rPr lang="en-GB" sz="1200" kern="1200" dirty="0" smtClean="0">
                <a:solidFill>
                  <a:schemeClr val="tx1"/>
                </a:solidFill>
                <a:effectLst/>
                <a:latin typeface="+mn-lt"/>
                <a:ea typeface="+mn-ea"/>
                <a:cs typeface="+mn-cs"/>
              </a:rPr>
              <a:t>(8 bit</a:t>
            </a:r>
            <a:r>
              <a:rPr lang="sr-Latn-RS" sz="1200" kern="1200" dirty="0" smtClean="0">
                <a:solidFill>
                  <a:schemeClr val="tx1"/>
                </a:solidFill>
                <a:effectLst/>
                <a:latin typeface="+mn-lt"/>
                <a:ea typeface="+mn-ea"/>
                <a:cs typeface="+mn-cs"/>
              </a:rPr>
              <a:t>ova po bajtu, tj. 8 bitova čini 1 bajt</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prikaže, svaki bajt (ili oktet) deli se znakom za decimalu. </a:t>
            </a:r>
            <a:r>
              <a:rPr lang="sr-Latn-RS" sz="1200" b="1" kern="1200" dirty="0" smtClean="0">
                <a:solidFill>
                  <a:schemeClr val="tx1"/>
                </a:solidFill>
                <a:effectLst/>
                <a:latin typeface="+mn-lt"/>
                <a:ea typeface="+mn-ea"/>
                <a:cs typeface="+mn-cs"/>
              </a:rPr>
              <a:t>(Misli se na tačku, što je engleska oznaka za decimalu – prim. prev.)</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Jedan bajt ima 8 bitova – kada se to binarno uskladišti, svaki bajt ima maksimalno </a:t>
            </a:r>
            <a:r>
              <a:rPr lang="es-CL" sz="1200" kern="1200" dirty="0" smtClean="0">
                <a:solidFill>
                  <a:schemeClr val="tx1"/>
                </a:solidFill>
                <a:effectLst/>
                <a:latin typeface="+mn-lt"/>
                <a:ea typeface="+mn-ea"/>
                <a:cs typeface="+mn-cs"/>
              </a:rPr>
              <a:t>256 </a:t>
            </a:r>
            <a:r>
              <a:rPr lang="sr-Latn-RS" sz="1200" kern="1200" dirty="0" smtClean="0">
                <a:solidFill>
                  <a:schemeClr val="tx1"/>
                </a:solidFill>
                <a:effectLst/>
                <a:latin typeface="+mn-lt"/>
                <a:ea typeface="+mn-ea"/>
                <a:cs typeface="+mn-cs"/>
              </a:rPr>
              <a:t>mogućih varijacija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tj. od </a:t>
            </a:r>
            <a:r>
              <a:rPr lang="es-CL" sz="1200" kern="1200" dirty="0" smtClean="0">
                <a:solidFill>
                  <a:schemeClr val="tx1"/>
                </a:solidFill>
                <a:effectLst/>
                <a:latin typeface="+mn-lt"/>
                <a:ea typeface="+mn-ea"/>
                <a:cs typeface="+mn-cs"/>
              </a:rPr>
              <a:t>0 </a:t>
            </a:r>
            <a:r>
              <a:rPr lang="sr-Latn-RS" sz="1200" kern="1200" dirty="0" smtClean="0">
                <a:solidFill>
                  <a:schemeClr val="tx1"/>
                </a:solidFill>
                <a:effectLst/>
                <a:latin typeface="+mn-lt"/>
                <a:ea typeface="+mn-ea"/>
                <a:cs typeface="+mn-cs"/>
              </a:rPr>
              <a:t>do </a:t>
            </a:r>
            <a:r>
              <a:rPr lang="es-CL" sz="1200" kern="1200" dirty="0" smtClean="0">
                <a:solidFill>
                  <a:schemeClr val="tx1"/>
                </a:solidFill>
                <a:effectLst/>
                <a:latin typeface="+mn-lt"/>
                <a:ea typeface="+mn-ea"/>
                <a:cs typeface="+mn-cs"/>
              </a:rPr>
              <a:t>255</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Bilo bi suludo ako bismo pokušali da uvedemo temu „</a:t>
            </a:r>
            <a:r>
              <a:rPr lang="sr-Latn-RS" sz="1200" kern="1200" dirty="0" err="1" smtClean="0">
                <a:solidFill>
                  <a:schemeClr val="tx1"/>
                </a:solidFill>
                <a:effectLst/>
                <a:latin typeface="+mn-lt"/>
                <a:ea typeface="+mn-ea"/>
                <a:cs typeface="+mn-cs"/>
              </a:rPr>
              <a:t>subnet</a:t>
            </a:r>
            <a:r>
              <a:rPr lang="sr-Latn-RS" sz="1200" kern="1200" dirty="0" smtClean="0">
                <a:solidFill>
                  <a:schemeClr val="tx1"/>
                </a:solidFill>
                <a:effectLst/>
                <a:latin typeface="+mn-lt"/>
                <a:ea typeface="+mn-ea"/>
                <a:cs typeface="+mn-cs"/>
              </a:rPr>
              <a:t> maske” u osnovni kurs – za to je sasvim dovoljno da se samo pomene taj pojam.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Slično tome, postoje različite klase mreža – A, B i C – i bilo bi podjednako suludo ako bismo na ovom nivou otvarali tu temu na kursu. Ako budete morali da govorite o tome, može se reći da postoji najviše 256 mreža klase A, od čega svaka mreža ima potencijal za 17 miliona +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postoji maksimalno 65.536 mreža klase B od kojih svaka ima potencijal za 65.536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postoji maksimalno 17 miliona + mreža klase C od kojih svaka ima maksimum od 256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Prema tome, reč je o vrlo složenom računu.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se napravi cela ta kalkulacija, vidi se da može biti 4,5 milijardi mogućih adresa – ali način na koji je izvršena njihova </a:t>
            </a:r>
            <a:r>
              <a:rPr lang="sr-Latn-RS" sz="1200" kern="1200" dirty="0" err="1" smtClean="0">
                <a:solidFill>
                  <a:schemeClr val="tx1"/>
                </a:solidFill>
                <a:effectLst/>
                <a:latin typeface="+mn-lt"/>
                <a:ea typeface="+mn-ea"/>
                <a:cs typeface="+mn-cs"/>
              </a:rPr>
              <a:t>potpodela</a:t>
            </a:r>
            <a:r>
              <a:rPr lang="sr-Latn-RS" sz="1200" kern="1200" dirty="0" smtClean="0">
                <a:solidFill>
                  <a:schemeClr val="tx1"/>
                </a:solidFill>
                <a:effectLst/>
                <a:latin typeface="+mn-lt"/>
                <a:ea typeface="+mn-ea"/>
                <a:cs typeface="+mn-cs"/>
              </a:rPr>
              <a:t> još u ranim danima bio je neefikasan, što znači da ih je znatno manje – i zbog toga nam danas one ponestaju, kada imamo na umu broj uređaja koji je sada povezan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kraju možete imati privatnu mrežu ili javnu mrežu – i postoje adrese koje su rezervisane za privatne mreže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Nije nam namera da polaznici zapamte te opsege – nego samo da budu svesni da oni postoje</a:t>
            </a:r>
            <a:endParaRPr lang="en-US" sz="1200"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IANA</a:t>
            </a:r>
            <a:r>
              <a:rPr lang="sr-Latn-RS" sz="1200" kern="1200" dirty="0" smtClean="0">
                <a:solidFill>
                  <a:schemeClr val="tx1"/>
                </a:solidFill>
                <a:effectLst/>
                <a:latin typeface="+mn-lt"/>
                <a:ea typeface="+mn-ea"/>
                <a:cs typeface="+mn-cs"/>
              </a:rPr>
              <a:t> je organizacija koja je odgovorna za registraciju opsega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za organizacije i provajdere internet usluga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Da bi se omogućilo organizacijama da slobodno određuju privatne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Centar za mrežne informacije </a:t>
            </a:r>
            <a:r>
              <a:rPr lang="es-CL" sz="1200" kern="1200" dirty="0" smtClean="0">
                <a:solidFill>
                  <a:schemeClr val="tx1"/>
                </a:solidFill>
                <a:effectLst/>
                <a:latin typeface="+mn-lt"/>
                <a:ea typeface="+mn-ea"/>
                <a:cs typeface="+mn-cs"/>
              </a:rPr>
              <a:t>(</a:t>
            </a:r>
            <a:r>
              <a:rPr lang="es-CL" sz="1200" i="1" kern="1200" dirty="0" err="1" smtClean="0">
                <a:solidFill>
                  <a:schemeClr val="tx1"/>
                </a:solidFill>
                <a:effectLst/>
                <a:latin typeface="+mn-lt"/>
                <a:ea typeface="+mn-ea"/>
                <a:cs typeface="+mn-cs"/>
              </a:rPr>
              <a:t>InterNIC</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rezervisao određene blokove adresa za privatno korišćenje.</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n-GB" sz="1200" kern="1200" dirty="0" smtClean="0">
                <a:solidFill>
                  <a:schemeClr val="tx1"/>
                </a:solidFill>
                <a:effectLst/>
                <a:latin typeface="+mn-lt"/>
                <a:ea typeface="+mn-ea"/>
                <a:cs typeface="+mn-cs"/>
              </a:rPr>
              <a:t>340 </a:t>
            </a:r>
            <a:r>
              <a:rPr lang="en-GB" sz="1200" kern="1200" dirty="0" err="1" smtClean="0">
                <a:solidFill>
                  <a:schemeClr val="tx1"/>
                </a:solidFill>
                <a:effectLst/>
                <a:latin typeface="+mn-lt"/>
                <a:ea typeface="+mn-ea"/>
                <a:cs typeface="+mn-cs"/>
              </a:rPr>
              <a:t>undeciliona</a:t>
            </a:r>
            <a:r>
              <a:rPr lang="en-GB" sz="1200" kern="120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340,282,366,920,938,000,000,000,000,000,000,000,000 </a:t>
            </a:r>
            <a:r>
              <a:rPr lang="sr-Latn-RS" sz="1200" b="1" kern="1200" dirty="0" smtClean="0">
                <a:solidFill>
                  <a:schemeClr val="tx1"/>
                </a:solidFill>
                <a:effectLst/>
                <a:latin typeface="+mn-lt"/>
                <a:ea typeface="+mn-ea"/>
                <a:cs typeface="+mn-cs"/>
              </a:rPr>
              <a:t>(</a:t>
            </a:r>
            <a:r>
              <a:rPr lang="sr-Latn-RS" sz="1200" b="1" kern="1200" dirty="0" err="1" smtClean="0">
                <a:solidFill>
                  <a:schemeClr val="tx1"/>
                </a:solidFill>
                <a:effectLst/>
                <a:latin typeface="+mn-lt"/>
                <a:ea typeface="+mn-ea"/>
                <a:cs typeface="+mn-cs"/>
              </a:rPr>
              <a:t>undecilion</a:t>
            </a:r>
            <a:r>
              <a:rPr lang="sr-Latn-RS" sz="1200" b="1" kern="1200" dirty="0" smtClean="0">
                <a:solidFill>
                  <a:schemeClr val="tx1"/>
                </a:solidFill>
                <a:effectLst/>
                <a:latin typeface="+mn-lt"/>
                <a:ea typeface="+mn-ea"/>
                <a:cs typeface="+mn-cs"/>
              </a:rPr>
              <a:t> je </a:t>
            </a:r>
            <a:r>
              <a:rPr lang="en-US" sz="1200" b="1" kern="1200" dirty="0" smtClean="0">
                <a:solidFill>
                  <a:schemeClr val="tx1"/>
                </a:solidFill>
                <a:effectLst/>
                <a:latin typeface="+mn-lt"/>
                <a:ea typeface="+mn-ea"/>
                <a:cs typeface="+mn-cs"/>
              </a:rPr>
              <a:t>10</a:t>
            </a:r>
            <a:r>
              <a:rPr lang="en-US" sz="1200" b="1" kern="1200" baseline="30000" dirty="0" smtClean="0">
                <a:solidFill>
                  <a:schemeClr val="tx1"/>
                </a:solidFill>
                <a:effectLst/>
                <a:latin typeface="+mn-lt"/>
                <a:ea typeface="+mn-ea"/>
                <a:cs typeface="+mn-cs"/>
              </a:rPr>
              <a:t>36</a:t>
            </a:r>
            <a:r>
              <a:rPr lang="sr-Latn-RS" sz="1200" b="1" kern="1200" dirty="0" smtClean="0">
                <a:solidFill>
                  <a:schemeClr val="tx1"/>
                </a:solidFill>
                <a:effectLst/>
                <a:latin typeface="+mn-lt"/>
                <a:ea typeface="+mn-ea"/>
                <a:cs typeface="+mn-cs"/>
              </a:rPr>
              <a:t> u SAD, odnosno </a:t>
            </a:r>
            <a:r>
              <a:rPr lang="en-US" sz="1200" b="1" kern="1200" dirty="0" smtClean="0">
                <a:solidFill>
                  <a:schemeClr val="tx1"/>
                </a:solidFill>
                <a:effectLst/>
                <a:latin typeface="+mn-lt"/>
                <a:ea typeface="+mn-ea"/>
                <a:cs typeface="+mn-cs"/>
              </a:rPr>
              <a:t>10</a:t>
            </a:r>
            <a:r>
              <a:rPr lang="en-US" sz="1200" b="1" kern="1200" baseline="30000" dirty="0" smtClean="0">
                <a:solidFill>
                  <a:schemeClr val="tx1"/>
                </a:solidFill>
                <a:effectLst/>
                <a:latin typeface="+mn-lt"/>
                <a:ea typeface="+mn-ea"/>
                <a:cs typeface="+mn-cs"/>
              </a:rPr>
              <a:t>66</a:t>
            </a:r>
            <a:r>
              <a:rPr lang="sr-Latn-RS" sz="1200" b="1" kern="1200" dirty="0" smtClean="0">
                <a:solidFill>
                  <a:schemeClr val="tx1"/>
                </a:solidFill>
                <a:effectLst/>
                <a:latin typeface="+mn-lt"/>
                <a:ea typeface="+mn-ea"/>
                <a:cs typeface="+mn-cs"/>
              </a:rPr>
              <a:t> u Velikoj Britaniji – prim. prev.)</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„Dakle, mogli bismo da dodelimo </a:t>
            </a:r>
            <a:r>
              <a:rPr lang="en-US" sz="1200" i="1" kern="1200" dirty="0" smtClean="0">
                <a:solidFill>
                  <a:schemeClr val="tx1"/>
                </a:solidFill>
                <a:effectLst/>
                <a:latin typeface="+mn-lt"/>
                <a:ea typeface="+mn-ea"/>
                <a:cs typeface="+mn-cs"/>
              </a:rPr>
              <a:t>IPV6</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adresu SVAKOM ATOMU NA POVRŠINI ZEMLJE, a da nam ipak ostane dovoljno adresa za još više od 100 planeta kao što je Zemlja. Ne postoji ni najmanja verovatnoća da će nam ponestati </a:t>
            </a:r>
            <a:r>
              <a:rPr lang="es-CL" sz="1200" i="1" kern="1200" dirty="0" smtClean="0">
                <a:solidFill>
                  <a:schemeClr val="tx1"/>
                </a:solidFill>
                <a:effectLst/>
                <a:latin typeface="+mn-lt"/>
                <a:ea typeface="+mn-ea"/>
                <a:cs typeface="+mn-cs"/>
              </a:rPr>
              <a:t>IPV6</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u bilo kom trenutku u budućnosti”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Nisu potrebne privatne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 Ali postoji </a:t>
            </a:r>
            <a:r>
              <a:rPr lang="is-IS" sz="1200" kern="1200" dirty="0" smtClean="0">
                <a:solidFill>
                  <a:schemeClr val="tx1"/>
                </a:solidFill>
                <a:effectLst/>
                <a:latin typeface="+mn-lt"/>
                <a:ea typeface="+mn-ea"/>
                <a:cs typeface="+mn-cs"/>
              </a:rPr>
              <a:t>fc00:: &amp; </a:t>
            </a:r>
            <a:r>
              <a:rPr lang="es-CL" sz="1200" kern="1200" dirty="0" err="1" smtClean="0">
                <a:solidFill>
                  <a:schemeClr val="tx1"/>
                </a:solidFill>
                <a:effectLst/>
                <a:latin typeface="+mn-lt"/>
                <a:ea typeface="+mn-ea"/>
                <a:cs typeface="+mn-cs"/>
              </a:rPr>
              <a:t>fdxx:xxxx:xxxx</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Nisu potrebne klase mreža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se povežemo na internet, treba da znamo jedan vrlo važan pojam – to je </a:t>
            </a:r>
            <a:r>
              <a:rPr lang="es-CL" sz="1200" i="1" kern="1200" dirty="0" smtClean="0">
                <a:solidFill>
                  <a:schemeClr val="tx1"/>
                </a:solidFill>
                <a:effectLst/>
                <a:latin typeface="+mn-lt"/>
                <a:ea typeface="+mn-ea"/>
                <a:cs typeface="+mn-cs"/>
              </a:rPr>
              <a:t>DNS</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Dobro pamtimo imena takvih stvari kao što su resursi – ali nismo tako dobri kada treba da se prisetimo broja stvari</a:t>
            </a:r>
            <a:endParaRPr lang="en-US" sz="1200" kern="1200" dirty="0" smtClean="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r>
              <a:rPr lang="sr-Latn-RS" sz="1200" kern="1200" dirty="0" smtClean="0">
                <a:solidFill>
                  <a:schemeClr val="tx1"/>
                </a:solidFill>
                <a:effectLst/>
                <a:latin typeface="+mn-lt"/>
                <a:ea typeface="+mn-ea"/>
                <a:cs typeface="+mn-cs"/>
              </a:rPr>
              <a:t>	Ova svrha je vrlo široko postavljena – treba pružiti polaznicima informativan pregled, a ne ulaziti u izrazito tehničke opise.</a:t>
            </a:r>
            <a:endParaRPr lang="en-US" sz="1200" kern="1200" dirty="0" smtClean="0">
              <a:solidFill>
                <a:schemeClr val="tx1"/>
              </a:solidFill>
              <a:effectLst/>
              <a:latin typeface="+mn-lt"/>
              <a:ea typeface="+mn-ea"/>
              <a:cs typeface="+mn-cs"/>
            </a:endParaRPr>
          </a:p>
          <a:p>
            <a:endParaRPr lang="sr-Latn-RS" sz="1200" kern="1200" dirty="0" smtClean="0">
              <a:solidFill>
                <a:schemeClr val="tx1"/>
              </a:solidFill>
              <a:effectLst/>
              <a:latin typeface="+mn-lt"/>
              <a:ea typeface="+mn-ea"/>
              <a:cs typeface="+mn-cs"/>
            </a:endParaRPr>
          </a:p>
          <a:p>
            <a:r>
              <a:rPr lang="sr-Latn-RS" sz="1200" kern="1200" dirty="0" smtClean="0">
                <a:solidFill>
                  <a:schemeClr val="tx1"/>
                </a:solidFill>
                <a:effectLst/>
                <a:latin typeface="+mn-lt"/>
                <a:ea typeface="+mn-ea"/>
                <a:cs typeface="+mn-cs"/>
              </a:rPr>
              <a:t>	Zadatak </a:t>
            </a:r>
            <a:r>
              <a:rPr lang="sr-Latn-RS" sz="1200" kern="1200" dirty="0" err="1" smtClean="0">
                <a:solidFill>
                  <a:schemeClr val="tx1"/>
                </a:solidFill>
                <a:effectLst/>
                <a:latin typeface="+mn-lt"/>
                <a:ea typeface="+mn-ea"/>
                <a:cs typeface="+mn-cs"/>
              </a:rPr>
              <a:t>forenzičkih</a:t>
            </a:r>
            <a:r>
              <a:rPr lang="sr-Latn-RS" sz="1200" kern="1200" dirty="0" smtClean="0">
                <a:solidFill>
                  <a:schemeClr val="tx1"/>
                </a:solidFill>
                <a:effectLst/>
                <a:latin typeface="+mn-lt"/>
                <a:ea typeface="+mn-ea"/>
                <a:cs typeface="+mn-cs"/>
              </a:rPr>
              <a:t> analitičara jeste da se pozabave nekom vrlo složenom temom i da je prikažu sasvim jednostavno – istovremeno da zadrže znanje i svest o tome da su računari veoma složeni uređaji</a:t>
            </a:r>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921750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slajdu objašnjena je mehanika standardne internet veze – kancelarija, dom,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hotspot</a:t>
            </a:r>
            <a:r>
              <a:rPr lang="sr-Latn-RS" sz="1200" kern="1200" dirty="0" smtClean="0">
                <a:solidFill>
                  <a:schemeClr val="tx1"/>
                </a:solidFill>
                <a:effectLst/>
                <a:latin typeface="+mn-lt"/>
                <a:ea typeface="+mn-ea"/>
                <a:cs typeface="+mn-cs"/>
              </a:rPr>
              <a:t> itd. Iako to nije sasvim precizno, može se razumeti sama koncepcija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Počinjemo od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Dve strane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dostupno javnosti i interna dostupnost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Fun</a:t>
            </a:r>
            <a:r>
              <a:rPr lang="sr-Latn-RS" sz="1200" kern="1200" dirty="0" err="1" smtClean="0">
                <a:solidFill>
                  <a:schemeClr val="tx1"/>
                </a:solidFill>
                <a:effectLst/>
                <a:latin typeface="+mn-lt"/>
                <a:ea typeface="+mn-ea"/>
                <a:cs typeface="+mn-cs"/>
              </a:rPr>
              <a:t>kcije</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4</a:t>
            </a:r>
            <a:r>
              <a:rPr lang="sr-Latn-RS" sz="1200" kern="1200" dirty="0" smtClean="0">
                <a:solidFill>
                  <a:schemeClr val="tx1"/>
                </a:solidFill>
                <a:effectLst/>
                <a:latin typeface="+mn-lt"/>
                <a:ea typeface="+mn-ea"/>
                <a:cs typeface="+mn-cs"/>
              </a:rPr>
              <a:t>. Deluje kao prekidač za internu mrežu – i njeno „sprovođenje” napolje – za žičane i bežične veze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5</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je uključen – komunicira sa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zahteva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6</a:t>
            </a:r>
            <a:r>
              <a:rPr lang="sr-Latn-RS" sz="1200" kern="1200" dirty="0" smtClean="0">
                <a:solidFill>
                  <a:schemeClr val="tx1"/>
                </a:solidFill>
                <a:effectLst/>
                <a:latin typeface="+mn-lt"/>
                <a:ea typeface="+mn-ea"/>
                <a:cs typeface="+mn-cs"/>
              </a:rPr>
              <a:t>. Sada su sredstva povezana preko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sa </a:t>
            </a:r>
            <a:r>
              <a:rPr lang="sr-Latn-RS" sz="1200" kern="1200" dirty="0" err="1" smtClean="0">
                <a:solidFill>
                  <a:schemeClr val="tx1"/>
                </a:solidFill>
                <a:effectLst/>
                <a:latin typeface="+mn-lt"/>
                <a:ea typeface="+mn-ea"/>
                <a:cs typeface="+mn-cs"/>
              </a:rPr>
              <a:t>internetom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7</a:t>
            </a:r>
            <a:r>
              <a:rPr lang="sr-Latn-RS" sz="1200" kern="1200" dirty="0" smtClean="0">
                <a:solidFill>
                  <a:schemeClr val="tx1"/>
                </a:solidFill>
                <a:effectLst/>
                <a:latin typeface="+mn-lt"/>
                <a:ea typeface="+mn-ea"/>
                <a:cs typeface="+mn-cs"/>
              </a:rPr>
              <a:t>. Dostavlja se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 za </a:t>
            </a:r>
            <a:r>
              <a:rPr lang="sr-Latn-RS" sz="1200" kern="1200" dirty="0" err="1" smtClean="0">
                <a:solidFill>
                  <a:schemeClr val="tx1"/>
                </a:solidFill>
                <a:effectLst/>
                <a:latin typeface="+mn-lt"/>
                <a:ea typeface="+mn-ea"/>
                <a:cs typeface="+mn-cs"/>
              </a:rPr>
              <a:t>ruter</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8</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9</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10</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11</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Dodaju se uređaji na internu mrežu – kontroliše se pomoću </a:t>
            </a:r>
            <a:r>
              <a:rPr lang="es-CL" sz="1200" i="1" kern="1200" dirty="0" err="1" smtClean="0">
                <a:solidFill>
                  <a:schemeClr val="tx1"/>
                </a:solidFill>
                <a:effectLst/>
                <a:latin typeface="+mn-lt"/>
                <a:ea typeface="+mn-ea"/>
                <a:cs typeface="+mn-cs"/>
              </a:rPr>
              <a:t>switch</a:t>
            </a:r>
            <a:r>
              <a:rPr lang="sr-Latn-RS" sz="1200" kern="1200" dirty="0" smtClean="0">
                <a:solidFill>
                  <a:schemeClr val="tx1"/>
                </a:solidFill>
                <a:effectLst/>
                <a:latin typeface="+mn-lt"/>
                <a:ea typeface="+mn-ea"/>
                <a:cs typeface="+mn-cs"/>
              </a:rPr>
              <a:t> funkcije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12</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ima internu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automatski izlaz</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14</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15</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16</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17</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uređaji imaju sopstvenu internu/privatnu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koju je </a:t>
            </a:r>
            <a:r>
              <a:rPr lang="sr-Latn-RS" sz="1200" kern="1200" dirty="0" err="1" smtClean="0">
                <a:solidFill>
                  <a:schemeClr val="tx1"/>
                </a:solidFill>
                <a:effectLst/>
                <a:latin typeface="+mn-lt"/>
                <a:ea typeface="+mn-ea"/>
                <a:cs typeface="+mn-cs"/>
              </a:rPr>
              <a:t>alocirao</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DHCP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protokol za dinamičnu konfiguraciju </a:t>
            </a:r>
            <a:r>
              <a:rPr lang="sr-Latn-RS" sz="1200" kern="1200" dirty="0" err="1" smtClean="0">
                <a:solidFill>
                  <a:schemeClr val="tx1"/>
                </a:solidFill>
                <a:effectLst/>
                <a:latin typeface="+mn-lt"/>
                <a:ea typeface="+mn-ea"/>
                <a:cs typeface="+mn-cs"/>
              </a:rPr>
              <a:t>hosta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mogu da rade unutar mreže – i nikada ne moraju da je napuštaju – ali ako žele da izađu izvan interneta, moraju da prođu kroz automatski izlaz – gde se njihova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menja u javnu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pomoću </a:t>
            </a:r>
            <a:r>
              <a:rPr lang="sr-Latn-RS" sz="1200" i="1" kern="1200" dirty="0" smtClean="0">
                <a:solidFill>
                  <a:schemeClr val="tx1"/>
                </a:solidFill>
                <a:effectLst/>
                <a:latin typeface="+mn-lt"/>
                <a:ea typeface="+mn-ea"/>
                <a:cs typeface="+mn-cs"/>
              </a:rPr>
              <a:t>NAT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prevođenja mrežnih adresa (remapiranje podrške)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se postara da sve to bude jasno – statična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je ona adresa koja ostaje konstantna. Veb-sajt treba svaki put da bude na istoj lokaciji na internetu, kako bi veb-server mogao, u idealnoj situaciji, da ima statičnu ili fiksnu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će dodeliti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iz „</a:t>
            </a:r>
            <a:r>
              <a:rPr lang="sr-Latn-RS" sz="1200" kern="1200" dirty="0" err="1" smtClean="0">
                <a:solidFill>
                  <a:schemeClr val="tx1"/>
                </a:solidFill>
                <a:effectLst/>
                <a:latin typeface="+mn-lt"/>
                <a:ea typeface="+mn-ea"/>
                <a:cs typeface="+mn-cs"/>
              </a:rPr>
              <a:t>pula</a:t>
            </a:r>
            <a:r>
              <a:rPr lang="sr-Latn-RS" sz="1200" kern="1200" dirty="0" smtClean="0">
                <a:solidFill>
                  <a:schemeClr val="tx1"/>
                </a:solidFill>
                <a:effectLst/>
                <a:latin typeface="+mn-lt"/>
                <a:ea typeface="+mn-ea"/>
                <a:cs typeface="+mn-cs"/>
              </a:rPr>
              <a:t>” adresa – tako da je moguće da ćete dobiti istu kada se sledeći put konektujete, ali je veća verovatnoća da ćete dobiti drugačiju adresu kada isključite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Navedeni radni primer pokazuje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koju smo dobili na osnovu pretrage </a:t>
            </a:r>
            <a:r>
              <a:rPr lang="sr-Latn-RS" sz="1200" i="1" kern="1200" dirty="0" err="1" smtClean="0">
                <a:solidFill>
                  <a:schemeClr val="tx1"/>
                </a:solidFill>
                <a:effectLst/>
                <a:latin typeface="+mn-lt"/>
                <a:ea typeface="+mn-ea"/>
                <a:cs typeface="+mn-cs"/>
              </a:rPr>
              <a:t>Whatsmyip</a:t>
            </a:r>
            <a:r>
              <a:rPr lang="sr-Latn-RS" sz="1200" kern="1200" dirty="0" smtClean="0">
                <a:solidFill>
                  <a:schemeClr val="tx1"/>
                </a:solidFill>
                <a:effectLst/>
                <a:latin typeface="+mn-lt"/>
                <a:ea typeface="+mn-ea"/>
                <a:cs typeface="+mn-cs"/>
              </a:rPr>
              <a:t> od pre tri slajda – to je ono što je koristio autor ove grupe slajdova.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Objasnite kada sve postavite – ovo je </a:t>
            </a:r>
            <a:r>
              <a:rPr lang="es-CL" sz="1200" i="1" kern="1200" dirty="0" err="1" smtClean="0">
                <a:solidFill>
                  <a:schemeClr val="tx1"/>
                </a:solidFill>
                <a:effectLst/>
                <a:latin typeface="+mn-lt"/>
                <a:ea typeface="+mn-ea"/>
                <a:cs typeface="+mn-cs"/>
              </a:rPr>
              <a:t>CentralOps</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odgovor – ali ima i mnogo drugih resursa.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naglasi sledeće: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Tražena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Opseg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 sve te adrese drži jedna kompanija – spada u mrežni naziv kompanije koja to izdaje – </a:t>
            </a:r>
            <a:r>
              <a:rPr lang="es-CL" sz="1200" i="1" kern="1200" dirty="0" smtClean="0">
                <a:solidFill>
                  <a:schemeClr val="tx1"/>
                </a:solidFill>
                <a:effectLst/>
                <a:latin typeface="+mn-lt"/>
                <a:ea typeface="+mn-ea"/>
                <a:cs typeface="+mn-cs"/>
              </a:rPr>
              <a:t>RIPE</a:t>
            </a:r>
            <a:r>
              <a:rPr lang="sr-Latn-RS" sz="1200" kern="1200" dirty="0" smtClean="0">
                <a:solidFill>
                  <a:schemeClr val="tx1"/>
                </a:solidFill>
                <a:effectLst/>
                <a:latin typeface="+mn-lt"/>
                <a:ea typeface="+mn-ea"/>
                <a:cs typeface="+mn-cs"/>
              </a:rPr>
              <a:t> (Regionalni internet registar)</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 Kompanija koja drži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gde se ona nalazi. Takođe postoji 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 I DOMEN – </a:t>
            </a:r>
            <a:r>
              <a:rPr lang="en-GB" sz="1200" kern="1200" dirty="0" smtClean="0">
                <a:solidFill>
                  <a:schemeClr val="tx1"/>
                </a:solidFill>
                <a:effectLst/>
                <a:latin typeface="+mn-lt"/>
                <a:ea typeface="+mn-ea"/>
                <a:cs typeface="+mn-cs"/>
              </a:rPr>
              <a:t>NOLIMITNET.EU</a:t>
            </a:r>
            <a:r>
              <a:rPr lang="sr-Latn-RS" sz="1200" kern="1200" dirty="0" smtClean="0">
                <a:solidFill>
                  <a:schemeClr val="tx1"/>
                </a:solidFill>
                <a:effectLst/>
                <a:latin typeface="+mn-lt"/>
                <a:ea typeface="+mn-ea"/>
                <a:cs typeface="+mn-cs"/>
              </a:rPr>
              <a:t> (jedan od internet provajdera).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4</a:t>
            </a:r>
            <a:r>
              <a:rPr lang="sr-Latn-RS" sz="1200" kern="1200" dirty="0" smtClean="0">
                <a:solidFill>
                  <a:schemeClr val="tx1"/>
                </a:solidFill>
                <a:effectLst/>
                <a:latin typeface="+mn-lt"/>
                <a:ea typeface="+mn-ea"/>
                <a:cs typeface="+mn-cs"/>
              </a:rPr>
              <a:t>. Neke lične informacije o registrovanom licu u tom domenu.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te informacije zajedno daju odgovor na pitanje postavljeno u istrazi – a odgovor se mora tražiti od kompanije </a:t>
            </a:r>
            <a:r>
              <a:rPr lang="es-CL" sz="1200" kern="1200" dirty="0" smtClean="0">
                <a:solidFill>
                  <a:schemeClr val="tx1"/>
                </a:solidFill>
                <a:effectLst/>
                <a:latin typeface="+mn-lt"/>
                <a:ea typeface="+mn-ea"/>
                <a:cs typeface="+mn-cs"/>
              </a:rPr>
              <a:t>NO-LIMIT NETWORK </a:t>
            </a:r>
            <a:r>
              <a:rPr lang="sr-Latn-RS" sz="1200" kern="1200" dirty="0" smtClean="0">
                <a:solidFill>
                  <a:schemeClr val="tx1"/>
                </a:solidFill>
                <a:effectLst/>
                <a:latin typeface="+mn-lt"/>
                <a:ea typeface="+mn-ea"/>
                <a:cs typeface="+mn-cs"/>
              </a:rPr>
              <a:t>pomoću svih raspoloživih sredstava koja omogućuju da se izađe u susret zahtevima u datoj jurisdikciji.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primer situacije u kojoj imamo naziv domena, a 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Tada se može preduzeti ista vrsta istrage pomoću istog internet resursa. To znači da kada smo na prethodnom slajdu imali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obratili smo se kompaniji </a:t>
            </a:r>
            <a:r>
              <a:rPr lang="es-CL" sz="1200" kern="1200" dirty="0" smtClean="0">
                <a:solidFill>
                  <a:schemeClr val="tx1"/>
                </a:solidFill>
                <a:effectLst/>
                <a:latin typeface="+mn-lt"/>
                <a:ea typeface="+mn-ea"/>
                <a:cs typeface="+mn-cs"/>
              </a:rPr>
              <a:t>NO-LIMIT-NET, </a:t>
            </a:r>
            <a:r>
              <a:rPr lang="sr-Latn-RS" sz="1200" kern="1200" dirty="0" smtClean="0">
                <a:solidFill>
                  <a:schemeClr val="tx1"/>
                </a:solidFill>
                <a:effectLst/>
                <a:latin typeface="+mn-lt"/>
                <a:ea typeface="+mn-ea"/>
                <a:cs typeface="+mn-cs"/>
              </a:rPr>
              <a:t>sada ćemo to isto da uradimo samo ćemo postaviti obrnuto pitanje.</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se nastavlja – tražimo domen </a:t>
            </a:r>
            <a:r>
              <a:rPr lang="es-CL" sz="1200" kern="1200" dirty="0" smtClean="0">
                <a:solidFill>
                  <a:schemeClr val="tx1"/>
                </a:solidFill>
                <a:effectLst/>
                <a:latin typeface="+mn-lt"/>
                <a:ea typeface="+mn-ea"/>
                <a:cs typeface="+mn-cs"/>
              </a:rPr>
              <a:t>NOLIMITNET.EU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GDPR</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će nas razočarati jer nam neće na zahtev poslati detalje o ličnosti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Međutim, dobićemo izvesne tehničke detalje koje možemo da sledimo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 Pored toga, dobićemo i neke informacije o tome gde je mreža bazirana – kao i detalje potrebne za kontakt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se postara da ne bude nikakvog nesporazuma – </a:t>
            </a:r>
            <a:r>
              <a:rPr lang="sr-Latn-RS" sz="1200" kern="1200" dirty="0" err="1" smtClean="0">
                <a:solidFill>
                  <a:schemeClr val="tx1"/>
                </a:solidFill>
                <a:effectLst/>
                <a:latin typeface="+mn-lt"/>
                <a:ea typeface="+mn-ea"/>
                <a:cs typeface="+mn-cs"/>
              </a:rPr>
              <a:t>geolokacija</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u mnogim slučajevima nije tačna i verovatno će odvesti istražitelja možda u tačno geografsko područje ili varoš / veliki grad – ali je i dalje potrebna potvrda koja se može dobiti tako što će se informacije tražiti od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o kome je reč.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mnogo instrumenata pomoću kojih se to može uraditi – svi oni se razlikuju u načinu rada.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Tačnost kada je reč o zemlji verovatno iznosi 95–99%, kada je reč o regionu / saveznoj državi ili oblasti, tačnost iznosi možda </a:t>
            </a:r>
            <a:r>
              <a:rPr lang="es-CL" sz="1200" kern="1200" dirty="0" smtClean="0">
                <a:solidFill>
                  <a:schemeClr val="tx1"/>
                </a:solidFill>
                <a:effectLst/>
                <a:latin typeface="+mn-lt"/>
                <a:ea typeface="+mn-ea"/>
                <a:cs typeface="+mn-cs"/>
              </a:rPr>
              <a:t>55–80</a:t>
            </a:r>
            <a:r>
              <a:rPr lang="sr-Latn-RS" sz="1200" kern="1200" dirty="0" smtClean="0">
                <a:solidFill>
                  <a:schemeClr val="tx1"/>
                </a:solidFill>
                <a:effectLst/>
                <a:latin typeface="+mn-lt"/>
                <a:ea typeface="+mn-ea"/>
                <a:cs typeface="+mn-cs"/>
              </a:rPr>
              <a:t>% – i to treba sasvim jasno shvatiti.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gore na slajdu –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iz Španije koju smo ranije videli – sve je vraćeno na različita mesta u istom području.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dole na slajdu </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koju je dodelila britanska kompanija „</a:t>
            </a:r>
            <a:r>
              <a:rPr lang="es-CL" sz="1200" kern="1200" dirty="0" err="1" smtClean="0">
                <a:solidFill>
                  <a:schemeClr val="tx1"/>
                </a:solidFill>
                <a:effectLst/>
                <a:latin typeface="+mn-lt"/>
                <a:ea typeface="+mn-ea"/>
                <a:cs typeface="+mn-cs"/>
              </a:rPr>
              <a:t>BTInternet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ta kompanija premešta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širom zemlje, u skladu sa zahtevima. Ovaj primer je uzet sa slajda samog autora čija je adresa na severu Engleske, u mestu </a:t>
            </a:r>
            <a:r>
              <a:rPr lang="es-CL" sz="1200" kern="1200" dirty="0" err="1" smtClean="0">
                <a:solidFill>
                  <a:schemeClr val="tx1"/>
                </a:solidFill>
                <a:effectLst/>
                <a:latin typeface="+mn-lt"/>
                <a:ea typeface="+mn-ea"/>
                <a:cs typeface="+mn-cs"/>
              </a:rPr>
              <a:t>Penrith</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a:t>
            </a:r>
            <a:r>
              <a:rPr lang="sr-Latn-RS" sz="1200" kern="1200" dirty="0" err="1" smtClean="0">
                <a:solidFill>
                  <a:schemeClr val="tx1"/>
                </a:solidFill>
                <a:effectLst/>
                <a:latin typeface="+mn-lt"/>
                <a:ea typeface="+mn-ea"/>
                <a:cs typeface="+mn-cs"/>
              </a:rPr>
              <a:t>Kambriji</a:t>
            </a:r>
            <a:r>
              <a:rPr lang="sr-Latn-RS" sz="1200" kern="1200" dirty="0" smtClean="0">
                <a:solidFill>
                  <a:schemeClr val="tx1"/>
                </a:solidFill>
                <a:effectLst/>
                <a:latin typeface="+mn-lt"/>
                <a:ea typeface="+mn-ea"/>
                <a:cs typeface="+mn-cs"/>
              </a:rPr>
              <a:t>. Informacije koje su vraćene tokom pretrage sasvim su izašle iz tih okvira i to pogrešno – ali je kompanija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ponudila najbolje </a:t>
            </a:r>
            <a:r>
              <a:rPr lang="sr-Latn-RS" sz="1200" kern="1200" dirty="0" err="1" smtClean="0">
                <a:solidFill>
                  <a:schemeClr val="tx1"/>
                </a:solidFill>
                <a:effectLst/>
                <a:latin typeface="+mn-lt"/>
                <a:ea typeface="+mn-ea"/>
                <a:cs typeface="+mn-cs"/>
              </a:rPr>
              <a:t>geolokacijske</a:t>
            </a:r>
            <a:r>
              <a:rPr lang="sr-Latn-RS" sz="1200" kern="1200" dirty="0" smtClean="0">
                <a:solidFill>
                  <a:schemeClr val="tx1"/>
                </a:solidFill>
                <a:effectLst/>
                <a:latin typeface="+mn-lt"/>
                <a:ea typeface="+mn-ea"/>
                <a:cs typeface="+mn-cs"/>
              </a:rPr>
              <a:t> usluge koje je mogla da pruži na osnovu informacija kojima raspolaže. Očigledno je da 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premeštana kako bi se </a:t>
            </a:r>
            <a:r>
              <a:rPr lang="sr-Latn-RS" sz="1200" kern="1200" dirty="0" err="1" smtClean="0">
                <a:solidFill>
                  <a:schemeClr val="tx1"/>
                </a:solidFill>
                <a:effectLst/>
                <a:latin typeface="+mn-lt"/>
                <a:ea typeface="+mn-ea"/>
                <a:cs typeface="+mn-cs"/>
              </a:rPr>
              <a:t>zadovoljile</a:t>
            </a:r>
            <a:r>
              <a:rPr lang="sr-Latn-RS" sz="1200" kern="1200" dirty="0" smtClean="0">
                <a:solidFill>
                  <a:schemeClr val="tx1"/>
                </a:solidFill>
                <a:effectLst/>
                <a:latin typeface="+mn-lt"/>
                <a:ea typeface="+mn-ea"/>
                <a:cs typeface="+mn-cs"/>
              </a:rPr>
              <a:t> poslovne potrebe kompanije </a:t>
            </a:r>
            <a:r>
              <a:rPr lang="sr-Latn-RS" sz="1200" i="1" kern="1200" dirty="0" err="1" smtClean="0">
                <a:solidFill>
                  <a:schemeClr val="tx1"/>
                </a:solidFill>
                <a:effectLst/>
                <a:latin typeface="+mn-lt"/>
                <a:ea typeface="+mn-ea"/>
                <a:cs typeface="+mn-cs"/>
              </a:rPr>
              <a:t>British</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Telecommunications</a:t>
            </a:r>
            <a:r>
              <a:rPr lang="sr-Latn-RS" sz="1200" i="1" kern="1200" dirty="0" smtClean="0">
                <a:solidFill>
                  <a:schemeClr val="tx1"/>
                </a:solidFill>
                <a:effectLst/>
                <a:latin typeface="+mn-lt"/>
                <a:ea typeface="+mn-ea"/>
                <a:cs typeface="+mn-cs"/>
              </a:rPr>
              <a:t> (BT).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863113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kern="1200" dirty="0" smtClean="0">
                <a:solidFill>
                  <a:schemeClr val="tx1"/>
                </a:solidFill>
                <a:effectLst/>
                <a:latin typeface="+mn-lt"/>
                <a:ea typeface="+mn-ea"/>
                <a:cs typeface="+mn-cs"/>
              </a:rPr>
              <a:t>Kritična infrastruktura</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dirty="0" smtClean="0">
                <a:solidFill>
                  <a:schemeClr val="tx1"/>
                </a:solidFill>
                <a:effectLst/>
                <a:latin typeface="+mn-lt"/>
                <a:ea typeface="+mn-ea"/>
                <a:cs typeface="+mn-cs"/>
              </a:rPr>
              <a:t>Skladištenje i isporuka nafte i gasa; Sistemi za vodosnabdevanje; Bankarstvo i Finansije, Saobraćaj</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dirty="0" smtClean="0">
                <a:solidFill>
                  <a:schemeClr val="tx1"/>
                </a:solidFill>
                <a:effectLst/>
                <a:latin typeface="+mn-lt"/>
                <a:ea typeface="+mn-ea"/>
                <a:cs typeface="+mn-cs"/>
              </a:rPr>
              <a:t>Električna energija; Telekomunikacije, Hitne službe; Funkcionisanje državne uprave</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Pre nego što uđemo u detalje o uslugama koje su dostupne na internetu, vredi razmisliti o tome koliko se mnogo danas zemlje oslanjaju na te usluge na nacionalnom nivou. Trebalo bi da predavači iznesu polaznicima opšti pregled osnovne nacionalne infrastrukture u vlastitim zemljama kako bi se uverili da polaznici razumeju koliko je za kratko vreme internet postao važan za bezbednosna pitanja u nacionalnoj infrastrukturi.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a:t>
            </a:r>
            <a:r>
              <a:rPr lang="sr-Latn-RS" sz="1200" kern="1200" dirty="0" smtClean="0">
                <a:solidFill>
                  <a:schemeClr val="tx1"/>
                </a:solidFill>
                <a:effectLst/>
                <a:latin typeface="+mn-lt"/>
                <a:ea typeface="+mn-ea"/>
                <a:cs typeface="+mn-cs"/>
              </a:rPr>
              <a:t> („svetska mreža” – </a:t>
            </a:r>
            <a:r>
              <a:rPr lang="sr-Latn-RS" sz="1200" i="1" kern="1200" dirty="0" smtClean="0">
                <a:solidFill>
                  <a:schemeClr val="tx1"/>
                </a:solidFill>
                <a:effectLst/>
                <a:latin typeface="+mn-lt"/>
                <a:ea typeface="+mn-ea"/>
                <a:cs typeface="+mn-cs"/>
              </a:rPr>
              <a:t>WWW</a:t>
            </a:r>
            <a:r>
              <a:rPr lang="sr-Latn-RS" sz="1200" kern="1200" dirty="0" smtClean="0">
                <a:solidFill>
                  <a:schemeClr val="tx1"/>
                </a:solidFill>
                <a:effectLst/>
                <a:latin typeface="+mn-lt"/>
                <a:ea typeface="+mn-ea"/>
                <a:cs typeface="+mn-cs"/>
              </a:rPr>
              <a:t>) praktično je rođena 1991. godine, kada je </a:t>
            </a:r>
            <a:r>
              <a:rPr lang="sr-Latn-RS" sz="1200" kern="1200" dirty="0" err="1" smtClean="0">
                <a:solidFill>
                  <a:schemeClr val="tx1"/>
                </a:solidFill>
                <a:effectLst/>
                <a:latin typeface="+mn-lt"/>
                <a:ea typeface="+mn-ea"/>
                <a:cs typeface="+mn-cs"/>
              </a:rPr>
              <a:t>ser</a:t>
            </a:r>
            <a:r>
              <a:rPr lang="sr-Latn-RS" sz="1200" kern="1200" dirty="0" smtClean="0">
                <a:solidFill>
                  <a:schemeClr val="tx1"/>
                </a:solidFill>
                <a:effectLst/>
                <a:latin typeface="+mn-lt"/>
                <a:ea typeface="+mn-ea"/>
                <a:cs typeface="+mn-cs"/>
              </a:rPr>
              <a:t> Tim </a:t>
            </a:r>
            <a:r>
              <a:rPr lang="sr-Latn-RS" sz="1200" kern="1200" dirty="0" err="1" smtClean="0">
                <a:solidFill>
                  <a:schemeClr val="tx1"/>
                </a:solidFill>
                <a:effectLst/>
                <a:latin typeface="+mn-lt"/>
                <a:ea typeface="+mn-ea"/>
                <a:cs typeface="+mn-cs"/>
              </a:rPr>
              <a:t>Berners</a:t>
            </a:r>
            <a:r>
              <a:rPr lang="sr-Latn-RS" sz="1200" kern="1200" dirty="0" smtClean="0">
                <a:solidFill>
                  <a:schemeClr val="tx1"/>
                </a:solidFill>
                <a:effectLst/>
                <a:latin typeface="+mn-lt"/>
                <a:ea typeface="+mn-ea"/>
                <a:cs typeface="+mn-cs"/>
              </a:rPr>
              <a:t>-Li (</a:t>
            </a:r>
            <a:r>
              <a:rPr lang="sr-Latn-RS" sz="1200" i="1" kern="1200" dirty="0" smtClean="0">
                <a:solidFill>
                  <a:schemeClr val="tx1"/>
                </a:solidFill>
                <a:effectLst/>
                <a:latin typeface="+mn-lt"/>
                <a:ea typeface="+mn-ea"/>
                <a:cs typeface="+mn-cs"/>
              </a:rPr>
              <a:t>Tim </a:t>
            </a:r>
            <a:r>
              <a:rPr lang="sr-Latn-RS" sz="1200" i="1" kern="1200" dirty="0" err="1" smtClean="0">
                <a:solidFill>
                  <a:schemeClr val="tx1"/>
                </a:solidFill>
                <a:effectLst/>
                <a:latin typeface="+mn-lt"/>
                <a:ea typeface="+mn-ea"/>
                <a:cs typeface="+mn-cs"/>
              </a:rPr>
              <a:t>Berners</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Lee</a:t>
            </a:r>
            <a:r>
              <a:rPr lang="sr-Latn-RS" sz="1200" kern="1200" dirty="0" smtClean="0">
                <a:solidFill>
                  <a:schemeClr val="tx1"/>
                </a:solidFill>
                <a:effectLst/>
                <a:latin typeface="+mn-lt"/>
                <a:ea typeface="+mn-ea"/>
                <a:cs typeface="+mn-cs"/>
              </a:rPr>
              <a:t>) izumeo </a:t>
            </a:r>
            <a:r>
              <a:rPr lang="sr-Latn-RS" sz="1200" i="1" kern="1200" dirty="0" err="1" smtClean="0">
                <a:solidFill>
                  <a:schemeClr val="tx1"/>
                </a:solidFill>
                <a:effectLst/>
                <a:latin typeface="+mn-lt"/>
                <a:ea typeface="+mn-ea"/>
                <a:cs typeface="+mn-cs"/>
              </a:rPr>
              <a:t>Hyper</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Text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Markup</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Language</a:t>
            </a:r>
            <a:r>
              <a:rPr lang="sr-Latn-RS" sz="1200" kern="1200" dirty="0" smtClean="0">
                <a:solidFill>
                  <a:schemeClr val="tx1"/>
                </a:solidFill>
                <a:effectLst/>
                <a:latin typeface="+mn-lt"/>
                <a:ea typeface="+mn-ea"/>
                <a:cs typeface="+mn-cs"/>
              </a:rPr>
              <a:t> (jezik za opis hiperteksta). </a:t>
            </a:r>
            <a:r>
              <a:rPr lang="sr-Latn-RS" sz="1200" i="1" kern="1200" dirty="0" smtClean="0">
                <a:solidFill>
                  <a:schemeClr val="tx1"/>
                </a:solidFill>
                <a:effectLst/>
                <a:latin typeface="+mn-lt"/>
                <a:ea typeface="+mn-ea"/>
                <a:cs typeface="+mn-cs"/>
              </a:rPr>
              <a:t>HTML</a:t>
            </a:r>
            <a:r>
              <a:rPr lang="sr-Latn-RS" sz="1200" kern="1200" dirty="0" smtClean="0">
                <a:solidFill>
                  <a:schemeClr val="tx1"/>
                </a:solidFill>
                <a:effectLst/>
                <a:latin typeface="+mn-lt"/>
                <a:ea typeface="+mn-ea"/>
                <a:cs typeface="+mn-cs"/>
              </a:rPr>
              <a:t> je obezbedio platformu za kombinovanje reči, slika i zvukova na veb-stranicama. Veb-stranice kreira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 </a:t>
            </a:r>
            <a:r>
              <a:rPr lang="sr-Latn-RS" sz="1200" i="1" kern="1200" dirty="0" err="1" smtClean="0">
                <a:solidFill>
                  <a:schemeClr val="tx1"/>
                </a:solidFill>
                <a:effectLst/>
                <a:latin typeface="+mn-lt"/>
                <a:ea typeface="+mn-ea"/>
                <a:cs typeface="+mn-cs"/>
              </a:rPr>
              <a:t>Consortium</a:t>
            </a:r>
            <a:r>
              <a:rPr lang="sr-Latn-RS" sz="1200" i="1" kern="1200" dirty="0" smtClean="0">
                <a:solidFill>
                  <a:schemeClr val="tx1"/>
                </a:solidFill>
                <a:effectLst/>
                <a:latin typeface="+mn-lt"/>
                <a:ea typeface="+mn-ea"/>
                <a:cs typeface="+mn-cs"/>
              </a:rPr>
              <a:t> (W3C).</a:t>
            </a:r>
            <a:r>
              <a:rPr lang="sr-Latn-RS" sz="1200" kern="1200" dirty="0" smtClean="0">
                <a:solidFill>
                  <a:schemeClr val="tx1"/>
                </a:solidFill>
                <a:effectLst/>
                <a:latin typeface="+mn-lt"/>
                <a:ea typeface="+mn-ea"/>
                <a:cs typeface="+mn-cs"/>
              </a:rPr>
              <a:t> Sledeće objašnjenje unekoliko objašnjava i njegov naziv.</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„Pogled na svet koji se zasniva na </a:t>
            </a:r>
            <a:r>
              <a:rPr lang="es-CL" sz="1200" b="1" i="1" kern="1200" dirty="0" smtClean="0">
                <a:solidFill>
                  <a:schemeClr val="tx1"/>
                </a:solidFill>
                <a:effectLst/>
                <a:latin typeface="+mn-lt"/>
                <a:ea typeface="+mn-ea"/>
                <a:cs typeface="+mn-cs"/>
              </a:rPr>
              <a:t>W3</a:t>
            </a:r>
            <a:r>
              <a:rPr lang="es-CL"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odnosi se na dokumente koji su međusobno povezani </a:t>
            </a:r>
            <a:r>
              <a:rPr lang="sr-Latn-RS" sz="1200" b="1" kern="1200" dirty="0" err="1" smtClean="0">
                <a:solidFill>
                  <a:schemeClr val="tx1"/>
                </a:solidFill>
                <a:effectLst/>
                <a:latin typeface="+mn-lt"/>
                <a:ea typeface="+mn-ea"/>
                <a:cs typeface="+mn-cs"/>
              </a:rPr>
              <a:t>linkovima</a:t>
            </a:r>
            <a:r>
              <a:rPr lang="sr-Latn-RS" sz="1200" b="1" kern="1200" dirty="0" smtClean="0">
                <a:solidFill>
                  <a:schemeClr val="tx1"/>
                </a:solidFill>
                <a:effectLst/>
                <a:latin typeface="+mn-lt"/>
                <a:ea typeface="+mn-ea"/>
                <a:cs typeface="+mn-cs"/>
              </a:rPr>
              <a:t>. Budući da liči na paukovu mrežu, taj svet nazivamo mreža.” </a:t>
            </a:r>
            <a:r>
              <a:rPr lang="sr-Latn-RS" sz="1200" i="1" kern="1200" dirty="0" smtClean="0">
                <a:solidFill>
                  <a:schemeClr val="tx1"/>
                </a:solidFill>
                <a:effectLst/>
                <a:latin typeface="+mn-lt"/>
                <a:ea typeface="+mn-ea"/>
                <a:cs typeface="+mn-cs"/>
              </a:rPr>
              <a:t>(Tim </a:t>
            </a:r>
            <a:r>
              <a:rPr lang="sr-Latn-RS" sz="1200" i="1" kern="1200" dirty="0" err="1" smtClean="0">
                <a:solidFill>
                  <a:schemeClr val="tx1"/>
                </a:solidFill>
                <a:effectLst/>
                <a:latin typeface="+mn-lt"/>
                <a:ea typeface="+mn-ea"/>
                <a:cs typeface="+mn-cs"/>
              </a:rPr>
              <a:t>Berners</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Lee</a:t>
            </a:r>
            <a:r>
              <a:rPr lang="sr-Latn-RS" sz="1200" i="1" kern="1200" dirty="0" smtClean="0">
                <a:solidFill>
                  <a:schemeClr val="tx1"/>
                </a:solidFill>
                <a:effectLst/>
                <a:latin typeface="+mn-lt"/>
                <a:ea typeface="+mn-ea"/>
                <a:cs typeface="+mn-cs"/>
              </a:rPr>
              <a:t>, Robert </a:t>
            </a:r>
            <a:r>
              <a:rPr lang="sr-Latn-RS" sz="1200" i="1" kern="1200" dirty="0" err="1" smtClean="0">
                <a:solidFill>
                  <a:schemeClr val="tx1"/>
                </a:solidFill>
                <a:effectLst/>
                <a:latin typeface="+mn-lt"/>
                <a:ea typeface="+mn-ea"/>
                <a:cs typeface="+mn-cs"/>
              </a:rPr>
              <a:t>Cailliau</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 </a:t>
            </a:r>
            <a:r>
              <a:rPr lang="sr-Latn-RS" sz="1200" kern="1200" dirty="0" smtClean="0">
                <a:solidFill>
                  <a:schemeClr val="tx1"/>
                </a:solidFill>
                <a:effectLst/>
                <a:latin typeface="+mn-lt"/>
                <a:ea typeface="+mn-ea"/>
                <a:cs typeface="+mn-cs"/>
              </a:rPr>
              <a:t>septembar 1992</a:t>
            </a:r>
            <a:r>
              <a:rPr lang="sr-Latn-RS" sz="1200" i="1"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ovom slajdu prikazani su različiti delovi </a:t>
            </a:r>
            <a:r>
              <a:rPr lang="es-CL" sz="1200" i="1" kern="1200" dirty="0" smtClean="0">
                <a:solidFill>
                  <a:schemeClr val="tx1"/>
                </a:solidFill>
                <a:effectLst/>
                <a:latin typeface="+mn-lt"/>
                <a:ea typeface="+mn-ea"/>
                <a:cs typeface="+mn-cs"/>
              </a:rPr>
              <a:t>URL</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i način na koji se oni kombinuju da bi se postigao krajnji rezultat.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se podeliti na pet delova kako bismo imali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polaznicima opiše šta je računar – ili uređaj koji može da se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 svi ti uređaji imaju određene sličnosti.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opiše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pogledati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kraju treba videti šta se može naći na internetu.</a:t>
            </a:r>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slajdu nastojimo da pokažemo način na koji se jedan sajt konstruiše od početne stranice (</a:t>
            </a:r>
            <a:r>
              <a:rPr lang="sr-Latn-RS" sz="1200" i="1" kern="1200" dirty="0" smtClean="0">
                <a:solidFill>
                  <a:schemeClr val="tx1"/>
                </a:solidFill>
                <a:effectLst/>
                <a:latin typeface="+mn-lt"/>
                <a:ea typeface="+mn-ea"/>
                <a:cs typeface="+mn-cs"/>
              </a:rPr>
              <a:t>home </a:t>
            </a:r>
            <a:r>
              <a:rPr lang="sr-Latn-RS" sz="1200" i="1" kern="1200" dirty="0" err="1" smtClean="0">
                <a:solidFill>
                  <a:schemeClr val="tx1"/>
                </a:solidFill>
                <a:effectLst/>
                <a:latin typeface="+mn-lt"/>
                <a:ea typeface="+mn-ea"/>
                <a:cs typeface="+mn-cs"/>
              </a:rPr>
              <a:t>page</a:t>
            </a:r>
            <a:r>
              <a:rPr lang="sr-Latn-RS" sz="1200" kern="1200" dirty="0" smtClean="0">
                <a:solidFill>
                  <a:schemeClr val="tx1"/>
                </a:solidFill>
                <a:effectLst/>
                <a:latin typeface="+mn-lt"/>
                <a:ea typeface="+mn-ea"/>
                <a:cs typeface="+mn-cs"/>
              </a:rPr>
              <a:t>) preko različitih nivoa </a:t>
            </a:r>
            <a:r>
              <a:rPr lang="sr-Latn-RS" sz="1200" kern="1200" dirty="0" err="1" smtClean="0">
                <a:solidFill>
                  <a:schemeClr val="tx1"/>
                </a:solidFill>
                <a:effectLst/>
                <a:latin typeface="+mn-lt"/>
                <a:ea typeface="+mn-ea"/>
                <a:cs typeface="+mn-cs"/>
              </a:rPr>
              <a:t>linkova</a:t>
            </a:r>
            <a:r>
              <a:rPr lang="sr-Latn-RS" sz="1200" kern="1200" dirty="0" smtClean="0">
                <a:solidFill>
                  <a:schemeClr val="tx1"/>
                </a:solidFill>
                <a:effectLst/>
                <a:latin typeface="+mn-lt"/>
                <a:ea typeface="+mn-ea"/>
                <a:cs typeface="+mn-cs"/>
              </a:rPr>
              <a:t> – kao i kako možete da dođete do određene stranice ako znate tačan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takođe znači da ako ste znali da </a:t>
            </a:r>
            <a:r>
              <a:rPr lang="sr-Latn-RS" sz="1200" kern="1200" dirty="0" err="1" smtClean="0">
                <a:solidFill>
                  <a:schemeClr val="tx1"/>
                </a:solidFill>
                <a:effectLst/>
                <a:latin typeface="+mn-lt"/>
                <a:ea typeface="+mn-ea"/>
                <a:cs typeface="+mn-cs"/>
              </a:rPr>
              <a:t>About.html</a:t>
            </a:r>
            <a:r>
              <a:rPr lang="sr-Latn-RS" sz="1200" kern="1200" dirty="0" smtClean="0">
                <a:solidFill>
                  <a:schemeClr val="tx1"/>
                </a:solidFill>
                <a:effectLst/>
                <a:latin typeface="+mn-lt"/>
                <a:ea typeface="+mn-ea"/>
                <a:cs typeface="+mn-cs"/>
              </a:rPr>
              <a:t> nije bio ni na koji način povezan – ali ste znali tačan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za njega, mogli ste dotle da stignete – „skrivena stranica”.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Svaka stranica je napisana kao šifra – naziva se </a:t>
            </a:r>
            <a:r>
              <a:rPr lang="es-CL" sz="1200" i="1" kern="1200" dirty="0" smtClean="0">
                <a:solidFill>
                  <a:schemeClr val="tx1"/>
                </a:solidFill>
                <a:effectLst/>
                <a:latin typeface="+mn-lt"/>
                <a:ea typeface="+mn-ea"/>
                <a:cs typeface="+mn-cs"/>
              </a:rPr>
              <a:t>HTML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jezik za opis hiperteksta</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Šifra izvora svake stranice može se videti ako se pritisne desnim tasterom miša na čistom delu stranice.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se može pročitati i razumeti – međutim, njena glavna uloga je da naloži BRAUZERU šta je to što on treba da prikaže – kakvo je </a:t>
            </a:r>
            <a:r>
              <a:rPr lang="sr-Latn-RS" sz="1200" kern="1200" dirty="0" err="1" smtClean="0">
                <a:solidFill>
                  <a:schemeClr val="tx1"/>
                </a:solidFill>
                <a:effectLst/>
                <a:latin typeface="+mn-lt"/>
                <a:ea typeface="+mn-ea"/>
                <a:cs typeface="+mn-cs"/>
              </a:rPr>
              <a:t>pozicioniranje</a:t>
            </a:r>
            <a:r>
              <a:rPr lang="sr-Latn-RS" sz="1200" kern="1200" dirty="0" smtClean="0">
                <a:solidFill>
                  <a:schemeClr val="tx1"/>
                </a:solidFill>
                <a:effectLst/>
                <a:latin typeface="+mn-lt"/>
                <a:ea typeface="+mn-ea"/>
                <a:cs typeface="+mn-cs"/>
              </a:rPr>
              <a:t>, boja, sadržaj, odakle da to preuzme...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Mogućno je da se stvari sakriju u </a:t>
            </a:r>
            <a:r>
              <a:rPr lang="es-CL" sz="1200" i="1" kern="1200" dirty="0" smtClean="0">
                <a:solidFill>
                  <a:schemeClr val="tx1"/>
                </a:solidFill>
                <a:effectLst/>
                <a:latin typeface="+mn-lt"/>
                <a:ea typeface="+mn-ea"/>
                <a:cs typeface="+mn-cs"/>
              </a:rPr>
              <a:t>HTML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šifri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se ne prikazuje na ekranu, ali se nalazi „unutar” stranice – u pozadini.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457200">
              <a:buFont typeface="Arial" panose="020B0604020202020204" pitchFamily="34" charset="0"/>
              <a:buChar char="•"/>
            </a:pP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na vebu čuva sledeće podatke: vaš identitet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datum i vreme kada ste pristupili, šta ste pretraživali, koliko ste dugo to pretraživali, koliko ste često pretraživali, vaš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vaš operativni sistem, kako ste stigli na tu stranicu.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marL="171450" indent="457200">
              <a:buFont typeface="Arial" panose="020B0604020202020204" pitchFamily="34" charset="0"/>
              <a:buChar char="•"/>
            </a:pPr>
            <a:r>
              <a:rPr lang="sr-Latn-RS" sz="1200" kern="1200" dirty="0" smtClean="0">
                <a:solidFill>
                  <a:schemeClr val="tx1"/>
                </a:solidFill>
                <a:effectLst/>
                <a:latin typeface="+mn-lt"/>
                <a:ea typeface="+mn-ea"/>
                <a:cs typeface="+mn-cs"/>
              </a:rPr>
              <a:t>Istražitelji treba da budu svesni da se te informacije čuvaju i mogu se koristiti za dokaze  ili obaveštajne podatke ili, ako istražitelj to posećuje u okviru istrage, podaci mogu biti iskorišćeni protiv lica koja su posećivala te stranice ako su prekršila svoje zakonske obaveze.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502354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Elektronska pošta ili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je metod razmene digitalnih poruka.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Korisniku se čini da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prolazi direktno iz mašine pošiljaoca u mašinu primaoca; međutim, svaka poruka tipično prolazi kroz barem četiri računara na svom putu.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Poruka je sačinjena na kompjuteru korisnika, potom je poslata na </a:t>
            </a:r>
            <a:r>
              <a:rPr lang="sr-Latn-RS" sz="1200" i="1" kern="1200" dirty="0" smtClean="0">
                <a:solidFill>
                  <a:schemeClr val="tx1"/>
                </a:solidFill>
                <a:effectLst/>
                <a:latin typeface="+mn-lt"/>
                <a:ea typeface="+mn-ea"/>
                <a:cs typeface="+mn-cs"/>
              </a:rPr>
              <a:t>SMTP</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Simple Mail Transfer </a:t>
            </a:r>
            <a:r>
              <a:rPr lang="es-CL" sz="1200" i="1" kern="1200" dirty="0" err="1" smtClean="0">
                <a:solidFill>
                  <a:schemeClr val="tx1"/>
                </a:solidFill>
                <a:effectLst/>
                <a:latin typeface="+mn-lt"/>
                <a:ea typeface="+mn-ea"/>
                <a:cs typeface="+mn-cs"/>
              </a:rPr>
              <a:t>Protocol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Odlazeći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prosleđuje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na </a:t>
            </a:r>
            <a:r>
              <a:rPr lang="es-CL" sz="1200" i="1" kern="1200" dirty="0" smtClean="0">
                <a:solidFill>
                  <a:schemeClr val="tx1"/>
                </a:solidFill>
                <a:effectLst/>
                <a:latin typeface="+mn-lt"/>
                <a:ea typeface="+mn-ea"/>
                <a:cs typeface="+mn-cs"/>
              </a:rPr>
              <a:t>ISP SMTP</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 –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primaoca pronalazi dolazeći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Post Office </a:t>
            </a:r>
            <a:r>
              <a:rPr lang="es-CL" sz="1200" i="1" kern="1200" dirty="0" err="1" smtClean="0">
                <a:solidFill>
                  <a:schemeClr val="tx1"/>
                </a:solidFill>
                <a:effectLst/>
                <a:latin typeface="+mn-lt"/>
                <a:ea typeface="+mn-ea"/>
                <a:cs typeface="+mn-cs"/>
              </a:rPr>
              <a:t>Protocol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a:t>
            </a:r>
            <a:r>
              <a:rPr lang="es-CL" sz="1200" i="1" kern="1200" dirty="0" smtClean="0">
                <a:solidFill>
                  <a:schemeClr val="tx1"/>
                </a:solidFill>
                <a:effectLst/>
                <a:latin typeface="+mn-lt"/>
                <a:ea typeface="+mn-ea"/>
                <a:cs typeface="+mn-cs"/>
              </a:rPr>
              <a:t>POP3</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isporučuje poruku u „poštansko sanduče” primaoca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Primalac se </a:t>
            </a:r>
            <a:r>
              <a:rPr lang="sr-Latn-RS" sz="1200" kern="1200" dirty="0" err="1" smtClean="0">
                <a:solidFill>
                  <a:schemeClr val="tx1"/>
                </a:solidFill>
                <a:effectLst/>
                <a:latin typeface="+mn-lt"/>
                <a:ea typeface="+mn-ea"/>
                <a:cs typeface="+mn-cs"/>
              </a:rPr>
              <a:t>loguje</a:t>
            </a:r>
            <a:r>
              <a:rPr lang="sr-Latn-RS" sz="1200" kern="1200" dirty="0" smtClean="0">
                <a:solidFill>
                  <a:schemeClr val="tx1"/>
                </a:solidFill>
                <a:effectLst/>
                <a:latin typeface="+mn-lt"/>
                <a:ea typeface="+mn-ea"/>
                <a:cs typeface="+mn-cs"/>
              </a:rPr>
              <a:t> na svoj nalog i preuzima poruku u poštanskom sandučetu, brišući je sa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servera u tom procesu.</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 M</a:t>
            </a:r>
            <a:r>
              <a:rPr lang="sr-Latn-RS" sz="1200" i="1" kern="1200" dirty="0" err="1" smtClean="0">
                <a:solidFill>
                  <a:schemeClr val="tx1"/>
                </a:solidFill>
                <a:effectLst/>
                <a:latin typeface="+mn-lt"/>
                <a:ea typeface="+mn-ea"/>
                <a:cs typeface="+mn-cs"/>
              </a:rPr>
              <a:t>ejl</a:t>
            </a:r>
            <a:r>
              <a:rPr lang="sr-Latn-RS" sz="1200" i="1" kern="1200" dirty="0" smtClean="0">
                <a:solidFill>
                  <a:schemeClr val="tx1"/>
                </a:solidFill>
                <a:effectLst/>
                <a:latin typeface="+mn-lt"/>
                <a:ea typeface="+mn-ea"/>
                <a:cs typeface="+mn-cs"/>
              </a:rPr>
              <a:t> server </a:t>
            </a:r>
            <a:r>
              <a:rPr lang="es-CL" sz="1200" i="1"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kompjuter koji se koristi za rukovanje poštanskim porukama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grafički prikaz je izrazito pojednostavljen – da bi pomogao osnovnom razumevanju celog procesa.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 tradicionalni </a:t>
            </a:r>
            <a:r>
              <a:rPr lang="sr-Latn-RS" sz="1200" kern="1200" dirty="0" err="1" smtClean="0">
                <a:solidFill>
                  <a:schemeClr val="tx1"/>
                </a:solidFill>
                <a:effectLst/>
                <a:latin typeface="+mn-lt"/>
                <a:ea typeface="+mn-ea"/>
                <a:cs typeface="+mn-cs"/>
              </a:rPr>
              <a:t>mejlovi</a:t>
            </a:r>
            <a:r>
              <a:rPr lang="sr-Latn-RS" sz="1200" kern="1200" dirty="0" smtClean="0">
                <a:solidFill>
                  <a:schemeClr val="tx1"/>
                </a:solidFill>
                <a:effectLst/>
                <a:latin typeface="+mn-lt"/>
                <a:ea typeface="+mn-ea"/>
                <a:cs typeface="+mn-cs"/>
              </a:rPr>
              <a:t> koji stižu u </a:t>
            </a:r>
            <a:r>
              <a:rPr lang="es-CL" sz="1200" i="1" kern="1200" dirty="0" smtClean="0">
                <a:solidFill>
                  <a:schemeClr val="tx1"/>
                </a:solidFill>
                <a:effectLst/>
                <a:latin typeface="+mn-lt"/>
                <a:ea typeface="+mn-ea"/>
                <a:cs typeface="+mn-cs"/>
              </a:rPr>
              <a:t>Outlook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poslati preko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preuzeti pomoću </a:t>
            </a:r>
            <a:r>
              <a:rPr lang="es-CL" sz="1200" i="1" kern="1200" dirty="0" smtClean="0">
                <a:solidFill>
                  <a:schemeClr val="tx1"/>
                </a:solidFill>
                <a:effectLst/>
                <a:latin typeface="+mn-lt"/>
                <a:ea typeface="+mn-ea"/>
                <a:cs typeface="+mn-cs"/>
              </a:rPr>
              <a:t>POP3</a:t>
            </a:r>
            <a:r>
              <a:rPr lang="sr-Latn-RS" sz="1200" kern="1200" dirty="0" smtClean="0">
                <a:solidFill>
                  <a:schemeClr val="tx1"/>
                </a:solidFill>
                <a:effectLst/>
                <a:latin typeface="+mn-lt"/>
                <a:ea typeface="+mn-ea"/>
                <a:cs typeface="+mn-cs"/>
              </a:rPr>
              <a:t>, kada ih preuzmete, ostanu na vašem uređaju.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na mreži – </a:t>
            </a:r>
            <a:r>
              <a:rPr lang="es-CL" sz="1200" i="1" kern="1200" dirty="0" smtClean="0">
                <a:solidFill>
                  <a:schemeClr val="tx1"/>
                </a:solidFill>
                <a:effectLst/>
                <a:latin typeface="+mn-lt"/>
                <a:ea typeface="+mn-ea"/>
                <a:cs typeface="+mn-cs"/>
              </a:rPr>
              <a:t>POP3</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pomoću </a:t>
            </a:r>
            <a:r>
              <a:rPr lang="es-CL" sz="1200" i="1" kern="1200" dirty="0" smtClean="0">
                <a:solidFill>
                  <a:schemeClr val="tx1"/>
                </a:solidFill>
                <a:effectLst/>
                <a:latin typeface="+mn-lt"/>
                <a:ea typeface="+mn-ea"/>
                <a:cs typeface="+mn-cs"/>
              </a:rPr>
              <a:t>Outlook</a:t>
            </a:r>
            <a:r>
              <a:rPr lang="sr-Latn-RS" sz="1200" i="1" kern="1200" dirty="0" smtClean="0">
                <a:solidFill>
                  <a:schemeClr val="tx1"/>
                </a:solidFill>
                <a:effectLst/>
                <a:latin typeface="+mn-lt"/>
                <a:ea typeface="+mn-ea"/>
                <a:cs typeface="+mn-cs"/>
              </a:rPr>
              <a:t>a</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kada se </a:t>
            </a:r>
            <a:r>
              <a:rPr lang="sr-Latn-RS" sz="1200" kern="1200" dirty="0" err="1" smtClean="0">
                <a:solidFill>
                  <a:schemeClr val="tx1"/>
                </a:solidFill>
                <a:effectLst/>
                <a:latin typeface="+mn-lt"/>
                <a:ea typeface="+mn-ea"/>
                <a:cs typeface="+mn-cs"/>
              </a:rPr>
              <a:t>ulogujete</a:t>
            </a:r>
            <a:r>
              <a:rPr lang="sr-Latn-RS" sz="1200" kern="1200" dirty="0" smtClean="0">
                <a:solidFill>
                  <a:schemeClr val="tx1"/>
                </a:solidFill>
                <a:effectLst/>
                <a:latin typeface="+mn-lt"/>
                <a:ea typeface="+mn-ea"/>
                <a:cs typeface="+mn-cs"/>
              </a:rPr>
              <a:t> normalno preuzmete sve nove </a:t>
            </a:r>
            <a:r>
              <a:rPr lang="sr-Latn-RS" sz="1200" kern="1200" dirty="0" err="1" smtClean="0">
                <a:solidFill>
                  <a:schemeClr val="tx1"/>
                </a:solidFill>
                <a:effectLst/>
                <a:latin typeface="+mn-lt"/>
                <a:ea typeface="+mn-ea"/>
                <a:cs typeface="+mn-cs"/>
              </a:rPr>
              <a:t>mejlove</a:t>
            </a:r>
            <a:r>
              <a:rPr lang="sr-Latn-RS" sz="1200" kern="1200" dirty="0" smtClean="0">
                <a:solidFill>
                  <a:schemeClr val="tx1"/>
                </a:solidFill>
                <a:effectLst/>
                <a:latin typeface="+mn-lt"/>
                <a:ea typeface="+mn-ea"/>
                <a:cs typeface="+mn-cs"/>
              </a:rPr>
              <a:t> u svoj </a:t>
            </a:r>
            <a:r>
              <a:rPr lang="sr-Latn-RS" sz="1200" kern="1200" dirty="0" err="1" smtClean="0">
                <a:solidFill>
                  <a:schemeClr val="tx1"/>
                </a:solidFill>
                <a:effectLst/>
                <a:latin typeface="+mn-lt"/>
                <a:ea typeface="+mn-ea"/>
                <a:cs typeface="+mn-cs"/>
              </a:rPr>
              <a:t>inboks</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IMAP</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„pravi” veb-</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 možete ga videti na svom uređaju, ali on i dalje ostaje na udaljenom serveru – može se organizovati u foldere, ali je vidljiv samo ako ste </a:t>
            </a:r>
            <a:r>
              <a:rPr lang="sr-Latn-RS" sz="1200" kern="1200" dirty="0" err="1" smtClean="0">
                <a:solidFill>
                  <a:schemeClr val="tx1"/>
                </a:solidFill>
                <a:effectLst/>
                <a:latin typeface="+mn-lt"/>
                <a:ea typeface="+mn-ea"/>
                <a:cs typeface="+mn-cs"/>
              </a:rPr>
              <a:t>onlajn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Sadržaj poruke: </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Revidirali smo vaš račun</a:t>
            </a:r>
          </a:p>
          <a:p>
            <a:pPr indent="457200"/>
            <a:r>
              <a:rPr lang="sr-Latn-RS" sz="1200" kern="1200" dirty="0" smtClean="0">
                <a:solidFill>
                  <a:schemeClr val="tx1"/>
                </a:solidFill>
                <a:effectLst/>
                <a:latin typeface="+mn-lt"/>
                <a:ea typeface="+mn-ea"/>
                <a:cs typeface="+mn-cs"/>
              </a:rPr>
              <a:t>Poštovani </a:t>
            </a:r>
            <a:r>
              <a:rPr lang="sr-Latn-RS" sz="1200" kern="1200" dirty="0" err="1" smtClean="0">
                <a:solidFill>
                  <a:schemeClr val="tx1"/>
                </a:solidFill>
                <a:effectLst/>
                <a:latin typeface="+mn-lt"/>
                <a:ea typeface="+mn-ea"/>
                <a:cs typeface="+mn-cs"/>
              </a:rPr>
              <a:t>kupče</a:t>
            </a:r>
            <a:r>
              <a:rPr lang="sr-Latn-RS" sz="1200" kern="1200" dirty="0" smtClean="0">
                <a:solidFill>
                  <a:schemeClr val="tx1"/>
                </a:solidFill>
                <a:effectLst/>
                <a:latin typeface="+mn-lt"/>
                <a:ea typeface="+mn-ea"/>
                <a:cs typeface="+mn-cs"/>
              </a:rPr>
              <a:t>,</a:t>
            </a:r>
          </a:p>
          <a:p>
            <a:pPr indent="457200"/>
            <a:r>
              <a:rPr lang="sr-Latn-RS" sz="1200" kern="1200" dirty="0" smtClean="0">
                <a:solidFill>
                  <a:schemeClr val="tx1"/>
                </a:solidFill>
                <a:effectLst/>
                <a:latin typeface="+mn-lt"/>
                <a:ea typeface="+mn-ea"/>
                <a:cs typeface="+mn-cs"/>
              </a:rPr>
              <a:t>Možete da vidite svoj račun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ili da koristite aplikaciju </a:t>
            </a:r>
            <a:r>
              <a:rPr lang="sr-Latn-RS" sz="1200" kern="1200" dirty="0" err="1" smtClean="0">
                <a:solidFill>
                  <a:schemeClr val="tx1"/>
                </a:solidFill>
                <a:effectLst/>
                <a:latin typeface="+mn-lt"/>
                <a:ea typeface="+mn-ea"/>
                <a:cs typeface="+mn-cs"/>
              </a:rPr>
              <a:t>My</a:t>
            </a:r>
            <a:r>
              <a:rPr lang="sr-Latn-RS" sz="1200" kern="1200" dirty="0" smtClean="0">
                <a:solidFill>
                  <a:schemeClr val="tx1"/>
                </a:solidFill>
                <a:effectLst/>
                <a:latin typeface="+mn-lt"/>
                <a:ea typeface="+mn-ea"/>
                <a:cs typeface="+mn-cs"/>
              </a:rPr>
              <a:t> BT.</a:t>
            </a:r>
            <a:r>
              <a:rPr lang="sr-Latn-RS" sz="1200" kern="1200" baseline="0" dirty="0" smtClean="0">
                <a:solidFill>
                  <a:schemeClr val="tx1"/>
                </a:solidFill>
                <a:effectLst/>
                <a:latin typeface="+mn-lt"/>
                <a:ea typeface="+mn-ea"/>
                <a:cs typeface="+mn-cs"/>
              </a:rPr>
              <a:t> Da biste se </a:t>
            </a:r>
            <a:r>
              <a:rPr lang="sr-Latn-RS" sz="1200" kern="1200" baseline="0" dirty="0" err="1" smtClean="0">
                <a:solidFill>
                  <a:schemeClr val="tx1"/>
                </a:solidFill>
                <a:effectLst/>
                <a:latin typeface="+mn-lt"/>
                <a:ea typeface="+mn-ea"/>
                <a:cs typeface="+mn-cs"/>
              </a:rPr>
              <a:t>ulogovali</a:t>
            </a:r>
            <a:r>
              <a:rPr lang="sr-Latn-RS" sz="1200" kern="1200" baseline="0" dirty="0" smtClean="0">
                <a:solidFill>
                  <a:schemeClr val="tx1"/>
                </a:solidFill>
                <a:effectLst/>
                <a:latin typeface="+mn-lt"/>
                <a:ea typeface="+mn-ea"/>
                <a:cs typeface="+mn-cs"/>
              </a:rPr>
              <a:t>, potrebna vam je BT identifikacija. To je obično vaša </a:t>
            </a:r>
            <a:r>
              <a:rPr lang="sr-Latn-RS" sz="1200" kern="1200" baseline="0" dirty="0" err="1" smtClean="0">
                <a:solidFill>
                  <a:schemeClr val="tx1"/>
                </a:solidFill>
                <a:effectLst/>
                <a:latin typeface="+mn-lt"/>
                <a:ea typeface="+mn-ea"/>
                <a:cs typeface="+mn-cs"/>
              </a:rPr>
              <a:t>imejl</a:t>
            </a:r>
            <a:r>
              <a:rPr lang="sr-Latn-RS" sz="1200" kern="1200" baseline="0" dirty="0" smtClean="0">
                <a:solidFill>
                  <a:schemeClr val="tx1"/>
                </a:solidFill>
                <a:effectLst/>
                <a:latin typeface="+mn-lt"/>
                <a:ea typeface="+mn-ea"/>
                <a:cs typeface="+mn-cs"/>
              </a:rPr>
              <a:t> adresa.</a:t>
            </a:r>
          </a:p>
          <a:p>
            <a:pPr indent="457200"/>
            <a:r>
              <a:rPr lang="sr-Latn-RS" sz="1200" kern="1200" baseline="0" dirty="0" err="1" smtClean="0">
                <a:solidFill>
                  <a:schemeClr val="tx1"/>
                </a:solidFill>
                <a:effectLst/>
                <a:latin typeface="+mn-lt"/>
                <a:ea typeface="+mn-ea"/>
                <a:cs typeface="+mn-cs"/>
              </a:rPr>
              <a:t>Ulogujte</a:t>
            </a:r>
            <a:r>
              <a:rPr lang="sr-Latn-RS" sz="1200" kern="1200" baseline="0" dirty="0" smtClean="0">
                <a:solidFill>
                  <a:schemeClr val="tx1"/>
                </a:solidFill>
                <a:effectLst/>
                <a:latin typeface="+mn-lt"/>
                <a:ea typeface="+mn-ea"/>
                <a:cs typeface="+mn-cs"/>
              </a:rPr>
              <a:t> se da biste videli svoj račun.</a:t>
            </a:r>
          </a:p>
          <a:p>
            <a:pPr indent="457200"/>
            <a:r>
              <a:rPr lang="sr-Latn-RS" sz="1200" kern="1200" baseline="0" dirty="0" smtClean="0">
                <a:solidFill>
                  <a:schemeClr val="tx1"/>
                </a:solidFill>
                <a:effectLst/>
                <a:latin typeface="+mn-lt"/>
                <a:ea typeface="+mn-ea"/>
                <a:cs typeface="+mn-cs"/>
              </a:rPr>
              <a:t>Nema potrebe da uradite bilo šta da biste ga platili. Naplatićemo sa vaše </a:t>
            </a:r>
            <a:r>
              <a:rPr lang="sr-Latn-RS" sz="1200" kern="1200" baseline="0" dirty="0" err="1" smtClean="0">
                <a:solidFill>
                  <a:schemeClr val="tx1"/>
                </a:solidFill>
                <a:effectLst/>
                <a:latin typeface="+mn-lt"/>
                <a:ea typeface="+mn-ea"/>
                <a:cs typeface="+mn-cs"/>
              </a:rPr>
              <a:t>Direct</a:t>
            </a:r>
            <a:r>
              <a:rPr lang="sr-Latn-RS" sz="1200" kern="1200" baseline="0" dirty="0" smtClean="0">
                <a:solidFill>
                  <a:schemeClr val="tx1"/>
                </a:solidFill>
                <a:effectLst/>
                <a:latin typeface="+mn-lt"/>
                <a:ea typeface="+mn-ea"/>
                <a:cs typeface="+mn-cs"/>
              </a:rPr>
              <a:t> </a:t>
            </a:r>
            <a:r>
              <a:rPr lang="sr-Latn-RS" sz="1200" kern="1200" baseline="0" dirty="0" err="1" smtClean="0">
                <a:solidFill>
                  <a:schemeClr val="tx1"/>
                </a:solidFill>
                <a:effectLst/>
                <a:latin typeface="+mn-lt"/>
                <a:ea typeface="+mn-ea"/>
                <a:cs typeface="+mn-cs"/>
              </a:rPr>
              <a:t>Debit</a:t>
            </a:r>
            <a:r>
              <a:rPr lang="sr-Latn-RS" sz="1200" kern="1200" baseline="0" dirty="0" smtClean="0">
                <a:solidFill>
                  <a:schemeClr val="tx1"/>
                </a:solidFill>
                <a:effectLst/>
                <a:latin typeface="+mn-lt"/>
                <a:ea typeface="+mn-ea"/>
                <a:cs typeface="+mn-cs"/>
              </a:rPr>
              <a:t> kartice, kao što je normalno, najmanje osam dana nakon datuma koji je naveden na vašem računu)</a:t>
            </a:r>
          </a:p>
          <a:p>
            <a:pPr indent="457200"/>
            <a:r>
              <a:rPr lang="sr-Latn-RS" sz="1200" kern="1200" baseline="0" dirty="0" smtClean="0">
                <a:solidFill>
                  <a:schemeClr val="tx1"/>
                </a:solidFill>
                <a:effectLst/>
                <a:latin typeface="+mn-lt"/>
                <a:ea typeface="+mn-ea"/>
                <a:cs typeface="+mn-cs"/>
              </a:rPr>
              <a:t>Promene u politici privatnosti</a:t>
            </a:r>
          </a:p>
          <a:p>
            <a:pPr indent="457200"/>
            <a:r>
              <a:rPr lang="sr-Latn-RS" sz="1200" kern="1200" baseline="0" dirty="0" smtClean="0">
                <a:solidFill>
                  <a:schemeClr val="tx1"/>
                </a:solidFill>
                <a:effectLst/>
                <a:latin typeface="+mn-lt"/>
                <a:ea typeface="+mn-ea"/>
                <a:cs typeface="+mn-cs"/>
              </a:rPr>
              <a:t>Ažurirali smo politiku privatnosti u skladu sa promenama u zakonima o zaštiti podataka.</a:t>
            </a:r>
          </a:p>
          <a:p>
            <a:pPr indent="457200"/>
            <a:r>
              <a:rPr lang="sr-Latn-RS" sz="1200" kern="1200" baseline="0" dirty="0" smtClean="0">
                <a:solidFill>
                  <a:schemeClr val="tx1"/>
                </a:solidFill>
                <a:effectLst/>
                <a:latin typeface="+mn-lt"/>
                <a:ea typeface="+mn-ea"/>
                <a:cs typeface="+mn-cs"/>
              </a:rPr>
              <a:t>Hvala</a:t>
            </a:r>
          </a:p>
          <a:p>
            <a:pPr indent="457200"/>
            <a:r>
              <a:rPr lang="sr-Latn-RS" sz="1200" kern="1200" baseline="0" dirty="0" smtClean="0">
                <a:solidFill>
                  <a:schemeClr val="tx1"/>
                </a:solidFill>
                <a:effectLst/>
                <a:latin typeface="+mn-lt"/>
                <a:ea typeface="+mn-ea"/>
                <a:cs typeface="+mn-cs"/>
              </a:rPr>
              <a:t>Nik </a:t>
            </a:r>
            <a:r>
              <a:rPr lang="sr-Latn-RS" sz="1200" kern="1200" baseline="0" dirty="0" err="1" smtClean="0">
                <a:solidFill>
                  <a:schemeClr val="tx1"/>
                </a:solidFill>
                <a:effectLst/>
                <a:latin typeface="+mn-lt"/>
                <a:ea typeface="+mn-ea"/>
                <a:cs typeface="+mn-cs"/>
              </a:rPr>
              <a:t>Lejn</a:t>
            </a:r>
            <a:r>
              <a:rPr lang="sr-Latn-RS" sz="1200" kern="1200" baseline="0" dirty="0" smtClean="0">
                <a:solidFill>
                  <a:schemeClr val="tx1"/>
                </a:solidFill>
                <a:effectLst/>
                <a:latin typeface="+mn-lt"/>
                <a:ea typeface="+mn-ea"/>
                <a:cs typeface="+mn-cs"/>
              </a:rPr>
              <a:t>,</a:t>
            </a:r>
          </a:p>
          <a:p>
            <a:pPr indent="457200"/>
            <a:r>
              <a:rPr lang="sr-Latn-RS" sz="1200" kern="1200" baseline="0" dirty="0" smtClean="0">
                <a:solidFill>
                  <a:schemeClr val="tx1"/>
                </a:solidFill>
                <a:effectLst/>
                <a:latin typeface="+mn-lt"/>
                <a:ea typeface="+mn-ea"/>
                <a:cs typeface="+mn-cs"/>
              </a:rPr>
              <a:t>Direktor Odeljenja za brigu o potrošačima</a:t>
            </a:r>
          </a:p>
          <a:p>
            <a:pPr indent="457200"/>
            <a:r>
              <a:rPr lang="sr-Latn-RS" sz="1200" kern="1200" baseline="0" dirty="0" smtClean="0">
                <a:solidFill>
                  <a:schemeClr val="tx1"/>
                </a:solidFill>
                <a:effectLst/>
                <a:latin typeface="+mn-lt"/>
                <a:ea typeface="+mn-ea"/>
                <a:cs typeface="+mn-cs"/>
              </a:rPr>
              <a:t>______________________________________________________________________________________________________________________</a:t>
            </a:r>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grafičkom prikazu vidi se sadržaj </a:t>
            </a:r>
            <a:r>
              <a:rPr lang="sr-Latn-RS" sz="1200" kern="1200" dirty="0" err="1" smtClean="0">
                <a:solidFill>
                  <a:schemeClr val="tx1"/>
                </a:solidFill>
                <a:effectLst/>
                <a:latin typeface="+mn-lt"/>
                <a:ea typeface="+mn-ea"/>
                <a:cs typeface="+mn-cs"/>
              </a:rPr>
              <a:t>mejla</a:t>
            </a:r>
            <a:r>
              <a:rPr lang="sr-Latn-RS" sz="1200" kern="1200" dirty="0" smtClean="0">
                <a:solidFill>
                  <a:schemeClr val="tx1"/>
                </a:solidFill>
                <a:effectLst/>
                <a:latin typeface="+mn-lt"/>
                <a:ea typeface="+mn-ea"/>
                <a:cs typeface="+mn-cs"/>
              </a:rPr>
              <a:t> preuzetog iz </a:t>
            </a:r>
            <a:r>
              <a:rPr lang="es-CL" sz="1200" i="1" kern="1200" dirty="0" err="1" smtClean="0">
                <a:solidFill>
                  <a:schemeClr val="tx1"/>
                </a:solidFill>
                <a:effectLst/>
                <a:latin typeface="+mn-lt"/>
                <a:ea typeface="+mn-ea"/>
                <a:cs typeface="+mn-cs"/>
              </a:rPr>
              <a:t>junk</a:t>
            </a:r>
            <a:r>
              <a:rPr lang="es-CL" sz="1200" i="1"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folder</a:t>
            </a:r>
            <a:r>
              <a:rPr lang="sr-Latn-RS" sz="1200" kern="1200" dirty="0" smtClean="0">
                <a:solidFill>
                  <a:schemeClr val="tx1"/>
                </a:solidFill>
                <a:effectLst/>
                <a:latin typeface="+mn-lt"/>
                <a:ea typeface="+mn-ea"/>
                <a:cs typeface="+mn-cs"/>
              </a:rPr>
              <a:t>a autora</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to su </a:t>
            </a:r>
            <a:r>
              <a:rPr lang="sr-Latn-RS" sz="1200" kern="1200" dirty="0" err="1" smtClean="0">
                <a:solidFill>
                  <a:schemeClr val="tx1"/>
                </a:solidFill>
                <a:effectLst/>
                <a:latin typeface="+mn-lt"/>
                <a:ea typeface="+mn-ea"/>
                <a:cs typeface="+mn-cs"/>
              </a:rPr>
              <a:t>spamovi</a:t>
            </a:r>
            <a:r>
              <a:rPr lang="sr-Latn-RS" sz="1200" kern="1200" dirty="0" smtClean="0">
                <a:solidFill>
                  <a:schemeClr val="tx1"/>
                </a:solidFill>
                <a:effectLst/>
                <a:latin typeface="+mn-lt"/>
                <a:ea typeface="+mn-ea"/>
                <a:cs typeface="+mn-cs"/>
              </a:rPr>
              <a:t>/lažni </a:t>
            </a:r>
            <a:r>
              <a:rPr lang="sr-Latn-RS" sz="1200" kern="1200" dirty="0" err="1" smtClean="0">
                <a:solidFill>
                  <a:schemeClr val="tx1"/>
                </a:solidFill>
                <a:effectLst/>
                <a:latin typeface="+mn-lt"/>
                <a:ea typeface="+mn-ea"/>
                <a:cs typeface="+mn-cs"/>
              </a:rPr>
              <a:t>mejlovi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Može biti od pomoći neki živi poznati primer iz </a:t>
            </a:r>
            <a:r>
              <a:rPr lang="sr-Latn-RS" sz="1200" kern="1200" dirty="0" err="1" smtClean="0">
                <a:solidFill>
                  <a:schemeClr val="tx1"/>
                </a:solidFill>
                <a:effectLst/>
                <a:latin typeface="+mn-lt"/>
                <a:ea typeface="+mn-ea"/>
                <a:cs typeface="+mn-cs"/>
              </a:rPr>
              <a:t>mejlova</a:t>
            </a:r>
            <a:r>
              <a:rPr lang="sr-Latn-RS" sz="1200" kern="1200" dirty="0" smtClean="0">
                <a:solidFill>
                  <a:schemeClr val="tx1"/>
                </a:solidFill>
                <a:effectLst/>
                <a:latin typeface="+mn-lt"/>
                <a:ea typeface="+mn-ea"/>
                <a:cs typeface="+mn-cs"/>
              </a:rPr>
              <a:t> koje dobija predavač.</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Svi </a:t>
            </a:r>
            <a:r>
              <a:rPr lang="sr-Latn-RS" sz="1200" kern="1200" dirty="0" err="1" smtClean="0">
                <a:solidFill>
                  <a:schemeClr val="tx1"/>
                </a:solidFill>
                <a:effectLst/>
                <a:latin typeface="+mn-lt"/>
                <a:ea typeface="+mn-ea"/>
                <a:cs typeface="+mn-cs"/>
              </a:rPr>
              <a:t>imejlovi</a:t>
            </a:r>
            <a:r>
              <a:rPr lang="sr-Latn-RS" sz="1200" kern="1200" dirty="0" smtClean="0">
                <a:solidFill>
                  <a:schemeClr val="tx1"/>
                </a:solidFill>
                <a:effectLst/>
                <a:latin typeface="+mn-lt"/>
                <a:ea typeface="+mn-ea"/>
                <a:cs typeface="+mn-cs"/>
              </a:rPr>
              <a:t> imaju zaglavlja – koja sadrže neke potencijalne dokaze o tome odakle potiče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 u smislu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To takođe može da posluži kao izvor za neka druga „curenja”, kao što je naziv računara.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Iako zaglavlja postoje, ponekad je teško doći do njih – za sve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klijente i sve </a:t>
            </a:r>
            <a:r>
              <a:rPr lang="sr-Latn-RS" sz="1200" kern="1200" dirty="0" err="1" smtClean="0">
                <a:solidFill>
                  <a:schemeClr val="tx1"/>
                </a:solidFill>
                <a:effectLst/>
                <a:latin typeface="+mn-lt"/>
                <a:ea typeface="+mn-ea"/>
                <a:cs typeface="+mn-cs"/>
              </a:rPr>
              <a:t>mejlove</a:t>
            </a:r>
            <a:r>
              <a:rPr lang="sr-Latn-RS" sz="1200" kern="1200" dirty="0" smtClean="0">
                <a:solidFill>
                  <a:schemeClr val="tx1"/>
                </a:solidFill>
                <a:effectLst/>
                <a:latin typeface="+mn-lt"/>
                <a:ea typeface="+mn-ea"/>
                <a:cs typeface="+mn-cs"/>
              </a:rPr>
              <a:t> na mreži postoje različiti načini da se stigne do tih zaglavlja. Najbolji savet je da se organizuje neko istraživanje na internetu kako bi se utvrdilo kako da se to postigne.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provajderi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Gmail, Hotmail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sami odlučuju da skinu informacije iz zaglavlja, kao što su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 iz razloga zaštite privatnosti.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analizira zaglavlje </a:t>
            </a:r>
            <a:r>
              <a:rPr lang="sr-Latn-RS" sz="1200" kern="1200" dirty="0" err="1" smtClean="0">
                <a:solidFill>
                  <a:schemeClr val="tx1"/>
                </a:solidFill>
                <a:effectLst/>
                <a:latin typeface="+mn-lt"/>
                <a:ea typeface="+mn-ea"/>
                <a:cs typeface="+mn-cs"/>
              </a:rPr>
              <a:t>imejla</a:t>
            </a:r>
            <a:r>
              <a:rPr lang="sr-Latn-RS" sz="1200" kern="1200" dirty="0" smtClean="0">
                <a:solidFill>
                  <a:schemeClr val="tx1"/>
                </a:solidFill>
                <a:effectLst/>
                <a:latin typeface="+mn-lt"/>
                <a:ea typeface="+mn-ea"/>
                <a:cs typeface="+mn-cs"/>
              </a:rPr>
              <a:t>, pravilo je da se ono izdvoji i da se onda čita odozdo nagore, redosledom kojim su „podaci” dodavani. Zato će prva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najverovatnije biti izvor.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a:t>
            </a:r>
            <a:r>
              <a:rPr lang="sr-Latn-RS" sz="1200" kern="1200" dirty="0" err="1" smtClean="0">
                <a:solidFill>
                  <a:schemeClr val="tx1"/>
                </a:solidFill>
                <a:effectLst/>
                <a:latin typeface="+mn-lt"/>
                <a:ea typeface="+mn-ea"/>
                <a:cs typeface="+mn-cs"/>
              </a:rPr>
              <a:t>imejlovi</a:t>
            </a:r>
            <a:r>
              <a:rPr lang="sr-Latn-RS" sz="1200" kern="1200" dirty="0" smtClean="0">
                <a:solidFill>
                  <a:schemeClr val="tx1"/>
                </a:solidFill>
                <a:effectLst/>
                <a:latin typeface="+mn-lt"/>
                <a:ea typeface="+mn-ea"/>
                <a:cs typeface="+mn-cs"/>
              </a:rPr>
              <a:t> su vrlo direktni – drugi nisu takvi. Analiza se može obaviti ručno ili se za nju mogu koristiti neki internet instrumenti – koji, međutim, ponekad mogu pogrešno protumačiti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Već godinama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usluge omogućuju da se prenesu ilegalni fajlovi i fajlovi koji podležu dejstvu zakona o zaštiti intelektualne svojine.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klijenti su popularni među kriminalnim grupama koje učestvuju u tim aktivnostima. Arhitektura prve generacije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funkcionisala je na sledećem načelu: korišćen je centralizovani server na koji su se ljudi povezivali (konektovali) da bi preuzeli (skinuli) fajlove. To je omogućilo da se prilično lako identifikuju oni koji su nudili te ilegalne usluge i da se njihovo poslovanje zatvori. Druga generacija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klijenata koristi drugačije metode </a:t>
            </a:r>
            <a:r>
              <a:rPr lang="sr-Latn-RS" sz="1200" kern="1200" dirty="0" err="1" smtClean="0">
                <a:solidFill>
                  <a:schemeClr val="tx1"/>
                </a:solidFill>
                <a:effectLst/>
                <a:latin typeface="+mn-lt"/>
                <a:ea typeface="+mn-ea"/>
                <a:cs typeface="+mn-cs"/>
              </a:rPr>
              <a:t>konektivnosti</a:t>
            </a:r>
            <a:r>
              <a:rPr lang="sr-Latn-RS" sz="1200" kern="1200" dirty="0" smtClean="0">
                <a:solidFill>
                  <a:schemeClr val="tx1"/>
                </a:solidFill>
                <a:effectLst/>
                <a:latin typeface="+mn-lt"/>
                <a:ea typeface="+mn-ea"/>
                <a:cs typeface="+mn-cs"/>
              </a:rPr>
              <a:t> – oni primenjuju spiskove dostupnih fajlova kako bi se olakšalo traženje pomoću </a:t>
            </a:r>
            <a:r>
              <a:rPr lang="sr-Latn-RS" sz="1200" kern="1200" dirty="0" err="1" smtClean="0">
                <a:solidFill>
                  <a:schemeClr val="tx1"/>
                </a:solidFill>
                <a:effectLst/>
                <a:latin typeface="+mn-lt"/>
                <a:ea typeface="+mn-ea"/>
                <a:cs typeface="+mn-cs"/>
              </a:rPr>
              <a:t>superčvorova</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supernode</a:t>
            </a:r>
            <a:r>
              <a:rPr lang="sr-Latn-RS" sz="1200" kern="1200" dirty="0" smtClean="0">
                <a:solidFill>
                  <a:schemeClr val="tx1"/>
                </a:solidFill>
                <a:effectLst/>
                <a:latin typeface="+mn-lt"/>
                <a:ea typeface="+mn-ea"/>
                <a:cs typeface="+mn-cs"/>
              </a:rPr>
              <a:t>) koji identifikuju gde su svi ti fajlovi dostupni.</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Sudije će morati da se upoznaju sa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aktivnostima jer one mogu biti relevantne za razne vrste krivičnih i parničnih suđenja. Nije, međutim, neophodno detaljno znanje i oni koji koncipiraju plan i program trebalo bi da razmotre mogućnost da koriste sajtove kao što je </a:t>
            </a:r>
            <a:r>
              <a:rPr lang="sr-Latn-RS" sz="1200" u="sng" kern="1200" dirty="0" smtClean="0">
                <a:solidFill>
                  <a:schemeClr val="tx1"/>
                </a:solidFill>
                <a:effectLst/>
                <a:latin typeface="+mn-lt"/>
                <a:ea typeface="+mn-ea"/>
                <a:cs typeface="+mn-cs"/>
                <a:hlinkClick r:id="rId3"/>
              </a:rPr>
              <a:t>http://ezinearticles.com/?How-Peer-to-Peer-(P2P)-Works&amp;id=60126</a:t>
            </a:r>
            <a:r>
              <a:rPr lang="sr-Latn-RS" sz="1200" kern="1200" dirty="0" smtClean="0">
                <a:solidFill>
                  <a:schemeClr val="tx1"/>
                </a:solidFill>
                <a:effectLst/>
                <a:latin typeface="+mn-lt"/>
                <a:ea typeface="+mn-ea"/>
                <a:cs typeface="+mn-cs"/>
              </a:rPr>
              <a:t> da bi se polaznicima prenele ažurne informacije.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ovom slajdu vidimo </a:t>
            </a:r>
            <a:r>
              <a:rPr lang="sr-Latn-RS" sz="1200" kern="1200" dirty="0" err="1" smtClean="0">
                <a:solidFill>
                  <a:schemeClr val="tx1"/>
                </a:solidFill>
                <a:effectLst/>
                <a:latin typeface="+mn-lt"/>
                <a:ea typeface="+mn-ea"/>
                <a:cs typeface="+mn-cs"/>
              </a:rPr>
              <a:t>interkonektivnost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P2P </a:t>
            </a:r>
            <a:r>
              <a:rPr lang="sr-Latn-RS" sz="1200" kern="1200" dirty="0" smtClean="0">
                <a:solidFill>
                  <a:schemeClr val="tx1"/>
                </a:solidFill>
                <a:effectLst/>
                <a:latin typeface="+mn-lt"/>
                <a:ea typeface="+mn-ea"/>
                <a:cs typeface="+mn-cs"/>
              </a:rPr>
              <a:t>mreže – sve je povezano preko </a:t>
            </a:r>
            <a:r>
              <a:rPr lang="sr-Latn-RS" sz="1200" kern="1200" dirty="0" err="1" smtClean="0">
                <a:solidFill>
                  <a:schemeClr val="tx1"/>
                </a:solidFill>
                <a:effectLst/>
                <a:latin typeface="+mn-lt"/>
                <a:ea typeface="+mn-ea"/>
                <a:cs typeface="+mn-cs"/>
              </a:rPr>
              <a:t>superčvorova</a:t>
            </a:r>
            <a:r>
              <a:rPr lang="sr-Latn-RS" sz="1200" kern="1200" dirty="0" smtClean="0">
                <a:solidFill>
                  <a:schemeClr val="tx1"/>
                </a:solidFill>
                <a:effectLst/>
                <a:latin typeface="+mn-lt"/>
                <a:ea typeface="+mn-ea"/>
                <a:cs typeface="+mn-cs"/>
              </a:rPr>
              <a:t> i </a:t>
            </a:r>
            <a:r>
              <a:rPr lang="sr-Latn-RS" sz="1200" i="1" kern="1200" dirty="0" err="1" smtClean="0">
                <a:solidFill>
                  <a:schemeClr val="tx1"/>
                </a:solidFill>
                <a:effectLst/>
                <a:latin typeface="+mn-lt"/>
                <a:ea typeface="+mn-ea"/>
                <a:cs typeface="+mn-cs"/>
              </a:rPr>
              <a:t>peer</a:t>
            </a:r>
            <a:r>
              <a:rPr lang="sr-Latn-RS" sz="1200" kern="1200" dirty="0" smtClean="0">
                <a:solidFill>
                  <a:schemeClr val="tx1"/>
                </a:solidFill>
                <a:effectLst/>
                <a:latin typeface="+mn-lt"/>
                <a:ea typeface="+mn-ea"/>
                <a:cs typeface="+mn-cs"/>
              </a:rPr>
              <a:t> čvorova koji međusobno direktno komuniciraju, tako da se mreža geografski širi. To znači da fajl može biti preuzet (</a:t>
            </a:r>
            <a:r>
              <a:rPr lang="sr-Latn-RS" sz="1200" i="1" kern="1200" dirty="0" err="1" smtClean="0">
                <a:solidFill>
                  <a:schemeClr val="tx1"/>
                </a:solidFill>
                <a:effectLst/>
                <a:latin typeface="+mn-lt"/>
                <a:ea typeface="+mn-ea"/>
                <a:cs typeface="+mn-cs"/>
              </a:rPr>
              <a:t>downloaded</a:t>
            </a:r>
            <a:r>
              <a:rPr lang="sr-Latn-RS" sz="1200" kern="1200" dirty="0" smtClean="0">
                <a:solidFill>
                  <a:schemeClr val="tx1"/>
                </a:solidFill>
                <a:effectLst/>
                <a:latin typeface="+mn-lt"/>
                <a:ea typeface="+mn-ea"/>
                <a:cs typeface="+mn-cs"/>
              </a:rPr>
              <a:t>) u gotovo svakom delu mreže, čim je veza uspostavljena i može da počne potraga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a:t>
            </a:r>
            <a:r>
              <a:rPr lang="sr-Latn-RS" sz="1200" kern="1200" dirty="0" err="1" smtClean="0">
                <a:solidFill>
                  <a:schemeClr val="tx1"/>
                </a:solidFill>
                <a:effectLst/>
                <a:latin typeface="+mn-lt"/>
                <a:ea typeface="+mn-ea"/>
                <a:cs typeface="+mn-cs"/>
              </a:rPr>
              <a:t>skrinšotu</a:t>
            </a:r>
            <a:r>
              <a:rPr lang="sr-Latn-RS" sz="1200" kern="1200" dirty="0" smtClean="0">
                <a:solidFill>
                  <a:schemeClr val="tx1"/>
                </a:solidFill>
                <a:effectLst/>
                <a:latin typeface="+mn-lt"/>
                <a:ea typeface="+mn-ea"/>
                <a:cs typeface="+mn-cs"/>
              </a:rPr>
              <a:t> vidi se </a:t>
            </a:r>
            <a:r>
              <a:rPr lang="sr-Latn-RS" sz="1200" i="1" kern="1200" dirty="0" err="1" smtClean="0">
                <a:solidFill>
                  <a:schemeClr val="tx1"/>
                </a:solidFill>
                <a:effectLst/>
                <a:latin typeface="+mn-lt"/>
                <a:ea typeface="+mn-ea"/>
                <a:cs typeface="+mn-cs"/>
              </a:rPr>
              <a:t>Shareaza</a:t>
            </a:r>
            <a:r>
              <a:rPr lang="sr-Latn-RS" sz="1200" i="1" kern="1200" dirty="0" smtClean="0">
                <a:solidFill>
                  <a:schemeClr val="tx1"/>
                </a:solidFill>
                <a:effectLst/>
                <a:latin typeface="+mn-lt"/>
                <a:ea typeface="+mn-ea"/>
                <a:cs typeface="+mn-cs"/>
              </a:rPr>
              <a:t> – P2P</a:t>
            </a:r>
            <a:r>
              <a:rPr lang="sr-Latn-RS" sz="1200" kern="1200" dirty="0" smtClean="0">
                <a:solidFill>
                  <a:schemeClr val="tx1"/>
                </a:solidFill>
                <a:effectLst/>
                <a:latin typeface="+mn-lt"/>
                <a:ea typeface="+mn-ea"/>
                <a:cs typeface="+mn-cs"/>
              </a:rPr>
              <a:t> aplikacija. Završena je potraga za zvučnim fajlom pesme „</a:t>
            </a:r>
            <a:r>
              <a:rPr lang="sr-Latn-RS" sz="1200" kern="1200" dirty="0" err="1" smtClean="0">
                <a:solidFill>
                  <a:schemeClr val="tx1"/>
                </a:solidFill>
                <a:effectLst/>
                <a:latin typeface="+mn-lt"/>
                <a:ea typeface="+mn-ea"/>
                <a:cs typeface="+mn-cs"/>
              </a:rPr>
              <a:t>Waterloo</a:t>
            </a:r>
            <a:r>
              <a:rPr lang="sr-Latn-RS" sz="1200" kern="1200" dirty="0" smtClean="0">
                <a:solidFill>
                  <a:schemeClr val="tx1"/>
                </a:solidFill>
                <a:effectLst/>
                <a:latin typeface="+mn-lt"/>
                <a:ea typeface="+mn-ea"/>
                <a:cs typeface="+mn-cs"/>
              </a:rPr>
              <a:t>” grupe ABBA – mreža je našla 436 fajlova koji ispunjavaju kriterijume – </a:t>
            </a:r>
            <a:r>
              <a:rPr lang="sr-Latn-RS" sz="1200" i="1" kern="1200" dirty="0" err="1" smtClean="0">
                <a:solidFill>
                  <a:schemeClr val="tx1"/>
                </a:solidFill>
                <a:effectLst/>
                <a:latin typeface="+mn-lt"/>
                <a:ea typeface="+mn-ea"/>
                <a:cs typeface="+mn-cs"/>
              </a:rPr>
              <a:t>Build</a:t>
            </a:r>
            <a:r>
              <a:rPr lang="sr-Latn-RS" sz="1200" i="1" kern="1200" dirty="0" smtClean="0">
                <a:solidFill>
                  <a:schemeClr val="tx1"/>
                </a:solidFill>
                <a:effectLst/>
                <a:latin typeface="+mn-lt"/>
                <a:ea typeface="+mn-ea"/>
                <a:cs typeface="+mn-cs"/>
              </a:rPr>
              <a:t> 1</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Onda možemo da vidimo da je rezultat koji se vrati u naš računar naziv fajla, vrsta fajla (ekstenzija) i njegova veličina. Rejting je broj poena dobijenih na mreži kada su korisnici glasali o kvalitetu.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statusnom stupcu vidi se koliko je fajl dostupan – zelene oznake za </a:t>
            </a:r>
            <a:r>
              <a:rPr lang="sr-Latn-RS" sz="1200" kern="1200" dirty="0" err="1" smtClean="0">
                <a:solidFill>
                  <a:schemeClr val="tx1"/>
                </a:solidFill>
                <a:effectLst/>
                <a:latin typeface="+mn-lt"/>
                <a:ea typeface="+mn-ea"/>
                <a:cs typeface="+mn-cs"/>
              </a:rPr>
              <a:t>štrikliranje</a:t>
            </a:r>
            <a:r>
              <a:rPr lang="sr-Latn-RS" sz="1200" kern="1200" dirty="0" smtClean="0">
                <a:solidFill>
                  <a:schemeClr val="tx1"/>
                </a:solidFill>
                <a:effectLst/>
                <a:latin typeface="+mn-lt"/>
                <a:ea typeface="+mn-ea"/>
                <a:cs typeface="+mn-cs"/>
              </a:rPr>
              <a:t> predstavljaju najbolje rezultate, dok crveno x označava najgori rezultat, to jest označava da fajl nije mogućno trenutno skinuti i preuzeti. Razlog za to može biti korisnikov prelazak </a:t>
            </a:r>
            <a:r>
              <a:rPr lang="sr-Latn-RS" sz="1200" kern="1200" dirty="0" err="1" smtClean="0">
                <a:solidFill>
                  <a:schemeClr val="tx1"/>
                </a:solidFill>
                <a:effectLst/>
                <a:latin typeface="+mn-lt"/>
                <a:ea typeface="+mn-ea"/>
                <a:cs typeface="+mn-cs"/>
              </a:rPr>
              <a:t>oflajn</a:t>
            </a:r>
            <a:r>
              <a:rPr lang="sr-Latn-RS" sz="1200" kern="1200" dirty="0" smtClean="0">
                <a:solidFill>
                  <a:schemeClr val="tx1"/>
                </a:solidFill>
                <a:effectLst/>
                <a:latin typeface="+mn-lt"/>
                <a:ea typeface="+mn-ea"/>
                <a:cs typeface="+mn-cs"/>
              </a:rPr>
              <a:t> tako da više nema direktne veze.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Funkcija </a:t>
            </a:r>
            <a:r>
              <a:rPr lang="sr-Latn-RS" sz="1200" i="1" kern="1200" dirty="0" smtClean="0">
                <a:solidFill>
                  <a:schemeClr val="tx1"/>
                </a:solidFill>
                <a:effectLst/>
                <a:latin typeface="+mn-lt"/>
                <a:ea typeface="+mn-ea"/>
                <a:cs typeface="+mn-cs"/>
              </a:rPr>
              <a:t>Host </a:t>
            </a:r>
            <a:r>
              <a:rPr lang="sr-Latn-RS" sz="1200" i="1" kern="1200" dirty="0" err="1" smtClean="0">
                <a:solidFill>
                  <a:schemeClr val="tx1"/>
                </a:solidFill>
                <a:effectLst/>
                <a:latin typeface="+mn-lt"/>
                <a:ea typeface="+mn-ea"/>
                <a:cs typeface="+mn-cs"/>
              </a:rPr>
              <a:t>count</a:t>
            </a:r>
            <a:r>
              <a:rPr lang="sr-Latn-RS" sz="1200" kern="1200" dirty="0" smtClean="0">
                <a:solidFill>
                  <a:schemeClr val="tx1"/>
                </a:solidFill>
                <a:effectLst/>
                <a:latin typeface="+mn-lt"/>
                <a:ea typeface="+mn-ea"/>
                <a:cs typeface="+mn-cs"/>
              </a:rPr>
              <a:t> (brojanje na mreži) pokazuje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ako neka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razmenjuje taj fajl – ili se izbor može proširiti tako da će se prikazati više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koje dele isti fajl. Tačnost tog fajla izračunava se tako što se </a:t>
            </a:r>
            <a:r>
              <a:rPr lang="sr-Latn-RS" sz="1200" kern="1200" dirty="0" err="1" smtClean="0">
                <a:solidFill>
                  <a:schemeClr val="tx1"/>
                </a:solidFill>
                <a:effectLst/>
                <a:latin typeface="+mn-lt"/>
                <a:ea typeface="+mn-ea"/>
                <a:cs typeface="+mn-cs"/>
              </a:rPr>
              <a:t>hašuje</a:t>
            </a:r>
            <a:r>
              <a:rPr lang="sr-Latn-RS" sz="1200" kern="1200" dirty="0" smtClean="0">
                <a:solidFill>
                  <a:schemeClr val="tx1"/>
                </a:solidFill>
                <a:effectLst/>
                <a:latin typeface="+mn-lt"/>
                <a:ea typeface="+mn-ea"/>
                <a:cs typeface="+mn-cs"/>
              </a:rPr>
              <a:t> (šifruje/dešifruje fajl na mreži) – </a:t>
            </a:r>
            <a:r>
              <a:rPr lang="sr-Latn-RS" sz="1200" i="1" kern="1200" dirty="0" err="1" smtClean="0">
                <a:solidFill>
                  <a:schemeClr val="tx1"/>
                </a:solidFill>
                <a:effectLst/>
                <a:latin typeface="+mn-lt"/>
                <a:ea typeface="+mn-ea"/>
                <a:cs typeface="+mn-cs"/>
              </a:rPr>
              <a:t>Bild</a:t>
            </a:r>
            <a:r>
              <a:rPr lang="sr-Latn-RS" sz="1200" i="1" kern="1200" dirty="0" smtClean="0">
                <a:solidFill>
                  <a:schemeClr val="tx1"/>
                </a:solidFill>
                <a:effectLst/>
                <a:latin typeface="+mn-lt"/>
                <a:ea typeface="+mn-ea"/>
                <a:cs typeface="+mn-cs"/>
              </a:rPr>
              <a:t> 2</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Dva puta pritisnite fajl da bi počelo preuzimanje na računaru.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i="1" kern="1200" dirty="0" smtClean="0">
                <a:solidFill>
                  <a:schemeClr val="tx1"/>
                </a:solidFill>
                <a:effectLst/>
                <a:latin typeface="+mn-lt"/>
                <a:ea typeface="+mn-ea"/>
                <a:cs typeface="+mn-cs"/>
              </a:rPr>
              <a:t>FTP</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skraćenica za protokol o prenosu fajlova. Protokol je niz pravila prema kojima se vladaju umreženi računari da bi komunicirali jedan s drugim. </a:t>
            </a:r>
            <a:r>
              <a:rPr lang="sr-Latn-RS" sz="1200" b="1" i="1" kern="1200" dirty="0" smtClean="0">
                <a:solidFill>
                  <a:schemeClr val="tx1"/>
                </a:solidFill>
                <a:effectLst/>
                <a:latin typeface="+mn-lt"/>
                <a:ea typeface="+mn-ea"/>
                <a:cs typeface="+mn-cs"/>
              </a:rPr>
              <a:t>FTP</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jezik koji koriste računari na vrhu </a:t>
            </a:r>
            <a:r>
              <a:rPr lang="sr-Latn-RS" sz="1200" i="1" kern="1200" dirty="0" smtClean="0">
                <a:solidFill>
                  <a:schemeClr val="tx1"/>
                </a:solidFill>
                <a:effectLst/>
                <a:latin typeface="+mn-lt"/>
                <a:ea typeface="+mn-ea"/>
                <a:cs typeface="+mn-cs"/>
              </a:rPr>
              <a:t>TCP/IP</a:t>
            </a:r>
            <a:r>
              <a:rPr lang="sr-Latn-RS" sz="1200" kern="1200" dirty="0" smtClean="0">
                <a:solidFill>
                  <a:schemeClr val="tx1"/>
                </a:solidFill>
                <a:effectLst/>
                <a:latin typeface="+mn-lt"/>
                <a:ea typeface="+mn-ea"/>
                <a:cs typeface="+mn-cs"/>
              </a:rPr>
              <a:t> mreže (kao što je internet) da bi prenosili fajlove jedan drugome ili preuzimali fajlove jedan od drugog. </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a:t>
            </a:r>
            <a:r>
              <a:rPr lang="sr-Latn-RS" sz="1200" kern="1200" dirty="0" err="1" smtClean="0">
                <a:solidFill>
                  <a:schemeClr val="tx1"/>
                </a:solidFill>
                <a:effectLst/>
                <a:latin typeface="+mn-lt"/>
                <a:ea typeface="+mn-ea"/>
                <a:cs typeface="+mn-cs"/>
              </a:rPr>
              <a:t>skrinšotu</a:t>
            </a:r>
            <a:r>
              <a:rPr lang="sr-Latn-RS" sz="1200" kern="1200" dirty="0" smtClean="0">
                <a:solidFill>
                  <a:schemeClr val="tx1"/>
                </a:solidFill>
                <a:effectLst/>
                <a:latin typeface="+mn-lt"/>
                <a:ea typeface="+mn-ea"/>
                <a:cs typeface="+mn-cs"/>
              </a:rPr>
              <a:t> vide se klijenti </a:t>
            </a:r>
            <a:r>
              <a:rPr lang="sr-Latn-RS" sz="1200" i="1" kern="1200" dirty="0" smtClean="0">
                <a:solidFill>
                  <a:schemeClr val="tx1"/>
                </a:solidFill>
                <a:effectLst/>
                <a:latin typeface="+mn-lt"/>
                <a:ea typeface="+mn-ea"/>
                <a:cs typeface="+mn-cs"/>
              </a:rPr>
              <a:t>FTP </a:t>
            </a:r>
            <a:r>
              <a:rPr lang="sr-Latn-RS" sz="1200" i="1" kern="1200" dirty="0" err="1" smtClean="0">
                <a:solidFill>
                  <a:schemeClr val="tx1"/>
                </a:solidFill>
                <a:effectLst/>
                <a:latin typeface="+mn-lt"/>
                <a:ea typeface="+mn-ea"/>
                <a:cs typeface="+mn-cs"/>
              </a:rPr>
              <a:t>FileZilla</a:t>
            </a:r>
            <a:r>
              <a:rPr lang="sr-Latn-RS" sz="1200" i="1" kern="1200" dirty="0" smtClean="0">
                <a:solidFill>
                  <a:schemeClr val="tx1"/>
                </a:solidFill>
                <a:effectLst/>
                <a:latin typeface="+mn-lt"/>
                <a:ea typeface="+mn-ea"/>
                <a:cs typeface="+mn-cs"/>
              </a:rPr>
              <a:t> &amp; </a:t>
            </a:r>
            <a:r>
              <a:rPr lang="sr-Latn-RS" sz="1200" i="1" kern="1200" dirty="0" err="1" smtClean="0">
                <a:solidFill>
                  <a:schemeClr val="tx1"/>
                </a:solidFill>
                <a:effectLst/>
                <a:latin typeface="+mn-lt"/>
                <a:ea typeface="+mn-ea"/>
                <a:cs typeface="+mn-cs"/>
              </a:rPr>
              <a:t>CuteFTP</a:t>
            </a:r>
            <a:r>
              <a:rPr lang="sr-Latn-RS" sz="1200" kern="1200" dirty="0" smtClean="0">
                <a:solidFill>
                  <a:schemeClr val="tx1"/>
                </a:solidFill>
                <a:effectLst/>
                <a:latin typeface="+mn-lt"/>
                <a:ea typeface="+mn-ea"/>
                <a:cs typeface="+mn-cs"/>
              </a:rPr>
              <a:t> – predavač može da opiše način na koji oni funkcionišu slično onome kako je opisao </a:t>
            </a:r>
            <a:r>
              <a:rPr lang="sr-Latn-RS" sz="1200" i="1" kern="1200" dirty="0" smtClean="0">
                <a:solidFill>
                  <a:schemeClr val="tx1"/>
                </a:solidFill>
                <a:effectLst/>
                <a:latin typeface="+mn-lt"/>
                <a:ea typeface="+mn-ea"/>
                <a:cs typeface="+mn-cs"/>
              </a:rPr>
              <a:t>Windows File Explorer</a:t>
            </a:r>
            <a:r>
              <a:rPr lang="sr-Latn-RS" sz="1200" kern="1200" dirty="0" smtClean="0">
                <a:solidFill>
                  <a:schemeClr val="tx1"/>
                </a:solidFill>
                <a:effectLst/>
                <a:latin typeface="+mn-lt"/>
                <a:ea typeface="+mn-ea"/>
                <a:cs typeface="+mn-cs"/>
              </a:rPr>
              <a:t>, jedino što ovde, umesto da razmatra sadržaj lokalnog uređaja, razmatra sadržaj dva različita uređaja koji su povezani preko interneta.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delovi softvera imaju veliku funkcionalnost, što se može videti i na </a:t>
            </a:r>
            <a:r>
              <a:rPr lang="sr-Latn-RS" sz="1200" kern="1200" dirty="0" err="1" smtClean="0">
                <a:solidFill>
                  <a:schemeClr val="tx1"/>
                </a:solidFill>
                <a:effectLst/>
                <a:latin typeface="+mn-lt"/>
                <a:ea typeface="+mn-ea"/>
                <a:cs typeface="+mn-cs"/>
              </a:rPr>
              <a:t>padajućem</a:t>
            </a:r>
            <a:r>
              <a:rPr lang="sr-Latn-RS" sz="1200" kern="1200" dirty="0" smtClean="0">
                <a:solidFill>
                  <a:schemeClr val="tx1"/>
                </a:solidFill>
                <a:effectLst/>
                <a:latin typeface="+mn-lt"/>
                <a:ea typeface="+mn-ea"/>
                <a:cs typeface="+mn-cs"/>
              </a:rPr>
              <a:t> meniju.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Zbog toga i postoji „prozorčić” za vezu koji pokazuje da je veza u toku i da rade uređaji za slanje ili za prijem – kao što pokazuje i </a:t>
            </a:r>
            <a:r>
              <a:rPr lang="sr-Latn-RS" sz="1200" kern="1200" dirty="0" err="1" smtClean="0">
                <a:solidFill>
                  <a:schemeClr val="tx1"/>
                </a:solidFill>
                <a:effectLst/>
                <a:latin typeface="+mn-lt"/>
                <a:ea typeface="+mn-ea"/>
                <a:cs typeface="+mn-cs"/>
              </a:rPr>
              <a:t>konektivni</a:t>
            </a:r>
            <a:r>
              <a:rPr lang="sr-Latn-RS" sz="1200" kern="1200" dirty="0" smtClean="0">
                <a:solidFill>
                  <a:schemeClr val="tx1"/>
                </a:solidFill>
                <a:effectLst/>
                <a:latin typeface="+mn-lt"/>
                <a:ea typeface="+mn-ea"/>
                <a:cs typeface="+mn-cs"/>
              </a:rPr>
              <a:t> status prenosa. </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Skladištenje „u oblaku” (</a:t>
            </a:r>
            <a:r>
              <a:rPr lang="sr-Latn-RS" sz="1200" b="1" i="1" kern="1200" dirty="0" err="1" smtClean="0">
                <a:solidFill>
                  <a:schemeClr val="tx1"/>
                </a:solidFill>
                <a:effectLst/>
                <a:latin typeface="+mn-lt"/>
                <a:ea typeface="+mn-ea"/>
                <a:cs typeface="+mn-cs"/>
              </a:rPr>
              <a:t>cloud</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storage</a:t>
            </a:r>
            <a:r>
              <a:rPr lang="sr-Latn-RS" sz="1200" b="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podrazumeva skladištenje podataka na hardveru koji se nalazi na nekoj udaljenoj geografskoj lokaciji, ali mu se može pristupiti sa bilo kog uređaja preko interneta. Klijenti šalju fajlove na server za podatke čiji je vlasnik </a:t>
            </a:r>
            <a:r>
              <a:rPr lang="sr-Latn-RS" sz="1200" kern="1200" dirty="0" err="1" smtClean="0">
                <a:solidFill>
                  <a:schemeClr val="tx1"/>
                </a:solidFill>
                <a:effectLst/>
                <a:latin typeface="+mn-lt"/>
                <a:ea typeface="+mn-ea"/>
                <a:cs typeface="+mn-cs"/>
              </a:rPr>
              <a:t>pružalac</a:t>
            </a:r>
            <a:r>
              <a:rPr lang="sr-Latn-RS" sz="1200" kern="1200" dirty="0" smtClean="0">
                <a:solidFill>
                  <a:schemeClr val="tx1"/>
                </a:solidFill>
                <a:effectLst/>
                <a:latin typeface="+mn-lt"/>
                <a:ea typeface="+mn-ea"/>
                <a:cs typeface="+mn-cs"/>
              </a:rPr>
              <a:t> usluge skladištenja „u oblaku” umesto da te podatke skladište na sopstvenom hard disku.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osnovi skladištenje „u oblaku” znači da se koristi snaga interneta da se zadaci koje biste inače tradicionalno obavili na svom kompjuteru budu preneti na nekog drugog – što može obuhvatiti sve, od sasvim jednostavnog skladištenja do složenih operacija i obrade; vi te zadatke poveravate velikoj i moćnoj daljinskoj mreži međusobno povezanih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je veoma pogodno za standardnog korisnika kome je već dosadilo da mora svaki čas da oslobađa prostor na hard disku ili da kupuje nova proširenja za sve one mnogobrojne fotografije mačke/deteta/hrane koje ne može da prestane da snima. To je, međutim, još bolje za poslovne operacije zato što su korisnici spremni da plate samo ono što mogu da koriste.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su samo neki primeri skladištenja koji su bili na raspolaganju u avgustu 2020. – brojevi u zagradama označavaju besplatan kapacitet koji se nudi i maksimalni kapacitet za koji se plaća. Predavač treba da dočara veličinu onoga što nije na uređajima koje istražujemo – ali se može nalaziti „u oblaku”.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Takođe treba uzeti u obzir da može postojati sinhronizacija – neki sadržaj može biti i na jednom i na drugom mestu.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je </a:t>
            </a:r>
            <a:r>
              <a:rPr lang="sr-Latn-RS" sz="1200" kern="1200" dirty="0" err="1" smtClean="0">
                <a:solidFill>
                  <a:schemeClr val="tx1"/>
                </a:solidFill>
                <a:effectLst/>
                <a:latin typeface="+mn-lt"/>
                <a:ea typeface="+mn-ea"/>
                <a:cs typeface="+mn-cs"/>
              </a:rPr>
              <a:t>Mega.nz</a:t>
            </a:r>
            <a:r>
              <a:rPr lang="sr-Latn-RS" sz="1200" kern="1200" dirty="0" smtClean="0">
                <a:solidFill>
                  <a:schemeClr val="tx1"/>
                </a:solidFill>
                <a:effectLst/>
                <a:latin typeface="+mn-lt"/>
                <a:ea typeface="+mn-ea"/>
                <a:cs typeface="+mn-cs"/>
              </a:rPr>
              <a:t> – gde je 15GB besplatno, dok 16TB iznosi maksimalni kapacitet. Podaci se prenose (</a:t>
            </a:r>
            <a:r>
              <a:rPr lang="sr-Latn-RS" sz="1200" i="1" kern="1200" dirty="0" err="1" smtClean="0">
                <a:solidFill>
                  <a:schemeClr val="tx1"/>
                </a:solidFill>
                <a:effectLst/>
                <a:latin typeface="+mn-lt"/>
                <a:ea typeface="+mn-ea"/>
                <a:cs typeface="+mn-cs"/>
              </a:rPr>
              <a:t>uploaded</a:t>
            </a:r>
            <a:r>
              <a:rPr lang="sr-Latn-RS" sz="1200" kern="1200" dirty="0" smtClean="0">
                <a:solidFill>
                  <a:schemeClr val="tx1"/>
                </a:solidFill>
                <a:effectLst/>
                <a:latin typeface="+mn-lt"/>
                <a:ea typeface="+mn-ea"/>
                <a:cs typeface="+mn-cs"/>
              </a:rPr>
              <a:t>) na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a potom može da ih koristi svako ko se </a:t>
            </a:r>
            <a:r>
              <a:rPr lang="sr-Latn-RS" sz="1200" kern="1200" dirty="0" err="1" smtClean="0">
                <a:solidFill>
                  <a:schemeClr val="tx1"/>
                </a:solidFill>
                <a:effectLst/>
                <a:latin typeface="+mn-lt"/>
                <a:ea typeface="+mn-ea"/>
                <a:cs typeface="+mn-cs"/>
              </a:rPr>
              <a:t>loguje</a:t>
            </a:r>
            <a:r>
              <a:rPr lang="sr-Latn-RS" sz="1200" kern="1200" dirty="0" smtClean="0">
                <a:solidFill>
                  <a:schemeClr val="tx1"/>
                </a:solidFill>
                <a:effectLst/>
                <a:latin typeface="+mn-lt"/>
                <a:ea typeface="+mn-ea"/>
                <a:cs typeface="+mn-cs"/>
              </a:rPr>
              <a:t> pomoću određenog prezimena i lozinke. Podaci se šifruju na serveru – a vlasnik (</a:t>
            </a:r>
            <a:r>
              <a:rPr lang="sr-Latn-RS" sz="1200" i="1" kern="1200" dirty="0" smtClean="0">
                <a:solidFill>
                  <a:schemeClr val="tx1"/>
                </a:solidFill>
                <a:effectLst/>
                <a:latin typeface="+mn-lt"/>
                <a:ea typeface="+mn-ea"/>
                <a:cs typeface="+mn-cs"/>
              </a:rPr>
              <a:t>Kim </a:t>
            </a:r>
            <a:r>
              <a:rPr lang="sr-Latn-RS" sz="1200" i="1" kern="1200" dirty="0" err="1" smtClean="0">
                <a:solidFill>
                  <a:schemeClr val="tx1"/>
                </a:solidFill>
                <a:effectLst/>
                <a:latin typeface="+mn-lt"/>
                <a:ea typeface="+mn-ea"/>
                <a:cs typeface="+mn-cs"/>
              </a:rPr>
              <a:t>DotCom</a:t>
            </a:r>
            <a:r>
              <a:rPr lang="sr-Latn-RS" sz="1200" kern="1200" dirty="0" smtClean="0">
                <a:solidFill>
                  <a:schemeClr val="tx1"/>
                </a:solidFill>
                <a:effectLst/>
                <a:latin typeface="+mn-lt"/>
                <a:ea typeface="+mn-ea"/>
                <a:cs typeface="+mn-cs"/>
              </a:rPr>
              <a:t>) će potom rado predati te podatke organima reda – u šifrovanom vidu. Protokol za šifrovanje koji MEGA koristi je standardno šifrovanje 128-bit za fajlove u fazi mirovanja, a osim toga šifruje i vaše podatke dok su u tranzitu pomoću </a:t>
            </a:r>
            <a:r>
              <a:rPr lang="sr-Latn-RS" sz="1200" i="1" kern="1200" dirty="0" smtClean="0">
                <a:solidFill>
                  <a:schemeClr val="tx1"/>
                </a:solidFill>
                <a:effectLst/>
                <a:latin typeface="+mn-lt"/>
                <a:ea typeface="+mn-ea"/>
                <a:cs typeface="+mn-cs"/>
              </a:rPr>
              <a:t>TLS</a:t>
            </a:r>
            <a:r>
              <a:rPr lang="sr-Latn-RS" sz="1200" kern="1200" dirty="0" smtClean="0">
                <a:solidFill>
                  <a:schemeClr val="tx1"/>
                </a:solidFill>
                <a:effectLst/>
                <a:latin typeface="+mn-lt"/>
                <a:ea typeface="+mn-ea"/>
                <a:cs typeface="+mn-cs"/>
              </a:rPr>
              <a:t> protokola, takođe koristeći 128-bit </a:t>
            </a:r>
            <a:r>
              <a:rPr lang="sr-Latn-RS" sz="1200" i="1" kern="1200" dirty="0" smtClean="0">
                <a:solidFill>
                  <a:schemeClr val="tx1"/>
                </a:solidFill>
                <a:effectLst/>
                <a:latin typeface="+mn-lt"/>
                <a:ea typeface="+mn-ea"/>
                <a:cs typeface="+mn-cs"/>
              </a:rPr>
              <a:t>AES</a:t>
            </a:r>
            <a:r>
              <a:rPr lang="sr-Latn-RS" sz="1200" kern="1200" dirty="0" smtClean="0">
                <a:solidFill>
                  <a:schemeClr val="tx1"/>
                </a:solidFill>
                <a:effectLst/>
                <a:latin typeface="+mn-lt"/>
                <a:ea typeface="+mn-ea"/>
                <a:cs typeface="+mn-cs"/>
              </a:rPr>
              <a:t>. To znači da su vaši fajlovi potpuno bezbedni i dok se nalaze na </a:t>
            </a:r>
            <a:r>
              <a:rPr lang="sr-Latn-RS" sz="1200" kern="1200" dirty="0" err="1" smtClean="0">
                <a:solidFill>
                  <a:schemeClr val="tx1"/>
                </a:solidFill>
                <a:effectLst/>
                <a:latin typeface="+mn-lt"/>
                <a:ea typeface="+mn-ea"/>
                <a:cs typeface="+mn-cs"/>
              </a:rPr>
              <a:t>MEGA.nz</a:t>
            </a:r>
            <a:r>
              <a:rPr lang="sr-Latn-RS" sz="1200" kern="1200" dirty="0" smtClean="0">
                <a:solidFill>
                  <a:schemeClr val="tx1"/>
                </a:solidFill>
                <a:effectLst/>
                <a:latin typeface="+mn-lt"/>
                <a:ea typeface="+mn-ea"/>
                <a:cs typeface="+mn-cs"/>
              </a:rPr>
              <a:t> serverima i u trenutku kada se </a:t>
            </a:r>
            <a:r>
              <a:rPr lang="sr-Latn-RS" sz="1200" kern="1200" dirty="0" err="1" smtClean="0">
                <a:solidFill>
                  <a:schemeClr val="tx1"/>
                </a:solidFill>
                <a:effectLst/>
                <a:latin typeface="+mn-lt"/>
                <a:ea typeface="+mn-ea"/>
                <a:cs typeface="+mn-cs"/>
              </a:rPr>
              <a:t>aplouduju</a:t>
            </a:r>
            <a:r>
              <a:rPr lang="sr-Latn-RS" sz="1200" kern="1200" dirty="0" smtClean="0">
                <a:solidFill>
                  <a:schemeClr val="tx1"/>
                </a:solidFill>
                <a:effectLst/>
                <a:latin typeface="+mn-lt"/>
                <a:ea typeface="+mn-ea"/>
                <a:cs typeface="+mn-cs"/>
              </a:rPr>
              <a:t> ili </a:t>
            </a:r>
            <a:r>
              <a:rPr lang="sr-Latn-RS" sz="1200" kern="1200" dirty="0" err="1" smtClean="0">
                <a:solidFill>
                  <a:schemeClr val="tx1"/>
                </a:solidFill>
                <a:effectLst/>
                <a:latin typeface="+mn-lt"/>
                <a:ea typeface="+mn-ea"/>
                <a:cs typeface="+mn-cs"/>
              </a:rPr>
              <a:t>daunlouduju</a:t>
            </a:r>
            <a:r>
              <a:rPr lang="sr-Latn-RS" sz="1200" kern="1200" dirty="0" smtClean="0">
                <a:solidFill>
                  <a:schemeClr val="tx1"/>
                </a:solidFill>
                <a:effectLst/>
                <a:latin typeface="+mn-lt"/>
                <a:ea typeface="+mn-ea"/>
                <a:cs typeface="+mn-cs"/>
              </a:rPr>
              <a:t>, tako da su bezbedni od MITM napada (</a:t>
            </a:r>
            <a:r>
              <a:rPr lang="sr-Latn-RS" sz="1200" i="1" kern="1200" dirty="0" err="1" smtClean="0">
                <a:solidFill>
                  <a:schemeClr val="tx1"/>
                </a:solidFill>
                <a:effectLst/>
                <a:latin typeface="+mn-lt"/>
                <a:ea typeface="+mn-ea"/>
                <a:cs typeface="+mn-cs"/>
              </a:rPr>
              <a:t>Man</a:t>
            </a:r>
            <a:r>
              <a:rPr lang="sr-Latn-RS" sz="1200" i="1" kern="1200" dirty="0" smtClean="0">
                <a:solidFill>
                  <a:schemeClr val="tx1"/>
                </a:solidFill>
                <a:effectLst/>
                <a:latin typeface="+mn-lt"/>
                <a:ea typeface="+mn-ea"/>
                <a:cs typeface="+mn-cs"/>
              </a:rPr>
              <a:t> in the </a:t>
            </a:r>
            <a:r>
              <a:rPr lang="sr-Latn-RS" sz="1200" i="1" kern="1200" dirty="0" err="1" smtClean="0">
                <a:solidFill>
                  <a:schemeClr val="tx1"/>
                </a:solidFill>
                <a:effectLst/>
                <a:latin typeface="+mn-lt"/>
                <a:ea typeface="+mn-ea"/>
                <a:cs typeface="+mn-cs"/>
              </a:rPr>
              <a:t>Middle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Attacks</a:t>
            </a:r>
            <a:r>
              <a:rPr lang="sr-Latn-RS" sz="1200" i="1"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napadač upada u komunikaciju između klijenta i servera tako da ih uveri da komuniciraju direktno dok napadač u stvari preuzima celu komunikaciju).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a:t>
            </a: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Incident se dogodio u decembru 2016. godine, kada su skinuti sa mreže neki od najpopularnijih sajtova, uključujući </a:t>
            </a:r>
            <a:r>
              <a:rPr lang="sr-Latn-RS" sz="1200" b="1" i="1" kern="1200" dirty="0" err="1" smtClean="0">
                <a:solidFill>
                  <a:schemeClr val="tx1"/>
                </a:solidFill>
                <a:effectLst/>
                <a:latin typeface="+mn-lt"/>
                <a:ea typeface="+mn-ea"/>
                <a:cs typeface="+mn-cs"/>
              </a:rPr>
              <a:t>Netflix</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Twitter</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Spotify</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Reddit</a:t>
            </a:r>
            <a:r>
              <a:rPr lang="sr-Latn-RS" sz="1200" b="1" i="1" kern="1200" dirty="0" smtClean="0">
                <a:solidFill>
                  <a:schemeClr val="tx1"/>
                </a:solidFill>
                <a:effectLst/>
                <a:latin typeface="+mn-lt"/>
                <a:ea typeface="+mn-ea"/>
                <a:cs typeface="+mn-cs"/>
              </a:rPr>
              <a:t>, CNN, </a:t>
            </a:r>
            <a:r>
              <a:rPr lang="sr-Latn-RS" sz="1200" b="1" i="1" kern="1200" dirty="0" err="1" smtClean="0">
                <a:solidFill>
                  <a:schemeClr val="tx1"/>
                </a:solidFill>
                <a:effectLst/>
                <a:latin typeface="+mn-lt"/>
                <a:ea typeface="+mn-ea"/>
                <a:cs typeface="+mn-cs"/>
              </a:rPr>
              <a:t>PayPal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Pinterest</a:t>
            </a:r>
            <a:r>
              <a:rPr lang="sr-Latn-RS" sz="1200" b="1" i="1" kern="1200" dirty="0" smtClean="0">
                <a:solidFill>
                  <a:schemeClr val="tx1"/>
                </a:solidFill>
                <a:effectLst/>
                <a:latin typeface="+mn-lt"/>
                <a:ea typeface="+mn-ea"/>
                <a:cs typeface="+mn-cs"/>
              </a:rPr>
              <a:t> i Fox </a:t>
            </a:r>
            <a:r>
              <a:rPr lang="sr-Latn-RS" sz="1200" b="1" i="1" kern="1200" dirty="0" err="1" smtClean="0">
                <a:solidFill>
                  <a:schemeClr val="tx1"/>
                </a:solidFill>
                <a:effectLst/>
                <a:latin typeface="+mn-lt"/>
                <a:ea typeface="+mn-ea"/>
                <a:cs typeface="+mn-cs"/>
              </a:rPr>
              <a:t>News</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kao i novine, između ostalog </a:t>
            </a:r>
            <a:r>
              <a:rPr lang="sr-Latn-RS" sz="1200" b="1" i="1" kern="1200" dirty="0" smtClean="0">
                <a:solidFill>
                  <a:schemeClr val="tx1"/>
                </a:solidFill>
                <a:effectLst/>
                <a:latin typeface="+mn-lt"/>
                <a:ea typeface="+mn-ea"/>
                <a:cs typeface="+mn-cs"/>
              </a:rPr>
              <a:t>The </a:t>
            </a:r>
            <a:r>
              <a:rPr lang="sr-Latn-RS" sz="1200" b="1" i="1" kern="1200" dirty="0" err="1" smtClean="0">
                <a:solidFill>
                  <a:schemeClr val="tx1"/>
                </a:solidFill>
                <a:effectLst/>
                <a:latin typeface="+mn-lt"/>
                <a:ea typeface="+mn-ea"/>
                <a:cs typeface="+mn-cs"/>
              </a:rPr>
              <a:t>Guardian</a:t>
            </a:r>
            <a:r>
              <a:rPr lang="sr-Latn-RS" sz="1200" b="1" i="1" kern="1200" dirty="0" smtClean="0">
                <a:solidFill>
                  <a:schemeClr val="tx1"/>
                </a:solidFill>
                <a:effectLst/>
                <a:latin typeface="+mn-lt"/>
                <a:ea typeface="+mn-ea"/>
                <a:cs typeface="+mn-cs"/>
              </a:rPr>
              <a:t>, The </a:t>
            </a:r>
            <a:r>
              <a:rPr lang="sr-Latn-RS" sz="1200" b="1" i="1" kern="1200" dirty="0" err="1" smtClean="0">
                <a:solidFill>
                  <a:schemeClr val="tx1"/>
                </a:solidFill>
                <a:effectLst/>
                <a:latin typeface="+mn-lt"/>
                <a:ea typeface="+mn-ea"/>
                <a:cs typeface="+mn-cs"/>
              </a:rPr>
              <a:t>New</a:t>
            </a:r>
            <a:r>
              <a:rPr lang="sr-Latn-RS" sz="1200" b="1" i="1" kern="1200" dirty="0" smtClean="0">
                <a:solidFill>
                  <a:schemeClr val="tx1"/>
                </a:solidFill>
                <a:effectLst/>
                <a:latin typeface="+mn-lt"/>
                <a:ea typeface="+mn-ea"/>
                <a:cs typeface="+mn-cs"/>
              </a:rPr>
              <a:t> York </a:t>
            </a:r>
            <a:r>
              <a:rPr lang="sr-Latn-RS" sz="1200" b="1" i="1" kern="1200" dirty="0" err="1" smtClean="0">
                <a:solidFill>
                  <a:schemeClr val="tx1"/>
                </a:solidFill>
                <a:effectLst/>
                <a:latin typeface="+mn-lt"/>
                <a:ea typeface="+mn-ea"/>
                <a:cs typeface="+mn-cs"/>
              </a:rPr>
              <a:t>Times</a:t>
            </a:r>
            <a:r>
              <a:rPr lang="sr-Latn-RS" sz="1200" b="1" i="1" kern="1200" dirty="0" smtClean="0">
                <a:solidFill>
                  <a:schemeClr val="tx1"/>
                </a:solidFill>
                <a:effectLst/>
                <a:latin typeface="+mn-lt"/>
                <a:ea typeface="+mn-ea"/>
                <a:cs typeface="+mn-cs"/>
              </a:rPr>
              <a:t> i The </a:t>
            </a:r>
            <a:r>
              <a:rPr lang="sr-Latn-RS" sz="1200" b="1" i="1" kern="1200" dirty="0" err="1" smtClean="0">
                <a:solidFill>
                  <a:schemeClr val="tx1"/>
                </a:solidFill>
                <a:effectLst/>
                <a:latin typeface="+mn-lt"/>
                <a:ea typeface="+mn-ea"/>
                <a:cs typeface="+mn-cs"/>
              </a:rPr>
              <a:t>Wall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Street</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Journal</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Uzrok tog skidanja sa mreže bio je napad </a:t>
            </a:r>
            <a:r>
              <a:rPr lang="sr-Latn-RS" sz="1200" i="1" kern="1200" dirty="0" err="1" smtClean="0">
                <a:solidFill>
                  <a:schemeClr val="tx1"/>
                </a:solidFill>
                <a:effectLst/>
                <a:latin typeface="+mn-lt"/>
                <a:ea typeface="+mn-ea"/>
                <a:cs typeface="+mn-cs"/>
              </a:rPr>
              <a:t>DDoS</a:t>
            </a:r>
            <a:r>
              <a:rPr lang="sr-Latn-RS" sz="1200" kern="1200" dirty="0" smtClean="0">
                <a:solidFill>
                  <a:schemeClr val="tx1"/>
                </a:solidFill>
                <a:effectLst/>
                <a:latin typeface="+mn-lt"/>
                <a:ea typeface="+mn-ea"/>
                <a:cs typeface="+mn-cs"/>
              </a:rPr>
              <a:t> (distribuirano uskraćivanje usluga), u kome mrežu računara inficira poseban </a:t>
            </a:r>
            <a:r>
              <a:rPr lang="sr-Latn-RS" sz="1200" kern="1200" dirty="0" err="1" smtClean="0">
                <a:solidFill>
                  <a:schemeClr val="tx1"/>
                </a:solidFill>
                <a:effectLst/>
                <a:latin typeface="+mn-lt"/>
                <a:ea typeface="+mn-ea"/>
                <a:cs typeface="+mn-cs"/>
              </a:rPr>
              <a:t>malver</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 i ti napadi su tako </a:t>
            </a:r>
            <a:r>
              <a:rPr lang="sr-Latn-RS" sz="1200" kern="1200" dirty="0" err="1" smtClean="0">
                <a:solidFill>
                  <a:schemeClr val="tx1"/>
                </a:solidFill>
                <a:effectLst/>
                <a:latin typeface="+mn-lt"/>
                <a:ea typeface="+mn-ea"/>
                <a:cs typeface="+mn-cs"/>
              </a:rPr>
              <a:t>koordinisani</a:t>
            </a:r>
            <a:r>
              <a:rPr lang="sr-Latn-RS" sz="1200" kern="1200" dirty="0" smtClean="0">
                <a:solidFill>
                  <a:schemeClr val="tx1"/>
                </a:solidFill>
                <a:effectLst/>
                <a:latin typeface="+mn-lt"/>
                <a:ea typeface="+mn-ea"/>
                <a:cs typeface="+mn-cs"/>
              </a:rPr>
              <a:t> da server preko koga se saobraćaj odvija biva bombardovan sve dok pod tolikim opterećenjem ne </a:t>
            </a:r>
            <a:r>
              <a:rPr lang="sr-Latn-RS" sz="1200" kern="1200" dirty="0" err="1" smtClean="0">
                <a:solidFill>
                  <a:schemeClr val="tx1"/>
                </a:solidFill>
                <a:effectLst/>
                <a:latin typeface="+mn-lt"/>
                <a:ea typeface="+mn-ea"/>
                <a:cs typeface="+mn-cs"/>
              </a:rPr>
              <a:t>krahira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razliku od ostalih </a:t>
            </a:r>
            <a:r>
              <a:rPr lang="sr-Latn-RS" sz="1200" kern="1200" dirty="0" err="1" smtClean="0">
                <a:solidFill>
                  <a:schemeClr val="tx1"/>
                </a:solidFill>
                <a:effectLst/>
                <a:latin typeface="+mn-lt"/>
                <a:ea typeface="+mn-ea"/>
                <a:cs typeface="+mn-cs"/>
              </a:rPr>
              <a:t>botnetova</a:t>
            </a:r>
            <a:r>
              <a:rPr lang="sr-Latn-RS" sz="1200" kern="1200" dirty="0" smtClean="0">
                <a:solidFill>
                  <a:schemeClr val="tx1"/>
                </a:solidFill>
                <a:effectLst/>
                <a:latin typeface="+mn-lt"/>
                <a:ea typeface="+mn-ea"/>
                <a:cs typeface="+mn-cs"/>
              </a:rPr>
              <a:t>, koji se, po pravilu, prave od računara, </a:t>
            </a:r>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 je napravljen pomoću takozvanog „interneta stvari” (</a:t>
            </a:r>
            <a:r>
              <a:rPr lang="sr-Latn-RS" sz="1200" i="1" kern="1200" dirty="0" err="1" smtClean="0">
                <a:solidFill>
                  <a:schemeClr val="tx1"/>
                </a:solidFill>
                <a:effectLst/>
                <a:latin typeface="+mn-lt"/>
                <a:ea typeface="+mn-ea"/>
                <a:cs typeface="+mn-cs"/>
              </a:rPr>
              <a:t>IoT</a:t>
            </a:r>
            <a:r>
              <a:rPr lang="sr-Latn-RS" sz="1200" i="1" kern="1200" dirty="0" smtClean="0">
                <a:solidFill>
                  <a:schemeClr val="tx1"/>
                </a:solidFill>
                <a:effectLst/>
                <a:latin typeface="+mn-lt"/>
                <a:ea typeface="+mn-ea"/>
                <a:cs typeface="+mn-cs"/>
              </a:rPr>
              <a:t> – internet of </a:t>
            </a:r>
            <a:r>
              <a:rPr lang="sr-Latn-RS" sz="1200" i="1" kern="1200" dirty="0" err="1" smtClean="0">
                <a:solidFill>
                  <a:schemeClr val="tx1"/>
                </a:solidFill>
                <a:effectLst/>
                <a:latin typeface="+mn-lt"/>
                <a:ea typeface="+mn-ea"/>
                <a:cs typeface="+mn-cs"/>
              </a:rPr>
              <a:t>things</a:t>
            </a:r>
            <a:r>
              <a:rPr lang="sr-Latn-RS" sz="1200" kern="1200" dirty="0" smtClean="0">
                <a:solidFill>
                  <a:schemeClr val="tx1"/>
                </a:solidFill>
                <a:effectLst/>
                <a:latin typeface="+mn-lt"/>
                <a:ea typeface="+mn-ea"/>
                <a:cs typeface="+mn-cs"/>
              </a:rPr>
              <a:t>), uređaja kao što su digitalne kamere i </a:t>
            </a:r>
            <a:r>
              <a:rPr lang="sr-Latn-RS" sz="1200" i="1" kern="1200" dirty="0" smtClean="0">
                <a:solidFill>
                  <a:schemeClr val="tx1"/>
                </a:solidFill>
                <a:effectLst/>
                <a:latin typeface="+mn-lt"/>
                <a:ea typeface="+mn-ea"/>
                <a:cs typeface="+mn-cs"/>
              </a:rPr>
              <a:t>DVR</a:t>
            </a:r>
            <a:r>
              <a:rPr lang="sr-Latn-RS" sz="1200" kern="1200" dirty="0" smtClean="0">
                <a:solidFill>
                  <a:schemeClr val="tx1"/>
                </a:solidFill>
                <a:effectLst/>
                <a:latin typeface="+mn-lt"/>
                <a:ea typeface="+mn-ea"/>
                <a:cs typeface="+mn-cs"/>
              </a:rPr>
              <a:t> plejeri.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Pošto se tu može birati između mnogo različitih uređaja koji su povezani na internet, napadi pomoću </a:t>
            </a:r>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a:t>
            </a:r>
            <a:r>
              <a:rPr lang="sr-Latn-RS" sz="1200" kern="1200" dirty="0" smtClean="0">
                <a:solidFill>
                  <a:schemeClr val="tx1"/>
                </a:solidFill>
                <a:effectLst/>
                <a:latin typeface="+mn-lt"/>
                <a:ea typeface="+mn-ea"/>
                <a:cs typeface="+mn-cs"/>
              </a:rPr>
              <a:t> mogu biti mnogo širi po obuhvatu nego što je ikada ranije moglo biti postignuto većinom </a:t>
            </a:r>
            <a:r>
              <a:rPr lang="sr-Latn-RS" sz="1200" i="1" kern="1200" dirty="0" err="1" smtClean="0">
                <a:solidFill>
                  <a:schemeClr val="tx1"/>
                </a:solidFill>
                <a:effectLst/>
                <a:latin typeface="+mn-lt"/>
                <a:ea typeface="+mn-ea"/>
                <a:cs typeface="+mn-cs"/>
              </a:rPr>
              <a:t>DDoS</a:t>
            </a:r>
            <a:r>
              <a:rPr lang="sr-Latn-RS" sz="1200" kern="1200" dirty="0" smtClean="0">
                <a:solidFill>
                  <a:schemeClr val="tx1"/>
                </a:solidFill>
                <a:effectLst/>
                <a:latin typeface="+mn-lt"/>
                <a:ea typeface="+mn-ea"/>
                <a:cs typeface="+mn-cs"/>
              </a:rPr>
              <a:t> napada.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Procenjuje se da je u napadu o kome je reč učestvovalo </a:t>
            </a:r>
            <a:r>
              <a:rPr lang="sr-Latn-RS" sz="1200" b="1" kern="1200" dirty="0" smtClean="0">
                <a:solidFill>
                  <a:schemeClr val="tx1"/>
                </a:solidFill>
                <a:effectLst/>
                <a:latin typeface="+mn-lt"/>
                <a:ea typeface="+mn-ea"/>
                <a:cs typeface="+mn-cs"/>
              </a:rPr>
              <a:t>„100.000 zlonamernih odredišta”</a:t>
            </a:r>
            <a:r>
              <a:rPr lang="sr-Latn-RS" sz="1200" kern="1200" dirty="0" smtClean="0">
                <a:solidFill>
                  <a:schemeClr val="tx1"/>
                </a:solidFill>
                <a:effectLst/>
                <a:latin typeface="+mn-lt"/>
                <a:ea typeface="+mn-ea"/>
                <a:cs typeface="+mn-cs"/>
              </a:rPr>
              <a:t> i ima izveštaja o tome da je taj izuzetni napad </a:t>
            </a:r>
            <a:r>
              <a:rPr lang="sr-Latn-RS" sz="1200" b="1" kern="1200" dirty="0" smtClean="0">
                <a:solidFill>
                  <a:schemeClr val="tx1"/>
                </a:solidFill>
                <a:effectLst/>
                <a:latin typeface="+mn-lt"/>
                <a:ea typeface="+mn-ea"/>
                <a:cs typeface="+mn-cs"/>
              </a:rPr>
              <a:t>imao snagu od 1,2Tbps</a:t>
            </a:r>
            <a:r>
              <a:rPr lang="sr-Latn-RS" sz="1200" kern="1200" dirty="0" smtClean="0">
                <a:solidFill>
                  <a:schemeClr val="tx1"/>
                </a:solidFill>
                <a:effectLst/>
                <a:latin typeface="+mn-lt"/>
                <a:ea typeface="+mn-ea"/>
                <a:cs typeface="+mn-cs"/>
              </a:rPr>
              <a:t>, što je otprilike </a:t>
            </a:r>
            <a:r>
              <a:rPr lang="sr-Latn-RS" sz="1200" b="1" kern="1200" dirty="0" smtClean="0">
                <a:solidFill>
                  <a:schemeClr val="tx1"/>
                </a:solidFill>
                <a:effectLst/>
                <a:latin typeface="+mn-lt"/>
                <a:ea typeface="+mn-ea"/>
                <a:cs typeface="+mn-cs"/>
              </a:rPr>
              <a:t>dva puta jači napad nego bilo koji sličan koji je ikada zabeležen.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igra je igra koja se igra preko nekog oblika računarske mreže. To gotovo uvek označava internet ili odgovarajuću tehnologiju, ali igre uvek koriste tehnologiju koja je trenutno najsavremenija, pa su tako korišćeni modemi pre nego što se pojavio internet, i trajno </a:t>
            </a:r>
            <a:r>
              <a:rPr lang="sr-Latn-RS" sz="1200" kern="1200" dirty="0" err="1" smtClean="0">
                <a:solidFill>
                  <a:schemeClr val="tx1"/>
                </a:solidFill>
                <a:effectLst/>
                <a:latin typeface="+mn-lt"/>
                <a:ea typeface="+mn-ea"/>
                <a:cs typeface="+mn-cs"/>
              </a:rPr>
              <a:t>ožičeni</a:t>
            </a:r>
            <a:r>
              <a:rPr lang="sr-Latn-RS" sz="1200" kern="1200" dirty="0" smtClean="0">
                <a:solidFill>
                  <a:schemeClr val="tx1"/>
                </a:solidFill>
                <a:effectLst/>
                <a:latin typeface="+mn-lt"/>
                <a:ea typeface="+mn-ea"/>
                <a:cs typeface="+mn-cs"/>
              </a:rPr>
              <a:t> terminali pre nego što se pojavio modem.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Naglo širenje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gejminga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odraženo</a:t>
            </a:r>
            <a:r>
              <a:rPr lang="sr-Latn-RS" sz="1200" kern="1200" dirty="0" smtClean="0">
                <a:solidFill>
                  <a:schemeClr val="tx1"/>
                </a:solidFill>
                <a:effectLst/>
                <a:latin typeface="+mn-lt"/>
                <a:ea typeface="+mn-ea"/>
                <a:cs typeface="+mn-cs"/>
              </a:rPr>
              <a:t> je u ukupnoj ekspanziji računarskih mreža od malih lokalnih mreža do interneta, kao i u razvoju samog pristupa internetu.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mogu se kretati u rasponu od jednostavnih tekstuelnih igara do igara koje sadrže složeni grafički nivo i virtuelne svetove i koje istovremeno igra veliki broj igrača.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Mnoge </a:t>
            </a:r>
            <a:r>
              <a:rPr lang="sr-Latn-RS" sz="1200" b="1" kern="1200" dirty="0" err="1" smtClean="0">
                <a:solidFill>
                  <a:schemeClr val="tx1"/>
                </a:solidFill>
                <a:effectLst/>
                <a:latin typeface="+mn-lt"/>
                <a:ea typeface="+mn-ea"/>
                <a:cs typeface="+mn-cs"/>
              </a:rPr>
              <a:t>onlajn</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igrice</a:t>
            </a:r>
            <a:r>
              <a:rPr lang="sr-Latn-RS" sz="1200" b="1" kern="1200" dirty="0" smtClean="0">
                <a:solidFill>
                  <a:schemeClr val="tx1"/>
                </a:solidFill>
                <a:effectLst/>
                <a:latin typeface="+mn-lt"/>
                <a:ea typeface="+mn-ea"/>
                <a:cs typeface="+mn-cs"/>
              </a:rPr>
              <a:t> povezane su sa </a:t>
            </a:r>
            <a:r>
              <a:rPr lang="sr-Latn-RS" sz="1200" b="1" kern="1200" dirty="0" err="1" smtClean="0">
                <a:solidFill>
                  <a:schemeClr val="tx1"/>
                </a:solidFill>
                <a:effectLst/>
                <a:latin typeface="+mn-lt"/>
                <a:ea typeface="+mn-ea"/>
                <a:cs typeface="+mn-cs"/>
              </a:rPr>
              <a:t>onlajn</a:t>
            </a:r>
            <a:r>
              <a:rPr lang="sr-Latn-RS" sz="1200" b="1" kern="1200" dirty="0" smtClean="0">
                <a:solidFill>
                  <a:schemeClr val="tx1"/>
                </a:solidFill>
                <a:effectLst/>
                <a:latin typeface="+mn-lt"/>
                <a:ea typeface="+mn-ea"/>
                <a:cs typeface="+mn-cs"/>
              </a:rPr>
              <a:t> zajednicama usled čega </a:t>
            </a:r>
            <a:r>
              <a:rPr lang="sr-Latn-RS" sz="1200" b="1" kern="1200" dirty="0" err="1" smtClean="0">
                <a:solidFill>
                  <a:schemeClr val="tx1"/>
                </a:solidFill>
                <a:effectLst/>
                <a:latin typeface="+mn-lt"/>
                <a:ea typeface="+mn-ea"/>
                <a:cs typeface="+mn-cs"/>
              </a:rPr>
              <a:t>igrice</a:t>
            </a:r>
            <a:r>
              <a:rPr lang="sr-Latn-RS" sz="1200" b="1" kern="1200" dirty="0" smtClean="0">
                <a:solidFill>
                  <a:schemeClr val="tx1"/>
                </a:solidFill>
                <a:effectLst/>
                <a:latin typeface="+mn-lt"/>
                <a:ea typeface="+mn-ea"/>
                <a:cs typeface="+mn-cs"/>
              </a:rPr>
              <a:t> postaju jedna vrsta društvene aktivnosti koja nadilazi samu igru.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levoj strani je spisak komercijalnih diskusionih grupa čije su usluge bile na raspolaganju u avgustu 2020.</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desnoj strani je veb-sajt </a:t>
            </a:r>
            <a:r>
              <a:rPr lang="sr-Latn-RS" sz="1200" i="1" kern="1200" dirty="0" err="1" smtClean="0">
                <a:solidFill>
                  <a:schemeClr val="tx1"/>
                </a:solidFill>
                <a:effectLst/>
                <a:latin typeface="+mn-lt"/>
                <a:ea typeface="+mn-ea"/>
                <a:cs typeface="+mn-cs"/>
              </a:rPr>
              <a:t>Giganews</a:t>
            </a:r>
            <a:r>
              <a:rPr lang="sr-Latn-RS" sz="1200" kern="1200" dirty="0" smtClean="0">
                <a:solidFill>
                  <a:schemeClr val="tx1"/>
                </a:solidFill>
                <a:effectLst/>
                <a:latin typeface="+mn-lt"/>
                <a:ea typeface="+mn-ea"/>
                <a:cs typeface="+mn-cs"/>
              </a:rPr>
              <a:t> – kada se proučava svet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 on je zanimljiviji u pogledu privatnosti, bezbednosti itd.</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smtClean="0">
                <a:solidFill>
                  <a:schemeClr val="tx1"/>
                </a:solidFill>
                <a:effectLst/>
                <a:latin typeface="+mn-lt"/>
                <a:ea typeface="+mn-ea"/>
                <a:cs typeface="+mn-cs"/>
              </a:rPr>
              <a:t>Instant </a:t>
            </a:r>
            <a:r>
              <a:rPr lang="sr-Latn-RS" sz="1200" i="1" kern="1200" dirty="0" err="1" smtClean="0">
                <a:solidFill>
                  <a:schemeClr val="tx1"/>
                </a:solidFill>
                <a:effectLst/>
                <a:latin typeface="+mn-lt"/>
                <a:ea typeface="+mn-ea"/>
                <a:cs typeface="+mn-cs"/>
              </a:rPr>
              <a:t>messaging</a:t>
            </a:r>
            <a:r>
              <a:rPr lang="sr-Latn-RS" sz="1200" kern="1200" dirty="0" smtClean="0">
                <a:solidFill>
                  <a:schemeClr val="tx1"/>
                </a:solidFill>
                <a:effectLst/>
                <a:latin typeface="+mn-lt"/>
                <a:ea typeface="+mn-ea"/>
                <a:cs typeface="+mn-cs"/>
              </a:rPr>
              <a:t> i društveno umrežavanje su postali dominantno </a:t>
            </a:r>
            <a:r>
              <a:rPr lang="sr-Latn-RS" sz="1200" b="1" kern="1200" dirty="0" smtClean="0">
                <a:solidFill>
                  <a:schemeClr val="tx1"/>
                </a:solidFill>
                <a:effectLst/>
                <a:latin typeface="+mn-lt"/>
                <a:ea typeface="+mn-ea"/>
                <a:cs typeface="+mn-cs"/>
              </a:rPr>
              <a:t>sredstvo komunikacije za koje se ljudi najviše opredeljuju poslednjih godina </a:t>
            </a:r>
            <a:r>
              <a:rPr lang="sr-Latn-RS" sz="1200" kern="1200" dirty="0" smtClean="0">
                <a:solidFill>
                  <a:schemeClr val="tx1"/>
                </a:solidFill>
                <a:effectLst/>
                <a:latin typeface="+mn-lt"/>
                <a:ea typeface="+mn-ea"/>
                <a:cs typeface="+mn-cs"/>
              </a:rPr>
              <a:t>i ima mnogo poznatih primera koji omogućuju korisnicima da neposredno i lakše pristupaju mrežama širom sveta.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Glavna odlika tih sajtova jeste mogućnost da se kreira </a:t>
            </a:r>
            <a:r>
              <a:rPr lang="sr-Latn-RS" sz="1200" b="1" kern="1200" dirty="0" smtClean="0">
                <a:solidFill>
                  <a:schemeClr val="tx1"/>
                </a:solidFill>
                <a:effectLst/>
                <a:latin typeface="+mn-lt"/>
                <a:ea typeface="+mn-ea"/>
                <a:cs typeface="+mn-cs"/>
              </a:rPr>
              <a:t>lični profil i da se razmenjuju informacije </a:t>
            </a:r>
            <a:r>
              <a:rPr lang="sr-Latn-RS" sz="1200" kern="1200" dirty="0" smtClean="0">
                <a:solidFill>
                  <a:schemeClr val="tx1"/>
                </a:solidFill>
                <a:effectLst/>
                <a:latin typeface="+mn-lt"/>
                <a:ea typeface="+mn-ea"/>
                <a:cs typeface="+mn-cs"/>
              </a:rPr>
              <a:t>o sebi, kao i da se sretnu dotad nepoznati ljudi. Moguće je razmenjivati i fotografije, muzičke i video zapise.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Količina </a:t>
            </a:r>
            <a:r>
              <a:rPr lang="sr-Latn-RS" sz="1200" b="1" kern="1200" dirty="0" smtClean="0">
                <a:solidFill>
                  <a:schemeClr val="tx1"/>
                </a:solidFill>
                <a:effectLst/>
                <a:latin typeface="+mn-lt"/>
                <a:ea typeface="+mn-ea"/>
                <a:cs typeface="+mn-cs"/>
              </a:rPr>
              <a:t>informacija o ličnosti </a:t>
            </a:r>
            <a:r>
              <a:rPr lang="sr-Latn-RS" sz="1200" kern="1200" dirty="0" smtClean="0">
                <a:solidFill>
                  <a:schemeClr val="tx1"/>
                </a:solidFill>
                <a:effectLst/>
                <a:latin typeface="+mn-lt"/>
                <a:ea typeface="+mn-ea"/>
                <a:cs typeface="+mn-cs"/>
              </a:rPr>
              <a:t>koje pojedinci plasiraju na mrežu može biti tolika da se oni zbog nje </a:t>
            </a:r>
            <a:r>
              <a:rPr lang="sr-Latn-RS" sz="1200" b="1" kern="1200" dirty="0" smtClean="0">
                <a:solidFill>
                  <a:schemeClr val="tx1"/>
                </a:solidFill>
                <a:effectLst/>
                <a:latin typeface="+mn-lt"/>
                <a:ea typeface="+mn-ea"/>
                <a:cs typeface="+mn-cs"/>
              </a:rPr>
              <a:t>nađu na meti kriminalaca, </a:t>
            </a:r>
            <a:r>
              <a:rPr lang="sr-Latn-RS" sz="1200" kern="1200" dirty="0" smtClean="0">
                <a:solidFill>
                  <a:schemeClr val="tx1"/>
                </a:solidFill>
                <a:effectLst/>
                <a:latin typeface="+mn-lt"/>
                <a:ea typeface="+mn-ea"/>
                <a:cs typeface="+mn-cs"/>
              </a:rPr>
              <a:t>na primer onih kriminalaca koji se upuštaju u krađu identiteta, kao i onih koji žele da pripreme decu za eksploataciju (</a:t>
            </a:r>
            <a:r>
              <a:rPr lang="sr-Latn-RS" sz="1200" i="1" kern="1200" dirty="0" err="1" smtClean="0">
                <a:solidFill>
                  <a:schemeClr val="tx1"/>
                </a:solidFill>
                <a:effectLst/>
                <a:latin typeface="+mn-lt"/>
                <a:ea typeface="+mn-ea"/>
                <a:cs typeface="+mn-cs"/>
              </a:rPr>
              <a:t>groom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children</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Sajtovi za društveno umrežavanje predstavljaju </a:t>
            </a:r>
            <a:r>
              <a:rPr lang="sr-Latn-RS" sz="1200" b="1" kern="1200" dirty="0" smtClean="0">
                <a:solidFill>
                  <a:schemeClr val="tx1"/>
                </a:solidFill>
                <a:effectLst/>
                <a:latin typeface="+mn-lt"/>
                <a:ea typeface="+mn-ea"/>
                <a:cs typeface="+mn-cs"/>
              </a:rPr>
              <a:t>veoma korisno sredstvo pomoću koga organi reda mogu da prikupe informacije o osumnjičenima </a:t>
            </a:r>
            <a:r>
              <a:rPr lang="sr-Latn-RS" sz="1200" kern="1200" dirty="0" smtClean="0">
                <a:solidFill>
                  <a:schemeClr val="tx1"/>
                </a:solidFill>
                <a:effectLst/>
                <a:latin typeface="+mn-lt"/>
                <a:ea typeface="+mn-ea"/>
                <a:cs typeface="+mn-cs"/>
              </a:rPr>
              <a:t>i o njihovim nezakonitim aktivnostima.</a:t>
            </a:r>
            <a:endParaRPr lang="en-US" sz="1200" kern="1200" dirty="0" smtClean="0">
              <a:solidFill>
                <a:schemeClr val="tx1"/>
              </a:solidFill>
              <a:effectLst/>
              <a:latin typeface="+mn-lt"/>
              <a:ea typeface="+mn-ea"/>
              <a:cs typeface="+mn-cs"/>
            </a:endParaRPr>
          </a:p>
          <a:p>
            <a:pPr indent="457200"/>
            <a:endParaRPr lang="en-US" sz="1200" b="1" i="1"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Instant </a:t>
            </a:r>
            <a:r>
              <a:rPr lang="sr-Latn-RS" sz="1200" b="1" i="1" kern="1200" dirty="0" err="1" smtClean="0">
                <a:solidFill>
                  <a:schemeClr val="tx1"/>
                </a:solidFill>
                <a:effectLst/>
                <a:latin typeface="+mn-lt"/>
                <a:ea typeface="+mn-ea"/>
                <a:cs typeface="+mn-cs"/>
              </a:rPr>
              <a:t>messaging</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oblik neposrednog razgovora u realnom vremenu između dva ili više lica sa zajedničkim klijentima.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Takva vrsta četovanja omogućuje kontakt među poznatima za razliku od drugih vrsta četovanja, gde se ostvaruje komunikacija među ljudima koji se ne poznaju. Kriminalci koriste </a:t>
            </a:r>
            <a:r>
              <a:rPr lang="sr-Latn-RS" sz="1200" i="1" kern="1200" dirty="0" smtClean="0">
                <a:solidFill>
                  <a:schemeClr val="tx1"/>
                </a:solidFill>
                <a:effectLst/>
                <a:latin typeface="+mn-lt"/>
                <a:ea typeface="+mn-ea"/>
                <a:cs typeface="+mn-cs"/>
              </a:rPr>
              <a:t>instant </a:t>
            </a:r>
            <a:r>
              <a:rPr lang="sr-Latn-RS" sz="1200" i="1" kern="1200" dirty="0" err="1" smtClean="0">
                <a:solidFill>
                  <a:schemeClr val="tx1"/>
                </a:solidFill>
                <a:effectLst/>
                <a:latin typeface="+mn-lt"/>
                <a:ea typeface="+mn-ea"/>
                <a:cs typeface="+mn-cs"/>
              </a:rPr>
              <a:t>messaging</a:t>
            </a:r>
            <a:r>
              <a:rPr lang="sr-Latn-RS" sz="1200" kern="1200" dirty="0" smtClean="0">
                <a:solidFill>
                  <a:schemeClr val="tx1"/>
                </a:solidFill>
                <a:effectLst/>
                <a:latin typeface="+mn-lt"/>
                <a:ea typeface="+mn-ea"/>
                <a:cs typeface="+mn-cs"/>
              </a:rPr>
              <a:t> kao metod komunikacije.</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JUL 2020.  KORIŠĆENJE DRUŠTVENIH MEDIJA ŠIROM SVETA</a:t>
            </a:r>
          </a:p>
          <a:p>
            <a:pPr indent="457200"/>
            <a:r>
              <a:rPr lang="sr-Latn-RS" sz="1200" i="0" kern="1200" dirty="0" smtClean="0">
                <a:solidFill>
                  <a:schemeClr val="tx1"/>
                </a:solidFill>
                <a:effectLst/>
                <a:latin typeface="+mn-lt"/>
                <a:ea typeface="+mn-ea"/>
                <a:cs typeface="+mn-cs"/>
              </a:rPr>
              <a:t>	BROJ LJUDI KOJI AKTIVNO KORISTE DRUŠTVENE MREŽE I USLUGE ZA SLANJE PORUKA</a:t>
            </a:r>
          </a:p>
          <a:p>
            <a:pPr indent="457200"/>
            <a:r>
              <a:rPr lang="sr-Latn-RS" sz="1200" i="0" kern="1200" dirty="0" smtClean="0">
                <a:solidFill>
                  <a:schemeClr val="tx1"/>
                </a:solidFill>
                <a:effectLst/>
                <a:latin typeface="+mn-lt"/>
                <a:ea typeface="+mn-ea"/>
                <a:cs typeface="+mn-cs"/>
              </a:rPr>
              <a:t>	</a:t>
            </a:r>
          </a:p>
          <a:p>
            <a:pPr indent="457200"/>
            <a:r>
              <a:rPr lang="sr-Latn-RS" sz="1200" i="0" kern="1200" dirty="0" smtClean="0">
                <a:solidFill>
                  <a:schemeClr val="tx1"/>
                </a:solidFill>
                <a:effectLst/>
                <a:latin typeface="+mn-lt"/>
                <a:ea typeface="+mn-ea"/>
                <a:cs typeface="+mn-cs"/>
              </a:rPr>
              <a:t>	UKUPNI BROJ  AKTIVNIH 	KORISNIKA DRUŠTVENIH  MEDIJA 3,96 MILIJARDI</a:t>
            </a:r>
          </a:p>
          <a:p>
            <a:pPr indent="457200"/>
            <a:r>
              <a:rPr lang="sr-Latn-RS" sz="1200" i="0" kern="1200" dirty="0" smtClean="0">
                <a:solidFill>
                  <a:schemeClr val="tx1"/>
                </a:solidFill>
                <a:effectLst/>
                <a:latin typeface="+mn-lt"/>
                <a:ea typeface="+mn-ea"/>
                <a:cs typeface="+mn-cs"/>
              </a:rPr>
              <a:t>	</a:t>
            </a:r>
          </a:p>
          <a:p>
            <a:pPr indent="457200"/>
            <a:r>
              <a:rPr lang="sr-Latn-RS" sz="1200" i="0" kern="1200" dirty="0" smtClean="0">
                <a:solidFill>
                  <a:schemeClr val="tx1"/>
                </a:solidFill>
                <a:effectLst/>
                <a:latin typeface="+mn-lt"/>
                <a:ea typeface="+mn-ea"/>
                <a:cs typeface="+mn-cs"/>
              </a:rPr>
              <a:t>	PRODOR DRUŠTVENIH MEDIJA (KORISNICI U ODNOSU NA UKUPNO STANOVNIŠTVO) 51%</a:t>
            </a:r>
          </a:p>
          <a:p>
            <a:pPr indent="457200"/>
            <a:endParaRPr lang="sr-Latn-RS" sz="1200" i="0"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	GODIŠNJI</a:t>
            </a:r>
            <a:r>
              <a:rPr lang="sr-Latn-RS" sz="1200" i="0" kern="1200" baseline="0" dirty="0" smtClean="0">
                <a:solidFill>
                  <a:schemeClr val="tx1"/>
                </a:solidFill>
                <a:effectLst/>
                <a:latin typeface="+mn-lt"/>
                <a:ea typeface="+mn-ea"/>
                <a:cs typeface="+mn-cs"/>
              </a:rPr>
              <a:t> RAST UKUPNOG BROJA KORISNIKA DRUŠTVENIH MEDIJA +10,5% (+376 MILIONA)</a:t>
            </a:r>
          </a:p>
          <a:p>
            <a:pPr indent="457200"/>
            <a:endParaRPr lang="sr-Latn-RS" sz="1200" i="0" kern="1200" baseline="0" dirty="0" smtClean="0">
              <a:solidFill>
                <a:schemeClr val="tx1"/>
              </a:solidFill>
              <a:effectLst/>
              <a:latin typeface="+mn-lt"/>
              <a:ea typeface="+mn-ea"/>
              <a:cs typeface="+mn-cs"/>
            </a:endParaRPr>
          </a:p>
          <a:p>
            <a:pPr indent="457200"/>
            <a:r>
              <a:rPr lang="sr-Latn-RS" sz="1200" i="0" kern="1200" baseline="0" dirty="0" smtClean="0">
                <a:solidFill>
                  <a:schemeClr val="tx1"/>
                </a:solidFill>
                <a:effectLst/>
                <a:latin typeface="+mn-lt"/>
                <a:ea typeface="+mn-ea"/>
                <a:cs typeface="+mn-cs"/>
              </a:rPr>
              <a:t>	UKUPNI BROJ KORISNIKA DRUŠTVENIH MEDIJA KOJI TIM MEDIJIMA PRISTUPAJU PREKO MOBILNIH TELEFONA 3,91 MILIJARDA</a:t>
            </a:r>
          </a:p>
          <a:p>
            <a:pPr indent="457200"/>
            <a:endParaRPr lang="sr-Latn-RS" sz="1200" i="0" kern="1200" baseline="0" dirty="0" smtClean="0">
              <a:solidFill>
                <a:schemeClr val="tx1"/>
              </a:solidFill>
              <a:effectLst/>
              <a:latin typeface="+mn-lt"/>
              <a:ea typeface="+mn-ea"/>
              <a:cs typeface="+mn-cs"/>
            </a:endParaRPr>
          </a:p>
          <a:p>
            <a:pPr indent="457200"/>
            <a:r>
              <a:rPr lang="sr-Latn-RS" sz="1200" i="0" kern="1200" baseline="0" dirty="0" smtClean="0">
                <a:solidFill>
                  <a:schemeClr val="tx1"/>
                </a:solidFill>
                <a:effectLst/>
                <a:latin typeface="+mn-lt"/>
                <a:ea typeface="+mn-ea"/>
                <a:cs typeface="+mn-cs"/>
              </a:rPr>
              <a:t>	PROCENAT UKUPNOG BROJA KORISNIKA DRUŠTVENIH MEDIJA KOJI MREŽAMA PRISTUPAJU PREKO MOBILNIH TELEFONA 99%</a:t>
            </a:r>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____________________________________________________________________________________________________________________</a:t>
            </a:r>
          </a:p>
          <a:p>
            <a:pPr indent="457200"/>
            <a:endParaRPr lang="sr-Latn-RS" sz="1200" i="1"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Predavač</a:t>
            </a:r>
            <a:r>
              <a:rPr lang="sr-Latn-RS" sz="1200" kern="1200" dirty="0" smtClean="0">
                <a:solidFill>
                  <a:schemeClr val="tx1"/>
                </a:solidFill>
                <a:effectLst/>
                <a:latin typeface="+mn-lt"/>
                <a:ea typeface="+mn-ea"/>
                <a:cs typeface="+mn-cs"/>
              </a:rPr>
              <a:t> treba da iskoristi kraće vreme da razmotri uticaj onoga što je prikazano na slici – i da objasni zašto su društvene mreže toliko važno područje za kriminal i krivičnu istragu.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slici se naglašava korišćenje i rast.</a:t>
            </a:r>
            <a:endParaRPr lang="en-US" sz="1200" kern="1200" dirty="0" smtClean="0">
              <a:solidFill>
                <a:schemeClr val="tx1"/>
              </a:solidFill>
              <a:effectLst/>
              <a:latin typeface="+mn-lt"/>
              <a:ea typeface="+mn-ea"/>
              <a:cs typeface="+mn-cs"/>
            </a:endParaRPr>
          </a:p>
          <a:p>
            <a:pPr indent="457200">
              <a:lnSpc>
                <a:spcPct val="120000"/>
              </a:lnSpc>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Uobičajene stvari koje ljudi kače na mrežu – što pruža mogućnost organima reda da prikupe informacije koje su relevantne – ako imaju odgovarajuće ovlašćenje i mogu propisno to da urade.</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 kojim god uređajem da se sretnemo – svi oni imaju određene sličnosti.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od njih će verovatno imati ekran kako bismo mogli da vidimo šta uređaj radi i da dobijemo određeni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neki način da se unesu podaci u uređaj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 kao što je tastatura ili miš – ili se interakcija ostvaruje preko </a:t>
            </a:r>
            <a:r>
              <a:rPr lang="sr-Latn-RS" sz="1200" kern="1200" dirty="0" err="1" smtClean="0">
                <a:solidFill>
                  <a:schemeClr val="tx1"/>
                </a:solidFill>
                <a:effectLst/>
                <a:latin typeface="+mn-lt"/>
                <a:ea typeface="+mn-ea"/>
                <a:cs typeface="+mn-cs"/>
              </a:rPr>
              <a:t>tačskrina</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touchscreen</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neku privremenu memoriju koja omogućuje da se čuvaju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procesor koji omogućuje da se vrši računarska obrada.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obično ima neku trajniju mogućnost za skladištenje (podataka).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mogućnost da se poveže s drugim uređajima kako bi se ostvarila interakcija.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verovatno treba povezati na mrežu.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Uređaju je potrebno napajanje da bi mogao da radi.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bismo pokušali objasniti radne delove uređaja, polazimo od pretpostavke da među njima postoje sličnosti – da bismo razumeli šta tačno rade.</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smtClean="0">
                <a:solidFill>
                  <a:schemeClr val="tx1"/>
                </a:solidFill>
                <a:effectLst/>
                <a:latin typeface="+mn-lt"/>
                <a:ea typeface="+mn-ea"/>
                <a:cs typeface="+mn-cs"/>
              </a:rPr>
              <a:t>Internet </a:t>
            </a:r>
            <a:r>
              <a:rPr lang="sr-Latn-RS" sz="1200" i="1" kern="1200" dirty="0" err="1" smtClean="0">
                <a:solidFill>
                  <a:schemeClr val="tx1"/>
                </a:solidFill>
                <a:effectLst/>
                <a:latin typeface="+mn-lt"/>
                <a:ea typeface="+mn-ea"/>
                <a:cs typeface="+mn-cs"/>
              </a:rPr>
              <a:t>Relay</a:t>
            </a:r>
            <a:r>
              <a:rPr lang="sr-Latn-RS" sz="1200" i="1" kern="1200" dirty="0" smtClean="0">
                <a:solidFill>
                  <a:schemeClr val="tx1"/>
                </a:solidFill>
                <a:effectLst/>
                <a:latin typeface="+mn-lt"/>
                <a:ea typeface="+mn-ea"/>
                <a:cs typeface="+mn-cs"/>
              </a:rPr>
              <a:t> Chat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 internet ćaskanje) u suštini predstavlja sistem za </a:t>
            </a:r>
            <a:r>
              <a:rPr lang="sr-Latn-RS" sz="1200" kern="1200" dirty="0" err="1" smtClean="0">
                <a:solidFill>
                  <a:schemeClr val="tx1"/>
                </a:solidFill>
                <a:effectLst/>
                <a:latin typeface="+mn-lt"/>
                <a:ea typeface="+mn-ea"/>
                <a:cs typeface="+mn-cs"/>
              </a:rPr>
              <a:t>telekonferencije</a:t>
            </a:r>
            <a:r>
              <a:rPr lang="sr-Latn-RS" sz="1200" kern="1200" dirty="0" smtClean="0">
                <a:solidFill>
                  <a:schemeClr val="tx1"/>
                </a:solidFill>
                <a:effectLst/>
                <a:latin typeface="+mn-lt"/>
                <a:ea typeface="+mn-ea"/>
                <a:cs typeface="+mn-cs"/>
              </a:rPr>
              <a:t> koji je već pomalo star, ali ga još koriste kriminalci za komunikaciju i razmenu fajlova.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Sistem radi preko niza servera koji su povezani jedni s drugima i razmenjuju poruke koje se </a:t>
            </a:r>
            <a:r>
              <a:rPr lang="sr-Latn-RS" sz="1200" kern="1200" dirty="0" err="1" smtClean="0">
                <a:solidFill>
                  <a:schemeClr val="tx1"/>
                </a:solidFill>
                <a:effectLst/>
                <a:latin typeface="+mn-lt"/>
                <a:ea typeface="+mn-ea"/>
                <a:cs typeface="+mn-cs"/>
              </a:rPr>
              <a:t>postuju</a:t>
            </a:r>
            <a:r>
              <a:rPr lang="sr-Latn-RS" sz="1200" kern="1200" dirty="0" smtClean="0">
                <a:solidFill>
                  <a:schemeClr val="tx1"/>
                </a:solidFill>
                <a:effectLst/>
                <a:latin typeface="+mn-lt"/>
                <a:ea typeface="+mn-ea"/>
                <a:cs typeface="+mn-cs"/>
              </a:rPr>
              <a:t> u „kanale” zasnovane na tekstu; to su virtuelne prostorije za susrete.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Teme diskusija su pobrojane i korisnici koji imaju nekog </a:t>
            </a:r>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klijenta mogu se povezati sa jednim ili više kanala u istom trenutku kako bi učestvovali u diskusiji s ljudima koji slično misle.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nije najjednostavniji za korišćenje na internetu i uglavnom ga koriste iskusniji i potencijalno stariji korisnici.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Ikone označavaju </a:t>
            </a:r>
            <a:r>
              <a:rPr lang="sr-Latn-RS" sz="1200" i="1" kern="1200" dirty="0" smtClean="0">
                <a:solidFill>
                  <a:schemeClr val="tx1"/>
                </a:solidFill>
                <a:effectLst/>
                <a:latin typeface="+mn-lt"/>
                <a:ea typeface="+mn-ea"/>
                <a:cs typeface="+mn-cs"/>
              </a:rPr>
              <a:t>Messenger, </a:t>
            </a:r>
            <a:r>
              <a:rPr lang="sr-Latn-RS" sz="1200" i="1" kern="1200" dirty="0" err="1" smtClean="0">
                <a:solidFill>
                  <a:schemeClr val="tx1"/>
                </a:solidFill>
                <a:effectLst/>
                <a:latin typeface="+mn-lt"/>
                <a:ea typeface="+mn-ea"/>
                <a:cs typeface="+mn-cs"/>
              </a:rPr>
              <a:t>WhatsApp</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Telegram</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zna šta su </a:t>
            </a:r>
            <a:r>
              <a:rPr lang="sr-Latn-RS" sz="1200" i="1" kern="1200" dirty="0" smtClean="0">
                <a:solidFill>
                  <a:schemeClr val="tx1"/>
                </a:solidFill>
                <a:effectLst/>
                <a:latin typeface="+mn-lt"/>
                <a:ea typeface="+mn-ea"/>
                <a:cs typeface="+mn-cs"/>
              </a:rPr>
              <a:t>Messenger </a:t>
            </a:r>
            <a:r>
              <a:rPr lang="sr-Latn-RS" sz="1200" kern="1200" dirty="0" smtClean="0">
                <a:solidFill>
                  <a:schemeClr val="tx1"/>
                </a:solidFill>
                <a:effectLst/>
                <a:latin typeface="+mn-lt"/>
                <a:ea typeface="+mn-ea"/>
                <a:cs typeface="+mn-cs"/>
              </a:rPr>
              <a:t>usluge i kakva je mogućnost za slanje jednostavnih tekstualnih poruka – i da potom pređe na slanje i dobijanje slika, zvučnih fajlova i video-zapisa – i na kraju na video-pozive – koji se pojavljuju na sledećem slajdu kao </a:t>
            </a:r>
            <a:r>
              <a:rPr lang="sr-Latn-RS" sz="1200" i="1" kern="1200" dirty="0" smtClean="0">
                <a:solidFill>
                  <a:schemeClr val="tx1"/>
                </a:solidFill>
                <a:effectLst/>
                <a:latin typeface="+mn-lt"/>
                <a:ea typeface="+mn-ea"/>
                <a:cs typeface="+mn-cs"/>
              </a:rPr>
              <a:t>VOIP</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donjem delu slajda)</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IP uređaj koji poziva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Glasovna poruka se razbija na pakete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Paketi se šalju </a:t>
            </a:r>
            <a:r>
              <a:rPr lang="sr-Latn-RS" sz="1200" kern="1200" dirty="0" err="1" smtClean="0">
                <a:solidFill>
                  <a:schemeClr val="tx1"/>
                </a:solidFill>
                <a:effectLst/>
                <a:latin typeface="+mn-lt"/>
                <a:ea typeface="+mn-ea"/>
                <a:cs typeface="+mn-cs"/>
              </a:rPr>
              <a:t>internetom</a:t>
            </a: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Paketi se ponovo </a:t>
            </a:r>
            <a:r>
              <a:rPr lang="sr-Latn-RS" sz="1200" kern="1200" dirty="0" err="1" smtClean="0">
                <a:solidFill>
                  <a:schemeClr val="tx1"/>
                </a:solidFill>
                <a:effectLst/>
                <a:latin typeface="+mn-lt"/>
                <a:ea typeface="+mn-ea"/>
                <a:cs typeface="+mn-cs"/>
              </a:rPr>
              <a:t>rekonfigurišu</a:t>
            </a:r>
            <a:r>
              <a:rPr lang="sr-Latn-RS" sz="1200" kern="1200" dirty="0" smtClean="0">
                <a:solidFill>
                  <a:schemeClr val="tx1"/>
                </a:solidFill>
                <a:effectLst/>
                <a:latin typeface="+mn-lt"/>
                <a:ea typeface="+mn-ea"/>
                <a:cs typeface="+mn-cs"/>
              </a:rPr>
              <a:t> i  tako nastaje zvuk koji se emituje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err="1" smtClean="0">
                <a:solidFill>
                  <a:schemeClr val="tx1"/>
                </a:solidFill>
                <a:effectLst/>
                <a:latin typeface="+mn-lt"/>
                <a:ea typeface="+mn-ea"/>
                <a:cs typeface="+mn-cs"/>
              </a:rPr>
              <a:t>Odredišni</a:t>
            </a:r>
            <a:r>
              <a:rPr lang="sr-Latn-RS" sz="1200" kern="1200" dirty="0" smtClean="0">
                <a:solidFill>
                  <a:schemeClr val="tx1"/>
                </a:solidFill>
                <a:effectLst/>
                <a:latin typeface="+mn-lt"/>
                <a:ea typeface="+mn-ea"/>
                <a:cs typeface="+mn-cs"/>
              </a:rPr>
              <a:t> uređaj</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Prirodna ekstenzija </a:t>
            </a:r>
            <a:r>
              <a:rPr lang="sr-Latn-RS" sz="1200" i="1" kern="1200" dirty="0" err="1" smtClean="0">
                <a:solidFill>
                  <a:schemeClr val="tx1"/>
                </a:solidFill>
                <a:effectLst/>
                <a:latin typeface="+mn-lt"/>
                <a:ea typeface="+mn-ea"/>
                <a:cs typeface="+mn-cs"/>
              </a:rPr>
              <a:t>Messengera</a:t>
            </a:r>
            <a:r>
              <a:rPr lang="sr-Latn-RS" sz="1200" kern="1200" dirty="0" smtClean="0">
                <a:solidFill>
                  <a:schemeClr val="tx1"/>
                </a:solidFill>
                <a:effectLst/>
                <a:latin typeface="+mn-lt"/>
                <a:ea typeface="+mn-ea"/>
                <a:cs typeface="+mn-cs"/>
              </a:rPr>
              <a:t> koja se sada ne koristi samo u poslovnom i korporativnom okruženju nego i u vlastitom domu.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 kompanija za koju niko nije čuo pre nego što se pojavio </a:t>
            </a:r>
            <a:r>
              <a:rPr lang="sr-Latn-RS" sz="1200" kern="1200" dirty="0" err="1" smtClean="0">
                <a:solidFill>
                  <a:schemeClr val="tx1"/>
                </a:solidFill>
                <a:effectLst/>
                <a:latin typeface="+mn-lt"/>
                <a:ea typeface="+mn-ea"/>
                <a:cs typeface="+mn-cs"/>
              </a:rPr>
              <a:t>kovid</a:t>
            </a:r>
            <a:r>
              <a:rPr lang="sr-Latn-RS" sz="1200" kern="1200" dirty="0" smtClean="0">
                <a:solidFill>
                  <a:schemeClr val="tx1"/>
                </a:solidFill>
                <a:effectLst/>
                <a:latin typeface="+mn-lt"/>
                <a:ea typeface="+mn-ea"/>
                <a:cs typeface="+mn-cs"/>
              </a:rPr>
              <a:t> – iz potpune anonimnosti postala je slavna preko noći jer može da poveže ljude koji nisu u stanju da se lično sretnu u neposrednom kontaktu.</a:t>
            </a:r>
            <a:endParaRPr lang="en-US" sz="1200" kern="1200" dirty="0" smtClean="0">
              <a:solidFill>
                <a:schemeClr val="tx1"/>
              </a:solidFill>
              <a:effectLst/>
              <a:latin typeface="+mn-lt"/>
              <a:ea typeface="+mn-ea"/>
              <a:cs typeface="+mn-cs"/>
            </a:endParaRPr>
          </a:p>
          <a:p>
            <a:pPr indent="457200"/>
            <a:endParaRPr lang="en-US" sz="1200" i="1" kern="1200" dirty="0" smtClean="0">
              <a:solidFill>
                <a:schemeClr val="tx1"/>
              </a:solidFill>
              <a:effectLst/>
              <a:latin typeface="+mn-lt"/>
              <a:ea typeface="+mn-ea"/>
              <a:cs typeface="+mn-cs"/>
            </a:endParaRPr>
          </a:p>
          <a:p>
            <a:pPr indent="457200"/>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je aplikacija za video-konferenciju koja se uglavnom koristi u poslovne svrhe. Kompaniju je 2011. osnovao Erik </a:t>
            </a:r>
            <a:r>
              <a:rPr lang="sr-Latn-RS" sz="1200" kern="1200" dirty="0" err="1" smtClean="0">
                <a:solidFill>
                  <a:schemeClr val="tx1"/>
                </a:solidFill>
                <a:effectLst/>
                <a:latin typeface="+mn-lt"/>
                <a:ea typeface="+mn-ea"/>
                <a:cs typeface="+mn-cs"/>
              </a:rPr>
              <a:t>Juan</a:t>
            </a:r>
            <a:r>
              <a:rPr lang="sr-Latn-RS" sz="1200" kern="1200" dirty="0" smtClean="0">
                <a:solidFill>
                  <a:schemeClr val="tx1"/>
                </a:solidFill>
                <a:effectLst/>
                <a:latin typeface="+mn-lt"/>
                <a:ea typeface="+mn-ea"/>
                <a:cs typeface="+mn-cs"/>
              </a:rPr>
              <a:t>, a program je lansiran u januaru 2013.</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Narednih godina kompanija je stekla znatnu popularnost i postala </a:t>
            </a:r>
            <a:r>
              <a:rPr lang="sr-Latn-RS" sz="1200" kern="1200" dirty="0" err="1" smtClean="0">
                <a:solidFill>
                  <a:schemeClr val="tx1"/>
                </a:solidFill>
                <a:effectLst/>
                <a:latin typeface="+mn-lt"/>
                <a:ea typeface="+mn-ea"/>
                <a:cs typeface="+mn-cs"/>
              </a:rPr>
              <a:t>profitaibilna</a:t>
            </a:r>
            <a:r>
              <a:rPr lang="sr-Latn-RS" sz="1200" kern="1200" dirty="0" smtClean="0">
                <a:solidFill>
                  <a:schemeClr val="tx1"/>
                </a:solidFill>
                <a:effectLst/>
                <a:latin typeface="+mn-lt"/>
                <a:ea typeface="+mn-ea"/>
                <a:cs typeface="+mn-cs"/>
              </a:rPr>
              <a:t>, ali je istinski prodrla u svest javnosti tokom epidemije virusa korona 2020. godine. Upravo je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omogućio korisnicima širom sveta da ostanu u kontaktu za vreme zaključavanja koje je sprovedeno kako bi se zaustavilo širenje virusa.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Zašto su se ljudi odlučili da izaberu aplikaciju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u martu 2020? </a:t>
            </a:r>
            <a:r>
              <a:rPr lang="sr-Latn-RS" sz="1200" kern="1200" dirty="0" err="1" smtClean="0">
                <a:solidFill>
                  <a:schemeClr val="tx1"/>
                </a:solidFill>
                <a:effectLst/>
                <a:latin typeface="+mn-lt"/>
                <a:ea typeface="+mn-ea"/>
                <a:cs typeface="+mn-cs"/>
              </a:rPr>
              <a:t>Juan</a:t>
            </a:r>
            <a:r>
              <a:rPr lang="sr-Latn-RS" sz="1200" kern="1200" dirty="0" smtClean="0">
                <a:solidFill>
                  <a:schemeClr val="tx1"/>
                </a:solidFill>
                <a:effectLst/>
                <a:latin typeface="+mn-lt"/>
                <a:ea typeface="+mn-ea"/>
                <a:cs typeface="+mn-cs"/>
              </a:rPr>
              <a:t> je na </a:t>
            </a:r>
            <a:r>
              <a:rPr lang="sr-Latn-RS" sz="1200" kern="1200" dirty="0" err="1" smtClean="0">
                <a:solidFill>
                  <a:schemeClr val="tx1"/>
                </a:solidFill>
                <a:effectLst/>
                <a:latin typeface="+mn-lt"/>
                <a:ea typeface="+mn-ea"/>
                <a:cs typeface="+mn-cs"/>
              </a:rPr>
              <a:t>blog</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postovao</a:t>
            </a:r>
            <a:r>
              <a:rPr lang="sr-Latn-RS" sz="1200" kern="1200" dirty="0" smtClean="0">
                <a:solidFill>
                  <a:schemeClr val="tx1"/>
                </a:solidFill>
                <a:effectLst/>
                <a:latin typeface="+mn-lt"/>
                <a:ea typeface="+mn-ea"/>
                <a:cs typeface="+mn-cs"/>
              </a:rPr>
              <a:t> da je tokom tog meseca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imao </a:t>
            </a:r>
            <a:r>
              <a:rPr lang="sr-Latn-RS" sz="1200" u="sng" kern="1200" dirty="0" smtClean="0">
                <a:solidFill>
                  <a:schemeClr val="tx1"/>
                </a:solidFill>
                <a:effectLst/>
                <a:latin typeface="+mn-lt"/>
                <a:ea typeface="+mn-ea"/>
                <a:cs typeface="+mn-cs"/>
                <a:hlinkClick r:id="rId3"/>
              </a:rPr>
              <a:t>200 miliona učesnika dnevnih susreta</a:t>
            </a:r>
            <a:r>
              <a:rPr lang="sr-Latn-RS" sz="1200" u="sng"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Narednog meseca taj broj je povećan na </a:t>
            </a:r>
            <a:r>
              <a:rPr lang="sr-Latn-RS" sz="1200" u="sng" kern="1200" dirty="0" smtClean="0">
                <a:solidFill>
                  <a:schemeClr val="tx1"/>
                </a:solidFill>
                <a:effectLst/>
                <a:latin typeface="+mn-lt"/>
                <a:ea typeface="+mn-ea"/>
                <a:cs typeface="+mn-cs"/>
                <a:hlinkClick r:id="rId4"/>
              </a:rPr>
              <a:t>300 miliona</a:t>
            </a:r>
            <a:r>
              <a:rPr lang="sr-Latn-RS" sz="1200" kern="1200" dirty="0" smtClean="0">
                <a:solidFill>
                  <a:schemeClr val="tx1"/>
                </a:solidFill>
                <a:effectLst/>
                <a:latin typeface="+mn-lt"/>
                <a:ea typeface="+mn-ea"/>
                <a:cs typeface="+mn-cs"/>
              </a:rPr>
              <a:t>. Ti podaci se mogu uporediti sa decembrom 2019, kada je taj broj iznosio 10 miliona.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524231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Iako je internet mesto gde </a:t>
            </a:r>
            <a:r>
              <a:rPr lang="sr-Latn-RS" sz="1200" kern="1200" dirty="0" err="1" smtClean="0">
                <a:solidFill>
                  <a:schemeClr val="tx1"/>
                </a:solidFill>
                <a:effectLst/>
                <a:latin typeface="+mn-lt"/>
                <a:ea typeface="+mn-ea"/>
                <a:cs typeface="+mn-cs"/>
              </a:rPr>
              <a:t>pružaoci</a:t>
            </a:r>
            <a:r>
              <a:rPr lang="sr-Latn-RS" sz="1200" kern="1200" dirty="0" smtClean="0">
                <a:solidFill>
                  <a:schemeClr val="tx1"/>
                </a:solidFill>
                <a:effectLst/>
                <a:latin typeface="+mn-lt"/>
                <a:ea typeface="+mn-ea"/>
                <a:cs typeface="+mn-cs"/>
              </a:rPr>
              <a:t> usluga i informacija, po pravilu, žele da objave i razmene podatke sa širom javnošću, postoji i potražnja za </a:t>
            </a:r>
            <a:r>
              <a:rPr lang="sr-Latn-RS" sz="1200" kern="1200" dirty="0" err="1" smtClean="0">
                <a:solidFill>
                  <a:schemeClr val="tx1"/>
                </a:solidFill>
                <a:effectLst/>
                <a:latin typeface="+mn-lt"/>
                <a:ea typeface="+mn-ea"/>
                <a:cs typeface="+mn-cs"/>
              </a:rPr>
              <a:t>skrivenijim</a:t>
            </a:r>
            <a:r>
              <a:rPr lang="sr-Latn-RS" sz="1200" kern="1200" dirty="0" smtClean="0">
                <a:solidFill>
                  <a:schemeClr val="tx1"/>
                </a:solidFill>
                <a:effectLst/>
                <a:latin typeface="+mn-lt"/>
                <a:ea typeface="+mn-ea"/>
                <a:cs typeface="+mn-cs"/>
              </a:rPr>
              <a:t> područjima koja bi bila dostupna samo nekoj ograničenoj grupi ljudi u ekskluzivne svrhe. Neka od tih područja su javni prostori koja mogu naći samo ona lica koja poseduju tačnu adresu. Uzmite za primer jedan par koji želi da razmeni fotografije sa svoje svadbe sa porodicom i prijateljima. Oni ne žele da svaki korisnik interneta vidi te fotografije. U tom slučaju oni mogu da postave fotografije koristeći uslugu „oblaka” i mogu da podele link samo sa ličnim prijateljima i porodicom. Razume se, to nije naročito bezbedan način za </a:t>
            </a:r>
            <a:r>
              <a:rPr lang="sr-Latn-RS" sz="1200" kern="1200" dirty="0" err="1" smtClean="0">
                <a:solidFill>
                  <a:schemeClr val="tx1"/>
                </a:solidFill>
                <a:effectLst/>
                <a:latin typeface="+mn-lt"/>
                <a:ea typeface="+mn-ea"/>
                <a:cs typeface="+mn-cs"/>
              </a:rPr>
              <a:t>šerovanje</a:t>
            </a:r>
            <a:r>
              <a:rPr lang="sr-Latn-RS" sz="1200" kern="1200" dirty="0" smtClean="0">
                <a:solidFill>
                  <a:schemeClr val="tx1"/>
                </a:solidFill>
                <a:effectLst/>
                <a:latin typeface="+mn-lt"/>
                <a:ea typeface="+mn-ea"/>
                <a:cs typeface="+mn-cs"/>
              </a:rPr>
              <a:t> privatnih podataka, ali je jednostavan i budući da se fotografije ne smatraju naročito </a:t>
            </a:r>
            <a:r>
              <a:rPr lang="sr-Latn-RS" sz="1200" kern="1200" dirty="0" err="1" smtClean="0">
                <a:solidFill>
                  <a:schemeClr val="tx1"/>
                </a:solidFill>
                <a:effectLst/>
                <a:latin typeface="+mn-lt"/>
                <a:ea typeface="+mn-ea"/>
                <a:cs typeface="+mn-cs"/>
              </a:rPr>
              <a:t>poverljivima</a:t>
            </a:r>
            <a:r>
              <a:rPr lang="sr-Latn-RS" sz="1200" kern="1200" dirty="0" smtClean="0">
                <a:solidFill>
                  <a:schemeClr val="tx1"/>
                </a:solidFill>
                <a:effectLst/>
                <a:latin typeface="+mn-lt"/>
                <a:ea typeface="+mn-ea"/>
                <a:cs typeface="+mn-cs"/>
              </a:rPr>
              <a:t>, to rešenje može zadovoljiti većinu ljudi.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takođe druge skrivene oblasti interneta za koje su potrebni akreditivi kod </a:t>
            </a:r>
            <a:r>
              <a:rPr lang="sr-Latn-RS" sz="1200" kern="1200" dirty="0" err="1" smtClean="0">
                <a:solidFill>
                  <a:schemeClr val="tx1"/>
                </a:solidFill>
                <a:effectLst/>
                <a:latin typeface="+mn-lt"/>
                <a:ea typeface="+mn-ea"/>
                <a:cs typeface="+mn-cs"/>
              </a:rPr>
              <a:t>logovanja</a:t>
            </a:r>
            <a:r>
              <a:rPr lang="sr-Latn-RS" sz="1200" kern="1200" dirty="0" smtClean="0">
                <a:solidFill>
                  <a:schemeClr val="tx1"/>
                </a:solidFill>
                <a:effectLst/>
                <a:latin typeface="+mn-lt"/>
                <a:ea typeface="+mn-ea"/>
                <a:cs typeface="+mn-cs"/>
              </a:rPr>
              <a:t>. Tipična oglasna tabla i uobičajeni veb-</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nalog samo su dva primera privatnih područja koja se ne mogu naći pomoću običnog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niti im se može pristupiti zato što je potrebno ispuniti određeni uslov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Pored sajtova koji se namerno skrivaju od javnosti i javnih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postoje i veb-sajtovi i baze podataka koji se ne mogu </a:t>
            </a:r>
            <a:r>
              <a:rPr lang="sr-Latn-RS" sz="1200" kern="1200" dirty="0" err="1" smtClean="0">
                <a:solidFill>
                  <a:schemeClr val="tx1"/>
                </a:solidFill>
                <a:effectLst/>
                <a:latin typeface="+mn-lt"/>
                <a:ea typeface="+mn-ea"/>
                <a:cs typeface="+mn-cs"/>
              </a:rPr>
              <a:t>indeksirati</a:t>
            </a:r>
            <a:r>
              <a:rPr lang="sr-Latn-RS" sz="1200" kern="1200" dirty="0" smtClean="0">
                <a:solidFill>
                  <a:schemeClr val="tx1"/>
                </a:solidFill>
                <a:effectLst/>
                <a:latin typeface="+mn-lt"/>
                <a:ea typeface="+mn-ea"/>
                <a:cs typeface="+mn-cs"/>
              </a:rPr>
              <a:t> pomoću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zato što </a:t>
            </a:r>
            <a:r>
              <a:rPr lang="sr-Latn-RS" sz="1200" kern="1200" dirty="0" err="1" smtClean="0">
                <a:solidFill>
                  <a:schemeClr val="tx1"/>
                </a:solidFill>
                <a:effectLst/>
                <a:latin typeface="+mn-lt"/>
                <a:ea typeface="+mn-ea"/>
                <a:cs typeface="+mn-cs"/>
              </a:rPr>
              <a:t>pretraživači</a:t>
            </a:r>
            <a:r>
              <a:rPr lang="sr-Latn-RS" sz="1200" kern="1200" dirty="0" smtClean="0">
                <a:solidFill>
                  <a:schemeClr val="tx1"/>
                </a:solidFill>
                <a:effectLst/>
                <a:latin typeface="+mn-lt"/>
                <a:ea typeface="+mn-ea"/>
                <a:cs typeface="+mn-cs"/>
              </a:rPr>
              <a:t> ne mogu da shvate niti da analiziraju njihov sadržaj.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Kolektivni naziv za sve te oblasti interneta koje su skrivene od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jeste </a:t>
            </a:r>
            <a:r>
              <a:rPr lang="sr-Latn-RS" sz="1200" b="1" kern="1200" dirty="0" smtClean="0">
                <a:solidFill>
                  <a:schemeClr val="tx1"/>
                </a:solidFill>
                <a:effectLst/>
                <a:latin typeface="+mn-lt"/>
                <a:ea typeface="+mn-ea"/>
                <a:cs typeface="+mn-cs"/>
              </a:rPr>
              <a:t>„duboka mreža” (</a:t>
            </a:r>
            <a:r>
              <a:rPr lang="sr-Latn-RS" sz="1200" b="1" i="1" kern="1200" dirty="0" err="1" smtClean="0">
                <a:solidFill>
                  <a:schemeClr val="tx1"/>
                </a:solidFill>
                <a:effectLst/>
                <a:latin typeface="+mn-lt"/>
                <a:ea typeface="+mn-ea"/>
                <a:cs typeface="+mn-cs"/>
              </a:rPr>
              <a:t>deep</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(ostali nazivi su „skrivena mreža”/</a:t>
            </a:r>
            <a:r>
              <a:rPr lang="sr-Latn-RS" sz="1200" i="1" kern="1200" dirty="0" err="1" smtClean="0">
                <a:solidFill>
                  <a:schemeClr val="tx1"/>
                </a:solidFill>
                <a:effectLst/>
                <a:latin typeface="+mn-lt"/>
                <a:ea typeface="+mn-ea"/>
                <a:cs typeface="+mn-cs"/>
              </a:rPr>
              <a:t>hidden</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„nevidljiva mreža” /</a:t>
            </a:r>
            <a:r>
              <a:rPr lang="sr-Latn-RS" sz="1200" i="1" kern="1200" dirty="0" err="1" smtClean="0">
                <a:solidFill>
                  <a:schemeClr val="tx1"/>
                </a:solidFill>
                <a:effectLst/>
                <a:latin typeface="+mn-lt"/>
                <a:ea typeface="+mn-ea"/>
                <a:cs typeface="+mn-cs"/>
              </a:rPr>
              <a:t>invisible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ili </a:t>
            </a:r>
            <a:r>
              <a:rPr lang="sr-Latn-RS" sz="1200" i="1" kern="1200" dirty="0" err="1" smtClean="0">
                <a:solidFill>
                  <a:schemeClr val="tx1"/>
                </a:solidFill>
                <a:effectLst/>
                <a:latin typeface="+mn-lt"/>
                <a:ea typeface="+mn-ea"/>
                <a:cs typeface="+mn-cs"/>
              </a:rPr>
              <a:t>deepnet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Pored veb-sajtova, baza podataka i dokumenata koji nisu indeksirani za </a:t>
            </a:r>
            <a:r>
              <a:rPr lang="sr-Latn-RS" sz="1200" kern="1200" dirty="0" err="1" smtClean="0">
                <a:solidFill>
                  <a:schemeClr val="tx1"/>
                </a:solidFill>
                <a:effectLst/>
                <a:latin typeface="+mn-lt"/>
                <a:ea typeface="+mn-ea"/>
                <a:cs typeface="+mn-cs"/>
              </a:rPr>
              <a:t>pretraživače</a:t>
            </a:r>
            <a:r>
              <a:rPr lang="sr-Latn-RS" sz="1200" kern="1200" dirty="0" smtClean="0">
                <a:solidFill>
                  <a:schemeClr val="tx1"/>
                </a:solidFill>
                <a:effectLst/>
                <a:latin typeface="+mn-lt"/>
                <a:ea typeface="+mn-ea"/>
                <a:cs typeface="+mn-cs"/>
              </a:rPr>
              <a:t>, postoji još jedan sloj „duboke mreže”: to je takozvana </a:t>
            </a:r>
            <a:r>
              <a:rPr lang="sr-Latn-RS" sz="1200" b="1" kern="1200" dirty="0" smtClean="0">
                <a:solidFill>
                  <a:schemeClr val="tx1"/>
                </a:solidFill>
                <a:effectLst/>
                <a:latin typeface="+mn-lt"/>
                <a:ea typeface="+mn-ea"/>
                <a:cs typeface="+mn-cs"/>
              </a:rPr>
              <a:t>tamna mreža (</a:t>
            </a:r>
            <a:r>
              <a:rPr lang="sr-Latn-RS" sz="1200" b="1" i="1" kern="1200" dirty="0" err="1" smtClean="0">
                <a:solidFill>
                  <a:schemeClr val="tx1"/>
                </a:solidFill>
                <a:effectLst/>
                <a:latin typeface="+mn-lt"/>
                <a:ea typeface="+mn-ea"/>
                <a:cs typeface="+mn-cs"/>
              </a:rPr>
              <a:t>dark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b="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Ona se ne može pretraživati pomoću standardnih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Međutim, iako se veb-sajtovima na „dubokoj mreži” može pristupiti pomoću normalnog </a:t>
            </a:r>
            <a:r>
              <a:rPr lang="sr-Latn-RS" sz="1200" kern="1200" dirty="0" err="1" smtClean="0">
                <a:solidFill>
                  <a:schemeClr val="tx1"/>
                </a:solidFill>
                <a:effectLst/>
                <a:latin typeface="+mn-lt"/>
                <a:ea typeface="+mn-ea"/>
                <a:cs typeface="+mn-cs"/>
              </a:rPr>
              <a:t>brauzera</a:t>
            </a:r>
            <a:r>
              <a:rPr lang="sr-Latn-RS" sz="1200" kern="1200" dirty="0" smtClean="0">
                <a:solidFill>
                  <a:schemeClr val="tx1"/>
                </a:solidFill>
                <a:effectLst/>
                <a:latin typeface="+mn-lt"/>
                <a:ea typeface="+mn-ea"/>
                <a:cs typeface="+mn-cs"/>
              </a:rPr>
              <a:t> ako posetilac zna tačnu adresu ili akreditive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to ne važi za veb-sajtove na „tamnoj mreži”.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„Tamnu mrežu” </a:t>
            </a:r>
            <a:r>
              <a:rPr lang="sr-Latn-RS" sz="1200" kern="1200" dirty="0" smtClean="0">
                <a:solidFill>
                  <a:schemeClr val="tx1"/>
                </a:solidFill>
                <a:effectLst/>
                <a:latin typeface="+mn-lt"/>
                <a:ea typeface="+mn-ea"/>
                <a:cs typeface="+mn-cs"/>
              </a:rPr>
              <a:t>čine razni </a:t>
            </a:r>
            <a:r>
              <a:rPr lang="sr-Latn-RS" sz="1200" b="1" kern="1200" dirty="0" err="1" smtClean="0">
                <a:solidFill>
                  <a:schemeClr val="tx1"/>
                </a:solidFill>
                <a:effectLst/>
                <a:latin typeface="+mn-lt"/>
                <a:ea typeface="+mn-ea"/>
                <a:cs typeface="+mn-cs"/>
              </a:rPr>
              <a:t>dark</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netovi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male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mreže, kao i veoma popularne mreže kao što su </a:t>
            </a:r>
            <a:r>
              <a:rPr lang="sr-Latn-RS" sz="1200" i="1" kern="1200" dirty="0" err="1" smtClean="0">
                <a:solidFill>
                  <a:schemeClr val="tx1"/>
                </a:solidFill>
                <a:effectLst/>
                <a:latin typeface="+mn-lt"/>
                <a:ea typeface="+mn-ea"/>
                <a:cs typeface="+mn-cs"/>
              </a:rPr>
              <a:t>freenet</a:t>
            </a:r>
            <a:r>
              <a:rPr lang="sr-Latn-RS" sz="1200" i="1" kern="1200" dirty="0" smtClean="0">
                <a:solidFill>
                  <a:schemeClr val="tx1"/>
                </a:solidFill>
                <a:effectLst/>
                <a:latin typeface="+mn-lt"/>
                <a:ea typeface="+mn-ea"/>
                <a:cs typeface="+mn-cs"/>
              </a:rPr>
              <a:t>, I2P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Ovde istaknuti veb-sajt pruža anonimnost ili omogućuje šifrovanje kojim se štiti pošiljalac. Neki od tih sajtova su besplatni – dok se usluge nekih sajtova plaćaju. Ovo je ilustracija iz koje se vidi koliko je lako obaviti stvari na internetu i koliko je teško ući u trag osumnjičenom ili </a:t>
            </a:r>
            <a:r>
              <a:rPr lang="sr-Latn-RS" sz="1200" kern="1200" dirty="0" err="1" smtClean="0">
                <a:solidFill>
                  <a:schemeClr val="tx1"/>
                </a:solidFill>
                <a:effectLst/>
                <a:latin typeface="+mn-lt"/>
                <a:ea typeface="+mn-ea"/>
                <a:cs typeface="+mn-cs"/>
              </a:rPr>
              <a:t>počiniocu</a:t>
            </a:r>
            <a:r>
              <a:rPr lang="sr-Latn-RS" sz="1200" kern="1200" dirty="0" smtClean="0">
                <a:solidFill>
                  <a:schemeClr val="tx1"/>
                </a:solidFill>
                <a:effectLst/>
                <a:latin typeface="+mn-lt"/>
                <a:ea typeface="+mn-ea"/>
                <a:cs typeface="+mn-cs"/>
              </a:rPr>
              <a:t> – zato što oni koriste tehnologiju koja im omogućuje da zametnu tragove.</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ti sajtovi nude mogućnost da obezbede da na serveru ne ostane nikakav trag koji bi se mogao pratiti – zato što uklanjaju informacije o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Svi naši uređaji imaju neki vid hardvera i neki softver koji omogućuje korisniku da ostvari interakciju sa uređajem.</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Hardver čine svi fizički delovi koje možemo da vidimo i dodirnemo.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Softver su programi koji su instalirani na hardver i rade na njemu.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Najveći deo softvera na kompjuteru verovatno je operativni sistem.</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vrlo liči na </a:t>
            </a:r>
            <a:r>
              <a:rPr lang="sr-Latn-RS" sz="1200" b="1" kern="1200" dirty="0" err="1" smtClean="0">
                <a:solidFill>
                  <a:schemeClr val="tx1"/>
                </a:solidFill>
                <a:effectLst/>
                <a:latin typeface="+mn-lt"/>
                <a:ea typeface="+mn-ea"/>
                <a:cs typeface="+mn-cs"/>
              </a:rPr>
              <a:t>proksi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kompjuter je tako konfigurisan da se poveže s drugim serverom i možda usmerava mrežni saobraćaj preko tog servera. Međutim, dok </a:t>
            </a:r>
            <a:r>
              <a:rPr lang="sr-Latn-RS" sz="1200" b="1" kern="1200" dirty="0" err="1" smtClean="0">
                <a:solidFill>
                  <a:schemeClr val="tx1"/>
                </a:solidFill>
                <a:effectLst/>
                <a:latin typeface="+mn-lt"/>
                <a:ea typeface="+mn-ea"/>
                <a:cs typeface="+mn-cs"/>
              </a:rPr>
              <a:t>proksi</a:t>
            </a:r>
            <a:r>
              <a:rPr lang="sr-Latn-RS" sz="1200" kern="1200" dirty="0" smtClean="0">
                <a:solidFill>
                  <a:schemeClr val="tx1"/>
                </a:solidFill>
                <a:effectLst/>
                <a:latin typeface="+mn-lt"/>
                <a:ea typeface="+mn-ea"/>
                <a:cs typeface="+mn-cs"/>
              </a:rPr>
              <a:t> server može samo da preusmeri zahteve na mreži, </a:t>
            </a:r>
            <a:r>
              <a:rPr lang="sr-Latn-RS" sz="1200" b="1" i="1" kern="1200" dirty="0" smtClean="0">
                <a:solidFill>
                  <a:schemeClr val="tx1"/>
                </a:solidFill>
                <a:effectLst/>
                <a:latin typeface="+mn-lt"/>
                <a:ea typeface="+mn-ea"/>
                <a:cs typeface="+mn-cs"/>
              </a:rPr>
              <a:t>VPN</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veza može da usmeri i istovremeno učini anonimnim celokupan vaš saobraćaj na mreži.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Virtualna privatna mreža </a:t>
            </a:r>
            <a:r>
              <a:rPr lang="sr-Latn-RS" sz="1200" kern="1200" dirty="0" smtClean="0">
                <a:solidFill>
                  <a:schemeClr val="tx1"/>
                </a:solidFill>
                <a:effectLst/>
                <a:latin typeface="+mn-lt"/>
                <a:ea typeface="+mn-ea"/>
                <a:cs typeface="+mn-cs"/>
              </a:rPr>
              <a:t>(</a:t>
            </a:r>
            <a:r>
              <a:rPr lang="sr-Latn-RS" sz="1200" b="1"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proširuje </a:t>
            </a:r>
            <a:r>
              <a:rPr lang="sr-Latn-RS" sz="1200" u="sng" kern="1200" dirty="0" smtClean="0">
                <a:solidFill>
                  <a:schemeClr val="tx1"/>
                </a:solidFill>
                <a:effectLst/>
                <a:latin typeface="+mn-lt"/>
                <a:ea typeface="+mn-ea"/>
                <a:cs typeface="+mn-cs"/>
                <a:hlinkClick r:id="rId3"/>
              </a:rPr>
              <a:t>privatnu mrežu</a:t>
            </a:r>
            <a:r>
              <a:rPr lang="sr-Latn-RS" sz="1200" kern="1200" dirty="0" smtClean="0">
                <a:solidFill>
                  <a:schemeClr val="tx1"/>
                </a:solidFill>
                <a:effectLst/>
                <a:latin typeface="+mn-lt"/>
                <a:ea typeface="+mn-ea"/>
                <a:cs typeface="+mn-cs"/>
              </a:rPr>
              <a:t> na celokupnu javnu mrežu i omogućuje korisnicima da šalju i primaju podatke preko javnih mreža kao da su njihovi računarski uređaji povezani sa privatnom mrežom. Aplikacije koje se odvijaju preko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na taj način mogu da koriste funkcionalnost, bezbednost i rukovođenje privatne mreže. </a:t>
            </a:r>
            <a:r>
              <a:rPr lang="sr-Latn-RS" sz="1200" u="sng" kern="1200" dirty="0" smtClean="0">
                <a:solidFill>
                  <a:schemeClr val="tx1"/>
                </a:solidFill>
                <a:effectLst/>
                <a:latin typeface="+mn-lt"/>
                <a:ea typeface="+mn-ea"/>
                <a:cs typeface="+mn-cs"/>
                <a:hlinkClick r:id="rId4"/>
              </a:rPr>
              <a:t>Šifrovanje</a:t>
            </a:r>
            <a:r>
              <a:rPr lang="sr-Latn-RS" sz="1200" kern="1200" dirty="0" smtClean="0">
                <a:solidFill>
                  <a:schemeClr val="tx1"/>
                </a:solidFill>
                <a:effectLst/>
                <a:latin typeface="+mn-lt"/>
                <a:ea typeface="+mn-ea"/>
                <a:cs typeface="+mn-cs"/>
              </a:rPr>
              <a:t> je uobičajeno, mada ne predstavlja inherentni deo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veze.</a:t>
            </a:r>
            <a:r>
              <a:rPr lang="sr-Latn-RS" sz="1200" u="sng" kern="1200" baseline="30000" dirty="0" smtClean="0">
                <a:solidFill>
                  <a:schemeClr val="tx1"/>
                </a:solidFill>
                <a:effectLst/>
                <a:latin typeface="+mn-lt"/>
                <a:ea typeface="+mn-ea"/>
                <a:cs typeface="+mn-cs"/>
                <a:hlinkClick r:id="rId5"/>
              </a:rPr>
              <a:t>[1]</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Najbolji način da se opiše kako neko može da se kreće po svetu, a da za sve to vreme sedi na svojoj stolici pred polaznicima jeste da to predavač demonstrira.</a:t>
            </a:r>
            <a:endParaRPr lang="en-GB" sz="1200" b="0" i="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pokazuje </a:t>
            </a:r>
            <a:r>
              <a:rPr lang="sr-Latn-RS" sz="1200" i="1" kern="1200" dirty="0" smtClean="0">
                <a:solidFill>
                  <a:schemeClr val="tx1"/>
                </a:solidFill>
                <a:effectLst/>
                <a:latin typeface="+mn-lt"/>
                <a:ea typeface="+mn-ea"/>
                <a:cs typeface="+mn-cs"/>
              </a:rPr>
              <a:t>VPN – VPN </a:t>
            </a:r>
            <a:r>
              <a:rPr lang="sr-Latn-RS" sz="1200" i="1" kern="1200" dirty="0" err="1" smtClean="0">
                <a:solidFill>
                  <a:schemeClr val="tx1"/>
                </a:solidFill>
                <a:effectLst/>
                <a:latin typeface="+mn-lt"/>
                <a:ea typeface="+mn-ea"/>
                <a:cs typeface="+mn-cs"/>
              </a:rPr>
              <a:t>Unlimited</a:t>
            </a:r>
            <a:r>
              <a:rPr lang="sr-Latn-RS" sz="1200" kern="1200" dirty="0" smtClean="0">
                <a:solidFill>
                  <a:schemeClr val="tx1"/>
                </a:solidFill>
                <a:effectLst/>
                <a:latin typeface="+mn-lt"/>
                <a:ea typeface="+mn-ea"/>
                <a:cs typeface="+mn-cs"/>
              </a:rPr>
              <a:t> (bez ograničenja).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Svrha je da se polaznicima ilustruju načini korišćenja i </a:t>
            </a:r>
            <a:r>
              <a:rPr lang="sr-Latn-RS" sz="1200" kern="1200" dirty="0" err="1" smtClean="0">
                <a:solidFill>
                  <a:schemeClr val="tx1"/>
                </a:solidFill>
                <a:effectLst/>
                <a:latin typeface="+mn-lt"/>
                <a:ea typeface="+mn-ea"/>
                <a:cs typeface="+mn-cs"/>
              </a:rPr>
              <a:t>konfigurabilnost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 kako se može koristiti da izgleda da se svuda pojavljuje.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Legalno – jeste gotovo na svim mestima. Ima legitimnu svrhu – ali može biti i zloupotrebljen.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Bezbedno – jeste šifrovanje s kraja na kraj kroz ceo tunel kroz koji se odvija komunikacija –  šifrovanje kojim se pruža bezbednost – što se takođe može zloupotrebiti – da se izbegne presretanje.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Lokacije – većina ima višestruke lokacije u celom svetu, ali tako da uvek izgleda kao da se nalazi negde drugde.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Brzina – ako koristite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to će pomalo usporiti vašu vezu jer je potrebno šifrovati podatke koji se šalju – međutim, s obzirom na današnje velike brzine internet veza, to nije naročito loše.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još jedna tema za koju treba izneti opšti pregled – na njoj bismo mogli provesti čitave dane, ali umesto toga iskazaćemo je u svega nekoliko slajdova. </a:t>
            </a:r>
            <a:r>
              <a:rPr lang="sr-Latn-RS" sz="1200" kern="1200" dirty="0" err="1" smtClean="0">
                <a:solidFill>
                  <a:schemeClr val="tx1"/>
                </a:solidFill>
                <a:effectLst/>
                <a:latin typeface="+mn-lt"/>
                <a:ea typeface="+mn-ea"/>
                <a:cs typeface="+mn-cs"/>
              </a:rPr>
              <a:t>Slajdovi</a:t>
            </a:r>
            <a:r>
              <a:rPr lang="sr-Latn-RS" sz="1200" kern="1200" dirty="0" smtClean="0">
                <a:solidFill>
                  <a:schemeClr val="tx1"/>
                </a:solidFill>
                <a:effectLst/>
                <a:latin typeface="+mn-lt"/>
                <a:ea typeface="+mn-ea"/>
                <a:cs typeface="+mn-cs"/>
              </a:rPr>
              <a:t> ovde uglavnom služe kao objašnjenja.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Pored veb-sajtova, baza podataka i dokumenata koje ne </a:t>
            </a:r>
            <a:r>
              <a:rPr lang="sr-Latn-RS" sz="1200" kern="1200" dirty="0" err="1" smtClean="0">
                <a:solidFill>
                  <a:schemeClr val="tx1"/>
                </a:solidFill>
                <a:effectLst/>
                <a:latin typeface="+mn-lt"/>
                <a:ea typeface="+mn-ea"/>
                <a:cs typeface="+mn-cs"/>
              </a:rPr>
              <a:t>indeksiraju</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pretraživači</a:t>
            </a:r>
            <a:r>
              <a:rPr lang="sr-Latn-RS" sz="1200" kern="1200" dirty="0" smtClean="0">
                <a:solidFill>
                  <a:schemeClr val="tx1"/>
                </a:solidFill>
                <a:effectLst/>
                <a:latin typeface="+mn-lt"/>
                <a:ea typeface="+mn-ea"/>
                <a:cs typeface="+mn-cs"/>
              </a:rPr>
              <a:t>, postoji još jedan sloj „duboke mreže”: takozvana </a:t>
            </a:r>
            <a:r>
              <a:rPr lang="sr-Latn-RS" sz="1200" b="1" i="1" kern="1200" dirty="0" err="1" smtClean="0">
                <a:solidFill>
                  <a:schemeClr val="tx1"/>
                </a:solidFill>
                <a:effectLst/>
                <a:latin typeface="+mn-lt"/>
                <a:ea typeface="+mn-ea"/>
                <a:cs typeface="+mn-cs"/>
              </a:rPr>
              <a:t>dark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(„tamna mreža”). Ona se ne može pretražiti standardnim </a:t>
            </a:r>
            <a:r>
              <a:rPr lang="sr-Latn-RS" sz="1200" kern="1200" dirty="0" err="1" smtClean="0">
                <a:solidFill>
                  <a:schemeClr val="tx1"/>
                </a:solidFill>
                <a:effectLst/>
                <a:latin typeface="+mn-lt"/>
                <a:ea typeface="+mn-ea"/>
                <a:cs typeface="+mn-cs"/>
              </a:rPr>
              <a:t>pretraživačima</a:t>
            </a:r>
            <a:r>
              <a:rPr lang="sr-Latn-RS" sz="1200" kern="1200" dirty="0" smtClean="0">
                <a:solidFill>
                  <a:schemeClr val="tx1"/>
                </a:solidFill>
                <a:effectLst/>
                <a:latin typeface="+mn-lt"/>
                <a:ea typeface="+mn-ea"/>
                <a:cs typeface="+mn-cs"/>
              </a:rPr>
              <a:t>. Međutim, dok se veb-sajtovima na „dubokoj mreži” može pristupiti pomoću normalnih </a:t>
            </a:r>
            <a:r>
              <a:rPr lang="sr-Latn-RS" sz="1200" kern="1200" dirty="0" err="1" smtClean="0">
                <a:solidFill>
                  <a:schemeClr val="tx1"/>
                </a:solidFill>
                <a:effectLst/>
                <a:latin typeface="+mn-lt"/>
                <a:ea typeface="+mn-ea"/>
                <a:cs typeface="+mn-cs"/>
              </a:rPr>
              <a:t>brauzera</a:t>
            </a:r>
            <a:r>
              <a:rPr lang="sr-Latn-RS" sz="1200" kern="1200" dirty="0" smtClean="0">
                <a:solidFill>
                  <a:schemeClr val="tx1"/>
                </a:solidFill>
                <a:effectLst/>
                <a:latin typeface="+mn-lt"/>
                <a:ea typeface="+mn-ea"/>
                <a:cs typeface="+mn-cs"/>
              </a:rPr>
              <a:t> ako posetilac zna adresu i akreditive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veb-sajtovima na „tamnoj mreži” ne može se na taj način pristupiti.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„Tamnu mrežu” </a:t>
            </a:r>
            <a:r>
              <a:rPr lang="sr-Latn-RS" sz="1200" kern="1200" dirty="0" smtClean="0">
                <a:solidFill>
                  <a:schemeClr val="tx1"/>
                </a:solidFill>
                <a:effectLst/>
                <a:latin typeface="+mn-lt"/>
                <a:ea typeface="+mn-ea"/>
                <a:cs typeface="+mn-cs"/>
              </a:rPr>
              <a:t>čine „</a:t>
            </a:r>
            <a:r>
              <a:rPr lang="sr-Latn-RS" sz="1200" b="1" kern="1200" dirty="0" err="1" smtClean="0">
                <a:solidFill>
                  <a:schemeClr val="tx1"/>
                </a:solidFill>
                <a:effectLst/>
                <a:latin typeface="+mn-lt"/>
                <a:ea typeface="+mn-ea"/>
                <a:cs typeface="+mn-cs"/>
              </a:rPr>
              <a:t>dark</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netovi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manje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mreže, kao i velike popularne mreže, kao što su </a:t>
            </a:r>
            <a:r>
              <a:rPr lang="sr-Latn-RS" sz="1200" i="1" kern="1200" dirty="0" err="1" smtClean="0">
                <a:solidFill>
                  <a:schemeClr val="tx1"/>
                </a:solidFill>
                <a:effectLst/>
                <a:latin typeface="+mn-lt"/>
                <a:ea typeface="+mn-ea"/>
                <a:cs typeface="+mn-cs"/>
              </a:rPr>
              <a:t>freenet</a:t>
            </a:r>
            <a:r>
              <a:rPr lang="sr-Latn-RS" sz="1200" i="1" kern="1200" dirty="0" smtClean="0">
                <a:solidFill>
                  <a:schemeClr val="tx1"/>
                </a:solidFill>
                <a:effectLst/>
                <a:latin typeface="+mn-lt"/>
                <a:ea typeface="+mn-ea"/>
                <a:cs typeface="+mn-cs"/>
              </a:rPr>
              <a:t>, I2P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Krajem poslednje decenije 20. veka dve istraživačke organizacije u Američkom ministarstvu odbrane povele su napore za razvoj mreže koja bi bila </a:t>
            </a:r>
            <a:r>
              <a:rPr lang="sr-Latn-RS" sz="1200" kern="1200" dirty="0" err="1" smtClean="0">
                <a:solidFill>
                  <a:schemeClr val="tx1"/>
                </a:solidFill>
                <a:effectLst/>
                <a:latin typeface="+mn-lt"/>
                <a:ea typeface="+mn-ea"/>
                <a:cs typeface="+mn-cs"/>
              </a:rPr>
              <a:t>anonimizovana</a:t>
            </a:r>
            <a:r>
              <a:rPr lang="sr-Latn-RS" sz="1200" kern="1200" dirty="0" smtClean="0">
                <a:solidFill>
                  <a:schemeClr val="tx1"/>
                </a:solidFill>
                <a:effectLst/>
                <a:latin typeface="+mn-lt"/>
                <a:ea typeface="+mn-ea"/>
                <a:cs typeface="+mn-cs"/>
              </a:rPr>
              <a:t> i šifrovana i štitila bi osetljive komunikacije američkih špijuna. Ta tajna mreža ne bi bila poznata niti</a:t>
            </a:r>
            <a:r>
              <a:rPr lang="sr-Latn-RS" sz="1200" kern="1200" baseline="0" dirty="0" smtClean="0">
                <a:solidFill>
                  <a:schemeClr val="tx1"/>
                </a:solidFill>
                <a:effectLst/>
                <a:latin typeface="+mn-lt"/>
                <a:ea typeface="+mn-ea"/>
                <a:cs typeface="+mn-cs"/>
              </a:rPr>
              <a:t> bi bila dostupna običnim </a:t>
            </a:r>
            <a:r>
              <a:rPr lang="sr-Latn-RS" sz="1200" kern="1200" baseline="0" dirty="0" err="1" smtClean="0">
                <a:solidFill>
                  <a:schemeClr val="tx1"/>
                </a:solidFill>
                <a:effectLst/>
                <a:latin typeface="+mn-lt"/>
                <a:ea typeface="+mn-ea"/>
                <a:cs typeface="+mn-cs"/>
              </a:rPr>
              <a:t>surferima</a:t>
            </a:r>
            <a:r>
              <a:rPr lang="sr-Latn-RS" sz="1200" kern="1200" baseline="0" dirty="0" smtClean="0">
                <a:solidFill>
                  <a:schemeClr val="tx1"/>
                </a:solidFill>
                <a:effectLst/>
                <a:latin typeface="+mn-lt"/>
                <a:ea typeface="+mn-ea"/>
                <a:cs typeface="+mn-cs"/>
              </a:rPr>
              <a:t> na internetu. I mada ta prvobitna namera za stvaranje jedne potpuno tajne ili „ilegalne mreže nikada nije u potpunosti ostvarena, neki istraživači su uočili drugu vrstu vrednosti tog predloga – </a:t>
            </a:r>
            <a:r>
              <a:rPr lang="sr-Latn-RS" sz="1200" kern="1200" baseline="0" dirty="0" err="1" smtClean="0">
                <a:solidFill>
                  <a:schemeClr val="tx1"/>
                </a:solidFill>
                <a:effectLst/>
                <a:latin typeface="+mn-lt"/>
                <a:ea typeface="+mn-ea"/>
                <a:cs typeface="+mn-cs"/>
              </a:rPr>
              <a:t>pokrenuvši</a:t>
            </a:r>
            <a:r>
              <a:rPr lang="sr-Latn-RS" sz="1200" kern="1200" baseline="0" dirty="0" smtClean="0">
                <a:solidFill>
                  <a:schemeClr val="tx1"/>
                </a:solidFill>
                <a:effectLst/>
                <a:latin typeface="+mn-lt"/>
                <a:ea typeface="+mn-ea"/>
                <a:cs typeface="+mn-cs"/>
              </a:rPr>
              <a:t>  neprofitnu organizaciju usredsređuju na anonimnost radi zaštite aktivista koji se bore za odbranu ljudskih prava i poštovanje privatnosti.</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kern="1200" baseline="0" dirty="0" smtClean="0">
                <a:solidFill>
                  <a:schemeClr val="tx1"/>
                </a:solidFill>
                <a:effectLst/>
                <a:latin typeface="+mn-lt"/>
                <a:ea typeface="+mn-ea"/>
                <a:cs typeface="+mn-cs"/>
              </a:rPr>
              <a:t>Istina o </a:t>
            </a:r>
            <a:r>
              <a:rPr lang="sr-Latn-RS" sz="1200" b="1" kern="1200" baseline="0" dirty="0" err="1" smtClean="0">
                <a:solidFill>
                  <a:schemeClr val="tx1"/>
                </a:solidFill>
                <a:effectLst/>
                <a:latin typeface="+mn-lt"/>
                <a:ea typeface="+mn-ea"/>
                <a:cs typeface="+mn-cs"/>
              </a:rPr>
              <a:t>dark</a:t>
            </a:r>
            <a:r>
              <a:rPr lang="sr-Latn-RS" sz="1200" b="1" kern="1200" baseline="0" dirty="0" smtClean="0">
                <a:solidFill>
                  <a:schemeClr val="tx1"/>
                </a:solidFill>
                <a:effectLst/>
                <a:latin typeface="+mn-lt"/>
                <a:ea typeface="+mn-ea"/>
                <a:cs typeface="+mn-cs"/>
              </a:rPr>
              <a:t> vebu – </a:t>
            </a:r>
            <a:r>
              <a:rPr lang="sr-Latn-RS" sz="1200" b="1" kern="1200" baseline="0" dirty="0" err="1" smtClean="0">
                <a:solidFill>
                  <a:schemeClr val="tx1"/>
                </a:solidFill>
                <a:effectLst/>
                <a:latin typeface="+mn-lt"/>
                <a:ea typeface="+mn-ea"/>
                <a:cs typeface="+mn-cs"/>
              </a:rPr>
              <a:t>Kumar</a:t>
            </a:r>
            <a:r>
              <a:rPr lang="sr-Latn-RS" sz="1200" b="1" kern="1200" baseline="0" dirty="0" smtClean="0">
                <a:solidFill>
                  <a:schemeClr val="tx1"/>
                </a:solidFill>
                <a:effectLst/>
                <a:latin typeface="+mn-lt"/>
                <a:ea typeface="+mn-ea"/>
                <a:cs typeface="+mn-cs"/>
              </a:rPr>
              <a:t> i </a:t>
            </a:r>
            <a:r>
              <a:rPr lang="sr-Latn-RS" sz="1200" b="1" kern="1200" baseline="0" dirty="0" err="1" smtClean="0">
                <a:solidFill>
                  <a:schemeClr val="tx1"/>
                </a:solidFill>
                <a:effectLst/>
                <a:latin typeface="+mn-lt"/>
                <a:ea typeface="+mn-ea"/>
                <a:cs typeface="+mn-cs"/>
              </a:rPr>
              <a:t>Rosenbach</a:t>
            </a:r>
            <a:endParaRPr lang="sr-Latn-RS" sz="1200" b="1" kern="1200" baseline="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baseline="0" dirty="0" smtClean="0">
                <a:solidFill>
                  <a:schemeClr val="tx1"/>
                </a:solidFill>
                <a:effectLst/>
                <a:latin typeface="+mn-lt"/>
                <a:ea typeface="+mn-ea"/>
                <a:cs typeface="+mn-cs"/>
              </a:rPr>
              <a:t>_________________________________________________________________________________________________________________________</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b="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Bilo bi korisno da predavač demonstrira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i neke dostupne usluge – za to je potrebna internet veza ili unapred snimljena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sesija.</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Kako radi Tor</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Alisin Tor klijent nasumično bira put ka </a:t>
            </a:r>
            <a:r>
              <a:rPr lang="sr-Latn-RS" sz="1200" i="0" kern="1200" dirty="0" err="1" smtClean="0">
                <a:solidFill>
                  <a:schemeClr val="tx1"/>
                </a:solidFill>
                <a:effectLst/>
                <a:latin typeface="+mn-lt"/>
                <a:ea typeface="+mn-ea"/>
                <a:cs typeface="+mn-cs"/>
              </a:rPr>
              <a:t>odredišnom</a:t>
            </a:r>
            <a:r>
              <a:rPr lang="sr-Latn-RS" sz="1200" i="0" kern="1200" dirty="0" smtClean="0">
                <a:solidFill>
                  <a:schemeClr val="tx1"/>
                </a:solidFill>
                <a:effectLst/>
                <a:latin typeface="+mn-lt"/>
                <a:ea typeface="+mn-ea"/>
                <a:cs typeface="+mn-cs"/>
              </a:rPr>
              <a:t> serveru. Zelene veze su šifrovane, crvene veze nisu šifrovane. </a:t>
            </a:r>
          </a:p>
          <a:p>
            <a:pPr indent="457200"/>
            <a:r>
              <a:rPr lang="sr-Latn-RS" sz="1200" i="0" kern="1200" dirty="0" smtClean="0">
                <a:solidFill>
                  <a:schemeClr val="tx1"/>
                </a:solidFill>
                <a:effectLst/>
                <a:latin typeface="+mn-lt"/>
                <a:ea typeface="+mn-ea"/>
                <a:cs typeface="+mn-cs"/>
              </a:rPr>
              <a:t>______________________________________________________________________________________________________________________</a:t>
            </a:r>
          </a:p>
          <a:p>
            <a:pPr indent="457200"/>
            <a:endParaRPr lang="sr-Latn-RS" sz="1200" i="1"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se bazira na šifrovanju – i na prenošenju šifrovanih informacija između čvorova.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čvor zna samo gde se nalazi prethodni čvor i gde se nalazi naredni čvor – ne zna ništa o poreklu nekog drugog, udaljenijeg čvora – i na taj način se gradi šifrovana putanja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komunikacija (ili </a:t>
            </a:r>
            <a:r>
              <a:rPr lang="sr-Latn-RS" sz="1200" kern="1200" dirty="0" err="1" smtClean="0">
                <a:solidFill>
                  <a:schemeClr val="tx1"/>
                </a:solidFill>
                <a:effectLst/>
                <a:latin typeface="+mn-lt"/>
                <a:ea typeface="+mn-ea"/>
                <a:cs typeface="+mn-cs"/>
              </a:rPr>
              <a:t>tab</a:t>
            </a:r>
            <a:r>
              <a:rPr lang="sr-Latn-RS" sz="1200" kern="1200" dirty="0" smtClean="0">
                <a:solidFill>
                  <a:schemeClr val="tx1"/>
                </a:solidFill>
                <a:effectLst/>
                <a:latin typeface="+mn-lt"/>
                <a:ea typeface="+mn-ea"/>
                <a:cs typeface="+mn-cs"/>
              </a:rPr>
              <a:t> u </a:t>
            </a:r>
            <a:r>
              <a:rPr lang="sr-Latn-RS" sz="1200" kern="1200" dirty="0" err="1" smtClean="0">
                <a:solidFill>
                  <a:schemeClr val="tx1"/>
                </a:solidFill>
                <a:effectLst/>
                <a:latin typeface="+mn-lt"/>
                <a:ea typeface="+mn-ea"/>
                <a:cs typeface="+mn-cs"/>
              </a:rPr>
              <a:t>brauzeru</a:t>
            </a:r>
            <a:r>
              <a:rPr lang="sr-Latn-RS" sz="1200" kern="1200" dirty="0" smtClean="0">
                <a:solidFill>
                  <a:schemeClr val="tx1"/>
                </a:solidFill>
                <a:effectLst/>
                <a:latin typeface="+mn-lt"/>
                <a:ea typeface="+mn-ea"/>
                <a:cs typeface="+mn-cs"/>
              </a:rPr>
              <a:t>) koristi drugačiju putanju – ali svaka koristi istu ulaznu tačku – ili „stražarski čvor”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Komunikacija se može presretati – ali biste na taj način presreli samo šifrovane podatke.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Originalni podaci su „upakovani” pomoću ključa za šifru u svakom čvoru kroz koji će podaci proći – a taj sloj se uklanja pomoću čvora kroz koji prolaze – poslednja stanica je jedini trenutak u kome podaci nisu šifrovani – jer se inače ne bi mogli čitati.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posreduje u diskusiji o </a:t>
            </a:r>
            <a:r>
              <a:rPr lang="sr-Latn-RS" sz="1200" kern="1200" dirty="0" err="1" smtClean="0">
                <a:solidFill>
                  <a:schemeClr val="tx1"/>
                </a:solidFill>
                <a:effectLst/>
                <a:latin typeface="+mn-lt"/>
                <a:ea typeface="+mn-ea"/>
                <a:cs typeface="+mn-cs"/>
              </a:rPr>
              <a:t>kriptovalutama</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Ikonice</a:t>
            </a:r>
            <a:r>
              <a:rPr lang="sr-Latn-RS" sz="1200" kern="1200" dirty="0" smtClean="0">
                <a:solidFill>
                  <a:schemeClr val="tx1"/>
                </a:solidFill>
                <a:effectLst/>
                <a:latin typeface="+mn-lt"/>
                <a:ea typeface="+mn-ea"/>
                <a:cs typeface="+mn-cs"/>
              </a:rPr>
              <a:t> – </a:t>
            </a:r>
            <a:r>
              <a:rPr lang="sr-Latn-RS" sz="1200" i="1" kern="1200" dirty="0" err="1" smtClean="0">
                <a:solidFill>
                  <a:schemeClr val="tx1"/>
                </a:solidFill>
                <a:effectLst/>
                <a:latin typeface="+mn-lt"/>
                <a:ea typeface="+mn-ea"/>
                <a:cs typeface="+mn-cs"/>
              </a:rPr>
              <a:t>Bitcoin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Ethereum</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Zcash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Ripple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Monero</a:t>
            </a:r>
            <a:endParaRPr lang="en-US" sz="1200" kern="1200" dirty="0" smtClean="0">
              <a:solidFill>
                <a:schemeClr val="tx1"/>
              </a:solidFill>
              <a:effectLst/>
              <a:latin typeface="+mn-lt"/>
              <a:ea typeface="+mn-ea"/>
              <a:cs typeface="+mn-cs"/>
            </a:endParaRPr>
          </a:p>
          <a:p>
            <a:pPr marL="0" marR="0" indent="45720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moderira diskusiju o </a:t>
            </a:r>
            <a:r>
              <a:rPr lang="sr-Latn-RS" sz="1200" kern="1200" dirty="0" err="1" smtClean="0">
                <a:solidFill>
                  <a:schemeClr val="tx1"/>
                </a:solidFill>
                <a:effectLst/>
                <a:latin typeface="+mn-lt"/>
                <a:ea typeface="+mn-ea"/>
                <a:cs typeface="+mn-cs"/>
              </a:rPr>
              <a:t>kriptovalutama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Ikonice</a:t>
            </a:r>
            <a:r>
              <a:rPr lang="sr-Latn-RS" sz="1200" kern="1200" dirty="0" smtClean="0">
                <a:solidFill>
                  <a:schemeClr val="tx1"/>
                </a:solidFill>
                <a:effectLst/>
                <a:latin typeface="+mn-lt"/>
                <a:ea typeface="+mn-ea"/>
                <a:cs typeface="+mn-cs"/>
              </a:rPr>
              <a:t> – </a:t>
            </a:r>
            <a:r>
              <a:rPr lang="sr-Latn-RS" sz="1200" i="1" kern="1200" dirty="0" err="1" smtClean="0">
                <a:solidFill>
                  <a:schemeClr val="tx1"/>
                </a:solidFill>
                <a:effectLst/>
                <a:latin typeface="+mn-lt"/>
                <a:ea typeface="+mn-ea"/>
                <a:cs typeface="+mn-cs"/>
              </a:rPr>
              <a:t>Bitcoin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Ethereum</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Zcash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Ripple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Monero</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Ovde ponovo treba pokazati kako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funkcioniše – i kako se može koristiti u vezi sa ilegalnom trgovinom ili pranjem novca.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Široko prihvaćene definicije virtuelnih valuta ili digitalnih valuta referišu se na rad Radne grupe za finansijsku akciju (FATF), međuvladinog tela koje razvija i promoviše sektorsku politiku borbe protiv pranja novca i finansiranja terorizma.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Prema definiciji FATF, </a:t>
            </a:r>
            <a:r>
              <a:rPr lang="sr-Latn-RS" sz="1200" i="1" kern="1200" dirty="0" smtClean="0">
                <a:solidFill>
                  <a:schemeClr val="tx1"/>
                </a:solidFill>
                <a:effectLst/>
                <a:latin typeface="+mn-lt"/>
                <a:ea typeface="+mn-ea"/>
                <a:cs typeface="+mn-cs"/>
              </a:rPr>
              <a:t>virtuelna valuta je digitalni izraz vrednosti koja se može digitalno plasirati na tržištu i funkcioniše kao: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1. sredstvo za razmenu;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2. </a:t>
            </a:r>
            <a:r>
              <a:rPr lang="sr-Latn-RS" sz="1200" i="1" kern="1200" dirty="0" smtClean="0">
                <a:solidFill>
                  <a:schemeClr val="tx1"/>
                </a:solidFill>
                <a:effectLst/>
                <a:latin typeface="+mn-lt"/>
                <a:ea typeface="+mn-ea"/>
                <a:cs typeface="+mn-cs"/>
              </a:rPr>
              <a:t>obračunska jedinica; i/ili (3) vrednost po sebi, ali nema zakonski status novca ni u jednoj jurisdikciji.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Prema FATF, </a:t>
            </a:r>
            <a:r>
              <a:rPr lang="sr-Latn-RS" sz="1200" i="1" kern="1200" dirty="0" smtClean="0">
                <a:solidFill>
                  <a:schemeClr val="tx1"/>
                </a:solidFill>
                <a:effectLst/>
                <a:latin typeface="+mn-lt"/>
                <a:ea typeface="+mn-ea"/>
                <a:cs typeface="+mn-cs"/>
              </a:rPr>
              <a:t>digitalna valuta može označavati digitalno predstavljanje kako virtuelnih valuta (non-</a:t>
            </a:r>
            <a:r>
              <a:rPr lang="sr-Latn-RS" sz="1200" i="1" kern="1200" dirty="0" err="1" smtClean="0">
                <a:solidFill>
                  <a:schemeClr val="tx1"/>
                </a:solidFill>
                <a:effectLst/>
                <a:latin typeface="+mn-lt"/>
                <a:ea typeface="+mn-ea"/>
                <a:cs typeface="+mn-cs"/>
              </a:rPr>
              <a:t>fiat</a:t>
            </a:r>
            <a:r>
              <a:rPr lang="sr-Latn-RS" sz="1200" i="1" kern="1200" dirty="0" smtClean="0">
                <a:solidFill>
                  <a:schemeClr val="tx1"/>
                </a:solidFill>
                <a:effectLst/>
                <a:latin typeface="+mn-lt"/>
                <a:ea typeface="+mn-ea"/>
                <a:cs typeface="+mn-cs"/>
              </a:rPr>
              <a:t>, tj. čvrsta valuta) tako i e-novca (</a:t>
            </a:r>
            <a:r>
              <a:rPr lang="sr-Latn-RS" sz="1200" i="1" kern="1200" dirty="0" err="1" smtClean="0">
                <a:solidFill>
                  <a:schemeClr val="tx1"/>
                </a:solidFill>
                <a:effectLst/>
                <a:latin typeface="+mn-lt"/>
                <a:ea typeface="+mn-ea"/>
                <a:cs typeface="+mn-cs"/>
              </a:rPr>
              <a:t>fiat</a:t>
            </a:r>
            <a:r>
              <a:rPr lang="sr-Latn-RS" sz="1200" i="1" kern="1200" dirty="0" smtClean="0">
                <a:solidFill>
                  <a:schemeClr val="tx1"/>
                </a:solidFill>
                <a:effectLst/>
                <a:latin typeface="+mn-lt"/>
                <a:ea typeface="+mn-ea"/>
                <a:cs typeface="+mn-cs"/>
              </a:rPr>
              <a:t>, tj. </a:t>
            </a:r>
            <a:r>
              <a:rPr lang="sr-Latn-RS" sz="1200" i="1" kern="1200" dirty="0" err="1" smtClean="0">
                <a:solidFill>
                  <a:schemeClr val="tx1"/>
                </a:solidFill>
                <a:effectLst/>
                <a:latin typeface="+mn-lt"/>
                <a:ea typeface="+mn-ea"/>
                <a:cs typeface="+mn-cs"/>
              </a:rPr>
              <a:t>dekretni</a:t>
            </a:r>
            <a:r>
              <a:rPr lang="sr-Latn-RS" sz="1200" i="1" kern="1200" dirty="0" smtClean="0">
                <a:solidFill>
                  <a:schemeClr val="tx1"/>
                </a:solidFill>
                <a:effectLst/>
                <a:latin typeface="+mn-lt"/>
                <a:ea typeface="+mn-ea"/>
                <a:cs typeface="+mn-cs"/>
              </a:rPr>
              <a:t> novac). </a:t>
            </a:r>
            <a:r>
              <a:rPr lang="sr-Latn-RS" sz="1200" kern="1200" dirty="0" smtClean="0">
                <a:solidFill>
                  <a:schemeClr val="tx1"/>
                </a:solidFill>
                <a:effectLst/>
                <a:latin typeface="+mn-lt"/>
                <a:ea typeface="+mn-ea"/>
                <a:cs typeface="+mn-cs"/>
              </a:rPr>
              <a:t>Izraz „digitalna valuta” može se odnositi na digitalno predstavljanje kako </a:t>
            </a:r>
            <a:r>
              <a:rPr lang="sr-Latn-RS" sz="1200" kern="1200" dirty="0" err="1" smtClean="0">
                <a:solidFill>
                  <a:schemeClr val="tx1"/>
                </a:solidFill>
                <a:effectLst/>
                <a:latin typeface="+mn-lt"/>
                <a:ea typeface="+mn-ea"/>
                <a:cs typeface="+mn-cs"/>
              </a:rPr>
              <a:t>dekretnih</a:t>
            </a:r>
            <a:r>
              <a:rPr lang="sr-Latn-RS" sz="1200" kern="1200" dirty="0" smtClean="0">
                <a:solidFill>
                  <a:schemeClr val="tx1"/>
                </a:solidFill>
                <a:effectLst/>
                <a:latin typeface="+mn-lt"/>
                <a:ea typeface="+mn-ea"/>
                <a:cs typeface="+mn-cs"/>
              </a:rPr>
              <a:t>, tako i čvrstih valuta.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je digitalna valuta kod koje se koristi tehnika </a:t>
            </a:r>
            <a:r>
              <a:rPr lang="sr-Latn-RS" sz="1200" kern="1200" dirty="0" err="1" smtClean="0">
                <a:solidFill>
                  <a:schemeClr val="tx1"/>
                </a:solidFill>
                <a:effectLst/>
                <a:latin typeface="+mn-lt"/>
                <a:ea typeface="+mn-ea"/>
                <a:cs typeface="+mn-cs"/>
              </a:rPr>
              <a:t>enkripcije</a:t>
            </a:r>
            <a:r>
              <a:rPr lang="sr-Latn-RS" sz="1200" kern="1200" dirty="0" smtClean="0">
                <a:solidFill>
                  <a:schemeClr val="tx1"/>
                </a:solidFill>
                <a:effectLst/>
                <a:latin typeface="+mn-lt"/>
                <a:ea typeface="+mn-ea"/>
                <a:cs typeface="+mn-cs"/>
              </a:rPr>
              <a:t> (šifrovanja) da bi se uredilo generisanje jedinica te valute i da bi se proverio prenos sredstava, nezavisno od centralne banke.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su podgrupa alternativnih valuta ili specifično digitalnih valuta.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Definicija Evropskog suda pravde glasi: „49. Transakcije koje obuhvataju </a:t>
            </a:r>
            <a:r>
              <a:rPr lang="sr-Latn-RS" sz="1200" kern="1200" dirty="0" err="1" smtClean="0">
                <a:solidFill>
                  <a:schemeClr val="tx1"/>
                </a:solidFill>
                <a:effectLst/>
                <a:latin typeface="+mn-lt"/>
                <a:ea typeface="+mn-ea"/>
                <a:cs typeface="+mn-cs"/>
              </a:rPr>
              <a:t>netradicionalne</a:t>
            </a:r>
            <a:r>
              <a:rPr lang="sr-Latn-RS" sz="1200" kern="1200" dirty="0" smtClean="0">
                <a:solidFill>
                  <a:schemeClr val="tx1"/>
                </a:solidFill>
                <a:effectLst/>
                <a:latin typeface="+mn-lt"/>
                <a:ea typeface="+mn-ea"/>
                <a:cs typeface="+mn-cs"/>
              </a:rPr>
              <a:t> valute, to jest one valute koje nisu zakonsko sredstvo plaćanja u jednoj ili više (jurisdikcija).”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gotovo 6.400 različitih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(avgust 2020). Dobar opšti pregled može se naći na adresi: http://coinmarketcap.com/all/views/all/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Daleko najvažnija i najpoznatija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je </a:t>
            </a:r>
            <a:r>
              <a:rPr lang="sr-Latn-RS" sz="1200" kern="1200" dirty="0" err="1" smtClean="0">
                <a:solidFill>
                  <a:schemeClr val="tx1"/>
                </a:solidFill>
                <a:effectLst/>
                <a:latin typeface="+mn-lt"/>
                <a:ea typeface="+mn-ea"/>
                <a:cs typeface="+mn-cs"/>
              </a:rPr>
              <a:t>bitkoin</a:t>
            </a:r>
            <a:r>
              <a:rPr lang="sr-Latn-RS" sz="1200" kern="1200" dirty="0" smtClean="0">
                <a:solidFill>
                  <a:schemeClr val="tx1"/>
                </a:solidFill>
                <a:effectLst/>
                <a:latin typeface="+mn-lt"/>
                <a:ea typeface="+mn-ea"/>
                <a:cs typeface="+mn-cs"/>
              </a:rPr>
              <a:t>, koji je kreirao krajem 2008. </a:t>
            </a:r>
            <a:r>
              <a:rPr lang="sr-Latn-RS" sz="1200" kern="1200" dirty="0" err="1" smtClean="0">
                <a:solidFill>
                  <a:schemeClr val="tx1"/>
                </a:solidFill>
                <a:effectLst/>
                <a:latin typeface="+mn-lt"/>
                <a:ea typeface="+mn-ea"/>
                <a:cs typeface="+mn-cs"/>
              </a:rPr>
              <a:t>Satoši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Nakamoto</a:t>
            </a:r>
            <a:r>
              <a:rPr lang="sr-Latn-RS" sz="1200" kern="1200" dirty="0" smtClean="0">
                <a:solidFill>
                  <a:schemeClr val="tx1"/>
                </a:solidFill>
                <a:effectLst/>
                <a:latin typeface="+mn-lt"/>
                <a:ea typeface="+mn-ea"/>
                <a:cs typeface="+mn-cs"/>
              </a:rPr>
              <a:t>. Međutim, važno je znati da postoje i druge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Neke od njih su kreirane zato što je </a:t>
            </a:r>
            <a:r>
              <a:rPr lang="sr-Latn-RS" sz="1200" kern="1200" dirty="0" err="1" smtClean="0">
                <a:solidFill>
                  <a:schemeClr val="tx1"/>
                </a:solidFill>
                <a:effectLst/>
                <a:latin typeface="+mn-lt"/>
                <a:ea typeface="+mn-ea"/>
                <a:cs typeface="+mn-cs"/>
              </a:rPr>
              <a:t>bitkoin</a:t>
            </a:r>
            <a:r>
              <a:rPr lang="sr-Latn-RS" sz="1200" kern="1200" dirty="0" smtClean="0">
                <a:solidFill>
                  <a:schemeClr val="tx1"/>
                </a:solidFill>
                <a:effectLst/>
                <a:latin typeface="+mn-lt"/>
                <a:ea typeface="+mn-ea"/>
                <a:cs typeface="+mn-cs"/>
              </a:rPr>
              <a:t> postao suviše „težak” – u tom smislu da nije lako pomoću njega plaćati transakcije. Druge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su nastale da bi se prevazišle slabosti </a:t>
            </a:r>
            <a:r>
              <a:rPr lang="sr-Latn-RS" sz="1200" kern="1200" dirty="0" err="1" smtClean="0">
                <a:solidFill>
                  <a:schemeClr val="tx1"/>
                </a:solidFill>
                <a:effectLst/>
                <a:latin typeface="+mn-lt"/>
                <a:ea typeface="+mn-ea"/>
                <a:cs typeface="+mn-cs"/>
              </a:rPr>
              <a:t>bitkoina</a:t>
            </a:r>
            <a:r>
              <a:rPr lang="sr-Latn-RS" sz="1200" kern="1200" dirty="0" smtClean="0">
                <a:solidFill>
                  <a:schemeClr val="tx1"/>
                </a:solidFill>
                <a:effectLst/>
                <a:latin typeface="+mn-lt"/>
                <a:ea typeface="+mn-ea"/>
                <a:cs typeface="+mn-cs"/>
              </a:rPr>
              <a:t>, npr. </a:t>
            </a:r>
            <a:r>
              <a:rPr lang="sr-Latn-RS" sz="1200" i="1" kern="1200" dirty="0" smtClean="0">
                <a:solidFill>
                  <a:schemeClr val="tx1"/>
                </a:solidFill>
                <a:effectLst/>
                <a:latin typeface="+mn-lt"/>
                <a:ea typeface="+mn-ea"/>
                <a:cs typeface="+mn-cs"/>
              </a:rPr>
              <a:t>DASH (X11 Logo</a:t>
            </a:r>
            <a:r>
              <a:rPr lang="sr-Latn-RS" sz="1200" kern="1200" dirty="0" smtClean="0">
                <a:solidFill>
                  <a:schemeClr val="tx1"/>
                </a:solidFill>
                <a:effectLst/>
                <a:latin typeface="+mn-lt"/>
                <a:ea typeface="+mn-ea"/>
                <a:cs typeface="+mn-cs"/>
              </a:rPr>
              <a:t>; ranije se zvao </a:t>
            </a:r>
            <a:r>
              <a:rPr lang="sr-Latn-RS" sz="1200" i="1" kern="1200" dirty="0" err="1" smtClean="0">
                <a:solidFill>
                  <a:schemeClr val="tx1"/>
                </a:solidFill>
                <a:effectLst/>
                <a:latin typeface="+mn-lt"/>
                <a:ea typeface="+mn-ea"/>
                <a:cs typeface="+mn-cs"/>
              </a:rPr>
              <a:t>darkcoin</a:t>
            </a:r>
            <a:r>
              <a:rPr lang="sr-Latn-RS" sz="1200" kern="1200" dirty="0" smtClean="0">
                <a:solidFill>
                  <a:schemeClr val="tx1"/>
                </a:solidFill>
                <a:effectLst/>
                <a:latin typeface="+mn-lt"/>
                <a:ea typeface="+mn-ea"/>
                <a:cs typeface="+mn-cs"/>
              </a:rPr>
              <a:t>) kako bi se omogućile potpuno anonimne transakcije ili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da bi se omogućile brže transakcije i transakcije manjeg obima.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tih valuta zasniva se na istom pristupu: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mreža za </a:t>
            </a:r>
            <a:r>
              <a:rPr lang="sr-Latn-RS" sz="1200" kern="1200" dirty="0" err="1" smtClean="0">
                <a:solidFill>
                  <a:schemeClr val="tx1"/>
                </a:solidFill>
                <a:effectLst/>
                <a:latin typeface="+mn-lt"/>
                <a:ea typeface="+mn-ea"/>
                <a:cs typeface="+mn-cs"/>
              </a:rPr>
              <a:t>rudarenje</a:t>
            </a:r>
            <a:r>
              <a:rPr lang="sr-Latn-RS" sz="1200" kern="1200" dirty="0" smtClean="0">
                <a:solidFill>
                  <a:schemeClr val="tx1"/>
                </a:solidFill>
                <a:effectLst/>
                <a:latin typeface="+mn-lt"/>
                <a:ea typeface="+mn-ea"/>
                <a:cs typeface="+mn-cs"/>
              </a:rPr>
              <a:t> novca i overu transakcija i unapred definisana, ograničena ponuda valute.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Slede neka objašnjenja izraza koji se često koriste u razgovoru o </a:t>
            </a:r>
            <a:r>
              <a:rPr lang="sr-Latn-RS" sz="1200" kern="1200" dirty="0" err="1" smtClean="0">
                <a:solidFill>
                  <a:schemeClr val="tx1"/>
                </a:solidFill>
                <a:effectLst/>
                <a:latin typeface="+mn-lt"/>
                <a:ea typeface="+mn-ea"/>
                <a:cs typeface="+mn-cs"/>
              </a:rPr>
              <a:t>kriptovalutama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Novčanik: Šire gledano, novčanik odgovara fizičkom novčaniku na mreži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Novčanik sadrži privatni ključ vlasnika koji mu omogućuje da troši novčiće vezane za njegovu adresu u </a:t>
            </a:r>
            <a:r>
              <a:rPr lang="sr-Latn-RS" sz="1200" kern="1200" dirty="0" err="1" smtClean="0">
                <a:solidFill>
                  <a:schemeClr val="tx1"/>
                </a:solidFill>
                <a:effectLst/>
                <a:latin typeface="+mn-lt"/>
                <a:ea typeface="+mn-ea"/>
                <a:cs typeface="+mn-cs"/>
              </a:rPr>
              <a:t>blokčejnu</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Rudar: </a:t>
            </a:r>
            <a:r>
              <a:rPr lang="sr-Latn-RS" sz="1200" kern="1200" dirty="0" err="1" smtClean="0">
                <a:solidFill>
                  <a:schemeClr val="tx1"/>
                </a:solidFill>
                <a:effectLst/>
                <a:latin typeface="+mn-lt"/>
                <a:ea typeface="+mn-ea"/>
                <a:cs typeface="+mn-cs"/>
              </a:rPr>
              <a:t>Rudarenje</a:t>
            </a:r>
            <a:r>
              <a:rPr lang="sr-Latn-RS" sz="1200" kern="1200" dirty="0" smtClean="0">
                <a:solidFill>
                  <a:schemeClr val="tx1"/>
                </a:solidFill>
                <a:effectLst/>
                <a:latin typeface="+mn-lt"/>
                <a:ea typeface="+mn-ea"/>
                <a:cs typeface="+mn-cs"/>
              </a:rPr>
              <a:t> je proces kojim se pomoću računarskog hardvera obavljaju matematički proračuni za </a:t>
            </a:r>
            <a:r>
              <a:rPr lang="sr-Latn-RS" sz="1200" kern="1200" dirty="0" err="1" smtClean="0">
                <a:solidFill>
                  <a:schemeClr val="tx1"/>
                </a:solidFill>
                <a:effectLst/>
                <a:latin typeface="+mn-lt"/>
                <a:ea typeface="+mn-ea"/>
                <a:cs typeface="+mn-cs"/>
              </a:rPr>
              <a:t>kriptovalutnu</a:t>
            </a:r>
            <a:r>
              <a:rPr lang="sr-Latn-RS" sz="1200" kern="1200" dirty="0" smtClean="0">
                <a:solidFill>
                  <a:schemeClr val="tx1"/>
                </a:solidFill>
                <a:effectLst/>
                <a:latin typeface="+mn-lt"/>
                <a:ea typeface="+mn-ea"/>
                <a:cs typeface="+mn-cs"/>
              </a:rPr>
              <a:t> mrežu da bi se potvrdile transakcije.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je javna evidencija svih transakcija na mreži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Čuvaju se hronološkim redom. </a:t>
            </a:r>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se deli među korisnicima te mreže i koristi se za proveru bilansa svih novčanika, to jest celokupnu istoriju transakcija.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Privatni ključ: Privatni ključ je tajni podatak kojim dokazujete svoje pravo da trošite novac iz određenog novčanika pomoću kriptografskog potpisa. Svaki novčanik ima svoj jedinstveni privatni ključ.</a:t>
            </a:r>
            <a:endParaRPr lang="en-US" sz="1200" kern="1200" dirty="0" smtClean="0">
              <a:solidFill>
                <a:schemeClr val="tx1"/>
              </a:solidFill>
              <a:effectLst/>
              <a:latin typeface="+mn-lt"/>
              <a:ea typeface="+mn-ea"/>
              <a:cs typeface="+mn-cs"/>
            </a:endParaRPr>
          </a:p>
          <a:p>
            <a:pPr marL="0" marR="0" indent="45720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noProof="0" dirty="0" smtClean="0">
                <a:solidFill>
                  <a:schemeClr val="tx1"/>
                </a:solidFill>
                <a:effectLst/>
                <a:latin typeface="+mn-lt"/>
                <a:ea typeface="MS PGothic" pitchFamily="34" charset="-128"/>
                <a:cs typeface="ＭＳ Ｐゴシック" charset="0"/>
              </a:rPr>
              <a:t>	Muškarac</a:t>
            </a:r>
            <a:r>
              <a:rPr lang="sr-Latn-RS" sz="1200" kern="1200" baseline="0" noProof="0" dirty="0" smtClean="0">
                <a:solidFill>
                  <a:schemeClr val="tx1"/>
                </a:solidFill>
                <a:effectLst/>
                <a:latin typeface="+mn-lt"/>
                <a:ea typeface="MS PGothic" pitchFamily="34" charset="-128"/>
                <a:cs typeface="ＭＳ Ｐゴシック" charset="0"/>
              </a:rPr>
              <a:t> iz Birmingema osuđen je na osam meseci zatvora zbog toga što je na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vebu prodavao </a:t>
            </a:r>
            <a:r>
              <a:rPr lang="sr-Latn-RS" sz="1200" kern="1200" baseline="0" noProof="0" dirty="0" err="1" smtClean="0">
                <a:solidFill>
                  <a:schemeClr val="tx1"/>
                </a:solidFill>
                <a:effectLst/>
                <a:latin typeface="+mn-lt"/>
                <a:ea typeface="MS PGothic" pitchFamily="34" charset="-128"/>
                <a:cs typeface="ＭＳ Ｐゴシック" charset="0"/>
              </a:rPr>
              <a:t>steroide</a:t>
            </a: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a:t>
            </a:r>
            <a:r>
              <a:rPr lang="sr-Latn-RS" sz="1200" kern="1200" baseline="0" noProof="0" dirty="0" err="1" smtClean="0">
                <a:solidFill>
                  <a:schemeClr val="tx1"/>
                </a:solidFill>
                <a:effectLst/>
                <a:latin typeface="+mn-lt"/>
                <a:ea typeface="MS PGothic" pitchFamily="34" charset="-128"/>
                <a:cs typeface="ＭＳ Ｐゴシック" charset="0"/>
              </a:rPr>
              <a:t>Narkodiler</a:t>
            </a:r>
            <a:r>
              <a:rPr lang="sr-Latn-RS" sz="1200" kern="1200" baseline="0" noProof="0" dirty="0" smtClean="0">
                <a:solidFill>
                  <a:schemeClr val="tx1"/>
                </a:solidFill>
                <a:effectLst/>
                <a:latin typeface="+mn-lt"/>
                <a:ea typeface="MS PGothic" pitchFamily="34" charset="-128"/>
                <a:cs typeface="ＭＳ Ｐゴシック" charset="0"/>
              </a:rPr>
              <a:t> sa Novog Zelanda dobio je četiri meseca popravnog doma zbog toga što je prodavao MDMA preko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veba</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Novozelandski </a:t>
            </a:r>
            <a:r>
              <a:rPr lang="sr-Latn-RS" sz="1200" kern="1200" baseline="0" noProof="0" dirty="0" err="1" smtClean="0">
                <a:solidFill>
                  <a:schemeClr val="tx1"/>
                </a:solidFill>
                <a:effectLst/>
                <a:latin typeface="+mn-lt"/>
                <a:ea typeface="MS PGothic" pitchFamily="34" charset="-128"/>
                <a:cs typeface="ＭＳ Ｐゴシック" charset="0"/>
              </a:rPr>
              <a:t>pedofil</a:t>
            </a:r>
            <a:r>
              <a:rPr lang="sr-Latn-RS" sz="1200" kern="1200" baseline="0" noProof="0" dirty="0" smtClean="0">
                <a:solidFill>
                  <a:schemeClr val="tx1"/>
                </a:solidFill>
                <a:effectLst/>
                <a:latin typeface="+mn-lt"/>
                <a:ea typeface="MS PGothic" pitchFamily="34" charset="-128"/>
                <a:cs typeface="ＭＳ Ｐゴシック" charset="0"/>
              </a:rPr>
              <a:t> iz Oklenda priznao je da je pokušao da kupi maloletnu devojku preko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veba.</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Operacija </a:t>
            </a:r>
            <a:r>
              <a:rPr lang="sr-Latn-RS" sz="1200" kern="1200" baseline="0" noProof="0" dirty="0" err="1" smtClean="0">
                <a:solidFill>
                  <a:schemeClr val="tx1"/>
                </a:solidFill>
                <a:effectLst/>
                <a:latin typeface="+mn-lt"/>
                <a:ea typeface="MS PGothic" pitchFamily="34" charset="-128"/>
                <a:cs typeface="ＭＳ Ｐゴシック" charset="0"/>
              </a:rPr>
              <a:t>Rhino</a:t>
            </a:r>
            <a:r>
              <a:rPr lang="sr-Latn-RS" sz="1200" kern="1200" baseline="0" noProof="0" dirty="0" smtClean="0">
                <a:solidFill>
                  <a:schemeClr val="tx1"/>
                </a:solidFill>
                <a:effectLst/>
                <a:latin typeface="+mn-lt"/>
                <a:ea typeface="MS PGothic" pitchFamily="34" charset="-128"/>
                <a:cs typeface="ＭＳ Ｐゴシック" charset="0"/>
              </a:rPr>
              <a:t> – kanadska policija je zaplenila komercijalnu presu za izradu tableta, oružje i drogu u vrednosti od šest miliona dolara.</a:t>
            </a: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___________________________________________________________________________________________________________________________</a:t>
            </a: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40349630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biti podeljena na pet delova da bi se omogućile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Ideja je da se opiše šta je računar – uređaj koji može da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i svi takvi uređaji imaju određene sličnosti međusobno.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opisati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sagledati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 i na kraju treba utvrditi šta se sve može naći na internetu.</a:t>
            </a:r>
            <a:endParaRPr lang="en-US" sz="1200" kern="1200" dirty="0" smtClean="0">
              <a:solidFill>
                <a:schemeClr val="tx1"/>
              </a:solidFill>
              <a:effectLst/>
              <a:latin typeface="+mn-lt"/>
              <a:ea typeface="+mn-ea"/>
              <a:cs typeface="+mn-cs"/>
            </a:endParaRPr>
          </a:p>
          <a:p>
            <a:pPr indent="457200"/>
            <a:endParaRPr lang="sr-Latn-RS" sz="3600" dirty="0" smtClean="0"/>
          </a:p>
        </p:txBody>
      </p:sp>
    </p:spTree>
    <p:extLst>
      <p:ext uri="{BB962C8B-B14F-4D97-AF65-F5344CB8AC3E}">
        <p14:creationId xmlns:p14="http://schemas.microsoft.com/office/powerpoint/2010/main" val="199754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Shema komponenata</a:t>
            </a:r>
            <a:r>
              <a:rPr lang="sr-Latn-RS" sz="1200" kern="1200" baseline="0" dirty="0" smtClean="0">
                <a:solidFill>
                  <a:schemeClr val="tx1"/>
                </a:solidFill>
                <a:effectLst/>
                <a:latin typeface="+mn-lt"/>
                <a:ea typeface="+mn-ea"/>
                <a:cs typeface="+mn-cs"/>
              </a:rPr>
              <a:t> računarskog sistema</a:t>
            </a:r>
          </a:p>
          <a:p>
            <a:pPr indent="457200"/>
            <a:endParaRPr lang="sr-Latn-RS" sz="1200" kern="1200" baseline="0" dirty="0" smtClean="0">
              <a:solidFill>
                <a:schemeClr val="tx1"/>
              </a:solidFill>
              <a:effectLst/>
              <a:latin typeface="+mn-lt"/>
              <a:ea typeface="+mn-ea"/>
              <a:cs typeface="+mn-cs"/>
            </a:endParaRPr>
          </a:p>
          <a:p>
            <a:pPr indent="457200"/>
            <a:r>
              <a:rPr lang="sr-Latn-RS" sz="1200" kern="1200" baseline="0" dirty="0" smtClean="0">
                <a:solidFill>
                  <a:schemeClr val="tx1"/>
                </a:solidFill>
                <a:effectLst/>
                <a:latin typeface="+mn-lt"/>
                <a:ea typeface="+mn-ea"/>
                <a:cs typeface="+mn-cs"/>
              </a:rPr>
              <a:t>Kućište, napajanje, procesor, RAM, grafika, FDD, mrežna kartica za slanje/prijem poziva, kablovi i </a:t>
            </a:r>
            <a:r>
              <a:rPr lang="sr-Latn-RS" sz="1200" kern="1200" baseline="0" smtClean="0">
                <a:solidFill>
                  <a:schemeClr val="tx1"/>
                </a:solidFill>
                <a:effectLst/>
                <a:latin typeface="+mn-lt"/>
                <a:ea typeface="+mn-ea"/>
                <a:cs typeface="+mn-cs"/>
              </a:rPr>
              <a:t>druge veze</a:t>
            </a:r>
            <a:endParaRPr lang="sr-Latn-R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ponavljanje prvog slajda – ali moramo naglasiti da svaki od tih uređaja ima određene zajedničke tačke s pojmovima koji su ranije prikazani u ovom odeljku – oni sami izgledaju različito</a:t>
            </a:r>
            <a:r>
              <a:rPr lang="sr-Latn-RS"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tiff"/><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tiff"/><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png"/><Relationship Id="rId7"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3.tif"/><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image" Target="../media/image55.tif"/><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jpeg"/><Relationship Id="rId9"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openxmlformats.org/officeDocument/2006/relationships/image" Target="../media/image71.png"/><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7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s>
</file>

<file path=ppt/slides/_rels/slide44.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hyperlink" Target="http://www.sitename.com/about.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86.png"/></Relationships>
</file>

<file path=ppt/slides/_rels/slide5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95.png"/></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101.png"/><Relationship Id="rId4" Type="http://schemas.openxmlformats.org/officeDocument/2006/relationships/image" Target="../media/image100.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103.png"/></Relationships>
</file>

<file path=ppt/slides/_rels/slide6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6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62.xml"/><Relationship Id="rId1" Type="http://schemas.openxmlformats.org/officeDocument/2006/relationships/slideLayout" Target="../slideLayouts/slideLayout12.xml"/><Relationship Id="rId5" Type="http://schemas.openxmlformats.org/officeDocument/2006/relationships/image" Target="../media/image112.png"/><Relationship Id="rId4" Type="http://schemas.openxmlformats.org/officeDocument/2006/relationships/image" Target="../media/image111.png"/></Relationships>
</file>

<file path=ppt/slides/_rels/slide6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15.png"/><Relationship Id="rId9" Type="http://schemas.openxmlformats.org/officeDocument/2006/relationships/image" Target="../media/image11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20.gif"/><Relationship Id="rId7" Type="http://schemas.openxmlformats.org/officeDocument/2006/relationships/image" Target="../media/image124.png"/><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image" Target="../media/image123.jpeg"/><Relationship Id="rId5" Type="http://schemas.openxmlformats.org/officeDocument/2006/relationships/image" Target="../media/image122.png"/><Relationship Id="rId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0.xml"/><Relationship Id="rId1" Type="http://schemas.openxmlformats.org/officeDocument/2006/relationships/slideLayout" Target="../slideLayouts/slideLayout12.xml"/><Relationship Id="rId4" Type="http://schemas.openxmlformats.org/officeDocument/2006/relationships/image" Target="../media/image126.png"/></Relationships>
</file>

<file path=ppt/slides/_rels/slide77.xml.rels><?xml version="1.0" encoding="UTF-8" standalone="yes"?>
<Relationships xmlns="http://schemas.openxmlformats.org/package/2006/relationships"><Relationship Id="rId3" Type="http://schemas.openxmlformats.org/officeDocument/2006/relationships/image" Target="../media/image127.jpeg"/><Relationship Id="rId7" Type="http://schemas.openxmlformats.org/officeDocument/2006/relationships/image" Target="../media/image130.pn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96.jpeg"/><Relationship Id="rId5" Type="http://schemas.openxmlformats.org/officeDocument/2006/relationships/image" Target="../media/image129.png"/><Relationship Id="rId4" Type="http://schemas.openxmlformats.org/officeDocument/2006/relationships/image" Target="../media/image128.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3.xml"/><Relationship Id="rId1" Type="http://schemas.openxmlformats.org/officeDocument/2006/relationships/slideLayout" Target="../slideLayouts/slideLayout12.xml"/><Relationship Id="rId4" Type="http://schemas.openxmlformats.org/officeDocument/2006/relationships/image" Target="../media/image13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4.xml"/><Relationship Id="rId1" Type="http://schemas.openxmlformats.org/officeDocument/2006/relationships/slideLayout" Target="../slideLayouts/slideLayout12.xml"/><Relationship Id="rId5" Type="http://schemas.openxmlformats.org/officeDocument/2006/relationships/image" Target="../media/image135.png"/><Relationship Id="rId4" Type="http://schemas.openxmlformats.org/officeDocument/2006/relationships/image" Target="../media/image134.png"/></Relationships>
</file>

<file path=ppt/slides/_rels/slide81.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png"/><Relationship Id="rId7" Type="http://schemas.openxmlformats.org/officeDocument/2006/relationships/image" Target="../media/image140.png"/><Relationship Id="rId2" Type="http://schemas.openxmlformats.org/officeDocument/2006/relationships/notesSlide" Target="../notesSlides/notesSlide75.xml"/><Relationship Id="rId1" Type="http://schemas.openxmlformats.org/officeDocument/2006/relationships/slideLayout" Target="../slideLayouts/slideLayout12.xml"/><Relationship Id="rId6" Type="http://schemas.openxmlformats.org/officeDocument/2006/relationships/image" Target="../media/image139.png"/><Relationship Id="rId11" Type="http://schemas.openxmlformats.org/officeDocument/2006/relationships/image" Target="../media/image144.png"/><Relationship Id="rId5" Type="http://schemas.openxmlformats.org/officeDocument/2006/relationships/image" Target="../media/image138.png"/><Relationship Id="rId10" Type="http://schemas.openxmlformats.org/officeDocument/2006/relationships/image" Target="../media/image143.png"/><Relationship Id="rId4" Type="http://schemas.openxmlformats.org/officeDocument/2006/relationships/image" Target="../media/image137.png"/><Relationship Id="rId9" Type="http://schemas.openxmlformats.org/officeDocument/2006/relationships/image" Target="../media/image142.png"/></Relationships>
</file>

<file path=ppt/slides/_rels/slide8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jpeg"/><Relationship Id="rId7" Type="http://schemas.openxmlformats.org/officeDocument/2006/relationships/image" Target="../media/image150.png"/><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jpeg"/><Relationship Id="rId9" Type="http://schemas.openxmlformats.org/officeDocument/2006/relationships/image" Target="../media/image152.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2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buNone/>
            </a:pPr>
            <a:r>
              <a:rPr lang="sr-Latn-RS" sz="3600" b="1" dirty="0"/>
              <a:t>Sesija 1.4</a:t>
            </a:r>
            <a:endParaRPr lang="en-US" sz="3600" dirty="0"/>
          </a:p>
          <a:p>
            <a:pPr algn="ctr">
              <a:buNone/>
            </a:pPr>
            <a:r>
              <a:rPr lang="sr-Latn-RS" sz="3600" b="1" dirty="0"/>
              <a:t>Osnovi računara i </a:t>
            </a:r>
            <a:r>
              <a:rPr lang="sr-Latn-RS" sz="3600" b="1" dirty="0" smtClean="0"/>
              <a:t>interneta</a:t>
            </a:r>
          </a:p>
          <a:p>
            <a:pPr algn="ctr">
              <a:buNone/>
            </a:pPr>
            <a:r>
              <a:rPr lang="sr-Latn-RS" altLang="en-US" sz="3600" b="1" dirty="0" smtClean="0">
                <a:solidFill>
                  <a:srgbClr val="FF0000"/>
                </a:solidFill>
                <a:latin typeface="+mn-lt"/>
              </a:rPr>
              <a:t>(</a:t>
            </a:r>
            <a:r>
              <a:rPr lang="sr-Latn-RS" altLang="en-US" sz="3600" b="1" dirty="0" err="1" smtClean="0">
                <a:solidFill>
                  <a:srgbClr val="FF0000"/>
                </a:solidFill>
                <a:latin typeface="+mn-lt"/>
              </a:rPr>
              <a:t>Onlajn</a:t>
            </a:r>
            <a:r>
              <a:rPr lang="sr-Latn-RS" altLang="en-US" sz="3600" b="1" dirty="0" smtClean="0">
                <a:solidFill>
                  <a:srgbClr val="FF0000"/>
                </a:solidFill>
                <a:latin typeface="+mn-lt"/>
              </a:rPr>
              <a:t> verzija)</a:t>
            </a:r>
            <a:endParaRPr lang="en-GB" altLang="en-US" sz="3600" b="1" dirty="0">
              <a:solidFill>
                <a:srgbClr val="FF0000"/>
              </a:solidFill>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sr-Latn-RS" altLang="en-US" sz="1200" b="1" dirty="0" smtClean="0">
              <a:latin typeface="+mn-lt"/>
            </a:endParaRPr>
          </a:p>
          <a:p>
            <a:pPr algn="ctr" eaLnBrk="1" hangingPunct="1">
              <a:spcBef>
                <a:spcPct val="0"/>
              </a:spcBef>
              <a:buFontTx/>
              <a:buNone/>
            </a:pPr>
            <a:r>
              <a:rPr lang="en-GB" altLang="en-US" sz="1800" b="1" dirty="0" err="1" smtClean="0">
                <a:latin typeface="+mn-lt"/>
              </a:rPr>
              <a:t>Xxxxx</a:t>
            </a:r>
            <a:r>
              <a:rPr lang="en-GB" altLang="en-US" sz="1800" b="1" dirty="0" smtClean="0">
                <a:latin typeface="+mn-lt"/>
              </a:rPr>
              <a:t> </a:t>
            </a:r>
            <a:r>
              <a:rPr lang="en-GB" altLang="en-US" sz="1800" b="1" dirty="0">
                <a:latin typeface="+mn-lt"/>
              </a:rPr>
              <a:t>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r-Latn-RS" altLang="en-US" sz="1400" i="1" dirty="0" smtClean="0">
                <a:latin typeface="+mn-lt"/>
              </a:rPr>
              <a:t>Savet Evrope</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r-Latn-RS" altLang="en-US" sz="1200" b="1" dirty="0" err="1" smtClean="0">
                <a:solidFill>
                  <a:srgbClr val="2F618F"/>
                </a:solidFill>
                <a:latin typeface="+mn-lt"/>
              </a:rPr>
              <a:t>imejl</a:t>
            </a:r>
            <a:endParaRPr lang="en-GB" altLang="en-US" sz="1200" b="1" dirty="0">
              <a:solidFill>
                <a:srgbClr val="2F618F"/>
              </a:solidFill>
              <a:latin typeface="+mn-lt"/>
            </a:endParaRPr>
          </a:p>
          <a:p>
            <a:pPr algn="ctr" eaLnBrk="1" hangingPunct="1">
              <a:spcBef>
                <a:spcPct val="0"/>
              </a:spcBef>
              <a:buFontTx/>
              <a:buNone/>
            </a:pPr>
            <a:endParaRPr lang="en-GB" altLang="en-US" sz="1600" b="1" dirty="0">
              <a:solidFill>
                <a:srgbClr val="FF0000"/>
              </a:solidFill>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en-GB" altLang="en-US" sz="1600" b="1" dirty="0">
                <a:latin typeface="+mn-lt"/>
              </a:rPr>
              <a:t>DD </a:t>
            </a:r>
            <a:r>
              <a:rPr lang="sr-Latn-RS" altLang="en-US" sz="1600" b="1" dirty="0" smtClean="0">
                <a:latin typeface="+mn-lt"/>
              </a:rPr>
              <a:t>mesec  </a:t>
            </a:r>
            <a:r>
              <a:rPr lang="en-US" altLang="en-US" sz="1600" b="1" dirty="0" smtClean="0">
                <a:latin typeface="+mn-lt"/>
              </a:rPr>
              <a:t>GGGG</a:t>
            </a:r>
            <a:endParaRPr lang="en-GB" altLang="en-US" sz="1600" b="1" dirty="0">
              <a:latin typeface="+mn-lt"/>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sr-Latn-RS" sz="1600" b="1" dirty="0"/>
              <a:t>Uvodni kurs </a:t>
            </a:r>
            <a:r>
              <a:rPr lang="sr-Latn-RS" sz="1600" b="1" dirty="0" err="1"/>
              <a:t>Pravosudne</a:t>
            </a:r>
            <a:r>
              <a:rPr lang="sr-Latn-RS" sz="1600" b="1" dirty="0"/>
              <a:t> obuke u oblasti </a:t>
            </a:r>
            <a:r>
              <a:rPr lang="sr-Latn-RS" sz="1600" b="1" dirty="0" err="1"/>
              <a:t>visokotehnološkog</a:t>
            </a:r>
            <a:r>
              <a:rPr lang="sr-Latn-RS" sz="1600" b="1" dirty="0"/>
              <a:t> kriminala i elektronskih dokaza</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Dokazni izvori u uređajima</a:t>
            </a:r>
            <a:endParaRPr lang="en-GB" sz="2000" dirty="0">
              <a:solidFill>
                <a:schemeClr val="bg1"/>
              </a:solidFill>
              <a:latin typeface="Verdana" charset="0"/>
              <a:cs typeface="Verdana" charset="0"/>
            </a:endParaRPr>
          </a:p>
        </p:txBody>
      </p:sp>
      <p:pic>
        <p:nvPicPr>
          <p:cNvPr id="13" name="Content Placeholder 12">
            <a:extLst>
              <a:ext uri="{FF2B5EF4-FFF2-40B4-BE49-F238E27FC236}">
                <a16:creationId xmlns=""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en-GB" sz="2400" dirty="0" smtClean="0">
                <a:solidFill>
                  <a:schemeClr val="bg1"/>
                </a:solidFill>
                <a:latin typeface="+mj-lt"/>
              </a:rPr>
              <a:t>Disk</a:t>
            </a:r>
            <a:r>
              <a:rPr lang="sr-Latn-RS" sz="2400" dirty="0" smtClean="0">
                <a:solidFill>
                  <a:schemeClr val="bg1"/>
                </a:solidFill>
                <a:latin typeface="+mj-lt"/>
              </a:rPr>
              <a:t>ovi</a:t>
            </a:r>
            <a:endParaRPr lang="en-GB" sz="2400" dirty="0">
              <a:solidFill>
                <a:schemeClr val="bg1"/>
              </a:solidFill>
              <a:latin typeface="+mj-lt"/>
            </a:endParaRPr>
          </a:p>
        </p:txBody>
      </p:sp>
      <p:sp>
        <p:nvSpPr>
          <p:cNvPr id="18" name="TextBox 17">
            <a:extLst>
              <a:ext uri="{FF2B5EF4-FFF2-40B4-BE49-F238E27FC236}">
                <a16:creationId xmlns="" xmlns:a16="http://schemas.microsoft.com/office/drawing/2014/main" id="{D16903E0-55B7-4D80-B925-B34EBC5172E1}"/>
              </a:ext>
            </a:extLst>
          </p:cNvPr>
          <p:cNvSpPr txBox="1"/>
          <p:nvPr/>
        </p:nvSpPr>
        <p:spPr>
          <a:xfrm>
            <a:off x="6944371" y="3559670"/>
            <a:ext cx="2070829" cy="1569660"/>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Prenosivi uređaj za skladištenje podataka</a:t>
            </a:r>
            <a:endParaRPr lang="en-GB" sz="2400" dirty="0">
              <a:solidFill>
                <a:schemeClr val="tx1">
                  <a:lumMod val="65000"/>
                  <a:lumOff val="35000"/>
                </a:schemeClr>
              </a:solidFill>
              <a:latin typeface="+mj-lt"/>
            </a:endParaRPr>
          </a:p>
        </p:txBody>
      </p:sp>
      <p:sp>
        <p:nvSpPr>
          <p:cNvPr id="19" name="TextBox 18">
            <a:extLst>
              <a:ext uri="{FF2B5EF4-FFF2-40B4-BE49-F238E27FC236}">
                <a16:creationId xmlns=""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Memorija</a:t>
            </a:r>
            <a:endParaRPr lang="en-GB" sz="2400" dirty="0">
              <a:solidFill>
                <a:schemeClr val="bg1"/>
              </a:solidFill>
              <a:latin typeface="+mj-lt"/>
            </a:endParaRPr>
          </a:p>
        </p:txBody>
      </p:sp>
    </p:spTree>
    <p:extLst>
      <p:ext uri="{BB962C8B-B14F-4D97-AF65-F5344CB8AC3E}">
        <p14:creationId xmlns:p14="http://schemas.microsoft.com/office/powerpoint/2010/main" val="4027469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Disk</a:t>
            </a:r>
            <a:r>
              <a:rPr lang="sr-Latn-RS" sz="3200" dirty="0" smtClean="0">
                <a:solidFill>
                  <a:schemeClr val="bg1"/>
                </a:solidFill>
                <a:latin typeface="Verdana" charset="0"/>
                <a:cs typeface="Verdana" charset="0"/>
              </a:rPr>
              <a:t>ovi</a:t>
            </a:r>
            <a:r>
              <a:rPr lang="en-GB" sz="3200" dirty="0" smtClean="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5" name="Picture 14">
            <a:extLst>
              <a:ext uri="{FF2B5EF4-FFF2-40B4-BE49-F238E27FC236}">
                <a16:creationId xmlns=""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18668" y="1230663"/>
            <a:ext cx="5194300" cy="5192713"/>
          </a:xfrm>
        </p:spPr>
        <p:txBody>
          <a:bodyPr/>
          <a:lstStyle/>
          <a:p>
            <a:r>
              <a:rPr lang="sr-Latn-RS" dirty="0"/>
              <a:t>Uobičajeno je da postoji jedan – ali ih može biti i više (serveri, </a:t>
            </a:r>
            <a:r>
              <a:rPr lang="sr-Latn-RS" i="1" dirty="0"/>
              <a:t>CCTV</a:t>
            </a:r>
            <a:r>
              <a:rPr lang="sr-Latn-RS" dirty="0"/>
              <a:t> itd</a:t>
            </a:r>
            <a:r>
              <a:rPr lang="sr-Latn-RS" dirty="0" smtClean="0"/>
              <a:t>.</a:t>
            </a:r>
            <a:r>
              <a:rPr lang="en-GB" dirty="0" smtClean="0"/>
              <a:t>)</a:t>
            </a:r>
            <a:endParaRPr lang="en-GB" dirty="0"/>
          </a:p>
          <a:p>
            <a:pPr lvl="1"/>
            <a:r>
              <a:rPr lang="sr-Latn-RS" dirty="0"/>
              <a:t>Rotacioni diskovi ili </a:t>
            </a:r>
            <a:r>
              <a:rPr lang="sr-Latn-RS" i="1" dirty="0"/>
              <a:t>SSD</a:t>
            </a:r>
            <a:r>
              <a:rPr lang="sr-Latn-RS" dirty="0"/>
              <a:t> (</a:t>
            </a:r>
            <a:r>
              <a:rPr lang="sr-Latn-RS" i="1" dirty="0"/>
              <a:t>solid </a:t>
            </a:r>
            <a:r>
              <a:rPr lang="sr-Latn-RS" i="1" dirty="0" err="1"/>
              <a:t>state</a:t>
            </a:r>
            <a:r>
              <a:rPr lang="sr-Latn-RS" i="1" dirty="0"/>
              <a:t> </a:t>
            </a:r>
            <a:r>
              <a:rPr lang="sr-Latn-RS" i="1" dirty="0" err="1"/>
              <a:t>disks</a:t>
            </a:r>
            <a:r>
              <a:rPr lang="sr-Latn-RS" dirty="0" smtClean="0"/>
              <a:t>)</a:t>
            </a:r>
            <a:endParaRPr lang="en-GB" dirty="0"/>
          </a:p>
          <a:p>
            <a:pPr marL="457200" lvl="1" indent="0">
              <a:buNone/>
            </a:pPr>
            <a:endParaRPr lang="en-GB" sz="800" dirty="0"/>
          </a:p>
          <a:p>
            <a:r>
              <a:rPr lang="sr-Latn-RS" dirty="0"/>
              <a:t>Neki moderni uređaji imaju komponentu za skladištenje koja nije pokretna</a:t>
            </a:r>
            <a:endParaRPr lang="en-GB" dirty="0"/>
          </a:p>
          <a:p>
            <a:pPr lvl="1"/>
            <a:r>
              <a:rPr lang="sr-Latn-RS" dirty="0"/>
              <a:t>Dodatne komplikacije za istražitelje</a:t>
            </a:r>
            <a:endParaRPr lang="en-GB" dirty="0"/>
          </a:p>
          <a:p>
            <a:pPr lvl="1"/>
            <a:endParaRPr lang="en-GB" sz="800" dirty="0"/>
          </a:p>
          <a:p>
            <a:r>
              <a:rPr lang="sr-Latn-RS" i="1" dirty="0"/>
              <a:t>IDE</a:t>
            </a:r>
            <a:r>
              <a:rPr lang="sr-Latn-RS" dirty="0"/>
              <a:t>, </a:t>
            </a:r>
            <a:r>
              <a:rPr lang="sr-Latn-RS" i="1" dirty="0"/>
              <a:t>SATA</a:t>
            </a:r>
            <a:r>
              <a:rPr lang="sr-Latn-RS" dirty="0"/>
              <a:t>, </a:t>
            </a:r>
            <a:r>
              <a:rPr lang="sr-Latn-RS" i="1" dirty="0" err="1"/>
              <a:t>mSATA</a:t>
            </a:r>
            <a:r>
              <a:rPr lang="sr-Latn-RS" dirty="0"/>
              <a:t>, </a:t>
            </a:r>
            <a:r>
              <a:rPr lang="sr-Latn-RS" i="1" dirty="0" err="1"/>
              <a:t>M.2</a:t>
            </a:r>
            <a:r>
              <a:rPr lang="sr-Latn-RS" i="1" dirty="0"/>
              <a:t> &amp; </a:t>
            </a:r>
            <a:r>
              <a:rPr lang="sr-Latn-RS" i="1" dirty="0" err="1"/>
              <a:t>U.2</a:t>
            </a:r>
            <a:r>
              <a:rPr lang="sr-Latn-RS" dirty="0"/>
              <a:t> formati</a:t>
            </a:r>
            <a:endParaRPr lang="en-GB" dirty="0"/>
          </a:p>
        </p:txBody>
      </p:sp>
      <p:pic>
        <p:nvPicPr>
          <p:cNvPr id="14" name="Bild 7">
            <a:extLst>
              <a:ext uri="{FF2B5EF4-FFF2-40B4-BE49-F238E27FC236}">
                <a16:creationId xmlns=""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Pokretni uređaj za skladištenje</a:t>
            </a:r>
            <a:r>
              <a:rPr lang="en-GB" sz="3200" dirty="0" smtClean="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sr-Latn-RS" i="1" dirty="0"/>
              <a:t>CD/DVD</a:t>
            </a:r>
            <a:r>
              <a:rPr lang="sr-Latn-RS" dirty="0"/>
              <a:t> tehnologija koja se još može videti, ali je ima sve manje</a:t>
            </a:r>
            <a:endParaRPr lang="en-GB" dirty="0"/>
          </a:p>
          <a:p>
            <a:endParaRPr lang="en-GB" dirty="0"/>
          </a:p>
          <a:p>
            <a:r>
              <a:rPr lang="en-GB" dirty="0"/>
              <a:t>USB </a:t>
            </a:r>
            <a:r>
              <a:rPr lang="sr-Latn-RS" dirty="0" smtClean="0"/>
              <a:t>uređaji</a:t>
            </a:r>
            <a:endParaRPr lang="en-GB" dirty="0"/>
          </a:p>
          <a:p>
            <a:pPr lvl="1"/>
            <a:r>
              <a:rPr lang="sr-Latn-RS" dirty="0" smtClean="0"/>
              <a:t>Eksterni hard diskovi</a:t>
            </a:r>
            <a:endParaRPr lang="en-GB" dirty="0"/>
          </a:p>
          <a:p>
            <a:pPr lvl="1"/>
            <a:r>
              <a:rPr lang="sr-Latn-RS" dirty="0" smtClean="0"/>
              <a:t>„</a:t>
            </a:r>
            <a:r>
              <a:rPr lang="en-GB" dirty="0" smtClean="0"/>
              <a:t>Thumb</a:t>
            </a:r>
            <a:r>
              <a:rPr lang="sr-Latn-RS" dirty="0" smtClean="0"/>
              <a:t>“</a:t>
            </a:r>
            <a:r>
              <a:rPr lang="en-GB" dirty="0" smtClean="0"/>
              <a:t> drives</a:t>
            </a:r>
            <a:r>
              <a:rPr lang="sr-Latn-RS" dirty="0" smtClean="0"/>
              <a:t> (fleševi)</a:t>
            </a:r>
            <a:endParaRPr lang="en-GB" dirty="0"/>
          </a:p>
          <a:p>
            <a:endParaRPr lang="en-GB" dirty="0"/>
          </a:p>
          <a:p>
            <a:r>
              <a:rPr lang="sr-Latn-RS" i="1" dirty="0"/>
              <a:t>SD</a:t>
            </a:r>
            <a:r>
              <a:rPr lang="sr-Latn-RS" dirty="0"/>
              <a:t> i </a:t>
            </a:r>
            <a:r>
              <a:rPr lang="sr-Latn-RS" i="1" dirty="0" err="1"/>
              <a:t>MicroSD</a:t>
            </a:r>
            <a:r>
              <a:rPr lang="sr-Latn-RS" dirty="0"/>
              <a:t> medijske kartice</a:t>
            </a:r>
            <a:endParaRPr lang="en-GB" dirty="0"/>
          </a:p>
          <a:p>
            <a:pPr lvl="1"/>
            <a:r>
              <a:rPr lang="sr-Latn-RS" dirty="0" smtClean="0"/>
              <a:t>Verovatno kamere i telefoni</a:t>
            </a:r>
            <a:endParaRPr lang="en-GB" dirty="0"/>
          </a:p>
        </p:txBody>
      </p:sp>
      <p:pic>
        <p:nvPicPr>
          <p:cNvPr id="13" name="Picture 4">
            <a:extLst>
              <a:ext uri="{FF2B5EF4-FFF2-40B4-BE49-F238E27FC236}">
                <a16:creationId xmlns=""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 xmlns:a16="http://schemas.microsoft.com/office/drawing/2014/main" id="{570B5FC9-5682-47D9-B085-18582A8B762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 xmlns:a16="http://schemas.microsoft.com/office/drawing/2014/main" id="{C19E6A42-280D-4C56-A535-8B1EA939AD8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Kompjuterski uređaji/Računarski sistemi</a:t>
            </a:r>
            <a:endParaRPr lang="en-GB" sz="2800" dirty="0">
              <a:solidFill>
                <a:schemeClr val="bg1"/>
              </a:solidFill>
              <a:latin typeface="Verdana" charset="0"/>
              <a:cs typeface="Verdana" charset="0"/>
            </a:endParaRPr>
          </a:p>
        </p:txBody>
      </p:sp>
      <p:pic>
        <p:nvPicPr>
          <p:cNvPr id="13" name="Picture 1">
            <a:extLst>
              <a:ext uri="{FF2B5EF4-FFF2-40B4-BE49-F238E27FC236}">
                <a16:creationId xmlns=""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en-US" sz="1200" dirty="0">
                <a:latin typeface="Tahoma" pitchFamily="34" charset="0"/>
              </a:rPr>
              <a:t>Digital Cameras</a:t>
            </a:r>
          </a:p>
        </p:txBody>
      </p:sp>
      <p:sp>
        <p:nvSpPr>
          <p:cNvPr id="18" name="Rectangle 9">
            <a:extLst>
              <a:ext uri="{FF2B5EF4-FFF2-40B4-BE49-F238E27FC236}">
                <a16:creationId xmlns=""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Drones</a:t>
            </a:r>
          </a:p>
        </p:txBody>
      </p:sp>
      <p:sp>
        <p:nvSpPr>
          <p:cNvPr id="19" name="Text Box 27">
            <a:extLst>
              <a:ext uri="{FF2B5EF4-FFF2-40B4-BE49-F238E27FC236}">
                <a16:creationId xmlns=""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en-US" sz="1200" dirty="0"/>
              <a:t>GPS</a:t>
            </a:r>
          </a:p>
        </p:txBody>
      </p:sp>
      <p:pic>
        <p:nvPicPr>
          <p:cNvPr id="20" name="Bild 3">
            <a:extLst>
              <a:ext uri="{FF2B5EF4-FFF2-40B4-BE49-F238E27FC236}">
                <a16:creationId xmlns=""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Wearables</a:t>
            </a:r>
          </a:p>
        </p:txBody>
      </p:sp>
      <p:pic>
        <p:nvPicPr>
          <p:cNvPr id="22" name="Bild 4">
            <a:extLst>
              <a:ext uri="{FF2B5EF4-FFF2-40B4-BE49-F238E27FC236}">
                <a16:creationId xmlns=""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VR Glasses</a:t>
            </a:r>
          </a:p>
        </p:txBody>
      </p:sp>
    </p:spTree>
    <p:extLst>
      <p:ext uri="{BB962C8B-B14F-4D97-AF65-F5344CB8AC3E}">
        <p14:creationId xmlns:p14="http://schemas.microsoft.com/office/powerpoint/2010/main" val="688147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pic>
        <p:nvPicPr>
          <p:cNvPr id="2" name="Picture 1">
            <a:extLst>
              <a:ext uri="{FF2B5EF4-FFF2-40B4-BE49-F238E27FC236}">
                <a16:creationId xmlns=""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sr-Latn-RS" sz="2400" dirty="0" err="1" smtClean="0">
                <a:solidFill>
                  <a:schemeClr val="tx1">
                    <a:lumMod val="65000"/>
                    <a:lumOff val="35000"/>
                  </a:schemeClr>
                </a:solidFill>
                <a:latin typeface="+mj-lt"/>
              </a:rPr>
              <a:t>Frenki</a:t>
            </a:r>
            <a:r>
              <a:rPr lang="sr-Latn-RS" sz="2400" dirty="0" smtClean="0">
                <a:solidFill>
                  <a:schemeClr val="tx1">
                    <a:lumMod val="65000"/>
                    <a:lumOff val="35000"/>
                  </a:schemeClr>
                </a:solidFill>
                <a:latin typeface="+mj-lt"/>
              </a:rPr>
              <a:t> JESTE računarski sistem</a:t>
            </a:r>
            <a:endParaRPr lang="en-GB" sz="2400" dirty="0">
              <a:solidFill>
                <a:schemeClr val="tx1">
                  <a:lumMod val="65000"/>
                  <a:lumOff val="35000"/>
                </a:schemeClr>
              </a:solidFill>
              <a:latin typeface="+mj-lt"/>
            </a:endParaRPr>
          </a:p>
        </p:txBody>
      </p:sp>
      <p:sp>
        <p:nvSpPr>
          <p:cNvPr id="5" name="TextBox 4">
            <a:extLst>
              <a:ext uri="{FF2B5EF4-FFF2-40B4-BE49-F238E27FC236}">
                <a16:creationId xmlns=""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sr-Latn-RS" sz="2400" dirty="0" err="1" smtClean="0">
                <a:solidFill>
                  <a:schemeClr val="bg1"/>
                </a:solidFill>
                <a:latin typeface="+mj-lt"/>
              </a:rPr>
              <a:t>Frenki</a:t>
            </a:r>
            <a:endParaRPr lang="en-GB" sz="2400" dirty="0">
              <a:solidFill>
                <a:schemeClr val="bg1"/>
              </a:solidFill>
              <a:latin typeface="+mj-lt"/>
            </a:endParaRPr>
          </a:p>
        </p:txBody>
      </p:sp>
      <p:pic>
        <p:nvPicPr>
          <p:cNvPr id="6" name="Picture 2" descr="Image result for harman mib2">
            <a:extLst>
              <a:ext uri="{FF2B5EF4-FFF2-40B4-BE49-F238E27FC236}">
                <a16:creationId xmlns="" xmlns:a16="http://schemas.microsoft.com/office/drawing/2014/main" id="{C1188EE6-4CDA-403D-A103-0AE09995AA2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BBF93BE8-3758-414A-8E4E-97AC31251D9A}"/>
              </a:ext>
            </a:extLst>
          </p:cNvPr>
          <p:cNvSpPr txBox="1"/>
          <p:nvPr/>
        </p:nvSpPr>
        <p:spPr>
          <a:xfrm>
            <a:off x="6027152" y="5534292"/>
            <a:ext cx="3008898" cy="830997"/>
          </a:xfrm>
          <a:prstGeom prst="rect">
            <a:avLst/>
          </a:prstGeom>
          <a:solidFill>
            <a:schemeClr val="tx1">
              <a:lumMod val="65000"/>
              <a:lumOff val="35000"/>
            </a:schemeClr>
          </a:solidFill>
        </p:spPr>
        <p:txBody>
          <a:bodyPr wrap="square" rtlCol="0">
            <a:spAutoFit/>
          </a:bodyPr>
          <a:lstStyle/>
          <a:p>
            <a:pPr algn="ctr"/>
            <a:r>
              <a:rPr lang="sr-Latn-RS" sz="2400" dirty="0" err="1" smtClean="0">
                <a:solidFill>
                  <a:schemeClr val="bg1"/>
                </a:solidFill>
                <a:latin typeface="+mj-lt"/>
              </a:rPr>
              <a:t>Telematska</a:t>
            </a:r>
            <a:r>
              <a:rPr lang="sr-Latn-RS" sz="2400" dirty="0" smtClean="0">
                <a:solidFill>
                  <a:schemeClr val="bg1"/>
                </a:solidFill>
                <a:latin typeface="+mj-lt"/>
              </a:rPr>
              <a:t> jedinica koja skladišti podatke</a:t>
            </a:r>
            <a:r>
              <a:rPr lang="en-GB" sz="2400" dirty="0" smtClean="0">
                <a:solidFill>
                  <a:schemeClr val="bg1"/>
                </a:solidFill>
                <a:latin typeface="+mj-lt"/>
              </a:rPr>
              <a:t>…</a:t>
            </a:r>
            <a:endParaRPr lang="en-GB" sz="2400" dirty="0">
              <a:solidFill>
                <a:schemeClr val="bg1"/>
              </a:solidFill>
              <a:latin typeface="+mj-lt"/>
            </a:endParaRPr>
          </a:p>
        </p:txBody>
      </p:sp>
      <p:pic>
        <p:nvPicPr>
          <p:cNvPr id="18" name="Picture 17">
            <a:extLst>
              <a:ext uri="{FF2B5EF4-FFF2-40B4-BE49-F238E27FC236}">
                <a16:creationId xmlns=""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en-GB" sz="2400" dirty="0" err="1">
                <a:solidFill>
                  <a:schemeClr val="bg1"/>
                </a:solidFill>
                <a:latin typeface="+mj-lt"/>
              </a:rPr>
              <a:t>eMMC</a:t>
            </a:r>
            <a:r>
              <a:rPr lang="en-GB" sz="2400" dirty="0">
                <a:solidFill>
                  <a:schemeClr val="bg1"/>
                </a:solidFill>
                <a:latin typeface="+mj-lt"/>
              </a:rPr>
              <a:t> </a:t>
            </a:r>
            <a:r>
              <a:rPr lang="sr-Latn-RS" sz="2400" dirty="0" smtClean="0">
                <a:solidFill>
                  <a:schemeClr val="bg1"/>
                </a:solidFill>
                <a:latin typeface="+mj-lt"/>
              </a:rPr>
              <a:t>memorijski čip</a:t>
            </a:r>
            <a:endParaRPr lang="en-GB" sz="2400" dirty="0">
              <a:solidFill>
                <a:schemeClr val="bg1"/>
              </a:solidFill>
              <a:latin typeface="+mj-lt"/>
            </a:endParaRP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Softver</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sr-Latn-RS" dirty="0" smtClean="0"/>
              <a:t>Operativni sistem</a:t>
            </a:r>
            <a:endParaRPr lang="en-GB" dirty="0"/>
          </a:p>
          <a:p>
            <a:pPr lvl="1"/>
            <a:r>
              <a:rPr lang="sr-Latn-RS" i="1" dirty="0"/>
              <a:t>Windows, Mac, Linux, </a:t>
            </a:r>
            <a:r>
              <a:rPr lang="sr-Latn-RS" i="1" dirty="0" err="1"/>
              <a:t>iOS</a:t>
            </a:r>
            <a:r>
              <a:rPr lang="sr-Latn-RS" i="1" dirty="0"/>
              <a:t>, </a:t>
            </a:r>
            <a:r>
              <a:rPr lang="sr-Latn-RS" i="1" dirty="0" err="1"/>
              <a:t>Android</a:t>
            </a:r>
            <a:endParaRPr lang="en-GB" dirty="0"/>
          </a:p>
          <a:p>
            <a:pPr lvl="1"/>
            <a:r>
              <a:rPr lang="sr-Latn-RS" dirty="0"/>
              <a:t>Omogućuje hardveru da komunicira sa instaliranim softverom</a:t>
            </a:r>
            <a:endParaRPr lang="en-GB" dirty="0"/>
          </a:p>
        </p:txBody>
      </p:sp>
      <p:pic>
        <p:nvPicPr>
          <p:cNvPr id="2050" name="Picture 2" descr="How to Make Windows 10 Feel More Like Windows 7 | PCMag">
            <a:extLst>
              <a:ext uri="{FF2B5EF4-FFF2-40B4-BE49-F238E27FC236}">
                <a16:creationId xmlns="" xmlns:a16="http://schemas.microsoft.com/office/drawing/2014/main" id="{C5B84BE7-8045-47BC-841C-D1A7FB1D9FF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 xmlns:a16="http://schemas.microsoft.com/office/drawing/2014/main" id="{A1B49EF9-C855-41B9-84FD-46D44691959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 xmlns:a16="http://schemas.microsoft.com/office/drawing/2014/main" id="{339A296F-48B7-4EBA-BFF4-84BF257006D8}"/>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Jul </a:t>
            </a:r>
            <a:r>
              <a:rPr lang="en-GB" sz="2400" dirty="0" smtClean="0">
                <a:solidFill>
                  <a:schemeClr val="bg1"/>
                </a:solidFill>
                <a:latin typeface="+mj-lt"/>
              </a:rPr>
              <a:t>2020</a:t>
            </a:r>
            <a:r>
              <a:rPr lang="sr-Latn-RS"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80615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Softver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dirty="0"/>
          </a:p>
          <a:p>
            <a:r>
              <a:rPr lang="sr-Latn-RS" dirty="0" smtClean="0"/>
              <a:t>Drugi </a:t>
            </a:r>
            <a:r>
              <a:rPr lang="sr-Latn-RS" dirty="0" err="1" smtClean="0"/>
              <a:t>softveri</a:t>
            </a:r>
            <a:endParaRPr lang="en-GB" dirty="0"/>
          </a:p>
          <a:p>
            <a:pPr lvl="1">
              <a:lnSpc>
                <a:spcPct val="100000"/>
              </a:lnSpc>
            </a:pPr>
            <a:r>
              <a:rPr lang="sr-Latn-RS" dirty="0"/>
              <a:t>Produktivnost – kancelarijski programski paketi</a:t>
            </a:r>
            <a:endParaRPr lang="en-US" dirty="0"/>
          </a:p>
          <a:p>
            <a:pPr lvl="1">
              <a:lnSpc>
                <a:spcPct val="150000"/>
              </a:lnSpc>
            </a:pPr>
            <a:r>
              <a:rPr lang="sr-Latn-RS" dirty="0"/>
              <a:t>Čitaoci i gledaoci</a:t>
            </a:r>
            <a:endParaRPr lang="en-US" dirty="0"/>
          </a:p>
          <a:p>
            <a:pPr lvl="1">
              <a:lnSpc>
                <a:spcPct val="150000"/>
              </a:lnSpc>
            </a:pPr>
            <a:r>
              <a:rPr lang="sr-Latn-RS" dirty="0"/>
              <a:t>Arhivski instrumenti</a:t>
            </a:r>
            <a:endParaRPr lang="en-US" dirty="0"/>
          </a:p>
          <a:p>
            <a:pPr marL="693738" indent="-236538">
              <a:lnSpc>
                <a:spcPct val="150000"/>
              </a:lnSpc>
            </a:pPr>
            <a:r>
              <a:rPr lang="sr-Latn-RS" sz="2400" dirty="0" err="1"/>
              <a:t>Brauzeri</a:t>
            </a:r>
            <a:r>
              <a:rPr lang="sr-Latn-RS" sz="2400" dirty="0"/>
              <a:t> (pregledači)</a:t>
            </a:r>
            <a:r>
              <a:rPr lang="sr-Latn-RS" dirty="0" smtClean="0"/>
              <a:t>)</a:t>
            </a:r>
            <a:endParaRPr lang="en-GB" dirty="0"/>
          </a:p>
        </p:txBody>
      </p:sp>
      <p:pic>
        <p:nvPicPr>
          <p:cNvPr id="13" name="Bild 1">
            <a:extLst>
              <a:ext uri="{FF2B5EF4-FFF2-40B4-BE49-F238E27FC236}">
                <a16:creationId xmlns=""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 xmlns:a16="http://schemas.microsoft.com/office/drawing/2014/main" id="{51163F7A-388E-4D58-83AA-34CAE841BA0A}"/>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Virtuelni uređaji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endParaRPr lang="en-GB" dirty="0"/>
          </a:p>
          <a:p>
            <a:pPr marL="0" indent="0">
              <a:buNone/>
            </a:pPr>
            <a:r>
              <a:rPr lang="sr-Latn-RS" dirty="0" smtClean="0"/>
              <a:t>Veoma se često sreću</a:t>
            </a:r>
            <a:endParaRPr lang="en-GB" dirty="0"/>
          </a:p>
          <a:p>
            <a:r>
              <a:rPr lang="sr-Latn-RS" dirty="0" smtClean="0"/>
              <a:t>Posebno u biznisu i u kriminalu</a:t>
            </a:r>
            <a:r>
              <a:rPr lang="en-GB" dirty="0" smtClean="0"/>
              <a:t>!</a:t>
            </a:r>
            <a:endParaRPr lang="en-GB" dirty="0"/>
          </a:p>
          <a:p>
            <a:r>
              <a:rPr lang="sr-Latn-RS" dirty="0" smtClean="0"/>
              <a:t>Mogućnost da se upravlja </a:t>
            </a:r>
            <a:r>
              <a:rPr lang="sr-Latn-RS" b="1" dirty="0" smtClean="0">
                <a:solidFill>
                  <a:srgbClr val="0070C0"/>
                </a:solidFill>
              </a:rPr>
              <a:t>„</a:t>
            </a:r>
            <a:r>
              <a:rPr lang="sr-Latn-RS" b="1" dirty="0" err="1">
                <a:solidFill>
                  <a:srgbClr val="0070C0"/>
                </a:solidFill>
              </a:rPr>
              <a:t>g</a:t>
            </a:r>
            <a:r>
              <a:rPr lang="sr-Latn-RS" b="1" dirty="0" err="1" smtClean="0">
                <a:solidFill>
                  <a:srgbClr val="0070C0"/>
                </a:solidFill>
              </a:rPr>
              <a:t>ostujućim</a:t>
            </a:r>
            <a:r>
              <a:rPr lang="sr-Latn-RS" b="1" dirty="0" smtClean="0">
                <a:solidFill>
                  <a:srgbClr val="0070C0"/>
                </a:solidFill>
              </a:rPr>
              <a:t>“</a:t>
            </a:r>
            <a:r>
              <a:rPr lang="en-GB" b="1" dirty="0" smtClean="0">
                <a:solidFill>
                  <a:srgbClr val="0070C0"/>
                </a:solidFill>
              </a:rPr>
              <a:t> </a:t>
            </a:r>
            <a:r>
              <a:rPr lang="sr-Latn-RS" b="1" dirty="0" smtClean="0">
                <a:solidFill>
                  <a:srgbClr val="0070C0"/>
                </a:solidFill>
              </a:rPr>
              <a:t>(</a:t>
            </a:r>
            <a:r>
              <a:rPr lang="sr-Latn-RS" b="1" dirty="0" err="1" smtClean="0">
                <a:solidFill>
                  <a:srgbClr val="0070C0"/>
                </a:solidFill>
              </a:rPr>
              <a:t>Guest</a:t>
            </a:r>
            <a:r>
              <a:rPr lang="sr-Latn-RS" b="1" dirty="0" smtClean="0">
                <a:solidFill>
                  <a:srgbClr val="0070C0"/>
                </a:solidFill>
              </a:rPr>
              <a:t>) </a:t>
            </a:r>
            <a:r>
              <a:rPr lang="sr-Latn-RS" dirty="0" smtClean="0"/>
              <a:t>operativnim sistemom u okviru vašeg </a:t>
            </a:r>
            <a:r>
              <a:rPr lang="sr-Latn-RS" b="1" dirty="0" smtClean="0">
                <a:solidFill>
                  <a:srgbClr val="0070C0"/>
                </a:solidFill>
              </a:rPr>
              <a:t>„domaćeg“ (Host)</a:t>
            </a:r>
            <a:r>
              <a:rPr lang="en-GB" b="1" dirty="0" smtClean="0">
                <a:solidFill>
                  <a:srgbClr val="0070C0"/>
                </a:solidFill>
              </a:rPr>
              <a:t> </a:t>
            </a:r>
            <a:r>
              <a:rPr lang="sr-Latn-RS" dirty="0" smtClean="0"/>
              <a:t>operativnog sistema</a:t>
            </a:r>
            <a:endParaRPr lang="en-GB" dirty="0"/>
          </a:p>
        </p:txBody>
      </p:sp>
      <p:pic>
        <p:nvPicPr>
          <p:cNvPr id="44" name="Picture 4" descr="Image result for vmware">
            <a:extLst>
              <a:ext uri="{FF2B5EF4-FFF2-40B4-BE49-F238E27FC236}">
                <a16:creationId xmlns="" xmlns:a16="http://schemas.microsoft.com/office/drawing/2014/main" id="{CD62DE46-1410-465D-B95F-F62B31F37C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 xmlns:a16="http://schemas.microsoft.com/office/drawing/2014/main" id="{AF27E62C-E33D-4DDD-BFE1-98AEBB0991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18917"/>
            <a:ext cx="8030033" cy="1200329"/>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Sa kog od sledećih uređaja </a:t>
            </a:r>
            <a:r>
              <a:rPr lang="sr-Latn-RS" sz="2400" b="1" dirty="0" smtClean="0">
                <a:solidFill>
                  <a:srgbClr val="FF0000"/>
                </a:solidFill>
                <a:latin typeface="+mj-lt"/>
              </a:rPr>
              <a:t>najverovatnije</a:t>
            </a:r>
            <a:r>
              <a:rPr lang="sr-Latn-RS" sz="2400" dirty="0" smtClean="0">
                <a:solidFill>
                  <a:schemeClr val="tx1">
                    <a:lumMod val="65000"/>
                    <a:lumOff val="35000"/>
                  </a:schemeClr>
                </a:solidFill>
                <a:latin typeface="+mj-lt"/>
              </a:rPr>
              <a:t> možemo očekivati da obezbedimo korisne elektronske dokaze koje je stvorio osumnjičeni</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188872"/>
            <a:ext cx="8030032" cy="2308324"/>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C</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smtClean="0">
                <a:solidFill>
                  <a:schemeClr val="bg1"/>
                </a:solidFill>
                <a:latin typeface="+mj-lt"/>
              </a:rPr>
              <a:t>Hard disk je glavni prostor za skladištenje fajlova u računaru ili </a:t>
            </a:r>
            <a:r>
              <a:rPr lang="sr-Latn-RS" sz="2400" dirty="0" err="1" smtClean="0">
                <a:solidFill>
                  <a:schemeClr val="bg1"/>
                </a:solidFill>
                <a:latin typeface="+mj-lt"/>
              </a:rPr>
              <a:t>laptopu</a:t>
            </a:r>
            <a:r>
              <a:rPr lang="sr-Latn-RS" sz="2400" dirty="0" smtClean="0">
                <a:solidFill>
                  <a:schemeClr val="bg1"/>
                </a:solidFill>
                <a:latin typeface="+mj-lt"/>
              </a:rPr>
              <a:t> pa je najverovatnije da će se tu nalaziti elektronski dokazi. Malo je da mrežna kartica, procesor i grafička kartica mogu pružiti toliko korisnih dokaza</a:t>
            </a:r>
            <a:r>
              <a:rPr lang="en-GB" sz="2400" dirty="0" smtClean="0">
                <a:solidFill>
                  <a:schemeClr val="bg1"/>
                </a:solidFill>
                <a:latin typeface="+mj-lt"/>
              </a:rPr>
              <a:t>.</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515872"/>
            <a:ext cx="8030032" cy="1569660"/>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Mrežna kartica u </a:t>
            </a:r>
            <a:r>
              <a:rPr lang="sr-Latn-RS" sz="2400" dirty="0" err="1" smtClean="0">
                <a:solidFill>
                  <a:schemeClr val="bg1"/>
                </a:solidFill>
                <a:latin typeface="+mj-lt"/>
              </a:rPr>
              <a:t>laptopu</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Procesor u mobilnom uređaju</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Hard disk u </a:t>
            </a:r>
            <a:r>
              <a:rPr lang="sr-Latn-RS" sz="2400" dirty="0" err="1" smtClean="0">
                <a:solidFill>
                  <a:schemeClr val="bg1"/>
                </a:solidFill>
                <a:latin typeface="+mj-lt"/>
              </a:rPr>
              <a:t>laptopu</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Grafička kartica u desktop računaru</a:t>
            </a:r>
            <a:endParaRPr lang="en-GB" sz="2400" dirty="0">
              <a:solidFill>
                <a:schemeClr val="bg1"/>
              </a:solidFill>
              <a:latin typeface="+mj-lt"/>
            </a:endParaRPr>
          </a:p>
        </p:txBody>
      </p:sp>
    </p:spTree>
    <p:extLst>
      <p:ext uri="{BB962C8B-B14F-4D97-AF65-F5344CB8AC3E}">
        <p14:creationId xmlns:p14="http://schemas.microsoft.com/office/powerpoint/2010/main" val="388391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Sadržaj sesije</a:t>
            </a:r>
            <a:endParaRPr lang="sr-Latn-RS"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lvl="0" indent="-514350">
              <a:lnSpc>
                <a:spcPct val="150000"/>
              </a:lnSpc>
              <a:buFont typeface="+mj-lt"/>
              <a:buAutoNum type="arabicPeriod"/>
            </a:pPr>
            <a:r>
              <a:rPr lang="sr-Latn-RS" dirty="0"/>
              <a:t>Delovi i funkcije računara (Kompjuter: delovi i funkcije) </a:t>
            </a:r>
            <a:endParaRPr lang="en-US" dirty="0"/>
          </a:p>
          <a:p>
            <a:pPr marL="514350" lvl="0" indent="-514350">
              <a:lnSpc>
                <a:spcPct val="150000"/>
              </a:lnSpc>
              <a:buFont typeface="+mj-lt"/>
              <a:buAutoNum type="arabicPeriod"/>
            </a:pPr>
            <a:r>
              <a:rPr lang="sr-Latn-RS" dirty="0"/>
              <a:t>Internet: delovi i istorijat nastanka</a:t>
            </a:r>
            <a:endParaRPr lang="en-US" dirty="0"/>
          </a:p>
          <a:p>
            <a:pPr marL="514350" lvl="0" indent="-514350">
              <a:lnSpc>
                <a:spcPct val="150000"/>
              </a:lnSpc>
              <a:buFont typeface="+mj-lt"/>
              <a:buAutoNum type="arabicPeriod"/>
            </a:pPr>
            <a:r>
              <a:rPr lang="sr-Latn-RS" dirty="0"/>
              <a:t>Povezivanje na internet </a:t>
            </a:r>
            <a:endParaRPr lang="en-US" dirty="0"/>
          </a:p>
          <a:p>
            <a:pPr marL="514350" lvl="0" indent="-514350">
              <a:lnSpc>
                <a:spcPct val="150000"/>
              </a:lnSpc>
              <a:buFont typeface="+mj-lt"/>
              <a:buAutoNum type="arabicPeriod"/>
            </a:pPr>
            <a:r>
              <a:rPr lang="sr-Latn-RS" dirty="0"/>
              <a:t>Internet usluge i aplikacije</a:t>
            </a:r>
            <a:endParaRPr lang="en-US" dirty="0"/>
          </a:p>
          <a:p>
            <a:pPr marL="514350" indent="-514350">
              <a:lnSpc>
                <a:spcPct val="150000"/>
              </a:lnSpc>
              <a:buFont typeface="+mj-lt"/>
              <a:buAutoNum type="arabicPeriod"/>
            </a:pPr>
            <a:r>
              <a:rPr lang="sr-Latn-RS" i="1" dirty="0" err="1"/>
              <a:t>Deep</a:t>
            </a:r>
            <a:r>
              <a:rPr lang="sr-Latn-RS" i="1" dirty="0"/>
              <a:t> </a:t>
            </a:r>
            <a:r>
              <a:rPr lang="sr-Latn-RS" i="1" dirty="0" err="1"/>
              <a:t>web</a:t>
            </a:r>
            <a:r>
              <a:rPr lang="sr-Latn-RS" dirty="0"/>
              <a:t> („duboka mreža”), anonimnost i </a:t>
            </a:r>
            <a:r>
              <a:rPr lang="sr-Latn-RS" i="1" dirty="0" err="1"/>
              <a:t>dark</a:t>
            </a:r>
            <a:r>
              <a:rPr lang="sr-Latn-RS" i="1" dirty="0"/>
              <a:t> </a:t>
            </a:r>
            <a:r>
              <a:rPr lang="sr-Latn-RS" i="1" dirty="0" err="1"/>
              <a:t>web</a:t>
            </a:r>
            <a:r>
              <a:rPr lang="sr-Latn-RS" i="1" dirty="0"/>
              <a:t> </a:t>
            </a:r>
            <a:r>
              <a:rPr lang="sr-Latn-RS" dirty="0"/>
              <a:t>(„tamna mreža”)</a:t>
            </a:r>
            <a:r>
              <a:rPr lang="en-GB" dirty="0" smtClean="0">
                <a:ea typeface="Verdana" panose="020B0604030504040204" pitchFamily="34" charset="0"/>
              </a:rPr>
              <a:t> </a:t>
            </a:r>
            <a:endParaRPr lang="en-GB" dirty="0">
              <a:ea typeface="Verdana" panose="020B0604030504040204" pitchFamily="34" charset="0"/>
            </a:endParaRP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en-GB" dirty="0" smtClean="0"/>
              <a:t>internet</a:t>
            </a:r>
            <a:r>
              <a:rPr lang="sr-Latn-RS" dirty="0" smtClean="0"/>
              <a:t>: DELOVI I ISTORIJAT NASTANKA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Osnovi</a:t>
            </a:r>
            <a:r>
              <a:rPr lang="en-GB" dirty="0" smtClean="0"/>
              <a:t> </a:t>
            </a:r>
            <a:r>
              <a:rPr lang="en-GB" dirty="0" err="1" smtClean="0"/>
              <a:t>ra</a:t>
            </a:r>
            <a:r>
              <a:rPr lang="sr-Latn-RS" dirty="0" smtClean="0"/>
              <a:t>č</a:t>
            </a:r>
            <a:r>
              <a:rPr lang="en-GB" dirty="0" err="1" smtClean="0"/>
              <a:t>unara</a:t>
            </a:r>
            <a:r>
              <a:rPr lang="en-GB" dirty="0" smtClean="0"/>
              <a:t> </a:t>
            </a:r>
            <a:r>
              <a:rPr lang="en-GB" dirty="0" err="1" smtClean="0"/>
              <a:t>i</a:t>
            </a:r>
            <a:r>
              <a:rPr lang="en-GB" dirty="0" smtClean="0"/>
              <a:t> </a:t>
            </a:r>
            <a:r>
              <a:rPr lang="en-GB" dirty="0" err="1" smtClean="0"/>
              <a:t>interneta</a:t>
            </a:r>
            <a:endParaRPr lang="en-GB" dirty="0"/>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buNone/>
            </a:pPr>
            <a:r>
              <a:rPr lang="sr-Latn-RS" dirty="0" smtClean="0"/>
              <a:t>Mrežna terminologija</a:t>
            </a:r>
            <a:endParaRPr lang="en-GB" dirty="0"/>
          </a:p>
          <a:p>
            <a:r>
              <a:rPr lang="en-GB" sz="2400" b="1" i="1" dirty="0">
                <a:solidFill>
                  <a:srgbClr val="0070C0"/>
                </a:solidFill>
              </a:rPr>
              <a:t>IP </a:t>
            </a:r>
            <a:r>
              <a:rPr lang="sr-Latn-RS" sz="2400" b="1" i="1" dirty="0" smtClean="0">
                <a:solidFill>
                  <a:srgbClr val="0070C0"/>
                </a:solidFill>
              </a:rPr>
              <a:t>adresa </a:t>
            </a:r>
            <a:r>
              <a:rPr lang="en-GB" sz="2400" dirty="0" smtClean="0"/>
              <a:t>– </a:t>
            </a:r>
            <a:r>
              <a:rPr lang="sr-Latn-RS" sz="2400" dirty="0"/>
              <a:t>jedinstveni instrument identifikacije na mreži</a:t>
            </a:r>
            <a:r>
              <a:rPr lang="en-GB" sz="2400" dirty="0" smtClean="0"/>
              <a:t>*</a:t>
            </a:r>
            <a:endParaRPr lang="en-GB" sz="2400" dirty="0"/>
          </a:p>
          <a:p>
            <a:r>
              <a:rPr lang="en-GB" sz="2400" b="1" dirty="0">
                <a:solidFill>
                  <a:srgbClr val="0070C0"/>
                </a:solidFill>
              </a:rPr>
              <a:t>Port</a:t>
            </a:r>
            <a:r>
              <a:rPr lang="en-GB" sz="2400" dirty="0"/>
              <a:t> – </a:t>
            </a:r>
            <a:r>
              <a:rPr lang="sr-Latn-RS" sz="2400" dirty="0"/>
              <a:t>krajnja tačka mrežne komunikacije</a:t>
            </a:r>
            <a:endParaRPr lang="en-GB" sz="2400" dirty="0"/>
          </a:p>
          <a:p>
            <a:pPr lvl="1"/>
            <a:r>
              <a:rPr lang="sr-Latn-RS" sz="2000" dirty="0"/>
              <a:t>Sve je to virtuelno </a:t>
            </a:r>
            <a:r>
              <a:rPr lang="en-GB" sz="2000" dirty="0"/>
              <a:t>– </a:t>
            </a:r>
            <a:r>
              <a:rPr lang="sr-Latn-RS" sz="2000" dirty="0"/>
              <a:t>ne postoji </a:t>
            </a:r>
            <a:r>
              <a:rPr lang="sr-Latn-RS" sz="2000" dirty="0" smtClean="0"/>
              <a:t>stvarno </a:t>
            </a:r>
            <a:r>
              <a:rPr lang="en-GB" sz="2000" dirty="0" smtClean="0"/>
              <a:t>(65</a:t>
            </a:r>
            <a:r>
              <a:rPr lang="sr-Latn-RS" sz="2000" dirty="0" smtClean="0"/>
              <a:t>.</a:t>
            </a:r>
            <a:r>
              <a:rPr lang="en-GB" sz="2000" dirty="0" smtClean="0"/>
              <a:t>536 </a:t>
            </a:r>
            <a:r>
              <a:rPr lang="sr-Latn-RS" sz="2000" dirty="0" smtClean="0"/>
              <a:t>njih</a:t>
            </a:r>
            <a:r>
              <a:rPr lang="en-GB" sz="2000" dirty="0" smtClean="0"/>
              <a:t>)</a:t>
            </a:r>
            <a:endParaRPr lang="en-GB" sz="2000" dirty="0"/>
          </a:p>
          <a:p>
            <a:pPr lvl="1"/>
            <a:r>
              <a:rPr lang="sr-Latn-RS" sz="2000" dirty="0"/>
              <a:t>Omogućuje da različite aplikacije na jednom istom kompjuteru koriste mrežne resurse – npr</a:t>
            </a:r>
            <a:r>
              <a:rPr lang="sr-Latn-RS" sz="2000" dirty="0" smtClean="0"/>
              <a:t>. </a:t>
            </a:r>
            <a:endParaRPr lang="en-GB" sz="2000" dirty="0"/>
          </a:p>
          <a:p>
            <a:pPr lvl="2"/>
            <a:r>
              <a:rPr lang="sr-Latn-RS" sz="1800" dirty="0"/>
              <a:t>Prebiranje po internetu (</a:t>
            </a:r>
            <a:r>
              <a:rPr lang="en-GB" sz="1800" i="1" dirty="0"/>
              <a:t>browsing</a:t>
            </a:r>
            <a:r>
              <a:rPr lang="sr-Latn-RS" sz="1800" dirty="0"/>
              <a:t>)</a:t>
            </a:r>
            <a:r>
              <a:rPr lang="en-GB" sz="1800" dirty="0"/>
              <a:t> (</a:t>
            </a:r>
            <a:r>
              <a:rPr lang="en-GB" sz="1800" i="1" dirty="0"/>
              <a:t>HTTP</a:t>
            </a:r>
            <a:r>
              <a:rPr lang="en-GB" sz="1800" dirty="0"/>
              <a:t>)		Port 80</a:t>
            </a:r>
          </a:p>
          <a:p>
            <a:pPr lvl="2"/>
            <a:r>
              <a:rPr lang="sr-Latn-RS" sz="1800" dirty="0"/>
              <a:t>Bezbedno prebiranje po internetu </a:t>
            </a:r>
            <a:r>
              <a:rPr lang="es-CL" sz="1800" dirty="0"/>
              <a:t>(</a:t>
            </a:r>
            <a:r>
              <a:rPr lang="es-CL" sz="1800" i="1" dirty="0"/>
              <a:t>HTTPS</a:t>
            </a:r>
            <a:r>
              <a:rPr lang="es-CL" sz="1800" dirty="0"/>
              <a:t>)</a:t>
            </a:r>
            <a:r>
              <a:rPr lang="sr-Latn-RS" sz="1800" dirty="0"/>
              <a:t>	</a:t>
            </a:r>
            <a:r>
              <a:rPr lang="es-CL" sz="1800" dirty="0"/>
              <a:t>	Port 443</a:t>
            </a:r>
            <a:endParaRPr lang="en-GB" sz="1800" dirty="0"/>
          </a:p>
          <a:p>
            <a:pPr lvl="2"/>
            <a:r>
              <a:rPr lang="sr-Latn-RS" sz="1800" dirty="0"/>
              <a:t>Jednostavni </a:t>
            </a:r>
            <a:r>
              <a:rPr lang="sr-Latn-RS" sz="1800" dirty="0" err="1"/>
              <a:t>mejlovi</a:t>
            </a:r>
            <a:r>
              <a:rPr lang="sr-Latn-RS" sz="1800" dirty="0"/>
              <a:t> </a:t>
            </a:r>
            <a:r>
              <a:rPr lang="en-GB" sz="1800" dirty="0"/>
              <a:t>(</a:t>
            </a:r>
            <a:r>
              <a:rPr lang="en-GB" sz="1800" i="1" dirty="0"/>
              <a:t>SMTP</a:t>
            </a:r>
            <a:r>
              <a:rPr lang="en-GB" sz="1800" dirty="0"/>
              <a:t>)	</a:t>
            </a:r>
            <a:r>
              <a:rPr lang="sr-Latn-RS" sz="1800" dirty="0"/>
              <a:t>	</a:t>
            </a:r>
            <a:r>
              <a:rPr lang="en-GB" sz="1800" dirty="0"/>
              <a:t>	Port 25</a:t>
            </a:r>
          </a:p>
          <a:p>
            <a:r>
              <a:rPr lang="en-GB" sz="2400" i="1" dirty="0"/>
              <a:t>TCP</a:t>
            </a:r>
            <a:r>
              <a:rPr lang="en-GB" sz="2400" dirty="0"/>
              <a:t> </a:t>
            </a:r>
            <a:r>
              <a:rPr lang="sr-Latn-RS" sz="2400" dirty="0" smtClean="0"/>
              <a:t>mrežni </a:t>
            </a:r>
            <a:r>
              <a:rPr lang="en-GB" sz="2400" b="1" dirty="0" smtClean="0">
                <a:solidFill>
                  <a:srgbClr val="0070C0"/>
                </a:solidFill>
              </a:rPr>
              <a:t>So</a:t>
            </a:r>
            <a:r>
              <a:rPr lang="sr-Latn-RS" sz="2400" b="1" dirty="0" err="1" smtClean="0">
                <a:solidFill>
                  <a:srgbClr val="0070C0"/>
                </a:solidFill>
              </a:rPr>
              <a:t>ket</a:t>
            </a:r>
            <a:r>
              <a:rPr lang="sr-Latn-RS" sz="2400" b="1" dirty="0" smtClean="0">
                <a:solidFill>
                  <a:srgbClr val="0070C0"/>
                </a:solidFill>
              </a:rPr>
              <a:t> </a:t>
            </a:r>
            <a:r>
              <a:rPr lang="en-GB" sz="2400" dirty="0" smtClean="0"/>
              <a:t>– </a:t>
            </a:r>
            <a:r>
              <a:rPr lang="sr-Latn-RS" sz="2400" dirty="0" smtClean="0"/>
              <a:t>kombinacija IP adrese i porta</a:t>
            </a:r>
            <a:endParaRPr lang="en-GB" sz="2400" dirty="0"/>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buNone/>
            </a:pPr>
            <a:r>
              <a:rPr lang="sr-Latn-RS" dirty="0" smtClean="0"/>
              <a:t>Mrežni hardver</a:t>
            </a:r>
            <a:endParaRPr lang="en-GB" dirty="0"/>
          </a:p>
          <a:p>
            <a:r>
              <a:rPr lang="en-GB" sz="2400" b="1" dirty="0">
                <a:solidFill>
                  <a:srgbClr val="0070C0"/>
                </a:solidFill>
              </a:rPr>
              <a:t>Server</a:t>
            </a:r>
            <a:endParaRPr lang="en-GB" dirty="0"/>
          </a:p>
          <a:p>
            <a:pPr lvl="1"/>
            <a:r>
              <a:rPr lang="sr-Latn-RS" sz="2000" dirty="0"/>
              <a:t>Pruža informacije ili „usluge” drugim računarima</a:t>
            </a:r>
            <a:endParaRPr lang="en-GB" sz="2000" dirty="0"/>
          </a:p>
          <a:p>
            <a:r>
              <a:rPr lang="en-GB" sz="2400" b="1" dirty="0" smtClean="0">
                <a:solidFill>
                  <a:srgbClr val="0070C0"/>
                </a:solidFill>
              </a:rPr>
              <a:t>H</a:t>
            </a:r>
            <a:r>
              <a:rPr lang="sr-Latn-RS" sz="2400" b="1" dirty="0" smtClean="0">
                <a:solidFill>
                  <a:srgbClr val="0070C0"/>
                </a:solidFill>
              </a:rPr>
              <a:t>a</a:t>
            </a:r>
            <a:r>
              <a:rPr lang="en-GB" sz="2400" b="1" dirty="0" smtClean="0">
                <a:solidFill>
                  <a:srgbClr val="0070C0"/>
                </a:solidFill>
              </a:rPr>
              <a:t>b</a:t>
            </a:r>
            <a:r>
              <a:rPr lang="sr-Latn-RS" sz="2400" b="1" dirty="0" smtClean="0">
                <a:solidFill>
                  <a:srgbClr val="0070C0"/>
                </a:solidFill>
              </a:rPr>
              <a:t> (</a:t>
            </a:r>
            <a:r>
              <a:rPr lang="sr-Latn-RS" sz="2400" b="1" i="1" dirty="0" err="1" smtClean="0">
                <a:solidFill>
                  <a:srgbClr val="0070C0"/>
                </a:solidFill>
              </a:rPr>
              <a:t>hub</a:t>
            </a:r>
            <a:r>
              <a:rPr lang="sr-Latn-RS" sz="2400" b="1" dirty="0" smtClean="0">
                <a:solidFill>
                  <a:srgbClr val="0070C0"/>
                </a:solidFill>
              </a:rPr>
              <a:t> – čvorište)</a:t>
            </a:r>
            <a:endParaRPr lang="en-GB" dirty="0"/>
          </a:p>
          <a:p>
            <a:pPr lvl="1"/>
            <a:r>
              <a:rPr lang="sr-Latn-RS" sz="2000" dirty="0"/>
              <a:t>Koristi se za povezivanje mrežnih uređaja</a:t>
            </a:r>
            <a:endParaRPr lang="en-GB" sz="2000" dirty="0"/>
          </a:p>
          <a:p>
            <a:r>
              <a:rPr lang="sr-Latn-RS" sz="2400" b="1" dirty="0" err="1" smtClean="0">
                <a:solidFill>
                  <a:srgbClr val="0070C0"/>
                </a:solidFill>
              </a:rPr>
              <a:t>Svič</a:t>
            </a:r>
            <a:r>
              <a:rPr lang="sr-Latn-RS" sz="2400" b="1" dirty="0" smtClean="0">
                <a:solidFill>
                  <a:srgbClr val="0070C0"/>
                </a:solidFill>
              </a:rPr>
              <a:t> (</a:t>
            </a:r>
            <a:r>
              <a:rPr lang="sr-Latn-RS" sz="2400" b="1" i="1" dirty="0" smtClean="0">
                <a:solidFill>
                  <a:srgbClr val="0070C0"/>
                </a:solidFill>
              </a:rPr>
              <a:t>s</a:t>
            </a:r>
            <a:r>
              <a:rPr lang="en-GB" sz="2400" b="1" i="1" dirty="0" smtClean="0">
                <a:solidFill>
                  <a:srgbClr val="0070C0"/>
                </a:solidFill>
              </a:rPr>
              <a:t>witch</a:t>
            </a:r>
            <a:r>
              <a:rPr lang="sr-Latn-RS" sz="2400" b="1" dirty="0" smtClean="0">
                <a:solidFill>
                  <a:srgbClr val="0070C0"/>
                </a:solidFill>
              </a:rPr>
              <a:t> – mrežni prekidač)</a:t>
            </a:r>
            <a:endParaRPr lang="en-GB" dirty="0"/>
          </a:p>
          <a:p>
            <a:pPr lvl="1"/>
            <a:r>
              <a:rPr lang="sr-Latn-RS" sz="2000" dirty="0"/>
              <a:t>Koristi se da poveže mrežne uređaje uz određenu inteligenciju</a:t>
            </a:r>
            <a:endParaRPr lang="en-GB" sz="2000" dirty="0"/>
          </a:p>
          <a:p>
            <a:r>
              <a:rPr lang="sr-Latn-RS" sz="2400" b="1" dirty="0" err="1" smtClean="0">
                <a:solidFill>
                  <a:srgbClr val="0070C0"/>
                </a:solidFill>
              </a:rPr>
              <a:t>Ruter</a:t>
            </a:r>
            <a:r>
              <a:rPr lang="sr-Latn-RS" sz="2400" b="1" dirty="0" smtClean="0">
                <a:solidFill>
                  <a:srgbClr val="0070C0"/>
                </a:solidFill>
              </a:rPr>
              <a:t> (</a:t>
            </a:r>
            <a:r>
              <a:rPr lang="sr-Latn-RS" sz="2400" b="1" i="1" dirty="0" smtClean="0">
                <a:solidFill>
                  <a:srgbClr val="0070C0"/>
                </a:solidFill>
              </a:rPr>
              <a:t>r</a:t>
            </a:r>
            <a:r>
              <a:rPr lang="en-GB" sz="2400" b="1" i="1" dirty="0" smtClean="0">
                <a:solidFill>
                  <a:srgbClr val="0070C0"/>
                </a:solidFill>
              </a:rPr>
              <a:t>outer</a:t>
            </a:r>
            <a:r>
              <a:rPr lang="sr-Latn-RS" sz="2400" b="1" i="1" dirty="0" smtClean="0">
                <a:solidFill>
                  <a:srgbClr val="0070C0"/>
                </a:solidFill>
              </a:rPr>
              <a:t> </a:t>
            </a:r>
            <a:r>
              <a:rPr lang="sr-Latn-RS" sz="2400" b="1" dirty="0" smtClean="0">
                <a:solidFill>
                  <a:srgbClr val="0070C0"/>
                </a:solidFill>
              </a:rPr>
              <a:t>– mrežni usmerivač)</a:t>
            </a:r>
            <a:endParaRPr lang="en-GB" dirty="0"/>
          </a:p>
          <a:p>
            <a:pPr lvl="1"/>
            <a:r>
              <a:rPr lang="sr-Latn-RS" sz="2000" dirty="0"/>
              <a:t>Koristi se za utvrđivanje sledeće mrežne tačke do koje treba poslati paket podataka kako bi se obezbedila povezanost sa dve mreže</a:t>
            </a:r>
            <a:endParaRPr lang="en-GB" sz="2000" dirty="0"/>
          </a:p>
        </p:txBody>
      </p:sp>
      <p:pic>
        <p:nvPicPr>
          <p:cNvPr id="7" name="Bild 5">
            <a:extLst>
              <a:ext uri="{FF2B5EF4-FFF2-40B4-BE49-F238E27FC236}">
                <a16:creationId xmlns=""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sr-Latn-RS" dirty="0" smtClean="0"/>
              <a:t>Mreže obično imaju ograničenja</a:t>
            </a:r>
            <a:endParaRPr lang="en-GB" dirty="0"/>
          </a:p>
          <a:p>
            <a:pPr lvl="1"/>
            <a:r>
              <a:rPr lang="sr-Latn-RS" dirty="0"/>
              <a:t>Broj korisnika, </a:t>
            </a:r>
            <a:r>
              <a:rPr lang="sr-Latn-RS" dirty="0" err="1"/>
              <a:t>ugradna</a:t>
            </a:r>
            <a:r>
              <a:rPr lang="sr-Latn-RS" dirty="0"/>
              <a:t> infrastruktura, geografsko područje itd</a:t>
            </a:r>
            <a:r>
              <a:rPr lang="sr-Latn-RS" dirty="0" smtClean="0"/>
              <a:t>.</a:t>
            </a:r>
            <a:endParaRPr lang="en-GB" dirty="0" smtClean="0"/>
          </a:p>
          <a:p>
            <a:pPr lvl="1"/>
            <a:r>
              <a:rPr lang="sr-Latn-RS" dirty="0"/>
              <a:t>Primenjuje se na </a:t>
            </a:r>
            <a:r>
              <a:rPr lang="es-CL" i="1" dirty="0" err="1"/>
              <a:t>ethernet</a:t>
            </a:r>
            <a:r>
              <a:rPr lang="es-CL" dirty="0"/>
              <a:t> </a:t>
            </a:r>
            <a:r>
              <a:rPr lang="sr-Latn-RS" dirty="0"/>
              <a:t>ili na bežične veze</a:t>
            </a:r>
            <a:endParaRPr lang="en-GB" dirty="0" smtClean="0"/>
          </a:p>
          <a:p>
            <a:r>
              <a:rPr lang="en-GB" b="1" i="1" dirty="0" smtClean="0">
                <a:solidFill>
                  <a:srgbClr val="0070C0"/>
                </a:solidFill>
              </a:rPr>
              <a:t>LAN</a:t>
            </a:r>
            <a:r>
              <a:rPr lang="en-GB" dirty="0" smtClean="0"/>
              <a:t> </a:t>
            </a:r>
            <a:r>
              <a:rPr lang="en-GB" dirty="0"/>
              <a:t>– </a:t>
            </a:r>
            <a:r>
              <a:rPr lang="sr-Latn-RS" dirty="0" smtClean="0"/>
              <a:t>Mreža lokalnog područja</a:t>
            </a:r>
            <a:endParaRPr lang="en-GB" dirty="0"/>
          </a:p>
          <a:p>
            <a:pPr lvl="1"/>
            <a:r>
              <a:rPr lang="sr-Latn-RS" dirty="0" smtClean="0"/>
              <a:t>Vaš dom, kancelarija, škola</a:t>
            </a:r>
            <a:endParaRPr lang="en-GB" dirty="0"/>
          </a:p>
          <a:p>
            <a:r>
              <a:rPr lang="en-GB" b="1" i="1" dirty="0">
                <a:solidFill>
                  <a:srgbClr val="0070C0"/>
                </a:solidFill>
              </a:rPr>
              <a:t>WAN</a:t>
            </a:r>
            <a:r>
              <a:rPr lang="en-GB" dirty="0"/>
              <a:t> – </a:t>
            </a:r>
            <a:r>
              <a:rPr lang="sr-Latn-RS" dirty="0" smtClean="0"/>
              <a:t>Mreža šireg područja</a:t>
            </a:r>
            <a:endParaRPr lang="en-GB" dirty="0"/>
          </a:p>
          <a:p>
            <a:pPr lvl="1"/>
            <a:r>
              <a:rPr lang="sr-Latn-RS" dirty="0" smtClean="0"/>
              <a:t>Regionalna, nacionalna, internacionalna</a:t>
            </a:r>
            <a:endParaRPr lang="en-GB" dirty="0"/>
          </a:p>
        </p:txBody>
      </p:sp>
      <p:sp>
        <p:nvSpPr>
          <p:cNvPr id="14" name="Content Placeholder 1">
            <a:extLst>
              <a:ext uri="{FF2B5EF4-FFF2-40B4-BE49-F238E27FC236}">
                <a16:creationId xmlns=""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smtClean="0">
                <a:solidFill>
                  <a:srgbClr val="FF0000"/>
                </a:solidFill>
              </a:rPr>
              <a:t>Internet </a:t>
            </a:r>
            <a:r>
              <a:rPr lang="sr-Latn-RS" b="1" dirty="0" smtClean="0">
                <a:solidFill>
                  <a:srgbClr val="FF0000"/>
                </a:solidFill>
              </a:rPr>
              <a:t>je </a:t>
            </a:r>
            <a:r>
              <a:rPr lang="en-GB" b="1" dirty="0" smtClean="0">
                <a:solidFill>
                  <a:srgbClr val="FF0000"/>
                </a:solidFill>
              </a:rPr>
              <a:t>WAN</a:t>
            </a:r>
            <a:endParaRPr lang="en-GB" b="1" dirty="0">
              <a:solidFill>
                <a:srgbClr val="FF0000"/>
              </a:solidFill>
            </a:endParaRPr>
          </a:p>
        </p:txBody>
      </p:sp>
      <p:pic>
        <p:nvPicPr>
          <p:cNvPr id="21" name="Bild 1">
            <a:extLst>
              <a:ext uri="{FF2B5EF4-FFF2-40B4-BE49-F238E27FC236}">
                <a16:creationId xmlns="" xmlns:a16="http://schemas.microsoft.com/office/drawing/2014/main" id="{E2300DAB-0170-4293-A0FC-3A6880BC8FFE}"/>
              </a:ext>
            </a:extLst>
          </p:cNvPr>
          <p:cNvPicPr>
            <a:picLocks noChangeAspect="1"/>
          </p:cNvPicPr>
          <p:nvPr/>
        </p:nvPicPr>
        <p:blipFill rotWithShape="1">
          <a:blip r:embed="rId3"/>
          <a:srcRect l="1445" t="555" r="1"/>
          <a:stretch/>
        </p:blipFill>
        <p:spPr>
          <a:xfrm>
            <a:off x="6718091" y="2509655"/>
            <a:ext cx="1947487" cy="1310664"/>
          </a:xfrm>
          <a:prstGeom prst="rect">
            <a:avLst/>
          </a:prstGeom>
        </p:spPr>
      </p:pic>
      <p:pic>
        <p:nvPicPr>
          <p:cNvPr id="22" name="Bild 1">
            <a:extLst>
              <a:ext uri="{FF2B5EF4-FFF2-40B4-BE49-F238E27FC236}">
                <a16:creationId xmlns=""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fference between Circuit Switching and Packet Switching">
            <a:extLst>
              <a:ext uri="{FF2B5EF4-FFF2-40B4-BE49-F238E27FC236}">
                <a16:creationId xmlns=""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2213707"/>
            <a:ext cx="4985528" cy="187220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Osnovi interneta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sr-Latn-RS" dirty="0" smtClean="0"/>
              <a:t>Mreže</a:t>
            </a:r>
            <a:endParaRPr lang="en-GB" dirty="0"/>
          </a:p>
        </p:txBody>
      </p:sp>
      <p:pic>
        <p:nvPicPr>
          <p:cNvPr id="15" name="Picture 2" descr="Difference between Circuit Switching and Packet Switching">
            <a:extLst>
              <a:ext uri="{FF2B5EF4-FFF2-40B4-BE49-F238E27FC236}">
                <a16:creationId xmlns=""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786543"/>
            <a:ext cx="4762500" cy="1622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260717"/>
            <a:ext cx="4494914" cy="3796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 xmlns:a16="http://schemas.microsoft.com/office/drawing/2014/main" id="{FF6CB7C8-057E-43F1-88FD-3D92AD8CADF3}"/>
              </a:ext>
            </a:extLst>
          </p:cNvPr>
          <p:cNvSpPr txBox="1"/>
          <p:nvPr/>
        </p:nvSpPr>
        <p:spPr>
          <a:xfrm>
            <a:off x="4716015" y="2060848"/>
            <a:ext cx="4427985" cy="2308324"/>
          </a:xfrm>
          <a:prstGeom prst="rect">
            <a:avLst/>
          </a:prstGeom>
          <a:solidFill>
            <a:sysClr val="windowText" lastClr="000000">
              <a:lumMod val="65000"/>
              <a:lumOff val="35000"/>
            </a:sysClr>
          </a:solidFill>
        </p:spPr>
        <p:txBody>
          <a:bodyPr wrap="square" rtlCol="0">
            <a:spAutoFit/>
          </a:bodyPr>
          <a:lstStyle/>
          <a:p>
            <a:pPr lvl="0" algn="r" defTabSz="914400">
              <a:defRPr/>
            </a:pPr>
            <a:r>
              <a:rPr lang="sr-Latn-RS" sz="2400" dirty="0">
                <a:solidFill>
                  <a:schemeClr val="bg1"/>
                </a:solidFill>
              </a:rPr>
              <a:t>Tradicionalna komunikacija koristila je komutaciju kola ili linija – moralo je da se stvori „kolo” da bi komunikacija bila do kraja sprovedena. Ako se kolo prekine, prekida se i komunikacija</a:t>
            </a:r>
            <a:r>
              <a:rPr kumimoji="0" lang="en-GB" sz="2400" b="0" i="0" u="none" strike="noStrike" kern="0" cap="none" spc="0" normalizeH="0" baseline="0" noProof="0" dirty="0" smtClean="0">
                <a:ln>
                  <a:noFill/>
                </a:ln>
                <a:solidFill>
                  <a:prstClr val="white"/>
                </a:solidFill>
                <a:effectLst/>
                <a:uLnTx/>
                <a:uFillTx/>
                <a:latin typeface="Calibri"/>
                <a:ea typeface="ＭＳ Ｐゴシック" pitchFamily="-107" charset="-128"/>
              </a:rPr>
              <a:t>. </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
        <p:nvSpPr>
          <p:cNvPr id="17" name="TextBox 16">
            <a:extLst>
              <a:ext uri="{FF2B5EF4-FFF2-40B4-BE49-F238E27FC236}">
                <a16:creationId xmlns=""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a:r>
              <a:rPr lang="sr-Latn-RS" sz="2400" dirty="0" smtClean="0"/>
              <a:t>I</a:t>
            </a:r>
            <a:r>
              <a:rPr lang="es-CL" sz="2400" dirty="0" err="1"/>
              <a:t>nternet</a:t>
            </a:r>
            <a:r>
              <a:rPr lang="es-CL" sz="2400" dirty="0"/>
              <a:t> </a:t>
            </a:r>
            <a:r>
              <a:rPr lang="sr-Latn-RS" sz="2400" dirty="0"/>
              <a:t>je mreža sa </a:t>
            </a:r>
            <a:r>
              <a:rPr lang="sr-Latn-RS" sz="2400" dirty="0" err="1"/>
              <a:t>komutacijom</a:t>
            </a:r>
            <a:r>
              <a:rPr lang="sr-Latn-RS" sz="2400" dirty="0"/>
              <a:t> paketa – sadržaj se razvrstava i tako nalazi put do odredišta. Ako bilo koji deo zakaže, komunikacija i dalje može da se nastavi</a:t>
            </a:r>
            <a:r>
              <a:rPr lang="sr-Latn-RS"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4" name="TextBox 3"/>
          <p:cNvSpPr txBox="1"/>
          <p:nvPr/>
        </p:nvSpPr>
        <p:spPr>
          <a:xfrm>
            <a:off x="903793" y="2125679"/>
            <a:ext cx="3335695" cy="369332"/>
          </a:xfrm>
          <a:prstGeom prst="rect">
            <a:avLst/>
          </a:prstGeom>
          <a:noFill/>
        </p:spPr>
        <p:txBody>
          <a:bodyPr wrap="square" rtlCol="0">
            <a:spAutoFit/>
          </a:bodyPr>
          <a:lstStyle/>
          <a:p>
            <a:r>
              <a:rPr lang="sr-Latn-RS" b="1" dirty="0" smtClean="0"/>
              <a:t>Mreža sa </a:t>
            </a:r>
            <a:r>
              <a:rPr lang="sr-Latn-RS" b="1" dirty="0" err="1" smtClean="0"/>
              <a:t>komutacijom</a:t>
            </a:r>
            <a:r>
              <a:rPr lang="sr-Latn-RS" b="1" dirty="0" smtClean="0"/>
              <a:t> kola/linija</a:t>
            </a:r>
            <a:endParaRPr lang="en-US" b="1" dirty="0"/>
          </a:p>
        </p:txBody>
      </p:sp>
      <p:sp>
        <p:nvSpPr>
          <p:cNvPr id="12" name="TextBox 11"/>
          <p:cNvSpPr txBox="1"/>
          <p:nvPr/>
        </p:nvSpPr>
        <p:spPr>
          <a:xfrm>
            <a:off x="979528" y="3987178"/>
            <a:ext cx="3063834" cy="369332"/>
          </a:xfrm>
          <a:prstGeom prst="rect">
            <a:avLst/>
          </a:prstGeom>
          <a:noFill/>
        </p:spPr>
        <p:txBody>
          <a:bodyPr wrap="square" rtlCol="0">
            <a:spAutoFit/>
          </a:bodyPr>
          <a:lstStyle/>
          <a:p>
            <a:pPr algn="ctr"/>
            <a:r>
              <a:rPr lang="sr-Latn-RS" b="1" dirty="0" smtClean="0"/>
              <a:t>Mreže sa </a:t>
            </a:r>
            <a:r>
              <a:rPr lang="sr-Latn-RS" b="1" dirty="0" err="1" smtClean="0"/>
              <a:t>komutacijom</a:t>
            </a:r>
            <a:r>
              <a:rPr lang="sr-Latn-RS" b="1" dirty="0" smtClean="0"/>
              <a:t> paketa</a:t>
            </a:r>
            <a:endParaRPr lang="en-US" b="1" dirty="0"/>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TCP/IP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en-GB" b="1" i="1" dirty="0">
                <a:solidFill>
                  <a:srgbClr val="0070C0"/>
                </a:solidFill>
              </a:rPr>
              <a:t>TCP</a:t>
            </a:r>
            <a:r>
              <a:rPr lang="en-GB" b="1" dirty="0">
                <a:solidFill>
                  <a:srgbClr val="0070C0"/>
                </a:solidFill>
              </a:rPr>
              <a:t> – </a:t>
            </a:r>
            <a:r>
              <a:rPr lang="en-GB" b="1" dirty="0" err="1">
                <a:solidFill>
                  <a:srgbClr val="0070C0"/>
                </a:solidFill>
              </a:rPr>
              <a:t>Transmision</a:t>
            </a:r>
            <a:r>
              <a:rPr lang="sr-Latn-RS" b="1" dirty="0">
                <a:solidFill>
                  <a:srgbClr val="0070C0"/>
                </a:solidFill>
              </a:rPr>
              <a:t>i kontrolni protokol</a:t>
            </a:r>
            <a:endParaRPr lang="en-GB" b="1" dirty="0">
              <a:solidFill>
                <a:srgbClr val="0070C0"/>
              </a:solidFill>
            </a:endParaRPr>
          </a:p>
          <a:p>
            <a:pPr algn="just"/>
            <a:r>
              <a:rPr lang="en-GB" b="1" i="1" dirty="0">
                <a:solidFill>
                  <a:srgbClr val="0070C0"/>
                </a:solidFill>
              </a:rPr>
              <a:t>IP</a:t>
            </a:r>
            <a:r>
              <a:rPr lang="en-GB" b="1" dirty="0">
                <a:solidFill>
                  <a:srgbClr val="0070C0"/>
                </a:solidFill>
              </a:rPr>
              <a:t> – Internet </a:t>
            </a:r>
            <a:r>
              <a:rPr lang="sr-Latn-RS" b="1" dirty="0" smtClean="0">
                <a:solidFill>
                  <a:srgbClr val="0070C0"/>
                </a:solidFill>
              </a:rPr>
              <a:t>protokol</a:t>
            </a:r>
            <a:endParaRPr lang="en-GB" b="1" dirty="0">
              <a:solidFill>
                <a:srgbClr val="0070C0"/>
              </a:solidFill>
            </a:endParaRPr>
          </a:p>
          <a:p>
            <a:pPr lvl="1" algn="just"/>
            <a:r>
              <a:rPr lang="sr-Latn-RS" dirty="0" smtClean="0"/>
              <a:t>Postoje i drugi</a:t>
            </a:r>
            <a:r>
              <a:rPr lang="en-GB" dirty="0" smtClean="0"/>
              <a:t>!</a:t>
            </a:r>
            <a:endParaRPr lang="en-GB" dirty="0"/>
          </a:p>
          <a:p>
            <a:pPr algn="just"/>
            <a:r>
              <a:rPr lang="sr-Latn-RS" dirty="0"/>
              <a:t>Zajedno uzev oni preciziraju kako se razmenjuju podaci na mreži tako da se ostvaruje komunikacija sa jednog na drugi kraj, što ih čini pouzdanima</a:t>
            </a:r>
            <a:endParaRPr lang="en-GB" dirty="0"/>
          </a:p>
          <a:p>
            <a:pPr algn="just"/>
            <a:r>
              <a:rPr lang="en-GB" b="1" i="1" dirty="0">
                <a:solidFill>
                  <a:srgbClr val="0070C0"/>
                </a:solidFill>
              </a:rPr>
              <a:t>TCP</a:t>
            </a:r>
            <a:r>
              <a:rPr lang="en-GB" dirty="0">
                <a:solidFill>
                  <a:srgbClr val="0070C0"/>
                </a:solidFill>
              </a:rPr>
              <a:t> – </a:t>
            </a:r>
            <a:r>
              <a:rPr lang="sr-Latn-RS" dirty="0">
                <a:solidFill>
                  <a:srgbClr val="0070C0"/>
                </a:solidFill>
              </a:rPr>
              <a:t>kreira kanale, upravlja sastavljanjem i </a:t>
            </a:r>
            <a:r>
              <a:rPr lang="sr-Latn-RS" dirty="0" err="1">
                <a:solidFill>
                  <a:srgbClr val="0070C0"/>
                </a:solidFill>
              </a:rPr>
              <a:t>rastavljanjem</a:t>
            </a:r>
            <a:r>
              <a:rPr lang="sr-Latn-RS" dirty="0">
                <a:solidFill>
                  <a:srgbClr val="0070C0"/>
                </a:solidFill>
              </a:rPr>
              <a:t> </a:t>
            </a:r>
            <a:r>
              <a:rPr lang="sr-Latn-RS" dirty="0" smtClean="0">
                <a:solidFill>
                  <a:srgbClr val="0070C0"/>
                </a:solidFill>
              </a:rPr>
              <a:t> </a:t>
            </a:r>
            <a:r>
              <a:rPr lang="en-GB" b="1" dirty="0" err="1" smtClean="0">
                <a:solidFill>
                  <a:srgbClr val="0070C0"/>
                </a:solidFill>
              </a:rPr>
              <a:t>paket</a:t>
            </a:r>
            <a:r>
              <a:rPr lang="sr-Latn-RS" b="1" dirty="0">
                <a:solidFill>
                  <a:srgbClr val="0070C0"/>
                </a:solidFill>
              </a:rPr>
              <a:t>a </a:t>
            </a:r>
            <a:r>
              <a:rPr lang="sr-Latn-RS" dirty="0">
                <a:solidFill>
                  <a:srgbClr val="0070C0"/>
                </a:solidFill>
              </a:rPr>
              <a:t>na svakom kraju komunikacije</a:t>
            </a:r>
            <a:endParaRPr lang="en-GB" dirty="0">
              <a:solidFill>
                <a:srgbClr val="0070C0"/>
              </a:solidFill>
            </a:endParaRPr>
          </a:p>
          <a:p>
            <a:pPr algn="just"/>
            <a:r>
              <a:rPr lang="en-GB" b="1" i="1" dirty="0">
                <a:solidFill>
                  <a:srgbClr val="0070C0"/>
                </a:solidFill>
              </a:rPr>
              <a:t>IP</a:t>
            </a:r>
            <a:r>
              <a:rPr lang="en-GB" dirty="0">
                <a:solidFill>
                  <a:srgbClr val="0070C0"/>
                </a:solidFill>
              </a:rPr>
              <a:t> – </a:t>
            </a:r>
            <a:r>
              <a:rPr lang="en-GB" dirty="0" err="1">
                <a:solidFill>
                  <a:srgbClr val="0070C0"/>
                </a:solidFill>
              </a:rPr>
              <a:t>defin</a:t>
            </a:r>
            <a:r>
              <a:rPr lang="sr-Latn-RS" dirty="0" err="1">
                <a:solidFill>
                  <a:srgbClr val="0070C0"/>
                </a:solidFill>
              </a:rPr>
              <a:t>iše</a:t>
            </a:r>
            <a:r>
              <a:rPr lang="sr-Latn-RS" dirty="0">
                <a:solidFill>
                  <a:srgbClr val="0070C0"/>
                </a:solidFill>
              </a:rPr>
              <a:t> kako adresovati i kojom </a:t>
            </a:r>
            <a:r>
              <a:rPr lang="sr-Latn-RS" dirty="0" err="1">
                <a:solidFill>
                  <a:srgbClr val="0070C0"/>
                </a:solidFill>
              </a:rPr>
              <a:t>rutom</a:t>
            </a:r>
            <a:r>
              <a:rPr lang="sr-Latn-RS" dirty="0">
                <a:solidFill>
                  <a:srgbClr val="0070C0"/>
                </a:solidFill>
              </a:rPr>
              <a:t> poslati svaki </a:t>
            </a:r>
            <a:r>
              <a:rPr lang="en-GB" b="1" dirty="0" err="1">
                <a:solidFill>
                  <a:srgbClr val="0070C0"/>
                </a:solidFill>
              </a:rPr>
              <a:t>paket</a:t>
            </a:r>
            <a:endParaRPr lang="en-GB" b="1" dirty="0">
              <a:solidFill>
                <a:srgbClr val="0070C0"/>
              </a:solidFill>
            </a:endParaRPr>
          </a:p>
        </p:txBody>
      </p:sp>
    </p:spTree>
    <p:extLst>
      <p:ext uri="{BB962C8B-B14F-4D97-AF65-F5344CB8AC3E}">
        <p14:creationId xmlns:p14="http://schemas.microsoft.com/office/powerpoint/2010/main" val="3603535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Internet protokoli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pPr lvl="0"/>
            <a:r>
              <a:rPr lang="es-CL" b="1" i="1" dirty="0">
                <a:solidFill>
                  <a:srgbClr val="0070C0"/>
                </a:solidFill>
              </a:rPr>
              <a:t>HTTP</a:t>
            </a:r>
            <a:r>
              <a:rPr lang="es-CL" b="1" dirty="0">
                <a:solidFill>
                  <a:srgbClr val="0070C0"/>
                </a:solidFill>
              </a:rPr>
              <a:t> </a:t>
            </a:r>
            <a:r>
              <a:rPr lang="es-CL" dirty="0"/>
              <a:t>– </a:t>
            </a:r>
            <a:r>
              <a:rPr lang="es-CL" i="1" dirty="0" err="1"/>
              <a:t>Hypertext</a:t>
            </a:r>
            <a:r>
              <a:rPr lang="es-CL" i="1" dirty="0"/>
              <a:t> Transfer </a:t>
            </a:r>
            <a:r>
              <a:rPr lang="es-CL" i="1" dirty="0" err="1"/>
              <a:t>Protocol</a:t>
            </a:r>
            <a:r>
              <a:rPr lang="sr-Latn-RS" dirty="0"/>
              <a:t> – Protokol za prenos hiperteksta</a:t>
            </a:r>
            <a:endParaRPr lang="en-US" dirty="0"/>
          </a:p>
          <a:p>
            <a:pPr lvl="0"/>
            <a:r>
              <a:rPr lang="en-GB" b="1" i="1" dirty="0">
                <a:solidFill>
                  <a:srgbClr val="0070C0"/>
                </a:solidFill>
              </a:rPr>
              <a:t>HTTPS</a:t>
            </a:r>
            <a:r>
              <a:rPr lang="en-GB" b="1" dirty="0">
                <a:solidFill>
                  <a:srgbClr val="0070C0"/>
                </a:solidFill>
              </a:rPr>
              <a:t> </a:t>
            </a:r>
            <a:r>
              <a:rPr lang="en-GB" dirty="0"/>
              <a:t>– </a:t>
            </a:r>
            <a:r>
              <a:rPr lang="sr-Latn-RS" dirty="0"/>
              <a:t>Bezbedan </a:t>
            </a:r>
            <a:r>
              <a:rPr lang="en-GB" i="1" dirty="0"/>
              <a:t>HTTP</a:t>
            </a:r>
            <a:endParaRPr lang="en-US" dirty="0"/>
          </a:p>
          <a:p>
            <a:pPr lvl="0"/>
            <a:r>
              <a:rPr lang="es-CL" b="1" i="1" dirty="0">
                <a:solidFill>
                  <a:srgbClr val="0070C0"/>
                </a:solidFill>
              </a:rPr>
              <a:t>SMTP</a:t>
            </a:r>
            <a:r>
              <a:rPr lang="es-CL" b="1" dirty="0">
                <a:solidFill>
                  <a:srgbClr val="0070C0"/>
                </a:solidFill>
              </a:rPr>
              <a:t> </a:t>
            </a:r>
            <a:r>
              <a:rPr lang="es-CL" dirty="0"/>
              <a:t>– </a:t>
            </a:r>
            <a:r>
              <a:rPr lang="sr-Latn-RS" dirty="0"/>
              <a:t>Jednostavan protokol za slanje poruka</a:t>
            </a:r>
            <a:endParaRPr lang="en-US" dirty="0"/>
          </a:p>
          <a:p>
            <a:pPr lvl="0"/>
            <a:r>
              <a:rPr lang="en-GB" b="1" i="1" dirty="0">
                <a:solidFill>
                  <a:srgbClr val="0070C0"/>
                </a:solidFill>
              </a:rPr>
              <a:t>FTP</a:t>
            </a:r>
            <a:r>
              <a:rPr lang="en-GB" b="1" dirty="0">
                <a:solidFill>
                  <a:srgbClr val="0070C0"/>
                </a:solidFill>
              </a:rPr>
              <a:t> </a:t>
            </a:r>
            <a:r>
              <a:rPr lang="en-GB" dirty="0"/>
              <a:t>– </a:t>
            </a:r>
            <a:r>
              <a:rPr lang="sr-Latn-RS" dirty="0"/>
              <a:t>Protokol za slanje fajlova</a:t>
            </a:r>
            <a:endParaRPr lang="en-US" dirty="0"/>
          </a:p>
          <a:p>
            <a:pPr lvl="0"/>
            <a:r>
              <a:rPr lang="en-GB" b="1" i="1" dirty="0">
                <a:solidFill>
                  <a:srgbClr val="0070C0"/>
                </a:solidFill>
              </a:rPr>
              <a:t>NNTP</a:t>
            </a:r>
            <a:r>
              <a:rPr lang="en-GB" b="1" dirty="0">
                <a:solidFill>
                  <a:srgbClr val="0070C0"/>
                </a:solidFill>
              </a:rPr>
              <a:t> </a:t>
            </a:r>
            <a:r>
              <a:rPr lang="en-GB" dirty="0"/>
              <a:t>– </a:t>
            </a:r>
            <a:r>
              <a:rPr lang="sr-Latn-RS" dirty="0"/>
              <a:t>Protokol za slanje mrežnih vesti</a:t>
            </a:r>
            <a:endParaRPr lang="en-US" dirty="0"/>
          </a:p>
          <a:p>
            <a:pPr lvl="0"/>
            <a:r>
              <a:rPr lang="es-CL" b="1" i="1" dirty="0">
                <a:solidFill>
                  <a:srgbClr val="0070C0"/>
                </a:solidFill>
              </a:rPr>
              <a:t>UDP</a:t>
            </a:r>
            <a:r>
              <a:rPr lang="es-CL" b="1" dirty="0">
                <a:solidFill>
                  <a:srgbClr val="0070C0"/>
                </a:solidFill>
              </a:rPr>
              <a:t> </a:t>
            </a:r>
            <a:r>
              <a:rPr lang="es-CL" dirty="0"/>
              <a:t>– </a:t>
            </a:r>
            <a:r>
              <a:rPr lang="sr-Latn-RS" dirty="0"/>
              <a:t>Protokol za razmenu „</a:t>
            </a:r>
            <a:r>
              <a:rPr lang="sr-Latn-RS" dirty="0" err="1"/>
              <a:t>datagrama</a:t>
            </a:r>
            <a:r>
              <a:rPr lang="sr-Latn-RS" dirty="0"/>
              <a:t>” (paketa poruka)</a:t>
            </a:r>
            <a:endParaRPr lang="en-US" dirty="0"/>
          </a:p>
          <a:p>
            <a:endParaRPr lang="sr-Latn-RS" dirty="0" smtClean="0"/>
          </a:p>
          <a:p>
            <a:r>
              <a:rPr lang="sr-Latn-RS" dirty="0" smtClean="0"/>
              <a:t>Zapamtite </a:t>
            </a:r>
            <a:r>
              <a:rPr lang="es-CL" dirty="0"/>
              <a:t>– </a:t>
            </a:r>
            <a:r>
              <a:rPr lang="sr-Latn-RS" dirty="0"/>
              <a:t>„protokol” je samo skup pravila koja treba slediti da bi se postigla uspešna komunikacija</a:t>
            </a:r>
            <a:endParaRPr lang="en-GB" dirty="0"/>
          </a:p>
        </p:txBody>
      </p:sp>
    </p:spTree>
    <p:extLst>
      <p:ext uri="{BB962C8B-B14F-4D97-AF65-F5344CB8AC3E}">
        <p14:creationId xmlns:p14="http://schemas.microsoft.com/office/powerpoint/2010/main" val="3848957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IPv4</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en-GB" b="1" dirty="0">
                <a:solidFill>
                  <a:srgbClr val="0070C0"/>
                </a:solidFill>
              </a:rPr>
              <a:t>32-bit</a:t>
            </a:r>
            <a:r>
              <a:rPr lang="en-GB" dirty="0"/>
              <a:t> </a:t>
            </a:r>
            <a:r>
              <a:rPr lang="sr-Latn-RS" dirty="0" smtClean="0"/>
              <a:t>adresa</a:t>
            </a:r>
            <a:endParaRPr lang="en-GB" dirty="0"/>
          </a:p>
          <a:p>
            <a:r>
              <a:rPr lang="sr-Latn-RS" dirty="0"/>
              <a:t>Četiri broja razdvojena pomoću </a:t>
            </a:r>
            <a:r>
              <a:rPr lang="es-CL" dirty="0" err="1"/>
              <a:t>tačaka</a:t>
            </a:r>
            <a:r>
              <a:rPr lang="es-CL" dirty="0"/>
              <a:t> (.)</a:t>
            </a:r>
            <a:endParaRPr lang="en-GB" dirty="0"/>
          </a:p>
          <a:p>
            <a:r>
              <a:rPr lang="sr-Latn-RS" dirty="0"/>
              <a:t>Svaki broj može biti od </a:t>
            </a:r>
            <a:r>
              <a:rPr lang="en-GB" dirty="0"/>
              <a:t>0 </a:t>
            </a:r>
            <a:r>
              <a:rPr lang="sr-Latn-RS" dirty="0"/>
              <a:t>do </a:t>
            </a:r>
            <a:r>
              <a:rPr lang="en-GB" dirty="0"/>
              <a:t>255 – </a:t>
            </a:r>
            <a:r>
              <a:rPr lang="sr-Latn-RS" dirty="0"/>
              <a:t>npr</a:t>
            </a:r>
            <a:r>
              <a:rPr lang="en-GB" dirty="0"/>
              <a:t>.</a:t>
            </a:r>
          </a:p>
          <a:p>
            <a:pPr marL="0" indent="0" algn="ctr">
              <a:buNone/>
            </a:pPr>
            <a:r>
              <a:rPr lang="en-GB" b="1" dirty="0">
                <a:solidFill>
                  <a:srgbClr val="FF0000"/>
                </a:solidFill>
              </a:rPr>
              <a:t>213.43.112.45</a:t>
            </a:r>
          </a:p>
          <a:p>
            <a:r>
              <a:rPr lang="en-GB" dirty="0" smtClean="0"/>
              <a:t>4</a:t>
            </a:r>
            <a:r>
              <a:rPr lang="sr-Latn-RS" dirty="0" smtClean="0"/>
              <a:t>.</a:t>
            </a:r>
            <a:r>
              <a:rPr lang="en-GB" dirty="0" smtClean="0"/>
              <a:t>162</a:t>
            </a:r>
            <a:r>
              <a:rPr lang="sr-Latn-RS" dirty="0" smtClean="0"/>
              <a:t>.</a:t>
            </a:r>
            <a:r>
              <a:rPr lang="en-GB" dirty="0" smtClean="0"/>
              <a:t>314</a:t>
            </a:r>
            <a:r>
              <a:rPr lang="sr-Latn-RS" dirty="0" smtClean="0"/>
              <a:t>.</a:t>
            </a:r>
            <a:r>
              <a:rPr lang="en-GB" dirty="0" smtClean="0"/>
              <a:t>256 </a:t>
            </a:r>
            <a:r>
              <a:rPr lang="sr-Latn-RS" dirty="0" smtClean="0"/>
              <a:t>mogućih adresa </a:t>
            </a:r>
            <a:r>
              <a:rPr lang="en-GB" dirty="0" smtClean="0"/>
              <a:t>– </a:t>
            </a:r>
            <a:r>
              <a:rPr lang="sr-Latn-RS" dirty="0" smtClean="0"/>
              <a:t>aproksimativno</a:t>
            </a:r>
            <a:endParaRPr lang="en-GB" dirty="0"/>
          </a:p>
        </p:txBody>
      </p:sp>
      <p:pic>
        <p:nvPicPr>
          <p:cNvPr id="1026" name="Picture 2" descr="How to Find Your Public IP Address">
            <a:extLst>
              <a:ext uri="{FF2B5EF4-FFF2-40B4-BE49-F238E27FC236}">
                <a16:creationId xmlns=""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IPv4</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sr-Latn-RS" dirty="0"/>
              <a:t>Privatne naspram javnih adresa</a:t>
            </a:r>
            <a:endParaRPr lang="en-GB" dirty="0"/>
          </a:p>
          <a:p>
            <a:pPr lvl="1"/>
            <a:r>
              <a:rPr lang="sr-Latn-RS" dirty="0"/>
              <a:t>Javne </a:t>
            </a:r>
            <a:r>
              <a:rPr lang="en-GB" i="1" dirty="0"/>
              <a:t>IP</a:t>
            </a:r>
            <a:r>
              <a:rPr lang="en-GB" dirty="0"/>
              <a:t> </a:t>
            </a:r>
            <a:r>
              <a:rPr lang="sr-Latn-RS" dirty="0"/>
              <a:t>adrese </a:t>
            </a:r>
            <a:r>
              <a:rPr lang="en-GB" dirty="0"/>
              <a:t>– </a:t>
            </a:r>
            <a:r>
              <a:rPr lang="sr-Latn-RS" dirty="0"/>
              <a:t>koriste se širom interneta</a:t>
            </a:r>
            <a:endParaRPr lang="en-GB" dirty="0"/>
          </a:p>
          <a:p>
            <a:pPr lvl="1"/>
            <a:r>
              <a:rPr lang="sr-Latn-RS" dirty="0"/>
              <a:t>Privatne </a:t>
            </a:r>
            <a:r>
              <a:rPr lang="es-CL" i="1" dirty="0"/>
              <a:t>IP</a:t>
            </a:r>
            <a:r>
              <a:rPr lang="es-CL" dirty="0"/>
              <a:t> </a:t>
            </a:r>
            <a:r>
              <a:rPr lang="sr-Latn-RS" dirty="0"/>
              <a:t>adrese </a:t>
            </a:r>
            <a:r>
              <a:rPr lang="es-CL" dirty="0"/>
              <a:t>– </a:t>
            </a:r>
            <a:r>
              <a:rPr lang="sr-Latn-RS" dirty="0"/>
              <a:t>koriste se u privatnim mrežama</a:t>
            </a:r>
            <a:endParaRPr lang="en-GB" dirty="0"/>
          </a:p>
          <a:p>
            <a:pPr lvl="1"/>
            <a:r>
              <a:rPr lang="sr-Latn-RS" dirty="0"/>
              <a:t>Postoje izvesni opsezi </a:t>
            </a:r>
            <a:r>
              <a:rPr lang="sr-Latn-RS" i="1" dirty="0"/>
              <a:t>IP</a:t>
            </a:r>
            <a:r>
              <a:rPr lang="sr-Latn-RS" dirty="0"/>
              <a:t> adresa koji su „privatni”</a:t>
            </a:r>
            <a:endParaRPr lang="en-GB" dirty="0"/>
          </a:p>
        </p:txBody>
      </p:sp>
      <p:pic>
        <p:nvPicPr>
          <p:cNvPr id="7" name="Picture 6">
            <a:extLst>
              <a:ext uri="{FF2B5EF4-FFF2-40B4-BE49-F238E27FC236}">
                <a16:creationId xmlns=""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IPv6</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000"/>
            <a:ext cx="8642350" cy="5183188"/>
          </a:xfrm>
        </p:spPr>
        <p:txBody>
          <a:bodyPr/>
          <a:lstStyle/>
          <a:p>
            <a:r>
              <a:rPr lang="en-GB" b="1" dirty="0">
                <a:solidFill>
                  <a:srgbClr val="0070C0"/>
                </a:solidFill>
              </a:rPr>
              <a:t>128-bit</a:t>
            </a:r>
            <a:r>
              <a:rPr lang="sr-Latn-RS" b="1" dirty="0">
                <a:solidFill>
                  <a:srgbClr val="0070C0"/>
                </a:solidFill>
              </a:rPr>
              <a:t>na</a:t>
            </a:r>
            <a:r>
              <a:rPr lang="en-GB" dirty="0">
                <a:solidFill>
                  <a:srgbClr val="0070C0"/>
                </a:solidFill>
              </a:rPr>
              <a:t> </a:t>
            </a:r>
            <a:r>
              <a:rPr lang="en-GB" dirty="0" err="1"/>
              <a:t>adres</a:t>
            </a:r>
            <a:r>
              <a:rPr lang="sr-Latn-RS" dirty="0"/>
              <a:t>a</a:t>
            </a:r>
            <a:r>
              <a:rPr lang="en-GB" dirty="0"/>
              <a:t> – 8 </a:t>
            </a:r>
            <a:r>
              <a:rPr lang="sr-Latn-RS" dirty="0"/>
              <a:t>vrednosti razdvojenih znakom dve tačke (:)</a:t>
            </a:r>
            <a:endParaRPr lang="en-GB" dirty="0"/>
          </a:p>
          <a:p>
            <a:r>
              <a:rPr lang="sr-Latn-RS" dirty="0"/>
              <a:t>Vrednosti su izražene u </a:t>
            </a:r>
            <a:r>
              <a:rPr lang="sr-Latn-RS" dirty="0" err="1"/>
              <a:t>heksadecimalnom</a:t>
            </a:r>
            <a:r>
              <a:rPr lang="sr-Latn-RS" dirty="0"/>
              <a:t> sistemu</a:t>
            </a:r>
            <a:endParaRPr lang="en-GB" dirty="0"/>
          </a:p>
          <a:p>
            <a:r>
              <a:rPr lang="sr-Latn-RS" dirty="0"/>
              <a:t>Svaka grupa može biti u opsegu od </a:t>
            </a:r>
            <a:r>
              <a:rPr lang="es-CL" dirty="0"/>
              <a:t>0000 </a:t>
            </a:r>
            <a:r>
              <a:rPr lang="sr-Latn-RS" dirty="0"/>
              <a:t>do </a:t>
            </a:r>
            <a:r>
              <a:rPr lang="es-CL" dirty="0"/>
              <a:t>FFFF – </a:t>
            </a:r>
            <a:r>
              <a:rPr lang="sr-Latn-RS" dirty="0"/>
              <a:t>npr</a:t>
            </a:r>
            <a:r>
              <a:rPr lang="sr-Latn-RS" dirty="0" smtClean="0"/>
              <a:t>.</a:t>
            </a:r>
            <a:endParaRPr lang="en-GB" dirty="0"/>
          </a:p>
          <a:p>
            <a:pPr marL="0" indent="0" algn="ctr">
              <a:buNone/>
            </a:pPr>
            <a:r>
              <a:rPr lang="is-IS" b="1" dirty="0">
                <a:solidFill>
                  <a:srgbClr val="FF0000"/>
                </a:solidFill>
              </a:rPr>
              <a:t>2600:1403:0002:029c:0000:0000:0000:2add</a:t>
            </a:r>
            <a:endParaRPr lang="en-GB" dirty="0"/>
          </a:p>
          <a:p>
            <a:r>
              <a:rPr lang="sr-Latn-RS" dirty="0" smtClean="0"/>
              <a:t>Može se skratiti</a:t>
            </a:r>
            <a:endParaRPr lang="en-GB" dirty="0"/>
          </a:p>
          <a:p>
            <a:pPr marL="0" indent="0" algn="ctr">
              <a:buNone/>
            </a:pPr>
            <a:r>
              <a:rPr lang="is-IS" b="1" dirty="0">
                <a:solidFill>
                  <a:srgbClr val="FF0000"/>
                </a:solidFill>
              </a:rPr>
              <a:t>2600:1403:2:29c:0:0:0:2add</a:t>
            </a:r>
          </a:p>
          <a:p>
            <a:pPr marL="0" indent="0" algn="ctr">
              <a:buNone/>
            </a:pPr>
            <a:r>
              <a:rPr lang="is-IS" b="1" dirty="0">
                <a:solidFill>
                  <a:srgbClr val="FF0000"/>
                </a:solidFill>
              </a:rPr>
              <a:t>2600:1403:2:29c::2add</a:t>
            </a:r>
          </a:p>
          <a:p>
            <a:pPr marL="0" indent="0" algn="ctr">
              <a:buNone/>
            </a:pPr>
            <a:endParaRPr lang="en-GB" b="1" dirty="0">
              <a:solidFill>
                <a:srgbClr val="FF0000"/>
              </a:solidFill>
            </a:endParaRPr>
          </a:p>
          <a:p>
            <a:r>
              <a:rPr lang="en-US" sz="2400" dirty="0"/>
              <a:t>340,282,366,920,938,000,000,000,000,000,000,000,000 </a:t>
            </a:r>
            <a:r>
              <a:rPr lang="sr-Latn-RS" sz="2400" dirty="0" smtClean="0"/>
              <a:t>moguće</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Svrha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sr-Latn-RS" dirty="0" smtClean="0"/>
              <a:t>Pružiti informacije o tehnologiji s kojom će se sudije i tužioci sretati u svome radu i koju primenjuju:</a:t>
            </a:r>
            <a:endParaRPr lang="en-GB" dirty="0" smtClean="0"/>
          </a:p>
          <a:p>
            <a:pPr algn="just"/>
            <a:r>
              <a:rPr lang="sr-Latn-RS" dirty="0" smtClean="0"/>
              <a:t>kriminalci u izvršenju krivičnih dela i</a:t>
            </a:r>
            <a:endParaRPr lang="en-GB" dirty="0" smtClean="0"/>
          </a:p>
          <a:p>
            <a:pPr algn="just"/>
            <a:r>
              <a:rPr lang="sr-Latn-RS" dirty="0" smtClean="0"/>
              <a:t>organi reda u otkrivanju takvih dela</a:t>
            </a:r>
            <a:r>
              <a:rPr lang="en-GB" dirty="0" smtClean="0"/>
              <a:t>.</a:t>
            </a:r>
          </a:p>
          <a:p>
            <a:pPr marL="0" indent="0" algn="just">
              <a:buNone/>
            </a:pPr>
            <a:endParaRPr lang="en-GB" dirty="0"/>
          </a:p>
          <a:p>
            <a:pPr marL="0" indent="0" algn="just">
              <a:buNone/>
            </a:pPr>
            <a:r>
              <a:rPr lang="sr-Latn-RS" dirty="0" smtClean="0"/>
              <a:t>Svrha je da se omogući  polaznicima da steknu dovoljno znanja o tehnologiji kako bi mogli efikasnije da obavljaju svoju ulogu. </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DNS</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en-GB" b="1" i="1" dirty="0">
                <a:solidFill>
                  <a:srgbClr val="0070C0"/>
                </a:solidFill>
              </a:rPr>
              <a:t>DNS</a:t>
            </a:r>
            <a:r>
              <a:rPr lang="en-GB" dirty="0"/>
              <a:t> – </a:t>
            </a:r>
            <a:r>
              <a:rPr lang="sr-Latn-RS" dirty="0" smtClean="0"/>
              <a:t>Sistem imena domena</a:t>
            </a:r>
            <a:endParaRPr lang="en-GB" dirty="0"/>
          </a:p>
          <a:p>
            <a:r>
              <a:rPr lang="sr-Latn-RS" dirty="0" smtClean="0"/>
              <a:t>Svuda na internetu nalazi se neka </a:t>
            </a:r>
            <a:r>
              <a:rPr lang="sr-Latn-RS" i="1" dirty="0" smtClean="0"/>
              <a:t>IP</a:t>
            </a:r>
            <a:r>
              <a:rPr lang="sr-Latn-RS" dirty="0" smtClean="0"/>
              <a:t> adresa</a:t>
            </a:r>
            <a:endParaRPr lang="en-GB" dirty="0"/>
          </a:p>
          <a:p>
            <a:pPr marL="0" indent="0" algn="ctr">
              <a:buNone/>
            </a:pPr>
            <a:r>
              <a:rPr lang="en-GB" b="1" dirty="0">
                <a:solidFill>
                  <a:srgbClr val="FF0000"/>
                </a:solidFill>
              </a:rPr>
              <a:t>123.123.123.123 </a:t>
            </a:r>
            <a:r>
              <a:rPr lang="en-GB" dirty="0" smtClean="0"/>
              <a:t>(</a:t>
            </a:r>
            <a:r>
              <a:rPr lang="sr-Latn-RS" dirty="0" smtClean="0"/>
              <a:t>primer</a:t>
            </a:r>
            <a:r>
              <a:rPr lang="en-GB" dirty="0" smtClean="0"/>
              <a:t>)</a:t>
            </a:r>
            <a:endParaRPr lang="en-GB" dirty="0"/>
          </a:p>
          <a:p>
            <a:r>
              <a:rPr lang="sr-Latn-RS" dirty="0" smtClean="0"/>
              <a:t>Međutim, mi želimo da odemo na </a:t>
            </a:r>
            <a:r>
              <a:rPr lang="en-GB" dirty="0" smtClean="0">
                <a:hlinkClick r:id="rId3"/>
              </a:rPr>
              <a:t>www.coe.int</a:t>
            </a:r>
            <a:r>
              <a:rPr lang="en-GB" dirty="0" smtClean="0"/>
              <a:t> </a:t>
            </a:r>
            <a:r>
              <a:rPr lang="sr-Latn-RS" dirty="0" smtClean="0"/>
              <a:t>što je </a:t>
            </a:r>
            <a:r>
              <a:rPr lang="en-GB" b="1" i="1" dirty="0" smtClean="0">
                <a:solidFill>
                  <a:srgbClr val="0070C0"/>
                </a:solidFill>
              </a:rPr>
              <a:t>URL</a:t>
            </a:r>
            <a:r>
              <a:rPr lang="en-GB" dirty="0" smtClean="0"/>
              <a:t> </a:t>
            </a:r>
            <a:r>
              <a:rPr lang="en-GB" dirty="0"/>
              <a:t>– </a:t>
            </a:r>
            <a:r>
              <a:rPr lang="sr-Latn-RS" dirty="0" smtClean="0"/>
              <a:t>jednoobrazni </a:t>
            </a:r>
            <a:r>
              <a:rPr lang="sr-Latn-RS" dirty="0" err="1" smtClean="0"/>
              <a:t>lokator</a:t>
            </a:r>
            <a:r>
              <a:rPr lang="sr-Latn-RS" dirty="0" smtClean="0"/>
              <a:t> resursa</a:t>
            </a:r>
            <a:endParaRPr lang="en-GB" dirty="0"/>
          </a:p>
          <a:p>
            <a:r>
              <a:rPr lang="sr-Latn-RS" dirty="0" smtClean="0"/>
              <a:t>Nešto treba da konvertuje </a:t>
            </a:r>
            <a:r>
              <a:rPr lang="en-GB" dirty="0" smtClean="0">
                <a:hlinkClick r:id="rId3"/>
              </a:rPr>
              <a:t>www.coe.int</a:t>
            </a:r>
            <a:r>
              <a:rPr lang="en-GB" dirty="0" smtClean="0"/>
              <a:t> </a:t>
            </a:r>
            <a:r>
              <a:rPr lang="sr-Latn-RS" dirty="0" smtClean="0"/>
              <a:t>u</a:t>
            </a:r>
            <a:r>
              <a:rPr lang="en-GB" dirty="0" smtClean="0"/>
              <a:t> </a:t>
            </a:r>
            <a:r>
              <a:rPr lang="en-GB" dirty="0"/>
              <a:t>123.123.123.123</a:t>
            </a:r>
          </a:p>
          <a:p>
            <a:r>
              <a:rPr lang="sr-Latn-RS" dirty="0" smtClean="0"/>
              <a:t>To radi </a:t>
            </a:r>
            <a:r>
              <a:rPr lang="en-GB" i="1" dirty="0" smtClean="0"/>
              <a:t>DNS</a:t>
            </a:r>
            <a:r>
              <a:rPr lang="sr-Latn-RS" dirty="0" smtClean="0"/>
              <a:t> </a:t>
            </a:r>
            <a:r>
              <a:rPr lang="en-GB" dirty="0" smtClean="0"/>
              <a:t>– </a:t>
            </a:r>
            <a:r>
              <a:rPr lang="sr-Latn-RS" dirty="0" smtClean="0"/>
              <a:t>to je praktično internet telefonski imenik koji rešava potragu</a:t>
            </a:r>
            <a:endParaRPr lang="en-GB" dirty="0"/>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Za koji je tip mreže internet primer</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3826254"/>
            <a:ext cx="8030032" cy="2677656"/>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pod</a:t>
            </a:r>
            <a:r>
              <a:rPr lang="en-GB" sz="2400" dirty="0" smtClean="0">
                <a:solidFill>
                  <a:schemeClr val="bg1"/>
                </a:solidFill>
                <a:latin typeface="+mj-lt"/>
              </a:rPr>
              <a:t> </a:t>
            </a:r>
            <a:r>
              <a:rPr lang="en-GB" sz="2400" dirty="0">
                <a:solidFill>
                  <a:schemeClr val="bg1"/>
                </a:solidFill>
                <a:latin typeface="+mj-lt"/>
              </a:rPr>
              <a:t>D</a:t>
            </a:r>
          </a:p>
          <a:p>
            <a:pPr algn="ctr"/>
            <a:endParaRPr lang="en-GB" sz="2400" dirty="0">
              <a:solidFill>
                <a:schemeClr val="bg1"/>
              </a:solidFill>
              <a:latin typeface="+mj-lt"/>
            </a:endParaRPr>
          </a:p>
          <a:p>
            <a:pPr algn="ctr"/>
            <a:r>
              <a:rPr lang="sr-Latn-RS" sz="2400" dirty="0" smtClean="0">
                <a:solidFill>
                  <a:schemeClr val="bg1"/>
                </a:solidFill>
                <a:latin typeface="+mj-lt"/>
              </a:rPr>
              <a:t>Internet je mreža sa </a:t>
            </a:r>
            <a:r>
              <a:rPr lang="sr-Latn-RS" sz="2400" dirty="0" err="1" smtClean="0">
                <a:solidFill>
                  <a:schemeClr val="bg1"/>
                </a:solidFill>
                <a:latin typeface="+mj-lt"/>
              </a:rPr>
              <a:t>komutacijom</a:t>
            </a:r>
            <a:r>
              <a:rPr lang="sr-Latn-RS" sz="2400" dirty="0" smtClean="0">
                <a:solidFill>
                  <a:schemeClr val="bg1"/>
                </a:solidFill>
                <a:latin typeface="+mj-lt"/>
              </a:rPr>
              <a:t> paketa u kojoj se podaci raščlanjuju na pakete i mogu različitim putanjama stizati do krajnjeg odredišta.</a:t>
            </a:r>
            <a:r>
              <a:rPr lang="en-GB" sz="2400" dirty="0" smtClean="0">
                <a:solidFill>
                  <a:schemeClr val="bg1"/>
                </a:solidFill>
                <a:latin typeface="+mj-lt"/>
              </a:rPr>
              <a:t> </a:t>
            </a:r>
            <a:endParaRPr lang="sr-Latn-RS" sz="2400" dirty="0" smtClean="0">
              <a:solidFill>
                <a:schemeClr val="bg1"/>
              </a:solidFill>
              <a:latin typeface="+mj-lt"/>
            </a:endParaRPr>
          </a:p>
          <a:p>
            <a:pPr algn="ctr"/>
            <a:r>
              <a:rPr lang="sr-Latn-RS" sz="2400" dirty="0" smtClean="0">
                <a:solidFill>
                  <a:schemeClr val="bg1"/>
                </a:solidFill>
                <a:latin typeface="+mj-lt"/>
              </a:rPr>
              <a:t>Za mrežu s </a:t>
            </a:r>
            <a:r>
              <a:rPr lang="sr-Latn-RS" sz="2400" dirty="0" err="1" smtClean="0">
                <a:solidFill>
                  <a:schemeClr val="bg1"/>
                </a:solidFill>
                <a:latin typeface="+mj-lt"/>
              </a:rPr>
              <a:t>komutacijom</a:t>
            </a:r>
            <a:r>
              <a:rPr lang="sr-Latn-RS" sz="2400" dirty="0" smtClean="0">
                <a:solidFill>
                  <a:schemeClr val="bg1"/>
                </a:solidFill>
                <a:latin typeface="+mj-lt"/>
              </a:rPr>
              <a:t> kola/linija potreban je </a:t>
            </a:r>
            <a:r>
              <a:rPr lang="sr-Latn-RS" sz="2400" dirty="0" err="1" smtClean="0">
                <a:solidFill>
                  <a:schemeClr val="bg1"/>
                </a:solidFill>
                <a:latin typeface="+mj-lt"/>
              </a:rPr>
              <a:t>kontinualni</a:t>
            </a:r>
            <a:r>
              <a:rPr lang="sr-Latn-RS" sz="2400" dirty="0" smtClean="0">
                <a:solidFill>
                  <a:schemeClr val="bg1"/>
                </a:solidFill>
                <a:latin typeface="+mj-lt"/>
              </a:rPr>
              <a:t> tok podataka.</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1995594"/>
            <a:ext cx="8030032" cy="1569660"/>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Mreža sa </a:t>
            </a:r>
            <a:r>
              <a:rPr lang="sr-Latn-RS" sz="2400" dirty="0" err="1" smtClean="0">
                <a:solidFill>
                  <a:schemeClr val="bg1"/>
                </a:solidFill>
                <a:latin typeface="+mj-lt"/>
              </a:rPr>
              <a:t>komutacijom</a:t>
            </a:r>
            <a:r>
              <a:rPr lang="sr-Latn-RS" sz="2400" dirty="0" smtClean="0">
                <a:solidFill>
                  <a:schemeClr val="bg1"/>
                </a:solidFill>
                <a:latin typeface="+mj-lt"/>
              </a:rPr>
              <a:t> kola/linija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Zemaljska saobraćajna mreža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Društvena mreža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Mreža sa </a:t>
            </a:r>
            <a:r>
              <a:rPr lang="sr-Latn-RS" sz="2400" dirty="0" err="1" smtClean="0">
                <a:solidFill>
                  <a:schemeClr val="bg1"/>
                </a:solidFill>
                <a:latin typeface="+mj-lt"/>
              </a:rPr>
              <a:t>komutacijom</a:t>
            </a:r>
            <a:r>
              <a:rPr lang="sr-Latn-RS" sz="2400" dirty="0" smtClean="0">
                <a:solidFill>
                  <a:schemeClr val="bg1"/>
                </a:solidFill>
                <a:latin typeface="+mj-lt"/>
              </a:rPr>
              <a:t> paketa</a:t>
            </a:r>
            <a:endParaRPr lang="en-GB" sz="2400" dirty="0">
              <a:solidFill>
                <a:schemeClr val="bg1"/>
              </a:solidFill>
              <a:latin typeface="+mj-lt"/>
            </a:endParaRPr>
          </a:p>
        </p:txBody>
      </p:sp>
    </p:spTree>
    <p:extLst>
      <p:ext uri="{BB962C8B-B14F-4D97-AF65-F5344CB8AC3E}">
        <p14:creationId xmlns:p14="http://schemas.microsoft.com/office/powerpoint/2010/main" val="16974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err="1" smtClean="0"/>
              <a:t>PovEZIVANJE</a:t>
            </a:r>
            <a:r>
              <a:rPr lang="sr-Latn-RS" dirty="0" smtClean="0"/>
              <a:t> NA INTERNET</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Osnovi</a:t>
            </a:r>
            <a:r>
              <a:rPr lang="en-GB" dirty="0" smtClean="0"/>
              <a:t>  </a:t>
            </a:r>
            <a:r>
              <a:rPr lang="en-GB" dirty="0" err="1" smtClean="0"/>
              <a:t>ra</a:t>
            </a:r>
            <a:r>
              <a:rPr lang="sr-Latn-RS" dirty="0" smtClean="0"/>
              <a:t>č</a:t>
            </a:r>
            <a:r>
              <a:rPr lang="en-GB" dirty="0" err="1" smtClean="0"/>
              <a:t>unara</a:t>
            </a:r>
            <a:r>
              <a:rPr lang="en-GB" dirty="0" smtClean="0"/>
              <a:t> </a:t>
            </a:r>
            <a:r>
              <a:rPr lang="en-GB" dirty="0" err="1" smtClean="0"/>
              <a:t>i</a:t>
            </a:r>
            <a:r>
              <a:rPr lang="en-GB" dirty="0" smtClean="0"/>
              <a:t> </a:t>
            </a:r>
            <a:r>
              <a:rPr lang="sr-Latn-RS" dirty="0" smtClean="0"/>
              <a:t>interneta</a:t>
            </a:r>
            <a:endParaRPr lang="en-GB" dirty="0"/>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Povezivanje na internet</a:t>
            </a:r>
            <a:endParaRPr lang="en-GB" sz="2000" dirty="0">
              <a:solidFill>
                <a:schemeClr val="bg1"/>
              </a:solidFill>
              <a:latin typeface="Verdana" charset="0"/>
              <a:cs typeface="Verdana" charset="0"/>
            </a:endParaRPr>
          </a:p>
        </p:txBody>
      </p:sp>
      <p:sp>
        <p:nvSpPr>
          <p:cNvPr id="13" name="Rectangle 12">
            <a:extLst>
              <a:ext uri="{FF2B5EF4-FFF2-40B4-BE49-F238E27FC236}">
                <a16:creationId xmlns=""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5" name="Picture 8" descr="http://grbstech.com/wp-content/uploads/2015/11/MacbookPro.jpg">
            <a:extLst>
              <a:ext uri="{FF2B5EF4-FFF2-40B4-BE49-F238E27FC236}">
                <a16:creationId xmlns=""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19" name="Straight Connector 18">
            <a:extLst>
              <a:ext uri="{FF2B5EF4-FFF2-40B4-BE49-F238E27FC236}">
                <a16:creationId xmlns=""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i="1" dirty="0"/>
              <a:t>ISP</a:t>
            </a:r>
          </a:p>
        </p:txBody>
      </p:sp>
      <p:cxnSp>
        <p:nvCxnSpPr>
          <p:cNvPr id="25" name="Straight Connector 24">
            <a:extLst>
              <a:ext uri="{FF2B5EF4-FFF2-40B4-BE49-F238E27FC236}">
                <a16:creationId xmlns=""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sr-Latn-RS" sz="2800" b="1" i="0" u="none" strike="noStrike" kern="0" cap="none" spc="0" normalizeH="0" baseline="0" noProof="0" dirty="0" smtClean="0">
                <a:ln>
                  <a:noFill/>
                </a:ln>
                <a:solidFill>
                  <a:schemeClr val="tx1"/>
                </a:solidFill>
                <a:effectLst/>
                <a:uLnTx/>
                <a:uFillTx/>
                <a:latin typeface="+mj-lt"/>
                <a:ea typeface="+mn-ea"/>
                <a:cs typeface="+mn-cs"/>
              </a:rPr>
              <a:t>Javne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a:p>
            <a:pPr marR="0" algn="ctr" defTabSz="914400" rtl="0" eaLnBrk="0" fontAlgn="base" latinLnBrk="0" hangingPunct="0">
              <a:lnSpc>
                <a:spcPct val="100000"/>
              </a:lnSpc>
              <a:spcBef>
                <a:spcPct val="0"/>
              </a:spcBef>
              <a:spcAft>
                <a:spcPts val="0"/>
              </a:spcAft>
              <a:buClr>
                <a:srgbClr val="BCD437"/>
              </a:buClr>
              <a:buSzTx/>
              <a:tabLst/>
            </a:pPr>
            <a:r>
              <a:rPr kumimoji="0" lang="en-GB" sz="2800" b="1" i="1" u="none" strike="noStrike" kern="0" cap="none" spc="0" normalizeH="0" baseline="0" noProof="0" dirty="0">
                <a:ln>
                  <a:noFill/>
                </a:ln>
                <a:solidFill>
                  <a:schemeClr val="tx1"/>
                </a:solidFill>
                <a:effectLst/>
                <a:uLnTx/>
                <a:uFillTx/>
                <a:latin typeface="+mj-lt"/>
                <a:ea typeface="+mn-ea"/>
                <a:cs typeface="+mn-cs"/>
              </a:rPr>
              <a:t>IP</a:t>
            </a:r>
            <a:r>
              <a:rPr kumimoji="0" lang="en-GB" sz="2800" b="1" i="0" u="none" strike="noStrike" kern="0" cap="none" spc="0" normalizeH="0" baseline="0" noProof="0" dirty="0">
                <a:ln>
                  <a:noFill/>
                </a:ln>
                <a:solidFill>
                  <a:schemeClr val="tx1"/>
                </a:solidFill>
                <a:effectLst/>
                <a:uLnTx/>
                <a:uFillTx/>
                <a:latin typeface="+mj-lt"/>
                <a:ea typeface="+mn-ea"/>
                <a:cs typeface="+mn-cs"/>
              </a:rPr>
              <a:t> </a:t>
            </a:r>
            <a:r>
              <a:rPr kumimoji="0" lang="sr-Latn-RS" sz="2800" b="1" i="0" u="none" strike="noStrike" kern="0" cap="none" spc="0" normalizeH="0" baseline="0" noProof="0" dirty="0" smtClean="0">
                <a:ln>
                  <a:noFill/>
                </a:ln>
                <a:solidFill>
                  <a:schemeClr val="tx1"/>
                </a:solidFill>
                <a:effectLst/>
                <a:uLnTx/>
                <a:uFillTx/>
                <a:latin typeface="+mj-lt"/>
                <a:ea typeface="+mn-ea"/>
                <a:cs typeface="+mn-cs"/>
              </a:rPr>
              <a:t>adrese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p:txBody>
      </p:sp>
      <p:sp>
        <p:nvSpPr>
          <p:cNvPr id="29" name="TextBox 28">
            <a:extLst>
              <a:ext uri="{FF2B5EF4-FFF2-40B4-BE49-F238E27FC236}">
                <a16:creationId xmlns=""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sr-Latn-RS" sz="2800" b="1" i="0" u="none" strike="noStrike" kern="0" cap="none" spc="0" normalizeH="0" baseline="0" noProof="0" dirty="0" smtClean="0">
                <a:ln>
                  <a:noFill/>
                </a:ln>
                <a:solidFill>
                  <a:schemeClr val="tx1"/>
                </a:solidFill>
                <a:effectLst/>
                <a:uLnTx/>
                <a:uFillTx/>
                <a:latin typeface="+mj-lt"/>
                <a:ea typeface="+mn-ea"/>
                <a:cs typeface="+mn-cs"/>
              </a:rPr>
              <a:t>Privatne </a:t>
            </a:r>
            <a:r>
              <a:rPr kumimoji="0" lang="en-GB" sz="2800" b="1" i="1" u="none" strike="noStrike" kern="0" cap="none" spc="0" normalizeH="0" baseline="0" noProof="0" dirty="0" smtClean="0">
                <a:ln>
                  <a:noFill/>
                </a:ln>
                <a:solidFill>
                  <a:schemeClr val="tx1"/>
                </a:solidFill>
                <a:effectLst/>
                <a:uLnTx/>
                <a:uFillTx/>
                <a:latin typeface="+mj-lt"/>
                <a:ea typeface="+mn-ea"/>
                <a:cs typeface="+mn-cs"/>
              </a:rPr>
              <a:t>IP</a:t>
            </a:r>
            <a:r>
              <a:rPr kumimoji="0" lang="en-GB" sz="2800" b="1" i="0" u="none" strike="noStrike" kern="0" cap="none" spc="0" normalizeH="0" baseline="0" noProof="0" dirty="0" smtClean="0">
                <a:ln>
                  <a:noFill/>
                </a:ln>
                <a:solidFill>
                  <a:schemeClr val="tx1"/>
                </a:solidFill>
                <a:effectLst/>
                <a:uLnTx/>
                <a:uFillTx/>
                <a:latin typeface="+mj-lt"/>
                <a:ea typeface="+mn-ea"/>
                <a:cs typeface="+mn-cs"/>
              </a:rPr>
              <a:t> </a:t>
            </a:r>
            <a:r>
              <a:rPr kumimoji="0" lang="sr-Latn-RS" sz="2800" b="1" i="0" u="none" strike="noStrike" kern="0" cap="none" spc="0" normalizeH="0" baseline="0" noProof="0" dirty="0" smtClean="0">
                <a:ln>
                  <a:noFill/>
                </a:ln>
                <a:solidFill>
                  <a:schemeClr val="tx1"/>
                </a:solidFill>
                <a:effectLst/>
                <a:uLnTx/>
                <a:uFillTx/>
                <a:latin typeface="+mj-lt"/>
                <a:ea typeface="+mn-ea"/>
                <a:cs typeface="+mn-cs"/>
              </a:rPr>
              <a:t>adrese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a:p>
            <a:pPr marR="0" algn="ctr" defTabSz="914400" rtl="0" eaLnBrk="0" fontAlgn="base" latinLnBrk="0" hangingPunct="0">
              <a:lnSpc>
                <a:spcPct val="100000"/>
              </a:lnSpc>
              <a:spcBef>
                <a:spcPct val="0"/>
              </a:spcBef>
              <a:spcAft>
                <a:spcPts val="0"/>
              </a:spcAft>
              <a:buClr>
                <a:srgbClr val="BCD437"/>
              </a:buClr>
              <a:buSzTx/>
              <a:tabLst/>
            </a:pPr>
            <a:r>
              <a:rPr lang="en-GB" sz="2000" b="1" kern="0" noProof="0" dirty="0" smtClean="0">
                <a:latin typeface="+mj-lt"/>
              </a:rPr>
              <a:t>(</a:t>
            </a:r>
            <a:r>
              <a:rPr lang="sr-Latn-RS" sz="2000" b="1" kern="0" noProof="0" dirty="0" smtClean="0">
                <a:latin typeface="+mj-lt"/>
              </a:rPr>
              <a:t>dodeljuje ih </a:t>
            </a:r>
            <a:r>
              <a:rPr lang="en-GB" sz="2000" b="1" i="1" kern="0" noProof="0" dirty="0" smtClean="0">
                <a:latin typeface="+mj-lt"/>
              </a:rPr>
              <a:t>DHCP</a:t>
            </a:r>
            <a:r>
              <a:rPr lang="en-GB" sz="2000" b="1" kern="0" noProof="0" dirty="0">
                <a:latin typeface="+mj-lt"/>
              </a:rPr>
              <a:t>)</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sr-Latn-RS" sz="1600" b="1" i="0" u="sng" strike="noStrike" kern="0" cap="none" spc="0" normalizeH="0" baseline="0" noProof="0" dirty="0" err="1" smtClean="0">
                <a:ln>
                  <a:noFill/>
                </a:ln>
                <a:solidFill>
                  <a:schemeClr val="tx1"/>
                </a:solidFill>
                <a:effectLst/>
                <a:uLnTx/>
                <a:uFillTx/>
                <a:latin typeface="+mj-lt"/>
              </a:rPr>
              <a:t>Ruter</a:t>
            </a:r>
            <a:endParaRPr kumimoji="0" lang="en-GB" sz="1600" b="1" i="0" u="sng" strike="noStrike" kern="0" cap="none" spc="0" normalizeH="0" baseline="0" noProof="0" dirty="0">
              <a:ln>
                <a:noFill/>
              </a:ln>
              <a:solidFill>
                <a:schemeClr val="tx1"/>
              </a:solidFill>
              <a:effectLst/>
              <a:uLnTx/>
              <a:uFillTx/>
              <a:latin typeface="+mj-lt"/>
            </a:endParaRP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err="1" smtClean="0">
                <a:ln>
                  <a:noFill/>
                </a:ln>
                <a:solidFill>
                  <a:schemeClr val="tx1"/>
                </a:solidFill>
                <a:effectLst/>
                <a:uLnTx/>
                <a:uFillTx/>
                <a:latin typeface="+mj-lt"/>
              </a:rPr>
              <a:t>Ruter</a:t>
            </a:r>
            <a:endParaRPr kumimoji="0" lang="en-GB" sz="1600" b="0" i="0" u="none" strike="noStrike" kern="0" cap="none" spc="0" normalizeH="0" baseline="0" noProof="0" dirty="0">
              <a:ln>
                <a:noFill/>
              </a:ln>
              <a:solidFill>
                <a:schemeClr val="tx1"/>
              </a:solidFill>
              <a:effectLst/>
              <a:uLnTx/>
              <a:uFillTx/>
              <a:latin typeface="+mj-lt"/>
            </a:endParaRP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1" u="none" strike="noStrike" kern="0" cap="none" spc="0" normalizeH="0" baseline="0" noProof="0" dirty="0">
                <a:ln>
                  <a:noFill/>
                </a:ln>
                <a:solidFill>
                  <a:schemeClr val="tx1"/>
                </a:solidFill>
                <a:effectLst/>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i="1" kern="0" dirty="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i="1" kern="0" dirty="0">
                <a:latin typeface="+mj-lt"/>
              </a:rPr>
              <a:t>Firewall/IDD</a:t>
            </a:r>
            <a:endParaRPr kumimoji="0" lang="en-GB" sz="1600" b="0" i="1"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2000" b="1" i="0" u="none" strike="noStrike" cap="none" normalizeH="0" baseline="0" dirty="0" smtClean="0">
                <a:ln>
                  <a:noFill/>
                </a:ln>
                <a:solidFill>
                  <a:schemeClr val="tx1"/>
                </a:solidFill>
                <a:effectLst/>
              </a:rPr>
              <a:t>Zamena privatnog za javno</a:t>
            </a:r>
            <a:endParaRPr kumimoji="0" lang="en-GB" sz="2000" b="1" i="0" u="none" strike="noStrike" cap="none" normalizeH="0" baseline="0" dirty="0">
              <a:ln>
                <a:noFill/>
              </a:ln>
              <a:solidFill>
                <a:schemeClr val="tx1"/>
              </a:solidFill>
              <a:effectLst/>
            </a:endParaRPr>
          </a:p>
          <a:p>
            <a:pPr marL="0" marR="0" indent="0" algn="ctr" defTabSz="914400" rtl="0" eaLnBrk="1" fontAlgn="base" latinLnBrk="0" hangingPunct="1">
              <a:lnSpc>
                <a:spcPct val="100000"/>
              </a:lnSpc>
              <a:spcBef>
                <a:spcPct val="0"/>
              </a:spcBef>
              <a:spcAft>
                <a:spcPct val="0"/>
              </a:spcAft>
              <a:buClrTx/>
              <a:buSzTx/>
              <a:buFontTx/>
              <a:buNone/>
              <a:tabLst/>
            </a:pPr>
            <a:r>
              <a:rPr lang="en-GB" sz="2000" b="1" dirty="0" smtClean="0"/>
              <a:t>(</a:t>
            </a:r>
            <a:r>
              <a:rPr lang="sr-Latn-RS" sz="2000" b="1" dirty="0" smtClean="0"/>
              <a:t>sprovodi </a:t>
            </a:r>
            <a:r>
              <a:rPr lang="en-GB" sz="2000" b="1" i="1" dirty="0" smtClean="0"/>
              <a:t>NAT</a:t>
            </a:r>
            <a:r>
              <a:rPr lang="en-GB" sz="2000" b="1" dirty="0"/>
              <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10.0.0.3</a:t>
            </a:r>
          </a:p>
        </p:txBody>
      </p:sp>
      <p:sp>
        <p:nvSpPr>
          <p:cNvPr id="143" name="Rectangle 142">
            <a:extLst>
              <a:ext uri="{FF2B5EF4-FFF2-40B4-BE49-F238E27FC236}">
                <a16:creationId xmlns=""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10.0.0.5</a:t>
            </a:r>
          </a:p>
        </p:txBody>
      </p:sp>
      <p:sp>
        <p:nvSpPr>
          <p:cNvPr id="144" name="Rectangle 143">
            <a:extLst>
              <a:ext uri="{FF2B5EF4-FFF2-40B4-BE49-F238E27FC236}">
                <a16:creationId xmlns=""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10.0.0.6</a:t>
            </a:r>
          </a:p>
        </p:txBody>
      </p:sp>
      <p:sp>
        <p:nvSpPr>
          <p:cNvPr id="145" name="Rectangle 144">
            <a:extLst>
              <a:ext uri="{FF2B5EF4-FFF2-40B4-BE49-F238E27FC236}">
                <a16:creationId xmlns=""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10.0.0.8</a:t>
            </a:r>
          </a:p>
        </p:txBody>
      </p:sp>
      <p:sp>
        <p:nvSpPr>
          <p:cNvPr id="147" name="Rectangle 146">
            <a:extLst>
              <a:ext uri="{FF2B5EF4-FFF2-40B4-BE49-F238E27FC236}">
                <a16:creationId xmlns=""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123.123.123.123</a:t>
            </a:r>
          </a:p>
        </p:txBody>
      </p:sp>
      <p:sp>
        <p:nvSpPr>
          <p:cNvPr id="148" name="Rectangle 147">
            <a:extLst>
              <a:ext uri="{FF2B5EF4-FFF2-40B4-BE49-F238E27FC236}">
                <a16:creationId xmlns=""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Statički i dinamički </a:t>
            </a:r>
            <a:r>
              <a:rPr lang="en-GB" sz="3200" i="1" dirty="0" smtClean="0">
                <a:solidFill>
                  <a:schemeClr val="bg1"/>
                </a:solidFill>
                <a:latin typeface="Verdana" charset="0"/>
                <a:cs typeface="Verdana" charset="0"/>
              </a:rPr>
              <a:t>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428215" y="1270000"/>
            <a:ext cx="8287570" cy="5183188"/>
          </a:xfrm>
          <a:prstGeom prst="rect">
            <a:avLst/>
          </a:prstGeom>
        </p:spPr>
        <p:txBody>
          <a:bodyPr>
            <a:normAutofit/>
          </a:bodyPr>
          <a:lstStyle/>
          <a:p>
            <a:r>
              <a:rPr lang="en-GB" i="1" dirty="0"/>
              <a:t>IP</a:t>
            </a:r>
            <a:r>
              <a:rPr lang="en-GB" dirty="0"/>
              <a:t> </a:t>
            </a:r>
            <a:r>
              <a:rPr lang="sr-Latn-RS" dirty="0" smtClean="0"/>
              <a:t>adrese sa </a:t>
            </a:r>
            <a:r>
              <a:rPr lang="en-GB" i="1" dirty="0" smtClean="0"/>
              <a:t>ISP </a:t>
            </a:r>
            <a:r>
              <a:rPr lang="sr-Latn-RS" dirty="0" smtClean="0"/>
              <a:t>mogu biti</a:t>
            </a:r>
            <a:r>
              <a:rPr lang="en-GB" dirty="0" smtClean="0"/>
              <a:t>:</a:t>
            </a:r>
            <a:endParaRPr lang="en-GB" dirty="0"/>
          </a:p>
          <a:p>
            <a:pPr lvl="1"/>
            <a:r>
              <a:rPr lang="sr-Latn-RS" b="1" dirty="0" smtClean="0">
                <a:solidFill>
                  <a:srgbClr val="0070C0"/>
                </a:solidFill>
              </a:rPr>
              <a:t>Statičke </a:t>
            </a:r>
            <a:r>
              <a:rPr lang="en-GB" dirty="0" smtClean="0"/>
              <a:t>– </a:t>
            </a:r>
            <a:r>
              <a:rPr lang="sr-Latn-RS" dirty="0" smtClean="0"/>
              <a:t>ista je kad god pozovete</a:t>
            </a:r>
            <a:endParaRPr lang="en-GB" dirty="0"/>
          </a:p>
          <a:p>
            <a:pPr lvl="1"/>
            <a:r>
              <a:rPr lang="sr-Latn-RS" b="1" dirty="0" smtClean="0">
                <a:solidFill>
                  <a:srgbClr val="0070C0"/>
                </a:solidFill>
              </a:rPr>
              <a:t>Dinamičke</a:t>
            </a:r>
            <a:r>
              <a:rPr lang="en-GB" dirty="0" smtClean="0"/>
              <a:t> </a:t>
            </a:r>
            <a:r>
              <a:rPr lang="en-GB" dirty="0"/>
              <a:t>– </a:t>
            </a:r>
            <a:r>
              <a:rPr lang="sr-Latn-RS" dirty="0" smtClean="0"/>
              <a:t>svaki put potencijalno različite</a:t>
            </a:r>
            <a:endParaRPr lang="en-GB" dirty="0"/>
          </a:p>
          <a:p>
            <a:pPr lvl="1">
              <a:lnSpc>
                <a:spcPct val="100000"/>
              </a:lnSpc>
            </a:pPr>
            <a:endParaRPr lang="sr-Latn-RS" sz="1600" b="1" i="1" dirty="0" smtClean="0">
              <a:solidFill>
                <a:schemeClr val="accent6">
                  <a:lumMod val="75000"/>
                </a:schemeClr>
              </a:solidFill>
            </a:endParaRPr>
          </a:p>
          <a:p>
            <a:pPr lvl="1">
              <a:lnSpc>
                <a:spcPct val="100000"/>
              </a:lnSpc>
            </a:pPr>
            <a:r>
              <a:rPr lang="sr-Latn-RS" sz="1600" b="1" i="1" u="sng" dirty="0" err="1" smtClean="0">
                <a:solidFill>
                  <a:schemeClr val="accent6">
                    <a:lumMod val="75000"/>
                  </a:schemeClr>
                </a:solidFill>
              </a:rPr>
              <a:t>Dynamičke</a:t>
            </a:r>
            <a:r>
              <a:rPr lang="sr-Latn-RS" sz="1600" b="1" i="1" dirty="0" smtClean="0">
                <a:solidFill>
                  <a:schemeClr val="accent6">
                    <a:lumMod val="75000"/>
                  </a:schemeClr>
                </a:solidFill>
              </a:rPr>
              <a:t> </a:t>
            </a:r>
            <a:r>
              <a:rPr lang="sr-Latn-RS" sz="1600" b="1" dirty="0" smtClean="0">
                <a:solidFill>
                  <a:sysClr val="windowText" lastClr="000000"/>
                </a:solidFill>
              </a:rPr>
              <a:t>IP adrese se </a:t>
            </a:r>
            <a:br>
              <a:rPr lang="sr-Latn-RS" sz="1600" b="1" dirty="0" smtClean="0">
                <a:solidFill>
                  <a:sysClr val="windowText" lastClr="000000"/>
                </a:solidFill>
              </a:rPr>
            </a:br>
            <a:r>
              <a:rPr lang="sr-Latn-RS" sz="1600" b="1" dirty="0" smtClean="0">
                <a:solidFill>
                  <a:sysClr val="windowText" lastClr="000000"/>
                </a:solidFill>
              </a:rPr>
              <a:t>periodično menjaju</a:t>
            </a:r>
          </a:p>
          <a:p>
            <a:pPr lvl="1">
              <a:lnSpc>
                <a:spcPct val="100000"/>
              </a:lnSpc>
            </a:pPr>
            <a:r>
              <a:rPr lang="sr-Latn-RS" sz="1600" b="1" dirty="0" smtClean="0">
                <a:solidFill>
                  <a:sysClr val="windowText" lastClr="000000"/>
                </a:solidFill>
              </a:rPr>
              <a:t>Po pravilu se dodeljuju ISP</a:t>
            </a:r>
            <a:br>
              <a:rPr lang="sr-Latn-RS" sz="1600" b="1" dirty="0" smtClean="0">
                <a:solidFill>
                  <a:sysClr val="windowText" lastClr="000000"/>
                </a:solidFill>
              </a:rPr>
            </a:br>
            <a:r>
              <a:rPr lang="sr-Latn-RS" sz="1600" b="1" dirty="0" smtClean="0">
                <a:solidFill>
                  <a:sysClr val="windowText" lastClr="000000"/>
                </a:solidFill>
              </a:rPr>
              <a:t>klijentima</a:t>
            </a:r>
            <a:endParaRPr lang="en-GB" sz="1600" b="1" dirty="0">
              <a:solidFill>
                <a:schemeClr val="accent6">
                  <a:lumMod val="75000"/>
                </a:schemeClr>
              </a:solidFill>
            </a:endParaRPr>
          </a:p>
          <a:p>
            <a:pPr marL="1833563" lvl="1" indent="0">
              <a:buNone/>
              <a:tabLst>
                <a:tab pos="3432175" algn="r"/>
              </a:tabLst>
            </a:pPr>
            <a:r>
              <a:rPr lang="sr-Latn-RS" sz="1400" b="1" dirty="0" smtClean="0"/>
              <a:t>Lokalna mreža</a:t>
            </a:r>
          </a:p>
          <a:p>
            <a:pPr marL="1833563" lvl="1" indent="0">
              <a:buNone/>
              <a:tabLst>
                <a:tab pos="3432175" algn="r"/>
              </a:tabLst>
            </a:pPr>
            <a:endParaRPr lang="sr-Latn-RS" sz="1400" dirty="0"/>
          </a:p>
          <a:p>
            <a:pPr marL="1833563" lvl="1" indent="0">
              <a:buNone/>
              <a:tabLst>
                <a:tab pos="3432175" algn="r"/>
              </a:tabLst>
            </a:pPr>
            <a:endParaRPr lang="sr-Latn-RS" sz="1400" dirty="0" smtClean="0"/>
          </a:p>
          <a:p>
            <a:pPr marL="754063" lvl="1" indent="-285750">
              <a:tabLst>
                <a:tab pos="3432175" algn="r"/>
              </a:tabLst>
            </a:pPr>
            <a:r>
              <a:rPr lang="sr-Latn-RS" sz="1400" b="1" i="1" u="sng" dirty="0" smtClean="0">
                <a:solidFill>
                  <a:srgbClr val="C00000"/>
                </a:solidFill>
              </a:rPr>
              <a:t>Statično </a:t>
            </a:r>
            <a:r>
              <a:rPr lang="sr-Latn-RS" sz="1400" b="1" dirty="0" smtClean="0">
                <a:solidFill>
                  <a:sysClr val="windowText" lastClr="000000"/>
                </a:solidFill>
              </a:rPr>
              <a:t>IP adrese se nikada ne</a:t>
            </a:r>
            <a:br>
              <a:rPr lang="sr-Latn-RS" sz="1400" b="1" dirty="0" smtClean="0">
                <a:solidFill>
                  <a:sysClr val="windowText" lastClr="000000"/>
                </a:solidFill>
              </a:rPr>
            </a:br>
            <a:r>
              <a:rPr lang="sr-Latn-RS" sz="1400" b="1" dirty="0" smtClean="0">
                <a:solidFill>
                  <a:sysClr val="windowText" lastClr="000000"/>
                </a:solidFill>
              </a:rPr>
              <a:t>menjaju</a:t>
            </a:r>
          </a:p>
          <a:p>
            <a:pPr marL="754063" lvl="1" indent="-285750">
              <a:tabLst>
                <a:tab pos="3432175" algn="r"/>
              </a:tabLst>
            </a:pPr>
            <a:endParaRPr lang="en-GB" sz="1400" b="1" i="1" u="sng" dirty="0">
              <a:solidFill>
                <a:sysClr val="windowText" lastClr="000000"/>
              </a:solidFill>
            </a:endParaRPr>
          </a:p>
          <a:p>
            <a:pPr marL="0" indent="0" algn="ctr">
              <a:buNone/>
            </a:pPr>
            <a:r>
              <a:rPr lang="sr-Latn-RS" b="1" dirty="0" smtClean="0">
                <a:solidFill>
                  <a:srgbClr val="FF0000"/>
                </a:solidFill>
              </a:rPr>
              <a:t>Vreme</a:t>
            </a:r>
            <a:r>
              <a:rPr lang="en-GB" b="1" dirty="0" smtClean="0">
                <a:solidFill>
                  <a:srgbClr val="FF0000"/>
                </a:solidFill>
              </a:rPr>
              <a:t>, </a:t>
            </a:r>
            <a:r>
              <a:rPr lang="sr-Latn-RS" b="1" dirty="0" smtClean="0">
                <a:solidFill>
                  <a:srgbClr val="FF0000"/>
                </a:solidFill>
              </a:rPr>
              <a:t>datumi i vremenske zone imaju </a:t>
            </a:r>
            <a:br>
              <a:rPr lang="sr-Latn-RS" b="1" dirty="0" smtClean="0">
                <a:solidFill>
                  <a:srgbClr val="FF0000"/>
                </a:solidFill>
              </a:rPr>
            </a:br>
            <a:r>
              <a:rPr lang="sr-Latn-RS" b="1" dirty="0" smtClean="0">
                <a:solidFill>
                  <a:srgbClr val="FF0000"/>
                </a:solidFill>
              </a:rPr>
              <a:t>ključni značaj u istrazi</a:t>
            </a:r>
            <a:endParaRPr lang="en-GB" b="1" dirty="0">
              <a:solidFill>
                <a:srgbClr val="FF0000"/>
              </a:solidFill>
            </a:endParaRPr>
          </a:p>
        </p:txBody>
      </p:sp>
      <p:pic>
        <p:nvPicPr>
          <p:cNvPr id="2050" name="Picture 2" descr="Network Diagram">
            <a:extLst>
              <a:ext uri="{FF2B5EF4-FFF2-40B4-BE49-F238E27FC236}">
                <a16:creationId xmlns=""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120" y="2707816"/>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 je </a:t>
            </a:r>
            <a:r>
              <a:rPr lang="en-GB" sz="3200" dirty="0" smtClean="0">
                <a:solidFill>
                  <a:schemeClr val="bg1"/>
                </a:solidFill>
                <a:latin typeface="Verdana" charset="0"/>
                <a:cs typeface="Verdana" charset="0"/>
              </a:rPr>
              <a:t>45.14.250.74</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r>
              <a:rPr lang="es-CL" b="1" i="1" dirty="0">
                <a:solidFill>
                  <a:srgbClr val="FF0000"/>
                </a:solidFill>
              </a:rPr>
              <a:t>IP</a:t>
            </a:r>
            <a:r>
              <a:rPr lang="es-CL" b="1" dirty="0">
                <a:solidFill>
                  <a:srgbClr val="FF0000"/>
                </a:solidFill>
              </a:rPr>
              <a:t> </a:t>
            </a:r>
            <a:r>
              <a:rPr lang="sr-Latn-RS" b="1" dirty="0">
                <a:solidFill>
                  <a:srgbClr val="FF0000"/>
                </a:solidFill>
              </a:rPr>
              <a:t>adresa pretražena</a:t>
            </a:r>
            <a:endParaRPr lang="en-GB" b="1" dirty="0">
              <a:solidFill>
                <a:srgbClr val="FF0000"/>
              </a:solidFill>
            </a:endParaRPr>
          </a:p>
        </p:txBody>
      </p:sp>
      <p:sp>
        <p:nvSpPr>
          <p:cNvPr id="16" name="TextBox 15">
            <a:extLst>
              <a:ext uri="{FF2B5EF4-FFF2-40B4-BE49-F238E27FC236}">
                <a16:creationId xmlns=""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r>
              <a:rPr lang="sr-Latn-RS" b="1" dirty="0">
                <a:solidFill>
                  <a:srgbClr val="FF0000"/>
                </a:solidFill>
              </a:rPr>
              <a:t>Opseg </a:t>
            </a:r>
            <a:r>
              <a:rPr lang="es-CL" b="1" i="1" dirty="0">
                <a:solidFill>
                  <a:srgbClr val="FF0000"/>
                </a:solidFill>
              </a:rPr>
              <a:t>IP</a:t>
            </a:r>
            <a:r>
              <a:rPr lang="es-CL" b="1" dirty="0">
                <a:solidFill>
                  <a:srgbClr val="FF0000"/>
                </a:solidFill>
              </a:rPr>
              <a:t> </a:t>
            </a:r>
            <a:r>
              <a:rPr lang="sr-Latn-RS" b="1" dirty="0">
                <a:solidFill>
                  <a:srgbClr val="FF0000"/>
                </a:solidFill>
              </a:rPr>
              <a:t>adrese – adresa potiče iz niza informacija o istom tom preduzeću</a:t>
            </a:r>
            <a:endParaRPr lang="en-GB" b="1" dirty="0">
              <a:solidFill>
                <a:srgbClr val="FF0000"/>
              </a:solidFill>
            </a:endParaRPr>
          </a:p>
        </p:txBody>
      </p:sp>
      <p:sp>
        <p:nvSpPr>
          <p:cNvPr id="17" name="TextBox 16">
            <a:extLst>
              <a:ext uri="{FF2B5EF4-FFF2-40B4-BE49-F238E27FC236}">
                <a16:creationId xmlns="" xmlns:a16="http://schemas.microsoft.com/office/drawing/2014/main" id="{7A5FA977-B2BA-4A06-A786-E53636014E0F}"/>
              </a:ext>
            </a:extLst>
          </p:cNvPr>
          <p:cNvSpPr txBox="1"/>
          <p:nvPr/>
        </p:nvSpPr>
        <p:spPr>
          <a:xfrm>
            <a:off x="6876822" y="3305171"/>
            <a:ext cx="2159794" cy="1200329"/>
          </a:xfrm>
          <a:prstGeom prst="rect">
            <a:avLst/>
          </a:prstGeom>
          <a:noFill/>
        </p:spPr>
        <p:txBody>
          <a:bodyPr wrap="square" rtlCol="0">
            <a:spAutoFit/>
          </a:bodyPr>
          <a:lstStyle/>
          <a:p>
            <a:r>
              <a:rPr lang="sr-Latn-RS" b="1" dirty="0">
                <a:solidFill>
                  <a:srgbClr val="FF0000"/>
                </a:solidFill>
              </a:rPr>
              <a:t>Kompanija koja poseduje </a:t>
            </a:r>
            <a:r>
              <a:rPr lang="sr-Latn-RS" b="1" i="1" dirty="0">
                <a:solidFill>
                  <a:srgbClr val="FF0000"/>
                </a:solidFill>
              </a:rPr>
              <a:t>IP</a:t>
            </a:r>
            <a:r>
              <a:rPr lang="sr-Latn-RS" b="1" dirty="0">
                <a:solidFill>
                  <a:srgbClr val="FF0000"/>
                </a:solidFill>
              </a:rPr>
              <a:t> adresu, kao i u </a:t>
            </a:r>
            <a:r>
              <a:rPr lang="sr-Latn-RS" b="1" dirty="0" err="1">
                <a:solidFill>
                  <a:srgbClr val="FF0000"/>
                </a:solidFill>
              </a:rPr>
              <a:t>imejlu</a:t>
            </a:r>
            <a:r>
              <a:rPr lang="sr-Latn-RS" b="1" dirty="0">
                <a:solidFill>
                  <a:srgbClr val="FF0000"/>
                </a:solidFill>
              </a:rPr>
              <a:t> – uz naziv domena</a:t>
            </a:r>
            <a:endParaRPr lang="en-GB" b="1" dirty="0">
              <a:solidFill>
                <a:srgbClr val="FF0000"/>
              </a:solidFill>
            </a:endParaRPr>
          </a:p>
        </p:txBody>
      </p:sp>
      <p:sp>
        <p:nvSpPr>
          <p:cNvPr id="19" name="TextBox 18">
            <a:extLst>
              <a:ext uri="{FF2B5EF4-FFF2-40B4-BE49-F238E27FC236}">
                <a16:creationId xmlns=""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r>
              <a:rPr lang="sr-Latn-RS" b="1" dirty="0">
                <a:solidFill>
                  <a:srgbClr val="FF0000"/>
                </a:solidFill>
              </a:rPr>
              <a:t>Neke lične informacije o registrovanom licu</a:t>
            </a:r>
            <a:endParaRPr lang="en-GB" b="1" dirty="0">
              <a:solidFill>
                <a:srgbClr val="FF0000"/>
              </a:solidFill>
            </a:endParaRPr>
          </a:p>
        </p:txBody>
      </p:sp>
      <p:sp>
        <p:nvSpPr>
          <p:cNvPr id="20" name="Arrow: Right 19">
            <a:extLst>
              <a:ext uri="{FF2B5EF4-FFF2-40B4-BE49-F238E27FC236}">
                <a16:creationId xmlns=""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r>
              <a:rPr lang="sr-Latn-RS" sz="2400" b="1" dirty="0" smtClean="0">
                <a:solidFill>
                  <a:schemeClr val="bg1"/>
                </a:solidFill>
                <a:latin typeface="+mj-lt"/>
              </a:rPr>
              <a:t>Istražno pitanje</a:t>
            </a:r>
            <a:r>
              <a:rPr lang="en-GB" sz="2400" b="1" dirty="0" smtClean="0">
                <a:solidFill>
                  <a:schemeClr val="bg1"/>
                </a:solidFill>
                <a:latin typeface="+mj-lt"/>
              </a:rPr>
              <a:t>?</a:t>
            </a:r>
            <a:endParaRPr lang="en-GB" sz="2400" b="1" dirty="0">
              <a:solidFill>
                <a:schemeClr val="bg1"/>
              </a:solidFill>
              <a:latin typeface="+mj-lt"/>
            </a:endParaRPr>
          </a:p>
          <a:p>
            <a:endParaRPr lang="en-GB" sz="2400" dirty="0">
              <a:solidFill>
                <a:schemeClr val="bg1"/>
              </a:solidFill>
              <a:latin typeface="+mj-lt"/>
            </a:endParaRPr>
          </a:p>
          <a:p>
            <a:r>
              <a:rPr lang="sr-Latn-RS" sz="2400" dirty="0">
                <a:solidFill>
                  <a:schemeClr val="bg1"/>
                </a:solidFill>
              </a:rPr>
              <a:t>Ko je koristio </a:t>
            </a:r>
            <a:r>
              <a:rPr lang="sr-Latn-RS" sz="2400" i="1" dirty="0">
                <a:solidFill>
                  <a:schemeClr val="bg1"/>
                </a:solidFill>
              </a:rPr>
              <a:t>IP</a:t>
            </a:r>
            <a:r>
              <a:rPr lang="sr-Latn-RS" sz="2400" dirty="0">
                <a:solidFill>
                  <a:schemeClr val="bg1"/>
                </a:solidFill>
              </a:rPr>
              <a:t> adresu</a:t>
            </a:r>
            <a:r>
              <a:rPr lang="es-CL" sz="2400" dirty="0">
                <a:solidFill>
                  <a:schemeClr val="bg1"/>
                </a:solidFill>
              </a:rPr>
              <a:t> 45.14.250.74 </a:t>
            </a:r>
            <a:r>
              <a:rPr lang="sr-Latn-RS" sz="2400" dirty="0">
                <a:solidFill>
                  <a:schemeClr val="bg1"/>
                </a:solidFill>
              </a:rPr>
              <a:t>u određeno vreme određenog datuma </a:t>
            </a:r>
            <a:r>
              <a:rPr lang="es-CL" sz="2400" dirty="0">
                <a:solidFill>
                  <a:schemeClr val="bg1"/>
                </a:solidFill>
              </a:rPr>
              <a:t>(</a:t>
            </a:r>
            <a:r>
              <a:rPr lang="sr-Latn-RS" sz="2400" dirty="0">
                <a:solidFill>
                  <a:schemeClr val="bg1"/>
                </a:solidFill>
              </a:rPr>
              <a:t>uzimajući u obzir vremenske zone</a:t>
            </a:r>
            <a:r>
              <a:rPr lang="en-GB"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 je </a:t>
            </a:r>
            <a:r>
              <a:rPr lang="en-GB" sz="3200" dirty="0" smtClean="0">
                <a:solidFill>
                  <a:schemeClr val="bg1"/>
                </a:solidFill>
                <a:latin typeface="Verdana" charset="0"/>
                <a:cs typeface="Verdana" charset="0"/>
              </a:rPr>
              <a:t>nolimitnet.eu</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5" name="Rectangle 4">
            <a:extLst>
              <a:ext uri="{FF2B5EF4-FFF2-40B4-BE49-F238E27FC236}">
                <a16:creationId xmlns=""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a:t>
            </a:r>
            <a:r>
              <a:rPr lang="en-GB" sz="3200" dirty="0">
                <a:solidFill>
                  <a:schemeClr val="bg1"/>
                </a:solidFill>
                <a:latin typeface="Verdana" charset="0"/>
                <a:cs typeface="Verdana" charset="0"/>
              </a:rPr>
              <a:t> </a:t>
            </a:r>
            <a:r>
              <a:rPr lang="sr-Latn-RS" sz="3200" dirty="0" err="1" smtClean="0">
                <a:solidFill>
                  <a:schemeClr val="bg1"/>
                </a:solidFill>
                <a:latin typeface="Verdana" charset="0"/>
                <a:cs typeface="Verdana" charset="0"/>
              </a:rPr>
              <a:t>geolokacija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es-CL" i="1" dirty="0"/>
              <a:t>IP</a:t>
            </a:r>
            <a:r>
              <a:rPr lang="es-CL" dirty="0"/>
              <a:t> </a:t>
            </a:r>
            <a:r>
              <a:rPr lang="sr-Latn-RS" dirty="0"/>
              <a:t>adrese se mogu </a:t>
            </a:r>
            <a:r>
              <a:rPr lang="sr-Latn-RS" dirty="0" err="1"/>
              <a:t>mapirati</a:t>
            </a:r>
            <a:r>
              <a:rPr lang="sr-Latn-RS" dirty="0"/>
              <a:t> za fizičko područje pomoću </a:t>
            </a:r>
            <a:r>
              <a:rPr lang="sr-Latn-RS" dirty="0" err="1"/>
              <a:t>geolokacionih</a:t>
            </a:r>
            <a:r>
              <a:rPr lang="sr-Latn-RS" dirty="0"/>
              <a:t> usluga</a:t>
            </a:r>
            <a:endParaRPr lang="en-GB" dirty="0"/>
          </a:p>
          <a:p>
            <a:r>
              <a:rPr lang="sr-Latn-RS" b="1" dirty="0">
                <a:solidFill>
                  <a:srgbClr val="FF0000"/>
                </a:solidFill>
              </a:rPr>
              <a:t>TO MOŽE</a:t>
            </a:r>
            <a:r>
              <a:rPr lang="sr-Latn-RS" dirty="0">
                <a:solidFill>
                  <a:srgbClr val="FF0000"/>
                </a:solidFill>
              </a:rPr>
              <a:t> </a:t>
            </a:r>
            <a:r>
              <a:rPr lang="sr-Latn-RS" dirty="0"/>
              <a:t>dati izvesnu indikaciju o tome gde se nalazi </a:t>
            </a:r>
            <a:r>
              <a:rPr lang="sr-Latn-RS" i="1" dirty="0"/>
              <a:t>IP</a:t>
            </a:r>
            <a:r>
              <a:rPr lang="sr-Latn-RS" dirty="0"/>
              <a:t> adresa pretplatnika</a:t>
            </a:r>
            <a:endParaRPr lang="en-GB" dirty="0"/>
          </a:p>
          <a:p>
            <a:r>
              <a:rPr lang="sr-Latn-RS" dirty="0"/>
              <a:t>Nije precizno </a:t>
            </a:r>
            <a:r>
              <a:rPr lang="en-GB" dirty="0"/>
              <a:t>– </a:t>
            </a:r>
            <a:r>
              <a:rPr lang="sr-Latn-RS" dirty="0"/>
              <a:t>moguće je lažno predstavljanje (</a:t>
            </a:r>
            <a:r>
              <a:rPr lang="sr-Latn-RS" i="1" dirty="0" err="1"/>
              <a:t>spoofing</a:t>
            </a:r>
            <a:r>
              <a:rPr lang="sr-Latn-RS" dirty="0" smtClean="0"/>
              <a:t>)</a:t>
            </a:r>
            <a:endParaRPr lang="en-GB" dirty="0"/>
          </a:p>
        </p:txBody>
      </p:sp>
      <p:pic>
        <p:nvPicPr>
          <p:cNvPr id="3" name="Picture 2">
            <a:extLst>
              <a:ext uri="{FF2B5EF4-FFF2-40B4-BE49-F238E27FC236}">
                <a16:creationId xmlns=""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Ovo pripada autoru – i sasvim je pogrešno</a:t>
            </a:r>
            <a:r>
              <a:rPr lang="en-GB" sz="2400" dirty="0" smtClean="0">
                <a:solidFill>
                  <a:schemeClr val="bg1"/>
                </a:solidFill>
                <a:latin typeface="+mj-lt"/>
              </a:rPr>
              <a:t>!</a:t>
            </a:r>
            <a:endParaRPr lang="en-GB" sz="2400" dirty="0">
              <a:solidFill>
                <a:schemeClr val="bg1"/>
              </a:solidFill>
              <a:latin typeface="+mj-lt"/>
            </a:endParaRPr>
          </a:p>
        </p:txBody>
      </p:sp>
      <p:sp>
        <p:nvSpPr>
          <p:cNvPr id="14" name="TextBox 13">
            <a:extLst>
              <a:ext uri="{FF2B5EF4-FFF2-40B4-BE49-F238E27FC236}">
                <a16:creationId xmlns=""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Sve u istom regionu ali ne sasvim egzaktno</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Kako bi se najbolje opisala IP adresa koju je dobio vaš laptop kada se u vašem domu priključio na mrežu</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a:t>
            </a:r>
            <a:endParaRPr lang="en-GB" sz="2400" dirty="0">
              <a:solidFill>
                <a:schemeClr val="bg1"/>
              </a:solidFill>
              <a:latin typeface="+mj-lt"/>
            </a:endParaRPr>
          </a:p>
          <a:p>
            <a:pPr algn="ctr"/>
            <a:r>
              <a:rPr lang="sr-Latn-RS" sz="2400" dirty="0" smtClean="0">
                <a:solidFill>
                  <a:schemeClr val="bg1"/>
                </a:solidFill>
                <a:latin typeface="+mj-lt"/>
              </a:rPr>
              <a:t>Kućna mreža je mreža koju uobičajeno kontroliše </a:t>
            </a:r>
            <a:r>
              <a:rPr lang="sr-Latn-RS" sz="2400" dirty="0" err="1" smtClean="0">
                <a:solidFill>
                  <a:schemeClr val="bg1"/>
                </a:solidFill>
                <a:latin typeface="+mj-lt"/>
              </a:rPr>
              <a:t>ruter</a:t>
            </a:r>
            <a:r>
              <a:rPr lang="sr-Latn-RS" sz="2400" dirty="0" smtClean="0">
                <a:solidFill>
                  <a:schemeClr val="bg1"/>
                </a:solidFill>
                <a:latin typeface="+mj-lt"/>
              </a:rPr>
              <a:t> a on dodeljuje IP adrese iz privatnog opsega. </a:t>
            </a:r>
          </a:p>
          <a:p>
            <a:pPr algn="ctr"/>
            <a:r>
              <a:rPr lang="sr-Latn-RS" sz="2400" dirty="0" err="1" smtClean="0">
                <a:solidFill>
                  <a:schemeClr val="bg1"/>
                </a:solidFill>
                <a:latin typeface="+mj-lt"/>
              </a:rPr>
              <a:t>Ruter</a:t>
            </a:r>
            <a:r>
              <a:rPr lang="sr-Latn-RS" sz="2400" dirty="0" smtClean="0">
                <a:solidFill>
                  <a:schemeClr val="bg1"/>
                </a:solidFill>
                <a:latin typeface="+mj-lt"/>
              </a:rPr>
              <a:t> ima javnu IP adresu koju svi interni uređaji koriste na internetu. </a:t>
            </a:r>
          </a:p>
          <a:p>
            <a:pPr algn="ctr"/>
            <a:r>
              <a:rPr lang="sr-Latn-RS" sz="2400" dirty="0" smtClean="0">
                <a:solidFill>
                  <a:schemeClr val="bg1"/>
                </a:solidFill>
                <a:latin typeface="+mj-lt"/>
              </a:rPr>
              <a:t>Izrazi statički i dinamički primenjivi su na javne IP adrese. </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Privatna </a:t>
            </a:r>
            <a:r>
              <a:rPr lang="en-GB" sz="2400" dirty="0" smtClean="0">
                <a:solidFill>
                  <a:schemeClr val="bg1"/>
                </a:solidFill>
                <a:latin typeface="+mj-lt"/>
              </a:rPr>
              <a:t>IP </a:t>
            </a:r>
            <a:r>
              <a:rPr lang="sr-Latn-RS" sz="2400" dirty="0" smtClean="0">
                <a:solidFill>
                  <a:schemeClr val="bg1"/>
                </a:solidFill>
                <a:latin typeface="+mj-lt"/>
              </a:rPr>
              <a:t>adresa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Statička IP adresa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Dinamička IP adresa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Javna IP adresa</a:t>
            </a:r>
            <a:endParaRPr lang="en-GB" sz="2400" dirty="0">
              <a:solidFill>
                <a:schemeClr val="bg1"/>
              </a:solidFill>
              <a:latin typeface="+mj-lt"/>
            </a:endParaRPr>
          </a:p>
        </p:txBody>
      </p:sp>
    </p:spTree>
    <p:extLst>
      <p:ext uri="{BB962C8B-B14F-4D97-AF65-F5344CB8AC3E}">
        <p14:creationId xmlns:p14="http://schemas.microsoft.com/office/powerpoint/2010/main" val="983068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sr-Latn-RS" dirty="0"/>
              <a:t>Na kraju lekcije polaznici će biti u stanju da:</a:t>
            </a:r>
            <a:endParaRPr lang="en-GB" dirty="0">
              <a:ea typeface="Verdana" panose="020B0604030504040204" pitchFamily="34" charset="0"/>
            </a:endParaRPr>
          </a:p>
          <a:p>
            <a:pPr lvl="0"/>
            <a:r>
              <a:rPr lang="sr-Latn-RS" dirty="0"/>
              <a:t>Prepoznaju zajedničke komponente digitalnih uređaja i razumeju njihovu ulogu;</a:t>
            </a:r>
            <a:endParaRPr lang="en-US" dirty="0"/>
          </a:p>
          <a:p>
            <a:pPr lvl="0"/>
            <a:r>
              <a:rPr lang="sr-Latn-RS" dirty="0"/>
              <a:t>Opišu šta je internet, kako se čovek povezuje sa </a:t>
            </a:r>
            <a:r>
              <a:rPr lang="sr-Latn-RS" dirty="0" err="1"/>
              <a:t>internetom</a:t>
            </a:r>
            <a:r>
              <a:rPr lang="sr-Latn-RS" dirty="0"/>
              <a:t> i koje moguće tragove može </a:t>
            </a:r>
            <a:r>
              <a:rPr lang="sr-Latn-RS" dirty="0" err="1"/>
              <a:t>pritom</a:t>
            </a:r>
            <a:r>
              <a:rPr lang="sr-Latn-RS" dirty="0"/>
              <a:t> da ostavi za sobom; </a:t>
            </a:r>
            <a:endParaRPr lang="en-US" dirty="0"/>
          </a:p>
          <a:p>
            <a:pPr lvl="0"/>
            <a:r>
              <a:rPr lang="sr-Latn-RS" dirty="0"/>
              <a:t>Pobroje neke internet usluge i aplikacije s kojima se mogu susresti u svojoj ulozi tužilaca i sudija; </a:t>
            </a:r>
            <a:endParaRPr lang="en-US" dirty="0"/>
          </a:p>
          <a:p>
            <a:r>
              <a:rPr lang="sr-Latn-RS" dirty="0"/>
              <a:t>Navedu primere pitanja koja bi </a:t>
            </a:r>
            <a:r>
              <a:rPr lang="sr-Latn-RS" i="1" dirty="0" err="1"/>
              <a:t>dark</a:t>
            </a:r>
            <a:r>
              <a:rPr lang="sr-Latn-RS" i="1" dirty="0"/>
              <a:t> </a:t>
            </a:r>
            <a:r>
              <a:rPr lang="sr-Latn-RS" i="1" dirty="0" err="1"/>
              <a:t>web</a:t>
            </a:r>
            <a:r>
              <a:rPr lang="sr-Latn-RS" dirty="0"/>
              <a:t> („tamni internet”) mogao da unese u krivično gonjenje</a:t>
            </a:r>
            <a:r>
              <a:rPr lang="sr-Latn-RS" dirty="0" smtClean="0"/>
              <a:t>.</a:t>
            </a:r>
            <a:endParaRPr lang="en-GB" sz="2800" dirty="0">
              <a:ea typeface="Verdana" panose="020B0604030504040204" pitchFamily="34" charset="0"/>
            </a:endParaRP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INTERNET USLUGE I APLIKACIJE</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Osnove računara i interneta</a:t>
            </a:r>
            <a:endParaRPr lang="en-GB" dirty="0"/>
          </a:p>
        </p:txBody>
      </p:sp>
      <p:sp>
        <p:nvSpPr>
          <p:cNvPr id="6" name="TextBox 7">
            <a:extLst>
              <a:ext uri="{FF2B5EF4-FFF2-40B4-BE49-F238E27FC236}">
                <a16:creationId xmlns=""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a:t>
            </a:r>
            <a:r>
              <a:rPr lang="sr-Latn-RS" sz="3200" dirty="0" smtClean="0">
                <a:solidFill>
                  <a:schemeClr val="bg1"/>
                </a:solidFill>
                <a:latin typeface="Verdana" charset="0"/>
                <a:cs typeface="Verdana" charset="0"/>
              </a:rPr>
              <a:t>usluge</a:t>
            </a:r>
            <a:endParaRPr lang="en-GB" sz="2000" dirty="0">
              <a:solidFill>
                <a:schemeClr val="bg1"/>
              </a:solidFill>
              <a:latin typeface="Verdana" charset="0"/>
              <a:cs typeface="Verdana" charset="0"/>
            </a:endParaRPr>
          </a:p>
        </p:txBody>
      </p:sp>
      <p:pic>
        <p:nvPicPr>
          <p:cNvPr id="8" name="Picture 4" descr="graphic">
            <a:extLst>
              <a:ext uri="{FF2B5EF4-FFF2-40B4-BE49-F238E27FC236}">
                <a16:creationId xmlns=""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sr-Latn-RS" dirty="0"/>
              <a:t>Od 1991. </a:t>
            </a:r>
            <a:r>
              <a:rPr lang="sr-Latn-RS" b="1" i="1" dirty="0">
                <a:solidFill>
                  <a:srgbClr val="0070C0"/>
                </a:solidFill>
              </a:rPr>
              <a:t>HTML</a:t>
            </a:r>
            <a:r>
              <a:rPr lang="sr-Latn-RS" dirty="0">
                <a:solidFill>
                  <a:srgbClr val="0070C0"/>
                </a:solidFill>
              </a:rPr>
              <a:t> </a:t>
            </a:r>
            <a:r>
              <a:rPr lang="sr-Latn-RS" dirty="0"/>
              <a:t>(</a:t>
            </a:r>
            <a:r>
              <a:rPr lang="sr-Latn-RS" i="1" dirty="0" err="1"/>
              <a:t>Hyper</a:t>
            </a:r>
            <a:r>
              <a:rPr lang="sr-Latn-RS" i="1" dirty="0"/>
              <a:t> </a:t>
            </a:r>
            <a:r>
              <a:rPr lang="sr-Latn-RS" i="1" dirty="0" err="1"/>
              <a:t>Text</a:t>
            </a:r>
            <a:r>
              <a:rPr lang="sr-Latn-RS" i="1" dirty="0"/>
              <a:t> </a:t>
            </a:r>
            <a:r>
              <a:rPr lang="sr-Latn-RS" i="1" dirty="0" err="1"/>
              <a:t>Markup</a:t>
            </a:r>
            <a:r>
              <a:rPr lang="sr-Latn-RS" i="1" dirty="0"/>
              <a:t> </a:t>
            </a:r>
            <a:r>
              <a:rPr lang="sr-Latn-RS" i="1" dirty="0" err="1"/>
              <a:t>Language</a:t>
            </a:r>
            <a:r>
              <a:rPr lang="sr-Latn-RS" dirty="0"/>
              <a:t>) omogućuje da se na veb-stranicama pojavljuju reči, slike i zvuk</a:t>
            </a:r>
            <a:endParaRPr lang="en-GB" dirty="0"/>
          </a:p>
          <a:p>
            <a:pPr algn="just"/>
            <a:r>
              <a:rPr lang="sr-Latn-RS" dirty="0"/>
              <a:t>Koristi </a:t>
            </a:r>
            <a:r>
              <a:rPr lang="es-CL" b="1" i="1" dirty="0">
                <a:solidFill>
                  <a:srgbClr val="0070C0"/>
                </a:solidFill>
              </a:rPr>
              <a:t>HTTP</a:t>
            </a:r>
            <a:r>
              <a:rPr lang="es-CL" dirty="0">
                <a:solidFill>
                  <a:srgbClr val="0070C0"/>
                </a:solidFill>
              </a:rPr>
              <a:t> </a:t>
            </a:r>
            <a:r>
              <a:rPr lang="sr-Latn-RS" dirty="0"/>
              <a:t>protokol </a:t>
            </a:r>
            <a:r>
              <a:rPr lang="es-CL" dirty="0"/>
              <a:t>– </a:t>
            </a:r>
            <a:r>
              <a:rPr lang="sr-Latn-RS" dirty="0"/>
              <a:t>protokol za prenos hiperteksta</a:t>
            </a:r>
            <a:endParaRPr lang="en-GB" dirty="0"/>
          </a:p>
          <a:p>
            <a:pPr lvl="1" algn="just"/>
            <a:r>
              <a:rPr lang="sr-Latn-RS" dirty="0"/>
              <a:t>Koriste ga </a:t>
            </a:r>
            <a:r>
              <a:rPr lang="sr-Latn-RS" dirty="0" err="1"/>
              <a:t>brauzeri</a:t>
            </a:r>
            <a:r>
              <a:rPr lang="sr-Latn-RS" dirty="0"/>
              <a:t> i veb-serveri za komunikaciju pomoću zahteva i odgovora za </a:t>
            </a:r>
            <a:r>
              <a:rPr lang="es-CL" i="1" dirty="0"/>
              <a:t>HTTP</a:t>
            </a:r>
            <a:endParaRPr lang="en-GB" i="1" dirty="0"/>
          </a:p>
        </p:txBody>
      </p:sp>
      <p:pic>
        <p:nvPicPr>
          <p:cNvPr id="8" name="Picture 3" descr="server_rack">
            <a:extLst>
              <a:ext uri="{FF2B5EF4-FFF2-40B4-BE49-F238E27FC236}">
                <a16:creationId xmlns=""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5995" y="5176947"/>
            <a:ext cx="1857388" cy="973547"/>
          </a:xfrm>
          <a:prstGeom prst="rect">
            <a:avLst/>
          </a:prstGeom>
          <a:noFill/>
          <a:ln w="9525">
            <a:noFill/>
            <a:miter lim="800000"/>
            <a:headEnd/>
            <a:tailEnd/>
          </a:ln>
        </p:spPr>
      </p:pic>
      <p:sp>
        <p:nvSpPr>
          <p:cNvPr id="3" name="TextBox 2"/>
          <p:cNvSpPr txBox="1"/>
          <p:nvPr/>
        </p:nvSpPr>
        <p:spPr>
          <a:xfrm>
            <a:off x="3752603" y="3942608"/>
            <a:ext cx="1467097" cy="369332"/>
          </a:xfrm>
          <a:prstGeom prst="rect">
            <a:avLst/>
          </a:prstGeom>
          <a:noFill/>
        </p:spPr>
        <p:txBody>
          <a:bodyPr wrap="square" rtlCol="0">
            <a:spAutoFit/>
          </a:bodyPr>
          <a:lstStyle/>
          <a:p>
            <a:pPr algn="ctr"/>
            <a:r>
              <a:rPr lang="sr-Latn-RS" dirty="0" smtClean="0"/>
              <a:t>Zahtev</a:t>
            </a:r>
            <a:endParaRPr lang="en-US" dirty="0"/>
          </a:p>
        </p:txBody>
      </p:sp>
      <p:sp>
        <p:nvSpPr>
          <p:cNvPr id="4" name="TextBox 3"/>
          <p:cNvSpPr txBox="1"/>
          <p:nvPr/>
        </p:nvSpPr>
        <p:spPr>
          <a:xfrm>
            <a:off x="3883231" y="6148779"/>
            <a:ext cx="1496291" cy="369332"/>
          </a:xfrm>
          <a:prstGeom prst="rect">
            <a:avLst/>
          </a:prstGeom>
          <a:noFill/>
        </p:spPr>
        <p:txBody>
          <a:bodyPr wrap="square" rtlCol="0">
            <a:spAutoFit/>
          </a:bodyPr>
          <a:lstStyle/>
          <a:p>
            <a:pPr algn="ctr"/>
            <a:r>
              <a:rPr lang="sr-Latn-RS" dirty="0" smtClean="0"/>
              <a:t>Odgovor</a:t>
            </a:r>
            <a:endParaRPr lang="en-US" dirty="0"/>
          </a:p>
        </p:txBody>
      </p:sp>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sr-Latn-RS" dirty="0" smtClean="0"/>
              <a:t>Resursi se nalaze na </a:t>
            </a:r>
            <a:r>
              <a:rPr lang="en-GB" b="1" i="1" dirty="0" smtClean="0">
                <a:solidFill>
                  <a:srgbClr val="0070C0"/>
                </a:solidFill>
              </a:rPr>
              <a:t>URL</a:t>
            </a:r>
            <a:r>
              <a:rPr lang="sr-Latn-RS" b="1" dirty="0" smtClean="0">
                <a:solidFill>
                  <a:srgbClr val="0070C0"/>
                </a:solidFill>
              </a:rPr>
              <a:t>-ovima</a:t>
            </a:r>
            <a:endParaRPr lang="en-GB" b="1" dirty="0">
              <a:solidFill>
                <a:srgbClr val="0070C0"/>
              </a:solidFill>
            </a:endParaRPr>
          </a:p>
          <a:p>
            <a:pPr marL="857250" lvl="1" indent="-457200"/>
            <a:r>
              <a:rPr lang="en-GB" i="1" dirty="0"/>
              <a:t>Uniform Resource Locators</a:t>
            </a:r>
            <a:r>
              <a:rPr lang="sr-Latn-RS" dirty="0"/>
              <a:t> (jednoobrazni </a:t>
            </a:r>
            <a:r>
              <a:rPr lang="sr-Latn-RS" dirty="0" err="1"/>
              <a:t>lokatori</a:t>
            </a:r>
            <a:r>
              <a:rPr lang="sr-Latn-RS" dirty="0"/>
              <a:t> resursa – </a:t>
            </a:r>
            <a:r>
              <a:rPr lang="sr-Latn-RS" i="1" dirty="0"/>
              <a:t>URL</a:t>
            </a:r>
            <a:r>
              <a:rPr lang="sr-Latn-RS" dirty="0"/>
              <a:t>)</a:t>
            </a:r>
            <a:endParaRPr lang="en-GB" dirty="0"/>
          </a:p>
          <a:p>
            <a:pPr marL="0" indent="0" algn="ctr">
              <a:buNone/>
            </a:pPr>
            <a:r>
              <a:rPr lang="en-GB" dirty="0">
                <a:hlinkClick r:id="rId3"/>
              </a:rPr>
              <a:t>http://www.coe.int</a:t>
            </a:r>
            <a:endParaRPr lang="en-GB" dirty="0"/>
          </a:p>
          <a:p>
            <a:pPr marL="0" indent="0">
              <a:buNone/>
            </a:pPr>
            <a:r>
              <a:rPr lang="en-GB" dirty="0"/>
              <a:t>	</a:t>
            </a:r>
            <a:r>
              <a:rPr lang="en-GB" i="1" dirty="0"/>
              <a:t>http</a:t>
            </a:r>
            <a:r>
              <a:rPr lang="en-GB" dirty="0"/>
              <a:t> 	= </a:t>
            </a:r>
            <a:r>
              <a:rPr lang="sr-Latn-RS" dirty="0" smtClean="0"/>
              <a:t>proces koji se koristi</a:t>
            </a:r>
            <a:endParaRPr lang="en-GB" dirty="0"/>
          </a:p>
          <a:p>
            <a:pPr marL="0" indent="0">
              <a:buNone/>
            </a:pPr>
            <a:r>
              <a:rPr lang="en-GB" dirty="0"/>
              <a:t>	</a:t>
            </a:r>
            <a:r>
              <a:rPr lang="en-GB" i="1" dirty="0"/>
              <a:t>www</a:t>
            </a:r>
            <a:r>
              <a:rPr lang="en-GB" dirty="0"/>
              <a:t> = </a:t>
            </a:r>
            <a:r>
              <a:rPr lang="sr-Latn-RS" dirty="0"/>
              <a:t>server</a:t>
            </a:r>
            <a:r>
              <a:rPr lang="en-GB" i="1" dirty="0"/>
              <a:t> world wide web</a:t>
            </a:r>
            <a:endParaRPr lang="en-GB" dirty="0"/>
          </a:p>
          <a:p>
            <a:pPr marL="0" indent="0">
              <a:buNone/>
            </a:pPr>
            <a:r>
              <a:rPr lang="en-GB" dirty="0"/>
              <a:t>	</a:t>
            </a:r>
            <a:r>
              <a:rPr lang="en-GB" i="1" dirty="0" err="1"/>
              <a:t>coe</a:t>
            </a:r>
            <a:r>
              <a:rPr lang="en-GB" dirty="0"/>
              <a:t> 	= </a:t>
            </a:r>
            <a:r>
              <a:rPr lang="sr-Latn-RS" dirty="0" smtClean="0"/>
              <a:t>naziv domena</a:t>
            </a:r>
            <a:endParaRPr lang="en-GB" dirty="0"/>
          </a:p>
          <a:p>
            <a:pPr marL="0" indent="0">
              <a:buNone/>
            </a:pPr>
            <a:r>
              <a:rPr lang="en-GB" dirty="0"/>
              <a:t>	</a:t>
            </a:r>
            <a:r>
              <a:rPr lang="en-GB" i="1" dirty="0"/>
              <a:t>int </a:t>
            </a:r>
            <a:r>
              <a:rPr lang="en-GB" dirty="0"/>
              <a:t>	= </a:t>
            </a:r>
            <a:r>
              <a:rPr lang="sr-Latn-RS" dirty="0" smtClean="0"/>
              <a:t>najviši domen </a:t>
            </a:r>
            <a:r>
              <a:rPr lang="en-GB" dirty="0" smtClean="0"/>
              <a:t>(</a:t>
            </a:r>
            <a:r>
              <a:rPr lang="sr-Latn-RS" dirty="0" smtClean="0"/>
              <a:t>često se vezuje za zemlju</a:t>
            </a:r>
            <a:r>
              <a:rPr lang="en-GB" dirty="0" smtClean="0"/>
              <a:t>)</a:t>
            </a:r>
            <a:endParaRPr lang="en-GB" dirty="0"/>
          </a:p>
        </p:txBody>
      </p:sp>
    </p:spTree>
    <p:extLst>
      <p:ext uri="{BB962C8B-B14F-4D97-AF65-F5344CB8AC3E}">
        <p14:creationId xmlns:p14="http://schemas.microsoft.com/office/powerpoint/2010/main" val="1564512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sr-Latn-RS" dirty="0"/>
              <a:t>Veb-sajtovi su niz povezanih stranica (i onih stranica koje nisu povezane</a:t>
            </a:r>
            <a:r>
              <a:rPr lang="sr-Latn-RS" dirty="0" smtClean="0"/>
              <a:t>)</a:t>
            </a:r>
            <a:endParaRPr lang="en-GB" dirty="0"/>
          </a:p>
          <a:p>
            <a:r>
              <a:rPr lang="sr-Latn-RS" dirty="0" smtClean="0"/>
              <a:t>Da bi se stiglo do ovde</a:t>
            </a:r>
            <a:endParaRPr lang="en-GB" dirty="0"/>
          </a:p>
          <a:p>
            <a:pPr marL="857250" lvl="1" indent="-457200"/>
            <a:r>
              <a:rPr lang="en-GB" dirty="0">
                <a:hlinkClick r:id="rId3"/>
              </a:rPr>
              <a:t>www.sitename.com</a:t>
            </a:r>
            <a:endParaRPr lang="en-GB" dirty="0"/>
          </a:p>
        </p:txBody>
      </p:sp>
      <p:grpSp>
        <p:nvGrpSpPr>
          <p:cNvPr id="3" name="Group 2">
            <a:extLst>
              <a:ext uri="{FF2B5EF4-FFF2-40B4-BE49-F238E27FC236}">
                <a16:creationId xmlns=""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Other</a:t>
                  </a:r>
                </a:p>
                <a:p>
                  <a:pPr algn="ctr"/>
                  <a:r>
                    <a:rPr lang="en-US" sz="1000" dirty="0">
                      <a:solidFill>
                        <a:schemeClr val="tx1"/>
                      </a:solidFill>
                      <a:latin typeface="+mj-lt"/>
                    </a:rPr>
                    <a:t>.html</a:t>
                  </a:r>
                </a:p>
              </p:txBody>
            </p:sp>
            <p:sp>
              <p:nvSpPr>
                <p:cNvPr id="15" name="Rectangle 14">
                  <a:extLst>
                    <a:ext uri="{FF2B5EF4-FFF2-40B4-BE49-F238E27FC236}">
                      <a16:creationId xmlns=""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Services</a:t>
                  </a:r>
                </a:p>
                <a:p>
                  <a:pPr algn="ctr"/>
                  <a:r>
                    <a:rPr lang="en-US" sz="1000" dirty="0">
                      <a:solidFill>
                        <a:schemeClr val="tx1"/>
                      </a:solidFill>
                      <a:latin typeface="+mj-lt"/>
                    </a:rPr>
                    <a:t>.html</a:t>
                  </a:r>
                </a:p>
              </p:txBody>
            </p:sp>
            <p:sp>
              <p:nvSpPr>
                <p:cNvPr id="16" name="Rectangle 15">
                  <a:extLst>
                    <a:ext uri="{FF2B5EF4-FFF2-40B4-BE49-F238E27FC236}">
                      <a16:creationId xmlns=""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Contact</a:t>
                  </a:r>
                </a:p>
                <a:p>
                  <a:pPr algn="ctr"/>
                  <a:r>
                    <a:rPr lang="en-US" sz="1000" dirty="0">
                      <a:solidFill>
                        <a:schemeClr val="tx1"/>
                      </a:solidFill>
                      <a:latin typeface="+mj-lt"/>
                    </a:rPr>
                    <a:t>.html</a:t>
                  </a:r>
                </a:p>
              </p:txBody>
            </p:sp>
            <p:sp>
              <p:nvSpPr>
                <p:cNvPr id="17" name="Rectangle 16">
                  <a:extLst>
                    <a:ext uri="{FF2B5EF4-FFF2-40B4-BE49-F238E27FC236}">
                      <a16:creationId xmlns=""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About</a:t>
                  </a:r>
                </a:p>
                <a:p>
                  <a:pPr algn="ctr"/>
                  <a:r>
                    <a:rPr lang="en-US" sz="1000" dirty="0">
                      <a:solidFill>
                        <a:schemeClr val="tx1"/>
                      </a:solidFill>
                      <a:latin typeface="+mj-lt"/>
                    </a:rPr>
                    <a:t>.html</a:t>
                  </a:r>
                </a:p>
              </p:txBody>
            </p:sp>
            <p:grpSp>
              <p:nvGrpSpPr>
                <p:cNvPr id="18" name="Group 17">
                  <a:extLst>
                    <a:ext uri="{FF2B5EF4-FFF2-40B4-BE49-F238E27FC236}">
                      <a16:creationId xmlns=""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6" name="Rectangle 25">
                <a:extLst>
                  <a:ext uri="{FF2B5EF4-FFF2-40B4-BE49-F238E27FC236}">
                    <a16:creationId xmlns=""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7" name="Rectangle 26">
                <a:extLst>
                  <a:ext uri="{FF2B5EF4-FFF2-40B4-BE49-F238E27FC236}">
                    <a16:creationId xmlns=""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8" name="Rectangle 27">
                <a:extLst>
                  <a:ext uri="{FF2B5EF4-FFF2-40B4-BE49-F238E27FC236}">
                    <a16:creationId xmlns=""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grpSp>
            <p:nvGrpSpPr>
              <p:cNvPr id="29" name="Group 28">
                <a:extLst>
                  <a:ext uri="{FF2B5EF4-FFF2-40B4-BE49-F238E27FC236}">
                    <a16:creationId xmlns=""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Index</a:t>
              </a:r>
            </a:p>
            <a:p>
              <a:pPr algn="ctr"/>
              <a:r>
                <a:rPr lang="en-US" sz="1000" dirty="0">
                  <a:solidFill>
                    <a:schemeClr val="tx1"/>
                  </a:solidFill>
                  <a:latin typeface="+mj-lt"/>
                </a:rPr>
                <a:t>.html</a:t>
              </a:r>
            </a:p>
          </p:txBody>
        </p:sp>
      </p:grpSp>
      <p:sp>
        <p:nvSpPr>
          <p:cNvPr id="5" name="Arrow: Right 4">
            <a:extLst>
              <a:ext uri="{FF2B5EF4-FFF2-40B4-BE49-F238E27FC236}">
                <a16:creationId xmlns=""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Home Page</a:t>
            </a:r>
          </a:p>
        </p:txBody>
      </p:sp>
      <p:sp>
        <p:nvSpPr>
          <p:cNvPr id="38" name="Arrow: Right 37">
            <a:extLst>
              <a:ext uri="{FF2B5EF4-FFF2-40B4-BE49-F238E27FC236}">
                <a16:creationId xmlns=""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sr-Latn-RS" sz="2800" dirty="0" smtClean="0"/>
              <a:t>Da bismo stigli </a:t>
            </a:r>
            <a:br>
              <a:rPr lang="sr-Latn-RS" sz="2800" dirty="0" smtClean="0"/>
            </a:br>
            <a:r>
              <a:rPr lang="sr-Latn-RS" sz="2800" dirty="0" smtClean="0"/>
              <a:t>do ovde</a:t>
            </a:r>
            <a:endParaRPr lang="en-GB" sz="2800" dirty="0"/>
          </a:p>
          <a:p>
            <a:pPr marL="857250" lvl="1" indent="-457200"/>
            <a:r>
              <a:rPr lang="en-GB" dirty="0">
                <a:hlinkClick r:id="rId4"/>
              </a:rPr>
              <a:t>www.sitename.com/about.html</a:t>
            </a:r>
            <a:r>
              <a:rPr lang="en-GB" dirty="0"/>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pic>
        <p:nvPicPr>
          <p:cNvPr id="6" name="Content Placeholder 5">
            <a:extLst>
              <a:ext uri="{FF2B5EF4-FFF2-40B4-BE49-F238E27FC236}">
                <a16:creationId xmlns=""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Veb-stranica onako kako se vidi u </a:t>
            </a:r>
            <a:r>
              <a:rPr lang="sr-Latn-RS" sz="2400" dirty="0" err="1" smtClean="0">
                <a:solidFill>
                  <a:schemeClr val="bg1"/>
                </a:solidFill>
                <a:latin typeface="+mj-lt"/>
              </a:rPr>
              <a:t>brauzeru</a:t>
            </a:r>
            <a:endParaRPr lang="en-GB" sz="2400" dirty="0">
              <a:solidFill>
                <a:schemeClr val="bg1"/>
              </a:solidFill>
              <a:latin typeface="+mj-lt"/>
            </a:endParaRPr>
          </a:p>
        </p:txBody>
      </p:sp>
      <p:sp>
        <p:nvSpPr>
          <p:cNvPr id="42" name="TextBox 41">
            <a:extLst>
              <a:ext uri="{FF2B5EF4-FFF2-40B4-BE49-F238E27FC236}">
                <a16:creationId xmlns=""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sr-Latn-RS" sz="2400" i="1" dirty="0" err="1" smtClean="0">
                <a:solidFill>
                  <a:schemeClr val="tx1">
                    <a:lumMod val="65000"/>
                    <a:lumOff val="35000"/>
                  </a:schemeClr>
                </a:solidFill>
                <a:latin typeface="+mj-lt"/>
              </a:rPr>
              <a:t>Source</a:t>
            </a:r>
            <a:r>
              <a:rPr lang="sr-Latn-RS" sz="2400" i="1" dirty="0" smtClean="0">
                <a:solidFill>
                  <a:schemeClr val="tx1">
                    <a:lumMod val="65000"/>
                    <a:lumOff val="35000"/>
                  </a:schemeClr>
                </a:solidFill>
                <a:latin typeface="+mj-lt"/>
              </a:rPr>
              <a:t> </a:t>
            </a:r>
            <a:r>
              <a:rPr lang="sr-Latn-RS" sz="2400" i="1" dirty="0" err="1" smtClean="0">
                <a:solidFill>
                  <a:schemeClr val="tx1">
                    <a:lumMod val="65000"/>
                    <a:lumOff val="35000"/>
                  </a:schemeClr>
                </a:solidFill>
                <a:latin typeface="+mj-lt"/>
              </a:rPr>
              <a:t>code</a:t>
            </a:r>
            <a:r>
              <a:rPr lang="sr-Latn-RS" sz="2400" i="1" dirty="0" smtClean="0">
                <a:solidFill>
                  <a:schemeClr val="tx1">
                    <a:lumMod val="65000"/>
                    <a:lumOff val="35000"/>
                  </a:schemeClr>
                </a:solidFill>
                <a:latin typeface="+mj-lt"/>
              </a:rPr>
              <a:t> </a:t>
            </a:r>
            <a:r>
              <a:rPr lang="sr-Latn-RS" sz="2400" dirty="0" smtClean="0">
                <a:solidFill>
                  <a:schemeClr val="tx1">
                    <a:lumMod val="65000"/>
                    <a:lumOff val="35000"/>
                  </a:schemeClr>
                </a:solidFill>
                <a:latin typeface="+mj-lt"/>
              </a:rPr>
              <a:t>(šifra izvora) koju </a:t>
            </a:r>
            <a:r>
              <a:rPr lang="sr-Latn-RS" sz="2400" dirty="0" err="1" smtClean="0">
                <a:solidFill>
                  <a:schemeClr val="tx1">
                    <a:lumMod val="65000"/>
                    <a:lumOff val="35000"/>
                  </a:schemeClr>
                </a:solidFill>
                <a:latin typeface="+mj-lt"/>
              </a:rPr>
              <a:t>brauzer</a:t>
            </a:r>
            <a:r>
              <a:rPr lang="sr-Latn-RS" sz="2400" dirty="0" smtClean="0">
                <a:solidFill>
                  <a:schemeClr val="tx1">
                    <a:lumMod val="65000"/>
                    <a:lumOff val="35000"/>
                  </a:schemeClr>
                </a:solidFill>
                <a:latin typeface="+mj-lt"/>
              </a:rPr>
              <a:t> tumači da bi prikazao veb-stranicu</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tragovi </a:t>
            </a:r>
            <a:r>
              <a:rPr lang="en-GB" sz="3200" i="1" dirty="0">
                <a:solidFill>
                  <a:schemeClr val="bg1"/>
                </a:solidFill>
                <a:latin typeface="Verdana" charset="0"/>
                <a:cs typeface="Verdana" charset="0"/>
              </a:rPr>
              <a:t>WWW </a:t>
            </a: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sr-Latn-RS" dirty="0"/>
              <a:t>Veb-serveri zadržavaju logove (evidenciju) zahteva</a:t>
            </a:r>
            <a:endParaRPr lang="en-GB" dirty="0"/>
          </a:p>
          <a:p>
            <a:pPr lvl="1"/>
            <a:r>
              <a:rPr lang="sr-Latn-RS" dirty="0"/>
              <a:t>Vreme, datum, </a:t>
            </a:r>
            <a:r>
              <a:rPr lang="es-CL" i="1" dirty="0"/>
              <a:t>IP</a:t>
            </a:r>
            <a:r>
              <a:rPr lang="es-CL" dirty="0"/>
              <a:t> </a:t>
            </a:r>
            <a:r>
              <a:rPr lang="sr-Latn-RS" dirty="0"/>
              <a:t>adresa</a:t>
            </a:r>
            <a:r>
              <a:rPr lang="es-CL" dirty="0"/>
              <a:t>, </a:t>
            </a:r>
            <a:r>
              <a:rPr lang="sr-Latn-RS" dirty="0"/>
              <a:t>lokacija</a:t>
            </a:r>
            <a:r>
              <a:rPr lang="es-CL" dirty="0"/>
              <a:t>, </a:t>
            </a:r>
            <a:r>
              <a:rPr lang="sr-Latn-RS" dirty="0"/>
              <a:t>stranice koje su posećene itd</a:t>
            </a:r>
            <a:r>
              <a:rPr lang="en-GB" dirty="0" smtClean="0"/>
              <a:t>.</a:t>
            </a:r>
            <a:endParaRPr lang="en-GB" dirty="0"/>
          </a:p>
        </p:txBody>
      </p:sp>
      <p:pic>
        <p:nvPicPr>
          <p:cNvPr id="3" name="Picture 2">
            <a:extLst>
              <a:ext uri="{FF2B5EF4-FFF2-40B4-BE49-F238E27FC236}">
                <a16:creationId xmlns=""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algn="ctr"/>
            <a:r>
              <a:rPr lang="sr-Latn-RS" sz="2400" dirty="0">
                <a:solidFill>
                  <a:schemeClr val="bg1"/>
                </a:solidFill>
              </a:rPr>
              <a:t>Ovo je grafički prikaz evidencije veb-servera. </a:t>
            </a:r>
            <a:endParaRPr lang="en-US" sz="2400" dirty="0">
              <a:solidFill>
                <a:schemeClr val="bg1"/>
              </a:solidFill>
            </a:endParaRPr>
          </a:p>
          <a:p>
            <a:pPr algn="ctr"/>
            <a:r>
              <a:rPr lang="sr-Latn-RS" sz="2400" dirty="0">
                <a:solidFill>
                  <a:schemeClr val="bg1"/>
                </a:solidFill>
              </a:rPr>
              <a:t>Stvarni logovi su izrazito tekstualni i treba dosta rada da bi se razumeli i da bi se iz njih izvukli dokazi</a:t>
            </a:r>
            <a:r>
              <a:rPr lang="sr-Latn-RS" sz="2400" kern="0" dirty="0" smtClean="0">
                <a:solidFill>
                  <a:prstClr val="white"/>
                </a:solidFill>
                <a:latin typeface="Calibri"/>
                <a:ea typeface="ＭＳ Ｐゴシック" pitchFamily="-107" charset="-128"/>
              </a:rPr>
              <a:t>. </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108555"/>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HTML </a:t>
            </a:r>
            <a:r>
              <a:rPr lang="sr-Latn-RS" sz="2400" dirty="0" smtClean="0">
                <a:solidFill>
                  <a:schemeClr val="tx1">
                    <a:lumMod val="65000"/>
                    <a:lumOff val="35000"/>
                  </a:schemeClr>
                </a:solidFill>
                <a:latin typeface="+mj-lt"/>
              </a:rPr>
              <a:t>se koristi za </a:t>
            </a:r>
            <a:r>
              <a:rPr lang="sr-Latn-RS" sz="2400" dirty="0" err="1" smtClean="0">
                <a:solidFill>
                  <a:schemeClr val="tx1">
                    <a:lumMod val="65000"/>
                    <a:lumOff val="35000"/>
                  </a:schemeClr>
                </a:solidFill>
                <a:latin typeface="+mj-lt"/>
              </a:rPr>
              <a:t>strukturisanje</a:t>
            </a:r>
            <a:r>
              <a:rPr lang="sr-Latn-RS" sz="2400" dirty="0" smtClean="0">
                <a:solidFill>
                  <a:schemeClr val="tx1">
                    <a:lumMod val="65000"/>
                    <a:lumOff val="35000"/>
                  </a:schemeClr>
                </a:solidFill>
                <a:latin typeface="+mj-lt"/>
              </a:rPr>
              <a:t> veb stranica koje se mogu videti u veb </a:t>
            </a:r>
            <a:r>
              <a:rPr lang="sr-Latn-RS" sz="2400" dirty="0" err="1" smtClean="0">
                <a:solidFill>
                  <a:schemeClr val="tx1">
                    <a:lumMod val="65000"/>
                    <a:lumOff val="35000"/>
                  </a:schemeClr>
                </a:solidFill>
                <a:latin typeface="+mj-lt"/>
              </a:rPr>
              <a:t>brauzeru</a:t>
            </a:r>
            <a:r>
              <a:rPr lang="sr-Latn-RS" sz="2400" dirty="0" smtClean="0">
                <a:solidFill>
                  <a:schemeClr val="tx1">
                    <a:lumMod val="65000"/>
                    <a:lumOff val="35000"/>
                  </a:schemeClr>
                </a:solidFill>
                <a:latin typeface="+mj-lt"/>
              </a:rPr>
              <a:t>. Šta znači </a:t>
            </a:r>
            <a:r>
              <a:rPr lang="en-GB" sz="2400" dirty="0" smtClean="0">
                <a:solidFill>
                  <a:schemeClr val="tx1">
                    <a:lumMod val="65000"/>
                    <a:lumOff val="35000"/>
                  </a:schemeClr>
                </a:solidFill>
                <a:latin typeface="+mj-lt"/>
              </a:rPr>
              <a:t>HTML?</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3" y="4587254"/>
            <a:ext cx="8030032" cy="1938992"/>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B</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smtClean="0">
                <a:solidFill>
                  <a:schemeClr val="bg1"/>
                </a:solidFill>
                <a:latin typeface="+mj-lt"/>
              </a:rPr>
              <a:t>Jezik za opis hiperteksta omogućuje da se kreiraju i </a:t>
            </a:r>
            <a:r>
              <a:rPr lang="sr-Latn-RS" sz="2400" dirty="0" err="1" smtClean="0">
                <a:solidFill>
                  <a:schemeClr val="bg1"/>
                </a:solidFill>
                <a:latin typeface="+mj-lt"/>
              </a:rPr>
              <a:t>strukturišu</a:t>
            </a:r>
            <a:r>
              <a:rPr lang="sr-Latn-RS" sz="2400" dirty="0" smtClean="0">
                <a:solidFill>
                  <a:schemeClr val="bg1"/>
                </a:solidFill>
                <a:latin typeface="+mj-lt"/>
              </a:rPr>
              <a:t> odeljci, stavovi, zaglavlja i linkovi na veb stranici koje veb </a:t>
            </a:r>
            <a:r>
              <a:rPr lang="sr-Latn-RS" sz="2400" dirty="0" err="1" smtClean="0">
                <a:solidFill>
                  <a:schemeClr val="bg1"/>
                </a:solidFill>
                <a:latin typeface="+mj-lt"/>
              </a:rPr>
              <a:t>brauzer</a:t>
            </a:r>
            <a:r>
              <a:rPr lang="sr-Latn-RS" sz="2400" dirty="0" smtClean="0">
                <a:solidFill>
                  <a:schemeClr val="bg1"/>
                </a:solidFill>
                <a:latin typeface="+mj-lt"/>
              </a:rPr>
              <a:t> čita i prikazuje.</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1995594"/>
            <a:ext cx="8030032" cy="2554545"/>
          </a:xfrm>
          <a:prstGeom prst="rect">
            <a:avLst/>
          </a:prstGeom>
          <a:solidFill>
            <a:srgbClr val="F08A34"/>
          </a:solidFill>
        </p:spPr>
        <p:txBody>
          <a:bodyPr wrap="square" rtlCol="0">
            <a:spAutoFit/>
          </a:bodyPr>
          <a:lstStyle/>
          <a:p>
            <a:pPr lvl="3"/>
            <a:r>
              <a:rPr lang="sr-Latn-RS" sz="2000" dirty="0" smtClean="0">
                <a:solidFill>
                  <a:schemeClr val="bg1"/>
                </a:solidFill>
                <a:latin typeface="+mj-lt"/>
              </a:rPr>
              <a:t>A. 	</a:t>
            </a:r>
            <a:r>
              <a:rPr lang="en-GB" sz="2000" dirty="0" smtClean="0">
                <a:solidFill>
                  <a:schemeClr val="bg1"/>
                </a:solidFill>
                <a:latin typeface="+mj-lt"/>
              </a:rPr>
              <a:t>Hidden </a:t>
            </a:r>
            <a:r>
              <a:rPr lang="en-GB" sz="2000" dirty="0">
                <a:solidFill>
                  <a:schemeClr val="bg1"/>
                </a:solidFill>
                <a:latin typeface="+mj-lt"/>
              </a:rPr>
              <a:t>Text Meaning </a:t>
            </a:r>
            <a:r>
              <a:rPr lang="en-GB" sz="2000" dirty="0" smtClean="0">
                <a:solidFill>
                  <a:schemeClr val="bg1"/>
                </a:solidFill>
                <a:latin typeface="+mj-lt"/>
              </a:rPr>
              <a:t>Language</a:t>
            </a:r>
            <a:endParaRPr lang="sr-Latn-RS" sz="2000" dirty="0" smtClean="0">
              <a:solidFill>
                <a:schemeClr val="bg1"/>
              </a:solidFill>
              <a:latin typeface="+mj-lt"/>
            </a:endParaRPr>
          </a:p>
          <a:p>
            <a:pPr lvl="3"/>
            <a:r>
              <a:rPr lang="sr-Latn-RS" sz="2000" dirty="0" smtClean="0">
                <a:solidFill>
                  <a:schemeClr val="bg1"/>
                </a:solidFill>
                <a:latin typeface="+mj-lt"/>
              </a:rPr>
              <a:t>	Jezik za opis skrivenog značenja teksta</a:t>
            </a:r>
            <a:endParaRPr lang="en-GB" sz="2000" dirty="0">
              <a:solidFill>
                <a:schemeClr val="bg1"/>
              </a:solidFill>
              <a:latin typeface="+mj-lt"/>
            </a:endParaRPr>
          </a:p>
          <a:p>
            <a:pPr lvl="3"/>
            <a:r>
              <a:rPr lang="sr-Latn-RS" sz="2000" dirty="0" smtClean="0">
                <a:solidFill>
                  <a:schemeClr val="bg1"/>
                </a:solidFill>
                <a:latin typeface="+mj-lt"/>
              </a:rPr>
              <a:t>B.	</a:t>
            </a:r>
            <a:r>
              <a:rPr lang="en-GB" sz="2000" dirty="0" smtClean="0">
                <a:solidFill>
                  <a:schemeClr val="bg1"/>
                </a:solidFill>
                <a:latin typeface="+mj-lt"/>
              </a:rPr>
              <a:t>Hypertext </a:t>
            </a:r>
            <a:r>
              <a:rPr lang="en-GB" sz="2000" dirty="0">
                <a:solidFill>
                  <a:schemeClr val="bg1"/>
                </a:solidFill>
                <a:latin typeface="+mj-lt"/>
              </a:rPr>
              <a:t>Mark-up </a:t>
            </a:r>
            <a:r>
              <a:rPr lang="en-GB" sz="2000" dirty="0" smtClean="0">
                <a:solidFill>
                  <a:schemeClr val="bg1"/>
                </a:solidFill>
                <a:latin typeface="+mj-lt"/>
              </a:rPr>
              <a:t>Language</a:t>
            </a:r>
            <a:endParaRPr lang="sr-Latn-RS" sz="2000" dirty="0" smtClean="0">
              <a:solidFill>
                <a:schemeClr val="bg1"/>
              </a:solidFill>
              <a:latin typeface="+mj-lt"/>
            </a:endParaRPr>
          </a:p>
          <a:p>
            <a:pPr lvl="3"/>
            <a:r>
              <a:rPr lang="sr-Latn-RS" sz="2000" dirty="0">
                <a:solidFill>
                  <a:schemeClr val="bg1"/>
                </a:solidFill>
                <a:latin typeface="+mj-lt"/>
              </a:rPr>
              <a:t>	</a:t>
            </a:r>
            <a:r>
              <a:rPr lang="sr-Latn-RS" sz="2000" dirty="0" smtClean="0">
                <a:solidFill>
                  <a:schemeClr val="bg1"/>
                </a:solidFill>
                <a:latin typeface="+mj-lt"/>
              </a:rPr>
              <a:t>Jezik za opis hiperteksta</a:t>
            </a:r>
            <a:endParaRPr lang="en-GB" sz="2000" dirty="0">
              <a:solidFill>
                <a:schemeClr val="bg1"/>
              </a:solidFill>
              <a:latin typeface="+mj-lt"/>
            </a:endParaRPr>
          </a:p>
          <a:p>
            <a:pPr lvl="3"/>
            <a:r>
              <a:rPr lang="sr-Latn-RS" sz="2000" dirty="0" smtClean="0">
                <a:solidFill>
                  <a:schemeClr val="bg1"/>
                </a:solidFill>
                <a:latin typeface="+mj-lt"/>
              </a:rPr>
              <a:t>C.	</a:t>
            </a:r>
            <a:r>
              <a:rPr lang="en-GB" sz="2000" dirty="0" smtClean="0">
                <a:solidFill>
                  <a:schemeClr val="bg1"/>
                </a:solidFill>
                <a:latin typeface="+mj-lt"/>
              </a:rPr>
              <a:t>Hi-speed </a:t>
            </a:r>
            <a:r>
              <a:rPr lang="en-GB" sz="2000" dirty="0">
                <a:solidFill>
                  <a:schemeClr val="bg1"/>
                </a:solidFill>
                <a:latin typeface="+mj-lt"/>
              </a:rPr>
              <a:t>Transfer Metadata </a:t>
            </a:r>
            <a:r>
              <a:rPr lang="en-GB" sz="2000" dirty="0" smtClean="0">
                <a:solidFill>
                  <a:schemeClr val="bg1"/>
                </a:solidFill>
                <a:latin typeface="+mj-lt"/>
              </a:rPr>
              <a:t>Language</a:t>
            </a:r>
            <a:endParaRPr lang="sr-Latn-RS" sz="2000" dirty="0" smtClean="0">
              <a:solidFill>
                <a:schemeClr val="bg1"/>
              </a:solidFill>
              <a:latin typeface="+mj-lt"/>
            </a:endParaRPr>
          </a:p>
          <a:p>
            <a:pPr lvl="3"/>
            <a:r>
              <a:rPr lang="sr-Latn-RS" sz="2000" dirty="0">
                <a:solidFill>
                  <a:schemeClr val="bg1"/>
                </a:solidFill>
                <a:latin typeface="+mj-lt"/>
              </a:rPr>
              <a:t>	</a:t>
            </a:r>
            <a:r>
              <a:rPr lang="sr-Latn-RS" sz="2000" dirty="0" smtClean="0">
                <a:solidFill>
                  <a:schemeClr val="bg1"/>
                </a:solidFill>
                <a:latin typeface="+mj-lt"/>
              </a:rPr>
              <a:t>Jezik za prenos </a:t>
            </a:r>
            <a:r>
              <a:rPr lang="sr-Latn-RS" sz="2000" dirty="0" err="1" smtClean="0">
                <a:solidFill>
                  <a:schemeClr val="bg1"/>
                </a:solidFill>
                <a:latin typeface="+mj-lt"/>
              </a:rPr>
              <a:t>metapodataka</a:t>
            </a:r>
            <a:r>
              <a:rPr lang="sr-Latn-RS" sz="2000" dirty="0" smtClean="0">
                <a:solidFill>
                  <a:schemeClr val="bg1"/>
                </a:solidFill>
                <a:latin typeface="+mj-lt"/>
              </a:rPr>
              <a:t> velikom brzinom</a:t>
            </a:r>
            <a:endParaRPr lang="en-GB" sz="2000" dirty="0">
              <a:solidFill>
                <a:schemeClr val="bg1"/>
              </a:solidFill>
              <a:latin typeface="+mj-lt"/>
            </a:endParaRPr>
          </a:p>
          <a:p>
            <a:pPr lvl="3"/>
            <a:r>
              <a:rPr lang="sr-Latn-RS" sz="2000" dirty="0" smtClean="0">
                <a:solidFill>
                  <a:schemeClr val="bg1"/>
                </a:solidFill>
                <a:latin typeface="+mj-lt"/>
              </a:rPr>
              <a:t>D.	</a:t>
            </a:r>
            <a:r>
              <a:rPr lang="en-GB" sz="2000" dirty="0" smtClean="0">
                <a:solidFill>
                  <a:schemeClr val="bg1"/>
                </a:solidFill>
                <a:latin typeface="+mj-lt"/>
              </a:rPr>
              <a:t>Hardware </a:t>
            </a:r>
            <a:r>
              <a:rPr lang="en-GB" sz="2000" dirty="0">
                <a:solidFill>
                  <a:schemeClr val="bg1"/>
                </a:solidFill>
                <a:latin typeface="+mj-lt"/>
              </a:rPr>
              <a:t>Transportation Media </a:t>
            </a:r>
            <a:r>
              <a:rPr lang="en-GB" sz="2000" dirty="0" smtClean="0">
                <a:solidFill>
                  <a:schemeClr val="bg1"/>
                </a:solidFill>
                <a:latin typeface="+mj-lt"/>
              </a:rPr>
              <a:t>Language</a:t>
            </a:r>
            <a:endParaRPr lang="sr-Latn-RS" sz="2000" dirty="0" smtClean="0">
              <a:solidFill>
                <a:schemeClr val="bg1"/>
              </a:solidFill>
              <a:latin typeface="+mj-lt"/>
            </a:endParaRPr>
          </a:p>
          <a:p>
            <a:pPr lvl="3"/>
            <a:r>
              <a:rPr lang="sr-Latn-RS" sz="2000" dirty="0">
                <a:solidFill>
                  <a:schemeClr val="bg1"/>
                </a:solidFill>
                <a:latin typeface="+mj-lt"/>
              </a:rPr>
              <a:t>	</a:t>
            </a:r>
            <a:r>
              <a:rPr lang="sr-Latn-RS" sz="2000" dirty="0" smtClean="0">
                <a:solidFill>
                  <a:schemeClr val="bg1"/>
                </a:solidFill>
                <a:latin typeface="+mj-lt"/>
              </a:rPr>
              <a:t>Jezik za medijski prenos hardvera</a:t>
            </a:r>
            <a:endParaRPr lang="en-GB" sz="2000" dirty="0">
              <a:solidFill>
                <a:schemeClr val="bg1"/>
              </a:solidFill>
              <a:latin typeface="+mj-lt"/>
            </a:endParaRPr>
          </a:p>
        </p:txBody>
      </p:sp>
    </p:spTree>
    <p:extLst>
      <p:ext uri="{BB962C8B-B14F-4D97-AF65-F5344CB8AC3E}">
        <p14:creationId xmlns:p14="http://schemas.microsoft.com/office/powerpoint/2010/main" val="323053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sr-Latn-RS" dirty="0"/>
              <a:t>Na prvi pogled, čini se da se saobraćaj odvija direktno između mašina – međutim, on se odvija preko jednog broja računara koji mogu da dodaju/uklone korisne podatke</a:t>
            </a:r>
            <a:endParaRPr lang="en-GB" dirty="0"/>
          </a:p>
        </p:txBody>
      </p:sp>
      <p:sp>
        <p:nvSpPr>
          <p:cNvPr id="7" name="Line 2">
            <a:extLst>
              <a:ext uri="{FF2B5EF4-FFF2-40B4-BE49-F238E27FC236}">
                <a16:creationId xmlns=""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17" name="computr2">
            <a:extLst>
              <a:ext uri="{FF2B5EF4-FFF2-40B4-BE49-F238E27FC236}">
                <a16:creationId xmlns=""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0" name="Rectangle 13">
            <a:extLst>
              <a:ext uri="{FF2B5EF4-FFF2-40B4-BE49-F238E27FC236}">
                <a16:creationId xmlns=""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POP3</a:t>
            </a:r>
          </a:p>
          <a:p>
            <a:pPr algn="ctr"/>
            <a:r>
              <a:rPr lang="en-GB" b="1" dirty="0">
                <a:solidFill>
                  <a:schemeClr val="bg1"/>
                </a:solidFill>
                <a:latin typeface="Calibri" pitchFamily="34" charset="0"/>
                <a:cs typeface="Arial" charset="0"/>
              </a:rPr>
              <a:t>Server</a:t>
            </a:r>
          </a:p>
        </p:txBody>
      </p:sp>
      <p:sp>
        <p:nvSpPr>
          <p:cNvPr id="21" name="Rectangle 14">
            <a:extLst>
              <a:ext uri="{FF2B5EF4-FFF2-40B4-BE49-F238E27FC236}">
                <a16:creationId xmlns=""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2" name="Rectangle 19">
            <a:extLst>
              <a:ext uri="{FF2B5EF4-FFF2-40B4-BE49-F238E27FC236}">
                <a16:creationId xmlns=""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a:latin typeface="Calibri" pitchFamily="34" charset="0"/>
              </a:rPr>
              <a:t>Alice</a:t>
            </a:r>
          </a:p>
        </p:txBody>
      </p:sp>
      <p:sp>
        <p:nvSpPr>
          <p:cNvPr id="23" name="Rectangle 20">
            <a:extLst>
              <a:ext uri="{FF2B5EF4-FFF2-40B4-BE49-F238E27FC236}">
                <a16:creationId xmlns=""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a:solidFill>
                  <a:schemeClr val="bg1"/>
                </a:solidFill>
                <a:latin typeface="Calibri" pitchFamily="34" charset="0"/>
              </a:rPr>
              <a:t>Bob</a:t>
            </a:r>
          </a:p>
        </p:txBody>
      </p:sp>
      <p:sp>
        <p:nvSpPr>
          <p:cNvPr id="13" name="Line 4">
            <a:extLst>
              <a:ext uri="{FF2B5EF4-FFF2-40B4-BE49-F238E27FC236}">
                <a16:creationId xmlns=""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 xmlns:a16="http://schemas.microsoft.com/office/drawing/2014/main" id="{945EEF27-2DE5-470F-A560-E96380AE37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 xmlns:a16="http://schemas.microsoft.com/office/drawing/2014/main" id="{726A91A9-30DB-40CC-96B9-8CC032ED0C19}"/>
              </a:ext>
            </a:extLst>
          </p:cNvPr>
          <p:cNvSpPr txBox="1"/>
          <p:nvPr/>
        </p:nvSpPr>
        <p:spPr>
          <a:xfrm>
            <a:off x="516808" y="2911834"/>
            <a:ext cx="1800226" cy="646331"/>
          </a:xfrm>
          <a:prstGeom prst="rect">
            <a:avLst/>
          </a:prstGeom>
          <a:solidFill>
            <a:srgbClr val="F08A34"/>
          </a:solidFill>
        </p:spPr>
        <p:txBody>
          <a:bodyPr wrap="square" rtlCol="0">
            <a:spAutoFit/>
          </a:bodyPr>
          <a:lstStyle/>
          <a:p>
            <a:pPr algn="ctr"/>
            <a:r>
              <a:rPr lang="en-GB" i="1" dirty="0">
                <a:solidFill>
                  <a:schemeClr val="bg1"/>
                </a:solidFill>
                <a:latin typeface="+mj-lt"/>
              </a:rPr>
              <a:t>ISP</a:t>
            </a:r>
            <a:r>
              <a:rPr lang="en-GB" dirty="0">
                <a:solidFill>
                  <a:schemeClr val="bg1"/>
                </a:solidFill>
                <a:latin typeface="+mj-lt"/>
              </a:rPr>
              <a:t> </a:t>
            </a:r>
            <a:r>
              <a:rPr lang="sr-Latn-RS" dirty="0" smtClean="0">
                <a:solidFill>
                  <a:schemeClr val="bg1"/>
                </a:solidFill>
                <a:latin typeface="+mj-lt"/>
              </a:rPr>
              <a:t>će dodati podatke</a:t>
            </a:r>
            <a:endParaRPr lang="en-GB" dirty="0">
              <a:solidFill>
                <a:schemeClr val="bg1"/>
              </a:solidFill>
              <a:latin typeface="+mj-lt"/>
            </a:endParaRPr>
          </a:p>
        </p:txBody>
      </p:sp>
      <p:sp>
        <p:nvSpPr>
          <p:cNvPr id="26" name="TextBox 25">
            <a:extLst>
              <a:ext uri="{FF2B5EF4-FFF2-40B4-BE49-F238E27FC236}">
                <a16:creationId xmlns="" xmlns:a16="http://schemas.microsoft.com/office/drawing/2014/main" id="{CE65AED0-B064-4612-8F1E-D2E8707CC2E1}"/>
              </a:ext>
            </a:extLst>
          </p:cNvPr>
          <p:cNvSpPr txBox="1"/>
          <p:nvPr/>
        </p:nvSpPr>
        <p:spPr>
          <a:xfrm>
            <a:off x="3423025" y="2590773"/>
            <a:ext cx="1962917" cy="1200329"/>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Može da doda ili da ukloni podatke</a:t>
            </a:r>
            <a:endParaRPr lang="en-GB" sz="2400" dirty="0">
              <a:solidFill>
                <a:schemeClr val="tx1">
                  <a:lumMod val="65000"/>
                  <a:lumOff val="35000"/>
                </a:schemeClr>
              </a:solidFill>
              <a:latin typeface="+mj-lt"/>
            </a:endParaRPr>
          </a:p>
        </p:txBody>
      </p:sp>
      <p:pic>
        <p:nvPicPr>
          <p:cNvPr id="27" name="Picture 2" descr="Document Icon - Free Download, PNG and Vector">
            <a:extLst>
              <a:ext uri="{FF2B5EF4-FFF2-40B4-BE49-F238E27FC236}">
                <a16:creationId xmlns="" xmlns:a16="http://schemas.microsoft.com/office/drawing/2014/main" id="{D682AC67-FD72-44A4-AAAF-99ECB211B5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1" u="none" strike="noStrike" kern="0" cap="none" spc="0" normalizeH="0" baseline="0" noProof="0" dirty="0">
                <a:ln>
                  <a:noFill/>
                </a:ln>
                <a:solidFill>
                  <a:prstClr val="white"/>
                </a:solidFill>
                <a:effectLst/>
                <a:uLnTx/>
                <a:uFillTx/>
                <a:latin typeface="Calibri"/>
                <a:ea typeface="ＭＳ Ｐゴシック" pitchFamily="-107" charset="-128"/>
              </a:rPr>
              <a:t>POP3 Mail</a:t>
            </a:r>
            <a:r>
              <a:rPr kumimoji="0" lang="en-GB" sz="2400" b="0" i="1" u="none" strike="noStrike" kern="0" cap="none" spc="0" normalizeH="0" noProof="0" dirty="0">
                <a:ln>
                  <a:noFill/>
                </a:ln>
                <a:solidFill>
                  <a:prstClr val="white"/>
                </a:solidFill>
                <a:effectLst/>
                <a:uLnTx/>
                <a:uFillTx/>
                <a:latin typeface="Calibri"/>
                <a:ea typeface="ＭＳ Ｐゴシック" pitchFamily="-107" charset="-128"/>
              </a:rPr>
              <a:t> </a:t>
            </a:r>
            <a:r>
              <a:rPr kumimoji="0" lang="sr-Latn-RS" sz="2400" b="0" u="none" strike="noStrike" kern="0" cap="none" spc="0" normalizeH="0" noProof="0" dirty="0" smtClean="0">
                <a:ln>
                  <a:noFill/>
                </a:ln>
                <a:solidFill>
                  <a:prstClr val="white"/>
                </a:solidFill>
                <a:effectLst/>
                <a:uLnTx/>
                <a:uFillTx/>
                <a:latin typeface="Calibri"/>
                <a:ea typeface="ＭＳ Ｐゴシック" pitchFamily="-107" charset="-128"/>
              </a:rPr>
              <a:t>i</a:t>
            </a:r>
            <a:r>
              <a:rPr kumimoji="0" lang="en-GB" sz="2400" b="0" u="none" strike="noStrike" kern="0" cap="none" spc="0" normalizeH="0" noProof="0" dirty="0" smtClean="0">
                <a:ln>
                  <a:noFill/>
                </a:ln>
                <a:solidFill>
                  <a:prstClr val="white"/>
                </a:solidFill>
                <a:effectLst/>
                <a:uLnTx/>
                <a:uFillTx/>
                <a:latin typeface="Calibri"/>
                <a:ea typeface="ＭＳ Ｐゴシック" pitchFamily="-107" charset="-128"/>
              </a:rPr>
              <a:t> </a:t>
            </a:r>
            <a:r>
              <a:rPr lang="en-GB" sz="2400" i="1" kern="0" dirty="0">
                <a:solidFill>
                  <a:prstClr val="white"/>
                </a:solidFill>
                <a:latin typeface="Calibri"/>
                <a:ea typeface="ＭＳ Ｐゴシック" pitchFamily="-107" charset="-128"/>
              </a:rPr>
              <a:t>IMAP Mail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Princip je sličan</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DELOVI I FUNKCIJE RAČUNARA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računara i interneta</a:t>
            </a:r>
            <a:endParaRPr lang="en-GB" dirty="0"/>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1</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buNone/>
            </a:pPr>
            <a:r>
              <a:rPr lang="sr-Latn-RS" dirty="0" smtClean="0"/>
              <a:t>Šta je u </a:t>
            </a:r>
            <a:r>
              <a:rPr lang="sr-Latn-RS" dirty="0" err="1" smtClean="0"/>
              <a:t>imejlu</a:t>
            </a:r>
            <a:r>
              <a:rPr lang="en-GB" dirty="0" smtClean="0"/>
              <a:t>?</a:t>
            </a:r>
            <a:endParaRPr lang="en-GB" dirty="0"/>
          </a:p>
        </p:txBody>
      </p:sp>
      <p:pic>
        <p:nvPicPr>
          <p:cNvPr id="3" name="Picture 2">
            <a:extLst>
              <a:ext uri="{FF2B5EF4-FFF2-40B4-BE49-F238E27FC236}">
                <a16:creationId xmlns=""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 xmlns:a16="http://schemas.microsoft.com/office/drawing/2014/main" id="{3A20B432-61E5-4272-B5B5-EB68E2C9B08A}"/>
              </a:ext>
            </a:extLst>
          </p:cNvPr>
          <p:cNvSpPr txBox="1"/>
          <p:nvPr/>
        </p:nvSpPr>
        <p:spPr>
          <a:xfrm>
            <a:off x="3779912" y="1507735"/>
            <a:ext cx="2169626" cy="461665"/>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Kratka zaglavlja</a:t>
            </a:r>
            <a:endParaRPr lang="en-GB" sz="2400" dirty="0">
              <a:solidFill>
                <a:schemeClr val="bg1"/>
              </a:solidFill>
              <a:latin typeface="+mj-lt"/>
            </a:endParaRPr>
          </a:p>
        </p:txBody>
      </p:sp>
      <p:sp>
        <p:nvSpPr>
          <p:cNvPr id="16" name="TextBox 15">
            <a:extLst>
              <a:ext uri="{FF2B5EF4-FFF2-40B4-BE49-F238E27FC236}">
                <a16:creationId xmlns=""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Telo poruke</a:t>
            </a:r>
            <a:endParaRPr lang="en-GB" sz="2400" dirty="0">
              <a:solidFill>
                <a:schemeClr val="tx1">
                  <a:lumMod val="65000"/>
                  <a:lumOff val="35000"/>
                </a:schemeClr>
              </a:solidFill>
              <a:latin typeface="+mj-lt"/>
            </a:endParaRPr>
          </a:p>
        </p:txBody>
      </p:sp>
      <p:sp>
        <p:nvSpPr>
          <p:cNvPr id="17" name="TextBox 16">
            <a:extLst>
              <a:ext uri="{FF2B5EF4-FFF2-40B4-BE49-F238E27FC236}">
                <a16:creationId xmlns=""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Cela zaglavlja</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a:buNone/>
            </a:pPr>
            <a:r>
              <a:rPr lang="sr-Latn-RS" dirty="0" smtClean="0"/>
              <a:t>Pitanja istrage u vezi sa </a:t>
            </a:r>
            <a:r>
              <a:rPr lang="sr-Latn-RS" dirty="0" err="1" smtClean="0"/>
              <a:t>imejlom</a:t>
            </a:r>
            <a:r>
              <a:rPr lang="en-GB" dirty="0" smtClean="0"/>
              <a:t>?</a:t>
            </a:r>
            <a:endParaRPr lang="en-GB" dirty="0"/>
          </a:p>
          <a:p>
            <a:r>
              <a:rPr lang="sr-Latn-RS" dirty="0" err="1"/>
              <a:t>Hederi</a:t>
            </a:r>
            <a:r>
              <a:rPr lang="sr-Latn-RS" dirty="0"/>
              <a:t> (zaglavlja) postoje u svim </a:t>
            </a:r>
            <a:r>
              <a:rPr lang="sr-Latn-RS" dirty="0" err="1"/>
              <a:t>mejlovima</a:t>
            </a:r>
            <a:r>
              <a:rPr lang="sr-Latn-RS" dirty="0"/>
              <a:t> – ali nema standardnog metoda za pristup zaglavljima</a:t>
            </a:r>
            <a:endParaRPr lang="en-GB" dirty="0"/>
          </a:p>
          <a:p>
            <a:pPr lvl="1" algn="just"/>
            <a:r>
              <a:rPr lang="sr-Latn-RS" dirty="0"/>
              <a:t>Klijenti ili veb-</a:t>
            </a:r>
            <a:r>
              <a:rPr lang="sr-Latn-RS" dirty="0" err="1"/>
              <a:t>mejl</a:t>
            </a:r>
            <a:r>
              <a:rPr lang="sr-Latn-RS" dirty="0"/>
              <a:t> imaju različite lokacije</a:t>
            </a:r>
            <a:endParaRPr lang="en-GB" dirty="0"/>
          </a:p>
          <a:p>
            <a:pPr algn="just"/>
            <a:r>
              <a:rPr lang="sr-Latn-RS" dirty="0"/>
              <a:t>Neke aplikacije uklanjaju zaglavlja</a:t>
            </a:r>
            <a:endParaRPr lang="en-GB" dirty="0"/>
          </a:p>
          <a:p>
            <a:pPr lvl="1" algn="just"/>
            <a:r>
              <a:rPr lang="en-GB" i="1" dirty="0"/>
              <a:t>Google</a:t>
            </a:r>
            <a:r>
              <a:rPr lang="en-GB" dirty="0"/>
              <a:t> (</a:t>
            </a:r>
            <a:r>
              <a:rPr lang="en-GB" i="1" dirty="0"/>
              <a:t>Gmail</a:t>
            </a:r>
            <a:r>
              <a:rPr lang="en-GB" dirty="0"/>
              <a:t>), </a:t>
            </a:r>
            <a:r>
              <a:rPr lang="en-GB" i="1" dirty="0"/>
              <a:t>Hotmail</a:t>
            </a:r>
            <a:r>
              <a:rPr lang="en-GB" dirty="0"/>
              <a:t>, </a:t>
            </a:r>
            <a:r>
              <a:rPr lang="en-GB" i="1" dirty="0" err="1"/>
              <a:t>Hushmail</a:t>
            </a:r>
            <a:endParaRPr lang="en-GB" dirty="0"/>
          </a:p>
          <a:p>
            <a:pPr lvl="1" algn="just"/>
            <a:r>
              <a:rPr lang="sr-Latn-RS" dirty="0"/>
              <a:t>To se radi iz razloga „privatnosti”</a:t>
            </a:r>
            <a:endParaRPr lang="en-GB" dirty="0"/>
          </a:p>
          <a:p>
            <a:pPr algn="just"/>
            <a:r>
              <a:rPr lang="sr-Latn-RS" dirty="0"/>
              <a:t>Uvek treba čitati „odozdo nagore”</a:t>
            </a:r>
            <a:endParaRPr lang="en-GB" dirty="0"/>
          </a:p>
          <a:p>
            <a:pPr marL="0" indent="0" algn="just">
              <a:buNone/>
            </a:pPr>
            <a:endParaRPr lang="en-GB" dirty="0"/>
          </a:p>
        </p:txBody>
      </p:sp>
      <p:pic>
        <p:nvPicPr>
          <p:cNvPr id="2050" name="Picture 2" descr="Microsoft Outlook Latest Version - Free Download and Review 2020">
            <a:extLst>
              <a:ext uri="{FF2B5EF4-FFF2-40B4-BE49-F238E27FC236}">
                <a16:creationId xmlns=""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 xmlns:a16="http://schemas.microsoft.com/office/drawing/2014/main" id="{256C6BF1-43E1-457B-8385-B50714CB6A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8045C201-CA69-4FDE-BE14-1076E7A4DD6C}"/>
              </a:ext>
            </a:extLst>
          </p:cNvPr>
          <p:cNvPicPr>
            <a:picLocks noChangeAspect="1"/>
          </p:cNvPicPr>
          <p:nvPr/>
        </p:nvPicPr>
        <p:blipFill>
          <a:blip r:embed="rId5"/>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 xmlns:a16="http://schemas.microsoft.com/office/drawing/2014/main" id="{880017DC-C376-46FB-A1F6-7A200C82F40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P2P</a:t>
            </a:r>
            <a:r>
              <a:rPr lang="en-GB" sz="2800" dirty="0">
                <a:solidFill>
                  <a:schemeClr val="bg1"/>
                </a:solidFill>
                <a:latin typeface="Verdana" charset="0"/>
                <a:cs typeface="Verdana" charset="0"/>
              </a:rPr>
              <a:t> </a:t>
            </a:r>
            <a:r>
              <a:rPr lang="en-GB" sz="2800" dirty="0" smtClean="0">
                <a:solidFill>
                  <a:schemeClr val="bg1"/>
                </a:solidFill>
                <a:latin typeface="Verdana" charset="0"/>
                <a:cs typeface="Verdana" charset="0"/>
              </a:rPr>
              <a:t>- </a:t>
            </a:r>
            <a:r>
              <a:rPr lang="sr-Latn-RS" sz="2800" dirty="0" smtClean="0">
                <a:solidFill>
                  <a:schemeClr val="bg1"/>
                </a:solidFill>
                <a:latin typeface="Verdana" charset="0"/>
                <a:cs typeface="Verdana" charset="0"/>
              </a:rPr>
              <a:t>Razmena među jednakima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 </a:t>
            </a:r>
            <a:r>
              <a:rPr lang="en-GB" sz="2800" i="1" dirty="0" smtClean="0">
                <a:solidFill>
                  <a:schemeClr val="bg1"/>
                </a:solidFill>
                <a:latin typeface="Verdana" charset="0"/>
                <a:cs typeface="Verdana" charset="0"/>
              </a:rPr>
              <a:t>Peer to Peer</a:t>
            </a:r>
            <a:endParaRPr lang="en-GB" sz="28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7" y="1124891"/>
            <a:ext cx="8785225" cy="5183187"/>
          </a:xfrm>
          <a:ln>
            <a:solidFill>
              <a:srgbClr val="00B0F0"/>
            </a:solidFill>
          </a:ln>
        </p:spPr>
        <p:txBody>
          <a:bodyPr/>
          <a:lstStyle/>
          <a:p>
            <a:pPr marL="0" indent="0" algn="just">
              <a:buNone/>
            </a:pPr>
            <a:r>
              <a:rPr lang="sr-Latn-RS" dirty="0" err="1"/>
              <a:t>Repozitorijum</a:t>
            </a:r>
            <a:r>
              <a:rPr lang="sr-Latn-RS" dirty="0"/>
              <a:t> za legitimnu razmenu fajlova – poznato je da se na taj način dopušta i razmena nezakonitih sadržaja i sadržaja koji podležu zakonima o zaštiti intelektualne svojine/</a:t>
            </a:r>
            <a:r>
              <a:rPr lang="sr-Latn-RS" dirty="0" err="1"/>
              <a:t>kopirajtu</a:t>
            </a:r>
            <a:endParaRPr lang="en-GB" dirty="0"/>
          </a:p>
          <a:p>
            <a:pPr algn="just"/>
            <a:r>
              <a:rPr lang="sr-Latn-RS" dirty="0"/>
              <a:t>Centralizovana mreža zamenjuje se decentralizovanom mrežom</a:t>
            </a:r>
            <a:endParaRPr lang="en-GB" dirty="0"/>
          </a:p>
          <a:p>
            <a:pPr lvl="1" algn="just"/>
            <a:r>
              <a:rPr lang="sr-Latn-RS" dirty="0"/>
              <a:t>sistem </a:t>
            </a:r>
            <a:r>
              <a:rPr lang="sr-Latn-RS" i="1" dirty="0" err="1"/>
              <a:t>peers</a:t>
            </a:r>
            <a:r>
              <a:rPr lang="sr-Latn-RS" i="1" dirty="0"/>
              <a:t> &amp; </a:t>
            </a:r>
            <a:r>
              <a:rPr lang="sr-Latn-RS" i="1" dirty="0" err="1"/>
              <a:t>supernodes</a:t>
            </a:r>
            <a:r>
              <a:rPr lang="sr-Latn-RS" i="1" dirty="0"/>
              <a:t>/</a:t>
            </a:r>
            <a:r>
              <a:rPr lang="sr-Latn-RS" i="1" dirty="0" err="1"/>
              <a:t>ultrapeers</a:t>
            </a:r>
            <a:r>
              <a:rPr lang="sr-Latn-RS" dirty="0"/>
              <a:t> koji olakšava razmenu fajlova</a:t>
            </a:r>
            <a:endParaRPr lang="sr-Latn-RS" dirty="0" smtClean="0"/>
          </a:p>
          <a:p>
            <a:pPr lvl="1" algn="just"/>
            <a:r>
              <a:rPr lang="sr-Latn-RS" i="1" dirty="0" err="1"/>
              <a:t>Shareaza</a:t>
            </a:r>
            <a:r>
              <a:rPr lang="sr-Latn-RS" i="1" dirty="0"/>
              <a:t>, </a:t>
            </a:r>
            <a:r>
              <a:rPr lang="sr-Latn-RS" i="1" dirty="0" err="1"/>
              <a:t>Frostwire</a:t>
            </a:r>
            <a:r>
              <a:rPr lang="sr-Latn-RS" i="1" dirty="0"/>
              <a:t>, e-mule</a:t>
            </a:r>
            <a:endParaRPr lang="en-GB" dirty="0"/>
          </a:p>
        </p:txBody>
      </p:sp>
      <p:pic>
        <p:nvPicPr>
          <p:cNvPr id="6146" name="Picture 2">
            <a:extLst>
              <a:ext uri="{FF2B5EF4-FFF2-40B4-BE49-F238E27FC236}">
                <a16:creationId xmlns="" xmlns:a16="http://schemas.microsoft.com/office/drawing/2014/main" id="{186E2263-0A30-4096-A67D-61EEB1211B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P2P – Peer to Peer</a:t>
            </a:r>
            <a:endParaRPr lang="en-GB" sz="2000" i="1" dirty="0">
              <a:solidFill>
                <a:schemeClr val="bg1"/>
              </a:solidFill>
              <a:latin typeface="Verdana" charset="0"/>
              <a:cs typeface="Verdana" charset="0"/>
            </a:endParaRPr>
          </a:p>
        </p:txBody>
      </p:sp>
      <p:pic>
        <p:nvPicPr>
          <p:cNvPr id="7" name="Content Placeholder 4">
            <a:extLst>
              <a:ext uri="{FF2B5EF4-FFF2-40B4-BE49-F238E27FC236}">
                <a16:creationId xmlns=""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P2P – Peer to Peer</a:t>
            </a:r>
            <a:endParaRPr lang="en-GB" sz="2000" i="1" dirty="0">
              <a:solidFill>
                <a:schemeClr val="bg1"/>
              </a:solidFill>
              <a:latin typeface="Verdana" charset="0"/>
              <a:cs typeface="Verdana" charset="0"/>
            </a:endParaRPr>
          </a:p>
        </p:txBody>
      </p:sp>
      <p:pic>
        <p:nvPicPr>
          <p:cNvPr id="3" name="Picture 2">
            <a:extLst>
              <a:ext uri="{FF2B5EF4-FFF2-40B4-BE49-F238E27FC236}">
                <a16:creationId xmlns=""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FTP</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Protokol za prenos fajlova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sr-Latn-RS" dirty="0" smtClean="0"/>
              <a:t>Omogućuje prenos – između računara</a:t>
            </a:r>
            <a:endParaRPr lang="en-GB" dirty="0"/>
          </a:p>
          <a:p>
            <a:pPr algn="just"/>
            <a:r>
              <a:rPr lang="sr-Latn-RS" dirty="0"/>
              <a:t>Radi na osnovu odnosa između klijenta i servera – s tim što se </a:t>
            </a:r>
            <a:r>
              <a:rPr lang="sr-Latn-RS" i="1" dirty="0"/>
              <a:t>FTP</a:t>
            </a:r>
            <a:r>
              <a:rPr lang="sr-Latn-RS" dirty="0"/>
              <a:t> program instalira kod klijenta</a:t>
            </a:r>
            <a:endParaRPr lang="en-GB" dirty="0"/>
          </a:p>
          <a:p>
            <a:pPr lvl="1" algn="just"/>
            <a:r>
              <a:rPr lang="sr-Latn-RS" dirty="0"/>
              <a:t>Radi pomoću korisničkog ID i lozinke</a:t>
            </a:r>
            <a:endParaRPr lang="en-GB" dirty="0" smtClean="0"/>
          </a:p>
          <a:p>
            <a:pPr lvl="1" algn="just"/>
            <a:r>
              <a:rPr lang="sr-Latn-RS" dirty="0"/>
              <a:t>Kada se proveri autentičnost akreditiva, otvara se </a:t>
            </a:r>
            <a:r>
              <a:rPr lang="sr-Latn-RS" i="1" dirty="0"/>
              <a:t>TCP</a:t>
            </a:r>
            <a:r>
              <a:rPr lang="sr-Latn-RS" dirty="0"/>
              <a:t> veza za prenos</a:t>
            </a:r>
            <a:endParaRPr lang="sr-Latn-RS" dirty="0" smtClean="0"/>
          </a:p>
          <a:p>
            <a:pPr lvl="1" algn="just"/>
            <a:r>
              <a:rPr lang="sr-Latn-RS" dirty="0"/>
              <a:t>npr. </a:t>
            </a:r>
            <a:r>
              <a:rPr lang="sr-Latn-RS" i="1" dirty="0" err="1"/>
              <a:t>FileZilla</a:t>
            </a:r>
            <a:r>
              <a:rPr lang="sr-Latn-RS" i="1" dirty="0"/>
              <a:t>, </a:t>
            </a:r>
            <a:r>
              <a:rPr lang="sr-Latn-RS" i="1" dirty="0" err="1"/>
              <a:t>CuteFTP</a:t>
            </a:r>
            <a:r>
              <a:rPr lang="sr-Latn-RS" i="1" dirty="0"/>
              <a:t>, File </a:t>
            </a:r>
            <a:r>
              <a:rPr lang="sr-Latn-RS" i="1" dirty="0" err="1"/>
              <a:t>Downloader</a:t>
            </a:r>
            <a:r>
              <a:rPr lang="sr-Latn-RS" i="1" dirty="0"/>
              <a:t>, </a:t>
            </a:r>
            <a:r>
              <a:rPr lang="sr-Latn-RS" i="1" dirty="0" err="1"/>
              <a:t>CoreFTP</a:t>
            </a:r>
            <a:r>
              <a:rPr lang="en-GB" dirty="0" smtClean="0"/>
              <a:t> </a:t>
            </a:r>
            <a:endParaRPr lang="en-GB" dirty="0"/>
          </a:p>
        </p:txBody>
      </p:sp>
    </p:spTree>
    <p:extLst>
      <p:ext uri="{BB962C8B-B14F-4D97-AF65-F5344CB8AC3E}">
        <p14:creationId xmlns:p14="http://schemas.microsoft.com/office/powerpoint/2010/main" val="6509242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FTP</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Protokol za prenos fajlova</a:t>
            </a:r>
            <a:endParaRPr lang="en-GB" sz="2000" dirty="0">
              <a:solidFill>
                <a:schemeClr val="bg1"/>
              </a:solidFill>
              <a:latin typeface="Verdana" charset="0"/>
              <a:cs typeface="Verdana" charset="0"/>
            </a:endParaRPr>
          </a:p>
        </p:txBody>
      </p:sp>
      <p:pic>
        <p:nvPicPr>
          <p:cNvPr id="9222" name="Picture 6">
            <a:extLst>
              <a:ext uri="{FF2B5EF4-FFF2-40B4-BE49-F238E27FC236}">
                <a16:creationId xmlns=""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skladištenje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a:buNone/>
            </a:pPr>
            <a:r>
              <a:rPr lang="sr-Latn-RS" dirty="0"/>
              <a:t>Preovlađuje računarstvo „u oblaku” – skladištenje podataka „u </a:t>
            </a:r>
            <a:r>
              <a:rPr lang="sr-Latn-RS" dirty="0" smtClean="0"/>
              <a:t>oblaku“</a:t>
            </a:r>
            <a:endParaRPr lang="en-GB" dirty="0"/>
          </a:p>
          <a:p>
            <a:pPr algn="just"/>
            <a:r>
              <a:rPr lang="sr-Latn-RS" dirty="0"/>
              <a:t>To je pogodan metod, koji izlazi u susret zahtevima, sadržaji se mogu razmenjivati i sve je bezbedno</a:t>
            </a:r>
            <a:endParaRPr lang="en-GB" dirty="0"/>
          </a:p>
          <a:p>
            <a:pPr lvl="1" algn="just"/>
            <a:r>
              <a:rPr lang="sr-Latn-RS" dirty="0"/>
              <a:t>Besplatno – može vam to omogućiti vaš </a:t>
            </a:r>
            <a:r>
              <a:rPr lang="sr-Latn-RS" i="1" dirty="0"/>
              <a:t>ISP</a:t>
            </a:r>
            <a:r>
              <a:rPr lang="sr-Latn-RS" dirty="0"/>
              <a:t> ili neko drugi</a:t>
            </a:r>
            <a:endParaRPr lang="sr-Latn-RS" dirty="0" smtClean="0"/>
          </a:p>
          <a:p>
            <a:pPr lvl="1" algn="just"/>
            <a:r>
              <a:rPr lang="sr-Latn-RS" dirty="0"/>
              <a:t>Moguća je pretplata – potpišete se, platite i dobijete veći skladišni prostor</a:t>
            </a:r>
            <a:endParaRPr lang="en-GB" dirty="0"/>
          </a:p>
          <a:p>
            <a:pPr algn="just"/>
            <a:r>
              <a:rPr lang="sr-Latn-RS" dirty="0" smtClean="0"/>
              <a:t>Legitimno</a:t>
            </a:r>
            <a:endParaRPr lang="en-GB" dirty="0"/>
          </a:p>
          <a:p>
            <a:pPr algn="just"/>
            <a:r>
              <a:rPr lang="sr-Latn-RS" dirty="0" smtClean="0"/>
              <a:t>Kriminalci ga ipak koriste</a:t>
            </a:r>
            <a:endParaRPr lang="en-GB" dirty="0"/>
          </a:p>
          <a:p>
            <a:pPr lvl="1" algn="just"/>
            <a:r>
              <a:rPr lang="sr-Latn-RS" dirty="0" smtClean="0"/>
              <a:t>I oni mogu da skladište i razmenjuju sadržaje</a:t>
            </a:r>
            <a:endParaRPr lang="en-GB" dirty="0"/>
          </a:p>
        </p:txBody>
      </p:sp>
      <p:pic>
        <p:nvPicPr>
          <p:cNvPr id="5122" name="Picture 2" descr="Green Tick Vector Images (over 6,000)">
            <a:extLst>
              <a:ext uri="{FF2B5EF4-FFF2-40B4-BE49-F238E27FC236}">
                <a16:creationId xmlns="" xmlns:a16="http://schemas.microsoft.com/office/drawing/2014/main" id="{B6CA04ED-E9CC-4015-A4BC-D12B20AFA0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335291" y="399901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 xmlns:a16="http://schemas.microsoft.com/office/drawing/2014/main" id="{C0F78C25-B445-4F20-9A89-B5DBA7C5B2D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4352298" y="4393889"/>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skladištenje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sr-Latn-RS" dirty="0" smtClean="0"/>
              <a:t>Primeri </a:t>
            </a:r>
            <a:r>
              <a:rPr lang="en-GB" dirty="0" smtClean="0"/>
              <a:t>– </a:t>
            </a:r>
            <a:r>
              <a:rPr lang="en-GB" i="1" dirty="0" err="1"/>
              <a:t>iDrive</a:t>
            </a:r>
            <a:r>
              <a:rPr lang="en-GB" dirty="0"/>
              <a:t> (5GB/5TB), </a:t>
            </a:r>
            <a:r>
              <a:rPr lang="en-GB" i="1" dirty="0" err="1"/>
              <a:t>pCloud</a:t>
            </a:r>
            <a:r>
              <a:rPr lang="en-GB" dirty="0"/>
              <a:t> (10GB/2TB), </a:t>
            </a:r>
            <a:r>
              <a:rPr lang="en-GB" i="1" dirty="0"/>
              <a:t>OneDrive</a:t>
            </a:r>
            <a:r>
              <a:rPr lang="en-GB" dirty="0"/>
              <a:t> (5GB/6TB), </a:t>
            </a:r>
            <a:r>
              <a:rPr lang="en-GB" i="1" dirty="0"/>
              <a:t>Google Drive</a:t>
            </a:r>
            <a:r>
              <a:rPr lang="en-GB" dirty="0"/>
              <a:t> (15GB/2TB) </a:t>
            </a:r>
          </a:p>
        </p:txBody>
      </p:sp>
      <p:pic>
        <p:nvPicPr>
          <p:cNvPr id="4" name="Picture 3">
            <a:extLst>
              <a:ext uri="{FF2B5EF4-FFF2-40B4-BE49-F238E27FC236}">
                <a16:creationId xmlns=""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 xmlns:a16="http://schemas.microsoft.com/office/drawing/2014/main" id="{F5E9FC62-4CD7-4CE7-977B-D7738CE73106}"/>
              </a:ext>
            </a:extLst>
          </p:cNvPr>
          <p:cNvSpPr txBox="1"/>
          <p:nvPr/>
        </p:nvSpPr>
        <p:spPr>
          <a:xfrm>
            <a:off x="6865302" y="2891758"/>
            <a:ext cx="2027178" cy="347787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rPr>
              <a:t>Mega.nz</a:t>
            </a:r>
          </a:p>
          <a:p>
            <a:pPr marL="0" marR="0" lvl="0" indent="0" algn="ctr" defTabSz="914400" eaLnBrk="1" fontAlgn="auto" latinLnBrk="0" hangingPunct="1">
              <a:lnSpc>
                <a:spcPct val="100000"/>
              </a:lnSpc>
              <a:spcBef>
                <a:spcPts val="0"/>
              </a:spcBef>
              <a:spcAft>
                <a:spcPts val="0"/>
              </a:spcAft>
              <a:buClrTx/>
              <a:buSzTx/>
              <a:buFontTx/>
              <a:buNone/>
              <a:tabLst/>
              <a:defRPr/>
            </a:pPr>
            <a:r>
              <a:rPr lang="en-GB" sz="2200" kern="0" dirty="0">
                <a:solidFill>
                  <a:prstClr val="white"/>
                </a:solidFill>
                <a:latin typeface="Calibri"/>
                <a:ea typeface="ＭＳ Ｐゴシック" pitchFamily="-107" charset="-128"/>
              </a:rPr>
              <a:t>15GB </a:t>
            </a:r>
            <a:r>
              <a:rPr lang="sr-Latn-RS" sz="2200" kern="0" dirty="0" smtClean="0">
                <a:solidFill>
                  <a:prstClr val="white"/>
                </a:solidFill>
                <a:latin typeface="Calibri"/>
                <a:ea typeface="ＭＳ Ｐゴシック" pitchFamily="-107" charset="-128"/>
              </a:rPr>
              <a:t>besplatno</a:t>
            </a:r>
            <a:endParaRPr lang="en-GB" sz="22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200" b="0" i="0" u="none" strike="noStrike" kern="0" cap="none" spc="0" normalizeH="0" baseline="0" noProof="0" dirty="0" smtClean="0">
                <a:ln>
                  <a:noFill/>
                </a:ln>
                <a:solidFill>
                  <a:prstClr val="white"/>
                </a:solidFill>
                <a:effectLst/>
                <a:uLnTx/>
                <a:uFillTx/>
                <a:latin typeface="Calibri"/>
                <a:ea typeface="ＭＳ Ｐゴシック" pitchFamily="-107" charset="-128"/>
              </a:rPr>
              <a:t>Maksimum </a:t>
            </a:r>
            <a:r>
              <a:rPr kumimoji="0" lang="en-GB" sz="2200" b="0" i="0" u="none" strike="noStrike" kern="0" cap="none" spc="0" normalizeH="0" baseline="0" noProof="0" dirty="0" smtClean="0">
                <a:ln>
                  <a:noFill/>
                </a:ln>
                <a:solidFill>
                  <a:prstClr val="white"/>
                </a:solidFill>
                <a:effectLst/>
                <a:uLnTx/>
                <a:uFillTx/>
                <a:latin typeface="Calibri"/>
                <a:ea typeface="ＭＳ Ｐゴシック" pitchFamily="-107" charset="-128"/>
              </a:rPr>
              <a:t>16TB</a:t>
            </a:r>
            <a:endParaRPr lang="en-GB" sz="22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sr-Latn-RS" sz="2200" kern="0" dirty="0" smtClean="0">
                <a:solidFill>
                  <a:prstClr val="white"/>
                </a:solidFill>
                <a:latin typeface="Calibri"/>
                <a:ea typeface="ＭＳ Ｐゴシック" pitchFamily="-107" charset="-128"/>
              </a:rPr>
              <a:t>Potpuno šifrovani na serveru i u tranzitu</a:t>
            </a:r>
            <a:r>
              <a:rPr lang="en-GB" sz="2200" kern="0" dirty="0" smtClean="0">
                <a:solidFill>
                  <a:prstClr val="white"/>
                </a:solidFill>
                <a:latin typeface="Calibri"/>
                <a:ea typeface="ＭＳ Ｐゴシック" pitchFamily="-107" charset="-128"/>
              </a:rPr>
              <a:t> </a:t>
            </a:r>
            <a:r>
              <a:rPr kumimoji="0" lang="en-GB" sz="2200" b="0" i="0" u="none" strike="noStrike" kern="0" cap="none" spc="0" normalizeH="0" baseline="0" noProof="0" dirty="0" smtClean="0">
                <a:ln>
                  <a:noFill/>
                </a:ln>
                <a:solidFill>
                  <a:prstClr val="white"/>
                </a:solidFill>
                <a:effectLst/>
                <a:uLnTx/>
                <a:uFillTx/>
                <a:latin typeface="Calibri"/>
                <a:ea typeface="ＭＳ Ｐゴシック" pitchFamily="-107" charset="-128"/>
              </a:rPr>
              <a:t>(</a:t>
            </a:r>
            <a:r>
              <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IOT</a:t>
            </a:r>
            <a:r>
              <a:rPr lang="en-GB" sz="3200" dirty="0">
                <a:solidFill>
                  <a:schemeClr val="bg1"/>
                </a:solidFill>
                <a:latin typeface="Verdana" charset="0"/>
                <a:cs typeface="Verdana" charset="0"/>
              </a:rPr>
              <a:t> – Internet </a:t>
            </a:r>
            <a:r>
              <a:rPr lang="sr-Latn-RS" sz="3200" dirty="0" smtClean="0">
                <a:solidFill>
                  <a:schemeClr val="bg1"/>
                </a:solidFill>
                <a:latin typeface="Verdana" charset="0"/>
                <a:cs typeface="Verdana" charset="0"/>
              </a:rPr>
              <a:t>stvari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sr-Latn-RS" dirty="0"/>
              <a:t>Svaki uređaj je povezan sa sopstvenom </a:t>
            </a:r>
            <a:r>
              <a:rPr lang="sr-Latn-RS" i="1" dirty="0"/>
              <a:t>IP</a:t>
            </a:r>
            <a:r>
              <a:rPr lang="sr-Latn-RS" dirty="0"/>
              <a:t> adresom (</a:t>
            </a:r>
            <a:r>
              <a:rPr lang="sr-Latn-RS" i="1" dirty="0"/>
              <a:t>IPv6</a:t>
            </a:r>
            <a:r>
              <a:rPr lang="sr-Latn-RS" dirty="0"/>
              <a:t>) – što znači da postoji povezanost sa vlasnikom i uzajamna povezanost</a:t>
            </a:r>
            <a:endParaRPr lang="en-GB" dirty="0"/>
          </a:p>
          <a:p>
            <a:pPr algn="just"/>
            <a:r>
              <a:rPr lang="sr-Latn-RS" dirty="0"/>
              <a:t>Izazov – uređaji sadrže podatke i mogu biti mete zato što nije mogućno sve obezbediti</a:t>
            </a:r>
            <a:endParaRPr lang="en-GB" dirty="0"/>
          </a:p>
          <a:p>
            <a:pPr algn="just"/>
            <a:r>
              <a:rPr lang="sr-Latn-RS" dirty="0"/>
              <a:t>Kompromitovani uređaj može da se koriste kao </a:t>
            </a:r>
            <a:r>
              <a:rPr lang="sr-Latn-RS" dirty="0" err="1"/>
              <a:t>botnet</a:t>
            </a:r>
            <a:r>
              <a:rPr lang="en-GB" dirty="0" smtClean="0"/>
              <a:t>!</a:t>
            </a:r>
            <a:endParaRPr lang="en-GB" dirty="0"/>
          </a:p>
          <a:p>
            <a:pPr lvl="1" algn="just"/>
            <a:r>
              <a:rPr lang="sr-Latn-RS" dirty="0" smtClean="0"/>
              <a:t>npr.</a:t>
            </a:r>
            <a:r>
              <a:rPr lang="en-GB" dirty="0" smtClean="0"/>
              <a:t> </a:t>
            </a:r>
            <a:r>
              <a:rPr lang="en-GB" i="1" dirty="0" err="1"/>
              <a:t>Mirai</a:t>
            </a:r>
            <a:endParaRPr lang="en-GB" i="1" dirty="0"/>
          </a:p>
        </p:txBody>
      </p:sp>
      <p:pic>
        <p:nvPicPr>
          <p:cNvPr id="7" name="Bild 3">
            <a:extLst>
              <a:ext uri="{FF2B5EF4-FFF2-40B4-BE49-F238E27FC236}">
                <a16:creationId xmlns=""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 xmlns:a16="http://schemas.microsoft.com/office/drawing/2014/main" id="{30A85C27-394A-4855-BA0A-56E9B0CCD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 xmlns:a16="http://schemas.microsoft.com/office/drawing/2014/main" id="{F54D875E-4B9B-4133-A9BA-0D62D169AC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 xmlns:a16="http://schemas.microsoft.com/office/drawing/2014/main" id="{CEB2603D-1C71-444F-BCB7-5B4907EA0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 xmlns:a16="http://schemas.microsoft.com/office/drawing/2014/main" id="{50763114-69A2-4D01-9876-A14B7DE807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 xmlns:a16="http://schemas.microsoft.com/office/drawing/2014/main" id="{D5EE4B2E-C0AA-4167-8086-4B802C1ED0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 xmlns:a16="http://schemas.microsoft.com/office/drawing/2014/main" id="{A1E716B6-396C-401B-B633-50134CD1D6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 xmlns:a16="http://schemas.microsoft.com/office/drawing/2014/main" id="{B4AF08FE-43C5-4BE6-9787-309332E069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a:t>
            </a:r>
            <a:r>
              <a:rPr lang="sr-Latn-RS" sz="3200" dirty="0" err="1" smtClean="0">
                <a:solidFill>
                  <a:schemeClr val="bg1"/>
                </a:solidFill>
                <a:latin typeface="Verdana" charset="0"/>
                <a:cs typeface="Verdana" charset="0"/>
              </a:rPr>
              <a:t>gejming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a:buNone/>
            </a:pPr>
            <a:r>
              <a:rPr lang="sr-Latn-RS" sz="2400" dirty="0"/>
              <a:t>Popularno kod nekih ljudi – onih koji provode mnogo vremena igrajući </a:t>
            </a:r>
            <a:r>
              <a:rPr lang="sr-Latn-RS" sz="2400" dirty="0" err="1"/>
              <a:t>igrice</a:t>
            </a:r>
            <a:endParaRPr lang="en-GB" sz="2600" dirty="0"/>
          </a:p>
          <a:p>
            <a:pPr algn="just"/>
            <a:r>
              <a:rPr lang="sr-Latn-RS" sz="2400" dirty="0" err="1"/>
              <a:t>Onlajn</a:t>
            </a:r>
            <a:r>
              <a:rPr lang="sr-Latn-RS" sz="2400" dirty="0"/>
              <a:t> zajednice sastavljene od </a:t>
            </a:r>
            <a:r>
              <a:rPr lang="sr-Latn-RS" sz="2400" dirty="0" err="1"/>
              <a:t>gejmera</a:t>
            </a:r>
            <a:endParaRPr lang="en-GB" sz="2600" dirty="0"/>
          </a:p>
          <a:p>
            <a:pPr algn="just"/>
            <a:r>
              <a:rPr lang="sr-Latn-RS" sz="2400" dirty="0" err="1"/>
              <a:t>Visokotehnološki</a:t>
            </a:r>
            <a:r>
              <a:rPr lang="sr-Latn-RS" sz="2400" dirty="0"/>
              <a:t> kriminal prodire u svet kompjuterskih igara</a:t>
            </a:r>
            <a:endParaRPr lang="en-GB" sz="2600" dirty="0"/>
          </a:p>
          <a:p>
            <a:pPr algn="just"/>
            <a:r>
              <a:rPr lang="sr-Latn-RS" sz="2000" b="1" dirty="0" err="1"/>
              <a:t>Hakovanje</a:t>
            </a:r>
            <a:r>
              <a:rPr lang="sr-Latn-RS" sz="2000" b="1" dirty="0"/>
              <a:t> – </a:t>
            </a:r>
            <a:r>
              <a:rPr lang="sr-Latn-RS" sz="2000" dirty="0"/>
              <a:t>Lica koja se bave </a:t>
            </a:r>
            <a:r>
              <a:rPr lang="sr-Latn-RS" sz="2000" dirty="0" err="1"/>
              <a:t>visokotehnološkim</a:t>
            </a:r>
            <a:r>
              <a:rPr lang="sr-Latn-RS" sz="2000" dirty="0"/>
              <a:t> kriminalom pokušavaju da vas navedu da na prevaru date informacije o sebi kako bi oni mogli da </a:t>
            </a:r>
            <a:r>
              <a:rPr lang="sr-Latn-RS" sz="2000" dirty="0" err="1"/>
              <a:t>hakuju</a:t>
            </a:r>
            <a:r>
              <a:rPr lang="sr-Latn-RS" sz="2000" dirty="0"/>
              <a:t> vaš računar ili nalog za </a:t>
            </a:r>
            <a:r>
              <a:rPr lang="sr-Latn-RS" sz="2000" dirty="0" err="1"/>
              <a:t>igrice</a:t>
            </a:r>
            <a:endParaRPr lang="en-GB" sz="2000" dirty="0"/>
          </a:p>
          <a:p>
            <a:pPr algn="just"/>
            <a:r>
              <a:rPr lang="sr-Latn-RS" sz="2000" b="1" i="1" dirty="0" err="1"/>
              <a:t>Phishing</a:t>
            </a:r>
            <a:r>
              <a:rPr lang="sr-Latn-RS" sz="2000" b="1" dirty="0"/>
              <a:t> („pecanje”) – </a:t>
            </a:r>
            <a:r>
              <a:rPr lang="sr-Latn-RS" sz="2000" dirty="0"/>
              <a:t>Mogu vam reći da će vam pomoći da ostvarite veću dobit u igri ili da brže napredujete</a:t>
            </a:r>
            <a:endParaRPr lang="en-GB" sz="2000" dirty="0"/>
          </a:p>
          <a:p>
            <a:pPr algn="just"/>
            <a:r>
              <a:rPr lang="sr-Latn-RS" sz="2000" b="1" i="1" dirty="0" err="1"/>
              <a:t>Gold</a:t>
            </a:r>
            <a:r>
              <a:rPr lang="sr-Latn-RS" sz="2000" b="1" i="1" dirty="0"/>
              <a:t>-</a:t>
            </a:r>
            <a:r>
              <a:rPr lang="sr-Latn-RS" sz="2000" b="1" i="1" dirty="0" err="1"/>
              <a:t>farming</a:t>
            </a:r>
            <a:r>
              <a:rPr lang="sr-Latn-RS" sz="2000" b="1" dirty="0"/>
              <a:t> (prodaja virtuelnih dobara za realni novac) </a:t>
            </a:r>
            <a:r>
              <a:rPr lang="sr-Latn-RS" sz="2000" dirty="0"/>
              <a:t>– Lica koja se bave </a:t>
            </a:r>
            <a:r>
              <a:rPr lang="sr-Latn-RS" sz="2000" dirty="0" err="1"/>
              <a:t>visokotehnološkim</a:t>
            </a:r>
            <a:r>
              <a:rPr lang="sr-Latn-RS" sz="2000" dirty="0"/>
              <a:t> kriminalom koriste </a:t>
            </a:r>
            <a:r>
              <a:rPr lang="sr-Latn-RS" sz="2000" dirty="0" err="1"/>
              <a:t>botnete</a:t>
            </a:r>
            <a:r>
              <a:rPr lang="sr-Latn-RS" sz="2000" dirty="0"/>
              <a:t> kako bi generisali dobra kroz igru, kao što su virtualno „zlato”, „novčići” ili „dragulji” – pa ih onda prodaju drugim igračima, obično uz neki popust</a:t>
            </a:r>
            <a:r>
              <a:rPr lang="sr-Latn-RS" sz="2000" dirty="0" smtClean="0">
                <a:latin typeface="Calibri" pitchFamily="34" charset="0"/>
              </a:rPr>
              <a:t>.</a:t>
            </a:r>
            <a:endParaRPr lang="en-GB" sz="2000" dirty="0"/>
          </a:p>
          <a:p>
            <a:pPr algn="just"/>
            <a:r>
              <a:rPr lang="sr-Latn-RS" sz="2000" b="1" i="1" dirty="0" err="1"/>
              <a:t>Cyberbullying</a:t>
            </a:r>
            <a:r>
              <a:rPr lang="sr-Latn-RS" sz="2000" b="1" dirty="0"/>
              <a:t> (elektronsko nasilje) – </a:t>
            </a:r>
            <a:r>
              <a:rPr lang="sr-Latn-RS" sz="2000" dirty="0"/>
              <a:t>Jedan deo zabave u </a:t>
            </a:r>
            <a:r>
              <a:rPr lang="sr-Latn-RS" sz="2000" dirty="0" err="1"/>
              <a:t>onlajn</a:t>
            </a:r>
            <a:r>
              <a:rPr lang="sr-Latn-RS" sz="2000" dirty="0"/>
              <a:t> </a:t>
            </a:r>
            <a:r>
              <a:rPr lang="sr-Latn-RS" sz="2000" dirty="0" err="1"/>
              <a:t>gejmingu</a:t>
            </a:r>
            <a:r>
              <a:rPr lang="sr-Latn-RS" sz="2000" dirty="0"/>
              <a:t> potiče od konkurencije među igračima. Postoji razlika između bezazlene konkurencije i elektronskog maltretiranja</a:t>
            </a:r>
            <a:r>
              <a:rPr lang="sr-Latn-RS" sz="2000" dirty="0" smtClean="0"/>
              <a:t>. </a:t>
            </a:r>
            <a:endParaRPr lang="en-GB"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Newsgroups</a:t>
            </a:r>
            <a:endParaRPr lang="en-GB" sz="2000" i="1" dirty="0">
              <a:solidFill>
                <a:schemeClr val="bg1"/>
              </a:solidFill>
              <a:latin typeface="Verdana" charset="0"/>
              <a:cs typeface="Verdana" charset="0"/>
            </a:endParaRPr>
          </a:p>
        </p:txBody>
      </p:sp>
      <p:pic>
        <p:nvPicPr>
          <p:cNvPr id="4" name="Content Placeholder 3">
            <a:extLst>
              <a:ext uri="{FF2B5EF4-FFF2-40B4-BE49-F238E27FC236}">
                <a16:creationId xmlns=""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70001"/>
            <a:ext cx="2873375" cy="4641850"/>
          </a:xfrm>
          <a:prstGeom prst="rect">
            <a:avLst/>
          </a:prstGeom>
        </p:spPr>
      </p:pic>
      <p:pic>
        <p:nvPicPr>
          <p:cNvPr id="5" name="Picture 4">
            <a:extLst>
              <a:ext uri="{FF2B5EF4-FFF2-40B4-BE49-F238E27FC236}">
                <a16:creationId xmlns=""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sr-Latn-RS" dirty="0" smtClean="0"/>
              <a:t>Komunikacije i  izbor životnog stila za mnoge ljude</a:t>
            </a:r>
            <a:endParaRPr lang="en-GB" dirty="0"/>
          </a:p>
          <a:p>
            <a:pPr algn="just"/>
            <a:r>
              <a:rPr lang="sr-Latn-RS" i="1" dirty="0" err="1"/>
              <a:t>Facebook</a:t>
            </a:r>
            <a:r>
              <a:rPr lang="sr-Latn-RS" i="1" dirty="0"/>
              <a:t>, </a:t>
            </a:r>
            <a:r>
              <a:rPr lang="sr-Latn-RS" i="1" dirty="0" err="1"/>
              <a:t>Twitter</a:t>
            </a:r>
            <a:r>
              <a:rPr lang="sr-Latn-RS" i="1" dirty="0"/>
              <a:t>, </a:t>
            </a:r>
            <a:r>
              <a:rPr lang="sr-Latn-RS" i="1" dirty="0" err="1"/>
              <a:t>Instagram</a:t>
            </a:r>
            <a:r>
              <a:rPr lang="sr-Latn-RS" i="1" dirty="0"/>
              <a:t>, </a:t>
            </a:r>
            <a:r>
              <a:rPr lang="sr-Latn-RS" i="1" dirty="0" err="1"/>
              <a:t>TikTok</a:t>
            </a:r>
            <a:r>
              <a:rPr lang="sr-Latn-RS" i="1" dirty="0"/>
              <a:t>, </a:t>
            </a:r>
            <a:r>
              <a:rPr lang="sr-Latn-RS" i="1" dirty="0" err="1"/>
              <a:t>Snapchat</a:t>
            </a:r>
            <a:r>
              <a:rPr lang="sr-Latn-RS" i="1" dirty="0"/>
              <a:t>, </a:t>
            </a:r>
            <a:r>
              <a:rPr lang="sr-Latn-RS" i="1" dirty="0" err="1"/>
              <a:t>YouTube</a:t>
            </a:r>
            <a:r>
              <a:rPr lang="sr-Latn-RS" i="1" dirty="0"/>
              <a:t>, </a:t>
            </a:r>
            <a:r>
              <a:rPr lang="sr-Latn-RS" i="1" dirty="0" err="1"/>
              <a:t>Tumblr</a:t>
            </a:r>
            <a:r>
              <a:rPr lang="sr-Latn-RS" i="1" dirty="0"/>
              <a:t>, </a:t>
            </a:r>
            <a:r>
              <a:rPr lang="sr-Latn-RS" i="1" dirty="0" err="1"/>
              <a:t>Pinterest</a:t>
            </a:r>
            <a:endParaRPr lang="en-GB" dirty="0"/>
          </a:p>
          <a:p>
            <a:pPr algn="just"/>
            <a:r>
              <a:rPr lang="sr-Latn-RS" dirty="0"/>
              <a:t>Stvara profile, okuplja prijatelje, omogućuje razmenu informacija i podataka</a:t>
            </a:r>
            <a:endParaRPr lang="en-GB" dirty="0"/>
          </a:p>
          <a:p>
            <a:pPr lvl="1" algn="just"/>
            <a:r>
              <a:rPr lang="sr-Latn-RS" dirty="0"/>
              <a:t>Postoje pitanja koja se odnose na količinu „</a:t>
            </a:r>
            <a:r>
              <a:rPr lang="sr-Latn-RS" dirty="0" err="1"/>
              <a:t>šerovanih</a:t>
            </a:r>
            <a:r>
              <a:rPr lang="sr-Latn-RS" dirty="0"/>
              <a:t>” podataka zbog koje ljudi postaju mete kriminalaca</a:t>
            </a:r>
            <a:endParaRPr lang="sr-Latn-RS" dirty="0" smtClean="0"/>
          </a:p>
          <a:p>
            <a:pPr lvl="1" algn="just"/>
            <a:r>
              <a:rPr lang="sr-Latn-RS" dirty="0"/>
              <a:t>Koristan izvor za organe reda koji prikupljaju informacije o osumnjičenima i njihovim aktivnostima</a:t>
            </a:r>
            <a:endParaRPr lang="en-GB" dirty="0"/>
          </a:p>
          <a:p>
            <a:pPr algn="just"/>
            <a:r>
              <a:rPr lang="sr-Latn-RS" dirty="0"/>
              <a:t>Neke mreže služe samo za slanje poruka – druge ih poseduju</a:t>
            </a:r>
            <a:r>
              <a:rPr lang="en-GB" dirty="0" smtClean="0"/>
              <a:t>!</a:t>
            </a:r>
            <a:endParaRPr lang="en-GB" dirty="0"/>
          </a:p>
        </p:txBody>
      </p:sp>
    </p:spTree>
    <p:extLst>
      <p:ext uri="{BB962C8B-B14F-4D97-AF65-F5344CB8AC3E}">
        <p14:creationId xmlns:p14="http://schemas.microsoft.com/office/powerpoint/2010/main" val="2274511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pic>
        <p:nvPicPr>
          <p:cNvPr id="1028" name="Picture 4">
            <a:extLst>
              <a:ext uri="{FF2B5EF4-FFF2-40B4-BE49-F238E27FC236}">
                <a16:creationId xmlns="" xmlns:a16="http://schemas.microsoft.com/office/drawing/2014/main" id="{6F6FFB02-E0C2-43C7-897E-56972400DAEE}"/>
              </a:ext>
            </a:extLst>
          </p:cNvPr>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pic>
        <p:nvPicPr>
          <p:cNvPr id="8" name="Picture 2">
            <a:extLst>
              <a:ext uri="{FF2B5EF4-FFF2-40B4-BE49-F238E27FC236}">
                <a16:creationId xmlns="" xmlns:a16="http://schemas.microsoft.com/office/drawing/2014/main" id="{6D9ED208-7C4E-4571-9E13-508251C26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 xmlns:a16="http://schemas.microsoft.com/office/drawing/2014/main" id="{C4B151AE-2F03-420A-8606-0DFDDB47D6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 xmlns:a16="http://schemas.microsoft.com/office/drawing/2014/main" id="{DEF33366-C6EB-4582-B8A7-A25B5977E6E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D779353F-CB1A-46A5-8DD3-4DA321C9B444}"/>
              </a:ext>
            </a:extLst>
          </p:cNvPr>
          <p:cNvSpPr txBox="1"/>
          <p:nvPr/>
        </p:nvSpPr>
        <p:spPr>
          <a:xfrm>
            <a:off x="841453" y="2090086"/>
            <a:ext cx="3456384" cy="1938992"/>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Evo šta smo danas večerali</a:t>
            </a:r>
            <a:r>
              <a:rPr lang="en-GB" sz="2400" dirty="0" smtClean="0">
                <a:solidFill>
                  <a:schemeClr val="bg1"/>
                </a:solidFill>
                <a:latin typeface="+mj-lt"/>
              </a:rPr>
              <a:t>!</a:t>
            </a:r>
            <a:endParaRPr lang="en-GB" sz="2400" dirty="0">
              <a:solidFill>
                <a:schemeClr val="bg1"/>
              </a:solidFill>
              <a:latin typeface="+mj-lt"/>
            </a:endParaRPr>
          </a:p>
          <a:p>
            <a:pPr algn="ctr"/>
            <a:r>
              <a:rPr lang="en-GB" sz="2400" dirty="0" smtClean="0">
                <a:solidFill>
                  <a:schemeClr val="bg1"/>
                </a:solidFill>
                <a:latin typeface="+mj-lt"/>
              </a:rPr>
              <a:t>(</a:t>
            </a:r>
            <a:r>
              <a:rPr lang="sr-Latn-RS" sz="2400" dirty="0" smtClean="0">
                <a:solidFill>
                  <a:schemeClr val="bg1"/>
                </a:solidFill>
                <a:latin typeface="+mj-lt"/>
              </a:rPr>
              <a:t>pogledajte slike od juče i prekjuče da biste videli šta smo ranije jeli</a:t>
            </a:r>
            <a:r>
              <a:rPr lang="en-GB" sz="2400" dirty="0" smtClean="0">
                <a:solidFill>
                  <a:schemeClr val="bg1"/>
                </a:solidFill>
                <a:latin typeface="+mj-lt"/>
              </a:rPr>
              <a:t>)</a:t>
            </a:r>
            <a:endParaRPr lang="en-GB" sz="2400" dirty="0">
              <a:solidFill>
                <a:schemeClr val="bg1"/>
              </a:solidFill>
              <a:latin typeface="+mj-lt"/>
            </a:endParaRPr>
          </a:p>
        </p:txBody>
      </p:sp>
      <p:sp>
        <p:nvSpPr>
          <p:cNvPr id="19" name="TextBox 18">
            <a:extLst>
              <a:ext uri="{FF2B5EF4-FFF2-40B4-BE49-F238E27FC236}">
                <a16:creationId xmlns=""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Pogodite gde sam</a:t>
            </a:r>
            <a:r>
              <a:rPr lang="en-GB" sz="2400" dirty="0" smtClean="0">
                <a:solidFill>
                  <a:schemeClr val="bg1"/>
                </a:solidFill>
                <a:latin typeface="+mj-lt"/>
              </a:rPr>
              <a:t>?</a:t>
            </a:r>
            <a:endParaRPr lang="en-GB" sz="2400" dirty="0">
              <a:solidFill>
                <a:schemeClr val="bg1"/>
              </a:solidFill>
              <a:latin typeface="+mj-lt"/>
            </a:endParaRPr>
          </a:p>
          <a:p>
            <a:pPr algn="ctr"/>
            <a:r>
              <a:rPr lang="en-GB" sz="2400" dirty="0" smtClean="0">
                <a:solidFill>
                  <a:schemeClr val="bg1"/>
                </a:solidFill>
                <a:latin typeface="+mj-lt"/>
              </a:rPr>
              <a:t>(</a:t>
            </a:r>
            <a:r>
              <a:rPr lang="sr-Latn-RS" sz="2400" dirty="0" smtClean="0">
                <a:solidFill>
                  <a:schemeClr val="bg1"/>
                </a:solidFill>
                <a:latin typeface="+mj-lt"/>
              </a:rPr>
              <a:t>vreme i datum navedeni</a:t>
            </a:r>
            <a:r>
              <a:rPr lang="en-GB" sz="2400" dirty="0" smtClean="0">
                <a:solidFill>
                  <a:schemeClr val="bg1"/>
                </a:solidFill>
                <a:latin typeface="+mj-lt"/>
              </a:rPr>
              <a:t>)</a:t>
            </a:r>
            <a:endParaRPr lang="en-GB" sz="2400" dirty="0">
              <a:solidFill>
                <a:schemeClr val="bg1"/>
              </a:solidFill>
              <a:latin typeface="+mj-lt"/>
            </a:endParaRPr>
          </a:p>
        </p:txBody>
      </p:sp>
      <p:sp>
        <p:nvSpPr>
          <p:cNvPr id="20" name="TextBox 19">
            <a:extLst>
              <a:ext uri="{FF2B5EF4-FFF2-40B4-BE49-F238E27FC236}">
                <a16:creationId xmlns=""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Neke stvari su zaista vrlo smešne</a:t>
            </a:r>
            <a:r>
              <a:rPr lang="en-GB" sz="2400" dirty="0" smtClean="0">
                <a:solidFill>
                  <a:schemeClr val="bg1"/>
                </a:solidFill>
                <a:latin typeface="+mj-lt"/>
              </a:rPr>
              <a:t>! </a:t>
            </a:r>
            <a:endParaRPr lang="en-GB" sz="2400" dirty="0">
              <a:solidFill>
                <a:schemeClr val="bg1"/>
              </a:solidFill>
              <a:latin typeface="+mj-lt"/>
            </a:endParaRPr>
          </a:p>
        </p:txBody>
      </p:sp>
      <p:sp>
        <p:nvSpPr>
          <p:cNvPr id="21" name="TextBox 20">
            <a:extLst>
              <a:ext uri="{FF2B5EF4-FFF2-40B4-BE49-F238E27FC236}">
                <a16:creationId xmlns=""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Ovo je osmi dan za redom da sam okačio sliku svog psa na </a:t>
            </a:r>
            <a:r>
              <a:rPr lang="sr-Latn-RS" sz="2400" dirty="0" err="1" smtClean="0">
                <a:solidFill>
                  <a:schemeClr val="bg1"/>
                </a:solidFill>
                <a:latin typeface="+mj-lt"/>
              </a:rPr>
              <a:t>Fejsbuk</a:t>
            </a:r>
            <a:r>
              <a:rPr lang="en-GB" sz="2400" dirty="0" smtClean="0">
                <a:solidFill>
                  <a:schemeClr val="bg1"/>
                </a:solidFill>
                <a:latin typeface="+mj-lt"/>
              </a:rPr>
              <a:t>!</a:t>
            </a:r>
            <a:endParaRPr lang="en-GB" sz="2400" dirty="0">
              <a:solidFill>
                <a:schemeClr val="bg1"/>
              </a:solidFill>
              <a:latin typeface="+mj-lt"/>
            </a:endParaRPr>
          </a:p>
        </p:txBody>
      </p:sp>
      <p:sp>
        <p:nvSpPr>
          <p:cNvPr id="22" name="TextBox 21">
            <a:extLst>
              <a:ext uri="{FF2B5EF4-FFF2-40B4-BE49-F238E27FC236}">
                <a16:creationId xmlns="" xmlns:a16="http://schemas.microsoft.com/office/drawing/2014/main" id="{BF112458-2AE1-4186-A76F-5F7A7F1BEB08}"/>
              </a:ext>
            </a:extLst>
          </p:cNvPr>
          <p:cNvSpPr txBox="1"/>
          <p:nvPr/>
        </p:nvSpPr>
        <p:spPr>
          <a:xfrm>
            <a:off x="572546" y="2102068"/>
            <a:ext cx="8171144" cy="3477875"/>
          </a:xfrm>
          <a:prstGeom prst="rect">
            <a:avLst/>
          </a:prstGeom>
          <a:solidFill>
            <a:srgbClr val="BDD8F3"/>
          </a:solidFill>
        </p:spPr>
        <p:txBody>
          <a:bodyPr wrap="square" rtlCol="0">
            <a:spAutoFit/>
          </a:bodyPr>
          <a:lstStyle/>
          <a:p>
            <a:pPr algn="ctr"/>
            <a:r>
              <a:rPr lang="sr-Latn-RS" sz="4400" dirty="0"/>
              <a:t>Ljudi </a:t>
            </a:r>
            <a:r>
              <a:rPr lang="sr-Latn-RS" sz="4400" dirty="0" err="1"/>
              <a:t>onlajn</a:t>
            </a:r>
            <a:r>
              <a:rPr lang="sr-Latn-RS" sz="4400" dirty="0"/>
              <a:t> plasiraju stvari koje žele da podele sa svojim prijateljima, porodicom… i svetom!</a:t>
            </a:r>
            <a:endParaRPr lang="en-US" sz="4400" dirty="0"/>
          </a:p>
          <a:p>
            <a:pPr algn="ctr"/>
            <a:r>
              <a:rPr lang="sr-Latn-RS" sz="4400" dirty="0"/>
              <a:t>To pruža mogućnost organima reda, ako se ispravno koristi</a:t>
            </a:r>
            <a:r>
              <a:rPr lang="en-GB" sz="4400" dirty="0" smtClean="0">
                <a:solidFill>
                  <a:schemeClr val="tx1">
                    <a:lumMod val="65000"/>
                    <a:lumOff val="35000"/>
                  </a:schemeClr>
                </a:solidFill>
                <a:latin typeface="+mj-lt"/>
              </a:rPr>
              <a:t>! </a:t>
            </a:r>
            <a:endParaRPr lang="en-GB" sz="4400" dirty="0">
              <a:solidFill>
                <a:schemeClr val="tx1">
                  <a:lumMod val="65000"/>
                  <a:lumOff val="35000"/>
                </a:schemeClr>
              </a:solidFill>
              <a:latin typeface="+mj-lt"/>
            </a:endParaRP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5987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IRC – Internet Relay </a:t>
            </a:r>
            <a:r>
              <a:rPr lang="en-GB" sz="3200" i="1" dirty="0" smtClean="0">
                <a:solidFill>
                  <a:schemeClr val="bg1"/>
                </a:solidFill>
                <a:latin typeface="Verdana" charset="0"/>
                <a:cs typeface="Verdana" charset="0"/>
              </a:rPr>
              <a:t>Chat</a:t>
            </a:r>
            <a:r>
              <a:rPr lang="sr-Latn-RS" sz="3200" dirty="0" smtClean="0">
                <a:solidFill>
                  <a:schemeClr val="bg1"/>
                </a:solidFill>
                <a:latin typeface="Verdana" charset="0"/>
                <a:cs typeface="Verdana" charset="0"/>
              </a:rPr>
              <a:t> </a:t>
            </a:r>
          </a:p>
          <a:p>
            <a:pPr algn="r"/>
            <a:r>
              <a:rPr lang="sr-Latn-RS" sz="3200" dirty="0" smtClean="0">
                <a:solidFill>
                  <a:schemeClr val="bg1"/>
                </a:solidFill>
                <a:latin typeface="Verdana" charset="0"/>
                <a:cs typeface="Verdana" charset="0"/>
              </a:rPr>
              <a:t>(</a:t>
            </a:r>
            <a:r>
              <a:rPr lang="sr-Latn-RS" dirty="0">
                <a:solidFill>
                  <a:schemeClr val="bg1"/>
                </a:solidFill>
                <a:latin typeface="Verdana" charset="0"/>
                <a:cs typeface="Verdana" charset="0"/>
              </a:rPr>
              <a:t>i</a:t>
            </a:r>
            <a:r>
              <a:rPr lang="sr-Latn-RS" dirty="0" smtClean="0">
                <a:solidFill>
                  <a:schemeClr val="bg1"/>
                </a:solidFill>
                <a:latin typeface="Verdana" charset="0"/>
                <a:cs typeface="Verdana" charset="0"/>
              </a:rPr>
              <a:t>nternet ćaskanje</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460665"/>
            <a:ext cx="8642350" cy="4849647"/>
          </a:xfrm>
        </p:spPr>
        <p:txBody>
          <a:bodyPr/>
          <a:lstStyle/>
          <a:p>
            <a:pPr marL="0" indent="0" algn="just">
              <a:buNone/>
            </a:pPr>
            <a:r>
              <a:rPr lang="sr-Latn-RS" dirty="0"/>
              <a:t>Stari program za četovanje koji se još koristi u mnogim kriminalnim krugovima za komunikaciju i razmenu fajlova</a:t>
            </a:r>
            <a:endParaRPr lang="en-GB" dirty="0"/>
          </a:p>
          <a:p>
            <a:pPr algn="just"/>
            <a:r>
              <a:rPr lang="sr-Latn-RS" dirty="0"/>
              <a:t>Niz servera širom sveta – stvaraju „kanale” koji se baziraju na tekstu, kao virtuelne prostorije za susrete</a:t>
            </a:r>
            <a:endParaRPr lang="en-GB" dirty="0"/>
          </a:p>
          <a:p>
            <a:pPr lvl="1" algn="just"/>
            <a:r>
              <a:rPr lang="sr-Latn-RS" dirty="0"/>
              <a:t>Nazivi kanala obično odražavaju sadržaj ćaskanja</a:t>
            </a:r>
            <a:endParaRPr lang="sr-Latn-RS" dirty="0" smtClean="0"/>
          </a:p>
          <a:p>
            <a:pPr lvl="1" algn="just"/>
            <a:r>
              <a:rPr lang="sr-Latn-RS" dirty="0"/>
              <a:t>Korisnik može da se poveže sa jednim ili više kanala</a:t>
            </a:r>
            <a:endParaRPr lang="sr-Latn-RS" dirty="0" smtClean="0"/>
          </a:p>
          <a:p>
            <a:pPr lvl="1"/>
            <a:r>
              <a:rPr lang="sr-Latn-RS" dirty="0"/>
              <a:t>Nije najprilagođeniji korisnicima – ali je </a:t>
            </a:r>
            <a:br>
              <a:rPr lang="sr-Latn-RS" dirty="0"/>
            </a:br>
            <a:r>
              <a:rPr lang="sr-Latn-RS" dirty="0"/>
              <a:t>efikasan metod</a:t>
            </a:r>
            <a:endParaRPr lang="en-GB" dirty="0"/>
          </a:p>
        </p:txBody>
      </p:sp>
      <p:pic>
        <p:nvPicPr>
          <p:cNvPr id="11268" name="Picture 4" descr="Mirc Logo Vector (.EPS) Free Download">
            <a:extLst>
              <a:ext uri="{FF2B5EF4-FFF2-40B4-BE49-F238E27FC236}">
                <a16:creationId xmlns=""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IRC</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Internet ćaskanje</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Instant Messenger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sr-Latn-RS" dirty="0"/>
              <a:t>Komunikacije su se ranije ostvarivale pomoću poziva mobilnim telefonima</a:t>
            </a:r>
            <a:endParaRPr lang="en-GB" dirty="0"/>
          </a:p>
          <a:p>
            <a:pPr algn="just"/>
            <a:r>
              <a:rPr lang="sr-Latn-RS" dirty="0"/>
              <a:t>Potom je usledilo četovanje i </a:t>
            </a:r>
            <a:r>
              <a:rPr lang="sr-Latn-RS" i="1" dirty="0"/>
              <a:t>SMS</a:t>
            </a:r>
            <a:endParaRPr lang="en-GB" dirty="0"/>
          </a:p>
          <a:p>
            <a:pPr algn="just"/>
            <a:r>
              <a:rPr lang="sr-Latn-RS" dirty="0" smtClean="0"/>
              <a:t>Tendencija </a:t>
            </a:r>
            <a:r>
              <a:rPr lang="sr-Latn-RS" dirty="0"/>
              <a:t>se nastavlja </a:t>
            </a:r>
            <a:r>
              <a:rPr lang="sr-Latn-RS" i="1" dirty="0"/>
              <a:t>Messenger</a:t>
            </a:r>
            <a:r>
              <a:rPr lang="sr-Latn-RS" dirty="0"/>
              <a:t> uslugama (slanje poruka u realnom vremenu) na računarima i mobilnim telefonima slanjem tekstuelnih i slikovnih poruka i video-snimaka</a:t>
            </a:r>
            <a:endParaRPr lang="en-GB" dirty="0"/>
          </a:p>
          <a:p>
            <a:pPr algn="just"/>
            <a:r>
              <a:rPr lang="sr-Latn-RS" dirty="0"/>
              <a:t>Prelazak i na šifrovanu komunikaciju</a:t>
            </a:r>
            <a:endParaRPr lang="en-GB" dirty="0"/>
          </a:p>
          <a:p>
            <a:pPr algn="just"/>
            <a:endParaRPr lang="en-GB" dirty="0"/>
          </a:p>
        </p:txBody>
      </p:sp>
      <p:pic>
        <p:nvPicPr>
          <p:cNvPr id="3074" name="Picture 2" descr="Messenger – Text and Video Chat for Free - Apps on Google Play">
            <a:extLst>
              <a:ext uri="{FF2B5EF4-FFF2-40B4-BE49-F238E27FC236}">
                <a16:creationId xmlns="" xmlns:a16="http://schemas.microsoft.com/office/drawing/2014/main" id="{D206D31B-0534-4154-B495-E562E5DA65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 xmlns:a16="http://schemas.microsoft.com/office/drawing/2014/main" id="{2AE00185-4A8E-4F8D-96C8-670B2040960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VOIP – Voice over 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sr-Latn-RS" dirty="0"/>
              <a:t>Mogućnost da se obavljaju pozivi nalik telefonskim pozivima preko interneta – najverovatnije šifrovani</a:t>
            </a:r>
            <a:endParaRPr lang="en-GB" dirty="0"/>
          </a:p>
          <a:p>
            <a:pPr algn="just"/>
            <a:r>
              <a:rPr lang="sr-Latn-RS" dirty="0"/>
              <a:t>Stvara se kanal za komunikaciju u realnom vremenu – bez ikakvih dodatnih troškova osim troškova hardvera</a:t>
            </a:r>
            <a:endParaRPr lang="sr-Latn-RS" dirty="0" smtClean="0"/>
          </a:p>
          <a:p>
            <a:pPr algn="just"/>
            <a:r>
              <a:rPr lang="sr-Latn-RS" dirty="0"/>
              <a:t>Prvi put zamišljeno 1973. godine – ostvareno 1996</a:t>
            </a:r>
            <a:r>
              <a:rPr lang="sr-Latn-RS" dirty="0" smtClean="0"/>
              <a:t>.</a:t>
            </a:r>
            <a:endParaRPr lang="en-GB" dirty="0"/>
          </a:p>
          <a:p>
            <a:pPr algn="just"/>
            <a:r>
              <a:rPr lang="sr-Latn-RS" dirty="0"/>
              <a:t>Popularno naročito tamo gde je brzina interneta dobra</a:t>
            </a:r>
            <a:endParaRPr lang="en-GB" dirty="0"/>
          </a:p>
        </p:txBody>
      </p:sp>
      <p:pic>
        <p:nvPicPr>
          <p:cNvPr id="8" name="Picture 2">
            <a:extLst>
              <a:ext uri="{FF2B5EF4-FFF2-40B4-BE49-F238E27FC236}">
                <a16:creationId xmlns=""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VOIP – </a:t>
            </a:r>
            <a:r>
              <a:rPr lang="en-GB" sz="3200" i="1" dirty="0" smtClean="0">
                <a:solidFill>
                  <a:schemeClr val="bg1"/>
                </a:solidFill>
                <a:latin typeface="Verdana" charset="0"/>
                <a:cs typeface="Verdana" charset="0"/>
              </a:rPr>
              <a:t>Voice </a:t>
            </a:r>
            <a:r>
              <a:rPr lang="en-GB" sz="3200" i="1" dirty="0">
                <a:solidFill>
                  <a:schemeClr val="bg1"/>
                </a:solidFill>
                <a:latin typeface="Verdana" charset="0"/>
                <a:cs typeface="Verdana" charset="0"/>
              </a:rPr>
              <a:t>over IP</a:t>
            </a:r>
            <a:endParaRPr lang="en-GB" sz="2000" i="1"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 xmlns:a16="http://schemas.microsoft.com/office/drawing/2014/main" id="{7E73D4B7-AB1B-42D7-84C5-748B32C509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 xmlns:a16="http://schemas.microsoft.com/office/drawing/2014/main" id="{1226D53A-6083-4570-9475-499B4ED8FC7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 xmlns:a16="http://schemas.microsoft.com/office/drawing/2014/main" id="{3D1197CC-4346-4842-9A5F-3C0ADFD96EB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 xmlns:a16="http://schemas.microsoft.com/office/drawing/2014/main" id="{BF0797DA-E6C7-4D84-A311-171E35EED76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Zajedničko za sve uređaje</a:t>
            </a:r>
            <a:endParaRPr lang="en-GB" sz="2000" dirty="0">
              <a:solidFill>
                <a:schemeClr val="bg1"/>
              </a:solidFill>
              <a:latin typeface="Verdana" charset="0"/>
              <a:cs typeface="Verdana" charset="0"/>
            </a:endParaRPr>
          </a:p>
        </p:txBody>
      </p:sp>
      <p:sp>
        <p:nvSpPr>
          <p:cNvPr id="14" name="Content Placeholder 13">
            <a:extLst>
              <a:ext uri="{FF2B5EF4-FFF2-40B4-BE49-F238E27FC236}">
                <a16:creationId xmlns=""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sr-Latn-RS" dirty="0" smtClean="0"/>
              <a:t>Hardver</a:t>
            </a:r>
            <a:endParaRPr lang="en-GB" dirty="0"/>
          </a:p>
          <a:p>
            <a:r>
              <a:rPr lang="sr-Latn-RS" dirty="0" smtClean="0"/>
              <a:t>Softver</a:t>
            </a:r>
            <a:endParaRPr lang="en-GB" dirty="0"/>
          </a:p>
        </p:txBody>
      </p:sp>
      <p:pic>
        <p:nvPicPr>
          <p:cNvPr id="15" name="Picture 14" descr="Screen Shot 2017-05-30 at 21.52.09.png">
            <a:extLst>
              <a:ext uri="{FF2B5EF4-FFF2-40B4-BE49-F238E27FC236}">
                <a16:creationId xmlns="" xmlns:a16="http://schemas.microsoft.com/office/drawing/2014/main" id="{AC320B7D-DC07-4E98-ABEF-867AB4948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045491"/>
            <a:ext cx="8030033" cy="1200329"/>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Koja  od sledećih aplikacija omogućuje da pretražujete u potrazi za fajlovima koje ostali korisnici mreže </a:t>
            </a:r>
            <a:r>
              <a:rPr lang="sr-Latn-RS" sz="2400" dirty="0" err="1" smtClean="0">
                <a:solidFill>
                  <a:schemeClr val="tx1">
                    <a:lumMod val="65000"/>
                    <a:lumOff val="35000"/>
                  </a:schemeClr>
                </a:solidFill>
                <a:latin typeface="+mj-lt"/>
              </a:rPr>
              <a:t>šeruju</a:t>
            </a:r>
            <a:r>
              <a:rPr lang="sr-Latn-RS" sz="2400" dirty="0" smtClean="0">
                <a:solidFill>
                  <a:schemeClr val="tx1">
                    <a:lumMod val="65000"/>
                    <a:lumOff val="35000"/>
                  </a:schemeClr>
                </a:solidFill>
                <a:latin typeface="+mj-lt"/>
              </a:rPr>
              <a:t> i preuzimaju (</a:t>
            </a:r>
            <a:r>
              <a:rPr lang="en-GB" sz="2400" dirty="0" smtClean="0">
                <a:solidFill>
                  <a:schemeClr val="tx1">
                    <a:lumMod val="65000"/>
                    <a:lumOff val="35000"/>
                  </a:schemeClr>
                </a:solidFill>
                <a:latin typeface="+mj-lt"/>
              </a:rPr>
              <a:t>download</a:t>
            </a:r>
            <a:r>
              <a:rPr lang="sr-Latn-RS" sz="2400" dirty="0" smtClean="0">
                <a:solidFill>
                  <a:schemeClr val="tx1">
                    <a:lumMod val="65000"/>
                    <a:lumOff val="35000"/>
                  </a:schemeClr>
                </a:solidFill>
                <a:latin typeface="+mj-lt"/>
              </a:rPr>
              <a:t>)</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3905084"/>
            <a:ext cx="8030032" cy="2677656"/>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A</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smtClean="0">
                <a:solidFill>
                  <a:schemeClr val="bg1"/>
                </a:solidFill>
                <a:latin typeface="+mj-lt"/>
              </a:rPr>
              <a:t>P2P mreže omogućuju korisnicima da ponude fajlove za </a:t>
            </a:r>
            <a:r>
              <a:rPr lang="sr-Latn-RS" sz="2400" dirty="0" err="1" smtClean="0">
                <a:solidFill>
                  <a:schemeClr val="bg1"/>
                </a:solidFill>
                <a:latin typeface="+mj-lt"/>
              </a:rPr>
              <a:t>šerovanje</a:t>
            </a:r>
            <a:r>
              <a:rPr lang="sr-Latn-RS" sz="2400" dirty="0" smtClean="0">
                <a:solidFill>
                  <a:schemeClr val="bg1"/>
                </a:solidFill>
                <a:latin typeface="+mj-lt"/>
              </a:rPr>
              <a:t> (razmenu) i korisnici mogu da pretražuju fajlove po nazivu, vrsti, umetniku ili autoru. Mnogi ilegalni fajlovi prezentiraju se na toj mreži. Isto se može reći za IRC, ali u znatno manjoj meri</a:t>
            </a:r>
            <a:r>
              <a:rPr lang="en-GB" sz="2400" dirty="0" smtClean="0">
                <a:solidFill>
                  <a:schemeClr val="bg1"/>
                </a:solidFill>
                <a:latin typeface="+mj-lt"/>
              </a:rPr>
              <a:t>.</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279382"/>
            <a:ext cx="8030032" cy="1569660"/>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Razmena među jednakima (P2P mreža)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Mreža za prenošenje glasa (VOIP)</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IRC (mreža za internet ćaskanje)</a:t>
            </a:r>
            <a:endParaRPr lang="en-GB" sz="2400" dirty="0">
              <a:solidFill>
                <a:schemeClr val="bg1"/>
              </a:solidFill>
              <a:latin typeface="+mj-lt"/>
            </a:endParaRPr>
          </a:p>
          <a:p>
            <a:pPr marL="1828800" lvl="3" indent="-457200">
              <a:buAutoNum type="alphaUcPeriod"/>
            </a:pPr>
            <a:r>
              <a:rPr lang="sr-Latn-RS" sz="2400" dirty="0" err="1" smtClean="0">
                <a:solidFill>
                  <a:schemeClr val="bg1"/>
                </a:solidFill>
                <a:latin typeface="+mj-lt"/>
              </a:rPr>
              <a:t>Onlajn</a:t>
            </a:r>
            <a:r>
              <a:rPr lang="sr-Latn-RS" sz="2400" dirty="0" smtClean="0">
                <a:solidFill>
                  <a:schemeClr val="bg1"/>
                </a:solidFill>
                <a:latin typeface="+mj-lt"/>
              </a:rPr>
              <a:t> aplikacija za </a:t>
            </a:r>
            <a:r>
              <a:rPr lang="sr-Latn-RS" sz="2400" dirty="0" err="1" smtClean="0">
                <a:solidFill>
                  <a:schemeClr val="bg1"/>
                </a:solidFill>
                <a:latin typeface="+mj-lt"/>
              </a:rPr>
              <a:t>igrice</a:t>
            </a:r>
            <a:endParaRPr lang="en-GB" sz="2400" dirty="0">
              <a:solidFill>
                <a:schemeClr val="bg1"/>
              </a:solidFill>
              <a:latin typeface="+mj-lt"/>
            </a:endParaRPr>
          </a:p>
        </p:txBody>
      </p:sp>
    </p:spTree>
    <p:extLst>
      <p:ext uri="{BB962C8B-B14F-4D97-AF65-F5344CB8AC3E}">
        <p14:creationId xmlns:p14="http://schemas.microsoft.com/office/powerpoint/2010/main" val="367562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DUBOKA MREŽA, ANONIMNOST, TAMNA MREŽA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Osnove računara i interneta</a:t>
            </a:r>
            <a:endParaRPr lang="en-GB" dirty="0"/>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„Duboka 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sr-Latn-RS" dirty="0"/>
              <a:t>Ovakve slike često se koriste da bi se ilustrovao taj deo interneta</a:t>
            </a:r>
            <a:endParaRPr lang="en-US" dirty="0"/>
          </a:p>
          <a:p>
            <a:pPr marL="0" indent="0">
              <a:buNone/>
            </a:pPr>
            <a:r>
              <a:rPr lang="sr-Latn-RS" dirty="0"/>
              <a:t>Brojevi su samo procena – ali prilično tačna</a:t>
            </a:r>
            <a:r>
              <a:rPr lang="sr-Latn-RS" dirty="0" smtClean="0"/>
              <a:t>!</a:t>
            </a:r>
            <a:r>
              <a:rPr lang="en-GB" dirty="0" smtClean="0"/>
              <a:t> </a:t>
            </a:r>
            <a:endParaRPr lang="en-GB" dirty="0"/>
          </a:p>
        </p:txBody>
      </p:sp>
      <p:pic>
        <p:nvPicPr>
          <p:cNvPr id="6146" name="Picture 2">
            <a:extLst>
              <a:ext uri="{FF2B5EF4-FFF2-40B4-BE49-F238E27FC236}">
                <a16:creationId xmlns=""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 xmlns:a16="http://schemas.microsoft.com/office/drawing/2014/main" id="{162F1C13-2706-47C5-83F4-EC31E90AAB62}"/>
              </a:ext>
            </a:extLst>
          </p:cNvPr>
          <p:cNvSpPr txBox="1"/>
          <p:nvPr/>
        </p:nvSpPr>
        <p:spPr>
          <a:xfrm>
            <a:off x="6463774" y="1340582"/>
            <a:ext cx="2515096" cy="1015663"/>
          </a:xfrm>
          <a:prstGeom prst="rect">
            <a:avLst/>
          </a:prstGeom>
          <a:solidFill>
            <a:srgbClr val="F08A34"/>
          </a:solidFill>
        </p:spPr>
        <p:txBody>
          <a:bodyPr wrap="square" rtlCol="0">
            <a:spAutoFit/>
          </a:bodyPr>
          <a:lstStyle/>
          <a:p>
            <a:pPr algn="ctr"/>
            <a:r>
              <a:rPr lang="sr-Latn-RS" sz="2000" dirty="0" smtClean="0">
                <a:solidFill>
                  <a:schemeClr val="bg1"/>
                </a:solidFill>
                <a:latin typeface="+mj-lt"/>
              </a:rPr>
              <a:t>Može da traži i povezuje stranu sa stranom</a:t>
            </a:r>
            <a:endParaRPr lang="en-GB" sz="2000" dirty="0">
              <a:solidFill>
                <a:schemeClr val="bg1"/>
              </a:solidFill>
              <a:latin typeface="+mj-lt"/>
            </a:endParaRPr>
          </a:p>
        </p:txBody>
      </p:sp>
      <p:sp>
        <p:nvSpPr>
          <p:cNvPr id="13" name="TextBox 12">
            <a:extLst>
              <a:ext uri="{FF2B5EF4-FFF2-40B4-BE49-F238E27FC236}">
                <a16:creationId xmlns="" xmlns:a16="http://schemas.microsoft.com/office/drawing/2014/main" id="{F5203859-7460-4E33-9E6B-696BCE8C570F}"/>
              </a:ext>
            </a:extLst>
          </p:cNvPr>
          <p:cNvSpPr txBox="1"/>
          <p:nvPr/>
        </p:nvSpPr>
        <p:spPr>
          <a:xfrm>
            <a:off x="6453460" y="2535489"/>
            <a:ext cx="2535724" cy="3046988"/>
          </a:xfrm>
          <a:prstGeom prst="rect">
            <a:avLst/>
          </a:prstGeom>
          <a:solidFill>
            <a:srgbClr val="BDD8F3"/>
          </a:solidFill>
        </p:spPr>
        <p:txBody>
          <a:bodyPr wrap="square" rtlCol="0">
            <a:spAutoFit/>
          </a:bodyPr>
          <a:lstStyle/>
          <a:p>
            <a:pPr algn="ctr"/>
            <a:r>
              <a:rPr lang="sr-Latn-RS" sz="2400" dirty="0"/>
              <a:t>Strane nisu povezane međusobno i potreban je tačan </a:t>
            </a:r>
            <a:r>
              <a:rPr lang="sr-Latn-RS" sz="2400" i="1" dirty="0"/>
              <a:t>URL</a:t>
            </a:r>
            <a:r>
              <a:rPr lang="sr-Latn-RS" sz="2400" dirty="0"/>
              <a:t> da bi se stiglo do njih –</a:t>
            </a:r>
            <a:endParaRPr lang="en-US" sz="2400" dirty="0"/>
          </a:p>
          <a:p>
            <a:r>
              <a:rPr lang="sr-Latn-RS" sz="2400" dirty="0"/>
              <a:t>ili imena korisnika i lozinke uz overu</a:t>
            </a:r>
            <a:endParaRPr lang="en-GB" sz="2400" dirty="0">
              <a:solidFill>
                <a:schemeClr val="tx1">
                  <a:lumMod val="65000"/>
                  <a:lumOff val="35000"/>
                </a:schemeClr>
              </a:solidFill>
              <a:latin typeface="+mj-lt"/>
            </a:endParaRPr>
          </a:p>
        </p:txBody>
      </p:sp>
      <p:sp>
        <p:nvSpPr>
          <p:cNvPr id="14" name="TextBox 13">
            <a:extLst>
              <a:ext uri="{FF2B5EF4-FFF2-40B4-BE49-F238E27FC236}">
                <a16:creationId xmlns="" xmlns:a16="http://schemas.microsoft.com/office/drawing/2014/main" id="{D83DFBD0-6BFD-461F-8DE5-C5440FDC6171}"/>
              </a:ext>
            </a:extLst>
          </p:cNvPr>
          <p:cNvSpPr txBox="1"/>
          <p:nvPr/>
        </p:nvSpPr>
        <p:spPr>
          <a:xfrm>
            <a:off x="6440884" y="5247046"/>
            <a:ext cx="2537986" cy="1200329"/>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Potreban je softver po</a:t>
            </a:r>
            <a:r>
              <a:rPr kumimoji="0" lang="sr-Latn-RS" sz="2400" b="0" i="0" u="none" strike="noStrike" kern="0" cap="none" spc="0" normalizeH="0" noProof="0" dirty="0" smtClean="0">
                <a:ln>
                  <a:noFill/>
                </a:ln>
                <a:solidFill>
                  <a:prstClr val="white"/>
                </a:solidFill>
                <a:effectLst/>
                <a:uLnTx/>
                <a:uFillTx/>
                <a:latin typeface="Calibri"/>
                <a:ea typeface="ＭＳ Ｐゴシック" pitchFamily="-107" charset="-128"/>
              </a:rPr>
              <a:t> meri za pristup</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Anonimnost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buNone/>
            </a:pPr>
            <a:r>
              <a:rPr lang="sr-Latn-RS" dirty="0"/>
              <a:t>Postoji mnogo mogućih izvora kada je reč o anonimnosti</a:t>
            </a:r>
            <a:endParaRPr lang="en-GB" dirty="0" smtClean="0"/>
          </a:p>
          <a:p>
            <a:r>
              <a:rPr lang="sr-Latn-RS" dirty="0" smtClean="0"/>
              <a:t>Zašto</a:t>
            </a:r>
            <a:r>
              <a:rPr lang="en-GB" dirty="0" smtClean="0"/>
              <a:t>?</a:t>
            </a:r>
          </a:p>
          <a:p>
            <a:pPr lvl="1"/>
            <a:r>
              <a:rPr lang="sr-Latn-RS" dirty="0" smtClean="0"/>
              <a:t>Neki ljudi imaju potrebu da im se ne može ući u trag</a:t>
            </a:r>
          </a:p>
          <a:p>
            <a:pPr lvl="1"/>
            <a:r>
              <a:rPr lang="sr-Latn-RS" dirty="0" smtClean="0"/>
              <a:t>Možda žive u strahu od odmazde/identifikacije</a:t>
            </a:r>
          </a:p>
          <a:p>
            <a:pPr lvl="1"/>
            <a:r>
              <a:rPr lang="sr-Latn-RS" dirty="0" smtClean="0"/>
              <a:t>Možda su blokirani i žele da nađu izlaz ili put izokola</a:t>
            </a:r>
          </a:p>
          <a:p>
            <a:pPr lvl="1"/>
            <a:r>
              <a:rPr lang="sr-Latn-RS" dirty="0" smtClean="0"/>
              <a:t>Možda rade nešto ilegalno</a:t>
            </a:r>
            <a:endParaRPr lang="en-GB" dirty="0"/>
          </a:p>
          <a:p>
            <a:pPr marL="0" indent="0" algn="ctr">
              <a:buNone/>
            </a:pPr>
            <a:r>
              <a:rPr lang="sr-Latn-RS" b="1" dirty="0" smtClean="0"/>
              <a:t>Aplikacije</a:t>
            </a:r>
            <a:endParaRPr lang="en-GB" b="1" dirty="0"/>
          </a:p>
          <a:p>
            <a:pPr marL="0" indent="0" algn="ctr">
              <a:buNone/>
            </a:pPr>
            <a:r>
              <a:rPr lang="en-GB" b="1" dirty="0" smtClean="0"/>
              <a:t>Pro</a:t>
            </a:r>
            <a:r>
              <a:rPr lang="sr-Latn-RS" b="1" dirty="0" err="1" smtClean="0"/>
              <a:t>ksiji</a:t>
            </a:r>
            <a:r>
              <a:rPr lang="sr-Latn-RS" b="1" dirty="0" smtClean="0"/>
              <a:t> i</a:t>
            </a:r>
            <a:r>
              <a:rPr lang="en-GB" b="1" dirty="0" smtClean="0"/>
              <a:t> </a:t>
            </a:r>
            <a:r>
              <a:rPr lang="en-GB" b="1" i="1" dirty="0" smtClean="0"/>
              <a:t>VPN</a:t>
            </a:r>
            <a:endParaRPr lang="en-GB" b="1" i="1" dirty="0"/>
          </a:p>
          <a:p>
            <a:pPr marL="0" indent="0" algn="ctr">
              <a:buNone/>
            </a:pPr>
            <a:r>
              <a:rPr lang="en-GB" b="1" i="1" dirty="0"/>
              <a:t>TOR</a:t>
            </a:r>
            <a:r>
              <a:rPr lang="en-GB" b="1" dirty="0"/>
              <a:t> </a:t>
            </a:r>
            <a:r>
              <a:rPr lang="sr-Latn-RS" b="1" dirty="0" err="1" smtClean="0"/>
              <a:t>brauzeri</a:t>
            </a:r>
            <a:r>
              <a:rPr lang="sr-Latn-RS" b="1" dirty="0" smtClean="0"/>
              <a:t> </a:t>
            </a:r>
            <a:r>
              <a:rPr lang="en-GB" b="1" dirty="0" smtClean="0"/>
              <a:t>(</a:t>
            </a:r>
            <a:r>
              <a:rPr lang="sr-Latn-RS" b="1" dirty="0" smtClean="0"/>
              <a:t>ili nešto slično</a:t>
            </a:r>
            <a:r>
              <a:rPr lang="en-GB" b="1" dirty="0" smtClean="0"/>
              <a:t>)</a:t>
            </a:r>
            <a:endParaRPr lang="en-GB" b="1" dirty="0"/>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Programi/sajtovi za anonimnost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sr-Latn-RS" dirty="0" err="1" smtClean="0"/>
              <a:t>Brauzer</a:t>
            </a:r>
            <a:r>
              <a:rPr lang="sr-Latn-RS" dirty="0" smtClean="0"/>
              <a:t> i </a:t>
            </a:r>
            <a:r>
              <a:rPr lang="sr-Latn-RS" dirty="0" err="1" smtClean="0"/>
              <a:t>mejl</a:t>
            </a:r>
            <a:r>
              <a:rPr lang="sr-Latn-RS" dirty="0" smtClean="0"/>
              <a:t> programi za anonimnost</a:t>
            </a:r>
            <a:endParaRPr lang="en-GB" dirty="0"/>
          </a:p>
        </p:txBody>
      </p:sp>
      <p:pic>
        <p:nvPicPr>
          <p:cNvPr id="3074" name="Picture 2" descr="Cotse.Net Privacy Service -- Your Shield from the Internet">
            <a:extLst>
              <a:ext uri="{FF2B5EF4-FFF2-40B4-BE49-F238E27FC236}">
                <a16:creationId xmlns=""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Pro</a:t>
            </a:r>
            <a:r>
              <a:rPr lang="sr-Latn-RS" sz="3200" dirty="0" err="1" smtClean="0">
                <a:solidFill>
                  <a:schemeClr val="bg1"/>
                </a:solidFill>
                <a:latin typeface="Verdana" charset="0"/>
                <a:cs typeface="Verdana" charset="0"/>
              </a:rPr>
              <a:t>ksi</a:t>
            </a:r>
            <a:r>
              <a:rPr lang="sr-Latn-RS" sz="3200" dirty="0" smtClean="0">
                <a:solidFill>
                  <a:schemeClr val="bg1"/>
                </a:solidFill>
                <a:latin typeface="Verdana" charset="0"/>
                <a:cs typeface="Verdana" charset="0"/>
              </a:rPr>
              <a:t> protiv </a:t>
            </a:r>
            <a:r>
              <a:rPr lang="en-GB" sz="3200" i="1" dirty="0" smtClean="0">
                <a:solidFill>
                  <a:schemeClr val="bg1"/>
                </a:solidFill>
                <a:latin typeface="Verdana" charset="0"/>
                <a:cs typeface="Verdana" charset="0"/>
              </a:rPr>
              <a:t>VPN</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7500" lnSpcReduction="20000"/>
          </a:bodyPr>
          <a:lstStyle/>
          <a:p>
            <a:pPr marL="0" indent="0">
              <a:buNone/>
            </a:pPr>
            <a:r>
              <a:rPr lang="sr-Latn-RS" sz="6700" dirty="0" err="1"/>
              <a:t>Proksi</a:t>
            </a:r>
            <a:r>
              <a:rPr lang="sr-Latn-RS" sz="6700" dirty="0"/>
              <a:t> (</a:t>
            </a:r>
            <a:r>
              <a:rPr lang="sr-Latn-RS" sz="6700" i="1" dirty="0"/>
              <a:t>Proxy</a:t>
            </a:r>
            <a:r>
              <a:rPr lang="sr-Latn-RS" sz="6700" dirty="0"/>
              <a:t>) deluje kao „ulaz” za resurs baziran na mreži</a:t>
            </a:r>
            <a:endParaRPr lang="en-GB" sz="6700" dirty="0"/>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sr-Latn-RS" sz="6700" i="1" dirty="0"/>
              <a:t>VPN</a:t>
            </a:r>
            <a:r>
              <a:rPr lang="sr-Latn-RS" sz="6700" dirty="0"/>
              <a:t> stvara bezbedan tunel za sve komunikacije</a:t>
            </a:r>
            <a:endParaRPr lang="en-GB" sz="6700" dirty="0"/>
          </a:p>
        </p:txBody>
      </p:sp>
      <p:pic>
        <p:nvPicPr>
          <p:cNvPr id="7170" name="Picture 2">
            <a:extLst>
              <a:ext uri="{FF2B5EF4-FFF2-40B4-BE49-F238E27FC236}">
                <a16:creationId xmlns=""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 xmlns:a16="http://schemas.microsoft.com/office/drawing/2014/main" id="{00D6AE92-0249-4556-8FDA-3E486E22BEF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944836" y="2217275"/>
            <a:ext cx="549952" cy="41963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VPN</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en-GB" dirty="0" smtClean="0"/>
              <a:t>Legal</a:t>
            </a:r>
            <a:r>
              <a:rPr lang="sr-Latn-RS" dirty="0" smtClean="0"/>
              <a:t>no</a:t>
            </a:r>
            <a:endParaRPr lang="en-GB" dirty="0"/>
          </a:p>
          <a:p>
            <a:pPr marL="0" indent="0">
              <a:buNone/>
            </a:pPr>
            <a:r>
              <a:rPr lang="sr-Latn-RS" dirty="0" smtClean="0"/>
              <a:t>Bezbedno</a:t>
            </a:r>
            <a:endParaRPr lang="en-GB" dirty="0"/>
          </a:p>
          <a:p>
            <a:pPr marL="0" indent="0">
              <a:buNone/>
            </a:pPr>
            <a:r>
              <a:rPr lang="sr-Latn-RS" dirty="0" smtClean="0"/>
              <a:t>Lokacije</a:t>
            </a:r>
            <a:endParaRPr lang="en-GB" dirty="0"/>
          </a:p>
          <a:p>
            <a:pPr marL="0" indent="0">
              <a:buNone/>
            </a:pPr>
            <a:r>
              <a:rPr lang="sr-Latn-RS" dirty="0" smtClean="0"/>
              <a:t>Brzina</a:t>
            </a:r>
            <a:endParaRPr lang="en-GB" dirty="0"/>
          </a:p>
          <a:p>
            <a:pPr marL="0" indent="0">
              <a:buNone/>
            </a:pPr>
            <a:endParaRPr lang="en-GB" dirty="0"/>
          </a:p>
        </p:txBody>
      </p:sp>
      <p:pic>
        <p:nvPicPr>
          <p:cNvPr id="8" name="Picture 7">
            <a:extLst>
              <a:ext uri="{FF2B5EF4-FFF2-40B4-BE49-F238E27FC236}">
                <a16:creationId xmlns=""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 xmlns:a16="http://schemas.microsoft.com/office/drawing/2014/main" id="{29930C5C-E7EA-4C19-8D84-7A91AF11DDEC}"/>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082" b="18263"/>
          <a:stretch/>
        </p:blipFill>
        <p:spPr bwMode="auto">
          <a:xfrm>
            <a:off x="1735544" y="1052513"/>
            <a:ext cx="643842" cy="49127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 xmlns:a16="http://schemas.microsoft.com/office/drawing/2014/main" id="{D4AFD45E-9B89-402F-BEA9-37DD66AA2BD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082" b="18263"/>
          <a:stretch/>
        </p:blipFill>
        <p:spPr bwMode="auto">
          <a:xfrm>
            <a:off x="1735544" y="1628577"/>
            <a:ext cx="589226" cy="4496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 xmlns:a16="http://schemas.microsoft.com/office/drawing/2014/main" id="{112481BF-CE70-4EEE-B289-CE2E657D095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2821828"/>
            <a:ext cx="433550" cy="372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„Tamna 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r-Latn-RS" dirty="0" smtClean="0"/>
              <a:t>Kratak istorijat</a:t>
            </a:r>
            <a:endParaRPr lang="en-GB" dirty="0"/>
          </a:p>
          <a:p>
            <a:r>
              <a:rPr lang="en-GB" dirty="0" smtClean="0"/>
              <a:t>2000</a:t>
            </a:r>
            <a:r>
              <a:rPr lang="sr-Latn-RS" dirty="0" smtClean="0"/>
              <a:t>.</a:t>
            </a:r>
            <a:r>
              <a:rPr lang="en-GB" dirty="0" smtClean="0"/>
              <a:t> </a:t>
            </a:r>
            <a:r>
              <a:rPr lang="en-GB" dirty="0"/>
              <a:t>– </a:t>
            </a:r>
            <a:r>
              <a:rPr lang="sr-Latn-RS" dirty="0"/>
              <a:t>Puštena </a:t>
            </a:r>
            <a:r>
              <a:rPr lang="sr-Latn-RS" i="1" dirty="0" err="1"/>
              <a:t>freenet</a:t>
            </a:r>
            <a:r>
              <a:rPr lang="sr-Latn-RS" dirty="0"/>
              <a:t> (slobodna mreža</a:t>
            </a:r>
            <a:r>
              <a:rPr lang="sr-Latn-RS" dirty="0" smtClean="0"/>
              <a:t>)</a:t>
            </a:r>
            <a:endParaRPr lang="en-GB" dirty="0"/>
          </a:p>
          <a:p>
            <a:r>
              <a:rPr lang="en-GB" dirty="0" smtClean="0"/>
              <a:t>2002</a:t>
            </a:r>
            <a:r>
              <a:rPr lang="sr-Latn-RS" dirty="0" smtClean="0"/>
              <a:t>.</a:t>
            </a:r>
            <a:r>
              <a:rPr lang="en-GB" dirty="0" smtClean="0"/>
              <a:t> </a:t>
            </a:r>
            <a:r>
              <a:rPr lang="en-GB" dirty="0"/>
              <a:t>– </a:t>
            </a:r>
            <a:r>
              <a:rPr lang="sr-Latn-RS" dirty="0"/>
              <a:t>Američka mornarica počela da koristi </a:t>
            </a:r>
            <a:r>
              <a:rPr lang="sr-Latn-RS" i="1" dirty="0"/>
              <a:t>TOR</a:t>
            </a:r>
            <a:endParaRPr lang="en-GB" dirty="0"/>
          </a:p>
          <a:p>
            <a:r>
              <a:rPr lang="en-GB" dirty="0" smtClean="0"/>
              <a:t>2009</a:t>
            </a:r>
            <a:r>
              <a:rPr lang="sr-Latn-RS" dirty="0" smtClean="0"/>
              <a:t>.</a:t>
            </a:r>
            <a:r>
              <a:rPr lang="en-GB" dirty="0" smtClean="0"/>
              <a:t> </a:t>
            </a:r>
            <a:r>
              <a:rPr lang="en-GB" dirty="0"/>
              <a:t>– </a:t>
            </a:r>
            <a:r>
              <a:rPr lang="sr-Latn-RS" dirty="0" err="1"/>
              <a:t>Satoši</a:t>
            </a:r>
            <a:r>
              <a:rPr lang="sr-Latn-RS" dirty="0"/>
              <a:t> </a:t>
            </a:r>
            <a:r>
              <a:rPr lang="sr-Latn-RS" dirty="0" err="1"/>
              <a:t>Nakamoto</a:t>
            </a:r>
            <a:r>
              <a:rPr lang="sr-Latn-RS" dirty="0"/>
              <a:t> „iskopao” prvi </a:t>
            </a:r>
            <a:r>
              <a:rPr lang="sr-Latn-RS" dirty="0" err="1"/>
              <a:t>bitkoin</a:t>
            </a:r>
            <a:endParaRPr lang="en-GB" dirty="0"/>
          </a:p>
          <a:p>
            <a:pPr lvl="1"/>
            <a:r>
              <a:rPr lang="en-GB" dirty="0" smtClean="0"/>
              <a:t>(</a:t>
            </a:r>
            <a:r>
              <a:rPr lang="sr-Latn-RS" dirty="0" smtClean="0"/>
              <a:t>mart </a:t>
            </a:r>
            <a:r>
              <a:rPr lang="en-GB" dirty="0" smtClean="0"/>
              <a:t>2009</a:t>
            </a:r>
            <a:r>
              <a:rPr lang="sr-Latn-RS" dirty="0" smtClean="0"/>
              <a:t>.</a:t>
            </a:r>
            <a:r>
              <a:rPr lang="en-GB" dirty="0" smtClean="0"/>
              <a:t> </a:t>
            </a:r>
            <a:r>
              <a:rPr lang="en-GB" dirty="0"/>
              <a:t>= $0.003 – </a:t>
            </a:r>
            <a:r>
              <a:rPr lang="en-GB" dirty="0" smtClean="0"/>
              <a:t>17</a:t>
            </a:r>
            <a:r>
              <a:rPr lang="sr-Latn-RS" dirty="0" smtClean="0"/>
              <a:t>. decembar </a:t>
            </a:r>
            <a:r>
              <a:rPr lang="en-GB" dirty="0" smtClean="0"/>
              <a:t>2017</a:t>
            </a:r>
            <a:r>
              <a:rPr lang="sr-Latn-RS" dirty="0" smtClean="0"/>
              <a:t>.</a:t>
            </a:r>
            <a:r>
              <a:rPr lang="en-GB" dirty="0" smtClean="0"/>
              <a:t> </a:t>
            </a:r>
            <a:r>
              <a:rPr lang="en-GB" dirty="0"/>
              <a:t>= $</a:t>
            </a:r>
            <a:r>
              <a:rPr lang="en-GB" dirty="0" smtClean="0"/>
              <a:t>19</a:t>
            </a:r>
            <a:r>
              <a:rPr lang="sr-Latn-RS" dirty="0" smtClean="0"/>
              <a:t>.</a:t>
            </a:r>
            <a:r>
              <a:rPr lang="en-GB" dirty="0" smtClean="0"/>
              <a:t>783</a:t>
            </a:r>
            <a:r>
              <a:rPr lang="en-GB" dirty="0"/>
              <a:t>)</a:t>
            </a:r>
          </a:p>
          <a:p>
            <a:r>
              <a:rPr lang="en-GB" dirty="0" smtClean="0"/>
              <a:t>2011</a:t>
            </a:r>
            <a:r>
              <a:rPr lang="sr-Latn-RS" dirty="0" smtClean="0"/>
              <a:t>.</a:t>
            </a:r>
            <a:r>
              <a:rPr lang="en-GB" dirty="0" smtClean="0"/>
              <a:t> </a:t>
            </a:r>
            <a:r>
              <a:rPr lang="en-GB" dirty="0"/>
              <a:t>– </a:t>
            </a:r>
            <a:r>
              <a:rPr lang="sr-Latn-RS" dirty="0"/>
              <a:t>Počeo (sajt) </a:t>
            </a:r>
            <a:r>
              <a:rPr lang="sr-Latn-RS" i="1" dirty="0" err="1"/>
              <a:t>Silk</a:t>
            </a:r>
            <a:r>
              <a:rPr lang="sr-Latn-RS" i="1" dirty="0"/>
              <a:t> </a:t>
            </a:r>
            <a:r>
              <a:rPr lang="sr-Latn-RS" i="1" dirty="0" err="1"/>
              <a:t>road</a:t>
            </a:r>
            <a:r>
              <a:rPr lang="sr-Latn-RS" dirty="0"/>
              <a:t> („Put svile</a:t>
            </a:r>
            <a:r>
              <a:rPr lang="sr-Latn-RS" dirty="0" smtClean="0"/>
              <a:t>”)</a:t>
            </a:r>
            <a:endParaRPr lang="en-GB" dirty="0"/>
          </a:p>
          <a:p>
            <a:r>
              <a:rPr lang="en-GB" dirty="0" smtClean="0"/>
              <a:t>2013</a:t>
            </a:r>
            <a:r>
              <a:rPr lang="sr-Latn-RS" dirty="0" smtClean="0"/>
              <a:t>.</a:t>
            </a:r>
            <a:r>
              <a:rPr lang="en-GB" dirty="0" smtClean="0"/>
              <a:t> </a:t>
            </a:r>
            <a:r>
              <a:rPr lang="en-GB" dirty="0"/>
              <a:t>– </a:t>
            </a:r>
            <a:r>
              <a:rPr lang="sr-Latn-RS" dirty="0"/>
              <a:t>FBI uhapsio Strašnog Pirata </a:t>
            </a:r>
            <a:r>
              <a:rPr lang="sr-Latn-RS" dirty="0" err="1"/>
              <a:t>Robertsa</a:t>
            </a:r>
            <a:r>
              <a:rPr lang="sr-Latn-RS" dirty="0"/>
              <a:t> (</a:t>
            </a:r>
            <a:r>
              <a:rPr lang="sr-Latn-RS" i="1" dirty="0"/>
              <a:t>Rosa </a:t>
            </a:r>
            <a:r>
              <a:rPr lang="sr-Latn-RS" i="1" dirty="0" err="1"/>
              <a:t>Ulbrihta</a:t>
            </a:r>
            <a:r>
              <a:rPr lang="sr-Latn-RS" i="1" dirty="0"/>
              <a:t>/</a:t>
            </a:r>
            <a:r>
              <a:rPr lang="sr-Latn-RS" i="1" dirty="0" err="1"/>
              <a:t>Ross</a:t>
            </a:r>
            <a:r>
              <a:rPr lang="sr-Latn-RS" i="1" dirty="0"/>
              <a:t> </a:t>
            </a:r>
            <a:r>
              <a:rPr lang="sr-Latn-RS" i="1" dirty="0" err="1"/>
              <a:t>Ulbricht</a:t>
            </a:r>
            <a:r>
              <a:rPr lang="sr-Latn-RS" dirty="0"/>
              <a:t>) – vlasnika sajta </a:t>
            </a:r>
            <a:r>
              <a:rPr lang="sr-Latn-RS" i="1" dirty="0" err="1"/>
              <a:t>Silk</a:t>
            </a:r>
            <a:r>
              <a:rPr lang="sr-Latn-RS" i="1" dirty="0"/>
              <a:t> </a:t>
            </a:r>
            <a:r>
              <a:rPr lang="sr-Latn-RS" i="1" dirty="0" err="1"/>
              <a:t>road</a:t>
            </a:r>
            <a:endParaRPr lang="en-GB" dirty="0"/>
          </a:p>
          <a:p>
            <a:r>
              <a:rPr lang="en-GB" dirty="0" smtClean="0"/>
              <a:t>2019</a:t>
            </a:r>
            <a:r>
              <a:rPr lang="sr-Latn-RS" dirty="0" smtClean="0"/>
              <a:t>.</a:t>
            </a:r>
            <a:r>
              <a:rPr lang="en-GB" dirty="0" smtClean="0"/>
              <a:t> </a:t>
            </a:r>
            <a:r>
              <a:rPr lang="en-GB" dirty="0"/>
              <a:t>– </a:t>
            </a:r>
            <a:r>
              <a:rPr lang="sr-Latn-RS" dirty="0"/>
              <a:t>Brojevi ukazuju na trgovinu u vrednosti od milijardu dolara</a:t>
            </a:r>
            <a:endParaRPr lang="en-GB" dirty="0"/>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TOR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buNone/>
            </a:pPr>
            <a:r>
              <a:rPr lang="en-GB" i="1" dirty="0"/>
              <a:t>TOR – The Onion </a:t>
            </a:r>
            <a:r>
              <a:rPr lang="en-GB" i="1" dirty="0" smtClean="0"/>
              <a:t>Router</a:t>
            </a:r>
            <a:r>
              <a:rPr lang="sr-Latn-RS" i="1" dirty="0" smtClean="0"/>
              <a:t> </a:t>
            </a:r>
            <a:br>
              <a:rPr lang="sr-Latn-RS" i="1" dirty="0" smtClean="0"/>
            </a:br>
            <a:r>
              <a:rPr lang="sr-Latn-RS" sz="2000" i="1" dirty="0" smtClean="0"/>
              <a:t>(</a:t>
            </a:r>
            <a:r>
              <a:rPr lang="sr-Latn-RS" sz="2000" i="1" dirty="0" err="1" smtClean="0"/>
              <a:t>Onion</a:t>
            </a:r>
            <a:r>
              <a:rPr lang="sr-Latn-RS" sz="2000" i="1" dirty="0" smtClean="0"/>
              <a:t> </a:t>
            </a:r>
            <a:r>
              <a:rPr lang="sr-Latn-RS" sz="2000" dirty="0" smtClean="0"/>
              <a:t>= luk)</a:t>
            </a:r>
            <a:endParaRPr lang="en-GB" sz="2000" dirty="0"/>
          </a:p>
          <a:p>
            <a:r>
              <a:rPr lang="sr-Latn-RS" dirty="0" smtClean="0"/>
              <a:t>Oko </a:t>
            </a:r>
            <a:r>
              <a:rPr lang="en-GB" dirty="0" smtClean="0"/>
              <a:t>65</a:t>
            </a:r>
            <a:r>
              <a:rPr lang="sr-Latn-RS" dirty="0" smtClean="0"/>
              <a:t>.</a:t>
            </a:r>
            <a:r>
              <a:rPr lang="en-GB" dirty="0" smtClean="0"/>
              <a:t>000 </a:t>
            </a:r>
            <a:r>
              <a:rPr lang="sr-Latn-RS" dirty="0" smtClean="0"/>
              <a:t>jedinstvenih </a:t>
            </a:r>
            <a:r>
              <a:rPr lang="en-GB" i="1" dirty="0" smtClean="0"/>
              <a:t>URL</a:t>
            </a:r>
            <a:endParaRPr lang="en-GB" i="1" dirty="0"/>
          </a:p>
          <a:p>
            <a:pPr lvl="1"/>
            <a:r>
              <a:rPr lang="sr-Latn-RS" dirty="0" smtClean="0"/>
              <a:t>Svaka se završava sa „</a:t>
            </a:r>
            <a:r>
              <a:rPr lang="en-GB" dirty="0" smtClean="0"/>
              <a:t>onion</a:t>
            </a:r>
            <a:r>
              <a:rPr lang="sr-Latn-RS" dirty="0" smtClean="0"/>
              <a:t>“</a:t>
            </a:r>
            <a:endParaRPr lang="en-GB" dirty="0"/>
          </a:p>
          <a:p>
            <a:r>
              <a:rPr lang="sr-Latn-RS" dirty="0" smtClean="0"/>
              <a:t>Mnogi su legalni </a:t>
            </a:r>
            <a:r>
              <a:rPr lang="en-GB" dirty="0" smtClean="0"/>
              <a:t>– </a:t>
            </a:r>
            <a:r>
              <a:rPr lang="sr-Latn-RS" dirty="0" smtClean="0"/>
              <a:t>mnogi nisu</a:t>
            </a:r>
            <a:r>
              <a:rPr lang="en-GB" dirty="0" smtClean="0"/>
              <a:t>!</a:t>
            </a:r>
            <a:endParaRPr lang="en-GB" dirty="0"/>
          </a:p>
          <a:p>
            <a:pPr lvl="1"/>
            <a:r>
              <a:rPr lang="sr-Latn-RS" dirty="0" smtClean="0"/>
              <a:t>Privatnost i zaštita</a:t>
            </a:r>
            <a:endParaRPr lang="en-GB" dirty="0"/>
          </a:p>
          <a:p>
            <a:pPr lvl="1"/>
            <a:r>
              <a:rPr lang="sr-Latn-RS" dirty="0" smtClean="0"/>
              <a:t>Ilegalna tržišta</a:t>
            </a:r>
            <a:endParaRPr lang="en-GB" dirty="0"/>
          </a:p>
          <a:p>
            <a:pPr lvl="1"/>
            <a:r>
              <a:rPr lang="sr-Latn-RS" dirty="0" smtClean="0"/>
              <a:t>Droga, oružje, usluge, ukradeni identiteti, pornografija, </a:t>
            </a:r>
            <a:r>
              <a:rPr lang="sr-Latn-RS" dirty="0" err="1" smtClean="0"/>
              <a:t>pedofilija</a:t>
            </a:r>
            <a:endParaRPr lang="en-GB" dirty="0"/>
          </a:p>
          <a:p>
            <a:pPr lvl="1"/>
            <a:r>
              <a:rPr lang="sr-Latn-RS" dirty="0" err="1" smtClean="0"/>
              <a:t>Kriptovalute</a:t>
            </a:r>
            <a:endParaRPr lang="en-GB" dirty="0"/>
          </a:p>
          <a:p>
            <a:pPr marL="0" indent="0">
              <a:buNone/>
            </a:pPr>
            <a:endParaRPr lang="en-GB" dirty="0"/>
          </a:p>
        </p:txBody>
      </p:sp>
      <p:pic>
        <p:nvPicPr>
          <p:cNvPr id="4" name="Picture 3">
            <a:extLst>
              <a:ext uri="{FF2B5EF4-FFF2-40B4-BE49-F238E27FC236}">
                <a16:creationId xmlns=""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en-GB" sz="1200" dirty="0"/>
              <a:t>Truth about the Dark Web – Kumar &amp; Rosenbach</a:t>
            </a:r>
          </a:p>
        </p:txBody>
      </p:sp>
      <p:pic>
        <p:nvPicPr>
          <p:cNvPr id="5" name="Picture 4">
            <a:extLst>
              <a:ext uri="{FF2B5EF4-FFF2-40B4-BE49-F238E27FC236}">
                <a16:creationId xmlns=""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 xmlns:a16="http://schemas.microsoft.com/office/drawing/2014/main" id="{D2DFBF17-EB0B-45C3-A755-4EB349D175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904" b="28877"/>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Audio/video/s</a:t>
            </a:r>
            <a:r>
              <a:rPr lang="sr-Latn-RS" sz="3200" dirty="0" err="1" smtClean="0">
                <a:solidFill>
                  <a:schemeClr val="bg1"/>
                </a:solidFill>
                <a:latin typeface="Verdana" charset="0"/>
                <a:cs typeface="Verdana" charset="0"/>
              </a:rPr>
              <a:t>kladištenje</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9" name="Rectangle 38">
            <a:extLst>
              <a:ext uri="{FF2B5EF4-FFF2-40B4-BE49-F238E27FC236}">
                <a16:creationId xmlns=""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sp>
        <p:nvSpPr>
          <p:cNvPr id="42" name="Rectangle 41">
            <a:extLst>
              <a:ext uri="{FF2B5EF4-FFF2-40B4-BE49-F238E27FC236}">
                <a16:creationId xmlns=""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Network Card</a:t>
            </a:r>
          </a:p>
        </p:txBody>
      </p:sp>
      <p:sp>
        <p:nvSpPr>
          <p:cNvPr id="43" name="Rectangle 42">
            <a:extLst>
              <a:ext uri="{FF2B5EF4-FFF2-40B4-BE49-F238E27FC236}">
                <a16:creationId xmlns=""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PCI</a:t>
            </a:r>
          </a:p>
          <a:p>
            <a:pPr algn="ctr"/>
            <a:r>
              <a:rPr lang="en-GB" i="1" dirty="0">
                <a:solidFill>
                  <a:schemeClr val="tx1"/>
                </a:solidFill>
              </a:rPr>
              <a:t>USB</a:t>
            </a:r>
          </a:p>
        </p:txBody>
      </p:sp>
      <p:pic>
        <p:nvPicPr>
          <p:cNvPr id="8194" name="Picture 2" descr="Computer Audio and Sound Card Tutorial">
            <a:extLst>
              <a:ext uri="{FF2B5EF4-FFF2-40B4-BE49-F238E27FC236}">
                <a16:creationId xmlns=""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 xmlns:a16="http://schemas.microsoft.com/office/drawing/2014/main" id="{C8444860-D1D8-4CE0-8CC6-1498BFAF56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231" t="6456" r="9742" b="26077"/>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 xmlns:a16="http://schemas.microsoft.com/office/drawing/2014/main" id="{E88546D1-CE25-4E08-ADF1-2DFDBD60536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546" t="23375" b="16402"/>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 xmlns:a16="http://schemas.microsoft.com/office/drawing/2014/main" id="{CFE37768-C777-4E9B-9725-5B74C864C2B4}"/>
              </a:ext>
            </a:extLst>
          </p:cNvPr>
          <p:cNvSpPr txBox="1"/>
          <p:nvPr/>
        </p:nvSpPr>
        <p:spPr>
          <a:xfrm>
            <a:off x="6202407" y="2935860"/>
            <a:ext cx="2902705" cy="1938992"/>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400" dirty="0">
                <a:solidFill>
                  <a:schemeClr val="bg1"/>
                </a:solidFill>
              </a:rPr>
              <a:t>Omogućava </a:t>
            </a:r>
            <a:r>
              <a:rPr lang="sr-Latn-RS" sz="2400" dirty="0" err="1">
                <a:solidFill>
                  <a:schemeClr val="bg1"/>
                </a:solidFill>
              </a:rPr>
              <a:t>input</a:t>
            </a:r>
            <a:r>
              <a:rPr lang="sr-Latn-RS" sz="2400" dirty="0">
                <a:solidFill>
                  <a:schemeClr val="bg1"/>
                </a:solidFill>
              </a:rPr>
              <a:t>/</a:t>
            </a:r>
            <a:r>
              <a:rPr lang="sr-Latn-RS" sz="2400" dirty="0" err="1">
                <a:solidFill>
                  <a:schemeClr val="bg1"/>
                </a:solidFill>
              </a:rPr>
              <a:t>autput</a:t>
            </a:r>
            <a:r>
              <a:rPr lang="sr-Latn-RS" sz="2400" dirty="0">
                <a:solidFill>
                  <a:schemeClr val="bg1"/>
                </a:solidFill>
              </a:rPr>
              <a:t> u sistem i iz sistema</a:t>
            </a:r>
            <a:endParaRPr lang="en-US" sz="2400" dirty="0">
              <a:solidFill>
                <a:schemeClr val="bg1"/>
              </a:solidFill>
            </a:endParaRPr>
          </a:p>
          <a:p>
            <a:pPr marL="342900" indent="-342900">
              <a:buFont typeface="Arial" panose="020B0604020202020204" pitchFamily="34" charset="0"/>
              <a:buChar char="•"/>
            </a:pPr>
            <a:r>
              <a:rPr lang="sr-Latn-RS" sz="2400" dirty="0">
                <a:solidFill>
                  <a:schemeClr val="bg1"/>
                </a:solidFill>
              </a:rPr>
              <a:t>Dodatna pokretna memorija</a:t>
            </a:r>
            <a:endParaRPr lang="en-GB" sz="2400" dirty="0">
              <a:solidFill>
                <a:schemeClr val="bg1"/>
              </a:solidFill>
              <a:latin typeface="+mj-lt"/>
            </a:endParaRPr>
          </a:p>
        </p:txBody>
      </p:sp>
      <p:sp>
        <p:nvSpPr>
          <p:cNvPr id="45" name="Rectangle 44">
            <a:extLst>
              <a:ext uri="{FF2B5EF4-FFF2-40B4-BE49-F238E27FC236}">
                <a16:creationId xmlns=""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Audio</a:t>
            </a:r>
          </a:p>
          <a:p>
            <a:pPr algn="ctr"/>
            <a:r>
              <a:rPr lang="en-GB" i="1" dirty="0">
                <a:solidFill>
                  <a:schemeClr val="tx1"/>
                </a:solidFill>
              </a:rPr>
              <a:t>Video</a:t>
            </a:r>
          </a:p>
          <a:p>
            <a:pPr algn="ctr"/>
            <a:r>
              <a:rPr lang="en-GB" i="1" dirty="0">
                <a:solidFill>
                  <a:schemeClr val="tx1"/>
                </a:solidFill>
              </a:rPr>
              <a:t>Storage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TOR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sr-Latn-RS" dirty="0" smtClean="0"/>
              <a:t>Zašto se zove „</a:t>
            </a:r>
            <a:r>
              <a:rPr lang="en-GB" dirty="0" smtClean="0"/>
              <a:t>the onion router</a:t>
            </a:r>
            <a:r>
              <a:rPr lang="sr-Latn-RS" dirty="0" smtClean="0"/>
              <a:t>“</a:t>
            </a:r>
            <a:r>
              <a:rPr lang="en-GB" dirty="0" smtClean="0"/>
              <a:t>?</a:t>
            </a:r>
            <a:endParaRPr lang="en-GB" dirty="0"/>
          </a:p>
          <a:p>
            <a:pPr marL="0" indent="0">
              <a:buNone/>
            </a:pPr>
            <a:endParaRPr lang="en-GB" dirty="0"/>
          </a:p>
        </p:txBody>
      </p:sp>
      <p:pic>
        <p:nvPicPr>
          <p:cNvPr id="13" name="Picture 2" descr="attrib:wikipedia">
            <a:extLst>
              <a:ext uri="{FF2B5EF4-FFF2-40B4-BE49-F238E27FC236}">
                <a16:creationId xmlns=""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2400" b="0" i="0" u="none" strike="noStrike" kern="0" cap="none" spc="0" normalizeH="0" baseline="0" noProof="0" dirty="0">
                <a:ln>
                  <a:noFill/>
                </a:ln>
                <a:solidFill>
                  <a:srgbClr val="FF0000"/>
                </a:solidFill>
                <a:effectLst/>
                <a:uLnTx/>
                <a:uFillTx/>
                <a:latin typeface="+mj-lt"/>
                <a:ea typeface="+mn-ea"/>
                <a:cs typeface="+mn-cs"/>
              </a:rPr>
              <a:t>A</a:t>
            </a:r>
          </a:p>
        </p:txBody>
      </p:sp>
      <p:sp>
        <p:nvSpPr>
          <p:cNvPr id="16" name="TextBox 15">
            <a:extLst>
              <a:ext uri="{FF2B5EF4-FFF2-40B4-BE49-F238E27FC236}">
                <a16:creationId xmlns=""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Kriptovalute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r-Latn-RS" dirty="0" smtClean="0"/>
              <a:t>Istorijat </a:t>
            </a:r>
            <a:r>
              <a:rPr lang="sr-Latn-RS" dirty="0" err="1" smtClean="0"/>
              <a:t>bitkoina</a:t>
            </a:r>
            <a:endParaRPr lang="en-GB" dirty="0"/>
          </a:p>
          <a:p>
            <a:r>
              <a:rPr lang="en-GB" dirty="0" smtClean="0"/>
              <a:t>2009</a:t>
            </a:r>
            <a:r>
              <a:rPr lang="sr-Latn-RS" dirty="0" smtClean="0"/>
              <a:t>.</a:t>
            </a:r>
            <a:r>
              <a:rPr lang="en-GB" dirty="0" smtClean="0"/>
              <a:t> </a:t>
            </a:r>
            <a:r>
              <a:rPr lang="en-GB" dirty="0"/>
              <a:t>– </a:t>
            </a:r>
            <a:r>
              <a:rPr lang="sr-Latn-RS" dirty="0" err="1" smtClean="0"/>
              <a:t>Satoši</a:t>
            </a:r>
            <a:r>
              <a:rPr lang="sr-Latn-RS" dirty="0" smtClean="0"/>
              <a:t> </a:t>
            </a:r>
            <a:r>
              <a:rPr lang="sr-Latn-RS" dirty="0" err="1" smtClean="0"/>
              <a:t>Nakamoto</a:t>
            </a:r>
            <a:r>
              <a:rPr lang="sr-Latn-RS" dirty="0" smtClean="0"/>
              <a:t> „iskopao“ prvi </a:t>
            </a:r>
            <a:r>
              <a:rPr lang="sr-Latn-RS" dirty="0" err="1" smtClean="0"/>
              <a:t>bitkoin</a:t>
            </a:r>
            <a:endParaRPr lang="en-GB" dirty="0"/>
          </a:p>
        </p:txBody>
      </p:sp>
      <p:pic>
        <p:nvPicPr>
          <p:cNvPr id="3" name="Picture 2">
            <a:extLst>
              <a:ext uri="{FF2B5EF4-FFF2-40B4-BE49-F238E27FC236}">
                <a16:creationId xmlns=""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Kriptovalute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normAutofit/>
          </a:bodyPr>
          <a:lstStyle/>
          <a:p>
            <a:pPr marL="0" indent="0">
              <a:buNone/>
            </a:pPr>
            <a:r>
              <a:rPr lang="sr-Latn-RS" sz="2400" dirty="0" smtClean="0"/>
              <a:t>Karakteristike </a:t>
            </a:r>
            <a:r>
              <a:rPr lang="sr-Latn-RS" sz="2400" dirty="0" err="1" smtClean="0"/>
              <a:t>kriptovalute</a:t>
            </a:r>
            <a:endParaRPr lang="en-GB" sz="2400" dirty="0"/>
          </a:p>
          <a:p>
            <a:pPr marL="457200" indent="-457200"/>
            <a:r>
              <a:rPr lang="en-GB" sz="2400" dirty="0" smtClean="0"/>
              <a:t>Global</a:t>
            </a:r>
            <a:r>
              <a:rPr lang="sr-Latn-RS" sz="2400" dirty="0" smtClean="0"/>
              <a:t>na</a:t>
            </a:r>
            <a:r>
              <a:rPr lang="en-GB" sz="2400" dirty="0" smtClean="0"/>
              <a:t> </a:t>
            </a:r>
            <a:r>
              <a:rPr lang="en-GB" sz="2400" dirty="0"/>
              <a:t>– </a:t>
            </a:r>
            <a:r>
              <a:rPr lang="en-GB" sz="2400" dirty="0" smtClean="0"/>
              <a:t>n</a:t>
            </a:r>
            <a:r>
              <a:rPr lang="sr-Latn-RS" sz="2400" dirty="0" err="1" smtClean="0"/>
              <a:t>ema</a:t>
            </a:r>
            <a:r>
              <a:rPr lang="sr-Latn-RS" sz="2400" dirty="0" smtClean="0"/>
              <a:t> granica</a:t>
            </a:r>
            <a:endParaRPr lang="en-GB" sz="2400" dirty="0"/>
          </a:p>
          <a:p>
            <a:pPr marL="457200" indent="-457200"/>
            <a:r>
              <a:rPr lang="sr-Latn-RS" sz="2400" dirty="0" smtClean="0"/>
              <a:t>Decentralizovana – ne </a:t>
            </a:r>
            <a:br>
              <a:rPr lang="sr-Latn-RS" sz="2400" dirty="0" smtClean="0"/>
            </a:br>
            <a:r>
              <a:rPr lang="sr-Latn-RS" sz="2400" dirty="0" smtClean="0"/>
              <a:t>postoji kontrola</a:t>
            </a:r>
            <a:endParaRPr lang="en-GB" sz="2400" dirty="0"/>
          </a:p>
          <a:p>
            <a:pPr marL="457200" indent="-457200"/>
            <a:r>
              <a:rPr lang="sr-Latn-RS" sz="2400" dirty="0" smtClean="0"/>
              <a:t>Nestabilna – može veoma mnogo </a:t>
            </a:r>
            <a:br>
              <a:rPr lang="sr-Latn-RS" sz="2400" dirty="0" smtClean="0"/>
            </a:br>
            <a:r>
              <a:rPr lang="sr-Latn-RS" sz="2400" dirty="0" smtClean="0"/>
              <a:t>da fluktuira</a:t>
            </a:r>
            <a:endParaRPr lang="en-GB" sz="2400" dirty="0"/>
          </a:p>
          <a:p>
            <a:pPr marL="457200" indent="-457200"/>
            <a:r>
              <a:rPr lang="sr-Latn-RS" sz="2400" dirty="0" smtClean="0"/>
              <a:t>Bezbedna </a:t>
            </a:r>
            <a:r>
              <a:rPr lang="en-GB" sz="2400" dirty="0" smtClean="0"/>
              <a:t>– </a:t>
            </a:r>
            <a:r>
              <a:rPr lang="sr-Latn-RS" sz="2400" dirty="0" smtClean="0"/>
              <a:t>„privatni ključ“</a:t>
            </a:r>
            <a:endParaRPr lang="en-GB" sz="2400" dirty="0"/>
          </a:p>
          <a:p>
            <a:pPr marL="457200" indent="-457200"/>
            <a:r>
              <a:rPr lang="sr-Latn-RS" sz="2400" dirty="0" smtClean="0"/>
              <a:t>Anonimna</a:t>
            </a:r>
            <a:endParaRPr lang="en-GB" sz="2400" dirty="0"/>
          </a:p>
          <a:p>
            <a:pPr marL="457200" indent="-457200"/>
            <a:r>
              <a:rPr lang="sr-Latn-RS" sz="2400" dirty="0" smtClean="0"/>
              <a:t>Stvara se „</a:t>
            </a:r>
            <a:r>
              <a:rPr lang="sr-Latn-RS" sz="2400" dirty="0" err="1" smtClean="0"/>
              <a:t>rudarenjem</a:t>
            </a:r>
            <a:r>
              <a:rPr lang="sr-Latn-RS" sz="2400" dirty="0" smtClean="0"/>
              <a:t>“ ili </a:t>
            </a:r>
            <a:br>
              <a:rPr lang="sr-Latn-RS" sz="2400" dirty="0" smtClean="0"/>
            </a:br>
            <a:r>
              <a:rPr lang="sr-Latn-RS" sz="2400" dirty="0" smtClean="0"/>
              <a:t>„kopanjem“</a:t>
            </a:r>
            <a:endParaRPr lang="en-GB" sz="2400" dirty="0"/>
          </a:p>
        </p:txBody>
      </p:sp>
      <p:sp>
        <p:nvSpPr>
          <p:cNvPr id="19" name="Content Placeholder 1">
            <a:extLst>
              <a:ext uri="{FF2B5EF4-FFF2-40B4-BE49-F238E27FC236}">
                <a16:creationId xmlns=""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400" dirty="0" smtClean="0"/>
              <a:t>Transparent</a:t>
            </a:r>
            <a:r>
              <a:rPr lang="sr-Latn-RS" sz="2400" dirty="0" smtClean="0"/>
              <a:t>no</a:t>
            </a:r>
            <a:r>
              <a:rPr lang="en-GB" sz="2400" dirty="0" smtClean="0"/>
              <a:t> </a:t>
            </a:r>
            <a:r>
              <a:rPr lang="sr-Latn-RS" sz="2400" dirty="0" smtClean="0"/>
              <a:t>(</a:t>
            </a:r>
            <a:r>
              <a:rPr lang="sr-Latn-RS" sz="2400" i="1" dirty="0"/>
              <a:t>b</a:t>
            </a:r>
            <a:r>
              <a:rPr lang="en-GB" sz="2400" i="1" dirty="0" err="1" smtClean="0"/>
              <a:t>lockchain</a:t>
            </a:r>
            <a:r>
              <a:rPr lang="en-GB" sz="2400" dirty="0"/>
              <a:t>)</a:t>
            </a:r>
          </a:p>
          <a:p>
            <a:pPr marL="457200" indent="-457200"/>
            <a:r>
              <a:rPr lang="sr-Latn-RS" sz="2400" dirty="0" smtClean="0"/>
              <a:t>Niski troškovi transakcije</a:t>
            </a:r>
            <a:endParaRPr lang="en-GB" sz="2400" dirty="0"/>
          </a:p>
          <a:p>
            <a:pPr marL="457200" indent="-457200"/>
            <a:r>
              <a:rPr lang="sr-Latn-RS" sz="2400" dirty="0" smtClean="0"/>
              <a:t>Brzi transfer</a:t>
            </a:r>
            <a:endParaRPr lang="en-GB" sz="2400" dirty="0"/>
          </a:p>
          <a:p>
            <a:pPr marL="457200" indent="-457200"/>
            <a:r>
              <a:rPr lang="sr-Latn-RS" sz="2400" dirty="0" err="1" smtClean="0"/>
              <a:t>Nepovratnost</a:t>
            </a:r>
            <a:r>
              <a:rPr lang="sr-Latn-RS" sz="2400" dirty="0" smtClean="0"/>
              <a:t> transfera</a:t>
            </a:r>
            <a:endParaRPr lang="en-GB" sz="2400" dirty="0"/>
          </a:p>
          <a:p>
            <a:pPr marL="457200" indent="-457200"/>
            <a:r>
              <a:rPr lang="sr-Latn-RS" sz="2400" dirty="0" smtClean="0"/>
              <a:t>Nema status zakonske valute</a:t>
            </a:r>
            <a:endParaRPr lang="en-GB" sz="2400" dirty="0"/>
          </a:p>
          <a:p>
            <a:pPr marL="457200" indent="-457200"/>
            <a:r>
              <a:rPr lang="sr-Latn-RS" sz="2400" dirty="0" smtClean="0"/>
              <a:t>Čuva se u „novčaniku“ </a:t>
            </a:r>
            <a:endParaRPr lang="en-GB" sz="2400" dirty="0"/>
          </a:p>
        </p:txBody>
      </p:sp>
      <p:sp>
        <p:nvSpPr>
          <p:cNvPr id="5" name="TextBox 4">
            <a:extLst>
              <a:ext uri="{FF2B5EF4-FFF2-40B4-BE49-F238E27FC236}">
                <a16:creationId xmlns="" xmlns:a16="http://schemas.microsoft.com/office/drawing/2014/main" id="{A1643E23-8045-46CB-B116-896FDF2ACA4F}"/>
              </a:ext>
            </a:extLst>
          </p:cNvPr>
          <p:cNvSpPr txBox="1"/>
          <p:nvPr/>
        </p:nvSpPr>
        <p:spPr>
          <a:xfrm>
            <a:off x="179512" y="5139837"/>
            <a:ext cx="4392488" cy="1384995"/>
          </a:xfrm>
          <a:prstGeom prst="rect">
            <a:avLst/>
          </a:prstGeom>
          <a:noFill/>
        </p:spPr>
        <p:txBody>
          <a:bodyPr wrap="square" rtlCol="0">
            <a:spAutoFit/>
          </a:bodyPr>
          <a:lstStyle/>
          <a:p>
            <a:pPr marL="342900" indent="-342900">
              <a:buAutoNum type="arabicPeriod"/>
            </a:pPr>
            <a:r>
              <a:rPr lang="sr-Latn-RS" sz="2800" b="1" dirty="0" smtClean="0">
                <a:solidFill>
                  <a:srgbClr val="FF0000"/>
                </a:solidFill>
                <a:latin typeface="+mn-lt"/>
              </a:rPr>
              <a:t>Sredstvo za razmenu</a:t>
            </a:r>
            <a:endParaRPr lang="en-GB" sz="2800" b="1" dirty="0">
              <a:solidFill>
                <a:srgbClr val="FF0000"/>
              </a:solidFill>
              <a:latin typeface="+mn-lt"/>
            </a:endParaRPr>
          </a:p>
          <a:p>
            <a:pPr marL="342900" indent="-342900">
              <a:buAutoNum type="arabicPeriod"/>
            </a:pPr>
            <a:r>
              <a:rPr lang="sr-Latn-RS" sz="2800" b="1" dirty="0" smtClean="0">
                <a:solidFill>
                  <a:srgbClr val="FF0000"/>
                </a:solidFill>
                <a:latin typeface="+mn-lt"/>
              </a:rPr>
              <a:t>Obračunska jedinica</a:t>
            </a:r>
            <a:endParaRPr lang="en-GB" sz="2800" b="1" dirty="0">
              <a:solidFill>
                <a:srgbClr val="FF0000"/>
              </a:solidFill>
              <a:latin typeface="+mn-lt"/>
            </a:endParaRPr>
          </a:p>
          <a:p>
            <a:pPr marL="342900" indent="-342900">
              <a:buAutoNum type="arabicPeriod"/>
            </a:pPr>
            <a:r>
              <a:rPr lang="sr-Latn-RS" sz="2800" b="1" dirty="0" smtClean="0">
                <a:solidFill>
                  <a:srgbClr val="FF0000"/>
                </a:solidFill>
                <a:latin typeface="+mn-lt"/>
              </a:rPr>
              <a:t>Dobro, vrednost po sebi</a:t>
            </a:r>
            <a:endParaRPr lang="en-GB" sz="2800" b="1" dirty="0">
              <a:solidFill>
                <a:srgbClr val="FF0000"/>
              </a:solidFill>
              <a:latin typeface="+mn-lt"/>
            </a:endParaRPr>
          </a:p>
        </p:txBody>
      </p:sp>
      <p:pic>
        <p:nvPicPr>
          <p:cNvPr id="6" name="Picture 5">
            <a:extLst>
              <a:ext uri="{FF2B5EF4-FFF2-40B4-BE49-F238E27FC236}">
                <a16:creationId xmlns=""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Tržišta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sr-Latn-RS" dirty="0" smtClean="0"/>
              <a:t>Istorija tržišta</a:t>
            </a:r>
            <a:endParaRPr lang="en-GB" dirty="0"/>
          </a:p>
          <a:p>
            <a:r>
              <a:rPr lang="en-GB" dirty="0" smtClean="0"/>
              <a:t>2011</a:t>
            </a:r>
            <a:r>
              <a:rPr lang="sr-Latn-RS" dirty="0" smtClean="0"/>
              <a:t>.</a:t>
            </a:r>
            <a:r>
              <a:rPr lang="en-GB" dirty="0" smtClean="0"/>
              <a:t> </a:t>
            </a:r>
            <a:r>
              <a:rPr lang="en-GB" dirty="0"/>
              <a:t>– </a:t>
            </a:r>
            <a:r>
              <a:rPr lang="sr-Latn-RS" dirty="0" smtClean="0"/>
              <a:t>počeo „Put svile“</a:t>
            </a:r>
            <a:endParaRPr lang="en-GB" dirty="0"/>
          </a:p>
          <a:p>
            <a:r>
              <a:rPr lang="sr-Latn-RS" dirty="0" smtClean="0"/>
              <a:t>Tržišta se pojavljuju i nestaju</a:t>
            </a:r>
            <a:r>
              <a:rPr lang="en-GB" dirty="0" smtClean="0"/>
              <a:t>!</a:t>
            </a:r>
            <a:endParaRPr lang="en-GB" dirty="0"/>
          </a:p>
        </p:txBody>
      </p:sp>
      <p:pic>
        <p:nvPicPr>
          <p:cNvPr id="2054" name="Picture 6">
            <a:extLst>
              <a:ext uri="{FF2B5EF4-FFF2-40B4-BE49-F238E27FC236}">
                <a16:creationId xmlns="" xmlns:a16="http://schemas.microsoft.com/office/drawing/2014/main" id="{15348F0C-4989-44D6-9F9B-096B3F8EB2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 xmlns:a16="http://schemas.microsoft.com/office/drawing/2014/main" id="{F87EA643-79FD-4B06-9FEF-370C7BD2ECD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 xmlns:a16="http://schemas.microsoft.com/office/drawing/2014/main" id="{AE210282-5566-4429-B885-D346F592CC99}"/>
              </a:ext>
            </a:extLst>
          </p:cNvPr>
          <p:cNvPicPr>
            <a:picLocks noChangeAspect="1"/>
          </p:cNvPicPr>
          <p:nvPr/>
        </p:nvPicPr>
        <p:blipFill>
          <a:blip r:embed="rId9"/>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Provera znanja</a:t>
            </a:r>
            <a:endParaRPr lang="en-GB" sz="2000" dirty="0">
              <a:solidFill>
                <a:schemeClr val="bg1"/>
              </a:solidFill>
              <a:latin typeface="Verdana" charset="0"/>
              <a:cs typeface="Verdana" charset="0"/>
            </a:endParaRPr>
          </a:p>
        </p:txBody>
      </p:sp>
      <p:sp>
        <p:nvSpPr>
          <p:cNvPr id="11" name="TextBox 10">
            <a:extLst>
              <a:ext uri="{FF2B5EF4-FFF2-40B4-BE49-F238E27FC236}">
                <a16:creationId xmlns=""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Koji je od sledećih iskaza tačan za opis </a:t>
            </a:r>
            <a:r>
              <a:rPr lang="sr-Latn-RS" sz="2400" dirty="0" err="1" smtClean="0">
                <a:solidFill>
                  <a:schemeClr val="tx1">
                    <a:lumMod val="65000"/>
                    <a:lumOff val="35000"/>
                  </a:schemeClr>
                </a:solidFill>
                <a:latin typeface="+mj-lt"/>
              </a:rPr>
              <a:t>kriptovalute</a:t>
            </a:r>
            <a:r>
              <a:rPr lang="en-GB"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12" name="TextBox 11">
            <a:extLst>
              <a:ext uri="{FF2B5EF4-FFF2-40B4-BE49-F238E27FC236}">
                <a16:creationId xmlns=""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D</a:t>
            </a:r>
            <a:endParaRPr lang="en-GB" sz="2400" dirty="0">
              <a:solidFill>
                <a:schemeClr val="bg1"/>
              </a:solidFill>
              <a:latin typeface="+mj-lt"/>
            </a:endParaRPr>
          </a:p>
          <a:p>
            <a:pPr algn="ctr"/>
            <a:endParaRPr lang="en-GB" sz="2400" dirty="0">
              <a:solidFill>
                <a:schemeClr val="bg1"/>
              </a:solidFill>
              <a:latin typeface="+mj-lt"/>
            </a:endParaRPr>
          </a:p>
          <a:p>
            <a:pPr algn="ctr"/>
            <a:r>
              <a:rPr lang="sr-Latn-RS" sz="2400" dirty="0" err="1" smtClean="0">
                <a:solidFill>
                  <a:schemeClr val="bg1"/>
                </a:solidFill>
                <a:latin typeface="+mj-lt"/>
              </a:rPr>
              <a:t>Kriptovalute</a:t>
            </a:r>
            <a:r>
              <a:rPr lang="sr-Latn-RS" sz="2400" dirty="0" smtClean="0">
                <a:solidFill>
                  <a:schemeClr val="bg1"/>
                </a:solidFill>
                <a:latin typeface="+mj-lt"/>
              </a:rPr>
              <a:t> mogu nadilaziti međunarodne granice i zato su korisne kriminalcima koji žele da prenesu i sakriju novac. Nijedna banka ni vlada ne upravlja tom valutom. Njena vrednost se može menjati brzo i uz velike oscilacije i nestabilnost.</a:t>
            </a:r>
            <a:endParaRPr lang="en-GB" sz="2400" dirty="0">
              <a:solidFill>
                <a:schemeClr val="bg1"/>
              </a:solidFill>
              <a:latin typeface="+mj-lt"/>
            </a:endParaRPr>
          </a:p>
        </p:txBody>
      </p:sp>
      <p:sp>
        <p:nvSpPr>
          <p:cNvPr id="13" name="TextBox 12">
            <a:extLst>
              <a:ext uri="{FF2B5EF4-FFF2-40B4-BE49-F238E27FC236}">
                <a16:creationId xmlns="" xmlns:a16="http://schemas.microsoft.com/office/drawing/2014/main" id="{30BD4572-BAB1-4568-B64C-2A9116F6F527}"/>
              </a:ext>
            </a:extLst>
          </p:cNvPr>
          <p:cNvSpPr txBox="1"/>
          <p:nvPr/>
        </p:nvSpPr>
        <p:spPr>
          <a:xfrm>
            <a:off x="588963" y="2137488"/>
            <a:ext cx="8030032" cy="1569660"/>
          </a:xfrm>
          <a:prstGeom prst="rect">
            <a:avLst/>
          </a:prstGeom>
          <a:solidFill>
            <a:srgbClr val="F08A34"/>
          </a:solidFill>
        </p:spPr>
        <p:txBody>
          <a:bodyPr wrap="square" rtlCol="0">
            <a:spAutoFit/>
          </a:bodyPr>
          <a:lstStyle/>
          <a:p>
            <a:pPr marL="977900" lvl="2" indent="-457200">
              <a:buAutoNum type="alphaUcPeriod"/>
            </a:pPr>
            <a:r>
              <a:rPr lang="sr-Latn-RS" sz="2400" dirty="0" smtClean="0">
                <a:solidFill>
                  <a:schemeClr val="bg1"/>
                </a:solidFill>
                <a:latin typeface="+mj-lt"/>
              </a:rPr>
              <a:t>Globalna je – nema granica</a:t>
            </a:r>
            <a:endParaRPr lang="en-GB" sz="2400" dirty="0">
              <a:solidFill>
                <a:schemeClr val="bg1"/>
              </a:solidFill>
              <a:latin typeface="+mj-lt"/>
            </a:endParaRPr>
          </a:p>
          <a:p>
            <a:pPr marL="977900" lvl="2" indent="-457200">
              <a:buAutoNum type="alphaUcPeriod"/>
            </a:pPr>
            <a:r>
              <a:rPr lang="sr-Latn-RS" sz="2400" dirty="0" smtClean="0">
                <a:solidFill>
                  <a:schemeClr val="bg1"/>
                </a:solidFill>
                <a:latin typeface="+mj-lt"/>
              </a:rPr>
              <a:t>Decentralizovana je – ne kontroliše je neka vlada</a:t>
            </a:r>
            <a:endParaRPr lang="en-GB" sz="2400" dirty="0">
              <a:solidFill>
                <a:schemeClr val="bg1"/>
              </a:solidFill>
              <a:latin typeface="+mj-lt"/>
            </a:endParaRPr>
          </a:p>
          <a:p>
            <a:pPr marL="977900" lvl="2" indent="-457200">
              <a:buAutoNum type="alphaUcPeriod"/>
            </a:pPr>
            <a:r>
              <a:rPr lang="sr-Latn-RS" sz="2400" dirty="0" smtClean="0">
                <a:solidFill>
                  <a:schemeClr val="bg1"/>
                </a:solidFill>
                <a:latin typeface="+mj-lt"/>
              </a:rPr>
              <a:t>Nestabilna je – moguće se velike </a:t>
            </a:r>
            <a:r>
              <a:rPr lang="sr-Latn-RS" sz="2400" dirty="0" err="1" smtClean="0">
                <a:solidFill>
                  <a:schemeClr val="bg1"/>
                </a:solidFill>
                <a:latin typeface="+mj-lt"/>
              </a:rPr>
              <a:t>fluktuacije</a:t>
            </a:r>
            <a:r>
              <a:rPr lang="sr-Latn-RS" sz="2400" dirty="0" smtClean="0">
                <a:solidFill>
                  <a:schemeClr val="bg1"/>
                </a:solidFill>
                <a:latin typeface="+mj-lt"/>
              </a:rPr>
              <a:t> vrednosti</a:t>
            </a:r>
            <a:endParaRPr lang="en-GB" sz="2400" dirty="0">
              <a:solidFill>
                <a:schemeClr val="bg1"/>
              </a:solidFill>
              <a:latin typeface="+mj-lt"/>
            </a:endParaRPr>
          </a:p>
          <a:p>
            <a:pPr marL="977900" lvl="2" indent="-457200">
              <a:buAutoNum type="alphaUcPeriod"/>
            </a:pPr>
            <a:r>
              <a:rPr lang="sr-Latn-RS" sz="2400" dirty="0" smtClean="0">
                <a:solidFill>
                  <a:schemeClr val="bg1"/>
                </a:solidFill>
                <a:latin typeface="+mj-lt"/>
              </a:rPr>
              <a:t>Tačno je sve navedeno</a:t>
            </a:r>
            <a:endParaRPr lang="en-GB" sz="2400" dirty="0">
              <a:solidFill>
                <a:schemeClr val="bg1"/>
              </a:solidFill>
              <a:latin typeface="+mj-lt"/>
            </a:endParaRPr>
          </a:p>
        </p:txBody>
      </p:sp>
    </p:spTree>
    <p:extLst>
      <p:ext uri="{BB962C8B-B14F-4D97-AF65-F5344CB8AC3E}">
        <p14:creationId xmlns:p14="http://schemas.microsoft.com/office/powerpoint/2010/main" val="248305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Rekapitulacija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sr-Latn-RS" dirty="0"/>
              <a:t>Na kraju ove sesije, polaznici bi trebalo da budu u stanju da: </a:t>
            </a:r>
            <a:endParaRPr lang="en-GB" dirty="0">
              <a:ea typeface="Verdana" panose="020B0604030504040204" pitchFamily="34" charset="0"/>
            </a:endParaRPr>
          </a:p>
          <a:p>
            <a:r>
              <a:rPr lang="sr-Latn-RS" dirty="0"/>
              <a:t>Prepoznaju zajedničke komponente digitalnih uređaja i razumeju njihovu </a:t>
            </a:r>
            <a:r>
              <a:rPr lang="sr-Latn-RS" dirty="0" smtClean="0"/>
              <a:t>ulogu;</a:t>
            </a:r>
            <a:endParaRPr lang="sr-Latn-RS" sz="2800" dirty="0" smtClean="0">
              <a:ea typeface="Verdana" panose="020B0604030504040204" pitchFamily="34" charset="0"/>
            </a:endParaRPr>
          </a:p>
          <a:p>
            <a:r>
              <a:rPr lang="sr-Latn-RS" dirty="0"/>
              <a:t>Opišu šta je internet, kako se čovek povezuje sa </a:t>
            </a:r>
            <a:r>
              <a:rPr lang="sr-Latn-RS" dirty="0" err="1"/>
              <a:t>internetom</a:t>
            </a:r>
            <a:r>
              <a:rPr lang="sr-Latn-RS" dirty="0"/>
              <a:t> i koje moguće tragove može </a:t>
            </a:r>
            <a:r>
              <a:rPr lang="sr-Latn-RS" dirty="0" err="1"/>
              <a:t>pritom</a:t>
            </a:r>
            <a:r>
              <a:rPr lang="sr-Latn-RS" dirty="0"/>
              <a:t> da ostavi za sobom;</a:t>
            </a:r>
            <a:endParaRPr lang="sr-Latn-RS" sz="2800" dirty="0" smtClean="0">
              <a:ea typeface="Verdana" panose="020B0604030504040204" pitchFamily="34" charset="0"/>
            </a:endParaRPr>
          </a:p>
          <a:p>
            <a:r>
              <a:rPr lang="sr-Latn-RS" dirty="0"/>
              <a:t>Pobroje neke internet usluge i aplikacije s kojima se mogu susresti u svojoj ulozi tužilaca i sudija;</a:t>
            </a:r>
            <a:endParaRPr lang="sr-Latn-RS" sz="2800" dirty="0" smtClean="0">
              <a:ea typeface="Verdana" panose="020B0604030504040204" pitchFamily="34" charset="0"/>
            </a:endParaRPr>
          </a:p>
          <a:p>
            <a:r>
              <a:rPr lang="sr-Latn-RS" dirty="0"/>
              <a:t>Navedu primere pitanja koja bi „tamni internet” mogao da unese u krivično </a:t>
            </a:r>
            <a:r>
              <a:rPr lang="sr-Latn-RS" dirty="0" smtClean="0"/>
              <a:t>gonjenje.</a:t>
            </a:r>
            <a:endParaRPr lang="en-GB" sz="2800" dirty="0">
              <a:ea typeface="Verdana" panose="020B0604030504040204" pitchFamily="34" charset="0"/>
            </a:endParaRPr>
          </a:p>
        </p:txBody>
      </p:sp>
    </p:spTree>
    <p:extLst>
      <p:ext uri="{BB962C8B-B14F-4D97-AF65-F5344CB8AC3E}">
        <p14:creationId xmlns:p14="http://schemas.microsoft.com/office/powerpoint/2010/main" val="14381015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sr-Latn-RS" sz="1400" b="1" dirty="0">
                <a:latin typeface="Verdana" panose="020B0604030504040204" pitchFamily="34" charset="0"/>
                <a:ea typeface="Verdana" panose="020B0604030504040204" pitchFamily="34" charset="0"/>
                <a:cs typeface="Verdana" panose="020B0604030504040204" pitchFamily="34" charset="0"/>
              </a:rPr>
              <a:t>Uvodni kurs </a:t>
            </a:r>
            <a:r>
              <a:rPr lang="sr-Latn-RS" sz="1400" b="1" dirty="0" err="1">
                <a:latin typeface="Verdana" panose="020B0604030504040204" pitchFamily="34" charset="0"/>
                <a:ea typeface="Verdana" panose="020B0604030504040204" pitchFamily="34" charset="0"/>
                <a:cs typeface="Verdana" panose="020B0604030504040204" pitchFamily="34" charset="0"/>
              </a:rPr>
              <a:t>Pravosudne</a:t>
            </a:r>
            <a:r>
              <a:rPr lang="sr-Latn-RS" sz="1400" b="1" dirty="0">
                <a:latin typeface="Verdana" panose="020B0604030504040204" pitchFamily="34" charset="0"/>
                <a:ea typeface="Verdana" panose="020B0604030504040204" pitchFamily="34" charset="0"/>
                <a:cs typeface="Verdana" panose="020B0604030504040204" pitchFamily="34" charset="0"/>
              </a:rPr>
              <a:t> obuke o </a:t>
            </a:r>
            <a:r>
              <a:rPr lang="sr-Latn-RS" sz="14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400" b="1" dirty="0">
                <a:latin typeface="Verdana" panose="020B0604030504040204" pitchFamily="34" charset="0"/>
                <a:ea typeface="Verdana" panose="020B0604030504040204" pitchFamily="34" charset="0"/>
                <a:cs typeface="Verdana" panose="020B0604030504040204" pitchFamily="34" charset="0"/>
              </a:rPr>
              <a:t> kriminalu </a:t>
            </a:r>
            <a:br>
              <a:rPr lang="sr-Latn-RS" sz="1400" b="1" dirty="0">
                <a:latin typeface="Verdana" panose="020B0604030504040204" pitchFamily="34" charset="0"/>
                <a:ea typeface="Verdana" panose="020B0604030504040204" pitchFamily="34" charset="0"/>
                <a:cs typeface="Verdana" panose="020B0604030504040204" pitchFamily="34" charset="0"/>
              </a:rPr>
            </a:br>
            <a:r>
              <a:rPr lang="sr-Latn-RS" sz="1400" b="1" dirty="0">
                <a:latin typeface="Verdana" panose="020B0604030504040204" pitchFamily="34" charset="0"/>
                <a:ea typeface="Verdana" panose="020B0604030504040204" pitchFamily="34" charset="0"/>
                <a:cs typeface="Verdana" panose="020B0604030504040204" pitchFamily="34" charset="0"/>
              </a:rPr>
              <a:t>i elektronskim dokazima</a:t>
            </a:r>
            <a:endParaRPr lang="en-GB" altLang="en-US" sz="1400"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 xmlns:a16="http://schemas.microsoft.com/office/drawing/2014/main" id="{30A85C27-394A-4855-BA0A-56E9B0CCD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 xmlns:a16="http://schemas.microsoft.com/office/drawing/2014/main" id="{F54D875E-4B9B-4133-A9BA-0D62D169AC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 xmlns:a16="http://schemas.microsoft.com/office/drawing/2014/main" id="{CEB2603D-1C71-444F-BCB7-5B4907EA0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 xmlns:a16="http://schemas.microsoft.com/office/drawing/2014/main" id="{50763114-69A2-4D01-9876-A14B7DE807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 xmlns:a16="http://schemas.microsoft.com/office/drawing/2014/main" id="{D5EE4B2E-C0AA-4167-8086-4B802C1ED0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 xmlns:a16="http://schemas.microsoft.com/office/drawing/2014/main" id="{A1E716B6-396C-401B-B633-50134CD1D6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 xmlns:a16="http://schemas.microsoft.com/office/drawing/2014/main" id="{B4AF08FE-43C5-4BE6-9787-309332E069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3514</TotalTime>
  <Words>12144</Words>
  <Application>Microsoft Office PowerPoint</Application>
  <PresentationFormat>On-screen Show (4:3)</PresentationFormat>
  <Paragraphs>1075</Paragraphs>
  <Slides>87</Slides>
  <Notes>79</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PowerPoint Presentation</vt:lpstr>
      <vt:lpstr>PowerPoint Presentation</vt:lpstr>
      <vt:lpstr>PowerPoint Presentation</vt:lpstr>
      <vt:lpstr>PowerPoint Presentation</vt:lpstr>
      <vt:lpstr>DELOVI I FUNKCIJE RAČUNARA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DELOVI I ISTORIJAT NASTANKA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PovEZIVANJE NA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USLUGE I APLIKACIJE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DUBOKA MREŽA, ANONIMNOST, TAMNA MREŽA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Elizabeta</cp:lastModifiedBy>
  <cp:revision>330</cp:revision>
  <dcterms:created xsi:type="dcterms:W3CDTF">2020-10-07T11:36:01Z</dcterms:created>
  <dcterms:modified xsi:type="dcterms:W3CDTF">2021-04-01T20:47:00Z</dcterms:modified>
</cp:coreProperties>
</file>