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0"/>
  </p:notesMasterIdLst>
  <p:handoutMasterIdLst>
    <p:handoutMasterId r:id="rId101"/>
  </p:handoutMasterIdLst>
  <p:sldIdLst>
    <p:sldId id="418" r:id="rId2"/>
    <p:sldId id="454" r:id="rId3"/>
    <p:sldId id="570" r:id="rId4"/>
    <p:sldId id="569" r:id="rId5"/>
    <p:sldId id="456" r:id="rId6"/>
    <p:sldId id="689" r:id="rId7"/>
    <p:sldId id="690" r:id="rId8"/>
    <p:sldId id="289" r:id="rId9"/>
    <p:sldId id="576" r:id="rId10"/>
    <p:sldId id="580" r:id="rId11"/>
    <p:sldId id="581" r:id="rId12"/>
    <p:sldId id="644" r:id="rId13"/>
    <p:sldId id="457" r:id="rId14"/>
    <p:sldId id="583" r:id="rId15"/>
    <p:sldId id="584" r:id="rId16"/>
    <p:sldId id="586" r:id="rId17"/>
    <p:sldId id="587" r:id="rId18"/>
    <p:sldId id="743" r:id="rId19"/>
    <p:sldId id="645" r:id="rId20"/>
    <p:sldId id="458" r:id="rId21"/>
    <p:sldId id="271" r:id="rId22"/>
    <p:sldId id="270" r:id="rId23"/>
    <p:sldId id="272" r:id="rId24"/>
    <p:sldId id="692" r:id="rId25"/>
    <p:sldId id="274" r:id="rId26"/>
    <p:sldId id="275" r:id="rId27"/>
    <p:sldId id="278" r:id="rId28"/>
    <p:sldId id="279" r:id="rId29"/>
    <p:sldId id="646" r:id="rId30"/>
    <p:sldId id="459" r:id="rId31"/>
    <p:sldId id="693" r:id="rId32"/>
    <p:sldId id="739" r:id="rId33"/>
    <p:sldId id="735" r:id="rId34"/>
    <p:sldId id="694" r:id="rId35"/>
    <p:sldId id="574" r:id="rId36"/>
    <p:sldId id="575" r:id="rId37"/>
    <p:sldId id="695" r:id="rId38"/>
    <p:sldId id="733" r:id="rId39"/>
    <p:sldId id="734" r:id="rId40"/>
    <p:sldId id="579" r:id="rId41"/>
    <p:sldId id="736" r:id="rId42"/>
    <p:sldId id="741" r:id="rId43"/>
    <p:sldId id="737" r:id="rId44"/>
    <p:sldId id="738" r:id="rId45"/>
    <p:sldId id="740" r:id="rId46"/>
    <p:sldId id="742" r:id="rId47"/>
    <p:sldId id="647" r:id="rId48"/>
    <p:sldId id="571" r:id="rId49"/>
    <p:sldId id="649" r:id="rId50"/>
    <p:sldId id="616" r:id="rId51"/>
    <p:sldId id="625" r:id="rId52"/>
    <p:sldId id="691" r:id="rId53"/>
    <p:sldId id="650" r:id="rId54"/>
    <p:sldId id="651" r:id="rId55"/>
    <p:sldId id="620" r:id="rId56"/>
    <p:sldId id="652" r:id="rId57"/>
    <p:sldId id="617" r:id="rId58"/>
    <p:sldId id="626" r:id="rId59"/>
    <p:sldId id="653" r:id="rId60"/>
    <p:sldId id="654" r:id="rId61"/>
    <p:sldId id="655" r:id="rId62"/>
    <p:sldId id="656" r:id="rId63"/>
    <p:sldId id="657" r:id="rId64"/>
    <p:sldId id="659" r:id="rId65"/>
    <p:sldId id="660" r:id="rId66"/>
    <p:sldId id="744" r:id="rId67"/>
    <p:sldId id="658" r:id="rId68"/>
    <p:sldId id="662" r:id="rId69"/>
    <p:sldId id="661" r:id="rId70"/>
    <p:sldId id="663" r:id="rId71"/>
    <p:sldId id="664" r:id="rId72"/>
    <p:sldId id="665" r:id="rId73"/>
    <p:sldId id="666" r:id="rId74"/>
    <p:sldId id="668" r:id="rId75"/>
    <p:sldId id="667" r:id="rId76"/>
    <p:sldId id="669" r:id="rId77"/>
    <p:sldId id="670" r:id="rId78"/>
    <p:sldId id="672" r:id="rId79"/>
    <p:sldId id="671" r:id="rId80"/>
    <p:sldId id="673" r:id="rId81"/>
    <p:sldId id="674" r:id="rId82"/>
    <p:sldId id="675" r:id="rId83"/>
    <p:sldId id="677" r:id="rId84"/>
    <p:sldId id="679" r:id="rId85"/>
    <p:sldId id="678" r:id="rId86"/>
    <p:sldId id="681" r:id="rId87"/>
    <p:sldId id="682" r:id="rId88"/>
    <p:sldId id="680" r:id="rId89"/>
    <p:sldId id="683" r:id="rId90"/>
    <p:sldId id="684" r:id="rId91"/>
    <p:sldId id="685" r:id="rId92"/>
    <p:sldId id="688" r:id="rId93"/>
    <p:sldId id="686" r:id="rId94"/>
    <p:sldId id="687" r:id="rId95"/>
    <p:sldId id="745" r:id="rId96"/>
    <p:sldId id="648" r:id="rId97"/>
    <p:sldId id="643" r:id="rId98"/>
    <p:sldId id="455" r:id="rId99"/>
  </p:sldIdLst>
  <p:sldSz cx="9144000" cy="6858000" type="screen4x3"/>
  <p:notesSz cx="9874250" cy="672465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FF99"/>
    <a:srgbClr val="003399"/>
    <a:srgbClr val="FFFFFF"/>
    <a:srgbClr val="2F618F"/>
    <a:srgbClr val="81AD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38" autoAdjust="0"/>
    <p:restoredTop sz="87567" autoAdjust="0"/>
  </p:normalViewPr>
  <p:slideViewPr>
    <p:cSldViewPr>
      <p:cViewPr>
        <p:scale>
          <a:sx n="60" d="100"/>
          <a:sy n="60" d="100"/>
        </p:scale>
        <p:origin x="-1518" y="-9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4704"/>
    </p:cViewPr>
  </p:sorterViewPr>
  <p:notesViewPr>
    <p:cSldViewPr>
      <p:cViewPr varScale="1">
        <p:scale>
          <a:sx n="72" d="100"/>
          <a:sy n="72" d="100"/>
        </p:scale>
        <p:origin x="-1734" y="-102"/>
      </p:cViewPr>
      <p:guideLst>
        <p:guide orient="horz" pos="2118"/>
        <p:guide pos="311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3E744589-360B-4B3F-8CA2-362DA03A842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pitchFamily="34" charset="0"/>
                <a:ea typeface="MS PGothic" pitchFamily="34" charset="-128"/>
                <a:cs typeface="+mn-cs"/>
              </a:defRPr>
            </a:lvl1pPr>
          </a:lstStyle>
          <a:p>
            <a:pPr>
              <a:defRPr/>
            </a:pPr>
            <a:endParaRPr lang="en-US"/>
          </a:p>
        </p:txBody>
      </p:sp>
      <p:sp>
        <p:nvSpPr>
          <p:cNvPr id="3" name="Date Placeholder 2">
            <a:extLst>
              <a:ext uri="{FF2B5EF4-FFF2-40B4-BE49-F238E27FC236}">
                <a16:creationId xmlns:a16="http://schemas.microsoft.com/office/drawing/2014/main" xmlns="" id="{698DE5EF-6F04-48EB-A1E8-C127CB814479}"/>
              </a:ext>
            </a:extLst>
          </p:cNvPr>
          <p:cNvSpPr>
            <a:spLocks noGrp="1"/>
          </p:cNvSpPr>
          <p:nvPr>
            <p:ph type="dt" sz="quarter" idx="1"/>
          </p:nvPr>
        </p:nvSpPr>
        <p:spPr>
          <a:xfrm>
            <a:off x="5592763" y="0"/>
            <a:ext cx="4279900" cy="33655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ea typeface="MS PGothic" charset="0"/>
                <a:cs typeface="MS PGothic" charset="0"/>
              </a:defRPr>
            </a:lvl1pPr>
          </a:lstStyle>
          <a:p>
            <a:pPr>
              <a:defRPr/>
            </a:pPr>
            <a:fld id="{BF422C33-79E1-4CF3-B476-21DBF88730C6}" type="datetimeFigureOut">
              <a:rPr lang="en-US"/>
              <a:pPr>
                <a:defRPr/>
              </a:pPr>
              <a:t>4/1/2021</a:t>
            </a:fld>
            <a:endParaRPr lang="en-US"/>
          </a:p>
        </p:txBody>
      </p:sp>
      <p:sp>
        <p:nvSpPr>
          <p:cNvPr id="4" name="Footer Placeholder 3">
            <a:extLst>
              <a:ext uri="{FF2B5EF4-FFF2-40B4-BE49-F238E27FC236}">
                <a16:creationId xmlns:a16="http://schemas.microsoft.com/office/drawing/2014/main" xmlns="" id="{3A4834DF-8E5F-4967-BD1D-715D8D06A77D}"/>
              </a:ext>
            </a:extLst>
          </p:cNvPr>
          <p:cNvSpPr>
            <a:spLocks noGrp="1"/>
          </p:cNvSpPr>
          <p:nvPr>
            <p:ph type="ftr" sz="quarter" idx="2"/>
          </p:nvPr>
        </p:nvSpPr>
        <p:spPr>
          <a:xfrm>
            <a:off x="0" y="6386513"/>
            <a:ext cx="4278313" cy="336550"/>
          </a:xfrm>
          <a:prstGeom prst="rect">
            <a:avLst/>
          </a:prstGeom>
        </p:spPr>
        <p:txBody>
          <a:bodyPr vert="horz" lIns="91440" tIns="45720" rIns="91440" bIns="45720" rtlCol="0" anchor="b"/>
          <a:lstStyle>
            <a:lvl1pPr algn="l">
              <a:defRPr sz="1200">
                <a:latin typeface="Calibri" pitchFamily="34" charset="0"/>
                <a:ea typeface="MS PGothic" pitchFamily="34" charset="-128"/>
                <a:cs typeface="+mn-cs"/>
              </a:defRPr>
            </a:lvl1pPr>
          </a:lstStyle>
          <a:p>
            <a:pPr>
              <a:defRPr/>
            </a:pPr>
            <a:endParaRPr lang="en-US"/>
          </a:p>
        </p:txBody>
      </p:sp>
      <p:sp>
        <p:nvSpPr>
          <p:cNvPr id="5" name="Slide Number Placeholder 4">
            <a:extLst>
              <a:ext uri="{FF2B5EF4-FFF2-40B4-BE49-F238E27FC236}">
                <a16:creationId xmlns:a16="http://schemas.microsoft.com/office/drawing/2014/main" xmlns="" id="{BCAE1A58-4BA5-4E76-BCE7-DBD458E390C1}"/>
              </a:ext>
            </a:extLst>
          </p:cNvPr>
          <p:cNvSpPr>
            <a:spLocks noGrp="1"/>
          </p:cNvSpPr>
          <p:nvPr>
            <p:ph type="sldNum" sz="quarter" idx="3"/>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096920E-427F-4707-9D4F-348ADB023D27}"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14581EAB-B754-4A1A-92C3-32CF711E7EB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charset="0"/>
                <a:ea typeface="MS PGothic" charset="0"/>
                <a:cs typeface="MS PGothic" charset="0"/>
              </a:defRPr>
            </a:lvl1pPr>
          </a:lstStyle>
          <a:p>
            <a:pPr>
              <a:defRPr/>
            </a:pPr>
            <a:endParaRPr lang="en-US"/>
          </a:p>
        </p:txBody>
      </p:sp>
      <p:sp>
        <p:nvSpPr>
          <p:cNvPr id="3" name="Date Placeholder 2">
            <a:extLst>
              <a:ext uri="{FF2B5EF4-FFF2-40B4-BE49-F238E27FC236}">
                <a16:creationId xmlns:a16="http://schemas.microsoft.com/office/drawing/2014/main" xmlns="" id="{F7600B7E-D9F2-445E-AAA1-0B87261745A0}"/>
              </a:ext>
            </a:extLst>
          </p:cNvPr>
          <p:cNvSpPr>
            <a:spLocks noGrp="1"/>
          </p:cNvSpPr>
          <p:nvPr>
            <p:ph type="dt" idx="1"/>
          </p:nvPr>
        </p:nvSpPr>
        <p:spPr>
          <a:xfrm>
            <a:off x="5592763" y="0"/>
            <a:ext cx="4279900" cy="336550"/>
          </a:xfrm>
          <a:prstGeom prst="rect">
            <a:avLst/>
          </a:prstGeom>
        </p:spPr>
        <p:txBody>
          <a:bodyPr vert="horz" lIns="91440" tIns="45720" rIns="91440" bIns="45720" rtlCol="0"/>
          <a:lstStyle>
            <a:lvl1pPr algn="r">
              <a:defRPr sz="1200">
                <a:latin typeface="Calibri" charset="0"/>
                <a:ea typeface="MS PGothic" charset="0"/>
                <a:cs typeface="MS PGothic" charset="0"/>
              </a:defRPr>
            </a:lvl1pPr>
          </a:lstStyle>
          <a:p>
            <a:pPr>
              <a:defRPr/>
            </a:pPr>
            <a:fld id="{CC363FFB-3A2E-444A-91BE-DC94F01F997F}" type="datetimeFigureOut">
              <a:rPr lang="en-US"/>
              <a:pPr>
                <a:defRPr/>
              </a:pPr>
              <a:t>4/1/2021</a:t>
            </a:fld>
            <a:endParaRPr lang="en-US"/>
          </a:p>
        </p:txBody>
      </p:sp>
      <p:sp>
        <p:nvSpPr>
          <p:cNvPr id="4" name="Slide Image Placeholder 3">
            <a:extLst>
              <a:ext uri="{FF2B5EF4-FFF2-40B4-BE49-F238E27FC236}">
                <a16:creationId xmlns:a16="http://schemas.microsoft.com/office/drawing/2014/main" xmlns="" id="{6F2BF5BF-C2F8-406C-881E-ECB4B4841212}"/>
              </a:ext>
            </a:extLst>
          </p:cNvPr>
          <p:cNvSpPr>
            <a:spLocks noGrp="1" noRot="1" noChangeAspect="1"/>
          </p:cNvSpPr>
          <p:nvPr>
            <p:ph type="sldImg" idx="2"/>
          </p:nvPr>
        </p:nvSpPr>
        <p:spPr>
          <a:xfrm>
            <a:off x="3255963" y="504825"/>
            <a:ext cx="3362325" cy="25209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xmlns="" id="{70B515EE-0D7C-4D74-AEF2-0ECAD39E48F7}"/>
              </a:ext>
            </a:extLst>
          </p:cNvPr>
          <p:cNvSpPr>
            <a:spLocks noGrp="1"/>
          </p:cNvSpPr>
          <p:nvPr>
            <p:ph type="body" sz="quarter" idx="3"/>
          </p:nvPr>
        </p:nvSpPr>
        <p:spPr>
          <a:xfrm>
            <a:off x="987425" y="3194050"/>
            <a:ext cx="7899400" cy="3025775"/>
          </a:xfrm>
          <a:prstGeom prst="rect">
            <a:avLst/>
          </a:prstGeom>
        </p:spPr>
        <p:txBody>
          <a:bodyPr vert="horz" lIns="91440" tIns="45720" rIns="91440" bIns="45720" rtlCol="0"/>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endParaRPr lang="en-US" noProof="0"/>
          </a:p>
        </p:txBody>
      </p:sp>
      <p:sp>
        <p:nvSpPr>
          <p:cNvPr id="6" name="Footer Placeholder 5">
            <a:extLst>
              <a:ext uri="{FF2B5EF4-FFF2-40B4-BE49-F238E27FC236}">
                <a16:creationId xmlns:a16="http://schemas.microsoft.com/office/drawing/2014/main" xmlns="" id="{87186DD0-24FA-4137-AA2A-4C074DE9F713}"/>
              </a:ext>
            </a:extLst>
          </p:cNvPr>
          <p:cNvSpPr>
            <a:spLocks noGrp="1"/>
          </p:cNvSpPr>
          <p:nvPr>
            <p:ph type="ftr" sz="quarter" idx="4"/>
          </p:nvPr>
        </p:nvSpPr>
        <p:spPr>
          <a:xfrm>
            <a:off x="0" y="6386513"/>
            <a:ext cx="4278313" cy="336550"/>
          </a:xfrm>
          <a:prstGeom prst="rect">
            <a:avLst/>
          </a:prstGeom>
        </p:spPr>
        <p:txBody>
          <a:bodyPr vert="horz" lIns="91440" tIns="45720" rIns="91440" bIns="45720" rtlCol="0" anchor="b"/>
          <a:lstStyle>
            <a:lvl1pPr algn="l">
              <a:defRPr sz="1200">
                <a:latin typeface="Calibri" charset="0"/>
                <a:ea typeface="MS PGothic" charset="0"/>
                <a:cs typeface="MS PGothic" charset="0"/>
              </a:defRPr>
            </a:lvl1pPr>
          </a:lstStyle>
          <a:p>
            <a:pPr>
              <a:defRPr/>
            </a:pPr>
            <a:endParaRPr lang="en-US"/>
          </a:p>
        </p:txBody>
      </p:sp>
      <p:sp>
        <p:nvSpPr>
          <p:cNvPr id="7" name="Slide Number Placeholder 6">
            <a:extLst>
              <a:ext uri="{FF2B5EF4-FFF2-40B4-BE49-F238E27FC236}">
                <a16:creationId xmlns:a16="http://schemas.microsoft.com/office/drawing/2014/main" xmlns="" id="{6C963AC3-BF7B-4940-B3BB-E221C26043BE}"/>
              </a:ext>
            </a:extLst>
          </p:cNvPr>
          <p:cNvSpPr>
            <a:spLocks noGrp="1"/>
          </p:cNvSpPr>
          <p:nvPr>
            <p:ph type="sldNum" sz="quarter" idx="5"/>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517488A-2FD4-4187-AAA7-AE40009BFB6A}" type="slidenum">
              <a:rPr lang="en-US" altLang="en-US"/>
              <a:pPr/>
              <a:t>‹#›</a:t>
            </a:fld>
            <a:endParaRPr lang="en-US" altLang="en-US"/>
          </a:p>
        </p:txBody>
      </p:sp>
    </p:spTree>
    <p:extLst>
      <p:ext uri="{BB962C8B-B14F-4D97-AF65-F5344CB8AC3E}">
        <p14:creationId xmlns:p14="http://schemas.microsoft.com/office/powerpoint/2010/main" val="196163796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unodc.org/unodc/en/cybercrime/global-programme-cybercrime.html"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8" Type="http://schemas.openxmlformats.org/officeDocument/2006/relationships/hyperlink" Target="https://ec.europa.eu/home-affairs/what-we-do/policies/organized-crime-and-human-trafficking/e-evidence_en" TargetMode="External"/><Relationship Id="rId3" Type="http://schemas.openxmlformats.org/officeDocument/2006/relationships/hyperlink" Target="https://ec.europa.eu/home-affairs/what-we-do/policies/cybercrime_en" TargetMode="External"/><Relationship Id="rId7" Type="http://schemas.openxmlformats.org/officeDocument/2006/relationships/hyperlink" Target="http://eur-lex.europa.eu/LexUriServ/LexUriServ.do?uri=OJ:L:2013:218:0008:0014:EN:PDF" TargetMode="External"/><Relationship Id="rId12" Type="http://schemas.openxmlformats.org/officeDocument/2006/relationships/hyperlink" Target="https://gac.icann.org/working-group/gac-public-safety-working-group-pswg" TargetMode="External"/><Relationship Id="rId2" Type="http://schemas.openxmlformats.org/officeDocument/2006/relationships/slide" Target="../slides/slide35.xml"/><Relationship Id="rId1" Type="http://schemas.openxmlformats.org/officeDocument/2006/relationships/notesMaster" Target="../notesMasters/notesMaster1.xml"/><Relationship Id="rId6" Type="http://schemas.openxmlformats.org/officeDocument/2006/relationships/hyperlink" Target="http://eur-lex.europa.eu/legal-content/EN/TXT/?qid=1486726102713&amp;uri=CELEX:52016DC0872" TargetMode="External"/><Relationship Id="rId11" Type="http://schemas.openxmlformats.org/officeDocument/2006/relationships/hyperlink" Target="https://ec.europa.eu/home-affairs/what-we-do/policies/organized-crime-and-human-trafficking/global-alliance-against-child-abuse_en" TargetMode="External"/><Relationship Id="rId5" Type="http://schemas.openxmlformats.org/officeDocument/2006/relationships/hyperlink" Target="http://eur-lex.europa.eu/legal-content/EN/TXT/?qid=1486726102713&amp;uri=CELEX:52016DC0871" TargetMode="External"/><Relationship Id="rId10" Type="http://schemas.openxmlformats.org/officeDocument/2006/relationships/hyperlink" Target="https://www.europol.europa.eu/about-europol/european-cybercrime-centre-ec3" TargetMode="External"/><Relationship Id="rId4" Type="http://schemas.openxmlformats.org/officeDocument/2006/relationships/hyperlink" Target="http://eur-lex.europa.eu/legal-content/EN/TXT/?uri=CELEX:32011L0093" TargetMode="External"/><Relationship Id="rId9" Type="http://schemas.openxmlformats.org/officeDocument/2006/relationships/hyperlink" Target="https://eur-lex.europa.eu/legal-content/EN/TXT/?uri=uriserv:OJ.L_.2019.123.01.0018.01.ENG"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conventions.coe.int/Treaty/Commun/QueVoulezVous.asp?NT=185&amp;CM=8&amp;DF=&amp;CL=ENG"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www.coe.int/tcy" TargetMode="Externa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combattingcybercrime.org/"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8" Type="http://schemas.openxmlformats.org/officeDocument/2006/relationships/hyperlink" Target="https://en.wikipedia.org/wiki/Web_server"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Internet" TargetMode="External"/><Relationship Id="rId2" Type="http://schemas.openxmlformats.org/officeDocument/2006/relationships/slide" Target="../slides/slide55.xm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5" Type="http://schemas.openxmlformats.org/officeDocument/2006/relationships/hyperlink" Target="https://en.wikipedia.org/wiki/User_(computing)" TargetMode="External"/><Relationship Id="rId10" Type="http://schemas.openxmlformats.org/officeDocument/2006/relationships/hyperlink" Target="https://en.wikipedia.org/wiki/Activism" TargetMode="External"/><Relationship Id="rId4" Type="http://schemas.openxmlformats.org/officeDocument/2006/relationships/hyperlink" Target="https://en.wikipedia.org/wiki/Cyber-attack" TargetMode="External"/><Relationship Id="rId9" Type="http://schemas.openxmlformats.org/officeDocument/2006/relationships/hyperlink" Target="https://en.wikipedia.org/wiki/Credit_card" TargetMode="External"/></Relationships>
</file>

<file path=ppt/notesSlides/_rels/notesSlide53.xml.rels><?xml version="1.0" encoding="UTF-8" standalone="yes"?>
<Relationships xmlns="http://schemas.openxmlformats.org/package/2006/relationships"><Relationship Id="rId8" Type="http://schemas.openxmlformats.org/officeDocument/2006/relationships/hyperlink" Target="https://en.wikipedia.org/wiki/Web_server"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Internet" TargetMode="External"/><Relationship Id="rId2" Type="http://schemas.openxmlformats.org/officeDocument/2006/relationships/slide" Target="../slides/slide56.xm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5" Type="http://schemas.openxmlformats.org/officeDocument/2006/relationships/hyperlink" Target="https://en.wikipedia.org/wiki/User_(computing)" TargetMode="External"/><Relationship Id="rId10" Type="http://schemas.openxmlformats.org/officeDocument/2006/relationships/hyperlink" Target="https://en.wikipedia.org/wiki/Activism" TargetMode="External"/><Relationship Id="rId4" Type="http://schemas.openxmlformats.org/officeDocument/2006/relationships/hyperlink" Target="https://en.wikipedia.org/wiki/Cyber-attack" TargetMode="External"/><Relationship Id="rId9" Type="http://schemas.openxmlformats.org/officeDocument/2006/relationships/hyperlink" Target="https://en.wikipedia.org/wiki/Credit_card" TargetMode="Externa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community.norton.com/en/blogs/norton-protection-blog/what-are-malicious-websites-and-drive-downloads" TargetMode="External"/><Relationship Id="rId2" Type="http://schemas.openxmlformats.org/officeDocument/2006/relationships/slide" Target="../slides/slide57.xml"/><Relationship Id="rId1" Type="http://schemas.openxmlformats.org/officeDocument/2006/relationships/notesMaster" Target="../notesMasters/notesMaster1.xml"/><Relationship Id="rId4" Type="http://schemas.openxmlformats.org/officeDocument/2006/relationships/hyperlink" Target="https://community.norton.com/en/blogs/norton-protection-blog/what-social-engineering" TargetMode="Externa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noProof="0" dirty="0" smtClean="0"/>
              <a:t>	Ova sesija traje 90 minuta.</a:t>
            </a:r>
            <a:endParaRPr lang="sr-Latn-RS" noProof="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a:t>
            </a:fld>
            <a:endParaRPr lang="en-US"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*Biće kasnije objašnjeno</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Svuda se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identifikuje s takvim pojavama kao što je </a:t>
            </a:r>
            <a:r>
              <a:rPr lang="sr-Latn-RS" sz="1200" i="1" kern="1200" dirty="0" err="1" smtClean="0">
                <a:solidFill>
                  <a:schemeClr val="tx1"/>
                </a:solidFill>
                <a:effectLst/>
                <a:latin typeface="+mn-lt"/>
                <a:ea typeface="MS PGothic" pitchFamily="34" charset="-128"/>
                <a:cs typeface="ＭＳ Ｐゴシック" charset="0"/>
              </a:rPr>
              <a:t>hakovanje</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ili širenje </a:t>
            </a:r>
            <a:r>
              <a:rPr lang="sr-Latn-RS" sz="1200" i="1" kern="1200" dirty="0" err="1" smtClean="0">
                <a:solidFill>
                  <a:schemeClr val="tx1"/>
                </a:solidFill>
                <a:effectLst/>
                <a:latin typeface="+mn-lt"/>
                <a:ea typeface="MS PGothic" pitchFamily="34" charset="-128"/>
                <a:cs typeface="ＭＳ Ｐゴシック" charset="0"/>
              </a:rPr>
              <a:t>malvera</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(uglavnom zlonamernih virusa ili računarskih crva) ili sa kompjuterskim napadima koji uživaju medijsku popularnost (</a:t>
            </a:r>
            <a:r>
              <a:rPr lang="sr-Latn-RS" sz="1200" i="1" kern="1200" dirty="0" err="1" smtClean="0">
                <a:solidFill>
                  <a:schemeClr val="tx1"/>
                </a:solidFill>
                <a:effectLst/>
                <a:latin typeface="+mn-lt"/>
                <a:ea typeface="MS PGothic" pitchFamily="34" charset="-128"/>
                <a:cs typeface="ＭＳ Ｐゴシック" charset="0"/>
              </a:rPr>
              <a:t>DoS</a:t>
            </a:r>
            <a:r>
              <a:rPr lang="sr-Latn-RS" sz="1200" kern="1200" dirty="0" smtClean="0">
                <a:solidFill>
                  <a:schemeClr val="tx1"/>
                </a:solidFill>
                <a:effectLst/>
                <a:latin typeface="+mn-lt"/>
                <a:ea typeface="MS PGothic" pitchFamily="34" charset="-128"/>
                <a:cs typeface="ＭＳ Ｐゴシック" charset="0"/>
              </a:rPr>
              <a:t> ili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Međutim, danas je i običan građanin svestan mnogih drugih kriminalnih aktivnosti na mrežama, koje se većinom obavljaju radi sticanja profita (kao što su standardne prevare i kompjuterske prevare). Isto tako, svako zna da postoje velike mogućnosti za korišćenje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okruženja ili kibernetičkog </a:t>
            </a:r>
            <a:r>
              <a:rPr lang="sr-Latn-RS" sz="1200" kern="1200" dirty="0" err="1" smtClean="0">
                <a:solidFill>
                  <a:schemeClr val="tx1"/>
                </a:solidFill>
                <a:effectLst/>
                <a:latin typeface="+mn-lt"/>
                <a:ea typeface="MS PGothic" pitchFamily="34" charset="-128"/>
                <a:cs typeface="ＭＳ Ｐゴシック" charset="0"/>
              </a:rPr>
              <a:t>ekosistema</a:t>
            </a:r>
            <a:r>
              <a:rPr lang="sr-Latn-RS" sz="1200" kern="1200" dirty="0" smtClean="0">
                <a:solidFill>
                  <a:schemeClr val="tx1"/>
                </a:solidFill>
                <a:effectLst/>
                <a:latin typeface="+mn-lt"/>
                <a:ea typeface="MS PGothic" pitchFamily="34" charset="-128"/>
                <a:cs typeface="ＭＳ Ｐゴシック" charset="0"/>
              </a:rPr>
              <a:t> za izvršenje običnih krivičnih dela ili omogućavanje njihovog izvršenja.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Kompromitovanje poslovnih </a:t>
            </a:r>
            <a:r>
              <a:rPr lang="sr-Latn-RS" sz="1200" kern="1200" dirty="0" err="1" smtClean="0">
                <a:solidFill>
                  <a:schemeClr val="tx1"/>
                </a:solidFill>
                <a:effectLst/>
                <a:latin typeface="+mn-lt"/>
                <a:ea typeface="MS PGothic" pitchFamily="34" charset="-128"/>
                <a:cs typeface="ＭＳ Ｐゴシック" charset="0"/>
              </a:rPr>
              <a:t>imejlova</a:t>
            </a:r>
            <a:r>
              <a:rPr lang="sr-Latn-RS" sz="1200" kern="1200" dirty="0" smtClean="0">
                <a:solidFill>
                  <a:schemeClr val="tx1"/>
                </a:solidFill>
                <a:effectLst/>
                <a:latin typeface="+mn-lt"/>
                <a:ea typeface="MS PGothic" pitchFamily="34" charset="-128"/>
                <a:cs typeface="ＭＳ Ｐゴシック" charset="0"/>
              </a:rPr>
              <a:t> (o čemu će kasnije biti govora) – napadač koristi identitet nekog lica u korporativnoj mreži da pošalje falsifikovani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i prevari metu ili mete tako da oni na kraju pošalju novac na račun napadača.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Ransomware</a:t>
            </a:r>
            <a:r>
              <a:rPr lang="sr-Latn-RS" sz="1200" kern="1200" dirty="0" smtClean="0">
                <a:solidFill>
                  <a:schemeClr val="tx1"/>
                </a:solidFill>
                <a:effectLst/>
                <a:latin typeface="+mn-lt"/>
                <a:ea typeface="MS PGothic" pitchFamily="34" charset="-128"/>
                <a:cs typeface="ＭＳ Ｐゴシック" charset="0"/>
              </a:rPr>
              <a:t> (biće objašnjeno kasnije) – Specifična zlonamerna šifra koja šifrira sadržaj kompjutera i traži da se isplati ucena kako bi se ti šifrovani podaci ponovo dobili u dešifrovanom vidu.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39506605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sr-Latn-RS" sz="1200" kern="1200" dirty="0" smtClean="0">
                <a:solidFill>
                  <a:schemeClr val="tx1"/>
                </a:solidFill>
                <a:effectLst/>
                <a:latin typeface="+mn-lt"/>
                <a:ea typeface="MS PGothic" pitchFamily="34" charset="-128"/>
                <a:cs typeface="ＭＳ Ｐゴシック" charset="0"/>
              </a:rPr>
              <a:t>Kibernetički prostor postaje sve komplikovaniji kako se pojavljuju tendencije da se kibernetička bezbednost preklapa sa </a:t>
            </a:r>
            <a:r>
              <a:rPr lang="sr-Latn-RS" sz="1200" kern="1200" dirty="0" err="1" smtClean="0">
                <a:solidFill>
                  <a:schemeClr val="tx1"/>
                </a:solidFill>
                <a:effectLst/>
                <a:latin typeface="+mn-lt"/>
                <a:ea typeface="MS PGothic" pitchFamily="34" charset="-128"/>
                <a:cs typeface="ＭＳ Ｐゴシック" charset="0"/>
              </a:rPr>
              <a:t>visokotehnološkim</a:t>
            </a:r>
            <a:r>
              <a:rPr lang="sr-Latn-RS" sz="1200" kern="1200" dirty="0" smtClean="0">
                <a:solidFill>
                  <a:schemeClr val="tx1"/>
                </a:solidFill>
                <a:effectLst/>
                <a:latin typeface="+mn-lt"/>
                <a:ea typeface="MS PGothic" pitchFamily="34" charset="-128"/>
                <a:cs typeface="ＭＳ Ｐゴシック" charset="0"/>
              </a:rPr>
              <a:t> kriminalom. Važno je da se ta dva sveta drže na rastojanju, ali se mora biti svestan činjenice da se neka pitanja kibernetičke bezbednosti mogu na kraju ispostaviti kao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3015632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Pre nego što pređemo na internet, treba barem donekle da sagledamo u perspektivi šta je mreža i šta čini jednu mrežu – što je važno da bi bilo mogućno shvatiti kako internet funkcioniše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treba da počne ovu sesiju postavljajući polaznicima otvoreno pitanje – to jest treba da utroši malo vremena kako bi pokušao da ih podstakne da opišu šta, po njima, predstavlja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se može uraditi plenarno, u celoj grupi – ili u manjim grupama. Zamisao je da se laički definiše predmet proučavanja.</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dirty="0" smtClean="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16993705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Pre nego što pređemo na internet, treba barem donekle da sagledamo u perspektivi šta je mreža i šta čini jednu mrežu – što je važno da bi bilo mogućno shvatiti kako internet funkcioniše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treba da počne ovu sesiju postavljajući polaznicima otvoreno pitanje – to jest treba da utroši malo vremena kako bi pokušao da ih podstakne da opišu šta, po njima, predstavlja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se može uraditi plenarno, sa celom grupom – ili u manjim grupama. Zamisao je da se laički definiše predmet proučavanja.</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601493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b="1" kern="1200" dirty="0" smtClean="0">
                <a:solidFill>
                  <a:schemeClr val="tx1"/>
                </a:solidFill>
                <a:effectLst/>
                <a:latin typeface="+mn-lt"/>
                <a:ea typeface="MS PGothic" pitchFamily="34" charset="-128"/>
                <a:cs typeface="ＭＳ Ｐゴシック" charset="0"/>
              </a:rPr>
              <a:t>Važno je objasniti na samom početku da postoje mnogi izrazi koji se koriste da bi se opisalo kriminalno korišćenje tehnologije </a:t>
            </a:r>
            <a:r>
              <a:rPr lang="sr-Latn-RS" sz="1200" kern="1200" dirty="0" smtClean="0">
                <a:solidFill>
                  <a:schemeClr val="tx1"/>
                </a:solidFill>
                <a:effectLst/>
                <a:latin typeface="+mn-lt"/>
                <a:ea typeface="MS PGothic" pitchFamily="34" charset="-128"/>
                <a:cs typeface="ＭＳ Ｐゴシック" charset="0"/>
              </a:rPr>
              <a:t>i čitaocu može biti od pomoći ako mu se pruži kratko objašnjenje.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Izrazi „kompjuterski kriminal”, „</a:t>
            </a:r>
            <a:r>
              <a:rPr lang="sr-Latn-RS" sz="1200" b="1" kern="1200" dirty="0" err="1" smtClean="0">
                <a:solidFill>
                  <a:schemeClr val="tx1"/>
                </a:solidFill>
                <a:effectLst/>
                <a:latin typeface="+mn-lt"/>
                <a:ea typeface="MS PGothic" pitchFamily="34" charset="-128"/>
                <a:cs typeface="ＭＳ Ｐゴシック" charset="0"/>
              </a:rPr>
              <a:t>visokotehnološki</a:t>
            </a:r>
            <a:r>
              <a:rPr lang="sr-Latn-RS" sz="1200" b="1" kern="1200" dirty="0" smtClean="0">
                <a:solidFill>
                  <a:schemeClr val="tx1"/>
                </a:solidFill>
                <a:effectLst/>
                <a:latin typeface="+mn-lt"/>
                <a:ea typeface="MS PGothic" pitchFamily="34" charset="-128"/>
                <a:cs typeface="ＭＳ Ｐゴシック" charset="0"/>
              </a:rPr>
              <a:t> kriminal”, „IT kriminal” i „</a:t>
            </a:r>
            <a:r>
              <a:rPr lang="sr-Latn-RS" sz="1200" b="1" kern="1200" dirty="0" err="1" smtClean="0">
                <a:solidFill>
                  <a:schemeClr val="tx1"/>
                </a:solidFill>
                <a:effectLst/>
                <a:latin typeface="+mn-lt"/>
                <a:ea typeface="MS PGothic" pitchFamily="34" charset="-128"/>
                <a:cs typeface="ＭＳ Ｐゴシック" charset="0"/>
              </a:rPr>
              <a:t>sajber</a:t>
            </a:r>
            <a:r>
              <a:rPr lang="sr-Latn-RS" sz="1200" b="1" kern="1200" dirty="0" smtClean="0">
                <a:solidFill>
                  <a:schemeClr val="tx1"/>
                </a:solidFill>
                <a:effectLst/>
                <a:latin typeface="+mn-lt"/>
                <a:ea typeface="MS PGothic" pitchFamily="34" charset="-128"/>
                <a:cs typeface="ＭＳ Ｐゴシック" charset="0"/>
              </a:rPr>
              <a:t> kriminal” </a:t>
            </a:r>
            <a:r>
              <a:rPr lang="sr-Latn-RS" sz="1200" kern="1200" dirty="0" smtClean="0">
                <a:solidFill>
                  <a:schemeClr val="tx1"/>
                </a:solidFill>
                <a:effectLst/>
                <a:latin typeface="+mn-lt"/>
                <a:ea typeface="MS PGothic" pitchFamily="34" charset="-128"/>
                <a:cs typeface="ＭＳ Ｐゴシック" charset="0"/>
              </a:rPr>
              <a:t>često se upotrebljavaju naizmenično, kao sinonimi, i izazivaju zbrku i nerazumevanje.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Načini na koje kriminalci upotrebljavaju računare i druge uređaje </a:t>
            </a:r>
            <a:r>
              <a:rPr lang="sr-Latn-RS" sz="1200" kern="1200" dirty="0" smtClean="0">
                <a:solidFill>
                  <a:schemeClr val="tx1"/>
                </a:solidFill>
                <a:effectLst/>
                <a:latin typeface="+mn-lt"/>
                <a:ea typeface="MS PGothic" pitchFamily="34" charset="-128"/>
                <a:cs typeface="ＭＳ Ｐゴシック" charset="0"/>
              </a:rPr>
              <a:t>i dokazna vrednost podataka za policijskog istražitelja mogu se razvrstati na sledeći način:</a:t>
            </a:r>
            <a:endParaRPr lang="en-GB" altLang="sr-Latn-R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3465709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b="1" kern="1200" dirty="0" smtClean="0">
                <a:solidFill>
                  <a:schemeClr val="tx1"/>
                </a:solidFill>
                <a:effectLst/>
                <a:latin typeface="+mn-lt"/>
                <a:ea typeface="MS PGothic" pitchFamily="34" charset="-128"/>
                <a:cs typeface="ＭＳ Ｐゴシック" charset="0"/>
              </a:rPr>
              <a:t>Tehnologija kao žrtva</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Tehnologija kao meta kriminala – </a:t>
            </a:r>
            <a:r>
              <a:rPr lang="sr-Latn-RS" sz="1200" b="1" kern="1200" dirty="0" smtClean="0">
                <a:solidFill>
                  <a:schemeClr val="tx1"/>
                </a:solidFill>
                <a:effectLst/>
                <a:latin typeface="+mn-lt"/>
                <a:ea typeface="MS PGothic" pitchFamily="34" charset="-128"/>
                <a:cs typeface="ＭＳ Ｐゴシック" charset="0"/>
              </a:rPr>
              <a:t>ovo se tradicionalno smatra pravim „računarskim kriminalom” </a:t>
            </a:r>
            <a:r>
              <a:rPr lang="sr-Latn-RS" sz="1200" kern="1200" dirty="0" smtClean="0">
                <a:solidFill>
                  <a:schemeClr val="tx1"/>
                </a:solidFill>
                <a:effectLst/>
                <a:latin typeface="+mn-lt"/>
                <a:ea typeface="MS PGothic" pitchFamily="34" charset="-128"/>
                <a:cs typeface="ＭＳ Ｐゴシック" charset="0"/>
              </a:rPr>
              <a:t>i obuhvata krivična dela kao što su </a:t>
            </a:r>
            <a:r>
              <a:rPr lang="sr-Latn-RS" sz="1200" kern="1200" dirty="0" err="1" smtClean="0">
                <a:solidFill>
                  <a:schemeClr val="tx1"/>
                </a:solidFill>
                <a:effectLst/>
                <a:latin typeface="+mn-lt"/>
                <a:ea typeface="MS PGothic" pitchFamily="34" charset="-128"/>
                <a:cs typeface="ＭＳ Ｐゴシック" charset="0"/>
              </a:rPr>
              <a:t>hakovanje</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DoS</a:t>
            </a:r>
            <a:r>
              <a:rPr lang="sr-Latn-RS" sz="1200" kern="1200" dirty="0" smtClean="0">
                <a:solidFill>
                  <a:schemeClr val="tx1"/>
                </a:solidFill>
                <a:effectLst/>
                <a:latin typeface="+mn-lt"/>
                <a:ea typeface="MS PGothic" pitchFamily="34" charset="-128"/>
                <a:cs typeface="ＭＳ Ｐゴシック" charset="0"/>
              </a:rPr>
              <a:t> napadi i širenje virusa.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Tehnologija kao pomoć u kriminalu: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 </a:t>
            </a:r>
            <a:r>
              <a:rPr lang="sr-Latn-RS" sz="1200" b="1" kern="1200" dirty="0" smtClean="0">
                <a:solidFill>
                  <a:schemeClr val="tx1"/>
                </a:solidFill>
                <a:effectLst/>
                <a:latin typeface="+mn-lt"/>
                <a:ea typeface="MS PGothic" pitchFamily="34" charset="-128"/>
                <a:cs typeface="ＭＳ Ｐゴシック" charset="0"/>
              </a:rPr>
              <a:t>kompjuteri i ostali uređaji koriste se za pomoć u izvršenju tradicionalnih krivičnih dela</a:t>
            </a:r>
            <a:r>
              <a:rPr lang="sr-Latn-RS" sz="1200" kern="1200" dirty="0" smtClean="0">
                <a:solidFill>
                  <a:schemeClr val="tx1"/>
                </a:solidFill>
                <a:effectLst/>
                <a:latin typeface="+mn-lt"/>
                <a:ea typeface="MS PGothic" pitchFamily="34" charset="-128"/>
                <a:cs typeface="ＭＳ Ｐゴシック" charset="0"/>
              </a:rPr>
              <a:t>, na primer za izradu falsifikovanih dokumenata, slanje pretnji smrću ili </a:t>
            </a:r>
            <a:r>
              <a:rPr lang="sr-Latn-RS" sz="1200" kern="1200" dirty="0" err="1" smtClean="0">
                <a:solidFill>
                  <a:schemeClr val="tx1"/>
                </a:solidFill>
                <a:effectLst/>
                <a:latin typeface="+mn-lt"/>
                <a:ea typeface="MS PGothic" pitchFamily="34" charset="-128"/>
                <a:cs typeface="ＭＳ Ｐゴシック" charset="0"/>
              </a:rPr>
              <a:t>ucenjivačkih</a:t>
            </a:r>
            <a:r>
              <a:rPr lang="sr-Latn-RS" sz="1200" kern="1200" dirty="0" smtClean="0">
                <a:solidFill>
                  <a:schemeClr val="tx1"/>
                </a:solidFill>
                <a:effectLst/>
                <a:latin typeface="+mn-lt"/>
                <a:ea typeface="MS PGothic" pitchFamily="34" charset="-128"/>
                <a:cs typeface="ＭＳ Ｐゴシック" charset="0"/>
              </a:rPr>
              <a:t> zahteva ili stvaranje i distribuciju ilegalnog materijala kao što su fotografije zlostavljanja dece.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Tehnologija kao sredstvo za komunikaciju: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 </a:t>
            </a:r>
            <a:r>
              <a:rPr lang="sr-Latn-RS" sz="1200" b="1" kern="1200" dirty="0" smtClean="0">
                <a:solidFill>
                  <a:schemeClr val="tx1"/>
                </a:solidFill>
                <a:effectLst/>
                <a:latin typeface="+mn-lt"/>
                <a:ea typeface="MS PGothic" pitchFamily="34" charset="-128"/>
                <a:cs typeface="ＭＳ Ｐゴシック" charset="0"/>
              </a:rPr>
              <a:t>kada kriminalci koriste tehnologiju za uzajamnu komunikaciju na način koji im omogućuje da smanje šanse da budu otkriveni, </a:t>
            </a:r>
            <a:r>
              <a:rPr lang="sr-Latn-RS" sz="1200" kern="1200" dirty="0" smtClean="0">
                <a:solidFill>
                  <a:schemeClr val="tx1"/>
                </a:solidFill>
                <a:effectLst/>
                <a:latin typeface="+mn-lt"/>
                <a:ea typeface="MS PGothic" pitchFamily="34" charset="-128"/>
                <a:cs typeface="ＭＳ Ｐゴシック" charset="0"/>
              </a:rPr>
              <a:t>na primer tako što koriste tehnologiju za šifrovanje.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Tehnologija kao medijum za skladištenje: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 </a:t>
            </a:r>
            <a:r>
              <a:rPr lang="sr-Latn-RS" sz="1200" b="1" kern="1200" dirty="0" smtClean="0">
                <a:solidFill>
                  <a:schemeClr val="tx1"/>
                </a:solidFill>
                <a:effectLst/>
                <a:latin typeface="+mn-lt"/>
                <a:ea typeface="MS PGothic" pitchFamily="34" charset="-128"/>
                <a:cs typeface="ＭＳ Ｐゴシック" charset="0"/>
              </a:rPr>
              <a:t>namerno ili nenamerno skladištenje informacija na uređajima koji se koriste </a:t>
            </a:r>
            <a:r>
              <a:rPr lang="sr-Latn-RS" sz="1200" kern="1200" dirty="0" smtClean="0">
                <a:solidFill>
                  <a:schemeClr val="tx1"/>
                </a:solidFill>
                <a:effectLst/>
                <a:latin typeface="+mn-lt"/>
                <a:ea typeface="MS PGothic" pitchFamily="34" charset="-128"/>
                <a:cs typeface="ＭＳ Ｐゴシック" charset="0"/>
              </a:rPr>
              <a:t>u nekoj drugoj kategoriji i tipično obuhvataju podatke koji se čuvaju na računarskim sistemima žrtava, svedoka ili osumnjičenih.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Tehnologija kao svedok zločina: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 </a:t>
            </a:r>
            <a:r>
              <a:rPr lang="sr-Latn-RS" sz="1200" b="1" kern="1200" dirty="0" smtClean="0">
                <a:solidFill>
                  <a:schemeClr val="tx1"/>
                </a:solidFill>
                <a:effectLst/>
                <a:latin typeface="+mn-lt"/>
                <a:ea typeface="MS PGothic" pitchFamily="34" charset="-128"/>
                <a:cs typeface="ＭＳ Ｐゴシック" charset="0"/>
              </a:rPr>
              <a:t>može se naći onda kada se dokazi koji se nalaze na IT uređajima mogu koristiti da potkrepe dokaze na koje se ne odnose sasvim očigledno</a:t>
            </a:r>
            <a:r>
              <a:rPr lang="sr-Latn-RS" sz="1200" kern="1200" dirty="0" smtClean="0">
                <a:solidFill>
                  <a:schemeClr val="tx1"/>
                </a:solidFill>
                <a:effectLst/>
                <a:latin typeface="+mn-lt"/>
                <a:ea typeface="MS PGothic" pitchFamily="34" charset="-128"/>
                <a:cs typeface="ＭＳ Ｐゴシック" charset="0"/>
              </a:rPr>
              <a:t>, na primer da potvrde ili pobiju alibi nekog osumnjičenog ili tvrdnju </a:t>
            </a:r>
            <a:r>
              <a:rPr lang="sr-Latn-RS" sz="1200" kern="1200" dirty="0" err="1" smtClean="0">
                <a:solidFill>
                  <a:schemeClr val="tx1"/>
                </a:solidFill>
                <a:effectLst/>
                <a:latin typeface="+mn-lt"/>
                <a:ea typeface="MS PGothic" pitchFamily="34" charset="-128"/>
                <a:cs typeface="ＭＳ Ｐゴシック" charset="0"/>
              </a:rPr>
              <a:t>iznetu</a:t>
            </a:r>
            <a:r>
              <a:rPr lang="sr-Latn-RS" sz="1200" kern="1200" dirty="0" smtClean="0">
                <a:solidFill>
                  <a:schemeClr val="tx1"/>
                </a:solidFill>
                <a:effectLst/>
                <a:latin typeface="+mn-lt"/>
                <a:ea typeface="MS PGothic" pitchFamily="34" charset="-128"/>
                <a:cs typeface="ＭＳ Ｐゴシック" charset="0"/>
              </a:rPr>
              <a:t> u iskazu svedoka. </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32158901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sr-Latn-RS" sz="1200" kern="1200" dirty="0" smtClean="0">
                <a:solidFill>
                  <a:schemeClr val="tx1"/>
                </a:solidFill>
                <a:effectLst/>
                <a:latin typeface="+mn-lt"/>
                <a:ea typeface="MS PGothic" pitchFamily="34" charset="-128"/>
                <a:cs typeface="ＭＳ Ｐゴシック" charset="0"/>
              </a:rPr>
              <a:t>	Međutim, sociološki govoreći, kriminal u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okruženju već predstavlja važnu i autonomnu stvarnost. Širom Evrope i u većini zemalja u ostalim delovima sveta postoje posebne istražne jedinice u policiji, a postoje i neka specijalna tužilaštva. Međunarodne javne organizacije i privatne kompanije </a:t>
            </a:r>
            <a:r>
              <a:rPr lang="sr-Latn-RS" sz="1200" kern="1200" dirty="0" smtClean="0">
                <a:solidFill>
                  <a:schemeClr val="tx1"/>
                </a:solidFill>
                <a:effectLst/>
                <a:latin typeface="+mn-lt"/>
                <a:ea typeface="MS PGothic" pitchFamily="34" charset="-128"/>
                <a:cs typeface="ＭＳ Ｐゴシック" charset="0"/>
              </a:rPr>
              <a:t>sve više brinu o posledicama </a:t>
            </a:r>
            <a:r>
              <a:rPr lang="sr-Latn-RS" sz="1200" kern="1200" dirty="0" smtClean="0">
                <a:solidFill>
                  <a:schemeClr val="tx1"/>
                </a:solidFill>
                <a:effectLst/>
                <a:latin typeface="+mn-lt"/>
                <a:ea typeface="MS PGothic" pitchFamily="34" charset="-128"/>
                <a:cs typeface="ＭＳ Ｐゴシック" charset="0"/>
              </a:rPr>
              <a:t>nezakonitih i štetnih radnji, počinjenih pomoću komunikacionih mreža ili unutar tih mreža.</a:t>
            </a:r>
            <a:endParaRPr lang="en-US" sz="1200" kern="1200" dirty="0" smtClean="0">
              <a:solidFill>
                <a:schemeClr val="tx1"/>
              </a:solidFill>
              <a:effectLst/>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10556261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se obično definiše i u užem i u širem smislu: uobičajeno je da se taj izraz koristi u užem vidu kako bi se opisala kriminalna aktivnost u kojoj računar ili računarska mreža predstavljaju suštinsku komponentu krivičnog dela; međutim, izraz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takođe se koristi da se označe druga tradicionalna krivična dela u kojima se isti ti računari ili mreže koriste da bi omogućili nezakonitu aktivnost.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U dokumentu Procena pretnje za 2019. </a:t>
            </a:r>
            <a:r>
              <a:rPr lang="sr-Latn-RS" sz="1200" b="1" i="1" kern="1200" dirty="0" smtClean="0">
                <a:solidFill>
                  <a:schemeClr val="tx1"/>
                </a:solidFill>
                <a:effectLst/>
                <a:latin typeface="+mn-lt"/>
                <a:ea typeface="MS PGothic" pitchFamily="34" charset="-128"/>
                <a:cs typeface="ＭＳ Ｐゴシック" charset="0"/>
              </a:rPr>
              <a:t>IOCTA </a:t>
            </a:r>
            <a:r>
              <a:rPr lang="sr-Latn-RS" sz="1200" b="1" kern="1200" dirty="0" smtClean="0">
                <a:solidFill>
                  <a:schemeClr val="tx1"/>
                </a:solidFill>
                <a:effectLst/>
                <a:latin typeface="+mn-lt"/>
                <a:ea typeface="MS PGothic" pitchFamily="34" charset="-128"/>
                <a:cs typeface="ＭＳ Ｐゴシック" charset="0"/>
              </a:rPr>
              <a:t>(</a:t>
            </a:r>
            <a:r>
              <a:rPr lang="sr-Latn-RS" sz="1200" b="1" kern="1200" dirty="0" err="1" smtClean="0">
                <a:solidFill>
                  <a:schemeClr val="tx1"/>
                </a:solidFill>
                <a:effectLst/>
                <a:latin typeface="+mn-lt"/>
                <a:ea typeface="MS PGothic" pitchFamily="34" charset="-128"/>
                <a:cs typeface="ＭＳ Ｐゴシック" charset="0"/>
              </a:rPr>
              <a:t>Evropolova</a:t>
            </a:r>
            <a:r>
              <a:rPr lang="sr-Latn-RS" sz="1200" b="1" kern="1200" dirty="0" smtClean="0">
                <a:solidFill>
                  <a:schemeClr val="tx1"/>
                </a:solidFill>
                <a:effectLst/>
                <a:latin typeface="+mn-lt"/>
                <a:ea typeface="MS PGothic" pitchFamily="34" charset="-128"/>
                <a:cs typeface="ＭＳ Ｐゴシック" charset="0"/>
              </a:rPr>
              <a:t> procena pretnje organizovanog kriminala na internetu) citirana je ta definicija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err="1" smtClean="0">
                <a:solidFill>
                  <a:schemeClr val="tx1"/>
                </a:solidFill>
                <a:effectLst/>
                <a:latin typeface="+mn-lt"/>
                <a:ea typeface="MS PGothic" pitchFamily="34" charset="-128"/>
                <a:cs typeface="ＭＳ Ｐゴシック" charset="0"/>
              </a:rPr>
              <a:t>Visokotehnološki</a:t>
            </a:r>
            <a:r>
              <a:rPr lang="sr-Latn-RS" sz="1200" b="1" kern="1200" dirty="0" smtClean="0">
                <a:solidFill>
                  <a:schemeClr val="tx1"/>
                </a:solidFill>
                <a:effectLst/>
                <a:latin typeface="+mn-lt"/>
                <a:ea typeface="MS PGothic" pitchFamily="34" charset="-128"/>
                <a:cs typeface="ＭＳ Ｐゴシック" charset="0"/>
              </a:rPr>
              <a:t> kriminal: Pregled dokaza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Izveštaj o istraživanju 75</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Poglavlje 1: Krivična dela zavisna od visoke tehnologije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Dr Majk </a:t>
            </a:r>
            <a:r>
              <a:rPr lang="sr-Latn-RS" sz="1200" kern="1200" dirty="0" err="1" smtClean="0">
                <a:solidFill>
                  <a:schemeClr val="tx1"/>
                </a:solidFill>
                <a:effectLst/>
                <a:latin typeface="+mn-lt"/>
                <a:ea typeface="MS PGothic" pitchFamily="34" charset="-128"/>
                <a:cs typeface="ＭＳ Ｐゴシック" charset="0"/>
              </a:rPr>
              <a:t>Makgvajer</a:t>
            </a:r>
            <a:r>
              <a:rPr lang="sr-Latn-RS" sz="1200" kern="1200" dirty="0" smtClean="0">
                <a:solidFill>
                  <a:schemeClr val="tx1"/>
                </a:solidFill>
                <a:effectLst/>
                <a:latin typeface="+mn-lt"/>
                <a:ea typeface="MS PGothic" pitchFamily="34" charset="-128"/>
                <a:cs typeface="ＭＳ Ｐゴシック" charset="0"/>
              </a:rPr>
              <a:t> (Mike </a:t>
            </a:r>
            <a:r>
              <a:rPr lang="sr-Latn-RS" sz="1200" kern="1200" dirty="0" err="1" smtClean="0">
                <a:solidFill>
                  <a:schemeClr val="tx1"/>
                </a:solidFill>
                <a:effectLst/>
                <a:latin typeface="+mn-lt"/>
                <a:ea typeface="MS PGothic" pitchFamily="34" charset="-128"/>
                <a:cs typeface="ＭＳ Ｐゴシック" charset="0"/>
              </a:rPr>
              <a:t>McGuire</a:t>
            </a:r>
            <a:r>
              <a:rPr lang="sr-Latn-RS" sz="1200" kern="1200" dirty="0" smtClean="0">
                <a:solidFill>
                  <a:schemeClr val="tx1"/>
                </a:solidFill>
                <a:effectLst/>
                <a:latin typeface="+mn-lt"/>
                <a:ea typeface="MS PGothic" pitchFamily="34" charset="-128"/>
                <a:cs typeface="ＭＳ Ｐゴシック" charset="0"/>
              </a:rPr>
              <a:t>) (Univerzitet „</a:t>
            </a:r>
            <a:r>
              <a:rPr lang="sr-Latn-RS" sz="1200" kern="1200" dirty="0" err="1" smtClean="0">
                <a:solidFill>
                  <a:schemeClr val="tx1"/>
                </a:solidFill>
                <a:effectLst/>
                <a:latin typeface="+mn-lt"/>
                <a:ea typeface="MS PGothic" pitchFamily="34" charset="-128"/>
                <a:cs typeface="ＭＳ Ｐゴシック" charset="0"/>
              </a:rPr>
              <a:t>Sarej</a:t>
            </a:r>
            <a:r>
              <a:rPr lang="sr-Latn-RS" sz="1200" kern="1200" dirty="0" smtClean="0">
                <a:solidFill>
                  <a:schemeClr val="tx1"/>
                </a:solidFill>
                <a:effectLst/>
                <a:latin typeface="+mn-lt"/>
                <a:ea typeface="MS PGothic" pitchFamily="34" charset="-128"/>
                <a:cs typeface="ＭＳ Ｐゴシック" charset="0"/>
              </a:rPr>
              <a:t>”) 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err="1" smtClean="0">
                <a:solidFill>
                  <a:schemeClr val="tx1"/>
                </a:solidFill>
                <a:effectLst/>
                <a:latin typeface="+mn-lt"/>
                <a:ea typeface="MS PGothic" pitchFamily="34" charset="-128"/>
                <a:cs typeface="ＭＳ Ｐゴシック" charset="0"/>
              </a:rPr>
              <a:t>Samanta</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Dauling</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Samantha</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Dowling</a:t>
            </a:r>
            <a:r>
              <a:rPr lang="sr-Latn-RS" sz="1200" kern="1200" dirty="0" smtClean="0">
                <a:solidFill>
                  <a:schemeClr val="tx1"/>
                </a:solidFill>
                <a:effectLst/>
                <a:latin typeface="+mn-lt"/>
                <a:ea typeface="MS PGothic" pitchFamily="34" charset="-128"/>
                <a:cs typeface="ＭＳ Ｐゴシック" charset="0"/>
              </a:rPr>
              <a:t>) (Naučno odeljenje Ministarstva unutrašnjih poslova)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Oktobar 2013.</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a:p>
        </p:txBody>
      </p:sp>
    </p:spTree>
    <p:extLst>
      <p:ext uri="{BB962C8B-B14F-4D97-AF65-F5344CB8AC3E}">
        <p14:creationId xmlns:p14="http://schemas.microsoft.com/office/powerpoint/2010/main" val="619508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2473686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Pre nego što pređemo na internet, treba barem donekle da sagledamo u perspektivi šta je mreža i šta čini jednu mrežu – što je važno da bi bilo mogućno shvatiti kako internet funkcioniše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treba da počne ovu sesiju postavljajući polaznicima otvoreno pitanje – to jest treba da utroši malo vremena kako bi pokušao da ih podstakne da opišu šta, po njima, predstavlja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se može uraditi plenarno, sa celom grupom – ili u manjim grupama. Zamisao je da se laički definiše predmet proučavanja.</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dirty="0" smtClean="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1458066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xmlns="" id="{B15714A6-B05B-47A5-B92B-D727BD3A45D0}"/>
              </a:ext>
            </a:extLst>
          </p:cNvPr>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 sesija će biti podeljena na pet delova da bi se omogućile prirodne pauze. Zamisao je da se polaznicima opiše šta je računar – ili uređaj koji može da se poveže sa </a:t>
            </a:r>
            <a:r>
              <a:rPr lang="sr-Latn-RS" sz="1200" kern="1200" dirty="0" err="1" smtClean="0">
                <a:solidFill>
                  <a:schemeClr val="tx1"/>
                </a:solidFill>
                <a:effectLst/>
                <a:latin typeface="+mn-lt"/>
                <a:ea typeface="MS PGothic" pitchFamily="34" charset="-128"/>
                <a:cs typeface="ＭＳ Ｐゴシック" charset="0"/>
              </a:rPr>
              <a:t>internetom</a:t>
            </a:r>
            <a:r>
              <a:rPr lang="sr-Latn-RS" sz="1200" kern="1200" dirty="0" smtClean="0">
                <a:solidFill>
                  <a:schemeClr val="tx1"/>
                </a:solidFill>
                <a:effectLst/>
                <a:latin typeface="+mn-lt"/>
                <a:ea typeface="MS PGothic" pitchFamily="34" charset="-128"/>
                <a:cs typeface="ＭＳ Ｐゴシック" charset="0"/>
              </a:rPr>
              <a:t>, a svi ti uređaji imaju određene sličnosti.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Potom ćemo opisati šta je internet i kako on funkcioniše.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Onda ćemo preći na to kako se računar povezuje sa </a:t>
            </a:r>
            <a:r>
              <a:rPr lang="sr-Latn-RS" sz="1200" kern="1200" dirty="0" err="1" smtClean="0">
                <a:solidFill>
                  <a:schemeClr val="tx1"/>
                </a:solidFill>
                <a:effectLst/>
                <a:latin typeface="+mn-lt"/>
                <a:ea typeface="MS PGothic" pitchFamily="34" charset="-128"/>
                <a:cs typeface="ＭＳ Ｐゴシック" charset="0"/>
              </a:rPr>
              <a:t>internetom</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A onda ćemo pogledati šta se može naći na samom internetu.</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36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21</a:t>
            </a:fld>
            <a:endParaRPr lang="en-US"/>
          </a:p>
        </p:txBody>
      </p:sp>
    </p:spTree>
    <p:extLst>
      <p:ext uri="{BB962C8B-B14F-4D97-AF65-F5344CB8AC3E}">
        <p14:creationId xmlns:p14="http://schemas.microsoft.com/office/powerpoint/2010/main" val="11635348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eaLnBrk="1" hangingPunct="1">
              <a:spcBef>
                <a:spcPct val="0"/>
              </a:spcBef>
              <a:buFontTx/>
              <a:buNone/>
            </a:pPr>
            <a:endParaRPr lang="en-US" dirty="0">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AF832C6B-BDA8-DE4D-980B-63A4BC844782}" type="slidenum">
              <a:rPr lang="fr-FR" sz="1200"/>
              <a:pPr/>
              <a:t>22</a:t>
            </a:fld>
            <a:endParaRPr lang="fr-FR"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Pristup celom uređaju ili delovima uređaja bez prava</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Prenos računarskih podataka u računarski sistem, iz njega i unutar njega kada taj prenos nije javni</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Oštećenje, brisanje, pogoršanje, menjanje ili prikrivanje računarskih podataka</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Ometanje rada računarskog sistema unošenjem, prenošenjem, oštećenjem, brisanjem, pogoršanjem, menjanjem ili prikrivanjem računarskih podataka</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Proizvodnja i posedovanje računarskih sistema koji rade sve gore navedeno</a:t>
            </a:r>
            <a:endParaRPr lang="en-US" sz="1200" kern="1200" dirty="0" smtClean="0">
              <a:solidFill>
                <a:schemeClr val="tx1"/>
              </a:solidFill>
              <a:effectLst/>
              <a:latin typeface="+mn-lt"/>
              <a:ea typeface="MS PGothic" pitchFamily="34" charset="-128"/>
              <a:cs typeface="ＭＳ Ｐゴシック" charset="0"/>
            </a:endParaRPr>
          </a:p>
          <a:p>
            <a:pPr marL="17145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Posedovanje </a:t>
            </a:r>
            <a:r>
              <a:rPr lang="sr-Latn-RS" sz="1200" kern="1200" dirty="0" err="1" smtClean="0">
                <a:solidFill>
                  <a:schemeClr val="tx1"/>
                </a:solidFill>
                <a:effectLst/>
                <a:latin typeface="+mn-lt"/>
                <a:ea typeface="MS PGothic" pitchFamily="34" charset="-128"/>
                <a:cs typeface="ＭＳ Ｐゴシック" charset="0"/>
              </a:rPr>
              <a:t>neverodostojnih</a:t>
            </a:r>
            <a:r>
              <a:rPr lang="sr-Latn-RS" sz="1200" kern="1200" dirty="0" smtClean="0">
                <a:solidFill>
                  <a:schemeClr val="tx1"/>
                </a:solidFill>
                <a:effectLst/>
                <a:latin typeface="+mn-lt"/>
                <a:ea typeface="MS PGothic" pitchFamily="34" charset="-128"/>
                <a:cs typeface="ＭＳ Ｐゴシック" charset="0"/>
              </a:rPr>
              <a:t> podataka u nameri da se oni smatraju verodostojnima i da se s njima u pravnom saobraćaju postupa kao da su verodostojni</a:t>
            </a: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Unošenje podataka, ometanje rada u nečasnoj nameri da se neovlašćeno pribavi protivpravna imovinska korist </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Proizvodnja, </a:t>
            </a:r>
            <a:r>
              <a:rPr lang="sr-Latn-RS" sz="1200" kern="1200" dirty="0" err="1" smtClean="0">
                <a:solidFill>
                  <a:schemeClr val="tx1"/>
                </a:solidFill>
                <a:effectLst/>
                <a:latin typeface="+mn-lt"/>
                <a:ea typeface="MS PGothic" pitchFamily="34" charset="-128"/>
                <a:cs typeface="ＭＳ Ｐゴシック" charset="0"/>
              </a:rPr>
              <a:t>nuđenje</a:t>
            </a:r>
            <a:r>
              <a:rPr lang="sr-Latn-RS" sz="1200" kern="1200" dirty="0" smtClean="0">
                <a:solidFill>
                  <a:schemeClr val="tx1"/>
                </a:solidFill>
                <a:effectLst/>
                <a:latin typeface="+mn-lt"/>
                <a:ea typeface="MS PGothic" pitchFamily="34" charset="-128"/>
                <a:cs typeface="ＭＳ Ｐゴシック" charset="0"/>
              </a:rPr>
              <a:t>, distribucija, nabavljanje i posedovanje (dečje pornografije) </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Kršenje autorskih i srodnih prava</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Hitna zaštita sačuvanih računarskih podataka i podataka o saobraćaju</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Delimično otkrivanje podataka o saobraćaju kako bi se identifikovali </a:t>
            </a:r>
            <a:r>
              <a:rPr lang="sr-Latn-RS" sz="1200" kern="1200" dirty="0" err="1" smtClean="0">
                <a:solidFill>
                  <a:schemeClr val="tx1"/>
                </a:solidFill>
                <a:effectLst/>
                <a:latin typeface="+mn-lt"/>
                <a:ea typeface="MS PGothic" pitchFamily="34" charset="-128"/>
                <a:cs typeface="ＭＳ Ｐゴシック" charset="0"/>
              </a:rPr>
              <a:t>pružalac</a:t>
            </a:r>
            <a:r>
              <a:rPr lang="sr-Latn-RS" sz="1200" kern="1200" dirty="0" smtClean="0">
                <a:solidFill>
                  <a:schemeClr val="tx1"/>
                </a:solidFill>
                <a:effectLst/>
                <a:latin typeface="+mn-lt"/>
                <a:ea typeface="MS PGothic" pitchFamily="34" charset="-128"/>
                <a:cs typeface="ＭＳ Ｐゴシック" charset="0"/>
              </a:rPr>
              <a:t> usluga i putanja</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Izdavanje naredbe u vezi sa licima (računarski podaci) i davaocima usluga (podaci o pretplatniku)</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Pretraživanje i zaplena računarskih podataka (odnosi se na računar i na svaki vid skladištenja)</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Prikupljanje podataka o saobraćaju u realnom vremenu i presretanje računarskih podataka</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Krivična dela za koja se smatra da spadaju u dela koja podležu ekstradiciji</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Uzajamna pravna pomoć –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pružaju uzajamnu pravnu pomoć u najširem mogućem obimu u istragama ili postupcima koji se odnose na krivična dela u vezi s računarskim sistemima i podacima ili u prikupljanju elektronskih dokaza o krivičnom delu. </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Dobrovoljno obelodanjivanje podataka</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Hitna zaštita računarskih podataka, obelodanjivanje sačuvanih podataka o saobraćaju</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Uzajamna pomoć kod traženja zaplene podataka, bez ovlašćenja za pristup računarskom sistemu iz domena domaćeg prava (član 32)</a:t>
            </a:r>
            <a:endParaRPr lang="en-US" sz="1200" kern="1200" dirty="0" smtClean="0">
              <a:solidFill>
                <a:schemeClr val="tx1"/>
              </a:solidFill>
              <a:effectLst/>
              <a:latin typeface="+mn-lt"/>
              <a:ea typeface="MS PGothic" pitchFamily="34" charset="-128"/>
              <a:cs typeface="ＭＳ Ｐゴシック" charset="0"/>
            </a:endParaRPr>
          </a:p>
          <a:p>
            <a:pPr marL="17145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24/7 mesta za kontakt (jedno mesto u istražne svrhe, 24/7, hitna saradnja i spremnost da se odmah odgovori na zahteve, obučeno osoblje)</a:t>
            </a:r>
            <a:endParaRPr lang="en-US" dirty="0">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AF832C6B-BDA8-DE4D-980B-63A4BC844782}" type="slidenum">
              <a:rPr lang="fr-FR" sz="1200"/>
              <a:pPr/>
              <a:t>23</a:t>
            </a:fld>
            <a:endParaRPr lang="fr-FR"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Otvorena za potpisivanje u novembru 2001. u Budimpešti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Posle toga usledilo formiranje Komiteta Konvencije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Otvoreno za pristupanje svih zemalja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Prema današnjem stanju, jedini </a:t>
            </a:r>
            <a:r>
              <a:rPr lang="sr-Latn-RS" sz="1200" b="1" kern="1200" dirty="0" smtClean="0">
                <a:solidFill>
                  <a:schemeClr val="tx1"/>
                </a:solidFill>
                <a:effectLst/>
                <a:latin typeface="+mn-lt"/>
                <a:ea typeface="MS PGothic" pitchFamily="34" charset="-128"/>
                <a:cs typeface="ＭＳ Ｐゴシック" charset="0"/>
              </a:rPr>
              <a:t>međunarodni ugovor o </a:t>
            </a:r>
            <a:r>
              <a:rPr lang="sr-Latn-RS" sz="1200" b="1" kern="1200" dirty="0" err="1" smtClean="0">
                <a:solidFill>
                  <a:schemeClr val="tx1"/>
                </a:solidFill>
                <a:effectLst/>
                <a:latin typeface="+mn-lt"/>
                <a:ea typeface="MS PGothic" pitchFamily="34" charset="-128"/>
                <a:cs typeface="ＭＳ Ｐゴシック" charset="0"/>
              </a:rPr>
              <a:t>visokotehnološkom</a:t>
            </a:r>
            <a:r>
              <a:rPr lang="sr-Latn-RS" sz="1200" b="1" kern="1200" dirty="0" smtClean="0">
                <a:solidFill>
                  <a:schemeClr val="tx1"/>
                </a:solidFill>
                <a:effectLst/>
                <a:latin typeface="+mn-lt"/>
                <a:ea typeface="MS PGothic" pitchFamily="34" charset="-128"/>
                <a:cs typeface="ＭＳ Ｐゴシック" charset="0"/>
              </a:rPr>
              <a:t> kriminalu i elektronskim dokazima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Konvencija sadrži definicije </a:t>
            </a:r>
            <a:r>
              <a:rPr lang="sr-Latn-RS" sz="1200" kern="1200" dirty="0" err="1" smtClean="0">
                <a:solidFill>
                  <a:schemeClr val="tx1"/>
                </a:solidFill>
                <a:effectLst/>
                <a:latin typeface="+mn-lt"/>
                <a:ea typeface="MS PGothic" pitchFamily="34" charset="-128"/>
                <a:cs typeface="ＭＳ Ｐゴシック" charset="0"/>
              </a:rPr>
              <a:t>visokotehnoloških</a:t>
            </a:r>
            <a:r>
              <a:rPr lang="sr-Latn-RS" sz="1200" kern="1200" dirty="0" smtClean="0">
                <a:solidFill>
                  <a:schemeClr val="tx1"/>
                </a:solidFill>
                <a:effectLst/>
                <a:latin typeface="+mn-lt"/>
                <a:ea typeface="MS PGothic" pitchFamily="34" charset="-128"/>
                <a:cs typeface="ＭＳ Ｐゴシック" charset="0"/>
              </a:rPr>
              <a:t> krivičnih dela utvrđene na visokom nivou znanja koje su tehnološki neutralne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Ona sadrži standardne procedure za istragu i krivično gonjenje na nacionalnom nivou i utvrđuje relevantne obaveze svih zainteresovanih strana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Konvencija utvrđuje proceduralne odredbe za međunarodnu saradnju, </a:t>
            </a:r>
            <a:r>
              <a:rPr lang="sr-Latn-RS" sz="1200" kern="1200" dirty="0" err="1" smtClean="0">
                <a:solidFill>
                  <a:schemeClr val="tx1"/>
                </a:solidFill>
                <a:effectLst/>
                <a:latin typeface="+mn-lt"/>
                <a:ea typeface="MS PGothic" pitchFamily="34" charset="-128"/>
                <a:cs typeface="ＭＳ Ｐゴシック" charset="0"/>
              </a:rPr>
              <a:t>međupolicijsku</a:t>
            </a:r>
            <a:r>
              <a:rPr lang="sr-Latn-RS" sz="1200" kern="1200" dirty="0" smtClean="0">
                <a:solidFill>
                  <a:schemeClr val="tx1"/>
                </a:solidFill>
                <a:effectLst/>
                <a:latin typeface="+mn-lt"/>
                <a:ea typeface="MS PGothic" pitchFamily="34" charset="-128"/>
                <a:cs typeface="ＭＳ Ｐゴシック" charset="0"/>
              </a:rPr>
              <a:t> i </a:t>
            </a:r>
            <a:r>
              <a:rPr lang="sr-Latn-RS" sz="1200" kern="1200" dirty="0" err="1" smtClean="0">
                <a:solidFill>
                  <a:schemeClr val="tx1"/>
                </a:solidFill>
                <a:effectLst/>
                <a:latin typeface="+mn-lt"/>
                <a:ea typeface="MS PGothic" pitchFamily="34" charset="-128"/>
                <a:cs typeface="ＭＳ Ｐゴシック" charset="0"/>
              </a:rPr>
              <a:t>pravosudnu</a:t>
            </a:r>
            <a:r>
              <a:rPr lang="sr-Latn-RS" sz="1200" kern="1200" dirty="0" smtClean="0">
                <a:solidFill>
                  <a:schemeClr val="tx1"/>
                </a:solidFill>
                <a:effectLst/>
                <a:latin typeface="+mn-lt"/>
                <a:ea typeface="MS PGothic" pitchFamily="34" charset="-128"/>
                <a:cs typeface="ＭＳ Ｐゴシック" charset="0"/>
              </a:rPr>
              <a:t> saradnju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objavljuje smernice i uputstva za tumačenje odredaba Budimpeštanske konvencije u svetlu novih pretnji i novih tehnoloških paradigmi</a:t>
            </a:r>
            <a:endParaRPr lang="en-US" sz="1200" kern="1200" dirty="0" smtClean="0">
              <a:solidFill>
                <a:schemeClr val="tx1"/>
              </a:solidFill>
              <a:effectLst/>
              <a:latin typeface="+mn-lt"/>
              <a:ea typeface="MS PGothic" pitchFamily="34" charset="-128"/>
              <a:cs typeface="ＭＳ Ｐゴシック" charset="0"/>
            </a:endParaRPr>
          </a:p>
          <a:p>
            <a:pPr indent="457200"/>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24</a:t>
            </a:fld>
            <a:endParaRPr lang="en-US"/>
          </a:p>
        </p:txBody>
      </p:sp>
    </p:spTree>
    <p:extLst>
      <p:ext uri="{BB962C8B-B14F-4D97-AF65-F5344CB8AC3E}">
        <p14:creationId xmlns:p14="http://schemas.microsoft.com/office/powerpoint/2010/main" val="6406638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26</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27</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28</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Pre nego što pređemo na internet, treba barem donekle da sagledamo u perspektivi šta je mreža i šta čini jednu mrežu – što je važno da bi bilo mogućno shvatiti kako internet funkcioniše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treba da počne ovu sesiju postavljajući polaznicima otvoreno pitanje – to jest treba da utroši malo vremena kako bi pokušao da ih podstakne da opišu šta, po njima, predstavlja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se može uraditi plenarno, sa celom grupom – ili u manjim grupama. Zamisao je da se laički utvrdi predmet proučavanja.</a:t>
            </a:r>
            <a:endParaRPr lang="en-GB" dirty="0" smtClean="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29</a:t>
            </a:fld>
            <a:endParaRPr lang="en-US" altLang="en-US"/>
          </a:p>
        </p:txBody>
      </p:sp>
    </p:spTree>
    <p:extLst>
      <p:ext uri="{BB962C8B-B14F-4D97-AF65-F5344CB8AC3E}">
        <p14:creationId xmlns:p14="http://schemas.microsoft.com/office/powerpoint/2010/main" val="6690655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6318838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Međuvladina ekspertska grupa UN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a:t>
            </a:r>
            <a:r>
              <a:rPr lang="sr-Latn-RS" sz="1200" i="1" kern="1200" dirty="0" smtClean="0">
                <a:solidFill>
                  <a:schemeClr val="tx1"/>
                </a:solidFill>
                <a:effectLst/>
                <a:latin typeface="+mn-lt"/>
                <a:ea typeface="MS PGothic" pitchFamily="34" charset="-128"/>
                <a:cs typeface="ＭＳ Ｐゴシック" charset="0"/>
              </a:rPr>
              <a:t>IEG</a:t>
            </a:r>
            <a:r>
              <a:rPr lang="sr-Latn-RS" sz="1200" kern="1200" dirty="0" smtClean="0">
                <a:solidFill>
                  <a:schemeClr val="tx1"/>
                </a:solidFill>
                <a:effectLst/>
                <a:latin typeface="+mn-lt"/>
                <a:ea typeface="MS PGothic" pitchFamily="34" charset="-128"/>
                <a:cs typeface="ＭＳ Ｐゴシック" charset="0"/>
              </a:rPr>
              <a:t>) osnovana je 2010. godine „da bi sprovela sveobuhvatnu studiju o problemu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o odgovorima država članica, međunarodne zajednice i privatnog sektora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uključujući razmenu informacija o unutrašnjem zakonodavstvu, primerima najbolje prakse, tehničkoj pomoći i međunarodnoj saradnji, sve da bi se </a:t>
            </a:r>
            <a:r>
              <a:rPr lang="sr-Latn-RS" sz="1200" kern="1200" dirty="0" err="1" smtClean="0">
                <a:solidFill>
                  <a:schemeClr val="tx1"/>
                </a:solidFill>
                <a:effectLst/>
                <a:latin typeface="+mn-lt"/>
                <a:ea typeface="MS PGothic" pitchFamily="34" charset="-128"/>
                <a:cs typeface="ＭＳ Ｐゴシック" charset="0"/>
              </a:rPr>
              <a:t>razmotrile</a:t>
            </a:r>
            <a:r>
              <a:rPr lang="sr-Latn-RS" sz="1200" kern="1200" dirty="0" smtClean="0">
                <a:solidFill>
                  <a:schemeClr val="tx1"/>
                </a:solidFill>
                <a:effectLst/>
                <a:latin typeface="+mn-lt"/>
                <a:ea typeface="MS PGothic" pitchFamily="34" charset="-128"/>
                <a:cs typeface="ＭＳ Ｐゴシック" charset="0"/>
              </a:rPr>
              <a:t> opcije za jačanje postojećih i predlaganje novih nacionalnih i međunarodnih pravnih i drugih odgovora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Tokom 2020. </a:t>
            </a:r>
            <a:r>
              <a:rPr lang="sr-Latn-RS" sz="1200" i="1" kern="1200" dirty="0" smtClean="0">
                <a:solidFill>
                  <a:schemeClr val="tx1"/>
                </a:solidFill>
                <a:effectLst/>
                <a:latin typeface="+mn-lt"/>
                <a:ea typeface="MS PGothic" pitchFamily="34" charset="-128"/>
                <a:cs typeface="ＭＳ Ｐゴシック" charset="0"/>
              </a:rPr>
              <a:t>IEG</a:t>
            </a:r>
            <a:r>
              <a:rPr lang="sr-Latn-RS" sz="1200" kern="1200" dirty="0" smtClean="0">
                <a:solidFill>
                  <a:schemeClr val="tx1"/>
                </a:solidFill>
                <a:effectLst/>
                <a:latin typeface="+mn-lt"/>
                <a:ea typeface="MS PGothic" pitchFamily="34" charset="-128"/>
                <a:cs typeface="ＭＳ Ｐゴシック" charset="0"/>
              </a:rPr>
              <a:t> treba da razmatra poglavlja o međunarodnoj saradnji i prevenciji sadržana u Nacrtu sveobuhvatne studije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kako je to utvrđeno u Planu rada Ekspertske grupe za period 2018–2021.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decembru 2019. Generalna skupština UN je usvojila rezoluciju A/RES/74/247, kojom je inicirala jedan novi, paralelni proces. Rezolucija obavezuje na osnivanje </a:t>
            </a:r>
            <a:r>
              <a:rPr lang="sr-Latn-RS" sz="1200" kern="1200" dirty="0" err="1" smtClean="0">
                <a:solidFill>
                  <a:schemeClr val="tx1"/>
                </a:solidFill>
                <a:effectLst/>
                <a:latin typeface="+mn-lt"/>
                <a:ea typeface="MS PGothic" pitchFamily="34" charset="-128"/>
                <a:cs typeface="ＭＳ Ｐゴシック" charset="0"/>
              </a:rPr>
              <a:t>neoročenog</a:t>
            </a:r>
            <a:r>
              <a:rPr lang="sr-Latn-RS" sz="1200" kern="1200" dirty="0" smtClean="0">
                <a:solidFill>
                  <a:schemeClr val="tx1"/>
                </a:solidFill>
                <a:effectLst/>
                <a:latin typeface="+mn-lt"/>
                <a:ea typeface="MS PGothic" pitchFamily="34" charset="-128"/>
                <a:cs typeface="ＭＳ Ｐゴシック" charset="0"/>
              </a:rPr>
              <a:t> ad hok Međuvladinog komiteta eksperata, predstavnika svih regiona, zaduženog za izradu sveobuhvatne međunarodne konvencije o „suprotstavljanju upotrebi informacione i komunikacione tehnologije u kriminalne svrhe”. Taj proces će započeti 2021. godine.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smtClean="0">
                <a:solidFill>
                  <a:schemeClr val="tx1"/>
                </a:solidFill>
                <a:effectLst/>
                <a:latin typeface="+mn-lt"/>
                <a:ea typeface="MS PGothic" pitchFamily="34" charset="-128"/>
                <a:cs typeface="ＭＳ Ｐゴシック" charset="0"/>
              </a:rPr>
              <a:t>UNODC</a:t>
            </a:r>
            <a:r>
              <a:rPr lang="sr-Latn-RS" sz="1200" kern="1200" dirty="0" smtClean="0">
                <a:solidFill>
                  <a:schemeClr val="tx1"/>
                </a:solidFill>
                <a:effectLst/>
                <a:latin typeface="+mn-lt"/>
                <a:ea typeface="MS PGothic" pitchFamily="34" charset="-128"/>
                <a:cs typeface="ＭＳ Ｐゴシック" charset="0"/>
              </a:rPr>
              <a:t> – Globalni program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r>
              <a:rPr lang="sr-Latn-RS" sz="1200" u="sng" kern="1200" dirty="0" smtClean="0">
                <a:solidFill>
                  <a:schemeClr val="tx1"/>
                </a:solidFill>
                <a:effectLst/>
                <a:latin typeface="+mn-lt"/>
                <a:ea typeface="MS PGothic" pitchFamily="34" charset="-128"/>
                <a:cs typeface="ＭＳ Ｐゴシック" charset="0"/>
                <a:hlinkClick r:id="rId3"/>
              </a:rPr>
              <a:t>https://www.unodc.org/unodc/en/cybercrime/global-programme-cybercrime.html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Globalni program je tako koncipiran da fleksibilno odgovori na promene koje su identifikovane u zemljama u razvoju tako što će pružiti podršku državama članicama da spreče da na holistički način </a:t>
            </a:r>
            <a:r>
              <a:rPr lang="sr-Latn-RS" sz="1200" kern="1200" dirty="0" err="1" smtClean="0">
                <a:solidFill>
                  <a:schemeClr val="tx1"/>
                </a:solidFill>
                <a:effectLst/>
                <a:latin typeface="+mn-lt"/>
                <a:ea typeface="MS PGothic" pitchFamily="34" charset="-128"/>
                <a:cs typeface="ＭＳ Ｐゴシック" charset="0"/>
              </a:rPr>
              <a:t>preveniraju</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i bore se protiv njega. Glavno geografsko čvorište Programa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u 2017. godini jesu Centralna Amerika, Istočna Afrika, MENA (Bliski istok i Severna Afrika) i Jugoistočna Azija i Pacifik, a ključni ciljevi su sledeći:</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Pojačana efikasnost i delotvornost istraga, krivičnog gonjenja i presuđivanja u delima iz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naročito seksualne eksploatacije i zlostavljanja dece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unutar snažnog okvira zaštite ljudskih prava; </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Efikasan i delotvoran dugoročan odgovor celokupnog aparata vlasti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uključujući nacionalnu koordinaciju, prikupljanje podataka i delotvorne pravne okvire, što sve vodi ka održivom odgovoru i širem odvraćanju; </a:t>
            </a:r>
            <a:endParaRPr lang="en-US" sz="1200" kern="1200" dirty="0" smtClean="0">
              <a:solidFill>
                <a:schemeClr val="tx1"/>
              </a:solidFill>
              <a:effectLst/>
              <a:latin typeface="+mn-lt"/>
              <a:ea typeface="MS PGothic" pitchFamily="34" charset="-128"/>
              <a:cs typeface="ＭＳ Ｐゴシック" charset="0"/>
            </a:endParaRPr>
          </a:p>
          <a:p>
            <a:pPr marL="17145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Pojačana nacionalna i međunarodna komunikacija između vlada, organa reda i privatnog sektora uz povišen nivo znanja javnosti o svim rizicima u vezi sa </a:t>
            </a:r>
            <a:r>
              <a:rPr lang="sr-Latn-RS" sz="1200" kern="1200" dirty="0" err="1" smtClean="0">
                <a:solidFill>
                  <a:schemeClr val="tx1"/>
                </a:solidFill>
                <a:effectLst/>
                <a:latin typeface="+mn-lt"/>
                <a:ea typeface="MS PGothic" pitchFamily="34" charset="-128"/>
                <a:cs typeface="ＭＳ Ｐゴシック" charset="0"/>
              </a:rPr>
              <a:t>visokotehnološkim</a:t>
            </a:r>
            <a:r>
              <a:rPr lang="sr-Latn-RS" sz="1200" kern="1200" dirty="0" smtClean="0">
                <a:solidFill>
                  <a:schemeClr val="tx1"/>
                </a:solidFill>
                <a:effectLst/>
                <a:latin typeface="+mn-lt"/>
                <a:ea typeface="MS PGothic" pitchFamily="34" charset="-128"/>
                <a:cs typeface="ＭＳ Ｐゴシック" charset="0"/>
              </a:rPr>
              <a:t> kriminalom.</a:t>
            </a:r>
            <a:endParaRPr lang="en-US" sz="2800" b="0" i="0" dirty="0">
              <a:solidFill>
                <a:srgbClr val="212529"/>
              </a:solidFill>
              <a:effectLst/>
              <a:latin typeface="Roboto" panose="02000000000000000000" pitchFamily="2"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409576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xmlns="" id="{B15714A6-B05B-47A5-B92B-D727BD3A45D0}"/>
              </a:ext>
            </a:extLst>
          </p:cNvPr>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Svrha je veoma široka – predočiti polaznicima informativni opšti pregled, a </a:t>
            </a:r>
            <a:r>
              <a:rPr lang="sr-Latn-RS" sz="1200" kern="1200" dirty="0" err="1" smtClean="0">
                <a:solidFill>
                  <a:schemeClr val="tx1"/>
                </a:solidFill>
                <a:effectLst/>
                <a:latin typeface="+mn-lt"/>
                <a:ea typeface="MS PGothic" pitchFamily="34" charset="-128"/>
                <a:cs typeface="ＭＳ Ｐゴシック" charset="0"/>
              </a:rPr>
              <a:t>pritom</a:t>
            </a:r>
            <a:r>
              <a:rPr lang="sr-Latn-RS" sz="1200" kern="1200" dirty="0" smtClean="0">
                <a:solidFill>
                  <a:schemeClr val="tx1"/>
                </a:solidFill>
                <a:effectLst/>
                <a:latin typeface="+mn-lt"/>
                <a:ea typeface="MS PGothic" pitchFamily="34" charset="-128"/>
                <a:cs typeface="ＭＳ Ｐゴシック" charset="0"/>
              </a:rPr>
              <a:t> ne zapasti u </a:t>
            </a:r>
            <a:r>
              <a:rPr lang="sr-Latn-RS" sz="1200" kern="1200" dirty="0" err="1" smtClean="0">
                <a:solidFill>
                  <a:schemeClr val="tx1"/>
                </a:solidFill>
                <a:effectLst/>
                <a:latin typeface="+mn-lt"/>
                <a:ea typeface="MS PGothic" pitchFamily="34" charset="-128"/>
                <a:cs typeface="ＭＳ Ｐゴシック" charset="0"/>
              </a:rPr>
              <a:t>visokotehnološke</a:t>
            </a:r>
            <a:r>
              <a:rPr lang="sr-Latn-RS" sz="1200" kern="1200" dirty="0" smtClean="0">
                <a:solidFill>
                  <a:schemeClr val="tx1"/>
                </a:solidFill>
                <a:effectLst/>
                <a:latin typeface="+mn-lt"/>
                <a:ea typeface="MS PGothic" pitchFamily="34" charset="-128"/>
                <a:cs typeface="ＭＳ Ｐゴシック" charset="0"/>
              </a:rPr>
              <a:t> opise.</a:t>
            </a:r>
            <a:endParaRPr lang="en-GB" sz="3600" dirty="0"/>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https://www.un.org/press/en/2000/20001204.ga9842.doc.html</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33</a:t>
            </a:fld>
            <a:endParaRPr lang="en-US" altLang="en-US"/>
          </a:p>
        </p:txBody>
      </p:sp>
    </p:spTree>
    <p:extLst>
      <p:ext uri="{BB962C8B-B14F-4D97-AF65-F5344CB8AC3E}">
        <p14:creationId xmlns:p14="http://schemas.microsoft.com/office/powerpoint/2010/main" val="34863007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Zlonamerni domen. </a:t>
            </a:r>
            <a:r>
              <a:rPr lang="sr-Latn-RS" sz="1200" i="1" kern="1200" dirty="0" err="1" smtClean="0">
                <a:solidFill>
                  <a:schemeClr val="tx1"/>
                </a:solidFill>
                <a:effectLst/>
                <a:latin typeface="+mn-lt"/>
                <a:ea typeface="MS PGothic" pitchFamily="34" charset="-128"/>
                <a:cs typeface="ＭＳ Ｐゴシック" charset="0"/>
              </a:rPr>
              <a:t>Ransomware</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Malver</a:t>
            </a:r>
            <a:r>
              <a:rPr lang="sr-Latn-RS" sz="1200" kern="1200" dirty="0" smtClean="0">
                <a:solidFill>
                  <a:schemeClr val="tx1"/>
                </a:solidFill>
                <a:effectLst/>
                <a:latin typeface="+mn-lt"/>
                <a:ea typeface="MS PGothic" pitchFamily="34" charset="-128"/>
                <a:cs typeface="ＭＳ Ｐゴシック" charset="0"/>
              </a:rPr>
              <a:t> za prikupljanje podataka.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Cryptojacking</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Darknet</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kao usluga.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Reči i fraze koje jedva da su postojale pre samo jedne decenije danas su deo jezika naše svakodnevice, otkako kriminalci koriste nove tehnologije za izvršenje </a:t>
            </a:r>
            <a:r>
              <a:rPr lang="sr-Latn-RS" sz="1200" kern="1200" dirty="0" err="1" smtClean="0">
                <a:solidFill>
                  <a:schemeClr val="tx1"/>
                </a:solidFill>
                <a:effectLst/>
                <a:latin typeface="+mn-lt"/>
                <a:ea typeface="MS PGothic" pitchFamily="34" charset="-128"/>
                <a:cs typeface="ＭＳ Ｐゴシック" charset="0"/>
              </a:rPr>
              <a:t>visokotehnoloških</a:t>
            </a:r>
            <a:r>
              <a:rPr lang="sr-Latn-RS" sz="1200" kern="1200" dirty="0" smtClean="0">
                <a:solidFill>
                  <a:schemeClr val="tx1"/>
                </a:solidFill>
                <a:effectLst/>
                <a:latin typeface="+mn-lt"/>
                <a:ea typeface="MS PGothic" pitchFamily="34" charset="-128"/>
                <a:cs typeface="ＭＳ Ｐゴシック" charset="0"/>
              </a:rPr>
              <a:t> napada na vlade, poslovni svet i pojedince. Ta krivična dela ne znaju za granice, ni fizičke ni virtuelne, nanose veliku štetu i predstavljaju sasvim realnu opasnost za žrtve širom sveta.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napreduje neverovatno brzo, tako da se neprestano pojavljuju nove tendencije. Kriminalci koji se njime bave postaju sve </a:t>
            </a:r>
            <a:r>
              <a:rPr lang="sr-Latn-RS" sz="1200" kern="1200" dirty="0" err="1" smtClean="0">
                <a:solidFill>
                  <a:schemeClr val="tx1"/>
                </a:solidFill>
                <a:effectLst/>
                <a:latin typeface="+mn-lt"/>
                <a:ea typeface="MS PGothic" pitchFamily="34" charset="-128"/>
                <a:cs typeface="ＭＳ Ｐゴシック" charset="0"/>
              </a:rPr>
              <a:t>agilniji</a:t>
            </a:r>
            <a:r>
              <a:rPr lang="sr-Latn-RS" sz="1200" kern="1200" dirty="0" smtClean="0">
                <a:solidFill>
                  <a:schemeClr val="tx1"/>
                </a:solidFill>
                <a:effectLst/>
                <a:latin typeface="+mn-lt"/>
                <a:ea typeface="MS PGothic" pitchFamily="34" charset="-128"/>
                <a:cs typeface="ＭＳ Ｐゴシック" charset="0"/>
              </a:rPr>
              <a:t>, eksploatišući nove tehnologije svetlosnom brzinom, prilagođavajući svoje napade primeni novih metoda i sarađujući međusobno na načine kakve ranije nismo nikada videli.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Složene kriminalne mreže funkcionišu širom sveta, </a:t>
            </a:r>
            <a:r>
              <a:rPr lang="sr-Latn-RS" sz="1200" kern="1200" dirty="0" err="1" smtClean="0">
                <a:solidFill>
                  <a:schemeClr val="tx1"/>
                </a:solidFill>
                <a:effectLst/>
                <a:latin typeface="+mn-lt"/>
                <a:ea typeface="MS PGothic" pitchFamily="34" charset="-128"/>
                <a:cs typeface="ＭＳ Ｐゴシック" charset="0"/>
              </a:rPr>
              <a:t>koordinišući</a:t>
            </a:r>
            <a:r>
              <a:rPr lang="sr-Latn-RS" sz="1200" kern="1200" dirty="0" smtClean="0">
                <a:solidFill>
                  <a:schemeClr val="tx1"/>
                </a:solidFill>
                <a:effectLst/>
                <a:latin typeface="+mn-lt"/>
                <a:ea typeface="MS PGothic" pitchFamily="34" charset="-128"/>
                <a:cs typeface="ＭＳ Ｐゴシック" charset="0"/>
              </a:rPr>
              <a:t> komplikovane napade u roku od svega nekoliko minuta.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Stoga policija mora držati korak sa novim tehnologijama kako bi shvatila mogućnosti koje te nove tehnologije pružaju kriminalcima i način na koji se one mogu koristiti kao instrumenti u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endParaRPr lang="en-US" sz="1200" kern="1200" dirty="0" smtClean="0">
              <a:solidFill>
                <a:schemeClr val="tx1"/>
              </a:solidFill>
              <a:effectLst/>
              <a:latin typeface="+mn-lt"/>
              <a:ea typeface="MS PGothic" pitchFamily="34" charset="-128"/>
              <a:cs typeface="ＭＳ Ｐゴシック" charset="0"/>
            </a:endParaRPr>
          </a:p>
          <a:p>
            <a:pPr indent="457200"/>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22558561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lgn="l"/>
            <a:r>
              <a:rPr lang="en-GB" sz="1800" u="sng" dirty="0">
                <a:solidFill>
                  <a:srgbClr val="0000FF"/>
                </a:solidFill>
                <a:effectLst/>
                <a:latin typeface="Calibri" panose="020F0502020204030204" pitchFamily="34" charset="0"/>
                <a:ea typeface="Times New Roman" panose="02020603050405020304" pitchFamily="18" charset="0"/>
                <a:hlinkClick r:id="rId3"/>
              </a:rPr>
              <a:t>https://ec.europa.eu/home-affairs/what-we-do/policies/cybercrime_en</a:t>
            </a:r>
            <a:endParaRPr lang="en-US" b="0" i="0" dirty="0">
              <a:solidFill>
                <a:srgbClr val="333333"/>
              </a:solidFill>
              <a:effectLst/>
              <a:latin typeface="Arial" panose="020B0604020202020204" pitchFamily="34" charset="0"/>
            </a:endParaRPr>
          </a:p>
          <a:p>
            <a:pPr indent="457200"/>
            <a:r>
              <a:rPr lang="sr-Latn-RS" sz="1200" kern="1200" dirty="0" smtClean="0">
                <a:solidFill>
                  <a:schemeClr val="tx1"/>
                </a:solidFill>
                <a:effectLst/>
                <a:latin typeface="+mn-lt"/>
                <a:ea typeface="MS PGothic" pitchFamily="34" charset="-128"/>
                <a:cs typeface="ＭＳ Ｐゴシック" charset="0"/>
              </a:rPr>
              <a:t>Pravo – Monitoring i ažuriranje propisa EU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2011. – </a:t>
            </a:r>
            <a:r>
              <a:rPr lang="sr-Latn-RS" sz="1200" u="sng" kern="1200" dirty="0" smtClean="0">
                <a:solidFill>
                  <a:schemeClr val="tx1"/>
                </a:solidFill>
                <a:effectLst/>
                <a:latin typeface="+mn-lt"/>
                <a:ea typeface="MS PGothic" pitchFamily="34" charset="-128"/>
                <a:cs typeface="ＭＳ Ｐゴシック" charset="0"/>
                <a:hlinkClick r:id="rId4"/>
              </a:rPr>
              <a:t>Direktiva o borbi protiv seksualne eksploatacije dece </a:t>
            </a:r>
            <a:r>
              <a:rPr lang="sr-Latn-RS" sz="1200" u="sng" kern="1200" dirty="0" err="1" smtClean="0">
                <a:solidFill>
                  <a:schemeClr val="tx1"/>
                </a:solidFill>
                <a:effectLst/>
                <a:latin typeface="+mn-lt"/>
                <a:ea typeface="MS PGothic" pitchFamily="34" charset="-128"/>
                <a:cs typeface="ＭＳ Ｐゴシック" charset="0"/>
                <a:hlinkClick r:id="rId4"/>
              </a:rPr>
              <a:t>onlajn</a:t>
            </a:r>
            <a:r>
              <a:rPr lang="sr-Latn-RS" sz="1200" u="sng" kern="1200" dirty="0" smtClean="0">
                <a:solidFill>
                  <a:schemeClr val="tx1"/>
                </a:solidFill>
                <a:effectLst/>
                <a:latin typeface="+mn-lt"/>
                <a:ea typeface="MS PGothic" pitchFamily="34" charset="-128"/>
                <a:cs typeface="ＭＳ Ｐゴシック" charset="0"/>
                <a:hlinkClick r:id="rId4"/>
              </a:rPr>
              <a:t> i dečije pornografije</a:t>
            </a:r>
            <a:r>
              <a:rPr lang="sr-Latn-RS" sz="1200" kern="1200" dirty="0" smtClean="0">
                <a:solidFill>
                  <a:schemeClr val="tx1"/>
                </a:solidFill>
                <a:effectLst/>
                <a:latin typeface="+mn-lt"/>
                <a:ea typeface="MS PGothic" pitchFamily="34" charset="-128"/>
                <a:cs typeface="ＭＳ Ｐゴシック" charset="0"/>
              </a:rPr>
              <a:t>, koja se na bolji način bavi novim zbivanjima u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okruženju, kao što je „</a:t>
            </a:r>
            <a:r>
              <a:rPr lang="sr-Latn-RS" sz="1200" kern="1200" dirty="0" err="1" smtClean="0">
                <a:solidFill>
                  <a:schemeClr val="tx1"/>
                </a:solidFill>
                <a:effectLst/>
                <a:latin typeface="+mn-lt"/>
                <a:ea typeface="MS PGothic" pitchFamily="34" charset="-128"/>
                <a:cs typeface="ＭＳ Ｐゴシック" charset="0"/>
              </a:rPr>
              <a:t>grooming</a:t>
            </a:r>
            <a:r>
              <a:rPr lang="sr-Latn-RS" sz="1200" kern="1200" dirty="0" smtClean="0">
                <a:solidFill>
                  <a:schemeClr val="tx1"/>
                </a:solidFill>
                <a:effectLst/>
                <a:latin typeface="+mn-lt"/>
                <a:ea typeface="MS PGothic" pitchFamily="34" charset="-128"/>
                <a:cs typeface="ＭＳ Ｐゴシック" charset="0"/>
              </a:rPr>
              <a:t>” – učinioci krivičnih dela predstavljaju se kao deca da bi na prevaru privukli maloletnike i seksualno ih zloupotrebili. Komisija je 2016. godine objavila dva izveštaja o merama koje su preduzele države članice da bi se </a:t>
            </a:r>
            <a:r>
              <a:rPr lang="sr-Latn-RS" sz="1200" kern="1200" dirty="0" err="1" smtClean="0">
                <a:solidFill>
                  <a:schemeClr val="tx1"/>
                </a:solidFill>
                <a:effectLst/>
                <a:latin typeface="+mn-lt"/>
                <a:ea typeface="MS PGothic" pitchFamily="34" charset="-128"/>
                <a:cs typeface="ＭＳ Ｐゴシック" charset="0"/>
              </a:rPr>
              <a:t>uskladile</a:t>
            </a:r>
            <a:r>
              <a:rPr lang="sr-Latn-RS" sz="1200" kern="1200" dirty="0" smtClean="0">
                <a:solidFill>
                  <a:schemeClr val="tx1"/>
                </a:solidFill>
                <a:effectLst/>
                <a:latin typeface="+mn-lt"/>
                <a:ea typeface="MS PGothic" pitchFamily="34" charset="-128"/>
                <a:cs typeface="ＭＳ Ｐゴシック" charset="0"/>
              </a:rPr>
              <a:t> s Direktivom (</a:t>
            </a:r>
            <a:r>
              <a:rPr lang="sr-Latn-RS" sz="1200" u="sng" kern="1200" dirty="0" smtClean="0">
                <a:solidFill>
                  <a:schemeClr val="tx1"/>
                </a:solidFill>
                <a:effectLst/>
                <a:latin typeface="+mn-lt"/>
                <a:ea typeface="MS PGothic" pitchFamily="34" charset="-128"/>
                <a:cs typeface="ＭＳ Ｐゴシック" charset="0"/>
                <a:hlinkClick r:id="rId5"/>
              </a:rPr>
              <a:t>jedan izveštaj o celoj Direktivi</a:t>
            </a:r>
            <a:r>
              <a:rPr lang="sr-Latn-RS" sz="1200" kern="1200" dirty="0" smtClean="0">
                <a:solidFill>
                  <a:schemeClr val="tx1"/>
                </a:solidFill>
                <a:effectLst/>
                <a:latin typeface="+mn-lt"/>
                <a:ea typeface="MS PGothic" pitchFamily="34" charset="-128"/>
                <a:cs typeface="ＭＳ Ｐゴシック" charset="0"/>
              </a:rPr>
              <a:t> i drugi </a:t>
            </a:r>
            <a:r>
              <a:rPr lang="sr-Latn-RS" sz="1200" u="sng" kern="1200" dirty="0" smtClean="0">
                <a:solidFill>
                  <a:schemeClr val="tx1"/>
                </a:solidFill>
                <a:effectLst/>
                <a:latin typeface="+mn-lt"/>
                <a:ea typeface="MS PGothic" pitchFamily="34" charset="-128"/>
                <a:cs typeface="ＭＳ Ｐゴシック" charset="0"/>
                <a:hlinkClick r:id="rId6"/>
              </a:rPr>
              <a:t>usredsređen na mere koje se preduzimaju protiv veb-sajtova sa dečjom pornografijom</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2013. – </a:t>
            </a:r>
            <a:r>
              <a:rPr lang="sr-Latn-RS" sz="1200" u="sng" kern="1200" dirty="0" smtClean="0">
                <a:solidFill>
                  <a:schemeClr val="tx1"/>
                </a:solidFill>
                <a:effectLst/>
                <a:latin typeface="+mn-lt"/>
                <a:ea typeface="MS PGothic" pitchFamily="34" charset="-128"/>
                <a:cs typeface="ＭＳ Ｐゴシック" charset="0"/>
                <a:hlinkClick r:id="rId7"/>
              </a:rPr>
              <a:t>Direktiva o napadima na informacione sisteme</a:t>
            </a:r>
            <a:r>
              <a:rPr lang="sr-Latn-RS" sz="1200" kern="1200" dirty="0" smtClean="0">
                <a:solidFill>
                  <a:schemeClr val="tx1"/>
                </a:solidFill>
                <a:effectLst/>
                <a:latin typeface="+mn-lt"/>
                <a:ea typeface="MS PGothic" pitchFamily="34" charset="-128"/>
                <a:cs typeface="ＭＳ Ｐゴシック" charset="0"/>
              </a:rPr>
              <a:t> Traganje za dostupnim prevodima prethodnog </a:t>
            </a:r>
            <a:r>
              <a:rPr lang="sr-Latn-RS" sz="1200" kern="1200" dirty="0" err="1" smtClean="0">
                <a:solidFill>
                  <a:schemeClr val="tx1"/>
                </a:solidFill>
                <a:effectLst/>
                <a:latin typeface="+mn-lt"/>
                <a:ea typeface="MS PGothic" pitchFamily="34" charset="-128"/>
                <a:cs typeface="ＭＳ Ｐゴシック" charset="0"/>
              </a:rPr>
              <a:t>linkEN</a:t>
            </a:r>
            <a:r>
              <a:rPr lang="sr-Latn-RS" sz="1200" b="1" kern="1200" dirty="0" smtClean="0">
                <a:solidFill>
                  <a:schemeClr val="tx1"/>
                </a:solidFill>
                <a:effectLst/>
                <a:latin typeface="+mn-lt"/>
                <a:ea typeface="MS PGothic" pitchFamily="34" charset="-128"/>
                <a:cs typeface="ＭＳ Ｐゴシック" charset="0"/>
              </a:rPr>
              <a:t>•••</a:t>
            </a:r>
            <a:r>
              <a:rPr lang="sr-Latn-RS" sz="1200" kern="1200" dirty="0" smtClean="0">
                <a:solidFill>
                  <a:schemeClr val="tx1"/>
                </a:solidFill>
                <a:effectLst/>
                <a:latin typeface="+mn-lt"/>
                <a:ea typeface="MS PGothic" pitchFamily="34" charset="-128"/>
                <a:cs typeface="ＭＳ Ｐゴシック" charset="0"/>
              </a:rPr>
              <a:t>, kojem je cilj hvatanje u koštac sa obimnim kibernetskim napadima na taj način što se od država članica traži da pojačaju svoje zakone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da uvedu strože krivične sankcije. Godine 2017. Komisija je objavila Izveštaj, u kome je procenila u kom su stepenu države članice preduzele neophodne mere kako bi </a:t>
            </a:r>
            <a:r>
              <a:rPr lang="sr-Latn-RS" sz="1200" kern="1200" dirty="0" err="1" smtClean="0">
                <a:solidFill>
                  <a:schemeClr val="tx1"/>
                </a:solidFill>
                <a:effectLst/>
                <a:latin typeface="+mn-lt"/>
                <a:ea typeface="MS PGothic" pitchFamily="34" charset="-128"/>
                <a:cs typeface="ＭＳ Ｐゴシック" charset="0"/>
              </a:rPr>
              <a:t>ispunile</a:t>
            </a:r>
            <a:r>
              <a:rPr lang="sr-Latn-RS" sz="1200" kern="1200" dirty="0" smtClean="0">
                <a:solidFill>
                  <a:schemeClr val="tx1"/>
                </a:solidFill>
                <a:effectLst/>
                <a:latin typeface="+mn-lt"/>
                <a:ea typeface="MS PGothic" pitchFamily="34" charset="-128"/>
                <a:cs typeface="ＭＳ Ｐゴシック" charset="0"/>
              </a:rPr>
              <a:t> zahteve Direktive. </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2018. – Komisija je predložila uredbu i direktivu kojom se </a:t>
            </a:r>
            <a:r>
              <a:rPr lang="sr-Latn-RS" sz="1200" u="sng" kern="1200" dirty="0" smtClean="0">
                <a:solidFill>
                  <a:schemeClr val="tx1"/>
                </a:solidFill>
                <a:effectLst/>
                <a:latin typeface="+mn-lt"/>
                <a:ea typeface="MS PGothic" pitchFamily="34" charset="-128"/>
                <a:cs typeface="ＭＳ Ｐゴシック" charset="0"/>
                <a:hlinkClick r:id="rId8"/>
              </a:rPr>
              <a:t>olakšava </a:t>
            </a:r>
            <a:r>
              <a:rPr lang="sr-Latn-RS" sz="1200" u="sng" kern="1200" dirty="0" err="1" smtClean="0">
                <a:solidFill>
                  <a:schemeClr val="tx1"/>
                </a:solidFill>
                <a:effectLst/>
                <a:latin typeface="+mn-lt"/>
                <a:ea typeface="MS PGothic" pitchFamily="34" charset="-128"/>
                <a:cs typeface="ＭＳ Ｐゴシック" charset="0"/>
                <a:hlinkClick r:id="rId8"/>
              </a:rPr>
              <a:t>prekogranični</a:t>
            </a:r>
            <a:r>
              <a:rPr lang="sr-Latn-RS" sz="1200" u="sng" kern="1200" dirty="0" smtClean="0">
                <a:solidFill>
                  <a:schemeClr val="tx1"/>
                </a:solidFill>
                <a:effectLst/>
                <a:latin typeface="+mn-lt"/>
                <a:ea typeface="MS PGothic" pitchFamily="34" charset="-128"/>
                <a:cs typeface="ＭＳ Ｐゴシック" charset="0"/>
                <a:hlinkClick r:id="rId8"/>
              </a:rPr>
              <a:t> pristup elektronskim dokazima u krivičnim istragama. </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2019. – Nova </a:t>
            </a:r>
            <a:r>
              <a:rPr lang="sr-Latn-RS" sz="1200" u="sng" kern="1200" dirty="0" smtClean="0">
                <a:solidFill>
                  <a:schemeClr val="tx1"/>
                </a:solidFill>
                <a:effectLst/>
                <a:latin typeface="+mn-lt"/>
                <a:ea typeface="MS PGothic" pitchFamily="34" charset="-128"/>
                <a:cs typeface="ＭＳ Ｐゴシック" charset="0"/>
                <a:hlinkClick r:id="rId9"/>
              </a:rPr>
              <a:t>Direktiva o bezgotovinskim sredstvima plaćanja</a:t>
            </a:r>
            <a:r>
              <a:rPr lang="sr-Latn-RS" sz="1200" kern="1200" dirty="0" smtClean="0">
                <a:solidFill>
                  <a:schemeClr val="tx1"/>
                </a:solidFill>
                <a:effectLst/>
                <a:latin typeface="+mn-lt"/>
                <a:ea typeface="MS PGothic" pitchFamily="34" charset="-128"/>
                <a:cs typeface="ＭＳ Ｐゴシック" charset="0"/>
              </a:rPr>
              <a:t>, kojom se ažurira pravni okvir, uklanjaju prepreke na putu operativne saradnje i pojačavaju preventivne mere i pomoć žrtvama kako bi policijske akcije protiv prevara i falsifikovanja bezgotovinskih sredstava plaćanja bile što delotvornije.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Koordinacija – Podrška agencijama: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a:t>
            </a:r>
            <a:r>
              <a:rPr lang="sr-Latn-RS" sz="1200" u="sng" kern="1200" dirty="0" smtClean="0">
                <a:solidFill>
                  <a:schemeClr val="tx1"/>
                </a:solidFill>
                <a:effectLst/>
                <a:latin typeface="+mn-lt"/>
                <a:ea typeface="MS PGothic" pitchFamily="34" charset="-128"/>
                <a:cs typeface="ＭＳ Ｐゴシック" charset="0"/>
                <a:hlinkClick r:id="rId10"/>
              </a:rPr>
              <a:t>Evropski centar za borbu protiv </a:t>
            </a:r>
            <a:r>
              <a:rPr lang="sr-Latn-RS" sz="1200" u="sng" kern="1200" dirty="0" err="1" smtClean="0">
                <a:solidFill>
                  <a:schemeClr val="tx1"/>
                </a:solidFill>
                <a:effectLst/>
                <a:latin typeface="+mn-lt"/>
                <a:ea typeface="MS PGothic" pitchFamily="34" charset="-128"/>
                <a:cs typeface="ＭＳ Ｐゴシック" charset="0"/>
                <a:hlinkClick r:id="rId10"/>
              </a:rPr>
              <a:t>visokotehnološkog</a:t>
            </a:r>
            <a:r>
              <a:rPr lang="sr-Latn-RS" sz="1200" u="sng" kern="1200" dirty="0" smtClean="0">
                <a:solidFill>
                  <a:schemeClr val="tx1"/>
                </a:solidFill>
                <a:effectLst/>
                <a:latin typeface="+mn-lt"/>
                <a:ea typeface="MS PGothic" pitchFamily="34" charset="-128"/>
                <a:cs typeface="ＭＳ Ｐゴシック" charset="0"/>
                <a:hlinkClick r:id="rId10"/>
              </a:rPr>
              <a:t> kriminala</a:t>
            </a:r>
            <a:r>
              <a:rPr lang="sr-Latn-RS" sz="1200" kern="1200" dirty="0" smtClean="0">
                <a:solidFill>
                  <a:schemeClr val="tx1"/>
                </a:solidFill>
                <a:effectLst/>
                <a:latin typeface="+mn-lt"/>
                <a:ea typeface="MS PGothic" pitchFamily="34" charset="-128"/>
                <a:cs typeface="ＭＳ Ｐゴシック" charset="0"/>
              </a:rPr>
              <a:t> u </a:t>
            </a:r>
            <a:r>
              <a:rPr lang="sr-Latn-RS" sz="1200" kern="1200" dirty="0" err="1" smtClean="0">
                <a:solidFill>
                  <a:schemeClr val="tx1"/>
                </a:solidFill>
                <a:effectLst/>
                <a:latin typeface="+mn-lt"/>
                <a:ea typeface="MS PGothic" pitchFamily="34" charset="-128"/>
                <a:cs typeface="ＭＳ Ｐゴシック" charset="0"/>
              </a:rPr>
              <a:t>Evropolu</a:t>
            </a:r>
            <a:r>
              <a:rPr lang="sr-Latn-RS" sz="1200" kern="1200" dirty="0" smtClean="0">
                <a:solidFill>
                  <a:schemeClr val="tx1"/>
                </a:solidFill>
                <a:effectLst/>
                <a:latin typeface="+mn-lt"/>
                <a:ea typeface="MS PGothic" pitchFamily="34" charset="-128"/>
                <a:cs typeface="ＭＳ Ｐゴシック" charset="0"/>
              </a:rPr>
              <a:t> – deluje kao </a:t>
            </a:r>
            <a:r>
              <a:rPr lang="sr-Latn-RS" sz="1200" kern="1200" dirty="0" err="1" smtClean="0">
                <a:solidFill>
                  <a:schemeClr val="tx1"/>
                </a:solidFill>
                <a:effectLst/>
                <a:latin typeface="+mn-lt"/>
                <a:ea typeface="MS PGothic" pitchFamily="34" charset="-128"/>
                <a:cs typeface="ＭＳ Ｐゴシック" charset="0"/>
              </a:rPr>
              <a:t>žarišna</a:t>
            </a:r>
            <a:r>
              <a:rPr lang="sr-Latn-RS" sz="1200" kern="1200" dirty="0" smtClean="0">
                <a:solidFill>
                  <a:schemeClr val="tx1"/>
                </a:solidFill>
                <a:effectLst/>
                <a:latin typeface="+mn-lt"/>
                <a:ea typeface="MS PGothic" pitchFamily="34" charset="-128"/>
                <a:cs typeface="ＭＳ Ｐゴシック" charset="0"/>
              </a:rPr>
              <a:t> tačka u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 EU, okupljajući svu evropsku ekspertizu u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da bi se pružila podrška istragama u državama članicama i da bi se obezbedilo da evropski istražitelji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 policiji i pravosuđu govore zajedničkim glasom. Komisija se stara o usklađivanju rada Evropskog centra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r>
              <a:rPr lang="sr-Latn-RS" sz="1200" i="1" kern="1200" dirty="0" smtClean="0">
                <a:solidFill>
                  <a:schemeClr val="tx1"/>
                </a:solidFill>
                <a:effectLst/>
                <a:latin typeface="+mn-lt"/>
                <a:ea typeface="MS PGothic" pitchFamily="34" charset="-128"/>
                <a:cs typeface="ＭＳ Ｐゴシック" charset="0"/>
              </a:rPr>
              <a:t>EC3</a:t>
            </a:r>
            <a:r>
              <a:rPr lang="sr-Latn-RS" sz="1200" kern="1200" dirty="0" smtClean="0">
                <a:solidFill>
                  <a:schemeClr val="tx1"/>
                </a:solidFill>
                <a:effectLst/>
                <a:latin typeface="+mn-lt"/>
                <a:ea typeface="MS PGothic" pitchFamily="34" charset="-128"/>
                <a:cs typeface="ＭＳ Ｐゴシック" charset="0"/>
              </a:rPr>
              <a:t>) sa sektorskom politikom EU u toj oblasti, obezbeđuje da </a:t>
            </a:r>
            <a:r>
              <a:rPr lang="sr-Latn-RS" sz="1200" i="1" kern="1200" dirty="0" smtClean="0">
                <a:solidFill>
                  <a:schemeClr val="tx1"/>
                </a:solidFill>
                <a:effectLst/>
                <a:latin typeface="+mn-lt"/>
                <a:ea typeface="MS PGothic" pitchFamily="34" charset="-128"/>
                <a:cs typeface="ＭＳ Ｐゴシック" charset="0"/>
              </a:rPr>
              <a:t>EC3</a:t>
            </a:r>
            <a:r>
              <a:rPr lang="sr-Latn-RS" sz="1200" kern="1200" dirty="0" smtClean="0">
                <a:solidFill>
                  <a:schemeClr val="tx1"/>
                </a:solidFill>
                <a:effectLst/>
                <a:latin typeface="+mn-lt"/>
                <a:ea typeface="MS PGothic" pitchFamily="34" charset="-128"/>
                <a:cs typeface="ＭＳ Ｐゴシック" charset="0"/>
              </a:rPr>
              <a:t> raspolaže dovoljnim resursima i promoviše njegov rad.</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Javno–privatna saradnja, na primer </a:t>
            </a:r>
            <a:r>
              <a:rPr lang="sr-Latn-RS" sz="1200" u="sng" kern="1200" dirty="0" smtClean="0">
                <a:solidFill>
                  <a:schemeClr val="tx1"/>
                </a:solidFill>
                <a:effectLst/>
                <a:latin typeface="+mn-lt"/>
                <a:ea typeface="MS PGothic" pitchFamily="34" charset="-128"/>
                <a:cs typeface="ＭＳ Ｐゴシック" charset="0"/>
                <a:hlinkClick r:id="rId11"/>
              </a:rPr>
              <a:t>Globalni savez </a:t>
            </a:r>
            <a:r>
              <a:rPr lang="sr-Latn-RS" sz="1200" u="sng" kern="1200" dirty="0" err="1" smtClean="0">
                <a:solidFill>
                  <a:schemeClr val="tx1"/>
                </a:solidFill>
                <a:effectLst/>
                <a:latin typeface="+mn-lt"/>
                <a:ea typeface="MS PGothic" pitchFamily="34" charset="-128"/>
                <a:cs typeface="ＭＳ Ｐゴシック" charset="0"/>
                <a:hlinkClick r:id="rId11"/>
              </a:rPr>
              <a:t>WePROTECT</a:t>
            </a:r>
            <a:r>
              <a:rPr lang="sr-Latn-RS" sz="1200" kern="1200" dirty="0" smtClean="0">
                <a:solidFill>
                  <a:schemeClr val="tx1"/>
                </a:solidFill>
                <a:effectLst/>
                <a:latin typeface="+mn-lt"/>
                <a:ea typeface="MS PGothic" pitchFamily="34" charset="-128"/>
                <a:cs typeface="ＭＳ Ｐゴシック" charset="0"/>
              </a:rPr>
              <a:t> (seksualna eksploatacija dece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Upravljanje </a:t>
            </a:r>
            <a:r>
              <a:rPr lang="sr-Latn-RS" sz="1200" kern="1200" dirty="0" err="1" smtClean="0">
                <a:solidFill>
                  <a:schemeClr val="tx1"/>
                </a:solidFill>
                <a:effectLst/>
                <a:latin typeface="+mn-lt"/>
                <a:ea typeface="MS PGothic" pitchFamily="34" charset="-128"/>
                <a:cs typeface="ＭＳ Ｐゴシック" charset="0"/>
              </a:rPr>
              <a:t>internetom</a:t>
            </a:r>
            <a:r>
              <a:rPr lang="sr-Latn-RS" sz="1200" kern="1200" dirty="0" smtClean="0">
                <a:solidFill>
                  <a:schemeClr val="tx1"/>
                </a:solidFill>
                <a:effectLst/>
                <a:latin typeface="+mn-lt"/>
                <a:ea typeface="MS PGothic" pitchFamily="34" charset="-128"/>
                <a:cs typeface="ＭＳ Ｐゴシック" charset="0"/>
              </a:rPr>
              <a:t>, npr. </a:t>
            </a:r>
            <a:r>
              <a:rPr lang="sr-Latn-RS" sz="1200" u="sng" kern="1200" dirty="0" smtClean="0">
                <a:solidFill>
                  <a:schemeClr val="tx1"/>
                </a:solidFill>
                <a:effectLst/>
                <a:latin typeface="+mn-lt"/>
                <a:ea typeface="MS PGothic" pitchFamily="34" charset="-128"/>
                <a:cs typeface="ＭＳ Ｐゴシック" charset="0"/>
                <a:hlinkClick r:id="rId12"/>
              </a:rPr>
              <a:t>Radna grupa za javnu bezbednost</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PSWG</a:t>
            </a:r>
            <a:r>
              <a:rPr lang="sr-Latn-RS" sz="1200" kern="1200" dirty="0" smtClean="0">
                <a:solidFill>
                  <a:schemeClr val="tx1"/>
                </a:solidFill>
                <a:effectLst/>
                <a:latin typeface="+mn-lt"/>
                <a:ea typeface="MS PGothic" pitchFamily="34" charset="-128"/>
                <a:cs typeface="ＭＳ Ｐゴシック" charset="0"/>
              </a:rPr>
              <a:t>) savetodavnog vladinog odbora Internet korporacije za dodeljivanje imena i brojeva (</a:t>
            </a:r>
            <a:r>
              <a:rPr lang="sr-Latn-RS" sz="1200" i="1" kern="1200" dirty="0" smtClean="0">
                <a:solidFill>
                  <a:schemeClr val="tx1"/>
                </a:solidFill>
                <a:effectLst/>
                <a:latin typeface="+mn-lt"/>
                <a:ea typeface="MS PGothic" pitchFamily="34" charset="-128"/>
                <a:cs typeface="ＭＳ Ｐゴシック" charset="0"/>
              </a:rPr>
              <a:t>ICANN</a:t>
            </a:r>
            <a:r>
              <a:rPr lang="sr-Latn-RS" sz="1200" kern="1200" dirty="0" smtClean="0">
                <a:solidFill>
                  <a:schemeClr val="tx1"/>
                </a:solidFill>
                <a:effectLst/>
                <a:latin typeface="+mn-lt"/>
                <a:ea typeface="MS PGothic" pitchFamily="34" charset="-128"/>
                <a:cs typeface="ＭＳ Ｐゴシック" charset="0"/>
              </a:rPr>
              <a:t>)</a:t>
            </a:r>
            <a:endParaRPr lang="en-US" b="0" i="0" dirty="0">
              <a:solidFill>
                <a:srgbClr val="333333"/>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27703172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https://www.europol.europa.eu/about-europol/european-cybercrime-centre-ec3</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a:p>
        </p:txBody>
      </p:sp>
    </p:spTree>
    <p:extLst>
      <p:ext uri="{BB962C8B-B14F-4D97-AF65-F5344CB8AC3E}">
        <p14:creationId xmlns:p14="http://schemas.microsoft.com/office/powerpoint/2010/main" val="18396178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26788546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8172264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20603917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lgn="l"/>
            <a:r>
              <a:rPr lang="en-GB" sz="1800" dirty="0">
                <a:effectLst/>
                <a:latin typeface="Calibri" panose="020F0502020204030204" pitchFamily="34" charset="0"/>
                <a:ea typeface="Calibri" panose="020F0502020204030204" pitchFamily="34" charset="0"/>
              </a:rPr>
              <a:t>https://www.coe.int/en/web/cybercrime/cybercrime-office-c-proc</a:t>
            </a:r>
            <a:endParaRPr lang="en-US" b="0" i="0" dirty="0">
              <a:solidFill>
                <a:srgbClr val="161616"/>
              </a:solidFill>
              <a:effectLst/>
              <a:latin typeface="Open Sans" panose="020B0606030504020204" pitchFamily="34" charset="0"/>
            </a:endParaRPr>
          </a:p>
          <a:p>
            <a:pPr indent="457200" algn="l"/>
            <a:endParaRPr lang="sr-Latn-RS" b="0" i="0" dirty="0" smtClean="0">
              <a:solidFill>
                <a:srgbClr val="161616"/>
              </a:solidFill>
              <a:effectLst/>
              <a:latin typeface="Open Sans" panose="020B0606030504020204" pitchFamily="34" charset="0"/>
            </a:endParaRPr>
          </a:p>
          <a:p>
            <a:pPr indent="457200"/>
            <a:r>
              <a:rPr lang="sr-Latn-RS" sz="1200" b="1" kern="1200" dirty="0" smtClean="0">
                <a:solidFill>
                  <a:schemeClr val="tx1"/>
                </a:solidFill>
                <a:effectLst/>
                <a:latin typeface="+mn-lt"/>
                <a:ea typeface="MS PGothic" pitchFamily="34" charset="-128"/>
                <a:cs typeface="ＭＳ Ｐゴシック" charset="0"/>
              </a:rPr>
              <a:t>Konvencija o </a:t>
            </a:r>
            <a:r>
              <a:rPr lang="sr-Latn-RS" sz="1200" b="1" kern="1200" dirty="0" err="1" smtClean="0">
                <a:solidFill>
                  <a:schemeClr val="tx1"/>
                </a:solidFill>
                <a:effectLst/>
                <a:latin typeface="+mn-lt"/>
                <a:ea typeface="MS PGothic" pitchFamily="34" charset="-128"/>
                <a:cs typeface="ＭＳ Ｐゴシック" charset="0"/>
              </a:rPr>
              <a:t>visokotehnološkom</a:t>
            </a:r>
            <a:r>
              <a:rPr lang="sr-Latn-RS" sz="1200" b="1" kern="1200" dirty="0" smtClean="0">
                <a:solidFill>
                  <a:schemeClr val="tx1"/>
                </a:solidFill>
                <a:effectLst/>
                <a:latin typeface="+mn-lt"/>
                <a:ea typeface="MS PGothic" pitchFamily="34" charset="-128"/>
                <a:cs typeface="ＭＳ Ｐゴシック" charset="0"/>
              </a:rPr>
              <a:t> kriminalu </a:t>
            </a:r>
            <a:r>
              <a:rPr lang="sr-Latn-RS" sz="1200" kern="1200" dirty="0" smtClean="0">
                <a:solidFill>
                  <a:schemeClr val="tx1"/>
                </a:solidFill>
                <a:effectLst/>
                <a:latin typeface="+mn-lt"/>
                <a:ea typeface="MS PGothic" pitchFamily="34" charset="-128"/>
                <a:cs typeface="ＭＳ Ｐゴシック" charset="0"/>
              </a:rPr>
              <a:t>Saveta Evrope (CETS br. 185), poznata kao Budimpeštanska konvencija, jedini je obavezujući </a:t>
            </a:r>
            <a:r>
              <a:rPr lang="sr-Latn-RS" sz="1200" kern="1200" dirty="0" err="1" smtClean="0">
                <a:solidFill>
                  <a:schemeClr val="tx1"/>
                </a:solidFill>
                <a:effectLst/>
                <a:latin typeface="+mn-lt"/>
                <a:ea typeface="MS PGothic" pitchFamily="34" charset="-128"/>
                <a:cs typeface="ＭＳ Ｐゴシック" charset="0"/>
              </a:rPr>
              <a:t>međunarodnopravni</a:t>
            </a:r>
            <a:r>
              <a:rPr lang="sr-Latn-RS" sz="1200" kern="1200" dirty="0" smtClean="0">
                <a:solidFill>
                  <a:schemeClr val="tx1"/>
                </a:solidFill>
                <a:effectLst/>
                <a:latin typeface="+mn-lt"/>
                <a:ea typeface="MS PGothic" pitchFamily="34" charset="-128"/>
                <a:cs typeface="ＭＳ Ｐゴシック" charset="0"/>
              </a:rPr>
              <a:t> instrument o tom pitanju. Konvencija služi kao skup smernica za svaku zemlju koja razvija sveobuhvatno nacionalno zakonodavstvo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kao okvir za međunarodnu saradnju između država potpisnica tog ugovora.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Budimpeštanska konvencija je dopunjena </a:t>
            </a:r>
            <a:r>
              <a:rPr lang="sr-Latn-RS" sz="1200" b="1" kern="1200" dirty="0" smtClean="0">
                <a:solidFill>
                  <a:schemeClr val="tx1"/>
                </a:solidFill>
                <a:effectLst/>
                <a:latin typeface="+mn-lt"/>
                <a:ea typeface="MS PGothic" pitchFamily="34" charset="-128"/>
                <a:cs typeface="ＭＳ Ｐゴシック" charset="0"/>
              </a:rPr>
              <a:t>Protokolom o ksenofobiji i rasizmu </a:t>
            </a:r>
            <a:r>
              <a:rPr lang="sr-Latn-RS" sz="1200" kern="1200" dirty="0" smtClean="0">
                <a:solidFill>
                  <a:schemeClr val="tx1"/>
                </a:solidFill>
                <a:effectLst/>
                <a:latin typeface="+mn-lt"/>
                <a:ea typeface="MS PGothic" pitchFamily="34" charset="-128"/>
                <a:cs typeface="ＭＳ Ｐゴシック" charset="0"/>
              </a:rPr>
              <a:t>izvršenim preko računarskih sistema.</a:t>
            </a:r>
            <a:endParaRPr lang="en-US" sz="1200" kern="1200" dirty="0" smtClean="0">
              <a:solidFill>
                <a:schemeClr val="tx1"/>
              </a:solidFill>
              <a:effectLst/>
              <a:latin typeface="+mn-lt"/>
              <a:ea typeface="MS PGothic" pitchFamily="34" charset="-128"/>
              <a:cs typeface="ＭＳ Ｐゴシック" charset="0"/>
            </a:endParaRPr>
          </a:p>
          <a:p>
            <a:pPr indent="457200"/>
            <a:endParaRPr lang="sr-Latn-RS" sz="1200" b="1"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Kancelarija Saveta Evrope za programe u oblasti borbe protiv </a:t>
            </a:r>
            <a:r>
              <a:rPr lang="sr-Latn-RS" sz="1200" b="1" kern="1200" dirty="0" err="1" smtClean="0">
                <a:solidFill>
                  <a:schemeClr val="tx1"/>
                </a:solidFill>
                <a:effectLst/>
                <a:latin typeface="+mn-lt"/>
                <a:ea typeface="MS PGothic" pitchFamily="34" charset="-128"/>
                <a:cs typeface="ＭＳ Ｐゴシック" charset="0"/>
              </a:rPr>
              <a:t>visokotehnološkog</a:t>
            </a:r>
            <a:r>
              <a:rPr lang="sr-Latn-RS" sz="1200" b="1" kern="1200" dirty="0" smtClean="0">
                <a:solidFill>
                  <a:schemeClr val="tx1"/>
                </a:solidFill>
                <a:effectLst/>
                <a:latin typeface="+mn-lt"/>
                <a:ea typeface="MS PGothic" pitchFamily="34" charset="-128"/>
                <a:cs typeface="ＭＳ Ｐゴシック" charset="0"/>
              </a:rPr>
              <a:t> kriminala (</a:t>
            </a:r>
            <a:r>
              <a:rPr lang="sr-Latn-RS" sz="1200" b="1" i="1" kern="1200" dirty="0" smtClean="0">
                <a:solidFill>
                  <a:schemeClr val="tx1"/>
                </a:solidFill>
                <a:effectLst/>
                <a:latin typeface="+mn-lt"/>
                <a:ea typeface="MS PGothic" pitchFamily="34" charset="-128"/>
                <a:cs typeface="ＭＳ Ｐゴシック" charset="0"/>
              </a:rPr>
              <a:t>C-PROC</a:t>
            </a:r>
            <a:r>
              <a:rPr lang="sr-Latn-RS" sz="1200" b="1" kern="1200" dirty="0" smtClean="0">
                <a:solidFill>
                  <a:schemeClr val="tx1"/>
                </a:solidFill>
                <a:effectLst/>
                <a:latin typeface="+mn-lt"/>
                <a:ea typeface="MS PGothic" pitchFamily="34" charset="-128"/>
                <a:cs typeface="ＭＳ Ｐゴシック" charset="0"/>
              </a:rPr>
              <a:t>)</a:t>
            </a:r>
            <a:r>
              <a:rPr lang="sr-Latn-RS" sz="1200" kern="1200" dirty="0" smtClean="0">
                <a:solidFill>
                  <a:schemeClr val="tx1"/>
                </a:solidFill>
                <a:effectLst/>
                <a:latin typeface="+mn-lt"/>
                <a:ea typeface="MS PGothic" pitchFamily="34" charset="-128"/>
                <a:cs typeface="ＭＳ Ｐゴシック" charset="0"/>
              </a:rPr>
              <a:t> koja se nalazi u Bukureštu, u Rumuniji, nadležna je za pružanje pomoći zemljama širom sveta u jačanju kapaciteta njihovih pravnih sistema da odgovore na izazove koje predstavljaju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i elektronski dokazi na osnovu standarda utvrđenih u </a:t>
            </a:r>
            <a:r>
              <a:rPr lang="sr-Latn-RS" sz="1200" u="sng" kern="1200" dirty="0" smtClean="0">
                <a:solidFill>
                  <a:schemeClr val="tx1"/>
                </a:solidFill>
                <a:effectLst/>
                <a:latin typeface="+mn-lt"/>
                <a:ea typeface="MS PGothic" pitchFamily="34" charset="-128"/>
                <a:cs typeface="ＭＳ Ｐゴシック" charset="0"/>
                <a:hlinkClick r:id="rId3"/>
              </a:rPr>
              <a:t>Budimpeštanskoj konvenciji o </a:t>
            </a:r>
            <a:r>
              <a:rPr lang="sr-Latn-RS" sz="1200" u="sng" kern="1200" dirty="0" err="1" smtClean="0">
                <a:solidFill>
                  <a:schemeClr val="tx1"/>
                </a:solidFill>
                <a:effectLst/>
                <a:latin typeface="+mn-lt"/>
                <a:ea typeface="MS PGothic" pitchFamily="34" charset="-128"/>
                <a:cs typeface="ＭＳ Ｐゴシック" charset="0"/>
                <a:hlinkClick r:id="rId3"/>
              </a:rPr>
              <a:t>visokotehnološkom</a:t>
            </a:r>
            <a:r>
              <a:rPr lang="sr-Latn-RS" sz="1200" u="sng" kern="1200" dirty="0" smtClean="0">
                <a:solidFill>
                  <a:schemeClr val="tx1"/>
                </a:solidFill>
                <a:effectLst/>
                <a:latin typeface="+mn-lt"/>
                <a:ea typeface="MS PGothic" pitchFamily="34" charset="-128"/>
                <a:cs typeface="ＭＳ Ｐゴシック" charset="0"/>
                <a:hlinkClick r:id="rId3"/>
              </a:rPr>
              <a:t> kriminalu</a:t>
            </a:r>
            <a:r>
              <a:rPr lang="sr-Latn-RS" sz="1200" kern="1200" dirty="0" smtClean="0">
                <a:solidFill>
                  <a:schemeClr val="tx1"/>
                </a:solidFill>
                <a:effectLst/>
                <a:latin typeface="+mn-lt"/>
                <a:ea typeface="MS PGothic" pitchFamily="34" charset="-128"/>
                <a:cs typeface="ＭＳ Ｐゴシック" charset="0"/>
              </a:rPr>
              <a:t>. To obuhvata podršku za:</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Jačanje zakonodavstva u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elektronskih dokaza u skladu sa vladavinom prava i standardima ljudskih prava (uključujući standarde o zaštiti podataka); </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Obuku sudija, tužilaca i pripadnika organa reda;</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Formiranje specijalizovanih jedinica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i </a:t>
            </a:r>
            <a:r>
              <a:rPr lang="sr-Latn-RS" sz="1200" kern="1200" dirty="0" err="1" smtClean="0">
                <a:solidFill>
                  <a:schemeClr val="tx1"/>
                </a:solidFill>
                <a:effectLst/>
                <a:latin typeface="+mn-lt"/>
                <a:ea typeface="MS PGothic" pitchFamily="34" charset="-128"/>
                <a:cs typeface="ＭＳ Ｐゴシック" charset="0"/>
              </a:rPr>
              <a:t>forenzičkih</a:t>
            </a:r>
            <a:r>
              <a:rPr lang="sr-Latn-RS" sz="1200" kern="1200" dirty="0" smtClean="0">
                <a:solidFill>
                  <a:schemeClr val="tx1"/>
                </a:solidFill>
                <a:effectLst/>
                <a:latin typeface="+mn-lt"/>
                <a:ea typeface="MS PGothic" pitchFamily="34" charset="-128"/>
                <a:cs typeface="ＭＳ Ｐゴシック" charset="0"/>
              </a:rPr>
              <a:t> jedinica i poboljšanje </a:t>
            </a:r>
            <a:r>
              <a:rPr lang="sr-Latn-RS" sz="1200" kern="1200" dirty="0" err="1" smtClean="0">
                <a:solidFill>
                  <a:schemeClr val="tx1"/>
                </a:solidFill>
                <a:effectLst/>
                <a:latin typeface="+mn-lt"/>
                <a:ea typeface="MS PGothic" pitchFamily="34" charset="-128"/>
                <a:cs typeface="ＭＳ Ｐゴシック" charset="0"/>
              </a:rPr>
              <a:t>međuagencijske</a:t>
            </a:r>
            <a:r>
              <a:rPr lang="sr-Latn-RS" sz="1200" kern="1200" dirty="0" smtClean="0">
                <a:solidFill>
                  <a:schemeClr val="tx1"/>
                </a:solidFill>
                <a:effectLst/>
                <a:latin typeface="+mn-lt"/>
                <a:ea typeface="MS PGothic" pitchFamily="34" charset="-128"/>
                <a:cs typeface="ＭＳ Ｐゴシック" charset="0"/>
              </a:rPr>
              <a:t> saradnje;</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Unapređenje javno–privatne saradnje;</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Zaštitu dece od seksualnog nasilja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Jačanje </a:t>
            </a:r>
            <a:r>
              <a:rPr lang="sr-Latn-RS" sz="1200" kern="1200" dirty="0" err="1" smtClean="0">
                <a:solidFill>
                  <a:schemeClr val="tx1"/>
                </a:solidFill>
                <a:effectLst/>
                <a:latin typeface="+mn-lt"/>
                <a:ea typeface="MS PGothic" pitchFamily="34" charset="-128"/>
                <a:cs typeface="ＭＳ Ｐゴシック" charset="0"/>
              </a:rPr>
              <a:t>delotvornosti</a:t>
            </a:r>
            <a:r>
              <a:rPr lang="sr-Latn-RS" sz="1200" kern="1200" dirty="0" smtClean="0">
                <a:solidFill>
                  <a:schemeClr val="tx1"/>
                </a:solidFill>
                <a:effectLst/>
                <a:latin typeface="+mn-lt"/>
                <a:ea typeface="MS PGothic" pitchFamily="34" charset="-128"/>
                <a:cs typeface="ＭＳ Ｐゴシック" charset="0"/>
              </a:rPr>
              <a:t> međunarodne saradnje.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smtClean="0">
                <a:solidFill>
                  <a:schemeClr val="tx1"/>
                </a:solidFill>
                <a:effectLst/>
                <a:latin typeface="+mn-lt"/>
                <a:ea typeface="MS PGothic" pitchFamily="34" charset="-128"/>
                <a:cs typeface="ＭＳ Ｐゴシック" charset="0"/>
              </a:rPr>
              <a:t>C-PROC</a:t>
            </a:r>
            <a:r>
              <a:rPr lang="sr-Latn-RS" sz="1200" kern="1200" dirty="0" smtClean="0">
                <a:solidFill>
                  <a:schemeClr val="tx1"/>
                </a:solidFill>
                <a:effectLst/>
                <a:latin typeface="+mn-lt"/>
                <a:ea typeface="MS PGothic" pitchFamily="34" charset="-128"/>
                <a:cs typeface="ＭＳ Ｐゴシック" charset="0"/>
              </a:rPr>
              <a:t>, kancelarija koja ima funkciju jačanja kapaciteta, dopunjuje rad Komiteta Konvencije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r>
              <a:rPr lang="sr-Latn-RS" sz="1200" i="1" u="sng" kern="1200" dirty="0" smtClean="0">
                <a:solidFill>
                  <a:schemeClr val="tx1"/>
                </a:solidFill>
                <a:effectLst/>
                <a:latin typeface="+mn-lt"/>
                <a:ea typeface="MS PGothic" pitchFamily="34" charset="-128"/>
                <a:cs typeface="ＭＳ Ｐゴシック" charset="0"/>
                <a:hlinkClick r:id="rId4"/>
              </a:rPr>
              <a:t>T-CY</a:t>
            </a:r>
            <a:r>
              <a:rPr lang="sr-Latn-RS" sz="1200" kern="1200" dirty="0" smtClean="0">
                <a:solidFill>
                  <a:schemeClr val="tx1"/>
                </a:solidFill>
                <a:effectLst/>
                <a:latin typeface="+mn-lt"/>
                <a:ea typeface="MS PGothic" pitchFamily="34" charset="-128"/>
                <a:cs typeface="ＭＳ Ｐゴシック" charset="0"/>
              </a:rPr>
              <a:t>) preko koga države potpisnice prate sprovođenje Budimpeštanske konvencije.</a:t>
            </a:r>
            <a:endParaRPr lang="en-US" b="0" i="0" dirty="0">
              <a:solidFill>
                <a:srgbClr val="161616"/>
              </a:solidFill>
              <a:effectLst/>
              <a:latin typeface="Open Sans" panose="020B0606030504020204" pitchFamily="34"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11036702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Dela iz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predstavljaju nove izazove za organe reda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istragama kompjuterskih mreža često je presudno važno da tehnički pismeni istražitelji deluju neviđenom brzinom da bi sačuvali elektronske podatke i locirali osumnjičene.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često obuhvata i zahtev koji se upućuje </a:t>
            </a:r>
            <a:r>
              <a:rPr lang="sr-Latn-RS" sz="1200" kern="1200" dirty="0" err="1" smtClean="0">
                <a:solidFill>
                  <a:schemeClr val="tx1"/>
                </a:solidFill>
                <a:effectLst/>
                <a:latin typeface="+mn-lt"/>
                <a:ea typeface="MS PGothic" pitchFamily="34" charset="-128"/>
                <a:cs typeface="ＭＳ Ｐゴシック" charset="0"/>
              </a:rPr>
              <a:t>pružaocima</a:t>
            </a:r>
            <a:r>
              <a:rPr lang="sr-Latn-RS" sz="1200" kern="1200" dirty="0" smtClean="0">
                <a:solidFill>
                  <a:schemeClr val="tx1"/>
                </a:solidFill>
                <a:effectLst/>
                <a:latin typeface="+mn-lt"/>
                <a:ea typeface="MS PGothic" pitchFamily="34" charset="-128"/>
                <a:cs typeface="ＭＳ Ｐゴシック" charset="0"/>
              </a:rPr>
              <a:t> internet usluga (</a:t>
            </a:r>
            <a:r>
              <a:rPr lang="sr-Latn-RS" sz="1200" i="1" kern="1200" dirty="0" smtClean="0">
                <a:solidFill>
                  <a:schemeClr val="tx1"/>
                </a:solidFill>
                <a:effectLst/>
                <a:latin typeface="+mn-lt"/>
                <a:ea typeface="MS PGothic" pitchFamily="34" charset="-128"/>
                <a:cs typeface="ＭＳ Ｐゴシック" charset="0"/>
              </a:rPr>
              <a:t>ISP</a:t>
            </a:r>
            <a:r>
              <a:rPr lang="sr-Latn-RS" sz="1200" kern="1200" dirty="0" smtClean="0">
                <a:solidFill>
                  <a:schemeClr val="tx1"/>
                </a:solidFill>
                <a:effectLst/>
                <a:latin typeface="+mn-lt"/>
                <a:ea typeface="MS PGothic" pitchFamily="34" charset="-128"/>
                <a:cs typeface="ＭＳ Ｐゴシック" charset="0"/>
              </a:rPr>
              <a:t>) da pomognu u čuvanju podataka.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Potrebno je da se saradnja u istrazi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terorizma odvija 24 časa dnevno.</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Organi reda koji traže pomoć od nekog stranog učesnika mogu stupiti u kontakt sa osobom za kontakt u svojoj zemlji, i to 24 časa dnevno.</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Ta lica za kontakt će, ako je to primereno, stupiti u kontakt sa svojim kolegama u stranoj državi učesnici.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Obaveza koju donosi samo članstvo – Obezbediti tačku za kontakt koja je dostupna 24 sata dnevno, sedam dana u nedelji, i koja je dužna da prima informacije i/ili zahteve za uzajamnu pomoć iz drugih zemalja u sklopu mreže.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ne nalaže da se osnuje zvanična jedinica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U nekim jurisdikcijama tačku za kontakt čini po nekoliko istražitelja zainteresovanih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u drugim zemljama tačka za kontakt je deo neke zvanične jedinice.</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14860415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(Tekst na slici na slajdu)</a:t>
            </a:r>
          </a:p>
          <a:p>
            <a:pPr marL="0" marR="0" indent="457200" algn="l" defTabSz="457200" rtl="0" eaLnBrk="0" fontAlgn="base" latinLnBrk="0" hangingPunct="0">
              <a:lnSpc>
                <a:spcPct val="100000"/>
              </a:lnSpc>
              <a:spcBef>
                <a:spcPct val="30000"/>
              </a:spcBef>
              <a:spcAft>
                <a:spcPct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Odeljenje</a:t>
            </a:r>
            <a:r>
              <a:rPr lang="sr-Latn-RS" sz="1200" kern="1200" baseline="0" dirty="0" smtClean="0">
                <a:solidFill>
                  <a:schemeClr val="tx1"/>
                </a:solidFill>
                <a:effectLst/>
                <a:latin typeface="+mn-lt"/>
                <a:ea typeface="MS PGothic" pitchFamily="34" charset="-128"/>
                <a:cs typeface="ＭＳ Ｐゴシック" charset="0"/>
              </a:rPr>
              <a:t> za pravnu saradnju 				Organizacija američkih država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baseline="0" dirty="0" smtClean="0">
                <a:solidFill>
                  <a:schemeClr val="tx1"/>
                </a:solidFill>
                <a:effectLst/>
                <a:latin typeface="+mn-lt"/>
                <a:ea typeface="MS PGothic" pitchFamily="34" charset="-128"/>
                <a:cs typeface="ＭＳ Ｐゴシック" charset="0"/>
              </a:rPr>
              <a:t>								Sekretarijat za pravna pitanja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baseline="0" dirty="0" smtClean="0">
                <a:solidFill>
                  <a:schemeClr val="tx1"/>
                </a:solidFill>
                <a:effectLst/>
                <a:latin typeface="+mn-lt"/>
                <a:ea typeface="MS PGothic" pitchFamily="34" charset="-128"/>
                <a:cs typeface="ＭＳ Ｐゴシック" charset="0"/>
              </a:rPr>
              <a:t>	</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b="1" kern="1200" baseline="0" dirty="0" smtClean="0">
                <a:solidFill>
                  <a:schemeClr val="tx1"/>
                </a:solidFill>
                <a:effectLst/>
                <a:latin typeface="+mn-lt"/>
                <a:ea typeface="MS PGothic" pitchFamily="34" charset="-128"/>
                <a:cs typeface="ＭＳ Ｐゴシック" charset="0"/>
              </a:rPr>
              <a:t>	</a:t>
            </a:r>
            <a:r>
              <a:rPr lang="sr-Latn-RS" sz="1200" b="1" kern="1200" baseline="0" dirty="0" err="1" smtClean="0">
                <a:solidFill>
                  <a:schemeClr val="tx1"/>
                </a:solidFill>
                <a:effectLst/>
                <a:latin typeface="+mn-lt"/>
                <a:ea typeface="MS PGothic" pitchFamily="34" charset="-128"/>
                <a:cs typeface="ＭＳ Ｐゴシック" charset="0"/>
              </a:rPr>
              <a:t>Interamerički</a:t>
            </a:r>
            <a:r>
              <a:rPr lang="sr-Latn-RS" sz="1200" b="1" kern="1200" baseline="0" dirty="0" smtClean="0">
                <a:solidFill>
                  <a:schemeClr val="tx1"/>
                </a:solidFill>
                <a:effectLst/>
                <a:latin typeface="+mn-lt"/>
                <a:ea typeface="MS PGothic" pitchFamily="34" charset="-128"/>
                <a:cs typeface="ＭＳ Ｐゴシック" charset="0"/>
              </a:rPr>
              <a:t> portal za saradnju u borbi protiv </a:t>
            </a:r>
            <a:r>
              <a:rPr lang="sr-Latn-RS" sz="1200" b="1" kern="1200" baseline="0" dirty="0" err="1" smtClean="0">
                <a:solidFill>
                  <a:schemeClr val="tx1"/>
                </a:solidFill>
                <a:effectLst/>
                <a:latin typeface="+mn-lt"/>
                <a:ea typeface="MS PGothic" pitchFamily="34" charset="-128"/>
                <a:cs typeface="ＭＳ Ｐゴシック" charset="0"/>
              </a:rPr>
              <a:t>visokotehnološkog</a:t>
            </a:r>
            <a:r>
              <a:rPr lang="sr-Latn-RS" sz="1200" b="1" kern="1200" baseline="0" dirty="0" smtClean="0">
                <a:solidFill>
                  <a:schemeClr val="tx1"/>
                </a:solidFill>
                <a:effectLst/>
                <a:latin typeface="+mn-lt"/>
                <a:ea typeface="MS PGothic" pitchFamily="34" charset="-128"/>
                <a:cs typeface="ＭＳ Ｐゴシック" charset="0"/>
              </a:rPr>
              <a:t> kriminala</a:t>
            </a:r>
          </a:p>
          <a:p>
            <a:pPr marL="0" marR="0" indent="0" algn="l" defTabSz="457200" rtl="0" eaLnBrk="0" fontAlgn="base" latinLnBrk="0" hangingPunct="0">
              <a:lnSpc>
                <a:spcPct val="100000"/>
              </a:lnSpc>
              <a:spcBef>
                <a:spcPct val="30000"/>
              </a:spcBef>
              <a:spcAft>
                <a:spcPct val="0"/>
              </a:spcAft>
              <a:buClrTx/>
              <a:buSzTx/>
              <a:buFontTx/>
              <a:buNone/>
              <a:tabLst/>
              <a:defRPr/>
            </a:pPr>
            <a:endParaRPr lang="sr-Latn-RS" sz="1200" b="0" kern="1200" baseline="0" dirty="0" smtClean="0">
              <a:solidFill>
                <a:schemeClr val="tx1"/>
              </a:solidFill>
              <a:effectLst/>
              <a:latin typeface="+mn-lt"/>
              <a:ea typeface="MS PGothic" pitchFamily="34" charset="-128"/>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b="0" kern="1200" baseline="0" dirty="0" smtClean="0">
                <a:solidFill>
                  <a:schemeClr val="tx1"/>
                </a:solidFill>
                <a:effectLst/>
                <a:latin typeface="+mn-lt"/>
                <a:ea typeface="MS PGothic" pitchFamily="34" charset="-128"/>
                <a:cs typeface="ＭＳ Ｐゴシック" charset="0"/>
              </a:rPr>
              <a:t>	Dobrodošli na </a:t>
            </a:r>
            <a:r>
              <a:rPr lang="sr-Latn-RS" sz="1200" b="0" kern="1200" baseline="0" dirty="0" err="1" smtClean="0">
                <a:solidFill>
                  <a:schemeClr val="tx1"/>
                </a:solidFill>
                <a:effectLst/>
                <a:latin typeface="+mn-lt"/>
                <a:ea typeface="MS PGothic" pitchFamily="34" charset="-128"/>
                <a:cs typeface="ＭＳ Ｐゴシック" charset="0"/>
              </a:rPr>
              <a:t>interamerički</a:t>
            </a:r>
            <a:r>
              <a:rPr lang="sr-Latn-RS" sz="1200" b="0" kern="1200" baseline="0" dirty="0" smtClean="0">
                <a:solidFill>
                  <a:schemeClr val="tx1"/>
                </a:solidFill>
                <a:effectLst/>
                <a:latin typeface="+mn-lt"/>
                <a:ea typeface="MS PGothic" pitchFamily="34" charset="-128"/>
                <a:cs typeface="ＭＳ Ｐゴシック" charset="0"/>
              </a:rPr>
              <a:t> portal za saradnju u borbi protiv </a:t>
            </a:r>
            <a:r>
              <a:rPr lang="sr-Latn-RS" sz="1200" b="0" kern="1200" baseline="0" dirty="0" err="1" smtClean="0">
                <a:solidFill>
                  <a:schemeClr val="tx1"/>
                </a:solidFill>
                <a:effectLst/>
                <a:latin typeface="+mn-lt"/>
                <a:ea typeface="MS PGothic" pitchFamily="34" charset="-128"/>
                <a:cs typeface="ＭＳ Ｐゴシック" charset="0"/>
              </a:rPr>
              <a:t>visokotehnološkog</a:t>
            </a:r>
            <a:r>
              <a:rPr lang="sr-Latn-RS" sz="1200" b="0" kern="1200" baseline="0" dirty="0" smtClean="0">
                <a:solidFill>
                  <a:schemeClr val="tx1"/>
                </a:solidFill>
                <a:effectLst/>
                <a:latin typeface="+mn-lt"/>
                <a:ea typeface="MS PGothic" pitchFamily="34" charset="-128"/>
                <a:cs typeface="ＭＳ Ｐゴシック" charset="0"/>
              </a:rPr>
              <a:t> kriminala</a:t>
            </a:r>
          </a:p>
          <a:p>
            <a:pPr marL="0" marR="0" indent="0" algn="l" defTabSz="457200" rtl="0" eaLnBrk="0" fontAlgn="base" latinLnBrk="0" hangingPunct="0">
              <a:lnSpc>
                <a:spcPct val="100000"/>
              </a:lnSpc>
              <a:spcBef>
                <a:spcPct val="30000"/>
              </a:spcBef>
              <a:spcAft>
                <a:spcPct val="0"/>
              </a:spcAft>
              <a:buClrTx/>
              <a:buSzTx/>
              <a:buFontTx/>
              <a:buNone/>
              <a:tabLst/>
              <a:defRPr/>
            </a:pPr>
            <a:endParaRPr lang="sr-Latn-RS" sz="1200" b="0" kern="1200" baseline="0" dirty="0" smtClean="0">
              <a:solidFill>
                <a:schemeClr val="tx1"/>
              </a:solidFill>
              <a:effectLst/>
              <a:latin typeface="+mn-lt"/>
              <a:ea typeface="MS PGothic" pitchFamily="34" charset="-128"/>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Interamerički</a:t>
            </a:r>
            <a:r>
              <a:rPr lang="sr-Latn-RS" sz="1200" b="0" kern="1200" baseline="0" dirty="0" smtClean="0">
                <a:solidFill>
                  <a:schemeClr val="tx1"/>
                </a:solidFill>
                <a:effectLst/>
                <a:latin typeface="+mn-lt"/>
                <a:ea typeface="MS PGothic" pitchFamily="34" charset="-128"/>
                <a:cs typeface="ＭＳ Ｐゴシック" charset="0"/>
              </a:rPr>
              <a:t> portal za saradnju u borbi protiv </a:t>
            </a:r>
            <a:r>
              <a:rPr lang="sr-Latn-RS" sz="1200" b="0" kern="1200" baseline="0" dirty="0" err="1" smtClean="0">
                <a:solidFill>
                  <a:schemeClr val="tx1"/>
                </a:solidFill>
                <a:effectLst/>
                <a:latin typeface="+mn-lt"/>
                <a:ea typeface="MS PGothic" pitchFamily="34" charset="-128"/>
                <a:cs typeface="ＭＳ Ｐゴシック" charset="0"/>
              </a:rPr>
              <a:t>visokotehnološkog</a:t>
            </a:r>
            <a:r>
              <a:rPr lang="sr-Latn-RS" sz="1200" b="0" kern="1200" baseline="0" dirty="0" smtClean="0">
                <a:solidFill>
                  <a:schemeClr val="tx1"/>
                </a:solidFill>
                <a:effectLst/>
                <a:latin typeface="+mn-lt"/>
                <a:ea typeface="MS PGothic" pitchFamily="34" charset="-128"/>
                <a:cs typeface="ＭＳ Ｐゴシック" charset="0"/>
              </a:rPr>
              <a:t> kriminala i Radna grupa predstavljaju dva glavna ishod procesa Sastanaka ministara pravde ili drugih ministara ili državnih tužilaca Organizacija američkih država (proces REMJA) koji ima za cilj jačanje saradnje u tom delu sveta u istrazi i gonjenju takvih vidova krivičnih dela.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b="0" kern="1200" baseline="0" dirty="0" smtClean="0">
                <a:solidFill>
                  <a:schemeClr val="tx1"/>
                </a:solidFill>
                <a:effectLst/>
                <a:latin typeface="+mn-lt"/>
                <a:ea typeface="MS PGothic" pitchFamily="34" charset="-128"/>
                <a:cs typeface="ＭＳ Ｐゴシック" charset="0"/>
              </a:rPr>
              <a:t>	Ovaj portal je kreiran prvenstveno zato da bi olakšao i pojednostavio saradnju i razmenu informacija između vladinih eksperata iz zemalja članica Organizacije američkih država koji su nadležni za oblast </a:t>
            </a:r>
            <a:r>
              <a:rPr lang="sr-Latn-RS" sz="1200" b="0" kern="1200" baseline="0" dirty="0" err="1" smtClean="0">
                <a:solidFill>
                  <a:schemeClr val="tx1"/>
                </a:solidFill>
                <a:effectLst/>
                <a:latin typeface="+mn-lt"/>
                <a:ea typeface="MS PGothic" pitchFamily="34" charset="-128"/>
                <a:cs typeface="ＭＳ Ｐゴシック" charset="0"/>
              </a:rPr>
              <a:t>visokotehnološkog</a:t>
            </a:r>
            <a:r>
              <a:rPr lang="sr-Latn-RS" sz="1200" b="0" kern="1200" baseline="0" dirty="0" smtClean="0">
                <a:solidFill>
                  <a:schemeClr val="tx1"/>
                </a:solidFill>
                <a:effectLst/>
                <a:latin typeface="+mn-lt"/>
                <a:ea typeface="MS PGothic" pitchFamily="34" charset="-128"/>
                <a:cs typeface="ＭＳ Ｐゴシック" charset="0"/>
              </a:rPr>
              <a:t> kriminala ili za međunarodnu pravnu saradnju u istrazi i gonjenju tih vidova krivičnih dela.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b="0" kern="1200" baseline="0" dirty="0" smtClean="0">
                <a:solidFill>
                  <a:schemeClr val="tx1"/>
                </a:solidFill>
                <a:effectLst/>
                <a:latin typeface="+mn-lt"/>
                <a:ea typeface="MS PGothic" pitchFamily="34" charset="-128"/>
                <a:cs typeface="ＭＳ Ｐゴシック" charset="0"/>
              </a:rPr>
              <a:t>	U međuvremenu REMJA je 1999. osnovala radnu grupu na glavnom forumu namenjenom jačanju međunarodne saradnje u suzbijanju, istrazi i gonjenju </a:t>
            </a:r>
            <a:r>
              <a:rPr lang="sr-Latn-RS" sz="1200" b="0" kern="1200" baseline="0" dirty="0" err="1" smtClean="0">
                <a:solidFill>
                  <a:schemeClr val="tx1"/>
                </a:solidFill>
                <a:effectLst/>
                <a:latin typeface="+mn-lt"/>
                <a:ea typeface="MS PGothic" pitchFamily="34" charset="-128"/>
                <a:cs typeface="ＭＳ Ｐゴシック" charset="0"/>
              </a:rPr>
              <a:t>visokotehnološkog</a:t>
            </a:r>
            <a:r>
              <a:rPr lang="sr-Latn-RS" sz="1200" b="0" kern="1200" baseline="0" dirty="0" smtClean="0">
                <a:solidFill>
                  <a:schemeClr val="tx1"/>
                </a:solidFill>
                <a:effectLst/>
                <a:latin typeface="+mn-lt"/>
                <a:ea typeface="MS PGothic" pitchFamily="34" charset="-128"/>
                <a:cs typeface="ＭＳ Ｐゴシック" charset="0"/>
              </a:rPr>
              <a:t> kriminala. Forum je takođe namenjen omogućavanju razmene informacija i iskustava među svojim članovima i od njega se očekuje da iznese neophodne preporuke u cilju unapređenja i </a:t>
            </a:r>
            <a:r>
              <a:rPr lang="sr-Latn-RS" sz="1200" b="0" kern="1200" baseline="0" dirty="0" err="1" smtClean="0">
                <a:solidFill>
                  <a:schemeClr val="tx1"/>
                </a:solidFill>
                <a:effectLst/>
                <a:latin typeface="+mn-lt"/>
                <a:ea typeface="MS PGothic" pitchFamily="34" charset="-128"/>
                <a:cs typeface="ＭＳ Ｐゴシック" charset="0"/>
              </a:rPr>
              <a:t>snaženja</a:t>
            </a:r>
            <a:r>
              <a:rPr lang="sr-Latn-RS" sz="1200" b="0" kern="1200" baseline="0" dirty="0" smtClean="0">
                <a:solidFill>
                  <a:schemeClr val="tx1"/>
                </a:solidFill>
                <a:effectLst/>
                <a:latin typeface="+mn-lt"/>
                <a:ea typeface="MS PGothic" pitchFamily="34" charset="-128"/>
                <a:cs typeface="ＭＳ Ｐゴシック" charset="0"/>
              </a:rPr>
              <a:t> saradnje članica Organizacija američkih država sa međunarodnim organizacijama i mehanizmima u oblasti borbe protiv </a:t>
            </a:r>
            <a:r>
              <a:rPr lang="sr-Latn-RS" sz="1200" b="0" kern="1200" baseline="0" dirty="0" err="1" smtClean="0">
                <a:solidFill>
                  <a:schemeClr val="tx1"/>
                </a:solidFill>
                <a:effectLst/>
                <a:latin typeface="+mn-lt"/>
                <a:ea typeface="MS PGothic" pitchFamily="34" charset="-128"/>
                <a:cs typeface="ＭＳ Ｐゴシック" charset="0"/>
              </a:rPr>
              <a:t>visokotehnološkog</a:t>
            </a:r>
            <a:r>
              <a:rPr lang="sr-Latn-RS" sz="1200" b="0" kern="1200" baseline="0" dirty="0" smtClean="0">
                <a:solidFill>
                  <a:schemeClr val="tx1"/>
                </a:solidFill>
                <a:effectLst/>
                <a:latin typeface="+mn-lt"/>
                <a:ea typeface="MS PGothic" pitchFamily="34" charset="-128"/>
                <a:cs typeface="ＭＳ Ｐゴシック" charset="0"/>
              </a:rPr>
              <a:t> kriminala.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b="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_____________________________________________________________________________</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treba da poseti sajt pre prezentacije kako bi stekao </a:t>
            </a:r>
            <a:r>
              <a:rPr lang="sr-Latn-RS" sz="1200" kern="1200" dirty="0" smtClean="0">
                <a:solidFill>
                  <a:schemeClr val="tx1"/>
                </a:solidFill>
                <a:effectLst/>
                <a:latin typeface="+mn-lt"/>
                <a:ea typeface="MS PGothic" pitchFamily="34" charset="-128"/>
                <a:cs typeface="ＭＳ Ｐゴシック" charset="0"/>
              </a:rPr>
              <a:t>izvesnu predstavu o </a:t>
            </a:r>
            <a:r>
              <a:rPr lang="sr-Latn-RS" sz="1200" kern="1200" dirty="0" smtClean="0">
                <a:solidFill>
                  <a:schemeClr val="tx1"/>
                </a:solidFill>
                <a:effectLst/>
                <a:latin typeface="+mn-lt"/>
                <a:ea typeface="MS PGothic" pitchFamily="34" charset="-128"/>
                <a:cs typeface="ＭＳ Ｐゴシック" charset="0"/>
              </a:rPr>
              <a:t>toj organizaciji</a:t>
            </a:r>
          </a:p>
          <a:p>
            <a:pPr indent="457200"/>
            <a:endParaRPr lang="en-GB" dirty="0"/>
          </a:p>
          <a:p>
            <a:pPr indent="457200"/>
            <a:r>
              <a:rPr lang="en-GB" dirty="0"/>
              <a:t>http://www.oas.org/juridico/english/cyber.htm</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40219313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xmlns="" id="{B15714A6-B05B-47A5-B92B-D727BD3A45D0}"/>
              </a:ext>
            </a:extLst>
          </p:cNvPr>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 sesija će biti podeljena na pet delova da bi se omogućile prirodne pauze. Zamisao je da se polaznicima opiše šta je računar – ili uređaj koji može da se poveže sa </a:t>
            </a:r>
            <a:r>
              <a:rPr lang="sr-Latn-RS" sz="1200" kern="1200" dirty="0" err="1" smtClean="0">
                <a:solidFill>
                  <a:schemeClr val="tx1"/>
                </a:solidFill>
                <a:effectLst/>
                <a:latin typeface="+mn-lt"/>
                <a:ea typeface="MS PGothic" pitchFamily="34" charset="-128"/>
                <a:cs typeface="ＭＳ Ｐゴシック" charset="0"/>
              </a:rPr>
              <a:t>internetom</a:t>
            </a:r>
            <a:r>
              <a:rPr lang="sr-Latn-RS" sz="1200" kern="1200" dirty="0" smtClean="0">
                <a:solidFill>
                  <a:schemeClr val="tx1"/>
                </a:solidFill>
                <a:effectLst/>
                <a:latin typeface="+mn-lt"/>
                <a:ea typeface="MS PGothic" pitchFamily="34" charset="-128"/>
                <a:cs typeface="ＭＳ Ｐゴシック" charset="0"/>
              </a:rPr>
              <a:t>, a svi ti uređaji imaju određene sličnosti.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Potom ćemo opisati šta je internet i kako on funkcioniše.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Onda ćemo preći na to kako se računar povezuje sa </a:t>
            </a:r>
            <a:r>
              <a:rPr lang="sr-Latn-RS" sz="1200" kern="1200" dirty="0" err="1" smtClean="0">
                <a:solidFill>
                  <a:schemeClr val="tx1"/>
                </a:solidFill>
                <a:effectLst/>
                <a:latin typeface="+mn-lt"/>
                <a:ea typeface="MS PGothic" pitchFamily="34" charset="-128"/>
                <a:cs typeface="ＭＳ Ｐゴシック" charset="0"/>
              </a:rPr>
              <a:t>internetom</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A onda ćemo pogledati šta se može naći na samom internetu</a:t>
            </a:r>
            <a:endParaRPr lang="en-GB" sz="3600" dirty="0" smtClean="0"/>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Predavač treba da poseti sajt pre prezentacije kako bi stekao </a:t>
            </a:r>
            <a:r>
              <a:rPr lang="sr-Latn-RS" sz="1200" kern="1200" dirty="0" smtClean="0">
                <a:solidFill>
                  <a:schemeClr val="tx1"/>
                </a:solidFill>
                <a:effectLst/>
                <a:latin typeface="+mn-lt"/>
                <a:ea typeface="MS PGothic" pitchFamily="34" charset="-128"/>
                <a:cs typeface="ＭＳ Ｐゴシック" charset="0"/>
              </a:rPr>
              <a:t>izvesnu predstavu o </a:t>
            </a:r>
            <a:r>
              <a:rPr lang="sr-Latn-RS" sz="1200" kern="1200" dirty="0" smtClean="0">
                <a:solidFill>
                  <a:schemeClr val="tx1"/>
                </a:solidFill>
                <a:effectLst/>
                <a:latin typeface="+mn-lt"/>
                <a:ea typeface="MS PGothic" pitchFamily="34" charset="-128"/>
                <a:cs typeface="ＭＳ Ｐゴシック" charset="0"/>
              </a:rPr>
              <a:t>toj organizaciji</a:t>
            </a:r>
            <a:endParaRPr lang="en-GB" dirty="0" smtClean="0"/>
          </a:p>
          <a:p>
            <a:endParaRPr lang="en-GB" dirty="0"/>
          </a:p>
          <a:p>
            <a:r>
              <a:rPr lang="sr-Latn-RS" dirty="0" smtClean="0"/>
              <a:t>	</a:t>
            </a:r>
            <a:r>
              <a:rPr lang="en-GB" dirty="0" smtClean="0"/>
              <a:t>https</a:t>
            </a:r>
            <a:r>
              <a:rPr lang="en-GB" dirty="0"/>
              <a:t>://au.int/en/treaties/african-union-convention-cyber-security-and-personal-data-protection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endParaRPr lang="en-US" altLang="en-US"/>
          </a:p>
        </p:txBody>
      </p:sp>
    </p:spTree>
    <p:extLst>
      <p:ext uri="{BB962C8B-B14F-4D97-AF65-F5344CB8AC3E}">
        <p14:creationId xmlns:p14="http://schemas.microsoft.com/office/powerpoint/2010/main" val="30400054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https://thecommonwealth.org/sites/default/files/key_reform_pdfs/P15370_13_ROL_Schemes_Int_Cooperation.pdf</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44</a:t>
            </a:fld>
            <a:endParaRPr lang="en-US"/>
          </a:p>
        </p:txBody>
      </p:sp>
    </p:spTree>
    <p:extLst>
      <p:ext uri="{BB962C8B-B14F-4D97-AF65-F5344CB8AC3E}">
        <p14:creationId xmlns:p14="http://schemas.microsoft.com/office/powerpoint/2010/main" val="21539036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Resursima koji su ovde dostupni cilj je izgradnja kapaciteta među subjektima političkog odlučivanja, zakonodavcima, javnim tužiocima i istražiteljima, kao i predstavnicima civilnog društva u zemljama u razvoju u oblasti političkih, pravnih i krivičnopravnih aspekata sredine koja je podsticajna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Ti resursi obuhvataju:</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u="sng" kern="1200" dirty="0" smtClean="0">
                <a:solidFill>
                  <a:schemeClr val="tx1"/>
                </a:solidFill>
                <a:effectLst/>
                <a:latin typeface="+mn-lt"/>
                <a:ea typeface="MS PGothic" pitchFamily="34" charset="-128"/>
                <a:cs typeface="ＭＳ Ｐゴシック" charset="0"/>
                <a:hlinkClick r:id="rId3"/>
              </a:rPr>
              <a:t>Alat (</a:t>
            </a:r>
            <a:r>
              <a:rPr lang="sr-Latn-RS" sz="1200" u="sng" kern="1200" dirty="0" err="1" smtClean="0">
                <a:solidFill>
                  <a:schemeClr val="tx1"/>
                </a:solidFill>
                <a:effectLst/>
                <a:latin typeface="+mn-lt"/>
                <a:ea typeface="MS PGothic" pitchFamily="34" charset="-128"/>
                <a:cs typeface="ＭＳ Ｐゴシック" charset="0"/>
                <a:hlinkClick r:id="rId3"/>
              </a:rPr>
              <a:t>toolkit</a:t>
            </a:r>
            <a:r>
              <a:rPr lang="sr-Latn-RS" sz="1200" u="sng" kern="1200" dirty="0" smtClean="0">
                <a:solidFill>
                  <a:schemeClr val="tx1"/>
                </a:solidFill>
                <a:effectLst/>
                <a:latin typeface="+mn-lt"/>
                <a:ea typeface="MS PGothic" pitchFamily="34" charset="-128"/>
                <a:cs typeface="ＭＳ Ｐゴシック" charset="0"/>
                <a:hlinkClick r:id="rId3"/>
              </a:rPr>
              <a:t>)</a:t>
            </a:r>
            <a:r>
              <a:rPr lang="sr-Latn-RS" sz="1200" kern="1200" dirty="0" smtClean="0">
                <a:solidFill>
                  <a:schemeClr val="tx1"/>
                </a:solidFill>
                <a:effectLst/>
                <a:latin typeface="+mn-lt"/>
                <a:ea typeface="MS PGothic" pitchFamily="34" charset="-128"/>
                <a:cs typeface="ＭＳ Ｐゴシック" charset="0"/>
              </a:rPr>
              <a:t> koji sintetiše dobru međunarodnu praksu u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u="sng" kern="1200" dirty="0" smtClean="0">
                <a:solidFill>
                  <a:schemeClr val="tx1"/>
                </a:solidFill>
                <a:effectLst/>
                <a:latin typeface="+mn-lt"/>
                <a:ea typeface="MS PGothic" pitchFamily="34" charset="-128"/>
                <a:cs typeface="ＭＳ Ｐゴシック" charset="0"/>
                <a:hlinkClick r:id="rId3"/>
              </a:rPr>
              <a:t>Sredstvo za procenu</a:t>
            </a:r>
            <a:r>
              <a:rPr lang="sr-Latn-RS" sz="1200" kern="1200" dirty="0" smtClean="0">
                <a:solidFill>
                  <a:schemeClr val="tx1"/>
                </a:solidFill>
                <a:effectLst/>
                <a:latin typeface="+mn-lt"/>
                <a:ea typeface="MS PGothic" pitchFamily="34" charset="-128"/>
                <a:cs typeface="ＭＳ Ｐゴシック" charset="0"/>
              </a:rPr>
              <a:t> koje omogućuje zemljama da procene svoje trenutne sposobnosti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da identifikuju prioritete u oblasti izgradnje kapaciteta;</a:t>
            </a:r>
            <a:endParaRPr lang="en-US" sz="1200" kern="1200" dirty="0" smtClean="0">
              <a:solidFill>
                <a:schemeClr val="tx1"/>
              </a:solidFill>
              <a:effectLst/>
              <a:latin typeface="+mn-lt"/>
              <a:ea typeface="MS PGothic" pitchFamily="34" charset="-128"/>
              <a:cs typeface="ＭＳ Ｐゴシック" charset="0"/>
            </a:endParaRPr>
          </a:p>
          <a:p>
            <a:pPr marL="171450" indent="171450">
              <a:buFont typeface="Arial" panose="020B0604020202020204" pitchFamily="34" charset="0"/>
              <a:buChar char="•"/>
            </a:pPr>
            <a:r>
              <a:rPr lang="sr-Latn-RS" sz="1200" u="sng" kern="1200" dirty="0" smtClean="0">
                <a:solidFill>
                  <a:schemeClr val="tx1"/>
                </a:solidFill>
                <a:effectLst/>
                <a:latin typeface="+mn-lt"/>
                <a:ea typeface="MS PGothic" pitchFamily="34" charset="-128"/>
                <a:cs typeface="ＭＳ Ｐゴシック" charset="0"/>
                <a:hlinkClick r:id="rId3"/>
              </a:rPr>
              <a:t>Virtuelnu biblioteku</a:t>
            </a:r>
            <a:r>
              <a:rPr lang="sr-Latn-RS" sz="1200" kern="1200" dirty="0" smtClean="0">
                <a:solidFill>
                  <a:schemeClr val="tx1"/>
                </a:solidFill>
                <a:effectLst/>
                <a:latin typeface="+mn-lt"/>
                <a:ea typeface="MS PGothic" pitchFamily="34" charset="-128"/>
                <a:cs typeface="ＭＳ Ｐゴシック" charset="0"/>
              </a:rPr>
              <a:t> s materijalima koje dostavljaju organizacije i ostali koji učestvuju u Projektu.</a:t>
            </a:r>
            <a:endParaRPr lang="en-GB"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45</a:t>
            </a:fld>
            <a:endParaRPr lang="en-US"/>
          </a:p>
        </p:txBody>
      </p:sp>
    </p:spTree>
    <p:extLst>
      <p:ext uri="{BB962C8B-B14F-4D97-AF65-F5344CB8AC3E}">
        <p14:creationId xmlns:p14="http://schemas.microsoft.com/office/powerpoint/2010/main" val="5208704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2800" b="0" i="0" dirty="0">
                <a:solidFill>
                  <a:srgbClr val="D8DADD"/>
                </a:solidFill>
                <a:effectLst/>
                <a:latin typeface="Source Sans Pro" panose="020B0503030403020204" pitchFamily="34" charset="0"/>
              </a:rPr>
              <a:t>http://pilonsec.org/strategicplan/cybercrime-pilon</a:t>
            </a:r>
            <a:endParaRPr lang="en-GB"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n-US"/>
          </a:p>
        </p:txBody>
      </p:sp>
    </p:spTree>
    <p:extLst>
      <p:ext uri="{BB962C8B-B14F-4D97-AF65-F5344CB8AC3E}">
        <p14:creationId xmlns:p14="http://schemas.microsoft.com/office/powerpoint/2010/main" val="37282806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Pre nego što pređemo na internet, treba barem donekle da sagledamo u perspektivi šta je mreža i šta čini jednu mrežu – što je važno da bi bilo mogućno shvatiti kako internet funkcioniše.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treba da počne ovu sesiju postavljajući polaznicima otvoreno pitanje – to jest treba da utroši malo vremena kako bi pokušao da ih podstakne da opišu šta, po njima, predstavlja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se može uraditi plenarno, sa celom grupom – ili u manjim grupama. Zamisao je da se laički definiše predmet proučavanja.</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13797609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Osnovni niz slučajeva u ovom delu sesije potiče iz Izveštaja </a:t>
            </a:r>
            <a:r>
              <a:rPr lang="sr-Latn-RS" sz="1200" i="1" kern="1200" dirty="0" smtClean="0">
                <a:solidFill>
                  <a:schemeClr val="tx1"/>
                </a:solidFill>
                <a:effectLst/>
                <a:latin typeface="+mn-lt"/>
                <a:ea typeface="MS PGothic" pitchFamily="34" charset="-128"/>
                <a:cs typeface="ＭＳ Ｐゴシック" charset="0"/>
              </a:rPr>
              <a:t>IOCTA</a:t>
            </a:r>
            <a:r>
              <a:rPr lang="sr-Latn-RS" sz="1200" kern="1200" dirty="0" smtClean="0">
                <a:solidFill>
                  <a:schemeClr val="tx1"/>
                </a:solidFill>
                <a:effectLst/>
                <a:latin typeface="+mn-lt"/>
                <a:ea typeface="MS PGothic" pitchFamily="34" charset="-128"/>
                <a:cs typeface="ＭＳ Ｐゴシック" charset="0"/>
              </a:rPr>
              <a:t> (Procena pretnje organizovanog kriminala na internetu) za 2019. godinu – i </a:t>
            </a:r>
            <a:r>
              <a:rPr lang="sr-Latn-RS" sz="1200" kern="1200" dirty="0" err="1" smtClean="0">
                <a:solidFill>
                  <a:schemeClr val="tx1"/>
                </a:solidFill>
                <a:effectLst/>
                <a:latin typeface="+mn-lt"/>
                <a:ea typeface="MS PGothic" pitchFamily="34" charset="-128"/>
                <a:cs typeface="ＭＳ Ｐゴシック" charset="0"/>
              </a:rPr>
              <a:t>pritom</a:t>
            </a:r>
            <a:r>
              <a:rPr lang="sr-Latn-RS" sz="1200" kern="1200" dirty="0" smtClean="0">
                <a:solidFill>
                  <a:schemeClr val="tx1"/>
                </a:solidFill>
                <a:effectLst/>
                <a:latin typeface="+mn-lt"/>
                <a:ea typeface="MS PGothic" pitchFamily="34" charset="-128"/>
                <a:cs typeface="ＭＳ Ｐゴシック" charset="0"/>
              </a:rPr>
              <a:t> sledimo njihove obrasce analize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bi trebalo unapred da se upozna sa tim izveštajem koji sadrži izvanredne opise – neke od tih opisa ovde reprodukujemo, a neki se pojavljuju u beleškama</a:t>
            </a:r>
            <a:endParaRPr lang="sr-Latn-RS" noProof="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a:p>
        </p:txBody>
      </p:sp>
    </p:spTree>
    <p:extLst>
      <p:ext uri="{BB962C8B-B14F-4D97-AF65-F5344CB8AC3E}">
        <p14:creationId xmlns:p14="http://schemas.microsoft.com/office/powerpoint/2010/main" val="20115506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endParaRPr lang="en-US" altLang="en-US"/>
          </a:p>
        </p:txBody>
      </p:sp>
    </p:spTree>
    <p:extLst>
      <p:ext uri="{BB962C8B-B14F-4D97-AF65-F5344CB8AC3E}">
        <p14:creationId xmlns:p14="http://schemas.microsoft.com/office/powerpoint/2010/main" val="28350415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i="1" kern="1200" dirty="0" err="1" smtClean="0">
                <a:solidFill>
                  <a:schemeClr val="tx1"/>
                </a:solidFill>
                <a:effectLst/>
                <a:latin typeface="+mn-lt"/>
                <a:ea typeface="MS PGothic" pitchFamily="34" charset="-128"/>
                <a:cs typeface="ＭＳ Ｐゴシック" charset="0"/>
              </a:rPr>
              <a:t>Ransomware</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a:t>
            </a:r>
            <a:r>
              <a:rPr lang="sr-Latn-RS" sz="1200" kern="1200" dirty="0" err="1" smtClean="0">
                <a:solidFill>
                  <a:schemeClr val="tx1"/>
                </a:solidFill>
                <a:effectLst/>
                <a:latin typeface="+mn-lt"/>
                <a:ea typeface="MS PGothic" pitchFamily="34" charset="-128"/>
                <a:cs typeface="ＭＳ Ｐゴシック" charset="0"/>
              </a:rPr>
              <a:t>ucenjivački</a:t>
            </a:r>
            <a:r>
              <a:rPr lang="sr-Latn-RS" sz="1200" kern="1200" dirty="0" smtClean="0">
                <a:solidFill>
                  <a:schemeClr val="tx1"/>
                </a:solidFill>
                <a:effectLst/>
                <a:latin typeface="+mn-lt"/>
                <a:ea typeface="MS PGothic" pitchFamily="34" charset="-128"/>
                <a:cs typeface="ＭＳ Ｐゴシック" charset="0"/>
              </a:rPr>
              <a:t>”) napadi tipično se sprovode pomoću trojanca koji se u sistem uvede na primer pomoću fajla koji je preuzet (</a:t>
            </a:r>
            <a:r>
              <a:rPr lang="sr-Latn-RS" sz="1200" i="1" kern="1200" dirty="0" err="1" smtClean="0">
                <a:solidFill>
                  <a:schemeClr val="tx1"/>
                </a:solidFill>
                <a:effectLst/>
                <a:latin typeface="+mn-lt"/>
                <a:ea typeface="MS PGothic" pitchFamily="34" charset="-128"/>
                <a:cs typeface="ＭＳ Ｐゴシック" charset="0"/>
              </a:rPr>
              <a:t>downloaded</a:t>
            </a:r>
            <a:r>
              <a:rPr lang="sr-Latn-RS" sz="1200" i="1" kern="1200" dirty="0" smtClean="0">
                <a:solidFill>
                  <a:schemeClr val="tx1"/>
                </a:solidFill>
                <a:effectLst/>
                <a:latin typeface="+mn-lt"/>
                <a:ea typeface="MS PGothic" pitchFamily="34" charset="-128"/>
                <a:cs typeface="ＭＳ Ｐゴシック" charset="0"/>
              </a:rPr>
              <a:t>)</a:t>
            </a:r>
            <a:r>
              <a:rPr lang="sr-Latn-RS" sz="1200" kern="1200" dirty="0" smtClean="0">
                <a:solidFill>
                  <a:schemeClr val="tx1"/>
                </a:solidFill>
                <a:effectLst/>
                <a:latin typeface="+mn-lt"/>
                <a:ea typeface="MS PGothic" pitchFamily="34" charset="-128"/>
                <a:cs typeface="ＭＳ Ｐゴシック" charset="0"/>
              </a:rPr>
              <a:t> ili ako je uočena slabost u mrežnoj usluzi. Program tada aktivira svoj „korisni teret” koji na neki način zaključa sistem ili tvrdi da može da zaključa sistem, ali to još ne čini (npr. program zastrašivanja).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Može se pojaviti lažno upozorenje nekoga ko se predstavlja kao, na primer, lokalni sekretarijat za obrazovanje u kome se tvrdi da se računarski sistem koristi za protivzakonite aktivnosti, da sadrži zabranjene sadržaje, kao što je pornografija i povreda intelektualne svojine.</a:t>
            </a:r>
            <a:endParaRPr lang="en-US" sz="1200" kern="1200" dirty="0" smtClean="0">
              <a:solidFill>
                <a:schemeClr val="tx1"/>
              </a:solidFill>
              <a:effectLst/>
              <a:latin typeface="+mn-lt"/>
              <a:ea typeface="MS PGothic" pitchFamily="34" charset="-128"/>
              <a:cs typeface="ＭＳ Ｐゴシック" charset="0"/>
            </a:endParaRPr>
          </a:p>
          <a:p>
            <a:pPr indent="457200"/>
            <a:r>
              <a:rPr lang="pt-PT" sz="1200" kern="1200" dirty="0" smtClean="0">
                <a:solidFill>
                  <a:schemeClr val="tx1"/>
                </a:solidFill>
                <a:effectLst/>
                <a:latin typeface="+mn-lt"/>
                <a:ea typeface="MS PGothic" pitchFamily="34" charset="-128"/>
                <a:cs typeface="ＭＳ Ｐゴシック" charset="0"/>
              </a:rPr>
              <a:t>https://en.wikipedia.org/wiki/Ransomware </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b="1" i="1" kern="1200" dirty="0" err="1" smtClean="0">
                <a:solidFill>
                  <a:schemeClr val="tx1"/>
                </a:solidFill>
                <a:effectLst/>
                <a:latin typeface="+mn-lt"/>
                <a:ea typeface="MS PGothic" pitchFamily="34" charset="-128"/>
                <a:cs typeface="ＭＳ Ｐゴシック" charset="0"/>
              </a:rPr>
              <a:t>Ransomware</a:t>
            </a:r>
            <a:r>
              <a:rPr lang="es-CL" sz="1200" b="1" kern="1200" dirty="0" smtClean="0">
                <a:solidFill>
                  <a:schemeClr val="tx1"/>
                </a:solidFill>
                <a:effectLst/>
                <a:latin typeface="+mn-lt"/>
                <a:ea typeface="MS PGothic" pitchFamily="34" charset="-128"/>
                <a:cs typeface="ＭＳ Ｐゴシック" charset="0"/>
              </a:rPr>
              <a:t> </a:t>
            </a:r>
            <a:r>
              <a:rPr lang="sr-Latn-RS" sz="1200" b="1" kern="1200" dirty="0" smtClean="0">
                <a:solidFill>
                  <a:schemeClr val="tx1"/>
                </a:solidFill>
                <a:effectLst/>
                <a:latin typeface="+mn-lt"/>
                <a:ea typeface="MS PGothic" pitchFamily="34" charset="-128"/>
                <a:cs typeface="ＭＳ Ｐゴシック" charset="0"/>
              </a:rPr>
              <a:t>se razvija istovremeno ostajući </a:t>
            </a:r>
            <a:r>
              <a:rPr lang="sr-Latn-RS" sz="1200" b="1" kern="1200" dirty="0" err="1" smtClean="0">
                <a:solidFill>
                  <a:schemeClr val="tx1"/>
                </a:solidFill>
                <a:effectLst/>
                <a:latin typeface="+mn-lt"/>
                <a:ea typeface="MS PGothic" pitchFamily="34" charset="-128"/>
                <a:cs typeface="ＭＳ Ｐゴシック" charset="0"/>
              </a:rPr>
              <a:t>najzastupljenija</a:t>
            </a:r>
            <a:r>
              <a:rPr lang="sr-Latn-RS" sz="1200" b="1" kern="1200" dirty="0" smtClean="0">
                <a:solidFill>
                  <a:schemeClr val="tx1"/>
                </a:solidFill>
                <a:effectLst/>
                <a:latin typeface="+mn-lt"/>
                <a:ea typeface="MS PGothic" pitchFamily="34" charset="-128"/>
                <a:cs typeface="ＭＳ Ｐゴシック" charset="0"/>
              </a:rPr>
              <a:t> pretnja u Izveštaju </a:t>
            </a:r>
            <a:r>
              <a:rPr lang="es-CL" sz="1200" b="1" i="1" kern="1200" dirty="0" smtClean="0">
                <a:solidFill>
                  <a:schemeClr val="tx1"/>
                </a:solidFill>
                <a:effectLst/>
                <a:latin typeface="+mn-lt"/>
                <a:ea typeface="MS PGothic" pitchFamily="34" charset="-128"/>
                <a:cs typeface="ＭＳ Ｐゴシック" charset="0"/>
              </a:rPr>
              <a:t>IOCTA</a:t>
            </a:r>
            <a:r>
              <a:rPr lang="es-CL" sz="1200" b="1" kern="1200" dirty="0" smtClean="0">
                <a:solidFill>
                  <a:schemeClr val="tx1"/>
                </a:solidFill>
                <a:effectLst/>
                <a:latin typeface="+mn-lt"/>
                <a:ea typeface="MS PGothic" pitchFamily="34" charset="-128"/>
                <a:cs typeface="ＭＳ Ｐゴシック" charset="0"/>
              </a:rPr>
              <a:t> </a:t>
            </a:r>
            <a:r>
              <a:rPr lang="sr-Latn-RS" sz="1200" b="1" kern="1200" dirty="0" smtClean="0">
                <a:solidFill>
                  <a:schemeClr val="tx1"/>
                </a:solidFill>
                <a:effectLst/>
                <a:latin typeface="+mn-lt"/>
                <a:ea typeface="MS PGothic" pitchFamily="34" charset="-128"/>
                <a:cs typeface="ＭＳ Ｐゴシック" charset="0"/>
              </a:rPr>
              <a:t>za </a:t>
            </a:r>
            <a:r>
              <a:rPr lang="es-CL" sz="1200" b="1" kern="1200" dirty="0" smtClean="0">
                <a:solidFill>
                  <a:schemeClr val="tx1"/>
                </a:solidFill>
                <a:effectLst/>
                <a:latin typeface="+mn-lt"/>
                <a:ea typeface="MS PGothic" pitchFamily="34" charset="-128"/>
                <a:cs typeface="ＭＳ Ｐゴシック" charset="0"/>
              </a:rPr>
              <a:t>2019</a:t>
            </a:r>
            <a:r>
              <a:rPr lang="sr-Latn-RS" sz="1200" b="1" kern="1200" dirty="0" smtClean="0">
                <a:solidFill>
                  <a:schemeClr val="tx1"/>
                </a:solidFill>
                <a:effectLst/>
                <a:latin typeface="+mn-lt"/>
                <a:ea typeface="MS PGothic" pitchFamily="34" charset="-128"/>
                <a:cs typeface="ＭＳ Ｐゴシック" charset="0"/>
              </a:rPr>
              <a:t>. godinu.</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Većini izveštaja koji se odnose na privatni sektor ukazuje se na to da je broj </a:t>
            </a:r>
            <a:r>
              <a:rPr lang="sr-Latn-RS" sz="1200" kern="1200" dirty="0" err="1" smtClean="0">
                <a:solidFill>
                  <a:schemeClr val="tx1"/>
                </a:solidFill>
                <a:effectLst/>
                <a:latin typeface="+mn-lt"/>
                <a:ea typeface="MS PGothic" pitchFamily="34" charset="-128"/>
                <a:cs typeface="ＭＳ Ｐゴシック" charset="0"/>
              </a:rPr>
              <a:t>ucenjivačkih</a:t>
            </a:r>
            <a:r>
              <a:rPr lang="sr-Latn-RS" sz="1200" kern="1200" dirty="0" smtClean="0">
                <a:solidFill>
                  <a:schemeClr val="tx1"/>
                </a:solidFill>
                <a:effectLst/>
                <a:latin typeface="+mn-lt"/>
                <a:ea typeface="MS PGothic" pitchFamily="34" charset="-128"/>
                <a:cs typeface="ＭＳ Ｐゴシック" charset="0"/>
              </a:rPr>
              <a:t> napada znatno opao tokom 2018. To se može pripisati čitavom nizu činilaca: pojačanoj svesti među potencijalnim žrtvama – što je rezultat delovanja industrije i inicijativa organa reda da ublaže pretnju (kao što je </a:t>
            </a:r>
            <a:r>
              <a:rPr lang="sr-Latn-RS" sz="1200" i="1" kern="1200" dirty="0" err="1" smtClean="0">
                <a:solidFill>
                  <a:schemeClr val="tx1"/>
                </a:solidFill>
                <a:effectLst/>
                <a:latin typeface="+mn-lt"/>
                <a:ea typeface="MS PGothic" pitchFamily="34" charset="-128"/>
                <a:cs typeface="ＭＳ Ｐゴシック" charset="0"/>
              </a:rPr>
              <a:t>NoMoreRansom</a:t>
            </a:r>
            <a:r>
              <a:rPr lang="sr-Latn-RS" sz="1200" kern="1200" dirty="0" smtClean="0">
                <a:solidFill>
                  <a:schemeClr val="tx1"/>
                </a:solidFill>
                <a:effectLst/>
                <a:latin typeface="+mn-lt"/>
                <a:ea typeface="MS PGothic" pitchFamily="34" charset="-128"/>
                <a:cs typeface="ＭＳ Ｐゴシック" charset="0"/>
              </a:rPr>
              <a:t> – „Dosta ucena”); pojačanoj upotrebi mobilnih uređaja među potrošačima (jer je većina </a:t>
            </a:r>
            <a:r>
              <a:rPr lang="sr-Latn-RS" sz="1200" kern="1200" dirty="0" err="1" smtClean="0">
                <a:solidFill>
                  <a:schemeClr val="tx1"/>
                </a:solidFill>
                <a:effectLst/>
                <a:latin typeface="+mn-lt"/>
                <a:ea typeface="MS PGothic" pitchFamily="34" charset="-128"/>
                <a:cs typeface="ＭＳ Ｐゴシック" charset="0"/>
              </a:rPr>
              <a:t>ucenjivačkih</a:t>
            </a:r>
            <a:r>
              <a:rPr lang="sr-Latn-RS" sz="1200" kern="1200" dirty="0" smtClean="0">
                <a:solidFill>
                  <a:schemeClr val="tx1"/>
                </a:solidFill>
                <a:effectLst/>
                <a:latin typeface="+mn-lt"/>
                <a:ea typeface="MS PGothic" pitchFamily="34" charset="-128"/>
                <a:cs typeface="ＭＳ Ｐゴシック" charset="0"/>
              </a:rPr>
              <a:t> napada usmerena na uređaje koji koriste </a:t>
            </a:r>
            <a:r>
              <a:rPr lang="sr-Latn-RS" sz="1200" i="1" kern="1200" dirty="0" smtClean="0">
                <a:solidFill>
                  <a:schemeClr val="tx1"/>
                </a:solidFill>
                <a:effectLst/>
                <a:latin typeface="+mn-lt"/>
                <a:ea typeface="MS PGothic" pitchFamily="34" charset="-128"/>
                <a:cs typeface="ＭＳ Ｐゴシック" charset="0"/>
              </a:rPr>
              <a:t>Windows</a:t>
            </a:r>
            <a:r>
              <a:rPr lang="sr-Latn-RS" sz="1200" kern="1200" dirty="0" smtClean="0">
                <a:solidFill>
                  <a:schemeClr val="tx1"/>
                </a:solidFill>
                <a:effectLst/>
                <a:latin typeface="+mn-lt"/>
                <a:ea typeface="MS PGothic" pitchFamily="34" charset="-128"/>
                <a:cs typeface="ＭＳ Ｐゴシック" charset="0"/>
              </a:rPr>
              <a:t>); treba ukazati i na smanjeno korišćenje „eksploatacionih kompleta” (</a:t>
            </a:r>
            <a:r>
              <a:rPr lang="sr-Latn-RS" sz="1200" i="1" kern="1200" dirty="0" err="1" smtClean="0">
                <a:solidFill>
                  <a:schemeClr val="tx1"/>
                </a:solidFill>
                <a:effectLst/>
                <a:latin typeface="+mn-lt"/>
                <a:ea typeface="MS PGothic" pitchFamily="34" charset="-128"/>
                <a:cs typeface="ＭＳ Ｐゴシック" charset="0"/>
              </a:rPr>
              <a:t>exploit</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kits</a:t>
            </a:r>
            <a:r>
              <a:rPr lang="sr-Latn-RS" sz="1200" kern="1200" dirty="0" smtClean="0">
                <a:solidFill>
                  <a:schemeClr val="tx1"/>
                </a:solidFill>
                <a:effectLst/>
                <a:latin typeface="+mn-lt"/>
                <a:ea typeface="MS PGothic" pitchFamily="34" charset="-128"/>
                <a:cs typeface="ＭＳ Ｐゴシック" charset="0"/>
              </a:rPr>
              <a:t> – zlonamerni </a:t>
            </a:r>
            <a:r>
              <a:rPr lang="sr-Latn-RS" sz="1200" kern="1200" dirty="0" err="1" smtClean="0">
                <a:solidFill>
                  <a:schemeClr val="tx1"/>
                </a:solidFill>
                <a:effectLst/>
                <a:latin typeface="+mn-lt"/>
                <a:ea typeface="MS PGothic" pitchFamily="34" charset="-128"/>
                <a:cs typeface="ＭＳ Ｐゴシック" charset="0"/>
              </a:rPr>
              <a:t>softveri</a:t>
            </a:r>
            <a:r>
              <a:rPr lang="sr-Latn-RS" sz="1200" kern="1200" dirty="0" smtClean="0">
                <a:solidFill>
                  <a:schemeClr val="tx1"/>
                </a:solidFill>
                <a:effectLst/>
                <a:latin typeface="+mn-lt"/>
                <a:ea typeface="MS PGothic" pitchFamily="34" charset="-128"/>
                <a:cs typeface="ＭＳ Ｐゴシック" charset="0"/>
              </a:rPr>
              <a:t> koji su najčešće korišćeni kao metod).</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a:p>
        </p:txBody>
      </p:sp>
    </p:spTree>
    <p:extLst>
      <p:ext uri="{BB962C8B-B14F-4D97-AF65-F5344CB8AC3E}">
        <p14:creationId xmlns:p14="http://schemas.microsoft.com/office/powerpoint/2010/main" val="23132623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 na slajdu)</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(levi okvir)</a:t>
            </a:r>
          </a:p>
          <a:p>
            <a:pPr indent="457200"/>
            <a:r>
              <a:rPr lang="sr-Latn-RS" sz="1200" b="1" kern="1200" dirty="0" err="1" smtClean="0">
                <a:solidFill>
                  <a:schemeClr val="tx1"/>
                </a:solidFill>
                <a:effectLst/>
                <a:latin typeface="+mn-lt"/>
                <a:ea typeface="MS PGothic" pitchFamily="34" charset="-128"/>
                <a:cs typeface="ＭＳ Ｐゴシック" charset="0"/>
              </a:rPr>
              <a:t>Ucenjivački</a:t>
            </a:r>
            <a:r>
              <a:rPr lang="sr-Latn-RS" sz="1200" b="1" kern="1200" dirty="0" smtClean="0">
                <a:solidFill>
                  <a:schemeClr val="tx1"/>
                </a:solidFill>
                <a:effectLst/>
                <a:latin typeface="+mn-lt"/>
                <a:ea typeface="MS PGothic" pitchFamily="34" charset="-128"/>
                <a:cs typeface="ＭＳ Ｐゴシック" charset="0"/>
              </a:rPr>
              <a:t> napad </a:t>
            </a:r>
            <a:r>
              <a:rPr lang="sr-Latn-RS" sz="1200" b="1" kern="1200" dirty="0" err="1" smtClean="0">
                <a:solidFill>
                  <a:schemeClr val="tx1"/>
                </a:solidFill>
                <a:effectLst/>
                <a:latin typeface="+mn-lt"/>
                <a:ea typeface="MS PGothic" pitchFamily="34" charset="-128"/>
                <a:cs typeface="ＭＳ Ｐゴシック" charset="0"/>
              </a:rPr>
              <a:t>WannaCry</a:t>
            </a:r>
            <a:r>
              <a:rPr lang="sr-Latn-RS" sz="1200" b="1" kern="1200" dirty="0" smtClean="0">
                <a:solidFill>
                  <a:schemeClr val="tx1"/>
                </a:solidFill>
                <a:effectLst/>
                <a:latin typeface="+mn-lt"/>
                <a:ea typeface="MS PGothic" pitchFamily="34" charset="-128"/>
                <a:cs typeface="ＭＳ Ｐゴシック" charset="0"/>
              </a:rPr>
              <a:t> doneo je Nacionalnom zdravstvenom fondu račun od 73 miliona funti na ime  IT troškova</a:t>
            </a:r>
          </a:p>
          <a:p>
            <a:pPr indent="457200"/>
            <a:r>
              <a:rPr lang="sr-Latn-RS" sz="1200" b="0" kern="1200" dirty="0" smtClean="0">
                <a:solidFill>
                  <a:schemeClr val="tx1"/>
                </a:solidFill>
                <a:effectLst/>
                <a:latin typeface="+mn-lt"/>
                <a:ea typeface="MS PGothic" pitchFamily="34" charset="-128"/>
                <a:cs typeface="ＭＳ Ｐゴシック" charset="0"/>
              </a:rPr>
              <a:t>12. oktobar 2018.</a:t>
            </a:r>
          </a:p>
          <a:p>
            <a:pPr indent="457200"/>
            <a:endParaRPr lang="sr-Latn-R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Napad </a:t>
            </a:r>
            <a:r>
              <a:rPr lang="sr-Latn-RS" sz="1200" b="0" kern="1200" dirty="0" err="1" smtClean="0">
                <a:solidFill>
                  <a:schemeClr val="tx1"/>
                </a:solidFill>
                <a:effectLst/>
                <a:latin typeface="+mn-lt"/>
                <a:ea typeface="MS PGothic" pitchFamily="34" charset="-128"/>
                <a:cs typeface="ＭＳ Ｐゴシック" charset="0"/>
              </a:rPr>
              <a:t>WannaCry</a:t>
            </a:r>
            <a:r>
              <a:rPr lang="sr-Latn-RS" sz="1200" b="0" kern="1200" dirty="0" smtClean="0">
                <a:solidFill>
                  <a:schemeClr val="tx1"/>
                </a:solidFill>
                <a:effectLst/>
                <a:latin typeface="+mn-lt"/>
                <a:ea typeface="MS PGothic" pitchFamily="34" charset="-128"/>
                <a:cs typeface="ＭＳ Ｐゴシック" charset="0"/>
              </a:rPr>
              <a:t> koji je poput talasa zapljusnuo desetine bolnica širom</a:t>
            </a:r>
            <a:r>
              <a:rPr lang="sr-Latn-RS" sz="1200" b="0" kern="1200" baseline="0" dirty="0" smtClean="0">
                <a:solidFill>
                  <a:schemeClr val="tx1"/>
                </a:solidFill>
                <a:effectLst/>
                <a:latin typeface="+mn-lt"/>
                <a:ea typeface="MS PGothic" pitchFamily="34" charset="-128"/>
                <a:cs typeface="ＭＳ Ｐゴシック" charset="0"/>
              </a:rPr>
              <a:t> zemlje prošle godine ukupno je koštao NHS (Nacionalni zdravstveni fond) 92 miliona funti, utvrđeno je u najnovijem istraživanju.</a:t>
            </a:r>
          </a:p>
          <a:p>
            <a:pPr indent="457200"/>
            <a:r>
              <a:rPr lang="sr-Latn-RS" sz="1200" b="0" kern="1200" baseline="0" dirty="0" smtClean="0">
                <a:solidFill>
                  <a:schemeClr val="tx1"/>
                </a:solidFill>
                <a:effectLst/>
                <a:latin typeface="+mn-lt"/>
                <a:ea typeface="MS PGothic" pitchFamily="34" charset="-128"/>
                <a:cs typeface="ＭＳ Ｐゴシック" charset="0"/>
              </a:rPr>
              <a:t>U izveštaju koji je vlada saopštila procenjuje se da je </a:t>
            </a:r>
            <a:r>
              <a:rPr lang="sr-Latn-RS" sz="1200" b="0" kern="1200" baseline="0" dirty="0" err="1" smtClean="0">
                <a:solidFill>
                  <a:schemeClr val="tx1"/>
                </a:solidFill>
                <a:effectLst/>
                <a:latin typeface="+mn-lt"/>
                <a:ea typeface="MS PGothic" pitchFamily="34" charset="-128"/>
                <a:cs typeface="ＭＳ Ｐゴシック" charset="0"/>
              </a:rPr>
              <a:t>ransomware</a:t>
            </a:r>
            <a:r>
              <a:rPr lang="sr-Latn-RS" sz="1200" b="0" kern="1200" baseline="0" dirty="0" smtClean="0">
                <a:solidFill>
                  <a:schemeClr val="tx1"/>
                </a:solidFill>
                <a:effectLst/>
                <a:latin typeface="+mn-lt"/>
                <a:ea typeface="MS PGothic" pitchFamily="34" charset="-128"/>
                <a:cs typeface="ＭＳ Ｐゴシック" charset="0"/>
              </a:rPr>
              <a:t> virus izazvao  direktan gubitak  prihoda od 19 miliona funti uz dodatne IT troškove u visini od 73 miliona funti. Oko 72 miliona funti potrošeno je na popravku sistema i ponovno unošenje podataka koje je potrajalo nekoliko nedelja po izvršenom napadu. Lekari i sestre su bili primorani da otkažu 19.000 zakazanih pregleda nakon što je  virus „zaključao“ kompjutere u 80 teško pogođenih objekata u maju 2017. godine UK i SAD su  pripisali napad Severnoj Koreji, ali je alat </a:t>
            </a:r>
            <a:r>
              <a:rPr lang="sr-Latn-RS" sz="1200" b="0" kern="1200" baseline="0" dirty="0" err="1" smtClean="0">
                <a:solidFill>
                  <a:schemeClr val="tx1"/>
                </a:solidFill>
                <a:effectLst/>
                <a:latin typeface="+mn-lt"/>
                <a:ea typeface="MS PGothic" pitchFamily="34" charset="-128"/>
                <a:cs typeface="ＭＳ Ｐゴシック" charset="0"/>
              </a:rPr>
              <a:t>EternalBlue</a:t>
            </a:r>
            <a:r>
              <a:rPr lang="sr-Latn-RS" sz="1200" b="0" kern="1200" baseline="0" dirty="0" smtClean="0">
                <a:solidFill>
                  <a:schemeClr val="tx1"/>
                </a:solidFill>
                <a:effectLst/>
                <a:latin typeface="+mn-lt"/>
                <a:ea typeface="MS PGothic" pitchFamily="34" charset="-128"/>
                <a:cs typeface="ＭＳ Ｐゴシック" charset="0"/>
              </a:rPr>
              <a:t> koji su hakeri iskoristili izvorno nastao u NSA (NSA – </a:t>
            </a:r>
            <a:r>
              <a:rPr lang="sr-Latn-RS" sz="1200" b="0" kern="1200" baseline="0" dirty="0" err="1" smtClean="0">
                <a:solidFill>
                  <a:schemeClr val="tx1"/>
                </a:solidFill>
                <a:effectLst/>
                <a:latin typeface="+mn-lt"/>
                <a:ea typeface="MS PGothic" pitchFamily="34" charset="-128"/>
                <a:cs typeface="ＭＳ Ｐゴシック" charset="0"/>
              </a:rPr>
              <a:t>National</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Security</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Agency</a:t>
            </a:r>
            <a:r>
              <a:rPr lang="sr-Latn-RS" sz="1200" b="0" kern="1200" baseline="0" dirty="0" smtClean="0">
                <a:solidFill>
                  <a:schemeClr val="tx1"/>
                </a:solidFill>
                <a:effectLst/>
                <a:latin typeface="+mn-lt"/>
                <a:ea typeface="MS PGothic" pitchFamily="34" charset="-128"/>
                <a:cs typeface="ＭＳ Ｐゴシック" charset="0"/>
              </a:rPr>
              <a:t> – Nacionalna agencija za bezbednost, SAD).</a:t>
            </a:r>
          </a:p>
          <a:p>
            <a:pPr indent="457200"/>
            <a:r>
              <a:rPr lang="sr-Latn-RS" sz="1200" b="0" kern="1200" dirty="0" smtClean="0">
                <a:solidFill>
                  <a:schemeClr val="tx1"/>
                </a:solidFill>
                <a:effectLst/>
                <a:latin typeface="+mn-lt"/>
                <a:ea typeface="MS PGothic" pitchFamily="34" charset="-128"/>
                <a:cs typeface="ＭＳ Ｐゴシック" charset="0"/>
              </a:rPr>
              <a:t>Agencija je odlučila da ne obavesti kompaniju Microsoft o uočenoj </a:t>
            </a:r>
            <a:r>
              <a:rPr lang="sr-Latn-RS" sz="1200" b="0" kern="1200" dirty="0" err="1" smtClean="0">
                <a:solidFill>
                  <a:schemeClr val="tx1"/>
                </a:solidFill>
                <a:effectLst/>
                <a:latin typeface="+mn-lt"/>
                <a:ea typeface="MS PGothic" pitchFamily="34" charset="-128"/>
                <a:cs typeface="ＭＳ Ｐゴシック" charset="0"/>
              </a:rPr>
              <a:t>ranjivosti</a:t>
            </a:r>
            <a:r>
              <a:rPr lang="sr-Latn-RS" sz="1200" b="0" kern="1200" dirty="0" smtClean="0">
                <a:solidFill>
                  <a:schemeClr val="tx1"/>
                </a:solidFill>
                <a:effectLst/>
                <a:latin typeface="+mn-lt"/>
                <a:ea typeface="MS PGothic" pitchFamily="34" charset="-128"/>
                <a:cs typeface="ＭＳ Ｐゴシック" charset="0"/>
              </a:rPr>
              <a:t> sve dok taj alat nisu ukrali hakeri, što je otvorilo pitanja u vezi sa etičkim aspektom situacije u kojoj suverene države gomilaju </a:t>
            </a:r>
            <a:r>
              <a:rPr lang="sr-Latn-RS" sz="1200" b="0" kern="1200" dirty="0" err="1" smtClean="0">
                <a:solidFill>
                  <a:schemeClr val="tx1"/>
                </a:solidFill>
                <a:effectLst/>
                <a:latin typeface="+mn-lt"/>
                <a:ea typeface="MS PGothic" pitchFamily="34" charset="-128"/>
                <a:cs typeface="ＭＳ Ｐゴシック" charset="0"/>
              </a:rPr>
              <a:t>zero</a:t>
            </a:r>
            <a:r>
              <a:rPr lang="sr-Latn-RS" sz="1200" b="0" kern="1200" dirty="0" smtClean="0">
                <a:solidFill>
                  <a:schemeClr val="tx1"/>
                </a:solidFill>
                <a:effectLst/>
                <a:latin typeface="+mn-lt"/>
                <a:ea typeface="MS PGothic" pitchFamily="34" charset="-128"/>
                <a:cs typeface="ＭＳ Ｐゴシック" charset="0"/>
              </a:rPr>
              <a:t>-</a:t>
            </a:r>
            <a:r>
              <a:rPr lang="sr-Latn-RS" sz="1200" b="0" kern="1200" dirty="0" err="1" smtClean="0">
                <a:solidFill>
                  <a:schemeClr val="tx1"/>
                </a:solidFill>
                <a:effectLst/>
                <a:latin typeface="+mn-lt"/>
                <a:ea typeface="MS PGothic" pitchFamily="34" charset="-128"/>
                <a:cs typeface="ＭＳ Ｐゴシック" charset="0"/>
              </a:rPr>
              <a:t>day</a:t>
            </a:r>
            <a:r>
              <a:rPr lang="sr-Latn-RS" sz="1200" b="0" kern="1200" dirty="0" smtClean="0">
                <a:solidFill>
                  <a:schemeClr val="tx1"/>
                </a:solidFill>
                <a:effectLst/>
                <a:latin typeface="+mn-lt"/>
                <a:ea typeface="MS PGothic" pitchFamily="34" charset="-128"/>
                <a:cs typeface="ＭＳ Ｐゴシック" charset="0"/>
              </a:rPr>
              <a:t> ranjivost.</a:t>
            </a:r>
          </a:p>
          <a:p>
            <a:pPr indent="457200"/>
            <a:endParaRPr lang="sr-Latn-R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(desni okvir)</a:t>
            </a:r>
          </a:p>
          <a:p>
            <a:pPr indent="457200"/>
            <a:r>
              <a:rPr lang="sr-Latn-RS" sz="1200" b="1" kern="1200" dirty="0" smtClean="0">
                <a:solidFill>
                  <a:schemeClr val="tx1"/>
                </a:solidFill>
                <a:effectLst/>
                <a:latin typeface="+mn-lt"/>
                <a:ea typeface="MS PGothic" pitchFamily="34" charset="-128"/>
                <a:cs typeface="ＭＳ Ｐゴシック" charset="0"/>
              </a:rPr>
              <a:t>Podaci kompanije Kanon pušteni da procure </a:t>
            </a:r>
            <a:r>
              <a:rPr lang="sr-Latn-RS" sz="1200" b="1" kern="1200" dirty="0" err="1" smtClean="0">
                <a:solidFill>
                  <a:schemeClr val="tx1"/>
                </a:solidFill>
                <a:effectLst/>
                <a:latin typeface="+mn-lt"/>
                <a:ea typeface="MS PGothic" pitchFamily="34" charset="-128"/>
                <a:cs typeface="ＭＳ Ｐゴシック" charset="0"/>
              </a:rPr>
              <a:t>onlajn</a:t>
            </a:r>
            <a:r>
              <a:rPr lang="sr-Latn-RS" sz="1200" b="1" kern="1200" dirty="0" smtClean="0">
                <a:solidFill>
                  <a:schemeClr val="tx1"/>
                </a:solidFill>
                <a:effectLst/>
                <a:latin typeface="+mn-lt"/>
                <a:ea typeface="MS PGothic" pitchFamily="34" charset="-128"/>
                <a:cs typeface="ＭＳ Ｐゴシック" charset="0"/>
              </a:rPr>
              <a:t> nakon što je ta kompanija odbila da pregovara sa napadačima</a:t>
            </a:r>
          </a:p>
          <a:p>
            <a:pPr indent="457200"/>
            <a:r>
              <a:rPr lang="sr-Latn-RS" sz="1200" b="0" kern="1200" dirty="0" smtClean="0">
                <a:solidFill>
                  <a:schemeClr val="tx1"/>
                </a:solidFill>
                <a:effectLst/>
                <a:latin typeface="+mn-lt"/>
                <a:ea typeface="MS PGothic" pitchFamily="34" charset="-128"/>
                <a:cs typeface="ＭＳ Ｐゴシック" charset="0"/>
              </a:rPr>
              <a:t>14.</a:t>
            </a:r>
            <a:r>
              <a:rPr lang="sr-Latn-RS" sz="1200" b="0" kern="1200" baseline="0" dirty="0" smtClean="0">
                <a:solidFill>
                  <a:schemeClr val="tx1"/>
                </a:solidFill>
                <a:effectLst/>
                <a:latin typeface="+mn-lt"/>
                <a:ea typeface="MS PGothic" pitchFamily="34" charset="-128"/>
                <a:cs typeface="ＭＳ Ｐゴシック" charset="0"/>
              </a:rPr>
              <a:t> avgust 2020.</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Po svemu sudeći, Kanon još nije pristao da ispuni zahteve ucenjivača</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Podaci koji pripadaju proizvođaču kamera Kanon objavljeni su </a:t>
            </a:r>
            <a:r>
              <a:rPr lang="sr-Latn-RS" sz="1200" b="0" kern="1200" baseline="0" dirty="0" err="1" smtClean="0">
                <a:solidFill>
                  <a:schemeClr val="tx1"/>
                </a:solidFill>
                <a:effectLst/>
                <a:latin typeface="+mn-lt"/>
                <a:ea typeface="MS PGothic" pitchFamily="34" charset="-128"/>
                <a:cs typeface="ＭＳ Ｐゴシック" charset="0"/>
              </a:rPr>
              <a:t>onlajn</a:t>
            </a:r>
            <a:r>
              <a:rPr lang="sr-Latn-RS" sz="1200" b="0" kern="1200" baseline="0" dirty="0" smtClean="0">
                <a:solidFill>
                  <a:schemeClr val="tx1"/>
                </a:solidFill>
                <a:effectLst/>
                <a:latin typeface="+mn-lt"/>
                <a:ea typeface="MS PGothic" pitchFamily="34" charset="-128"/>
                <a:cs typeface="ＭＳ Ｐゴシック" charset="0"/>
              </a:rPr>
              <a:t> nakon što je ta kompanija bila izložena </a:t>
            </a:r>
            <a:r>
              <a:rPr lang="sr-Latn-RS" sz="1200" b="0" kern="1200" baseline="0" dirty="0" err="1" smtClean="0">
                <a:solidFill>
                  <a:schemeClr val="tx1"/>
                </a:solidFill>
                <a:effectLst/>
                <a:latin typeface="+mn-lt"/>
                <a:ea typeface="MS PGothic" pitchFamily="34" charset="-128"/>
                <a:cs typeface="ＭＳ Ｐゴシック" charset="0"/>
              </a:rPr>
              <a:t>ucenjivačkom</a:t>
            </a:r>
            <a:r>
              <a:rPr lang="sr-Latn-RS" sz="1200" b="0" kern="1200" baseline="0" dirty="0" smtClean="0">
                <a:solidFill>
                  <a:schemeClr val="tx1"/>
                </a:solidFill>
                <a:effectLst/>
                <a:latin typeface="+mn-lt"/>
                <a:ea typeface="MS PGothic" pitchFamily="34" charset="-128"/>
                <a:cs typeface="ＭＳ Ｐゴシック" charset="0"/>
              </a:rPr>
              <a:t> napadu koji je tokom prošle nedelje oborio nekoliko njenih računarskih sistema.</a:t>
            </a:r>
          </a:p>
          <a:p>
            <a:pPr indent="457200"/>
            <a:r>
              <a:rPr lang="sr-Latn-RS" sz="1200" b="0" kern="1200" baseline="0" dirty="0" smtClean="0">
                <a:solidFill>
                  <a:schemeClr val="tx1"/>
                </a:solidFill>
                <a:effectLst/>
                <a:latin typeface="+mn-lt"/>
                <a:ea typeface="MS PGothic" pitchFamily="34" charset="-128"/>
                <a:cs typeface="ＭＳ Ｐゴシック" charset="0"/>
              </a:rPr>
              <a:t>Napadači koji se predstavljaju </a:t>
            </a:r>
            <a:r>
              <a:rPr lang="sr-Latn-RS" sz="1200" b="0" kern="1200" baseline="0" dirty="0" err="1" smtClean="0">
                <a:solidFill>
                  <a:schemeClr val="tx1"/>
                </a:solidFill>
                <a:effectLst/>
                <a:latin typeface="+mn-lt"/>
                <a:ea typeface="MS PGothic" pitchFamily="34" charset="-128"/>
                <a:cs typeface="ＭＳ Ｐゴシック" charset="0"/>
              </a:rPr>
              <a:t>Mejz</a:t>
            </a:r>
            <a:r>
              <a:rPr lang="sr-Latn-RS" sz="1200" b="0" kern="1200" baseline="0" dirty="0" smtClean="0">
                <a:solidFill>
                  <a:schemeClr val="tx1"/>
                </a:solidFill>
                <a:effectLst/>
                <a:latin typeface="+mn-lt"/>
                <a:ea typeface="MS PGothic" pitchFamily="34" charset="-128"/>
                <a:cs typeface="ＭＳ Ｐゴシック" charset="0"/>
              </a:rPr>
              <a:t> (Maze) prvobitno su dali kompaniji rok od sedam dana da ispuni njihove zahteve, ali činjenica da su </a:t>
            </a:r>
            <a:r>
              <a:rPr lang="sr-Latn-RS" sz="1200" b="0" kern="1200" baseline="0" dirty="0" err="1" smtClean="0">
                <a:solidFill>
                  <a:schemeClr val="tx1"/>
                </a:solidFill>
                <a:effectLst/>
                <a:latin typeface="+mn-lt"/>
                <a:ea typeface="MS PGothic" pitchFamily="34" charset="-128"/>
                <a:cs typeface="ＭＳ Ｐゴシック" charset="0"/>
              </a:rPr>
              <a:t>procureli</a:t>
            </a:r>
            <a:r>
              <a:rPr lang="sr-Latn-RS" sz="1200" b="0" kern="1200" baseline="0" dirty="0" smtClean="0">
                <a:solidFill>
                  <a:schemeClr val="tx1"/>
                </a:solidFill>
                <a:effectLst/>
                <a:latin typeface="+mn-lt"/>
                <a:ea typeface="MS PGothic" pitchFamily="34" charset="-128"/>
                <a:cs typeface="ＭＳ Ｐゴシック" charset="0"/>
              </a:rPr>
              <a:t> podaci </a:t>
            </a:r>
            <a:r>
              <a:rPr lang="sr-Latn-RS" sz="1200" b="0" kern="1200" baseline="0" dirty="0" err="1" smtClean="0">
                <a:solidFill>
                  <a:schemeClr val="tx1"/>
                </a:solidFill>
                <a:effectLst/>
                <a:latin typeface="+mn-lt"/>
                <a:ea typeface="MS PGothic" pitchFamily="34" charset="-128"/>
                <a:cs typeface="ＭＳ Ｐゴシック" charset="0"/>
              </a:rPr>
              <a:t>onlajn</a:t>
            </a:r>
            <a:r>
              <a:rPr lang="sr-Latn-RS" sz="1200" b="0" kern="1200" baseline="0" dirty="0" smtClean="0">
                <a:solidFill>
                  <a:schemeClr val="tx1"/>
                </a:solidFill>
                <a:effectLst/>
                <a:latin typeface="+mn-lt"/>
                <a:ea typeface="MS PGothic" pitchFamily="34" charset="-128"/>
                <a:cs typeface="ＭＳ Ｐゴシック" charset="0"/>
              </a:rPr>
              <a:t> ukazuje na to da Kanon nije spreman da plati traženi iznos.</a:t>
            </a:r>
          </a:p>
          <a:p>
            <a:pPr indent="457200"/>
            <a:r>
              <a:rPr lang="sr-Latn-RS" sz="1200" b="0" kern="1200" baseline="0" dirty="0" smtClean="0">
                <a:solidFill>
                  <a:schemeClr val="tx1"/>
                </a:solidFill>
                <a:effectLst/>
                <a:latin typeface="+mn-lt"/>
                <a:ea typeface="MS PGothic" pitchFamily="34" charset="-128"/>
                <a:cs typeface="ＭＳ Ｐゴシック" charset="0"/>
              </a:rPr>
              <a:t>Napadači koji se predstavljaju kao </a:t>
            </a:r>
            <a:r>
              <a:rPr lang="sr-Latn-RS" sz="1200" b="0" kern="1200" baseline="0" dirty="0" err="1" smtClean="0">
                <a:solidFill>
                  <a:schemeClr val="tx1"/>
                </a:solidFill>
                <a:effectLst/>
                <a:latin typeface="+mn-lt"/>
                <a:ea typeface="MS PGothic" pitchFamily="34" charset="-128"/>
                <a:cs typeface="ＭＳ Ｐゴシック" charset="0"/>
              </a:rPr>
              <a:t>Mejz</a:t>
            </a:r>
            <a:r>
              <a:rPr lang="sr-Latn-RS" sz="1200" b="0" kern="1200" baseline="0" dirty="0" smtClean="0">
                <a:solidFill>
                  <a:schemeClr val="tx1"/>
                </a:solidFill>
                <a:effectLst/>
                <a:latin typeface="+mn-lt"/>
                <a:ea typeface="MS PGothic" pitchFamily="34" charset="-128"/>
                <a:cs typeface="ＭＳ Ｐゴシック" charset="0"/>
              </a:rPr>
              <a:t> dosad su objavili 2,2 GB ukradenih podataka i tvrde da to iznosi oko pet posto ukupne ukradene arhive, što znači da je ovo signal </a:t>
            </a:r>
            <a:r>
              <a:rPr lang="sr-Latn-RS" sz="1200" b="0" kern="1200" baseline="0" dirty="0" err="1" smtClean="0">
                <a:solidFill>
                  <a:schemeClr val="tx1"/>
                </a:solidFill>
                <a:effectLst/>
                <a:latin typeface="+mn-lt"/>
                <a:ea typeface="MS PGothic" pitchFamily="34" charset="-128"/>
                <a:cs typeface="ＭＳ Ｐゴシック" charset="0"/>
              </a:rPr>
              <a:t>upoozorenja</a:t>
            </a:r>
            <a:r>
              <a:rPr lang="sr-Latn-RS" sz="1200" b="0" kern="1200" baseline="0" dirty="0" smtClean="0">
                <a:solidFill>
                  <a:schemeClr val="tx1"/>
                </a:solidFill>
                <a:effectLst/>
                <a:latin typeface="+mn-lt"/>
                <a:ea typeface="MS PGothic" pitchFamily="34" charset="-128"/>
                <a:cs typeface="ＭＳ Ｐゴシック" charset="0"/>
              </a:rPr>
              <a:t> kojim žele da primoraju kompaniju da pregovara sa njima.</a:t>
            </a:r>
          </a:p>
          <a:p>
            <a:pPr marL="171450" indent="171450">
              <a:buFont typeface="Arial" panose="020B0604020202020204" pitchFamily="34" charset="0"/>
              <a:buChar char="•"/>
            </a:pPr>
            <a:r>
              <a:rPr lang="sr-Latn-RS" sz="1200" b="0" kern="1200" dirty="0" smtClean="0">
                <a:solidFill>
                  <a:schemeClr val="tx1"/>
                </a:solidFill>
                <a:effectLst/>
                <a:latin typeface="+mn-lt"/>
                <a:ea typeface="MS PGothic" pitchFamily="34" charset="-128"/>
                <a:cs typeface="ＭＳ Ｐゴシック" charset="0"/>
              </a:rPr>
              <a:t>Proverite spisak najbolje</a:t>
            </a:r>
            <a:r>
              <a:rPr lang="sr-Latn-RS" sz="1200" b="0" kern="1200" baseline="0" dirty="0" smtClean="0">
                <a:solidFill>
                  <a:schemeClr val="tx1"/>
                </a:solidFill>
                <a:effectLst/>
                <a:latin typeface="+mn-lt"/>
                <a:ea typeface="MS PGothic" pitchFamily="34" charset="-128"/>
                <a:cs typeface="ＭＳ Ｐゴシック" charset="0"/>
              </a:rPr>
              <a:t> zaštite od </a:t>
            </a:r>
            <a:r>
              <a:rPr lang="sr-Latn-RS" sz="1200" b="0" kern="1200" baseline="0" dirty="0" err="1" smtClean="0">
                <a:solidFill>
                  <a:schemeClr val="tx1"/>
                </a:solidFill>
                <a:effectLst/>
                <a:latin typeface="+mn-lt"/>
                <a:ea typeface="MS PGothic" pitchFamily="34" charset="-128"/>
                <a:cs typeface="ＭＳ Ｐゴシック" charset="0"/>
              </a:rPr>
              <a:t>ucenjivačkih</a:t>
            </a:r>
            <a:r>
              <a:rPr lang="sr-Latn-RS" sz="1200" b="0" kern="1200" baseline="0" dirty="0" smtClean="0">
                <a:solidFill>
                  <a:schemeClr val="tx1"/>
                </a:solidFill>
                <a:effectLst/>
                <a:latin typeface="+mn-lt"/>
                <a:ea typeface="MS PGothic" pitchFamily="34" charset="-128"/>
                <a:cs typeface="ＭＳ Ｐゴシック" charset="0"/>
              </a:rPr>
              <a:t> napada</a:t>
            </a:r>
          </a:p>
          <a:p>
            <a:pPr marL="171450" indent="171450">
              <a:buFont typeface="Arial" panose="020B0604020202020204" pitchFamily="34" charset="0"/>
              <a:buChar char="•"/>
            </a:pPr>
            <a:r>
              <a:rPr lang="sr-Latn-RS" sz="1200" b="0" kern="1200" baseline="0" dirty="0" smtClean="0">
                <a:solidFill>
                  <a:schemeClr val="tx1"/>
                </a:solidFill>
                <a:effectLst/>
                <a:latin typeface="+mn-lt"/>
                <a:ea typeface="MS PGothic" pitchFamily="34" charset="-128"/>
                <a:cs typeface="ＭＳ Ｐゴシック" charset="0"/>
              </a:rPr>
              <a:t>Spisak najboljih sistema za upravljanje lozinkama na tržištu</a:t>
            </a:r>
          </a:p>
          <a:p>
            <a:pPr marL="171450" indent="171450">
              <a:buFont typeface="Arial" panose="020B0604020202020204" pitchFamily="34" charset="0"/>
              <a:buChar char="•"/>
            </a:pPr>
            <a:r>
              <a:rPr lang="sr-Latn-RS" sz="1200" b="0" kern="1200" baseline="0" dirty="0" smtClean="0">
                <a:solidFill>
                  <a:schemeClr val="tx1"/>
                </a:solidFill>
                <a:effectLst/>
                <a:latin typeface="+mn-lt"/>
                <a:ea typeface="MS PGothic" pitchFamily="34" charset="-128"/>
                <a:cs typeface="ＭＳ Ｐゴシック" charset="0"/>
              </a:rPr>
              <a:t>Sačinili smo spisak najboljih softverskih paketa za uklanjanje </a:t>
            </a:r>
            <a:r>
              <a:rPr lang="sr-Latn-RS" sz="1200" b="0" kern="1200" baseline="0" dirty="0" err="1" smtClean="0">
                <a:solidFill>
                  <a:schemeClr val="tx1"/>
                </a:solidFill>
                <a:effectLst/>
                <a:latin typeface="+mn-lt"/>
                <a:ea typeface="MS PGothic" pitchFamily="34" charset="-128"/>
                <a:cs typeface="ＭＳ Ｐゴシック" charset="0"/>
              </a:rPr>
              <a:t>malvera</a:t>
            </a:r>
            <a:r>
              <a:rPr lang="sr-Latn-RS" sz="1200" b="0" kern="1200" baseline="0" dirty="0" smtClean="0">
                <a:solidFill>
                  <a:schemeClr val="tx1"/>
                </a:solidFill>
                <a:effectLst/>
                <a:latin typeface="+mn-lt"/>
                <a:ea typeface="MS PGothic" pitchFamily="34" charset="-128"/>
                <a:cs typeface="ＭＳ Ｐゴシック" charset="0"/>
              </a:rPr>
              <a:t>.</a:t>
            </a:r>
          </a:p>
          <a:p>
            <a:pPr marL="171450" indent="171450">
              <a:buFont typeface="Arial" panose="020B0604020202020204" pitchFamily="34" charset="0"/>
              <a:buChar char="•"/>
            </a:pPr>
            <a:endParaRPr lang="sr-Latn-RS" sz="1200" b="0" kern="1200" baseline="0" dirty="0" smtClean="0">
              <a:solidFill>
                <a:schemeClr val="tx1"/>
              </a:solidFill>
              <a:effectLst/>
              <a:latin typeface="+mn-lt"/>
              <a:ea typeface="MS PGothic" pitchFamily="34" charset="-128"/>
              <a:cs typeface="ＭＳ Ｐゴシック" charset="0"/>
            </a:endParaRPr>
          </a:p>
          <a:p>
            <a:pPr marL="171450" indent="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Kako se navodi, podaci koji su se pojavili sadrže marketinški materijal, ali ne neke informacije o ličnostima niti finansijske informacije – mada je moguće da napadači zasad zadržavaju kod sebe one najosetljivije podatke kako bi ih koristili kao sredstvo za ucenu.</a:t>
            </a:r>
          </a:p>
          <a:p>
            <a:pPr marL="171450" indent="0">
              <a:buFont typeface="Arial" panose="020B0604020202020204" pitchFamily="34" charset="0"/>
              <a:buNone/>
            </a:pPr>
            <a:endParaRPr lang="sr-Latn-RS" sz="1200" b="0" kern="1200" baseline="0" dirty="0" smtClean="0">
              <a:solidFill>
                <a:schemeClr val="tx1"/>
              </a:solidFill>
              <a:effectLst/>
              <a:latin typeface="+mn-lt"/>
              <a:ea typeface="MS PGothic" pitchFamily="34" charset="-128"/>
              <a:cs typeface="ＭＳ Ｐゴシック" charset="0"/>
            </a:endParaRPr>
          </a:p>
          <a:p>
            <a:pPr marL="171450" indent="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(tekst u pozadini)</a:t>
            </a:r>
          </a:p>
          <a:p>
            <a:pPr marL="171450" indent="0">
              <a:buFont typeface="Arial" panose="020B0604020202020204" pitchFamily="34" charset="0"/>
              <a:buNone/>
            </a:pPr>
            <a:endParaRPr lang="sr-Latn-RS" sz="1200" b="0" kern="1200" baseline="0" dirty="0" smtClean="0">
              <a:solidFill>
                <a:schemeClr val="tx1"/>
              </a:solidFill>
              <a:effectLst/>
              <a:latin typeface="+mn-lt"/>
              <a:ea typeface="MS PGothic" pitchFamily="34" charset="-128"/>
              <a:cs typeface="ＭＳ Ｐゴシック" charset="0"/>
            </a:endParaRPr>
          </a:p>
          <a:p>
            <a:pPr marL="171450" indent="0">
              <a:buFont typeface="Arial" panose="020B0604020202020204" pitchFamily="34" charset="0"/>
              <a:buNone/>
            </a:pPr>
            <a:r>
              <a:rPr lang="sr-Latn-RS" sz="1200" b="1" kern="1200" baseline="0" dirty="0" smtClean="0">
                <a:solidFill>
                  <a:schemeClr val="tx1"/>
                </a:solidFill>
                <a:effectLst/>
                <a:latin typeface="+mn-lt"/>
                <a:ea typeface="MS PGothic" pitchFamily="34" charset="-128"/>
                <a:cs typeface="ＭＳ Ｐゴシック" charset="0"/>
              </a:rPr>
              <a:t>Šta se dogodilo sa mojim računarom?</a:t>
            </a:r>
          </a:p>
          <a:p>
            <a:pPr marL="171450" indent="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Vaši važni fajlovi su šifrovani</a:t>
            </a:r>
          </a:p>
          <a:p>
            <a:pPr marL="171450" indent="0">
              <a:buFont typeface="Arial" panose="020B0604020202020204" pitchFamily="34" charset="0"/>
              <a:buNone/>
            </a:pPr>
            <a:endParaRPr lang="sr-Latn-RS" sz="1200" b="0" kern="1200" baseline="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Mnogi vaši dokumenti, fotografije, video zapisi, baze podataka i drugi fajlovi više nisu dostupni zato što su šifrovani. Koliko god da žurite da što pre nađete način da ponovo dođete do svojih fajlova, nemojte gubiti vreme. Bez naše usluge dešifrovanja  niko vam ne može vratiti te fajlove.</a:t>
            </a:r>
          </a:p>
          <a:p>
            <a:pPr marL="0" indent="457200">
              <a:buFont typeface="Arial" panose="020B0604020202020204" pitchFamily="34" charset="0"/>
              <a:buNone/>
            </a:pPr>
            <a:r>
              <a:rPr lang="sr-Latn-RS" sz="1200" b="1" kern="1200" baseline="0" dirty="0" smtClean="0">
                <a:solidFill>
                  <a:schemeClr val="tx1"/>
                </a:solidFill>
                <a:effectLst/>
                <a:latin typeface="+mn-lt"/>
                <a:ea typeface="MS PGothic" pitchFamily="34" charset="-128"/>
                <a:cs typeface="ＭＳ Ｐゴシック" charset="0"/>
              </a:rPr>
              <a:t>Mogu li da vratim svoje fajlove?</a:t>
            </a:r>
          </a:p>
          <a:p>
            <a:pPr marL="0" indent="45720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Naravno. Garantujemo da ćete vratiti sve svoje fajlove i to bezbedno i jednostavno. Međutim,  nemate dovoljno vremena za to. Neke fajlove možete vratiti besplatno. </a:t>
            </a:r>
          </a:p>
          <a:p>
            <a:pPr marL="0" indent="45720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Pokušajte već sada tako što ćete kliknuti na &lt;</a:t>
            </a:r>
            <a:r>
              <a:rPr lang="sr-Latn-RS" sz="1200" b="0" kern="1200" baseline="0" dirty="0" err="1" smtClean="0">
                <a:solidFill>
                  <a:schemeClr val="tx1"/>
                </a:solidFill>
                <a:effectLst/>
                <a:latin typeface="+mn-lt"/>
                <a:ea typeface="MS PGothic" pitchFamily="34" charset="-128"/>
                <a:cs typeface="ＭＳ Ｐゴシック" charset="0"/>
              </a:rPr>
              <a:t>Decrypt</a:t>
            </a:r>
            <a:r>
              <a:rPr lang="sr-Latn-RS" sz="1200" b="0" kern="1200" baseline="0" dirty="0" smtClean="0">
                <a:solidFill>
                  <a:schemeClr val="tx1"/>
                </a:solidFill>
                <a:effectLst/>
                <a:latin typeface="+mn-lt"/>
                <a:ea typeface="MS PGothic" pitchFamily="34" charset="-128"/>
                <a:cs typeface="ＭＳ Ｐゴシック" charset="0"/>
              </a:rPr>
              <a:t>&gt;. </a:t>
            </a:r>
          </a:p>
          <a:p>
            <a:pPr marL="0" indent="45720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Međutim, ako želite da dešifrujete sve svoje fajlove, za to morate da platite.  Imate samo tri dana da izvršite uplatu. posle toga cena će biti udvostručena.</a:t>
            </a:r>
          </a:p>
          <a:p>
            <a:pPr marL="0" indent="45720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Isto tako, ako ne platite u roku od sedam dana, nikada više nećete moći da vratite svoje fajlove. Imaćemo besplatne događaje za korisnike koji su  toliko siromašni da nisu mogli da plate ni u roku od šest meseci.</a:t>
            </a:r>
          </a:p>
          <a:p>
            <a:pPr marL="0" indent="457200">
              <a:buFont typeface="Arial" panose="020B0604020202020204" pitchFamily="34" charset="0"/>
              <a:buNone/>
            </a:pPr>
            <a:endParaRPr lang="sr-Latn-RS" sz="1200" b="0" kern="1200" baseline="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r>
              <a:rPr lang="sr-Latn-RS" sz="1200" b="1" kern="1200" baseline="0" dirty="0" smtClean="0">
                <a:solidFill>
                  <a:schemeClr val="tx1"/>
                </a:solidFill>
                <a:effectLst/>
                <a:latin typeface="+mn-lt"/>
                <a:ea typeface="MS PGothic" pitchFamily="34" charset="-128"/>
                <a:cs typeface="ＭＳ Ｐゴシック" charset="0"/>
              </a:rPr>
              <a:t>Kako da platim</a:t>
            </a:r>
          </a:p>
          <a:p>
            <a:pPr marL="0" indent="45720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Uplata se prihvata samo u </a:t>
            </a:r>
            <a:r>
              <a:rPr lang="sr-Latn-RS" sz="1200" b="0" kern="1200" baseline="0" dirty="0" err="1" smtClean="0">
                <a:solidFill>
                  <a:schemeClr val="tx1"/>
                </a:solidFill>
                <a:effectLst/>
                <a:latin typeface="+mn-lt"/>
                <a:ea typeface="MS PGothic" pitchFamily="34" charset="-128"/>
                <a:cs typeface="ＭＳ Ｐゴシック" charset="0"/>
              </a:rPr>
              <a:t>bitkoinima</a:t>
            </a:r>
            <a:r>
              <a:rPr lang="sr-Latn-RS" sz="1200" b="0" kern="1200" baseline="0" dirty="0" smtClean="0">
                <a:solidFill>
                  <a:schemeClr val="tx1"/>
                </a:solidFill>
                <a:effectLst/>
                <a:latin typeface="+mn-lt"/>
                <a:ea typeface="MS PGothic" pitchFamily="34" charset="-128"/>
                <a:cs typeface="ＭＳ Ｐゴシック" charset="0"/>
              </a:rPr>
              <a:t>. Za više informacija, kliknite na &lt;</a:t>
            </a:r>
            <a:r>
              <a:rPr lang="sr-Latn-RS" sz="1200" b="0" kern="1200" baseline="0" dirty="0" err="1" smtClean="0">
                <a:solidFill>
                  <a:schemeClr val="tx1"/>
                </a:solidFill>
                <a:effectLst/>
                <a:latin typeface="+mn-lt"/>
                <a:ea typeface="MS PGothic" pitchFamily="34" charset="-128"/>
                <a:cs typeface="ＭＳ Ｐゴシック" charset="0"/>
              </a:rPr>
              <a:t>About</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bitcoin</a:t>
            </a:r>
            <a:r>
              <a:rPr lang="sr-Latn-RS" sz="1200" b="0" kern="1200" baseline="0" dirty="0" smtClean="0">
                <a:solidFill>
                  <a:schemeClr val="tx1"/>
                </a:solidFill>
                <a:effectLst/>
                <a:latin typeface="+mn-lt"/>
                <a:ea typeface="MS PGothic" pitchFamily="34" charset="-128"/>
                <a:cs typeface="ＭＳ Ｐゴシック" charset="0"/>
              </a:rPr>
              <a:t>&gt; (o </a:t>
            </a:r>
            <a:r>
              <a:rPr lang="sr-Latn-RS" sz="1200" b="0" kern="1200" baseline="0" dirty="0" err="1" smtClean="0">
                <a:solidFill>
                  <a:schemeClr val="tx1"/>
                </a:solidFill>
                <a:effectLst/>
                <a:latin typeface="+mn-lt"/>
                <a:ea typeface="MS PGothic" pitchFamily="34" charset="-128"/>
                <a:cs typeface="ＭＳ Ｐゴシック" charset="0"/>
              </a:rPr>
              <a:t>bitkoinu</a:t>
            </a:r>
            <a:r>
              <a:rPr lang="sr-Latn-RS" sz="1200" b="0" kern="1200" baseline="0" dirty="0" smtClean="0">
                <a:solidFill>
                  <a:schemeClr val="tx1"/>
                </a:solidFill>
                <a:effectLst/>
                <a:latin typeface="+mn-lt"/>
                <a:ea typeface="MS PGothic" pitchFamily="34" charset="-128"/>
                <a:cs typeface="ＭＳ Ｐゴシック" charset="0"/>
              </a:rPr>
              <a:t>).</a:t>
            </a:r>
          </a:p>
          <a:p>
            <a:pPr marL="0" indent="45720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Molimo vas da proverite sadašnju cenu </a:t>
            </a:r>
            <a:r>
              <a:rPr lang="sr-Latn-RS" sz="1200" b="0" kern="1200" baseline="0" dirty="0" err="1" smtClean="0">
                <a:solidFill>
                  <a:schemeClr val="tx1"/>
                </a:solidFill>
                <a:effectLst/>
                <a:latin typeface="+mn-lt"/>
                <a:ea typeface="MS PGothic" pitchFamily="34" charset="-128"/>
                <a:cs typeface="ＭＳ Ｐゴシック" charset="0"/>
              </a:rPr>
              <a:t>bitkoina</a:t>
            </a:r>
            <a:r>
              <a:rPr lang="sr-Latn-RS" sz="1200" b="0" kern="1200" baseline="0" dirty="0" smtClean="0">
                <a:solidFill>
                  <a:schemeClr val="tx1"/>
                </a:solidFill>
                <a:effectLst/>
                <a:latin typeface="+mn-lt"/>
                <a:ea typeface="MS PGothic" pitchFamily="34" charset="-128"/>
                <a:cs typeface="ＭＳ Ｐゴシック" charset="0"/>
              </a:rPr>
              <a:t> i da kupite neke </a:t>
            </a:r>
            <a:r>
              <a:rPr lang="sr-Latn-RS" sz="1200" b="0" kern="1200" baseline="0" dirty="0" err="1" smtClean="0">
                <a:solidFill>
                  <a:schemeClr val="tx1"/>
                </a:solidFill>
                <a:effectLst/>
                <a:latin typeface="+mn-lt"/>
                <a:ea typeface="MS PGothic" pitchFamily="34" charset="-128"/>
                <a:cs typeface="ＭＳ Ｐゴシック" charset="0"/>
              </a:rPr>
              <a:t>bitkoine</a:t>
            </a:r>
            <a:r>
              <a:rPr lang="sr-Latn-RS" sz="1200" b="0" kern="1200" baseline="0" dirty="0" smtClean="0">
                <a:solidFill>
                  <a:schemeClr val="tx1"/>
                </a:solidFill>
                <a:effectLst/>
                <a:latin typeface="+mn-lt"/>
                <a:ea typeface="MS PGothic" pitchFamily="34" charset="-128"/>
                <a:cs typeface="ＭＳ Ｐゴシック" charset="0"/>
              </a:rPr>
              <a:t>. Za više informacija o tome, kliknite na &lt;</a:t>
            </a:r>
            <a:r>
              <a:rPr lang="sr-Latn-RS" sz="1200" b="0" kern="1200" baseline="0" dirty="0" err="1" smtClean="0">
                <a:solidFill>
                  <a:schemeClr val="tx1"/>
                </a:solidFill>
                <a:effectLst/>
                <a:latin typeface="+mn-lt"/>
                <a:ea typeface="MS PGothic" pitchFamily="34" charset="-128"/>
                <a:cs typeface="ＭＳ Ｐゴシック" charset="0"/>
              </a:rPr>
              <a:t>How</a:t>
            </a:r>
            <a:r>
              <a:rPr lang="sr-Latn-RS" sz="1200" b="0" kern="1200" baseline="0" dirty="0" smtClean="0">
                <a:solidFill>
                  <a:schemeClr val="tx1"/>
                </a:solidFill>
                <a:effectLst/>
                <a:latin typeface="+mn-lt"/>
                <a:ea typeface="MS PGothic" pitchFamily="34" charset="-128"/>
                <a:cs typeface="ＭＳ Ｐゴシック" charset="0"/>
              </a:rPr>
              <a:t> to </a:t>
            </a:r>
            <a:r>
              <a:rPr lang="sr-Latn-RS" sz="1200" b="0" kern="1200" baseline="0" dirty="0" err="1" smtClean="0">
                <a:solidFill>
                  <a:schemeClr val="tx1"/>
                </a:solidFill>
                <a:effectLst/>
                <a:latin typeface="+mn-lt"/>
                <a:ea typeface="MS PGothic" pitchFamily="34" charset="-128"/>
                <a:cs typeface="ＭＳ Ｐゴシック" charset="0"/>
              </a:rPr>
              <a:t>buy</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bitcoins</a:t>
            </a:r>
            <a:r>
              <a:rPr lang="sr-Latn-RS" sz="1200" b="0" kern="1200" baseline="0" dirty="0" smtClean="0">
                <a:solidFill>
                  <a:schemeClr val="tx1"/>
                </a:solidFill>
                <a:effectLst/>
                <a:latin typeface="+mn-lt"/>
                <a:ea typeface="MS PGothic" pitchFamily="34" charset="-128"/>
                <a:cs typeface="ＭＳ Ｐゴシック" charset="0"/>
              </a:rPr>
              <a:t>&gt; („kako da kupim </a:t>
            </a:r>
            <a:r>
              <a:rPr lang="sr-Latn-RS" sz="1200" b="0" kern="1200" baseline="0" dirty="0" err="1" smtClean="0">
                <a:solidFill>
                  <a:schemeClr val="tx1"/>
                </a:solidFill>
                <a:effectLst/>
                <a:latin typeface="+mn-lt"/>
                <a:ea typeface="MS PGothic" pitchFamily="34" charset="-128"/>
                <a:cs typeface="ＭＳ Ｐゴシック" charset="0"/>
              </a:rPr>
              <a:t>bitkoine</a:t>
            </a:r>
            <a:r>
              <a:rPr lang="sr-Latn-RS" sz="1200" b="0" kern="1200" baseline="0" dirty="0" smtClean="0">
                <a:solidFill>
                  <a:schemeClr val="tx1"/>
                </a:solidFill>
                <a:effectLst/>
                <a:latin typeface="+mn-lt"/>
                <a:ea typeface="MS PGothic" pitchFamily="34" charset="-128"/>
                <a:cs typeface="ＭＳ Ｐゴシック" charset="0"/>
              </a:rPr>
              <a:t>).</a:t>
            </a:r>
          </a:p>
          <a:p>
            <a:pPr marL="0" indent="457200">
              <a:buFont typeface="Arial" panose="020B0604020202020204" pitchFamily="34" charset="0"/>
              <a:buNone/>
            </a:pPr>
            <a:r>
              <a:rPr lang="sr-Latn-RS" sz="1200" b="0" kern="1200" dirty="0" smtClean="0">
                <a:solidFill>
                  <a:schemeClr val="tx1"/>
                </a:solidFill>
                <a:effectLst/>
                <a:latin typeface="+mn-lt"/>
                <a:ea typeface="MS PGothic" pitchFamily="34" charset="-128"/>
                <a:cs typeface="ＭＳ Ｐゴシック" charset="0"/>
              </a:rPr>
              <a:t>Uplatite tačan iznos na adresu koja je naznačena u ovom polju.</a:t>
            </a:r>
          </a:p>
          <a:p>
            <a:pPr marL="0" indent="457200">
              <a:buFont typeface="Arial" panose="020B0604020202020204" pitchFamily="34" charset="0"/>
              <a:buNone/>
            </a:pPr>
            <a:r>
              <a:rPr lang="sr-Latn-RS" sz="1200" b="0" kern="1200" dirty="0" smtClean="0">
                <a:solidFill>
                  <a:schemeClr val="tx1"/>
                </a:solidFill>
                <a:effectLst/>
                <a:latin typeface="+mn-lt"/>
                <a:ea typeface="MS PGothic" pitchFamily="34" charset="-128"/>
                <a:cs typeface="ＭＳ Ｐゴシック" charset="0"/>
              </a:rPr>
              <a:t>Nakon što izvršite uplatu, kliknite na </a:t>
            </a:r>
            <a:r>
              <a:rPr lang="sr-Latn-RS" sz="1200" b="0" kern="1200" baseline="0" dirty="0" smtClean="0">
                <a:solidFill>
                  <a:schemeClr val="tx1"/>
                </a:solidFill>
                <a:effectLst/>
                <a:latin typeface="+mn-lt"/>
                <a:ea typeface="MS PGothic" pitchFamily="34" charset="-128"/>
                <a:cs typeface="ＭＳ Ｐゴシック" charset="0"/>
              </a:rPr>
              <a:t>&lt;</a:t>
            </a:r>
            <a:r>
              <a:rPr lang="sr-Latn-RS" sz="1200" b="0" kern="1200" baseline="0" dirty="0" err="1" smtClean="0">
                <a:solidFill>
                  <a:schemeClr val="tx1"/>
                </a:solidFill>
                <a:effectLst/>
                <a:latin typeface="+mn-lt"/>
                <a:ea typeface="MS PGothic" pitchFamily="34" charset="-128"/>
                <a:cs typeface="ＭＳ Ｐゴシック" charset="0"/>
              </a:rPr>
              <a:t>Check</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Payment</a:t>
            </a:r>
            <a:r>
              <a:rPr lang="sr-Latn-RS" sz="1200" b="0" kern="1200" baseline="0" dirty="0" smtClean="0">
                <a:solidFill>
                  <a:schemeClr val="tx1"/>
                </a:solidFill>
                <a:effectLst/>
                <a:latin typeface="+mn-lt"/>
                <a:ea typeface="MS PGothic" pitchFamily="34" charset="-128"/>
                <a:cs typeface="ＭＳ Ｐゴシック" charset="0"/>
              </a:rPr>
              <a:t>&gt; (proveri uplatu). Najbolje vreme za proveru je od 9.00 do 11.00...</a:t>
            </a:r>
          </a:p>
          <a:p>
            <a:pPr marL="0" indent="45720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Primer savremenog </a:t>
            </a:r>
            <a:r>
              <a:rPr lang="sr-Latn-RS" sz="1200" kern="1200" dirty="0" err="1" smtClean="0">
                <a:solidFill>
                  <a:schemeClr val="tx1"/>
                </a:solidFill>
                <a:effectLst/>
                <a:latin typeface="+mn-lt"/>
                <a:ea typeface="MS PGothic" pitchFamily="34" charset="-128"/>
                <a:cs typeface="ＭＳ Ｐゴシック" charset="0"/>
              </a:rPr>
              <a:t>ucenjivačkog</a:t>
            </a:r>
            <a:r>
              <a:rPr lang="sr-Latn-RS" sz="1200" kern="1200" dirty="0" smtClean="0">
                <a:solidFill>
                  <a:schemeClr val="tx1"/>
                </a:solidFill>
                <a:effectLst/>
                <a:latin typeface="+mn-lt"/>
                <a:ea typeface="MS PGothic" pitchFamily="34" charset="-128"/>
                <a:cs typeface="ＭＳ Ｐゴシック" charset="0"/>
              </a:rPr>
              <a:t> napada</a:t>
            </a:r>
            <a:r>
              <a:rPr lang="pt-PT"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en-US" sz="1200" b="1" i="1" kern="1200" dirty="0" err="1" smtClean="0">
                <a:solidFill>
                  <a:schemeClr val="tx1"/>
                </a:solidFill>
                <a:effectLst/>
                <a:latin typeface="+mn-lt"/>
                <a:ea typeface="MS PGothic" pitchFamily="34" charset="-128"/>
                <a:cs typeface="ＭＳ Ｐゴシック" charset="0"/>
              </a:rPr>
              <a:t>WannaCry</a:t>
            </a:r>
            <a:r>
              <a:rPr lang="en-U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ucenjivački</a:t>
            </a:r>
            <a:r>
              <a:rPr lang="sr-Latn-RS" sz="1200" b="1" kern="1200" dirty="0" smtClean="0">
                <a:solidFill>
                  <a:schemeClr val="tx1"/>
                </a:solidFill>
                <a:effectLst/>
                <a:latin typeface="+mn-lt"/>
                <a:ea typeface="MS PGothic" pitchFamily="34" charset="-128"/>
                <a:cs typeface="ＭＳ Ｐゴシック" charset="0"/>
              </a:rPr>
              <a:t> napad</a:t>
            </a:r>
            <a:r>
              <a:rPr lang="sr-Latn-RS" sz="1200" kern="1200" dirty="0" smtClean="0">
                <a:solidFill>
                  <a:schemeClr val="tx1"/>
                </a:solidFill>
                <a:effectLst/>
                <a:latin typeface="+mn-lt"/>
                <a:ea typeface="MS PGothic" pitchFamily="34" charset="-128"/>
                <a:cs typeface="ＭＳ Ｐゴシック" charset="0"/>
              </a:rPr>
              <a:t> bio je globalni kibernetski napad pomoću </a:t>
            </a:r>
            <a:r>
              <a:rPr lang="sr-Latn-RS" sz="1200" kern="1200" dirty="0" err="1" smtClean="0">
                <a:solidFill>
                  <a:schemeClr val="tx1"/>
                </a:solidFill>
                <a:effectLst/>
                <a:latin typeface="+mn-lt"/>
                <a:ea typeface="MS PGothic" pitchFamily="34" charset="-128"/>
                <a:cs typeface="ＭＳ Ｐゴシック" charset="0"/>
              </a:rPr>
              <a:t>kriptocrva</a:t>
            </a:r>
            <a:r>
              <a:rPr lang="sr-Latn-RS" sz="1200" kern="1200" dirty="0" smtClean="0">
                <a:solidFill>
                  <a:schemeClr val="tx1"/>
                </a:solidFill>
                <a:effectLst/>
                <a:latin typeface="+mn-lt"/>
                <a:ea typeface="MS PGothic" pitchFamily="34" charset="-128"/>
                <a:cs typeface="ＭＳ Ｐゴシック" charset="0"/>
              </a:rPr>
              <a:t> </a:t>
            </a:r>
            <a:r>
              <a:rPr lang="en-US" sz="1200" b="1" i="1" kern="1200" dirty="0" err="1" smtClean="0">
                <a:solidFill>
                  <a:schemeClr val="tx1"/>
                </a:solidFill>
                <a:effectLst/>
                <a:latin typeface="+mn-lt"/>
                <a:ea typeface="MS PGothic" pitchFamily="34" charset="-128"/>
                <a:cs typeface="ＭＳ Ｐゴシック" charset="0"/>
              </a:rPr>
              <a:t>WannaCry</a:t>
            </a:r>
            <a:r>
              <a:rPr lang="en-US" sz="1200" kern="1200" baseline="300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(„hoćeš da zaplačeš”), gde su na meti bili računari koji koriste </a:t>
            </a:r>
            <a:r>
              <a:rPr lang="en-US" sz="1200" i="1" kern="1200" dirty="0" smtClean="0">
                <a:solidFill>
                  <a:schemeClr val="tx1"/>
                </a:solidFill>
                <a:effectLst/>
                <a:latin typeface="+mn-lt"/>
                <a:ea typeface="MS PGothic" pitchFamily="34" charset="-128"/>
                <a:cs typeface="ＭＳ Ｐゴシック" charset="0"/>
              </a:rPr>
              <a:t>MS Windows</a:t>
            </a:r>
            <a:r>
              <a:rPr lang="en-US" sz="1200" kern="1200" dirty="0" smtClean="0">
                <a:solidFill>
                  <a:schemeClr val="tx1"/>
                </a:solidFill>
                <a:effectLst/>
                <a:latin typeface="+mn-lt"/>
                <a:ea typeface="MS PGothic" pitchFamily="34" charset="-128"/>
                <a:cs typeface="ＭＳ Ｐゴシック" charset="0"/>
              </a:rPr>
              <a:t> </a:t>
            </a:r>
            <a:r>
              <a:rPr lang="en-US" sz="1200" kern="1200" dirty="0" err="1" smtClean="0">
                <a:solidFill>
                  <a:schemeClr val="tx1"/>
                </a:solidFill>
                <a:effectLst/>
                <a:latin typeface="+mn-lt"/>
                <a:ea typeface="MS PGothic" pitchFamily="34" charset="-128"/>
                <a:cs typeface="ＭＳ Ｐゴシック" charset="0"/>
              </a:rPr>
              <a:t>operativni</a:t>
            </a:r>
            <a:r>
              <a:rPr lang="en-US" sz="1200" kern="1200" dirty="0" smtClean="0">
                <a:solidFill>
                  <a:schemeClr val="tx1"/>
                </a:solidFill>
                <a:effectLst/>
                <a:latin typeface="+mn-lt"/>
                <a:ea typeface="MS PGothic" pitchFamily="34" charset="-128"/>
                <a:cs typeface="ＭＳ Ｐゴシック" charset="0"/>
              </a:rPr>
              <a:t> </a:t>
            </a:r>
            <a:r>
              <a:rPr lang="en-US" sz="1200" kern="1200" dirty="0" err="1" smtClean="0">
                <a:solidFill>
                  <a:schemeClr val="tx1"/>
                </a:solidFill>
                <a:effectLst/>
                <a:latin typeface="+mn-lt"/>
                <a:ea typeface="MS PGothic" pitchFamily="34" charset="-128"/>
                <a:cs typeface="ＭＳ Ｐゴシック" charset="0"/>
              </a:rPr>
              <a:t>sistem</a:t>
            </a:r>
            <a:r>
              <a:rPr lang="en-US"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kojima su napadači šifrovali podatke i zahtevali isplatu „otkupa” u </a:t>
            </a:r>
            <a:r>
              <a:rPr lang="sr-Latn-RS" sz="1200" kern="1200" dirty="0" err="1" smtClean="0">
                <a:solidFill>
                  <a:schemeClr val="tx1"/>
                </a:solidFill>
                <a:effectLst/>
                <a:latin typeface="+mn-lt"/>
                <a:ea typeface="MS PGothic" pitchFamily="34" charset="-128"/>
                <a:cs typeface="ＭＳ Ｐゴシック" charset="0"/>
              </a:rPr>
              <a:t>bitkoinima</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Napad je počeo u petak </a:t>
            </a:r>
            <a:r>
              <a:rPr lang="es-CL" sz="1200" kern="1200" dirty="0" smtClean="0">
                <a:solidFill>
                  <a:schemeClr val="tx1"/>
                </a:solidFill>
                <a:effectLst/>
                <a:latin typeface="+mn-lt"/>
                <a:ea typeface="MS PGothic" pitchFamily="34" charset="-128"/>
                <a:cs typeface="ＭＳ Ｐゴシック" charset="0"/>
              </a:rPr>
              <a:t>12</a:t>
            </a:r>
            <a:r>
              <a:rPr lang="sr-Latn-RS" sz="1200" kern="1200" dirty="0" smtClean="0">
                <a:solidFill>
                  <a:schemeClr val="tx1"/>
                </a:solidFill>
                <a:effectLst/>
                <a:latin typeface="+mn-lt"/>
                <a:ea typeface="MS PGothic" pitchFamily="34" charset="-128"/>
                <a:cs typeface="ＭＳ Ｐゴシック" charset="0"/>
              </a:rPr>
              <a:t>. maja </a:t>
            </a:r>
            <a:r>
              <a:rPr lang="es-CL" sz="1200" kern="1200" dirty="0" smtClean="0">
                <a:solidFill>
                  <a:schemeClr val="tx1"/>
                </a:solidFill>
                <a:effectLst/>
                <a:latin typeface="+mn-lt"/>
                <a:ea typeface="MS PGothic" pitchFamily="34" charset="-128"/>
                <a:cs typeface="ＭＳ Ｐゴシック" charset="0"/>
              </a:rPr>
              <a:t>2017</a:t>
            </a:r>
            <a:r>
              <a:rPr lang="sr-Latn-RS" sz="1200" kern="1200" dirty="0" smtClean="0">
                <a:solidFill>
                  <a:schemeClr val="tx1"/>
                </a:solidFill>
                <a:effectLst/>
                <a:latin typeface="+mn-lt"/>
                <a:ea typeface="MS PGothic" pitchFamily="34" charset="-128"/>
                <a:cs typeface="ＭＳ Ｐゴシック" charset="0"/>
              </a:rPr>
              <a:t>. i u roku od jednog dana saopšteno je da je inficirano više od 230.000 računara u preko 150 zemalja. Ubrzo pošto je napad počeo, jedan istraživač internet bezbednosti koji vodi </a:t>
            </a:r>
            <a:r>
              <a:rPr lang="sr-Latn-RS" sz="1200" kern="1200" dirty="0" err="1" smtClean="0">
                <a:solidFill>
                  <a:schemeClr val="tx1"/>
                </a:solidFill>
                <a:effectLst/>
                <a:latin typeface="+mn-lt"/>
                <a:ea typeface="MS PGothic" pitchFamily="34" charset="-128"/>
                <a:cs typeface="ＭＳ Ｐゴシック" charset="0"/>
              </a:rPr>
              <a:t>blog</a:t>
            </a:r>
            <a:r>
              <a:rPr lang="sr-Latn-RS" sz="1200" kern="1200" dirty="0" smtClean="0">
                <a:solidFill>
                  <a:schemeClr val="tx1"/>
                </a:solidFill>
                <a:effectLst/>
                <a:latin typeface="+mn-lt"/>
                <a:ea typeface="MS PGothic" pitchFamily="34" charset="-128"/>
                <a:cs typeface="ＭＳ Ｐゴシック" charset="0"/>
              </a:rPr>
              <a:t> potpisujući se kao „</a:t>
            </a:r>
            <a:r>
              <a:rPr lang="sr-Latn-RS" sz="1200" kern="1200" dirty="0" err="1" smtClean="0">
                <a:solidFill>
                  <a:schemeClr val="tx1"/>
                </a:solidFill>
                <a:effectLst/>
                <a:latin typeface="+mn-lt"/>
                <a:ea typeface="MS PGothic" pitchFamily="34" charset="-128"/>
                <a:cs typeface="ＭＳ Ｐゴシック" charset="0"/>
              </a:rPr>
              <a:t>MalwareTech</a:t>
            </a:r>
            <a:r>
              <a:rPr lang="sr-Latn-RS" sz="1200" kern="1200" dirty="0" smtClean="0">
                <a:solidFill>
                  <a:schemeClr val="tx1"/>
                </a:solidFill>
                <a:effectLst/>
                <a:latin typeface="+mn-lt"/>
                <a:ea typeface="MS PGothic" pitchFamily="34" charset="-128"/>
                <a:cs typeface="ＭＳ Ｐゴシック" charset="0"/>
              </a:rPr>
              <a:t>” otkrio je efikasno sredstvo za uništavanje tog računarskog crva tako što je registrovao domen pod imenom koje je našao u šifri </a:t>
            </a:r>
            <a:r>
              <a:rPr lang="sr-Latn-RS" sz="1200" kern="1200" dirty="0" err="1" smtClean="0">
                <a:solidFill>
                  <a:schemeClr val="tx1"/>
                </a:solidFill>
                <a:effectLst/>
                <a:latin typeface="+mn-lt"/>
                <a:ea typeface="MS PGothic" pitchFamily="34" charset="-128"/>
                <a:cs typeface="ＭＳ Ｐゴシック" charset="0"/>
              </a:rPr>
              <a:t>ucenjivačkog</a:t>
            </a:r>
            <a:r>
              <a:rPr lang="sr-Latn-RS" sz="1200" kern="1200" dirty="0" smtClean="0">
                <a:solidFill>
                  <a:schemeClr val="tx1"/>
                </a:solidFill>
                <a:effectLst/>
                <a:latin typeface="+mn-lt"/>
                <a:ea typeface="MS PGothic" pitchFamily="34" charset="-128"/>
                <a:cs typeface="ＭＳ Ｐゴシック" charset="0"/>
              </a:rPr>
              <a:t> softvera. To je znatno usporilo širenje infekcije, praktično zaustavivši inicijalni napad u ponedeljak, 15. maja 2017, ali su otada otkrivene nove verzije koje nisu sadržale to efikasno sredstvo za zaustavljanje u samoj šifri. Istraživači su takođe otkrili načine pomoću kojih su vratili podatke sa inficiranih računara, pod određenim okolnostima.</a:t>
            </a:r>
            <a:endParaRPr lang="en-US" sz="1200" kern="1200" dirty="0" smtClean="0">
              <a:solidFill>
                <a:schemeClr val="tx1"/>
              </a:solidFill>
              <a:effectLst/>
              <a:latin typeface="+mn-lt"/>
              <a:ea typeface="MS PGothic" pitchFamily="34" charset="-128"/>
              <a:cs typeface="ＭＳ Ｐゴシック" charset="0"/>
            </a:endParaRPr>
          </a:p>
          <a:p>
            <a:pPr indent="457200"/>
            <a:r>
              <a:rPr lang="pt-PT" sz="1200" kern="1200" dirty="0" smtClean="0">
                <a:solidFill>
                  <a:schemeClr val="tx1"/>
                </a:solidFill>
                <a:effectLst/>
                <a:latin typeface="+mn-lt"/>
                <a:ea typeface="MS PGothic" pitchFamily="34" charset="-128"/>
                <a:cs typeface="ＭＳ Ｐゴシック" charset="0"/>
              </a:rPr>
              <a:t>https://en.wikipedia.org/wiki/WannaCry_ransomware_attack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levoj slici prikazan je ekran koji su videli korisnici čiji su podaci bili šifrovani protiv njihove volje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desnoj slici vidi se jedno od mnogih saopštenja za štampu objavljenih u vezi s tim događajem</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Čini se da </a:t>
            </a:r>
            <a:r>
              <a:rPr lang="pt-PT" sz="1200" kern="1200" dirty="0" smtClean="0">
                <a:solidFill>
                  <a:schemeClr val="tx1"/>
                </a:solidFill>
                <a:effectLst/>
                <a:latin typeface="+mn-lt"/>
                <a:ea typeface="MS PGothic" pitchFamily="34" charset="-128"/>
                <a:cs typeface="ＭＳ Ｐゴシック" charset="0"/>
              </a:rPr>
              <a:t>300 </a:t>
            </a:r>
            <a:r>
              <a:rPr lang="sr-Latn-RS" sz="1200" kern="1200" dirty="0" smtClean="0">
                <a:solidFill>
                  <a:schemeClr val="tx1"/>
                </a:solidFill>
                <a:effectLst/>
                <a:latin typeface="+mn-lt"/>
                <a:ea typeface="MS PGothic" pitchFamily="34" charset="-128"/>
                <a:cs typeface="ＭＳ Ｐゴシック" charset="0"/>
              </a:rPr>
              <a:t>dolara nije velika svota – ali tvorci tog </a:t>
            </a:r>
            <a:r>
              <a:rPr lang="sr-Latn-RS" sz="1200" kern="1200" dirty="0" err="1" smtClean="0">
                <a:solidFill>
                  <a:schemeClr val="tx1"/>
                </a:solidFill>
                <a:effectLst/>
                <a:latin typeface="+mn-lt"/>
                <a:ea typeface="MS PGothic" pitchFamily="34" charset="-128"/>
                <a:cs typeface="ＭＳ Ｐゴシック" charset="0"/>
              </a:rPr>
              <a:t>ucenjivačkog</a:t>
            </a:r>
            <a:r>
              <a:rPr lang="sr-Latn-RS" sz="1200" kern="1200" dirty="0" smtClean="0">
                <a:solidFill>
                  <a:schemeClr val="tx1"/>
                </a:solidFill>
                <a:effectLst/>
                <a:latin typeface="+mn-lt"/>
                <a:ea typeface="MS PGothic" pitchFamily="34" charset="-128"/>
                <a:cs typeface="ＭＳ Ｐゴシック" charset="0"/>
              </a:rPr>
              <a:t> softvera i prevaranti koji su ga primenili oslanjaju se na to da će mnogo ljudi platiti male iznose – i da će podaci početi da se vraćaju u </a:t>
            </a:r>
            <a:r>
              <a:rPr lang="sr-Latn-RS" sz="1200" kern="1200" dirty="0" err="1" smtClean="0">
                <a:solidFill>
                  <a:schemeClr val="tx1"/>
                </a:solidFill>
                <a:effectLst/>
                <a:latin typeface="+mn-lt"/>
                <a:ea typeface="MS PGothic" pitchFamily="34" charset="-128"/>
                <a:cs typeface="ＭＳ Ｐゴシック" charset="0"/>
              </a:rPr>
              <a:t>nešifrovanom</a:t>
            </a:r>
            <a:r>
              <a:rPr lang="sr-Latn-RS" sz="1200" kern="1200" dirty="0" smtClean="0">
                <a:solidFill>
                  <a:schemeClr val="tx1"/>
                </a:solidFill>
                <a:effectLst/>
                <a:latin typeface="+mn-lt"/>
                <a:ea typeface="MS PGothic" pitchFamily="34" charset="-128"/>
                <a:cs typeface="ＭＳ Ｐゴシック" charset="0"/>
              </a:rPr>
              <a:t> vidu. Ako se ne bi vraćali, vest o tome bi se brzo proširila i znalo bi se da plaćanje ne znači da će podaci biti dešifrovani – a onda ljudi više ne bi plaćali. Ako tražite preveliku svotu novca, to ljudi to sebi neće moći da priušte – zato su oni pristali na kompromis da bi ostvarili svoj cilj.</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18183582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1841776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Svrha ove sesije jeste da se iz opšte perspektive ili kao uvod predstave stvari koje se odnose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Biće objašnjen pojam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biće razmotreni razlozi za zabrinutost.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Ovde ćemo razmotriti neke od najvećih pretnji, tendencija i instrumenata koje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koristi, kao i neke odgovore na tu pojavu.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Biće dat opšti pregled onoga što se obuhvata izrazom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Osim toga, biće dodatno opisani neki pojmovi koji se smatraju vrstama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 većini zakonodavstava i u skladu sa međunarodnim standardima i onda će ti pojmovi biti razmotreni.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Jedna od najvažnijih tema koje ćemo razmotriti odnosi se na materijalne </a:t>
            </a:r>
            <a:r>
              <a:rPr lang="sr-Latn-RS" sz="1200" kern="1200" dirty="0" err="1" smtClean="0">
                <a:solidFill>
                  <a:schemeClr val="tx1"/>
                </a:solidFill>
                <a:effectLst/>
                <a:latin typeface="+mn-lt"/>
                <a:ea typeface="MS PGothic" pitchFamily="34" charset="-128"/>
                <a:cs typeface="ＭＳ Ｐゴシック" charset="0"/>
              </a:rPr>
              <a:t>krivičnopravne</a:t>
            </a:r>
            <a:r>
              <a:rPr lang="sr-Latn-RS" sz="1200" kern="1200" dirty="0" smtClean="0">
                <a:solidFill>
                  <a:schemeClr val="tx1"/>
                </a:solidFill>
                <a:effectLst/>
                <a:latin typeface="+mn-lt"/>
                <a:ea typeface="MS PGothic" pitchFamily="34" charset="-128"/>
                <a:cs typeface="ＭＳ Ｐゴシック" charset="0"/>
              </a:rPr>
              <a:t> odredbe i na neke od ključnih činilaca koji se koriste za opisivanje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 koji su zasnovani na Budimpeštanskoj konvenciji i relevantnim pravnim okvirima Evropske unije.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Takođe će biti potrebno naglasiti potrebu i prednost usaglašavanja nacionalnih zakonodavstava s međunarodnim instrumentima, naročito s Budimpeštanskom konvencijom.</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37705761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Izveštaj </a:t>
            </a:r>
            <a:r>
              <a:rPr lang="sr-Latn-RS" sz="1200" i="1" kern="1200" dirty="0" smtClean="0">
                <a:solidFill>
                  <a:schemeClr val="tx1"/>
                </a:solidFill>
                <a:effectLst/>
                <a:latin typeface="+mn-lt"/>
                <a:ea typeface="MS PGothic" pitchFamily="34" charset="-128"/>
                <a:cs typeface="ＭＳ Ｐゴシック" charset="0"/>
              </a:rPr>
              <a:t>IOCTA</a:t>
            </a:r>
            <a:r>
              <a:rPr lang="sr-Latn-RS" sz="1200" kern="1200" dirty="0" smtClean="0">
                <a:solidFill>
                  <a:schemeClr val="tx1"/>
                </a:solidFill>
                <a:effectLst/>
                <a:latin typeface="+mn-lt"/>
                <a:ea typeface="MS PGothic" pitchFamily="34" charset="-128"/>
                <a:cs typeface="ＭＳ Ｐゴシック" charset="0"/>
              </a:rPr>
              <a:t> 2019 – Kriminalna grupa </a:t>
            </a:r>
            <a:r>
              <a:rPr lang="sr-Latn-RS" sz="1200" i="1" kern="1200" dirty="0" err="1" smtClean="0">
                <a:solidFill>
                  <a:schemeClr val="tx1"/>
                </a:solidFill>
                <a:effectLst/>
                <a:latin typeface="+mn-lt"/>
                <a:ea typeface="MS PGothic" pitchFamily="34" charset="-128"/>
                <a:cs typeface="ＭＳ Ｐゴシック" charset="0"/>
              </a:rPr>
              <a:t>Magecart</a:t>
            </a:r>
            <a:r>
              <a:rPr lang="sr-Latn-RS" sz="1200" kern="1200" dirty="0" smtClean="0">
                <a:solidFill>
                  <a:schemeClr val="tx1"/>
                </a:solidFill>
                <a:effectLst/>
                <a:latin typeface="+mn-lt"/>
                <a:ea typeface="MS PGothic" pitchFamily="34" charset="-128"/>
                <a:cs typeface="ＭＳ Ｐゴシック" charset="0"/>
              </a:rPr>
              <a:t>, koja se, u stvari, sastoji od najmanje šest odvojenih grupa koje funkcionišu nezavisno jedna od druge, aktivna je otprilike od 2015. godine. Postala je posebno poznata 2018, kada je izvestan broj istaknutih kompanija pretrpeo masovne napade vezane za krađu podataka i curenje podataka. Samo jedan takav napad doveo je do kompromitovanja podataka sa više od 380.000 kreditnih kartica zbog čega je kompanija morala da plati novčanu kaznu od preko 183 miliona funti sterlinga na osnovu Opšte uredbe o zaštiti podataka – </a:t>
            </a:r>
            <a:r>
              <a:rPr lang="sr-Latn-RS" sz="1200" i="1" kern="1200" dirty="0" smtClean="0">
                <a:solidFill>
                  <a:schemeClr val="tx1"/>
                </a:solidFill>
                <a:effectLst/>
                <a:latin typeface="+mn-lt"/>
                <a:ea typeface="MS PGothic" pitchFamily="34" charset="-128"/>
                <a:cs typeface="ＭＳ Ｐゴシック" charset="0"/>
              </a:rPr>
              <a:t>GDPR14</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Napadi na lance snabdevanja – Jasna i sve izraženija zabrinutost kod partnera </a:t>
            </a:r>
            <a:r>
              <a:rPr lang="sr-Latn-RS" sz="1200" kern="1200" dirty="0" err="1" smtClean="0">
                <a:solidFill>
                  <a:schemeClr val="tx1"/>
                </a:solidFill>
                <a:effectLst/>
                <a:latin typeface="+mn-lt"/>
                <a:ea typeface="MS PGothic" pitchFamily="34" charset="-128"/>
                <a:cs typeface="ＭＳ Ｐゴシック" charset="0"/>
              </a:rPr>
              <a:t>Evropola</a:t>
            </a:r>
            <a:r>
              <a:rPr lang="sr-Latn-RS" sz="1200" kern="1200" dirty="0" smtClean="0">
                <a:solidFill>
                  <a:schemeClr val="tx1"/>
                </a:solidFill>
                <a:effectLst/>
                <a:latin typeface="+mn-lt"/>
                <a:ea typeface="MS PGothic" pitchFamily="34" charset="-128"/>
                <a:cs typeface="ＭＳ Ｐゴシック" charset="0"/>
              </a:rPr>
              <a:t> iz privatnog sektora odnosila se na napade koji su na njih usmereni preko lanca za snabdevanje, tj. korišćenje kompromitovanih trećih lica kao instrumenta za infiltriranje njihove mreže. Često se tu radi o isporučiocima softvera ili hardvera, ali i o </a:t>
            </a:r>
            <a:r>
              <a:rPr lang="sr-Latn-RS" sz="1200" kern="1200" dirty="0" err="1" smtClean="0">
                <a:solidFill>
                  <a:schemeClr val="tx1"/>
                </a:solidFill>
                <a:effectLst/>
                <a:latin typeface="+mn-lt"/>
                <a:ea typeface="MS PGothic" pitchFamily="34" charset="-128"/>
                <a:cs typeface="ＭＳ Ｐゴシック" charset="0"/>
              </a:rPr>
              <a:t>pružaocima</a:t>
            </a:r>
            <a:r>
              <a:rPr lang="sr-Latn-RS" sz="1200" kern="1200" dirty="0" smtClean="0">
                <a:solidFill>
                  <a:schemeClr val="tx1"/>
                </a:solidFill>
                <a:effectLst/>
                <a:latin typeface="+mn-lt"/>
                <a:ea typeface="MS PGothic" pitchFamily="34" charset="-128"/>
                <a:cs typeface="ＭＳ Ｐゴシック" charset="0"/>
              </a:rPr>
              <a:t> drugih poslovnih usluga. Velike kompanije imaju mnoštvo trećih lica koje koriste kao snabdevače i podizvođače i sa nekima od njih imaju visok stepen povezanosti, a </a:t>
            </a:r>
            <a:r>
              <a:rPr lang="sr-Latn-RS" sz="1200" kern="1200" dirty="0" err="1" smtClean="0">
                <a:solidFill>
                  <a:schemeClr val="tx1"/>
                </a:solidFill>
                <a:effectLst/>
                <a:latin typeface="+mn-lt"/>
                <a:ea typeface="MS PGothic" pitchFamily="34" charset="-128"/>
                <a:cs typeface="ＭＳ Ｐゴシック" charset="0"/>
              </a:rPr>
              <a:t>pritom</a:t>
            </a:r>
            <a:r>
              <a:rPr lang="sr-Latn-RS" sz="1200" kern="1200" dirty="0" smtClean="0">
                <a:solidFill>
                  <a:schemeClr val="tx1"/>
                </a:solidFill>
                <a:effectLst/>
                <a:latin typeface="+mn-lt"/>
                <a:ea typeface="MS PGothic" pitchFamily="34" charset="-128"/>
                <a:cs typeface="ＭＳ Ｐゴシック" charset="0"/>
              </a:rPr>
              <a:t> svako od njih nosi sopstveni rizik. Slični rizici postoje i kada neka velika kompanija preuzme manju kompaniju koja možda ima niži stepen zrelosti u pogledu </a:t>
            </a:r>
            <a:r>
              <a:rPr lang="sr-Latn-RS" sz="1200" kern="1200" dirty="0" err="1" smtClean="0">
                <a:solidFill>
                  <a:schemeClr val="tx1"/>
                </a:solidFill>
                <a:effectLst/>
                <a:latin typeface="+mn-lt"/>
                <a:ea typeface="MS PGothic" pitchFamily="34" charset="-128"/>
                <a:cs typeface="ＭＳ Ｐゴシック" charset="0"/>
              </a:rPr>
              <a:t>visokotehnološke</a:t>
            </a:r>
            <a:r>
              <a:rPr lang="sr-Latn-RS" sz="1200" kern="1200" dirty="0" smtClean="0">
                <a:solidFill>
                  <a:schemeClr val="tx1"/>
                </a:solidFill>
                <a:effectLst/>
                <a:latin typeface="+mn-lt"/>
                <a:ea typeface="MS PGothic" pitchFamily="34" charset="-128"/>
                <a:cs typeface="ＭＳ Ｐゴシック" charset="0"/>
              </a:rPr>
              <a:t> bezbednosti. To se dogodilo sa </a:t>
            </a:r>
            <a:r>
              <a:rPr lang="sr-Latn-RS" sz="1200" kern="1200" dirty="0" err="1" smtClean="0">
                <a:solidFill>
                  <a:schemeClr val="tx1"/>
                </a:solidFill>
                <a:effectLst/>
                <a:latin typeface="+mn-lt"/>
                <a:ea typeface="MS PGothic" pitchFamily="34" charset="-128"/>
                <a:cs typeface="ＭＳ Ｐゴシック" charset="0"/>
              </a:rPr>
              <a:t>curenjem</a:t>
            </a:r>
            <a:r>
              <a:rPr lang="sr-Latn-RS" sz="1200" kern="1200" dirty="0" smtClean="0">
                <a:solidFill>
                  <a:schemeClr val="tx1"/>
                </a:solidFill>
                <a:effectLst/>
                <a:latin typeface="+mn-lt"/>
                <a:ea typeface="MS PGothic" pitchFamily="34" charset="-128"/>
                <a:cs typeface="ＭＳ Ｐゴシック" charset="0"/>
              </a:rPr>
              <a:t> podataka iz kompanije „</a:t>
            </a:r>
            <a:r>
              <a:rPr lang="sr-Latn-RS" sz="1200" kern="1200" dirty="0" err="1" smtClean="0">
                <a:solidFill>
                  <a:schemeClr val="tx1"/>
                </a:solidFill>
                <a:effectLst/>
                <a:latin typeface="+mn-lt"/>
                <a:ea typeface="MS PGothic" pitchFamily="34" charset="-128"/>
                <a:cs typeface="ＭＳ Ｐゴシック" charset="0"/>
              </a:rPr>
              <a:t>Marriot</a:t>
            </a:r>
            <a:r>
              <a:rPr lang="sr-Latn-RS" sz="1200" kern="1200" dirty="0" smtClean="0">
                <a:solidFill>
                  <a:schemeClr val="tx1"/>
                </a:solidFill>
                <a:effectLst/>
                <a:latin typeface="+mn-lt"/>
                <a:ea typeface="MS PGothic" pitchFamily="34" charset="-128"/>
                <a:cs typeface="ＭＳ Ｐゴシック" charset="0"/>
              </a:rPr>
              <a:t> International”.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Operacija </a:t>
            </a:r>
            <a:r>
              <a:rPr lang="sr-Latn-RS" sz="1200" i="1" kern="1200" dirty="0" err="1" smtClean="0">
                <a:solidFill>
                  <a:schemeClr val="tx1"/>
                </a:solidFill>
                <a:effectLst/>
                <a:latin typeface="+mn-lt"/>
                <a:ea typeface="MS PGothic" pitchFamily="34" charset="-128"/>
                <a:cs typeface="ＭＳ Ｐゴシック" charset="0"/>
              </a:rPr>
              <a:t>ShadowHammer</a:t>
            </a:r>
            <a:r>
              <a:rPr lang="sr-Latn-RS" sz="1200" kern="1200" dirty="0" smtClean="0">
                <a:solidFill>
                  <a:schemeClr val="tx1"/>
                </a:solidFill>
                <a:effectLst/>
                <a:latin typeface="+mn-lt"/>
                <a:ea typeface="MS PGothic" pitchFamily="34" charset="-128"/>
                <a:cs typeface="ＭＳ Ｐゴシック" charset="0"/>
              </a:rPr>
              <a:t> („Čekić iz senke”) – U januaru 2019. godine laboratorija „</a:t>
            </a:r>
            <a:r>
              <a:rPr lang="sr-Latn-RS" sz="1200" kern="1200" dirty="0" err="1" smtClean="0">
                <a:solidFill>
                  <a:schemeClr val="tx1"/>
                </a:solidFill>
                <a:effectLst/>
                <a:latin typeface="+mn-lt"/>
                <a:ea typeface="MS PGothic" pitchFamily="34" charset="-128"/>
                <a:cs typeface="ＭＳ Ｐゴシック" charset="0"/>
              </a:rPr>
              <a:t>Kaspersky</a:t>
            </a:r>
            <a:r>
              <a:rPr lang="sr-Latn-RS" sz="1200" kern="1200" dirty="0" smtClean="0">
                <a:solidFill>
                  <a:schemeClr val="tx1"/>
                </a:solidFill>
                <a:effectLst/>
                <a:latin typeface="+mn-lt"/>
                <a:ea typeface="MS PGothic" pitchFamily="34" charset="-128"/>
                <a:cs typeface="ＭＳ Ｐゴシック" charset="0"/>
              </a:rPr>
              <a:t>” otkrila je da je jedan server za ažuriranje softvera namenjen korisnicima </a:t>
            </a:r>
            <a:r>
              <a:rPr lang="sr-Latn-RS" sz="1200" i="1" kern="1200" dirty="0" smtClean="0">
                <a:solidFill>
                  <a:schemeClr val="tx1"/>
                </a:solidFill>
                <a:effectLst/>
                <a:latin typeface="+mn-lt"/>
                <a:ea typeface="MS PGothic" pitchFamily="34" charset="-128"/>
                <a:cs typeface="ＭＳ Ｐゴシック" charset="0"/>
              </a:rPr>
              <a:t>ASUS</a:t>
            </a:r>
            <a:r>
              <a:rPr lang="sr-Latn-RS" sz="1200" kern="1200" dirty="0" smtClean="0">
                <a:solidFill>
                  <a:schemeClr val="tx1"/>
                </a:solidFill>
                <a:effectLst/>
                <a:latin typeface="+mn-lt"/>
                <a:ea typeface="MS PGothic" pitchFamily="34" charset="-128"/>
                <a:cs typeface="ＭＳ Ｐゴシック" charset="0"/>
              </a:rPr>
              <a:t> proizvoda kompromitovan tako što je bio izložen napadima mnogih napadača i da je, kako je procenjeno, oko 500.000 računara </a:t>
            </a:r>
            <a:r>
              <a:rPr lang="sr-Latn-RS" sz="1200" i="1" kern="1200" dirty="0" smtClean="0">
                <a:solidFill>
                  <a:schemeClr val="tx1"/>
                </a:solidFill>
                <a:effectLst/>
                <a:latin typeface="+mn-lt"/>
                <a:ea typeface="MS PGothic" pitchFamily="34" charset="-128"/>
                <a:cs typeface="ＭＳ Ｐゴシック" charset="0"/>
              </a:rPr>
              <a:t>Windows</a:t>
            </a:r>
            <a:r>
              <a:rPr lang="sr-Latn-RS" sz="1200" kern="1200" dirty="0" smtClean="0">
                <a:solidFill>
                  <a:schemeClr val="tx1"/>
                </a:solidFill>
                <a:effectLst/>
                <a:latin typeface="+mn-lt"/>
                <a:ea typeface="MS PGothic" pitchFamily="34" charset="-128"/>
                <a:cs typeface="ＭＳ Ｐゴシック" charset="0"/>
              </a:rPr>
              <a:t> dobilo kompromitovani fajl koji je u suštini delovao kao „kapija” za instrumente napadača. Taj zlonamerni fajl je imao na sebi legitimni </a:t>
            </a:r>
            <a:r>
              <a:rPr lang="sr-Latn-RS" sz="1200" i="1" kern="1200" dirty="0" smtClean="0">
                <a:solidFill>
                  <a:schemeClr val="tx1"/>
                </a:solidFill>
                <a:effectLst/>
                <a:latin typeface="+mn-lt"/>
                <a:ea typeface="MS PGothic" pitchFamily="34" charset="-128"/>
                <a:cs typeface="ＭＳ Ｐゴシック" charset="0"/>
              </a:rPr>
              <a:t>ASUS</a:t>
            </a:r>
            <a:r>
              <a:rPr lang="sr-Latn-RS" sz="1200" kern="1200" dirty="0" smtClean="0">
                <a:solidFill>
                  <a:schemeClr val="tx1"/>
                </a:solidFill>
                <a:effectLst/>
                <a:latin typeface="+mn-lt"/>
                <a:ea typeface="MS PGothic" pitchFamily="34" charset="-128"/>
                <a:cs typeface="ＭＳ Ｐゴシック" charset="0"/>
              </a:rPr>
              <a:t> digitalni certifikat pa se činilo da je reč o autentičnom softveru za ažuriranje poteklom iz same kompanije. Međutim, taj zlonamerni softver je bio tako projektovan da aktivira samo oko 600 jedinstvenih uređaja, na osnovu njihovih </a:t>
            </a:r>
            <a:r>
              <a:rPr lang="sr-Latn-RS" sz="1200" i="1" kern="1200" dirty="0" smtClean="0">
                <a:solidFill>
                  <a:schemeClr val="tx1"/>
                </a:solidFill>
                <a:effectLst/>
                <a:latin typeface="+mn-lt"/>
                <a:ea typeface="MS PGothic" pitchFamily="34" charset="-128"/>
                <a:cs typeface="ＭＳ Ｐゴシック" charset="0"/>
              </a:rPr>
              <a:t>MAC</a:t>
            </a:r>
            <a:r>
              <a:rPr lang="sr-Latn-RS" sz="1200" kern="1200" dirty="0" smtClean="0">
                <a:solidFill>
                  <a:schemeClr val="tx1"/>
                </a:solidFill>
                <a:effectLst/>
                <a:latin typeface="+mn-lt"/>
                <a:ea typeface="MS PGothic" pitchFamily="34" charset="-128"/>
                <a:cs typeface="ＭＳ Ｐゴシック" charset="0"/>
              </a:rPr>
              <a:t> adresa, što ukazuje da je uprkos ogromnom broju pogođenih računara, sam napad bio izuzetno usko ciljan.</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23127964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U </a:t>
            </a:r>
            <a:r>
              <a:rPr lang="sr-Latn-RS" sz="1200" u="sng" kern="1200" dirty="0" smtClean="0">
                <a:solidFill>
                  <a:schemeClr val="tx1"/>
                </a:solidFill>
                <a:effectLst/>
                <a:latin typeface="+mn-lt"/>
                <a:ea typeface="MS PGothic" pitchFamily="34" charset="-128"/>
                <a:cs typeface="ＭＳ Ｐゴシック" charset="0"/>
                <a:hlinkClick r:id="rId3"/>
              </a:rPr>
              <a:t>računarstvu</a:t>
            </a:r>
            <a:r>
              <a:rPr lang="sr-Latn-RS" sz="1200" kern="1200" dirty="0" smtClean="0">
                <a:solidFill>
                  <a:schemeClr val="tx1"/>
                </a:solidFill>
                <a:effectLst/>
                <a:latin typeface="+mn-lt"/>
                <a:ea typeface="MS PGothic" pitchFamily="34" charset="-128"/>
                <a:cs typeface="ＭＳ Ｐゴシック" charset="0"/>
              </a:rPr>
              <a:t> </a:t>
            </a:r>
            <a:r>
              <a:rPr lang="sr-Latn-RS" sz="1200" b="1" kern="1200" dirty="0" smtClean="0">
                <a:solidFill>
                  <a:schemeClr val="tx1"/>
                </a:solidFill>
                <a:effectLst/>
                <a:latin typeface="+mn-lt"/>
                <a:ea typeface="MS PGothic" pitchFamily="34" charset="-128"/>
                <a:cs typeface="ＭＳ Ｐゴシック" charset="0"/>
              </a:rPr>
              <a:t>napad uskraćivanjem, odnosno sprečavanjem usluge</a:t>
            </a:r>
            <a:r>
              <a:rPr lang="sr-Latn-RS" sz="1200" kern="1200" dirty="0" smtClean="0">
                <a:solidFill>
                  <a:schemeClr val="tx1"/>
                </a:solidFill>
                <a:effectLst/>
                <a:latin typeface="+mn-lt"/>
                <a:ea typeface="MS PGothic" pitchFamily="34" charset="-128"/>
                <a:cs typeface="ＭＳ Ｐゴシック" charset="0"/>
              </a:rPr>
              <a:t> (</a:t>
            </a:r>
            <a:r>
              <a:rPr lang="sr-Latn-RS" sz="1200" b="1" i="1" kern="1200" dirty="0" err="1" smtClean="0">
                <a:solidFill>
                  <a:schemeClr val="tx1"/>
                </a:solidFill>
                <a:effectLst/>
                <a:latin typeface="+mn-lt"/>
                <a:ea typeface="MS PGothic" pitchFamily="34" charset="-128"/>
                <a:cs typeface="ＭＳ Ｐゴシック" charset="0"/>
              </a:rPr>
              <a:t>DoS</a:t>
            </a:r>
            <a:r>
              <a:rPr lang="sr-Latn-RS" sz="1200" b="1" kern="1200" dirty="0" smtClean="0">
                <a:solidFill>
                  <a:schemeClr val="tx1"/>
                </a:solidFill>
                <a:effectLst/>
                <a:latin typeface="+mn-lt"/>
                <a:ea typeface="MS PGothic" pitchFamily="34" charset="-128"/>
                <a:cs typeface="ＭＳ Ｐゴシック" charset="0"/>
              </a:rPr>
              <a:t> napad</a:t>
            </a:r>
            <a:r>
              <a:rPr lang="sr-Latn-RS" sz="1200" kern="1200" dirty="0" smtClean="0">
                <a:solidFill>
                  <a:schemeClr val="tx1"/>
                </a:solidFill>
                <a:effectLst/>
                <a:latin typeface="+mn-lt"/>
                <a:ea typeface="MS PGothic" pitchFamily="34" charset="-128"/>
                <a:cs typeface="ＭＳ Ｐゴシック" charset="0"/>
              </a:rPr>
              <a:t>) predstavlja </a:t>
            </a:r>
            <a:r>
              <a:rPr lang="sr-Latn-RS" sz="1200" u="sng" kern="1200" dirty="0" smtClean="0">
                <a:solidFill>
                  <a:schemeClr val="tx1"/>
                </a:solidFill>
                <a:effectLst/>
                <a:latin typeface="+mn-lt"/>
                <a:ea typeface="MS PGothic" pitchFamily="34" charset="-128"/>
                <a:cs typeface="ＭＳ Ｐゴシック" charset="0"/>
                <a:hlinkClick r:id="rId4"/>
              </a:rPr>
              <a:t>kibernetski napad</a:t>
            </a:r>
            <a:r>
              <a:rPr lang="sr-Latn-RS" sz="1200" kern="1200" dirty="0" smtClean="0">
                <a:solidFill>
                  <a:schemeClr val="tx1"/>
                </a:solidFill>
                <a:effectLst/>
                <a:latin typeface="+mn-lt"/>
                <a:ea typeface="MS PGothic" pitchFamily="34" charset="-128"/>
                <a:cs typeface="ＭＳ Ｐゴシック" charset="0"/>
              </a:rPr>
              <a:t> u kome počinilac nastoji da neki računar ili mrežu učini nedostupnim </a:t>
            </a:r>
            <a:r>
              <a:rPr lang="sr-Latn-RS" sz="1200" u="sng" kern="1200" dirty="0" smtClean="0">
                <a:solidFill>
                  <a:schemeClr val="tx1"/>
                </a:solidFill>
                <a:effectLst/>
                <a:latin typeface="+mn-lt"/>
                <a:ea typeface="MS PGothic" pitchFamily="34" charset="-128"/>
                <a:cs typeface="ＭＳ Ｐゴシック" charset="0"/>
                <a:hlinkClick r:id="rId5"/>
              </a:rPr>
              <a:t>korisnicima</a:t>
            </a:r>
            <a:r>
              <a:rPr lang="sr-Latn-RS" sz="1200" kern="1200" dirty="0" smtClean="0">
                <a:solidFill>
                  <a:schemeClr val="tx1"/>
                </a:solidFill>
                <a:effectLst/>
                <a:latin typeface="+mn-lt"/>
                <a:ea typeface="MS PGothic" pitchFamily="34" charset="-128"/>
                <a:cs typeface="ＭＳ Ｐゴシック" charset="0"/>
              </a:rPr>
              <a:t> tako što privremeno ili trajno remeti </a:t>
            </a:r>
            <a:r>
              <a:rPr lang="sr-Latn-RS" sz="1200" u="sng" kern="1200" dirty="0" smtClean="0">
                <a:solidFill>
                  <a:schemeClr val="tx1"/>
                </a:solidFill>
                <a:effectLst/>
                <a:latin typeface="+mn-lt"/>
                <a:ea typeface="MS PGothic" pitchFamily="34" charset="-128"/>
                <a:cs typeface="ＭＳ Ｐゴシック" charset="0"/>
                <a:hlinkClick r:id="rId6"/>
              </a:rPr>
              <a:t>usluge</a:t>
            </a:r>
            <a:r>
              <a:rPr lang="sr-Latn-RS" sz="1200" kern="1200" dirty="0" smtClean="0">
                <a:solidFill>
                  <a:schemeClr val="tx1"/>
                </a:solidFill>
                <a:effectLst/>
                <a:latin typeface="+mn-lt"/>
                <a:ea typeface="MS PGothic" pitchFamily="34" charset="-128"/>
                <a:cs typeface="ＭＳ Ｐゴシック" charset="0"/>
              </a:rPr>
              <a:t> host računara povezanog sa </a:t>
            </a:r>
            <a:r>
              <a:rPr lang="sr-Latn-RS" sz="1200" u="sng" kern="1200" dirty="0" err="1" smtClean="0">
                <a:solidFill>
                  <a:schemeClr val="tx1"/>
                </a:solidFill>
                <a:effectLst/>
                <a:latin typeface="+mn-lt"/>
                <a:ea typeface="MS PGothic" pitchFamily="34" charset="-128"/>
                <a:cs typeface="ＭＳ Ｐゴシック" charset="0"/>
                <a:hlinkClick r:id="rId7"/>
              </a:rPr>
              <a:t>internetom</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DoS</a:t>
            </a:r>
            <a:r>
              <a:rPr lang="sr-Latn-RS" sz="1200" kern="1200" dirty="0" smtClean="0">
                <a:solidFill>
                  <a:schemeClr val="tx1"/>
                </a:solidFill>
                <a:effectLst/>
                <a:latin typeface="+mn-lt"/>
                <a:ea typeface="MS PGothic" pitchFamily="34" charset="-128"/>
                <a:cs typeface="ＭＳ Ｐゴシック" charset="0"/>
              </a:rPr>
              <a:t> napad se, po pravilu, vrši zatrpavanjem ciljane mašine ili resursa izlišnim zahtevima u nastojanju da se pretovari sistem i da se spreči da on ispuni neke legitimne zahteve.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Kod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napada dolazni saobraćaj koji preplavljuje žrtvu potiče iz mnogih različitih izvora. Zbog toga je praktično nemoguće zaustaviti napad samo tako što će se blokirati jedan izvor.</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DoS</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ili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 analogan je situaciji u kojoj grupa ljudi svojim mnoštvom blokira ulaz u neku prodavnicu, otežavajući legitimnim kupcima da u nju uđu i na taj način poremeti trgovanje.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Kriminalni izvršioci </a:t>
            </a:r>
            <a:r>
              <a:rPr lang="sr-Latn-RS" sz="1200" i="1" kern="1200" dirty="0" err="1" smtClean="0">
                <a:solidFill>
                  <a:schemeClr val="tx1"/>
                </a:solidFill>
                <a:effectLst/>
                <a:latin typeface="+mn-lt"/>
                <a:ea typeface="MS PGothic" pitchFamily="34" charset="-128"/>
                <a:cs typeface="ＭＳ Ｐゴシック" charset="0"/>
              </a:rPr>
              <a:t>DoS</a:t>
            </a:r>
            <a:r>
              <a:rPr lang="sr-Latn-RS" sz="1200" kern="1200" dirty="0" smtClean="0">
                <a:solidFill>
                  <a:schemeClr val="tx1"/>
                </a:solidFill>
                <a:effectLst/>
                <a:latin typeface="+mn-lt"/>
                <a:ea typeface="MS PGothic" pitchFamily="34" charset="-128"/>
                <a:cs typeface="ＭＳ Ｐゴシック" charset="0"/>
              </a:rPr>
              <a:t> napada često za metu svojih napada uzimaju sajtove ili usluge na istaknutim </a:t>
            </a:r>
            <a:r>
              <a:rPr lang="sr-Latn-RS" sz="1200" u="sng" kern="1200" dirty="0" smtClean="0">
                <a:solidFill>
                  <a:schemeClr val="tx1"/>
                </a:solidFill>
                <a:effectLst/>
                <a:latin typeface="+mn-lt"/>
                <a:ea typeface="MS PGothic" pitchFamily="34" charset="-128"/>
                <a:cs typeface="ＭＳ Ｐゴシック" charset="0"/>
                <a:hlinkClick r:id="rId8"/>
              </a:rPr>
              <a:t>veb serverima</a:t>
            </a:r>
            <a:r>
              <a:rPr lang="sr-Latn-RS" sz="1200" u="sng" kern="1200" dirty="0" smtClean="0">
                <a:solidFill>
                  <a:schemeClr val="tx1"/>
                </a:solidFill>
                <a:effectLst/>
                <a:latin typeface="+mn-lt"/>
                <a:ea typeface="MS PGothic" pitchFamily="34" charset="-128"/>
                <a:cs typeface="ＭＳ Ｐゴシック" charset="0"/>
              </a:rPr>
              <a:t>,</a:t>
            </a:r>
            <a:r>
              <a:rPr lang="sr-Latn-RS" sz="1200" kern="1200" dirty="0" smtClean="0">
                <a:solidFill>
                  <a:schemeClr val="tx1"/>
                </a:solidFill>
                <a:effectLst/>
                <a:latin typeface="+mn-lt"/>
                <a:ea typeface="MS PGothic" pitchFamily="34" charset="-128"/>
                <a:cs typeface="ＭＳ Ｐゴシック" charset="0"/>
              </a:rPr>
              <a:t> kao što su banke ili </a:t>
            </a:r>
            <a:r>
              <a:rPr lang="sr-Latn-RS" sz="1200" kern="1200" dirty="0" err="1" smtClean="0">
                <a:solidFill>
                  <a:schemeClr val="tx1"/>
                </a:solidFill>
                <a:effectLst/>
                <a:latin typeface="+mn-lt"/>
                <a:ea typeface="MS PGothic" pitchFamily="34" charset="-128"/>
                <a:cs typeface="ＭＳ Ｐゴシック" charset="0"/>
              </a:rPr>
              <a:t>pružaoci</a:t>
            </a:r>
            <a:r>
              <a:rPr lang="sr-Latn-RS" sz="1200" kern="1200" dirty="0" smtClean="0">
                <a:solidFill>
                  <a:schemeClr val="tx1"/>
                </a:solidFill>
                <a:effectLst/>
                <a:latin typeface="+mn-lt"/>
                <a:ea typeface="MS PGothic" pitchFamily="34" charset="-128"/>
                <a:cs typeface="ＭＳ Ｐゴシック" charset="0"/>
              </a:rPr>
              <a:t> usluga za plaćanje po </a:t>
            </a:r>
            <a:r>
              <a:rPr lang="sr-Latn-RS" sz="1200" u="sng" kern="1200" dirty="0" smtClean="0">
                <a:solidFill>
                  <a:schemeClr val="tx1"/>
                </a:solidFill>
                <a:effectLst/>
                <a:latin typeface="+mn-lt"/>
                <a:ea typeface="MS PGothic" pitchFamily="34" charset="-128"/>
                <a:cs typeface="ＭＳ Ｐゴシック" charset="0"/>
                <a:hlinkClick r:id="rId9"/>
              </a:rPr>
              <a:t>kreditnim karticama. Motivi za takve napade mogu biti osveta, ucena</a:t>
            </a:r>
            <a:r>
              <a:rPr lang="sr-Latn-RS" sz="1200" kern="1200" dirty="0" smtClean="0">
                <a:solidFill>
                  <a:schemeClr val="tx1"/>
                </a:solidFill>
                <a:effectLst/>
                <a:latin typeface="+mn-lt"/>
                <a:ea typeface="MS PGothic" pitchFamily="34" charset="-128"/>
                <a:cs typeface="ＭＳ Ｐゴシック" charset="0"/>
              </a:rPr>
              <a:t> i </a:t>
            </a:r>
            <a:r>
              <a:rPr lang="sr-Latn-RS" sz="1200" u="sng" kern="1200" dirty="0" smtClean="0">
                <a:solidFill>
                  <a:schemeClr val="tx1"/>
                </a:solidFill>
                <a:effectLst/>
                <a:latin typeface="+mn-lt"/>
                <a:ea typeface="MS PGothic" pitchFamily="34" charset="-128"/>
                <a:cs typeface="ＭＳ Ｐゴシック" charset="0"/>
                <a:hlinkClick r:id="rId10"/>
              </a:rPr>
              <a:t>aktivizam</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endParaRPr lang="en-US" altLang="en-US"/>
          </a:p>
        </p:txBody>
      </p:sp>
    </p:spTree>
    <p:extLst>
      <p:ext uri="{BB962C8B-B14F-4D97-AF65-F5344CB8AC3E}">
        <p14:creationId xmlns:p14="http://schemas.microsoft.com/office/powerpoint/2010/main" val="14126858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U</a:t>
            </a:r>
            <a:r>
              <a:rPr lang="en-GB" sz="1200" kern="1200" dirty="0" smtClean="0">
                <a:solidFill>
                  <a:schemeClr val="tx1"/>
                </a:solidFill>
                <a:effectLst/>
                <a:latin typeface="+mn-lt"/>
                <a:ea typeface="MS PGothic" pitchFamily="34" charset="-128"/>
                <a:cs typeface="ＭＳ Ｐゴシック" charset="0"/>
              </a:rPr>
              <a:t> </a:t>
            </a:r>
            <a:r>
              <a:rPr lang="sr-Latn-RS" sz="1200" u="sng" kern="1200" dirty="0" smtClean="0">
                <a:solidFill>
                  <a:schemeClr val="tx1"/>
                </a:solidFill>
                <a:effectLst/>
                <a:latin typeface="+mn-lt"/>
                <a:ea typeface="MS PGothic" pitchFamily="34" charset="-128"/>
                <a:cs typeface="ＭＳ Ｐゴシック" charset="0"/>
                <a:hlinkClick r:id="rId3"/>
              </a:rPr>
              <a:t>računarstvu</a:t>
            </a:r>
            <a:r>
              <a:rPr lang="sr-Latn-RS" sz="1200" kern="1200" dirty="0" smtClean="0">
                <a:solidFill>
                  <a:schemeClr val="tx1"/>
                </a:solidFill>
                <a:effectLst/>
                <a:latin typeface="+mn-lt"/>
                <a:ea typeface="MS PGothic" pitchFamily="34" charset="-128"/>
                <a:cs typeface="ＭＳ Ｐゴシック" charset="0"/>
              </a:rPr>
              <a:t> </a:t>
            </a:r>
            <a:r>
              <a:rPr lang="sr-Latn-RS" sz="1200" b="1" kern="1200" dirty="0" smtClean="0">
                <a:solidFill>
                  <a:schemeClr val="tx1"/>
                </a:solidFill>
                <a:effectLst/>
                <a:latin typeface="+mn-lt"/>
                <a:ea typeface="MS PGothic" pitchFamily="34" charset="-128"/>
                <a:cs typeface="ＭＳ Ｐゴシック" charset="0"/>
              </a:rPr>
              <a:t>napad uskraćivanjem usluge</a:t>
            </a:r>
            <a:r>
              <a:rPr lang="en-GB" sz="1200" kern="1200" dirty="0" smtClean="0">
                <a:solidFill>
                  <a:schemeClr val="tx1"/>
                </a:solidFill>
                <a:effectLst/>
                <a:latin typeface="+mn-lt"/>
                <a:ea typeface="MS PGothic" pitchFamily="34" charset="-128"/>
                <a:cs typeface="ＭＳ Ｐゴシック" charset="0"/>
              </a:rPr>
              <a:t> (</a:t>
            </a:r>
            <a:r>
              <a:rPr lang="en-GB" sz="1200" b="1" i="1" kern="1200" dirty="0" err="1" smtClean="0">
                <a:solidFill>
                  <a:schemeClr val="tx1"/>
                </a:solidFill>
                <a:effectLst/>
                <a:latin typeface="+mn-lt"/>
                <a:ea typeface="MS PGothic" pitchFamily="34" charset="-128"/>
                <a:cs typeface="ＭＳ Ｐゴシック" charset="0"/>
              </a:rPr>
              <a:t>DoS</a:t>
            </a:r>
            <a:r>
              <a:rPr lang="en-GB" sz="1200" b="1" kern="1200" dirty="0" smtClean="0">
                <a:solidFill>
                  <a:schemeClr val="tx1"/>
                </a:solidFill>
                <a:effectLst/>
                <a:latin typeface="+mn-lt"/>
                <a:ea typeface="MS PGothic" pitchFamily="34" charset="-128"/>
                <a:cs typeface="ＭＳ Ｐゴシック" charset="0"/>
              </a:rPr>
              <a:t> </a:t>
            </a:r>
            <a:r>
              <a:rPr lang="sr-Latn-RS" sz="1200" b="1" kern="1200" dirty="0" smtClean="0">
                <a:solidFill>
                  <a:schemeClr val="tx1"/>
                </a:solidFill>
                <a:effectLst/>
                <a:latin typeface="+mn-lt"/>
                <a:ea typeface="MS PGothic" pitchFamily="34" charset="-128"/>
                <a:cs typeface="ＭＳ Ｐゴシック" charset="0"/>
              </a:rPr>
              <a:t>napad</a:t>
            </a:r>
            <a:r>
              <a:rPr lang="en-GB"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predstavlja</a:t>
            </a:r>
            <a:r>
              <a:rPr lang="en-GB" sz="1200" kern="1200" dirty="0" smtClean="0">
                <a:solidFill>
                  <a:schemeClr val="tx1"/>
                </a:solidFill>
                <a:effectLst/>
                <a:latin typeface="+mn-lt"/>
                <a:ea typeface="MS PGothic" pitchFamily="34" charset="-128"/>
                <a:cs typeface="ＭＳ Ｐゴシック" charset="0"/>
              </a:rPr>
              <a:t> </a:t>
            </a:r>
            <a:r>
              <a:rPr lang="sr-Latn-RS" sz="1200" u="sng" kern="1200" dirty="0" smtClean="0">
                <a:solidFill>
                  <a:schemeClr val="tx1"/>
                </a:solidFill>
                <a:effectLst/>
                <a:latin typeface="+mn-lt"/>
                <a:ea typeface="MS PGothic" pitchFamily="34" charset="-128"/>
                <a:cs typeface="ＭＳ Ｐゴシック" charset="0"/>
                <a:hlinkClick r:id="rId4"/>
              </a:rPr>
              <a:t>kibernetski napad</a:t>
            </a:r>
            <a:r>
              <a:rPr lang="en-GB"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u kome počinilac nastoji da neki računar ili mrežu učini nedostupnim </a:t>
            </a:r>
            <a:r>
              <a:rPr lang="sr-Latn-RS" sz="1200" u="sng" kern="1200" dirty="0" smtClean="0">
                <a:solidFill>
                  <a:schemeClr val="tx1"/>
                </a:solidFill>
                <a:effectLst/>
                <a:latin typeface="+mn-lt"/>
                <a:ea typeface="MS PGothic" pitchFamily="34" charset="-128"/>
                <a:cs typeface="ＭＳ Ｐゴシック" charset="0"/>
                <a:hlinkClick r:id="rId5"/>
              </a:rPr>
              <a:t>korisnicima</a:t>
            </a:r>
            <a:r>
              <a:rPr lang="sr-Latn-RS" sz="1200" kern="1200" dirty="0" smtClean="0">
                <a:solidFill>
                  <a:schemeClr val="tx1"/>
                </a:solidFill>
                <a:effectLst/>
                <a:latin typeface="+mn-lt"/>
                <a:ea typeface="MS PGothic" pitchFamily="34" charset="-128"/>
                <a:cs typeface="ＭＳ Ｐゴシック" charset="0"/>
              </a:rPr>
              <a:t> tako što privremeno ili trajno remeti </a:t>
            </a:r>
            <a:r>
              <a:rPr lang="sr-Latn-RS" sz="1200" u="sng" kern="1200" dirty="0" smtClean="0">
                <a:solidFill>
                  <a:schemeClr val="tx1"/>
                </a:solidFill>
                <a:effectLst/>
                <a:latin typeface="+mn-lt"/>
                <a:ea typeface="MS PGothic" pitchFamily="34" charset="-128"/>
                <a:cs typeface="ＭＳ Ｐゴシック" charset="0"/>
                <a:hlinkClick r:id="rId6"/>
              </a:rPr>
              <a:t>usluge</a:t>
            </a:r>
            <a:r>
              <a:rPr lang="sr-Latn-RS" sz="1200" kern="1200" dirty="0" smtClean="0">
                <a:solidFill>
                  <a:schemeClr val="tx1"/>
                </a:solidFill>
                <a:effectLst/>
                <a:latin typeface="+mn-lt"/>
                <a:ea typeface="MS PGothic" pitchFamily="34" charset="-128"/>
                <a:cs typeface="ＭＳ Ｐゴシック" charset="0"/>
              </a:rPr>
              <a:t> host računara povezanog sa </a:t>
            </a:r>
            <a:r>
              <a:rPr lang="sr-Latn-RS" sz="1200" u="sng" kern="1200" dirty="0" smtClean="0">
                <a:solidFill>
                  <a:schemeClr val="tx1"/>
                </a:solidFill>
                <a:effectLst/>
                <a:latin typeface="+mn-lt"/>
                <a:ea typeface="MS PGothic" pitchFamily="34" charset="-128"/>
                <a:cs typeface="ＭＳ Ｐゴシック" charset="0"/>
                <a:hlinkClick r:id="rId7"/>
              </a:rPr>
              <a:t>i</a:t>
            </a:r>
            <a:r>
              <a:rPr lang="en-GB" sz="1200" u="sng" kern="1200" dirty="0" err="1" smtClean="0">
                <a:solidFill>
                  <a:schemeClr val="tx1"/>
                </a:solidFill>
                <a:effectLst/>
                <a:latin typeface="+mn-lt"/>
                <a:ea typeface="MS PGothic" pitchFamily="34" charset="-128"/>
                <a:cs typeface="ＭＳ Ｐゴシック" charset="0"/>
                <a:hlinkClick r:id="rId7"/>
              </a:rPr>
              <a:t>nterne</a:t>
            </a:r>
            <a:r>
              <a:rPr lang="sr-Latn-RS" sz="1200" u="sng" kern="1200" dirty="0" smtClean="0">
                <a:solidFill>
                  <a:schemeClr val="tx1"/>
                </a:solidFill>
                <a:effectLst/>
                <a:latin typeface="+mn-lt"/>
                <a:ea typeface="MS PGothic" pitchFamily="34" charset="-128"/>
                <a:cs typeface="ＭＳ Ｐゴシック" charset="0"/>
                <a:hlinkClick r:id="rId7"/>
              </a:rPr>
              <a:t>tom</a:t>
            </a:r>
            <a:r>
              <a:rPr lang="en-GB"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DoS</a:t>
            </a:r>
            <a:r>
              <a:rPr lang="sr-Latn-RS" sz="1200" kern="1200" dirty="0" smtClean="0">
                <a:solidFill>
                  <a:schemeClr val="tx1"/>
                </a:solidFill>
                <a:effectLst/>
                <a:latin typeface="+mn-lt"/>
                <a:ea typeface="MS PGothic" pitchFamily="34" charset="-128"/>
                <a:cs typeface="ＭＳ Ｐゴシック" charset="0"/>
              </a:rPr>
              <a:t> napad se, po pravilu, vrši zatrpavanjem ciljane mašine ili resursa izlišnim zahtevima u nastojanju da se pretovari sistem i da se spreči da on ispuni neke legitimne zahteve.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Kod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napada dolazni saobraćaj koji preplavljuje žrtvu potiče iz mnogih različitih izvora. Zbog toga je praktično nemoguće zaustaviti napad samo tako što će se blokirati jedan izvor.</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DoS</a:t>
            </a:r>
            <a:r>
              <a:rPr lang="sr-Latn-RS" sz="1200" kern="1200" dirty="0" smtClean="0">
                <a:solidFill>
                  <a:schemeClr val="tx1"/>
                </a:solidFill>
                <a:effectLst/>
                <a:latin typeface="+mn-lt"/>
                <a:ea typeface="MS PGothic" pitchFamily="34" charset="-128"/>
                <a:cs typeface="ＭＳ Ｐゴシック" charset="0"/>
              </a:rPr>
              <a:t> ili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 analogan je situaciji u kojoj grupa ljudi svojim mnoštvom blokira ulaz u neku prodavnicu i tako otežava legitimnim kupcima da u nju uđu i na taj način poremeti trgovanje.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Kriminalni izvršioci </a:t>
            </a:r>
            <a:r>
              <a:rPr lang="sr-Latn-RS" sz="1200" i="1" kern="1200" dirty="0" err="1" smtClean="0">
                <a:solidFill>
                  <a:schemeClr val="tx1"/>
                </a:solidFill>
                <a:effectLst/>
                <a:latin typeface="+mn-lt"/>
                <a:ea typeface="MS PGothic" pitchFamily="34" charset="-128"/>
                <a:cs typeface="ＭＳ Ｐゴシック" charset="0"/>
              </a:rPr>
              <a:t>DoS</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napada često za metu svojih napada uzimaju sajtove ili usluge na istaknutim </a:t>
            </a:r>
            <a:r>
              <a:rPr lang="sr-Latn-RS" sz="1200" u="sng" kern="1200" dirty="0" smtClean="0">
                <a:solidFill>
                  <a:schemeClr val="tx1"/>
                </a:solidFill>
                <a:effectLst/>
                <a:latin typeface="+mn-lt"/>
                <a:ea typeface="MS PGothic" pitchFamily="34" charset="-128"/>
                <a:cs typeface="ＭＳ Ｐゴシック" charset="0"/>
                <a:hlinkClick r:id="rId8"/>
              </a:rPr>
              <a:t>veb-serverima</a:t>
            </a:r>
            <a:r>
              <a:rPr lang="sr-Latn-RS" sz="1200" u="sng" kern="1200" dirty="0" smtClean="0">
                <a:solidFill>
                  <a:schemeClr val="tx1"/>
                </a:solidFill>
                <a:effectLst/>
                <a:latin typeface="+mn-lt"/>
                <a:ea typeface="MS PGothic" pitchFamily="34" charset="-128"/>
                <a:cs typeface="ＭＳ Ｐゴシック" charset="0"/>
              </a:rPr>
              <a:t>,</a:t>
            </a:r>
            <a:r>
              <a:rPr lang="sr-Latn-RS" sz="1200" kern="1200" dirty="0" smtClean="0">
                <a:solidFill>
                  <a:schemeClr val="tx1"/>
                </a:solidFill>
                <a:effectLst/>
                <a:latin typeface="+mn-lt"/>
                <a:ea typeface="MS PGothic" pitchFamily="34" charset="-128"/>
                <a:cs typeface="ＭＳ Ｐゴシック" charset="0"/>
              </a:rPr>
              <a:t> kao što su banke ili </a:t>
            </a:r>
            <a:r>
              <a:rPr lang="sr-Latn-RS" sz="1200" kern="1200" dirty="0" err="1" smtClean="0">
                <a:solidFill>
                  <a:schemeClr val="tx1"/>
                </a:solidFill>
                <a:effectLst/>
                <a:latin typeface="+mn-lt"/>
                <a:ea typeface="MS PGothic" pitchFamily="34" charset="-128"/>
                <a:cs typeface="ＭＳ Ｐゴシック" charset="0"/>
              </a:rPr>
              <a:t>pružaoci</a:t>
            </a:r>
            <a:r>
              <a:rPr lang="sr-Latn-RS" sz="1200" kern="1200" dirty="0" smtClean="0">
                <a:solidFill>
                  <a:schemeClr val="tx1"/>
                </a:solidFill>
                <a:effectLst/>
                <a:latin typeface="+mn-lt"/>
                <a:ea typeface="MS PGothic" pitchFamily="34" charset="-128"/>
                <a:cs typeface="ＭＳ Ｐゴシック" charset="0"/>
              </a:rPr>
              <a:t> usluga za plaćanje po </a:t>
            </a:r>
            <a:r>
              <a:rPr lang="sr-Latn-RS" sz="1200" u="sng" kern="1200" dirty="0" smtClean="0">
                <a:solidFill>
                  <a:schemeClr val="tx1"/>
                </a:solidFill>
                <a:effectLst/>
                <a:latin typeface="+mn-lt"/>
                <a:ea typeface="MS PGothic" pitchFamily="34" charset="-128"/>
                <a:cs typeface="ＭＳ Ｐゴシック" charset="0"/>
                <a:hlinkClick r:id="rId9"/>
              </a:rPr>
              <a:t>kreditnim karticama. Motivi za takve napade mogu biti osveta, ucena</a:t>
            </a:r>
            <a:r>
              <a:rPr lang="sr-Latn-RS" sz="1200" kern="1200" dirty="0" smtClean="0">
                <a:solidFill>
                  <a:schemeClr val="tx1"/>
                </a:solidFill>
                <a:effectLst/>
                <a:latin typeface="+mn-lt"/>
                <a:ea typeface="MS PGothic" pitchFamily="34" charset="-128"/>
                <a:cs typeface="ＭＳ Ｐゴシック" charset="0"/>
              </a:rPr>
              <a:t> i </a:t>
            </a:r>
            <a:r>
              <a:rPr lang="sr-Latn-RS" sz="1200" u="sng" kern="1200" dirty="0" smtClean="0">
                <a:solidFill>
                  <a:schemeClr val="tx1"/>
                </a:solidFill>
                <a:effectLst/>
                <a:latin typeface="+mn-lt"/>
                <a:ea typeface="MS PGothic" pitchFamily="34" charset="-128"/>
                <a:cs typeface="ＭＳ Ｐゴシック" charset="0"/>
                <a:hlinkClick r:id="rId10"/>
              </a:rPr>
              <a:t>aktivizam</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GB" b="0" i="0" dirty="0" smtClean="0">
              <a:solidFill>
                <a:srgbClr val="202122"/>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endParaRPr lang="en-US" altLang="en-US"/>
          </a:p>
        </p:txBody>
      </p:sp>
    </p:spTree>
    <p:extLst>
      <p:ext uri="{BB962C8B-B14F-4D97-AF65-F5344CB8AC3E}">
        <p14:creationId xmlns:p14="http://schemas.microsoft.com/office/powerpoint/2010/main" val="18758457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en-US" sz="1200" kern="1200" dirty="0"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(„mreža </a:t>
            </a:r>
            <a:r>
              <a:rPr lang="sr-Latn-RS" sz="1200" kern="1200" dirty="0" err="1" smtClean="0">
                <a:solidFill>
                  <a:schemeClr val="tx1"/>
                </a:solidFill>
                <a:effectLst/>
                <a:latin typeface="+mn-lt"/>
                <a:ea typeface="MS PGothic" pitchFamily="34" charset="-128"/>
                <a:cs typeface="ＭＳ Ｐゴシック" charset="0"/>
              </a:rPr>
              <a:t>botova</a:t>
            </a:r>
            <a:r>
              <a:rPr lang="sr-Latn-RS" sz="1200" kern="1200" dirty="0" smtClean="0">
                <a:solidFill>
                  <a:schemeClr val="tx1"/>
                </a:solidFill>
                <a:effectLst/>
                <a:latin typeface="+mn-lt"/>
                <a:ea typeface="MS PGothic" pitchFamily="34" charset="-128"/>
                <a:cs typeface="ＭＳ Ｐゴシック" charset="0"/>
              </a:rPr>
              <a:t>”) – to je radna snaga interneta. </a:t>
            </a:r>
            <a:r>
              <a:rPr lang="sr-Latn-RS" sz="1200" kern="1200" dirty="0" err="1" smtClean="0">
                <a:solidFill>
                  <a:schemeClr val="tx1"/>
                </a:solidFill>
                <a:effectLst/>
                <a:latin typeface="+mn-lt"/>
                <a:ea typeface="MS PGothic" pitchFamily="34" charset="-128"/>
                <a:cs typeface="ＭＳ Ｐゴシック" charset="0"/>
              </a:rPr>
              <a:t>Botovi</a:t>
            </a:r>
            <a:r>
              <a:rPr lang="sr-Latn-RS" sz="1200" kern="1200" dirty="0" smtClean="0">
                <a:solidFill>
                  <a:schemeClr val="tx1"/>
                </a:solidFill>
                <a:effectLst/>
                <a:latin typeface="+mn-lt"/>
                <a:ea typeface="MS PGothic" pitchFamily="34" charset="-128"/>
                <a:cs typeface="ＭＳ Ｐゴシック" charset="0"/>
              </a:rPr>
              <a:t> su povezani računarima koji obavljaju izvestan broj </a:t>
            </a:r>
            <a:r>
              <a:rPr lang="sr-Latn-RS" sz="1200" kern="1200" dirty="0" err="1" smtClean="0">
                <a:solidFill>
                  <a:schemeClr val="tx1"/>
                </a:solidFill>
                <a:effectLst/>
                <a:latin typeface="+mn-lt"/>
                <a:ea typeface="MS PGothic" pitchFamily="34" charset="-128"/>
                <a:cs typeface="ＭＳ Ｐゴシック" charset="0"/>
              </a:rPr>
              <a:t>repetitivnih</a:t>
            </a:r>
            <a:r>
              <a:rPr lang="sr-Latn-RS" sz="1200" kern="1200" dirty="0" smtClean="0">
                <a:solidFill>
                  <a:schemeClr val="tx1"/>
                </a:solidFill>
                <a:effectLst/>
                <a:latin typeface="+mn-lt"/>
                <a:ea typeface="MS PGothic" pitchFamily="34" charset="-128"/>
                <a:cs typeface="ＭＳ Ｐゴシック" charset="0"/>
              </a:rPr>
              <a:t> zadataka da bi ti veb-sajtovi funkcionisali. Najčešće se koriste u vezi sa </a:t>
            </a:r>
            <a:r>
              <a:rPr lang="sr-Latn-RS" sz="1200" i="1" kern="1200" dirty="0" smtClean="0">
                <a:solidFill>
                  <a:schemeClr val="tx1"/>
                </a:solidFill>
                <a:effectLst/>
                <a:latin typeface="+mn-lt"/>
                <a:ea typeface="MS PGothic" pitchFamily="34" charset="-128"/>
                <a:cs typeface="ＭＳ Ｐゴシック" charset="0"/>
              </a:rPr>
              <a:t>Internet </a:t>
            </a:r>
            <a:r>
              <a:rPr lang="sr-Latn-RS" sz="1200" i="1" kern="1200" dirty="0" err="1" smtClean="0">
                <a:solidFill>
                  <a:schemeClr val="tx1"/>
                </a:solidFill>
                <a:effectLst/>
                <a:latin typeface="+mn-lt"/>
                <a:ea typeface="MS PGothic" pitchFamily="34" charset="-128"/>
                <a:cs typeface="ＭＳ Ｐゴシック" charset="0"/>
              </a:rPr>
              <a:t>Relay</a:t>
            </a:r>
            <a:r>
              <a:rPr lang="sr-Latn-RS" sz="1200" i="1" kern="1200" dirty="0" smtClean="0">
                <a:solidFill>
                  <a:schemeClr val="tx1"/>
                </a:solidFill>
                <a:effectLst/>
                <a:latin typeface="+mn-lt"/>
                <a:ea typeface="MS PGothic" pitchFamily="34" charset="-128"/>
                <a:cs typeface="ＭＳ Ｐゴシック" charset="0"/>
              </a:rPr>
              <a:t> Chat</a:t>
            </a:r>
            <a:r>
              <a:rPr lang="sr-Latn-RS" sz="1200" kern="1200" dirty="0" smtClean="0">
                <a:solidFill>
                  <a:schemeClr val="tx1"/>
                </a:solidFill>
                <a:effectLst/>
                <a:latin typeface="+mn-lt"/>
                <a:ea typeface="MS PGothic" pitchFamily="34" charset="-128"/>
                <a:cs typeface="ＭＳ Ｐゴシック" charset="0"/>
              </a:rPr>
              <a:t>. Ta vrsta </a:t>
            </a:r>
            <a:r>
              <a:rPr lang="sr-Latn-RS" sz="1200" kern="1200" dirty="0" err="1" smtClean="0">
                <a:solidFill>
                  <a:schemeClr val="tx1"/>
                </a:solidFill>
                <a:effectLst/>
                <a:latin typeface="+mn-lt"/>
                <a:ea typeface="MS PGothic" pitchFamily="34" charset="-128"/>
                <a:cs typeface="ＭＳ Ｐゴシック" charset="0"/>
              </a:rPr>
              <a:t>botneta</a:t>
            </a:r>
            <a:r>
              <a:rPr lang="sr-Latn-RS" sz="1200" kern="1200" dirty="0" smtClean="0">
                <a:solidFill>
                  <a:schemeClr val="tx1"/>
                </a:solidFill>
                <a:effectLst/>
                <a:latin typeface="+mn-lt"/>
                <a:ea typeface="MS PGothic" pitchFamily="34" charset="-128"/>
                <a:cs typeface="ＭＳ Ｐゴシック" charset="0"/>
              </a:rPr>
              <a:t> je potpuno legalna i čak je korisna za sticanje povoljnih korisničkih iskustava na internetu.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Međutim, treba biti oprezan i voditi računa o ilegalnim ili zlonamernim </a:t>
            </a:r>
            <a:r>
              <a:rPr lang="sr-Latn-RS" sz="1200" kern="1200" dirty="0" err="1" smtClean="0">
                <a:solidFill>
                  <a:schemeClr val="tx1"/>
                </a:solidFill>
                <a:effectLst/>
                <a:latin typeface="+mn-lt"/>
                <a:ea typeface="MS PGothic" pitchFamily="34" charset="-128"/>
                <a:cs typeface="ＭＳ Ｐゴシック" charset="0"/>
              </a:rPr>
              <a:t>botnetima</a:t>
            </a:r>
            <a:r>
              <a:rPr lang="sr-Latn-RS" sz="1200" kern="1200" dirty="0" smtClean="0">
                <a:solidFill>
                  <a:schemeClr val="tx1"/>
                </a:solidFill>
                <a:effectLst/>
                <a:latin typeface="+mn-lt"/>
                <a:ea typeface="MS PGothic" pitchFamily="34" charset="-128"/>
                <a:cs typeface="ＭＳ Ｐゴシック" charset="0"/>
              </a:rPr>
              <a:t>. Događa se da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stekne pristup vašem računaru preko neke vrste zlonamernog šifrovanja. U nekim slučajevima vaš uređaj je direktno </a:t>
            </a:r>
            <a:r>
              <a:rPr lang="sr-Latn-RS" sz="1200" kern="1200" dirty="0" err="1" smtClean="0">
                <a:solidFill>
                  <a:schemeClr val="tx1"/>
                </a:solidFill>
                <a:effectLst/>
                <a:latin typeface="+mn-lt"/>
                <a:ea typeface="MS PGothic" pitchFamily="34" charset="-128"/>
                <a:cs typeface="ＭＳ Ｐゴシック" charset="0"/>
              </a:rPr>
              <a:t>hakovan</a:t>
            </a:r>
            <a:r>
              <a:rPr lang="sr-Latn-RS" sz="1200" kern="1200" dirty="0" smtClean="0">
                <a:solidFill>
                  <a:schemeClr val="tx1"/>
                </a:solidFill>
                <a:effectLst/>
                <a:latin typeface="+mn-lt"/>
                <a:ea typeface="MS PGothic" pitchFamily="34" charset="-128"/>
                <a:cs typeface="ＭＳ Ｐゴシック" charset="0"/>
              </a:rPr>
              <a:t>, dok se u drugim situacijama koristi nešto što je poznato pod nazivom „pauk” (to je program koji se prikrada </a:t>
            </a:r>
            <a:r>
              <a:rPr lang="sr-Latn-RS" sz="1200" kern="1200" dirty="0" err="1" smtClean="0">
                <a:solidFill>
                  <a:schemeClr val="tx1"/>
                </a:solidFill>
                <a:effectLst/>
                <a:latin typeface="+mn-lt"/>
                <a:ea typeface="MS PGothic" pitchFamily="34" charset="-128"/>
                <a:cs typeface="ＭＳ Ｐゴシック" charset="0"/>
              </a:rPr>
              <a:t>internetom</a:t>
            </a:r>
            <a:r>
              <a:rPr lang="sr-Latn-RS" sz="1200" kern="1200" dirty="0" smtClean="0">
                <a:solidFill>
                  <a:schemeClr val="tx1"/>
                </a:solidFill>
                <a:effectLst/>
                <a:latin typeface="+mn-lt"/>
                <a:ea typeface="MS PGothic" pitchFamily="34" charset="-128"/>
                <a:cs typeface="ＭＳ Ｐゴシック" charset="0"/>
              </a:rPr>
              <a:t> tražeći rupe u bezbednosti koje može da iskoristi) i on automatski </a:t>
            </a:r>
            <a:r>
              <a:rPr lang="sr-Latn-RS" sz="1200" kern="1200" dirty="0" err="1" smtClean="0">
                <a:solidFill>
                  <a:schemeClr val="tx1"/>
                </a:solidFill>
                <a:effectLst/>
                <a:latin typeface="+mn-lt"/>
                <a:ea typeface="MS PGothic" pitchFamily="34" charset="-128"/>
                <a:cs typeface="ＭＳ Ｐゴシック" charset="0"/>
              </a:rPr>
              <a:t>hakuje</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Najčešće se dešava da </a:t>
            </a:r>
            <a:r>
              <a:rPr lang="sr-Latn-RS" sz="1200" kern="1200" dirty="0" err="1" smtClean="0">
                <a:solidFill>
                  <a:schemeClr val="tx1"/>
                </a:solidFill>
                <a:effectLst/>
                <a:latin typeface="+mn-lt"/>
                <a:ea typeface="MS PGothic" pitchFamily="34" charset="-128"/>
                <a:cs typeface="ＭＳ Ｐゴシック" charset="0"/>
              </a:rPr>
              <a:t>botneti</a:t>
            </a:r>
            <a:r>
              <a:rPr lang="sr-Latn-RS" sz="1200" kern="1200" dirty="0" smtClean="0">
                <a:solidFill>
                  <a:schemeClr val="tx1"/>
                </a:solidFill>
                <a:effectLst/>
                <a:latin typeface="+mn-lt"/>
                <a:ea typeface="MS PGothic" pitchFamily="34" charset="-128"/>
                <a:cs typeface="ＭＳ Ｐゴシック" charset="0"/>
              </a:rPr>
              <a:t> nastoje da vaš računar dodaju svojoj mreži. To se obično dešava pomoću </a:t>
            </a:r>
            <a:r>
              <a:rPr lang="es-CL" sz="1200" u="sng" kern="1200" dirty="0" smtClean="0">
                <a:solidFill>
                  <a:schemeClr val="tx1"/>
                </a:solidFill>
                <a:effectLst/>
                <a:latin typeface="+mn-lt"/>
                <a:ea typeface="MS PGothic" pitchFamily="34" charset="-128"/>
                <a:cs typeface="ＭＳ Ｐゴシック" charset="0"/>
                <a:hlinkClick r:id="rId3"/>
              </a:rPr>
              <a:t>drive-</a:t>
            </a:r>
            <a:r>
              <a:rPr lang="es-CL" sz="1200" u="sng" kern="1200" dirty="0" err="1" smtClean="0">
                <a:solidFill>
                  <a:schemeClr val="tx1"/>
                </a:solidFill>
                <a:effectLst/>
                <a:latin typeface="+mn-lt"/>
                <a:ea typeface="MS PGothic" pitchFamily="34" charset="-128"/>
                <a:cs typeface="ＭＳ Ｐゴシック" charset="0"/>
                <a:hlinkClick r:id="rId3"/>
              </a:rPr>
              <a:t>by</a:t>
            </a:r>
            <a:r>
              <a:rPr lang="es-CL" sz="1200" u="sng" kern="1200" dirty="0" smtClean="0">
                <a:solidFill>
                  <a:schemeClr val="tx1"/>
                </a:solidFill>
                <a:effectLst/>
                <a:latin typeface="+mn-lt"/>
                <a:ea typeface="MS PGothic" pitchFamily="34" charset="-128"/>
                <a:cs typeface="ＭＳ Ｐゴシック" charset="0"/>
                <a:hlinkClick r:id="rId3"/>
              </a:rPr>
              <a:t> </a:t>
            </a:r>
            <a:r>
              <a:rPr lang="es-CL" sz="1200" u="sng" kern="1200" dirty="0" err="1" smtClean="0">
                <a:solidFill>
                  <a:schemeClr val="tx1"/>
                </a:solidFill>
                <a:effectLst/>
                <a:latin typeface="+mn-lt"/>
                <a:ea typeface="MS PGothic" pitchFamily="34" charset="-128"/>
                <a:cs typeface="ＭＳ Ｐゴシック" charset="0"/>
                <a:hlinkClick r:id="rId3"/>
              </a:rPr>
              <a:t>download</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ili</a:t>
            </a:r>
            <a:r>
              <a:rPr lang="es-CL" sz="1200" kern="1200" dirty="0" smtClean="0">
                <a:solidFill>
                  <a:schemeClr val="tx1"/>
                </a:solidFill>
                <a:effectLst/>
                <a:latin typeface="+mn-lt"/>
                <a:ea typeface="MS PGothic" pitchFamily="34" charset="-128"/>
                <a:cs typeface="ＭＳ Ｐゴシック" charset="0"/>
              </a:rPr>
              <a:t> </a:t>
            </a:r>
            <a:r>
              <a:rPr lang="sr-Latn-RS" sz="1200" u="sng" kern="1200" dirty="0" smtClean="0">
                <a:solidFill>
                  <a:schemeClr val="tx1"/>
                </a:solidFill>
                <a:effectLst/>
                <a:latin typeface="+mn-lt"/>
                <a:ea typeface="MS PGothic" pitchFamily="34" charset="-128"/>
                <a:cs typeface="ＭＳ Ｐゴシック" charset="0"/>
                <a:hlinkClick r:id="rId4"/>
              </a:rPr>
              <a:t>tako što vas prevare da instalirate trojanca</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u svoj računar</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Kada je jednom taj softver preuzet (</a:t>
            </a:r>
            <a:r>
              <a:rPr lang="es-CL" sz="1200" i="1" kern="1200" dirty="0" err="1" smtClean="0">
                <a:solidFill>
                  <a:schemeClr val="tx1"/>
                </a:solidFill>
                <a:effectLst/>
                <a:latin typeface="+mn-lt"/>
                <a:ea typeface="MS PGothic" pitchFamily="34" charset="-128"/>
                <a:cs typeface="ＭＳ Ｐゴシック" charset="0"/>
              </a:rPr>
              <a:t>downloaded</a:t>
            </a:r>
            <a:r>
              <a:rPr lang="sr-Latn-RS" sz="1200" kern="1200" dirty="0" smtClean="0">
                <a:solidFill>
                  <a:schemeClr val="tx1"/>
                </a:solidFill>
                <a:effectLst/>
                <a:latin typeface="+mn-lt"/>
                <a:ea typeface="MS PGothic" pitchFamily="34" charset="-128"/>
                <a:cs typeface="ＭＳ Ｐゴシック" charset="0"/>
              </a:rPr>
              <a:t>)</a:t>
            </a:r>
            <a:r>
              <a:rPr lang="es-CL"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kontaktira svoj </a:t>
            </a:r>
            <a:r>
              <a:rPr lang="sr-Latn-RS" sz="1200" kern="1200" dirty="0" err="1" smtClean="0">
                <a:solidFill>
                  <a:schemeClr val="tx1"/>
                </a:solidFill>
                <a:effectLst/>
                <a:latin typeface="+mn-lt"/>
                <a:ea typeface="MS PGothic" pitchFamily="34" charset="-128"/>
                <a:cs typeface="ＭＳ Ｐゴシック" charset="0"/>
              </a:rPr>
              <a:t>master</a:t>
            </a:r>
            <a:r>
              <a:rPr lang="sr-Latn-RS" sz="1200" kern="1200" dirty="0" smtClean="0">
                <a:solidFill>
                  <a:schemeClr val="tx1"/>
                </a:solidFill>
                <a:effectLst/>
                <a:latin typeface="+mn-lt"/>
                <a:ea typeface="MS PGothic" pitchFamily="34" charset="-128"/>
                <a:cs typeface="ＭＳ Ｐゴシック" charset="0"/>
              </a:rPr>
              <a:t> kompjuter i obaveštava ga da je sve spremno. Sada je vaš računar, telefon ili </a:t>
            </a:r>
            <a:r>
              <a:rPr lang="sr-Latn-RS" sz="1200" kern="1200" dirty="0" err="1" smtClean="0">
                <a:solidFill>
                  <a:schemeClr val="tx1"/>
                </a:solidFill>
                <a:effectLst/>
                <a:latin typeface="+mn-lt"/>
                <a:ea typeface="MS PGothic" pitchFamily="34" charset="-128"/>
                <a:cs typeface="ＭＳ Ｐゴシック" charset="0"/>
              </a:rPr>
              <a:t>tablet</a:t>
            </a:r>
            <a:r>
              <a:rPr lang="sr-Latn-RS" sz="1200" kern="1200" dirty="0" smtClean="0">
                <a:solidFill>
                  <a:schemeClr val="tx1"/>
                </a:solidFill>
                <a:effectLst/>
                <a:latin typeface="+mn-lt"/>
                <a:ea typeface="MS PGothic" pitchFamily="34" charset="-128"/>
                <a:cs typeface="ＭＳ Ｐゴシック" charset="0"/>
              </a:rPr>
              <a:t> u potpunosti pod kontrolom lica koje je stvorilo taj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Kada vlasnik </a:t>
            </a:r>
            <a:r>
              <a:rPr lang="sr-Latn-RS" sz="1200" kern="1200" dirty="0" err="1" smtClean="0">
                <a:solidFill>
                  <a:schemeClr val="tx1"/>
                </a:solidFill>
                <a:effectLst/>
                <a:latin typeface="+mn-lt"/>
                <a:ea typeface="MS PGothic" pitchFamily="34" charset="-128"/>
                <a:cs typeface="ＭＳ Ｐゴシック" charset="0"/>
              </a:rPr>
              <a:t>botneta</a:t>
            </a:r>
            <a:r>
              <a:rPr lang="sr-Latn-RS" sz="1200" kern="1200" dirty="0" smtClean="0">
                <a:solidFill>
                  <a:schemeClr val="tx1"/>
                </a:solidFill>
                <a:effectLst/>
                <a:latin typeface="+mn-lt"/>
                <a:ea typeface="MS PGothic" pitchFamily="34" charset="-128"/>
                <a:cs typeface="ＭＳ Ｐゴシック" charset="0"/>
              </a:rPr>
              <a:t> stekne kontrolu nad vašim računarom, on obično koristi vaš uređaj da bi obavio neke druge podle zadatke. Obično takvi zadaci koje obavljaju </a:t>
            </a:r>
            <a:r>
              <a:rPr lang="sr-Latn-RS" sz="1200" kern="1200" dirty="0" err="1" smtClean="0">
                <a:solidFill>
                  <a:schemeClr val="tx1"/>
                </a:solidFill>
                <a:effectLst/>
                <a:latin typeface="+mn-lt"/>
                <a:ea typeface="MS PGothic" pitchFamily="34" charset="-128"/>
                <a:cs typeface="ＭＳ Ｐゴシック" charset="0"/>
              </a:rPr>
              <a:t>botneti</a:t>
            </a:r>
            <a:r>
              <a:rPr lang="sr-Latn-RS" sz="1200" kern="1200" dirty="0" smtClean="0">
                <a:solidFill>
                  <a:schemeClr val="tx1"/>
                </a:solidFill>
                <a:effectLst/>
                <a:latin typeface="+mn-lt"/>
                <a:ea typeface="MS PGothic" pitchFamily="34" charset="-128"/>
                <a:cs typeface="ＭＳ Ｐゴシック" charset="0"/>
              </a:rPr>
              <a:t> obuhvataju:</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Korišćenje snage vašeg računara za pomoć u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napadima kako bi se zatvorili veb-sajtovi.</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Slanje </a:t>
            </a:r>
            <a:r>
              <a:rPr lang="sr-Latn-RS" sz="1200" kern="1200" dirty="0" err="1" smtClean="0">
                <a:solidFill>
                  <a:schemeClr val="tx1"/>
                </a:solidFill>
                <a:effectLst/>
                <a:latin typeface="+mn-lt"/>
                <a:ea typeface="MS PGothic" pitchFamily="34" charset="-128"/>
                <a:cs typeface="ＭＳ Ｐゴシック" charset="0"/>
              </a:rPr>
              <a:t>imejlom</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spamova</a:t>
            </a:r>
            <a:r>
              <a:rPr lang="sr-Latn-RS" sz="1200" kern="1200" dirty="0" smtClean="0">
                <a:solidFill>
                  <a:schemeClr val="tx1"/>
                </a:solidFill>
                <a:effectLst/>
                <a:latin typeface="+mn-lt"/>
                <a:ea typeface="MS PGothic" pitchFamily="34" charset="-128"/>
                <a:cs typeface="ＭＳ Ｐゴシック" charset="0"/>
              </a:rPr>
              <a:t> milionima korisnika interneta.</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Generisanje lažnog internet saobraćaja na veb-sajtu nekog trećeg lica radi sticanja finansijske dobiti.</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Zamena oglasa koji su u vidu </a:t>
            </a:r>
            <a:r>
              <a:rPr lang="sr-Latn-RS" sz="1200" kern="1200" dirty="0" err="1" smtClean="0">
                <a:solidFill>
                  <a:schemeClr val="tx1"/>
                </a:solidFill>
                <a:effectLst/>
                <a:latin typeface="+mn-lt"/>
                <a:ea typeface="MS PGothic" pitchFamily="34" charset="-128"/>
                <a:cs typeface="ＭＳ Ｐゴシック" charset="0"/>
              </a:rPr>
              <a:t>banera</a:t>
            </a:r>
            <a:r>
              <a:rPr lang="sr-Latn-RS" sz="1200" kern="1200" dirty="0" smtClean="0">
                <a:solidFill>
                  <a:schemeClr val="tx1"/>
                </a:solidFill>
                <a:effectLst/>
                <a:latin typeface="+mn-lt"/>
                <a:ea typeface="MS PGothic" pitchFamily="34" charset="-128"/>
                <a:cs typeface="ＭＳ Ｐゴシック" charset="0"/>
              </a:rPr>
              <a:t> na vašem veb-</a:t>
            </a:r>
            <a:r>
              <a:rPr lang="sr-Latn-RS" sz="1200" kern="1200" dirty="0" err="1" smtClean="0">
                <a:solidFill>
                  <a:schemeClr val="tx1"/>
                </a:solidFill>
                <a:effectLst/>
                <a:latin typeface="+mn-lt"/>
                <a:ea typeface="MS PGothic" pitchFamily="34" charset="-128"/>
                <a:cs typeface="ＭＳ Ｐゴシック" charset="0"/>
              </a:rPr>
              <a:t>brauzeru</a:t>
            </a:r>
            <a:r>
              <a:rPr lang="sr-Latn-RS" sz="1200" kern="1200" dirty="0" smtClean="0">
                <a:solidFill>
                  <a:schemeClr val="tx1"/>
                </a:solidFill>
                <a:effectLst/>
                <a:latin typeface="+mn-lt"/>
                <a:ea typeface="MS PGothic" pitchFamily="34" charset="-128"/>
                <a:cs typeface="ＭＳ Ｐゴシック" charset="0"/>
              </a:rPr>
              <a:t>, a namenjeni su upravo vama.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Ubacivanje </a:t>
            </a:r>
            <a:r>
              <a:rPr lang="sr-Latn-RS" sz="1200" i="1" kern="1200" dirty="0" smtClean="0">
                <a:solidFill>
                  <a:schemeClr val="tx1"/>
                </a:solidFill>
                <a:effectLst/>
                <a:latin typeface="+mn-lt"/>
                <a:ea typeface="MS PGothic" pitchFamily="34" charset="-128"/>
                <a:cs typeface="ＭＳ Ｐゴシック" charset="0"/>
              </a:rPr>
              <a:t>p</a:t>
            </a:r>
            <a:r>
              <a:rPr lang="es-CL" sz="1200" i="1" kern="1200" dirty="0" err="1" smtClean="0">
                <a:solidFill>
                  <a:schemeClr val="tx1"/>
                </a:solidFill>
                <a:effectLst/>
                <a:latin typeface="+mn-lt"/>
                <a:ea typeface="MS PGothic" pitchFamily="34" charset="-128"/>
                <a:cs typeface="ＭＳ Ｐゴシック" charset="0"/>
              </a:rPr>
              <a:t>op</a:t>
            </a:r>
            <a:r>
              <a:rPr lang="es-CL" sz="1200" i="1" kern="1200" dirty="0" smtClean="0">
                <a:solidFill>
                  <a:schemeClr val="tx1"/>
                </a:solidFill>
                <a:effectLst/>
                <a:latin typeface="+mn-lt"/>
                <a:ea typeface="MS PGothic" pitchFamily="34" charset="-128"/>
                <a:cs typeface="ＭＳ Ｐゴシック" charset="0"/>
              </a:rPr>
              <a:t>-up</a:t>
            </a:r>
            <a:r>
              <a:rPr lang="sr-Latn-RS" sz="1200" kern="1200" dirty="0" smtClean="0">
                <a:solidFill>
                  <a:schemeClr val="tx1"/>
                </a:solidFill>
                <a:effectLst/>
                <a:latin typeface="+mn-lt"/>
                <a:ea typeface="MS PGothic" pitchFamily="34" charset="-128"/>
                <a:cs typeface="ＭＳ Ｐゴシック" charset="0"/>
              </a:rPr>
              <a:t> oglasa koji su tako koncipirani da vas ubede da platite za uklanjanje </a:t>
            </a:r>
            <a:r>
              <a:rPr lang="sr-Latn-RS" sz="1200" kern="1200" dirty="0" err="1" smtClean="0">
                <a:solidFill>
                  <a:schemeClr val="tx1"/>
                </a:solidFill>
                <a:effectLst/>
                <a:latin typeface="+mn-lt"/>
                <a:ea typeface="MS PGothic" pitchFamily="34" charset="-128"/>
                <a:cs typeface="ＭＳ Ｐゴシック" charset="0"/>
              </a:rPr>
              <a:t>botneta</a:t>
            </a:r>
            <a:r>
              <a:rPr lang="sr-Latn-RS" sz="1200" kern="1200" dirty="0" smtClean="0">
                <a:solidFill>
                  <a:schemeClr val="tx1"/>
                </a:solidFill>
                <a:effectLst/>
                <a:latin typeface="+mn-lt"/>
                <a:ea typeface="MS PGothic" pitchFamily="34" charset="-128"/>
                <a:cs typeface="ＭＳ Ｐゴシック" charset="0"/>
              </a:rPr>
              <a:t> pomoću nekog lažnog paketa za oslobađanje od špijunskog softvera.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Kratak odgovor glasio bi da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otima vaš kompjuter da bi uradio ono što </a:t>
            </a:r>
            <a:r>
              <a:rPr lang="sr-Latn-RS" sz="1200" kern="1200" dirty="0" err="1" smtClean="0">
                <a:solidFill>
                  <a:schemeClr val="tx1"/>
                </a:solidFill>
                <a:effectLst/>
                <a:latin typeface="+mn-lt"/>
                <a:ea typeface="MS PGothic" pitchFamily="34" charset="-128"/>
                <a:cs typeface="ＭＳ Ｐゴシック" charset="0"/>
              </a:rPr>
              <a:t>botneti</a:t>
            </a:r>
            <a:r>
              <a:rPr lang="sr-Latn-RS" sz="1200" kern="1200" dirty="0" smtClean="0">
                <a:solidFill>
                  <a:schemeClr val="tx1"/>
                </a:solidFill>
                <a:effectLst/>
                <a:latin typeface="+mn-lt"/>
                <a:ea typeface="MS PGothic" pitchFamily="34" charset="-128"/>
                <a:cs typeface="ＭＳ Ｐゴシック" charset="0"/>
              </a:rPr>
              <a:t> rade – brže i bolje obavio profane zadatke.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28229646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Grafičko objašnjenje načina na koji se uspostavlja mreža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i kako se ona može predstaviti kao ugovorena usluga u vidu ciljanih napada na metu. </a:t>
            </a:r>
            <a:endParaRPr lang="en-US" sz="1200" kern="1200" dirty="0" smtClean="0">
              <a:solidFill>
                <a:schemeClr val="tx1"/>
              </a:solidFill>
              <a:effectLst/>
              <a:latin typeface="+mn-lt"/>
              <a:ea typeface="MS PGothic" pitchFamily="34" charset="-128"/>
              <a:cs typeface="ＭＳ Ｐゴシック" charset="0"/>
            </a:endParaRPr>
          </a:p>
          <a:p>
            <a:pPr indent="457200"/>
            <a:r>
              <a:rPr lang="pt-PT" sz="1200" kern="1200" dirty="0" smtClean="0">
                <a:solidFill>
                  <a:schemeClr val="tx1"/>
                </a:solidFill>
                <a:effectLst/>
                <a:latin typeface="+mn-lt"/>
                <a:ea typeface="MS PGothic" pitchFamily="34" charset="-128"/>
                <a:cs typeface="ＭＳ Ｐゴシック" charset="0"/>
              </a:rPr>
              <a:t>1</a:t>
            </a:r>
            <a:r>
              <a:rPr lang="sr-Latn-RS" sz="1200" kern="1200" dirty="0" smtClean="0">
                <a:solidFill>
                  <a:schemeClr val="tx1"/>
                </a:solidFill>
                <a:effectLst/>
                <a:latin typeface="+mn-lt"/>
                <a:ea typeface="MS PGothic" pitchFamily="34" charset="-128"/>
                <a:cs typeface="ＭＳ Ｐゴシック" charset="0"/>
              </a:rPr>
              <a:t>. Haker utvrđuje metod za </a:t>
            </a:r>
            <a:r>
              <a:rPr lang="sr-Latn-RS" sz="1200" kern="1200" dirty="0" err="1" smtClean="0">
                <a:solidFill>
                  <a:schemeClr val="tx1"/>
                </a:solidFill>
                <a:effectLst/>
                <a:latin typeface="+mn-lt"/>
                <a:ea typeface="MS PGothic" pitchFamily="34" charset="-128"/>
                <a:cs typeface="ＭＳ Ｐゴシック" charset="0"/>
              </a:rPr>
              <a:t>implantiranje</a:t>
            </a:r>
            <a:r>
              <a:rPr lang="sr-Latn-RS" sz="1200" kern="1200" dirty="0" smtClean="0">
                <a:solidFill>
                  <a:schemeClr val="tx1"/>
                </a:solidFill>
                <a:effectLst/>
                <a:latin typeface="+mn-lt"/>
                <a:ea typeface="MS PGothic" pitchFamily="34" charset="-128"/>
                <a:cs typeface="ＭＳ Ｐゴシック" charset="0"/>
              </a:rPr>
              <a:t> zlonamernog softvera u jedan broj uređaja – to mogu biti hiljade ili milioni. Korisnici praktično ne znaju da je taj zlonamerni softver ugrađen – uobičajeno se napadaju loše zaštićeni ili „krpljeni” računari. </a:t>
            </a:r>
            <a:endParaRPr lang="en-US" sz="1200" kern="1200" dirty="0" smtClean="0">
              <a:solidFill>
                <a:schemeClr val="tx1"/>
              </a:solidFill>
              <a:effectLst/>
              <a:latin typeface="+mn-lt"/>
              <a:ea typeface="MS PGothic" pitchFamily="34" charset="-128"/>
              <a:cs typeface="ＭＳ Ｐゴシック" charset="0"/>
            </a:endParaRPr>
          </a:p>
          <a:p>
            <a:pPr indent="457200"/>
            <a:r>
              <a:rPr lang="pt-PT" sz="1200" kern="1200" dirty="0" smtClean="0">
                <a:solidFill>
                  <a:schemeClr val="tx1"/>
                </a:solidFill>
                <a:effectLst/>
                <a:latin typeface="+mn-lt"/>
                <a:ea typeface="MS PGothic" pitchFamily="34" charset="-128"/>
                <a:cs typeface="ＭＳ Ｐゴシック" charset="0"/>
              </a:rPr>
              <a:t>2</a:t>
            </a:r>
            <a:r>
              <a:rPr lang="sr-Latn-RS" sz="1200" kern="1200" dirty="0" smtClean="0">
                <a:solidFill>
                  <a:schemeClr val="tx1"/>
                </a:solidFill>
                <a:effectLst/>
                <a:latin typeface="+mn-lt"/>
                <a:ea typeface="MS PGothic" pitchFamily="34" charset="-128"/>
                <a:cs typeface="ＭＳ Ｐゴシック" charset="0"/>
              </a:rPr>
              <a:t>. Kada je </a:t>
            </a:r>
            <a:r>
              <a:rPr lang="sr-Latn-RS" sz="1200" kern="1200" dirty="0" err="1" smtClean="0">
                <a:solidFill>
                  <a:schemeClr val="tx1"/>
                </a:solidFill>
                <a:effectLst/>
                <a:latin typeface="+mn-lt"/>
                <a:ea typeface="MS PGothic" pitchFamily="34" charset="-128"/>
                <a:cs typeface="ＭＳ Ｐゴシック" charset="0"/>
              </a:rPr>
              <a:t>malver</a:t>
            </a:r>
            <a:r>
              <a:rPr lang="sr-Latn-RS" sz="1200" kern="1200" dirty="0" smtClean="0">
                <a:solidFill>
                  <a:schemeClr val="tx1"/>
                </a:solidFill>
                <a:effectLst/>
                <a:latin typeface="+mn-lt"/>
                <a:ea typeface="MS PGothic" pitchFamily="34" charset="-128"/>
                <a:cs typeface="ＭＳ Ｐゴシック" charset="0"/>
              </a:rPr>
              <a:t> ugrađen, on može, onda kada to bude potrebno, da kontroliše te računare. Neki računari mogu preći u </a:t>
            </a:r>
            <a:r>
              <a:rPr lang="sr-Latn-RS" sz="1200" kern="1200" dirty="0" err="1" smtClean="0">
                <a:solidFill>
                  <a:schemeClr val="tx1"/>
                </a:solidFill>
                <a:effectLst/>
                <a:latin typeface="+mn-lt"/>
                <a:ea typeface="MS PGothic" pitchFamily="34" charset="-128"/>
                <a:cs typeface="ＭＳ Ｐゴシック" charset="0"/>
              </a:rPr>
              <a:t>oflajn</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mod</a:t>
            </a:r>
            <a:r>
              <a:rPr lang="sr-Latn-RS" sz="1200" kern="1200" dirty="0" smtClean="0">
                <a:solidFill>
                  <a:schemeClr val="tx1"/>
                </a:solidFill>
                <a:effectLst/>
                <a:latin typeface="+mn-lt"/>
                <a:ea typeface="MS PGothic" pitchFamily="34" charset="-128"/>
                <a:cs typeface="ＭＳ Ｐゴシック" charset="0"/>
              </a:rPr>
              <a:t> i tako postati beskorisni – međutim, razmere operacije su takve da čak i ako izgube 25–50%, oni i dalje raspolažu sa hiljadama računara koje mogu da iskoriste. </a:t>
            </a:r>
            <a:endParaRPr lang="en-US" sz="1200" kern="1200" dirty="0" smtClean="0">
              <a:solidFill>
                <a:schemeClr val="tx1"/>
              </a:solidFill>
              <a:effectLst/>
              <a:latin typeface="+mn-lt"/>
              <a:ea typeface="MS PGothic" pitchFamily="34" charset="-128"/>
              <a:cs typeface="ＭＳ Ｐゴシック" charset="0"/>
            </a:endParaRPr>
          </a:p>
          <a:p>
            <a:pPr indent="457200"/>
            <a:r>
              <a:rPr lang="pt-PT" sz="1200" kern="1200" dirty="0" smtClean="0">
                <a:solidFill>
                  <a:schemeClr val="tx1"/>
                </a:solidFill>
                <a:effectLst/>
                <a:latin typeface="+mn-lt"/>
                <a:ea typeface="MS PGothic" pitchFamily="34" charset="-128"/>
                <a:cs typeface="ＭＳ Ｐゴシック" charset="0"/>
              </a:rPr>
              <a:t>3</a:t>
            </a:r>
            <a:r>
              <a:rPr lang="sr-Latn-RS" sz="1200" kern="1200" dirty="0" smtClean="0">
                <a:solidFill>
                  <a:schemeClr val="tx1"/>
                </a:solidFill>
                <a:effectLst/>
                <a:latin typeface="+mn-lt"/>
                <a:ea typeface="MS PGothic" pitchFamily="34" charset="-128"/>
                <a:cs typeface="ＭＳ Ｐゴシック" charset="0"/>
              </a:rPr>
              <a:t>. Upućuju zahtev krajnjem korisniku – to može biti banka, neka kompanija ili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kockarnica ili kladionica – čiji sistemi moraju biti prisutni na mreži i raditi 24 sata dnevno, sedam dana u nedelji. Hakeri prete da će iskoristiti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da „skinu” resurs ili veb-sajt – čime bi zaustavili rad te kompanije, pa samim tim i onemogućili da ona dalje zarađuje. Isto tako, tim napadom bi bio prouzrokovan gubitak poverenja klijenata u samu kompaniju. </a:t>
            </a:r>
            <a:endParaRPr lang="en-US" sz="1200" kern="1200" dirty="0" smtClean="0">
              <a:solidFill>
                <a:schemeClr val="tx1"/>
              </a:solidFill>
              <a:effectLst/>
              <a:latin typeface="+mn-lt"/>
              <a:ea typeface="MS PGothic" pitchFamily="34" charset="-128"/>
              <a:cs typeface="ＭＳ Ｐゴシック" charset="0"/>
            </a:endParaRPr>
          </a:p>
          <a:p>
            <a:pPr indent="457200"/>
            <a:r>
              <a:rPr lang="pt-PT" sz="1200" kern="1200" dirty="0" smtClean="0">
                <a:solidFill>
                  <a:schemeClr val="tx1"/>
                </a:solidFill>
                <a:effectLst/>
                <a:latin typeface="+mn-lt"/>
                <a:ea typeface="MS PGothic" pitchFamily="34" charset="-128"/>
                <a:cs typeface="ＭＳ Ｐゴシック" charset="0"/>
              </a:rPr>
              <a:t>4</a:t>
            </a:r>
            <a:r>
              <a:rPr lang="sr-Latn-RS" sz="1200" kern="1200" dirty="0" smtClean="0">
                <a:solidFill>
                  <a:schemeClr val="tx1"/>
                </a:solidFill>
                <a:effectLst/>
                <a:latin typeface="+mn-lt"/>
                <a:ea typeface="MS PGothic" pitchFamily="34" charset="-128"/>
                <a:cs typeface="ＭＳ Ｐゴシック" charset="0"/>
              </a:rPr>
              <a:t>. Ako ne dobiju šta žele, hakeri šalju komandu zombi kompjuterima da obave određenu akciju – to može biti slanje hiljada </a:t>
            </a:r>
            <a:r>
              <a:rPr lang="sr-Latn-RS" sz="1200" kern="1200" dirty="0" err="1" smtClean="0">
                <a:solidFill>
                  <a:schemeClr val="tx1"/>
                </a:solidFill>
                <a:effectLst/>
                <a:latin typeface="+mn-lt"/>
                <a:ea typeface="MS PGothic" pitchFamily="34" charset="-128"/>
                <a:cs typeface="ＭＳ Ｐゴシック" charset="0"/>
              </a:rPr>
              <a:t>spam</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imejlova</a:t>
            </a:r>
            <a:r>
              <a:rPr lang="sr-Latn-RS" sz="1200" kern="1200" dirty="0" smtClean="0">
                <a:solidFill>
                  <a:schemeClr val="tx1"/>
                </a:solidFill>
                <a:effectLst/>
                <a:latin typeface="+mn-lt"/>
                <a:ea typeface="MS PGothic" pitchFamily="34" charset="-128"/>
                <a:cs typeface="ＭＳ Ｐゴシック" charset="0"/>
              </a:rPr>
              <a:t> ili upućivanje stvarnih zahteva veb-serveru u tolikim količinama da se on zaguši i uruši. </a:t>
            </a:r>
            <a:endParaRPr lang="en-US" sz="1200" kern="1200" dirty="0" smtClean="0">
              <a:solidFill>
                <a:schemeClr val="tx1"/>
              </a:solidFill>
              <a:effectLst/>
              <a:latin typeface="+mn-lt"/>
              <a:ea typeface="MS PGothic" pitchFamily="34" charset="-128"/>
              <a:cs typeface="ＭＳ Ｐゴシック" charset="0"/>
            </a:endParaRPr>
          </a:p>
          <a:p>
            <a:pPr indent="457200"/>
            <a:r>
              <a:rPr lang="pt-PT" sz="1200" kern="1200" dirty="0" smtClean="0">
                <a:solidFill>
                  <a:schemeClr val="tx1"/>
                </a:solidFill>
                <a:effectLst/>
                <a:latin typeface="+mn-lt"/>
                <a:ea typeface="MS PGothic" pitchFamily="34" charset="-128"/>
                <a:cs typeface="ＭＳ Ｐゴシック" charset="0"/>
              </a:rPr>
              <a:t>T</a:t>
            </a:r>
            <a:r>
              <a:rPr lang="sr-Latn-RS" sz="1200" kern="1200" dirty="0" smtClean="0">
                <a:solidFill>
                  <a:schemeClr val="tx1"/>
                </a:solidFill>
                <a:effectLst/>
                <a:latin typeface="+mn-lt"/>
                <a:ea typeface="MS PGothic" pitchFamily="34" charset="-128"/>
                <a:cs typeface="ＭＳ Ｐゴシック" charset="0"/>
              </a:rPr>
              <a:t>o su hakeri možda već i uradili u nekom manje kritičnom trenutku kako bi pokazali koliko su sposobni, pre nego što su uputili onaj stvarni, konačni zahtev.</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77711887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je ilustracija razmera problema – u 2018. bili smo svedoci dva dosad najveća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napada za koje je korišćena tehnika uvećanja koja nikada ranije nije bila primenjena.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Memcache</a:t>
            </a:r>
            <a:r>
              <a:rPr lang="sr-Latn-RS" sz="1200" kern="1200" dirty="0" smtClean="0">
                <a:solidFill>
                  <a:schemeClr val="tx1"/>
                </a:solidFill>
                <a:effectLst/>
                <a:latin typeface="+mn-lt"/>
                <a:ea typeface="MS PGothic" pitchFamily="34" charset="-128"/>
                <a:cs typeface="ＭＳ Ｐゴシック" charset="0"/>
              </a:rPr>
              <a:t> je softver otvorenog koda koji se može primeniti za skladištenje manjih paketa proizvoljno odabranih podataka; njegova je svrha da pruži pomoć veb-sajtovima i aplikacijama kako bi brže preuzeli sadržaj. Društvene mreže i drugi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resursi koriste taj softver – </a:t>
            </a:r>
            <a:r>
              <a:rPr lang="sr-Latn-RS" sz="1200" i="1" kern="1200" dirty="0" err="1" smtClean="0">
                <a:solidFill>
                  <a:schemeClr val="tx1"/>
                </a:solidFill>
                <a:effectLst/>
                <a:latin typeface="+mn-lt"/>
                <a:ea typeface="MS PGothic" pitchFamily="34" charset="-128"/>
                <a:cs typeface="ＭＳ Ｐゴシック" charset="0"/>
              </a:rPr>
              <a:t>GitHub</a:t>
            </a:r>
            <a:r>
              <a:rPr lang="sr-Latn-RS" sz="1200" kern="1200" dirty="0" smtClean="0">
                <a:solidFill>
                  <a:schemeClr val="tx1"/>
                </a:solidFill>
                <a:effectLst/>
                <a:latin typeface="+mn-lt"/>
                <a:ea typeface="MS PGothic" pitchFamily="34" charset="-128"/>
                <a:cs typeface="ＭＳ Ｐゴシック" charset="0"/>
              </a:rPr>
              <a:t> je najveća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zajednica kreatora softvera.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Facebook</a:t>
            </a:r>
            <a:r>
              <a:rPr lang="sr-Latn-RS" sz="1200" kern="1200" dirty="0" smtClean="0">
                <a:solidFill>
                  <a:schemeClr val="tx1"/>
                </a:solidFill>
                <a:effectLst/>
                <a:latin typeface="+mn-lt"/>
                <a:ea typeface="MS PGothic" pitchFamily="34" charset="-128"/>
                <a:cs typeface="ＭＳ Ｐゴシック" charset="0"/>
              </a:rPr>
              <a:t> (najveća društvena mreža u svetu guta 500+ terabajta dnevno (2017) – oko 21 terabajt na sat – oko 0,35 terabajta u minutu)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napadi imaju teške posledice zato što parališu organizacije, uključujući delove kritično važne infrastrukture, kao što su banke, i neprestano ih primoravaju da povećavaju svoje kapacitete za ublažavanje i </a:t>
            </a:r>
            <a:r>
              <a:rPr lang="sr-Latn-RS" sz="1200" kern="1200" dirty="0" err="1" smtClean="0">
                <a:solidFill>
                  <a:schemeClr val="tx1"/>
                </a:solidFill>
                <a:effectLst/>
                <a:latin typeface="+mn-lt"/>
                <a:ea typeface="MS PGothic" pitchFamily="34" charset="-128"/>
                <a:cs typeface="ＭＳ Ｐゴシック" charset="0"/>
              </a:rPr>
              <a:t>preveniranje</a:t>
            </a:r>
            <a:r>
              <a:rPr lang="sr-Latn-RS" sz="1200" kern="1200" dirty="0" smtClean="0">
                <a:solidFill>
                  <a:schemeClr val="tx1"/>
                </a:solidFill>
                <a:effectLst/>
                <a:latin typeface="+mn-lt"/>
                <a:ea typeface="MS PGothic" pitchFamily="34" charset="-128"/>
                <a:cs typeface="ＭＳ Ｐゴシック" charset="0"/>
              </a:rPr>
              <a:t> tih napada ne bi li obezbedili kontinuitet poslovanja. </a:t>
            </a:r>
            <a:r>
              <a:rPr lang="sr-Latn-RS" sz="1200" kern="1200" dirty="0" err="1" smtClean="0">
                <a:solidFill>
                  <a:schemeClr val="tx1"/>
                </a:solidFill>
                <a:effectLst/>
                <a:latin typeface="+mn-lt"/>
                <a:ea typeface="MS PGothic" pitchFamily="34" charset="-128"/>
                <a:cs typeface="ＭＳ Ｐゴシック" charset="0"/>
              </a:rPr>
              <a:t>Pružaoci</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sadržaja to obično koriste.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19833467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Nacionalnu infrastrukturu čine oni objekti, sistemi, lokacije, informacije, ljudi, mreže i procesi koji su neophodni za funkcionisanje države i od kojih zavisi svakodnevni život u njoj. To takođe obuhvata izvesne funkcije, mesta i organizacije koji nisu presudno važni za održavanje osnovnih usluga i službi, ali moraju biti zaštićeni zato što postoji potencijalna opasnost za javnost (na primer, civilni nuklearni i hemijski objekti).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Kao što se moglo i predvideti, postoji izvesno preklapanje između tih napada i nekih sredstava za napad koje smo objasnili ranije u ovom poglavlju, tj. ti napadi su mogli obuhvatiti i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i </a:t>
            </a:r>
            <a:r>
              <a:rPr lang="sr-Latn-RS" sz="1200" i="1" kern="1200" dirty="0" err="1" smtClean="0">
                <a:solidFill>
                  <a:schemeClr val="tx1"/>
                </a:solidFill>
                <a:effectLst/>
                <a:latin typeface="+mn-lt"/>
                <a:ea typeface="MS PGothic" pitchFamily="34" charset="-128"/>
                <a:cs typeface="ＭＳ Ｐゴシック" charset="0"/>
              </a:rPr>
              <a:t>cryptoware</a:t>
            </a:r>
            <a:r>
              <a:rPr lang="sr-Latn-RS" sz="1200" kern="1200" dirty="0" smtClean="0">
                <a:solidFill>
                  <a:schemeClr val="tx1"/>
                </a:solidFill>
                <a:effectLst/>
                <a:latin typeface="+mn-lt"/>
                <a:ea typeface="MS PGothic" pitchFamily="34" charset="-128"/>
                <a:cs typeface="ＭＳ Ｐゴシック" charset="0"/>
              </a:rPr>
              <a:t>, ali su ovi slučajevi o kojima ovde govorimo usredsređeni na napade u kojima je primarni motiv bio napad na samu infrastrukturu.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Malo su verovatni napadi na ove infrastrukturne objekte čiji bi </a:t>
            </a:r>
            <a:r>
              <a:rPr lang="sr-Latn-RS" sz="1200" kern="1200" dirty="0" err="1" smtClean="0">
                <a:solidFill>
                  <a:schemeClr val="tx1"/>
                </a:solidFill>
                <a:effectLst/>
                <a:latin typeface="+mn-lt"/>
                <a:ea typeface="MS PGothic" pitchFamily="34" charset="-128"/>
                <a:cs typeface="ＭＳ Ｐゴシック" charset="0"/>
              </a:rPr>
              <a:t>počinioci</a:t>
            </a:r>
            <a:r>
              <a:rPr lang="sr-Latn-RS" sz="1200" kern="1200" dirty="0" smtClean="0">
                <a:solidFill>
                  <a:schemeClr val="tx1"/>
                </a:solidFill>
                <a:effectLst/>
                <a:latin typeface="+mn-lt"/>
                <a:ea typeface="MS PGothic" pitchFamily="34" charset="-128"/>
                <a:cs typeface="ＭＳ Ｐゴシック" charset="0"/>
              </a:rPr>
              <a:t> bili finansijski motivisani kriminalci zato što takvi napadi privlače pažnju različitih organa vlasti i usled toga predstavljaju nesrazmeran rizik.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Najverovatniji potencijalni </a:t>
            </a:r>
            <a:r>
              <a:rPr lang="sr-Latn-RS" sz="1200" kern="1200" dirty="0" err="1" smtClean="0">
                <a:solidFill>
                  <a:schemeClr val="tx1"/>
                </a:solidFill>
                <a:effectLst/>
                <a:latin typeface="+mn-lt"/>
                <a:ea typeface="MS PGothic" pitchFamily="34" charset="-128"/>
                <a:cs typeface="ＭＳ Ｐゴシック" charset="0"/>
              </a:rPr>
              <a:t>počinioci</a:t>
            </a:r>
            <a:r>
              <a:rPr lang="sr-Latn-RS" sz="1200" kern="1200" dirty="0" smtClean="0">
                <a:solidFill>
                  <a:schemeClr val="tx1"/>
                </a:solidFill>
                <a:effectLst/>
                <a:latin typeface="+mn-lt"/>
                <a:ea typeface="MS PGothic" pitchFamily="34" charset="-128"/>
                <a:cs typeface="ＭＳ Ｐゴシック" charset="0"/>
              </a:rPr>
              <a:t> takvih napada su druge države i </a:t>
            </a:r>
            <a:r>
              <a:rPr lang="sr-Latn-RS" sz="1200" i="1" kern="1200" dirty="0" err="1" smtClean="0">
                <a:solidFill>
                  <a:schemeClr val="tx1"/>
                </a:solidFill>
                <a:effectLst/>
                <a:latin typeface="+mn-lt"/>
                <a:ea typeface="MS PGothic" pitchFamily="34" charset="-128"/>
                <a:cs typeface="ＭＳ Ｐゴシック" charset="0"/>
              </a:rPr>
              <a:t>script</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kiddies</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Sama dostupnost kriminalnih radnji kao usluge omogućuje takvim napadačima da izvedu potencijalno razorne napade.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15119781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(Tekst na slici na slajdu)</a:t>
            </a:r>
          </a:p>
          <a:p>
            <a:pPr marL="0" marR="0" indent="0" algn="l" defTabSz="457200" rtl="0" eaLnBrk="0" fontAlgn="base" latinLnBrk="0" hangingPunct="0">
              <a:lnSpc>
                <a:spcPct val="100000"/>
              </a:lnSpc>
              <a:spcBef>
                <a:spcPct val="30000"/>
              </a:spcBef>
              <a:spcAft>
                <a:spcPct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1. Rano otkrivanje i identifikacija velikog kibernetičkog napada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2. Klasifikacija (</a:t>
            </a:r>
            <a:r>
              <a:rPr lang="sr-Latn-RS" sz="1200" kern="1200" dirty="0" err="1" smtClean="0">
                <a:solidFill>
                  <a:schemeClr val="tx1"/>
                </a:solidFill>
                <a:effectLst/>
                <a:latin typeface="+mn-lt"/>
                <a:ea typeface="MS PGothic" pitchFamily="34" charset="-128"/>
                <a:cs typeface="ＭＳ Ｐゴシック" charset="0"/>
              </a:rPr>
              <a:t>kategorizacija</a:t>
            </a:r>
            <a:r>
              <a:rPr lang="sr-Latn-RS" sz="1200" kern="1200" dirty="0" smtClean="0">
                <a:solidFill>
                  <a:schemeClr val="tx1"/>
                </a:solidFill>
                <a:effectLst/>
                <a:latin typeface="+mn-lt"/>
                <a:ea typeface="MS PGothic" pitchFamily="34" charset="-128"/>
                <a:cs typeface="ＭＳ Ｐゴシック" charset="0"/>
              </a:rPr>
              <a:t>) pretnje</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3. Centar za koordinaciju hitnog odgovora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4. Rano upozorenje</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5. Operativni akcioni plan organa za sprovođenje zakona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6. Istraga i analiza u više nivoa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7. protokol o zaključivanju odgovora na vanrednu situaciju</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OSINT i tehnička koordinacija</a:t>
            </a:r>
          </a:p>
          <a:p>
            <a:pPr marL="0" marR="0" indent="0" algn="l" defTabSz="457200" rtl="0" eaLnBrk="0" fontAlgn="base" latinLnBrk="0" hangingPunct="0">
              <a:lnSpc>
                <a:spcPct val="100000"/>
              </a:lnSpc>
              <a:spcBef>
                <a:spcPct val="30000"/>
              </a:spcBef>
              <a:spcAft>
                <a:spcPct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a:t>
            </a:r>
          </a:p>
          <a:p>
            <a:pPr marL="0" marR="0" indent="0" algn="l" defTabSz="457200" rtl="0" eaLnBrk="0" fontAlgn="base" latinLnBrk="0" hangingPunct="0">
              <a:lnSpc>
                <a:spcPct val="100000"/>
              </a:lnSpc>
              <a:spcBef>
                <a:spcPct val="30000"/>
              </a:spcBef>
              <a:spcAft>
                <a:spcPct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Hvatanje </a:t>
            </a:r>
            <a:r>
              <a:rPr lang="sr-Latn-RS" sz="1200" kern="1200" dirty="0" err="1" smtClean="0">
                <a:solidFill>
                  <a:schemeClr val="tx1"/>
                </a:solidFill>
                <a:effectLst/>
                <a:latin typeface="+mn-lt"/>
                <a:ea typeface="MS PGothic" pitchFamily="34" charset="-128"/>
                <a:cs typeface="ＭＳ Ｐゴシック" charset="0"/>
              </a:rPr>
              <a:t>ukoštac</a:t>
            </a:r>
            <a:r>
              <a:rPr lang="sr-Latn-RS" sz="1200" kern="1200" dirty="0" smtClean="0">
                <a:solidFill>
                  <a:schemeClr val="tx1"/>
                </a:solidFill>
                <a:effectLst/>
                <a:latin typeface="+mn-lt"/>
                <a:ea typeface="MS PGothic" pitchFamily="34" charset="-128"/>
                <a:cs typeface="ＭＳ Ｐゴシック" charset="0"/>
              </a:rPr>
              <a:t> s takvim napadima lako može značiti da dokazi budu poslednja briga nadležnima – prvo se pristupa odbrani i ublažavanju da bi se obustavio napad</a:t>
            </a:r>
            <a:endParaRPr lang="en-US" sz="1200" kern="1200" dirty="0" smtClean="0">
              <a:solidFill>
                <a:schemeClr val="tx1"/>
              </a:solidFill>
              <a:effectLst/>
              <a:latin typeface="+mn-lt"/>
              <a:ea typeface="MS PGothic" pitchFamily="34" charset="-128"/>
              <a:cs typeface="ＭＳ Ｐゴシック" charset="0"/>
            </a:endParaRPr>
          </a:p>
          <a:p>
            <a:pPr algn="l"/>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18082263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16.</a:t>
            </a:r>
            <a:r>
              <a:rPr lang="sr-Latn-RS" sz="1200" kern="1200" baseline="0" dirty="0" smtClean="0">
                <a:solidFill>
                  <a:schemeClr val="tx1"/>
                </a:solidFill>
                <a:effectLst/>
                <a:latin typeface="+mn-lt"/>
                <a:ea typeface="MS PGothic" pitchFamily="34" charset="-128"/>
                <a:cs typeface="ＭＳ Ｐゴシック" charset="0"/>
              </a:rPr>
              <a:t> mart 2020. CYBERSCOOP</a:t>
            </a:r>
          </a:p>
          <a:p>
            <a:pPr indent="457200"/>
            <a:endParaRPr lang="sr-Latn-RS" sz="1200" kern="1200" baseline="0" dirty="0" smtClean="0">
              <a:solidFill>
                <a:schemeClr val="tx1"/>
              </a:solidFill>
              <a:effectLst/>
              <a:latin typeface="+mn-lt"/>
              <a:ea typeface="MS PGothic" pitchFamily="34" charset="-128"/>
              <a:cs typeface="ＭＳ Ｐゴシック" charset="0"/>
            </a:endParaRPr>
          </a:p>
          <a:p>
            <a:pPr indent="457200"/>
            <a:r>
              <a:rPr lang="sr-Latn-RS" sz="1200" kern="1200" baseline="0" dirty="0" smtClean="0">
                <a:solidFill>
                  <a:schemeClr val="tx1"/>
                </a:solidFill>
                <a:effectLst/>
                <a:latin typeface="+mn-lt"/>
                <a:ea typeface="MS PGothic" pitchFamily="34" charset="-128"/>
                <a:cs typeface="ＭＳ Ｐゴシック" charset="0"/>
              </a:rPr>
              <a:t>Prošla jedna godina otkako je zlonamernim napadom razbijena računarska mreža velike norveške aluminijumske kompanije </a:t>
            </a:r>
            <a:r>
              <a:rPr lang="sr-Latn-RS" sz="1200" kern="1200" baseline="0" dirty="0" err="1" smtClean="0">
                <a:solidFill>
                  <a:schemeClr val="tx1"/>
                </a:solidFill>
                <a:effectLst/>
                <a:latin typeface="+mn-lt"/>
                <a:ea typeface="MS PGothic" pitchFamily="34" charset="-128"/>
                <a:cs typeface="ＭＳ Ｐゴシック" charset="0"/>
              </a:rPr>
              <a:t>Norsk</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Hydro</a:t>
            </a:r>
            <a:r>
              <a:rPr lang="sr-Latn-RS" sz="1200" kern="1200" baseline="0" dirty="0" smtClean="0">
                <a:solidFill>
                  <a:schemeClr val="tx1"/>
                </a:solidFill>
                <a:effectLst/>
                <a:latin typeface="+mn-lt"/>
                <a:ea typeface="MS PGothic" pitchFamily="34" charset="-128"/>
                <a:cs typeface="ＭＳ Ｐゴシック" charset="0"/>
              </a:rPr>
              <a:t>, kojom je taj proizvodni gigant bio primoran da jedan deo svojih poslovnih operacija prebaci na ručno upravljanje, čime mu je bila naneta šteta od nekoliko desetina miliona dolara.</a:t>
            </a:r>
          </a:p>
          <a:p>
            <a:pPr indent="457200"/>
            <a:r>
              <a:rPr lang="sr-Latn-RS" sz="1200" kern="1200" baseline="0" dirty="0" err="1" smtClean="0">
                <a:solidFill>
                  <a:schemeClr val="tx1"/>
                </a:solidFill>
                <a:effectLst/>
                <a:latin typeface="+mn-lt"/>
                <a:ea typeface="MS PGothic" pitchFamily="34" charset="-128"/>
                <a:cs typeface="ＭＳ Ｐゴシック" charset="0"/>
              </a:rPr>
              <a:t>Ucenjivački</a:t>
            </a:r>
            <a:r>
              <a:rPr lang="sr-Latn-RS" sz="1200" kern="1200" baseline="0" dirty="0" smtClean="0">
                <a:solidFill>
                  <a:schemeClr val="tx1"/>
                </a:solidFill>
                <a:effectLst/>
                <a:latin typeface="+mn-lt"/>
                <a:ea typeface="MS PGothic" pitchFamily="34" charset="-128"/>
                <a:cs typeface="ＭＳ Ｐゴシック" charset="0"/>
              </a:rPr>
              <a:t> napad je bacio na kolena tu globalno značajnu proizvodnu kompaniju, a mnogobrojna pitanja u vezi sa motivima hakera i dalje su ostala bez odgovora. Napadači su izvršili napad na kompaniju koja ima dobru bezbednosnu praksu, ali su upotrebili takvu šifru da je i sama naplata bila otežana. Kompanija </a:t>
            </a:r>
            <a:r>
              <a:rPr lang="sr-Latn-RS" sz="1200" kern="1200" baseline="0" dirty="0" err="1" smtClean="0">
                <a:solidFill>
                  <a:schemeClr val="tx1"/>
                </a:solidFill>
                <a:effectLst/>
                <a:latin typeface="+mn-lt"/>
                <a:ea typeface="MS PGothic" pitchFamily="34" charset="-128"/>
                <a:cs typeface="ＭＳ Ｐゴシック" charset="0"/>
              </a:rPr>
              <a:t>Norsk</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Hydro</a:t>
            </a:r>
            <a:r>
              <a:rPr lang="sr-Latn-RS" sz="1200" kern="1200" baseline="0" dirty="0" smtClean="0">
                <a:solidFill>
                  <a:schemeClr val="tx1"/>
                </a:solidFill>
                <a:effectLst/>
                <a:latin typeface="+mn-lt"/>
                <a:ea typeface="MS PGothic" pitchFamily="34" charset="-128"/>
                <a:cs typeface="ＭＳ Ｐゴシック" charset="0"/>
              </a:rPr>
              <a:t> nikada nije isplatila taj novac, saopštio je njen zvanični predstavnik.</a:t>
            </a:r>
          </a:p>
          <a:p>
            <a:pPr indent="457200"/>
            <a:endParaRPr lang="sr-Latn-RS" sz="1200" kern="1200" baseline="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a:t>
            </a:r>
          </a:p>
          <a:p>
            <a:pPr indent="457200"/>
            <a:r>
              <a:rPr lang="sr-Latn-RS" sz="1200" kern="1200" dirty="0" smtClean="0">
                <a:solidFill>
                  <a:schemeClr val="tx1"/>
                </a:solidFill>
                <a:effectLst/>
                <a:latin typeface="+mn-lt"/>
                <a:ea typeface="MS PGothic" pitchFamily="34" charset="-128"/>
                <a:cs typeface="ＭＳ Ｐゴシック" charset="0"/>
              </a:rPr>
              <a:t>U rezultatima istrage koji su objavljeni u ponedeljak sada se navodi da  je </a:t>
            </a:r>
            <a:r>
              <a:rPr lang="sr-Latn-RS" sz="1200" kern="1200" dirty="0" err="1" smtClean="0">
                <a:solidFill>
                  <a:schemeClr val="tx1"/>
                </a:solidFill>
                <a:effectLst/>
                <a:latin typeface="+mn-lt"/>
                <a:ea typeface="MS PGothic" pitchFamily="34" charset="-128"/>
                <a:cs typeface="ＭＳ Ｐゴシック" charset="0"/>
              </a:rPr>
              <a:t>malver</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LockerGoga</a:t>
            </a:r>
            <a:r>
              <a:rPr lang="sr-Latn-RS" sz="1200" kern="1200" dirty="0" smtClean="0">
                <a:solidFill>
                  <a:schemeClr val="tx1"/>
                </a:solidFill>
                <a:effectLst/>
                <a:latin typeface="+mn-lt"/>
                <a:ea typeface="MS PGothic" pitchFamily="34" charset="-128"/>
                <a:cs typeface="ＭＳ Ｐゴシック" charset="0"/>
              </a:rPr>
              <a:t> koji je</a:t>
            </a:r>
            <a:r>
              <a:rPr lang="sr-Latn-RS" sz="1200" kern="1200" baseline="0" dirty="0" smtClean="0">
                <a:solidFill>
                  <a:schemeClr val="tx1"/>
                </a:solidFill>
                <a:effectLst/>
                <a:latin typeface="+mn-lt"/>
                <a:ea typeface="MS PGothic" pitchFamily="34" charset="-128"/>
                <a:cs typeface="ＭＳ Ｐゴシック" charset="0"/>
              </a:rPr>
              <a:t> upotrebljen za taj </a:t>
            </a:r>
            <a:r>
              <a:rPr lang="sr-Latn-RS" sz="1200" kern="1200" baseline="0" dirty="0" err="1" smtClean="0">
                <a:solidFill>
                  <a:schemeClr val="tx1"/>
                </a:solidFill>
                <a:effectLst/>
                <a:latin typeface="+mn-lt"/>
                <a:ea typeface="MS PGothic" pitchFamily="34" charset="-128"/>
                <a:cs typeface="ＭＳ Ｐゴシック" charset="0"/>
              </a:rPr>
              <a:t>ucenjivački</a:t>
            </a:r>
            <a:r>
              <a:rPr lang="sr-Latn-RS" sz="1200" kern="1200" baseline="0" dirty="0" smtClean="0">
                <a:solidFill>
                  <a:schemeClr val="tx1"/>
                </a:solidFill>
                <a:effectLst/>
                <a:latin typeface="+mn-lt"/>
                <a:ea typeface="MS PGothic" pitchFamily="34" charset="-128"/>
                <a:cs typeface="ＭＳ Ｐゴシック" charset="0"/>
              </a:rPr>
              <a:t> napad možda u ovoj varijanti bio tako koncipiran da poremeti rad kompanije a ne da iznudi sredstva od nje – prosto kao da je neko želeo da zatvori preduzeće i da „baci ključ“.</a:t>
            </a:r>
          </a:p>
          <a:p>
            <a:pPr indent="457200"/>
            <a:r>
              <a:rPr lang="sr-Latn-RS" sz="1200" kern="1200" baseline="0" dirty="0" smtClean="0">
                <a:solidFill>
                  <a:schemeClr val="tx1"/>
                </a:solidFill>
                <a:effectLst/>
                <a:latin typeface="+mn-lt"/>
                <a:ea typeface="MS PGothic" pitchFamily="34" charset="-128"/>
                <a:cs typeface="ＭＳ Ｐゴシック" charset="0"/>
              </a:rPr>
              <a:t>---------------------------</a:t>
            </a:r>
          </a:p>
          <a:p>
            <a:pPr indent="457200"/>
            <a:endParaRPr lang="sr-Latn-RS" sz="1200" kern="1200" baseline="0" dirty="0" smtClean="0">
              <a:solidFill>
                <a:schemeClr val="tx1"/>
              </a:solidFill>
              <a:effectLst/>
              <a:latin typeface="+mn-lt"/>
              <a:ea typeface="MS PGothic" pitchFamily="34" charset="-128"/>
              <a:cs typeface="ＭＳ Ｐゴシック" charset="0"/>
            </a:endParaRPr>
          </a:p>
          <a:p>
            <a:pPr indent="457200"/>
            <a:r>
              <a:rPr lang="sr-Latn-RS" sz="1200" kern="1200" baseline="0" dirty="0" smtClean="0">
                <a:solidFill>
                  <a:schemeClr val="tx1"/>
                </a:solidFill>
                <a:effectLst/>
                <a:latin typeface="+mn-lt"/>
                <a:ea typeface="MS PGothic" pitchFamily="34" charset="-128"/>
                <a:cs typeface="ＭＳ Ｐゴシック" charset="0"/>
              </a:rPr>
              <a:t>Bez obzira na to ko stoji iza napada na kompaniju </a:t>
            </a:r>
            <a:r>
              <a:rPr lang="sr-Latn-RS" sz="1200" kern="1200" baseline="0" dirty="0" err="1" smtClean="0">
                <a:solidFill>
                  <a:schemeClr val="tx1"/>
                </a:solidFill>
                <a:effectLst/>
                <a:latin typeface="+mn-lt"/>
                <a:ea typeface="MS PGothic" pitchFamily="34" charset="-128"/>
                <a:cs typeface="ＭＳ Ｐゴシック" charset="0"/>
              </a:rPr>
              <a:t>Norsk</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Hydro</a:t>
            </a:r>
            <a:r>
              <a:rPr lang="sr-Latn-RS" sz="1200" kern="1200" baseline="0" dirty="0" smtClean="0">
                <a:solidFill>
                  <a:schemeClr val="tx1"/>
                </a:solidFill>
                <a:effectLst/>
                <a:latin typeface="+mn-lt"/>
                <a:ea typeface="MS PGothic" pitchFamily="34" charset="-128"/>
                <a:cs typeface="ＭＳ Ｐゴシック" charset="0"/>
              </a:rPr>
              <a:t>, to je, kako se navodi, „zabrinjavajuće efikasan plan“ koji mogu da koriste razni hakeri koji uživaju podršku svojih država da se povežu sa kriminalcima i tako vrše napade na određene mete u nastojanju da ostvare svoje ciljeve. To je ocena </a:t>
            </a:r>
            <a:r>
              <a:rPr lang="sr-Latn-RS" sz="1200" kern="1200" baseline="0" dirty="0" err="1" smtClean="0">
                <a:solidFill>
                  <a:schemeClr val="tx1"/>
                </a:solidFill>
                <a:effectLst/>
                <a:latin typeface="+mn-lt"/>
                <a:ea typeface="MS PGothic" pitchFamily="34" charset="-128"/>
                <a:cs typeface="ＭＳ Ｐゴシック" charset="0"/>
              </a:rPr>
              <a:t>Džoa</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Slovika</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Joe</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Slowik</a:t>
            </a:r>
            <a:r>
              <a:rPr lang="sr-Latn-RS" sz="1200" kern="1200" baseline="0" dirty="0" smtClean="0">
                <a:solidFill>
                  <a:schemeClr val="tx1"/>
                </a:solidFill>
                <a:effectLst/>
                <a:latin typeface="+mn-lt"/>
                <a:ea typeface="MS PGothic" pitchFamily="34" charset="-128"/>
                <a:cs typeface="ＭＳ Ｐゴシック" charset="0"/>
              </a:rPr>
              <a:t>),  „lovca na neprijatelje“ u Odeljenju za </a:t>
            </a:r>
            <a:r>
              <a:rPr lang="sr-Latn-RS" sz="1200" kern="1200" baseline="0" dirty="0" err="1" smtClean="0">
                <a:solidFill>
                  <a:schemeClr val="tx1"/>
                </a:solidFill>
                <a:effectLst/>
                <a:latin typeface="+mn-lt"/>
                <a:ea typeface="MS PGothic" pitchFamily="34" charset="-128"/>
                <a:cs typeface="ＭＳ Ｐゴシック" charset="0"/>
              </a:rPr>
              <a:t>visokotehnološku</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bezbedost</a:t>
            </a:r>
            <a:r>
              <a:rPr lang="sr-Latn-RS" sz="1200" kern="1200" baseline="0" dirty="0" smtClean="0">
                <a:solidFill>
                  <a:schemeClr val="tx1"/>
                </a:solidFill>
                <a:effectLst/>
                <a:latin typeface="+mn-lt"/>
                <a:ea typeface="MS PGothic" pitchFamily="34" charset="-128"/>
                <a:cs typeface="ＭＳ Ｐゴシック" charset="0"/>
              </a:rPr>
              <a:t> te kompanije.</a:t>
            </a:r>
          </a:p>
          <a:p>
            <a:pPr indent="457200"/>
            <a:r>
              <a:rPr lang="sr-Latn-RS" sz="120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a:t>
            </a:r>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Hvatanje </a:t>
            </a:r>
            <a:r>
              <a:rPr lang="sr-Latn-RS" sz="1200" kern="1200" dirty="0" err="1" smtClean="0">
                <a:solidFill>
                  <a:schemeClr val="tx1"/>
                </a:solidFill>
                <a:effectLst/>
                <a:latin typeface="+mn-lt"/>
                <a:ea typeface="MS PGothic" pitchFamily="34" charset="-128"/>
                <a:cs typeface="ＭＳ Ｐゴシック" charset="0"/>
              </a:rPr>
              <a:t>ukoštac</a:t>
            </a:r>
            <a:r>
              <a:rPr lang="sr-Latn-RS" sz="1200" kern="1200" dirty="0" smtClean="0">
                <a:solidFill>
                  <a:schemeClr val="tx1"/>
                </a:solidFill>
                <a:effectLst/>
                <a:latin typeface="+mn-lt"/>
                <a:ea typeface="MS PGothic" pitchFamily="34" charset="-128"/>
                <a:cs typeface="ＭＳ Ｐゴシック" charset="0"/>
              </a:rPr>
              <a:t> s takvim napadima lako može značiti da dokazi budu poslednja briga nadležnima – prvo se pristupa odbrani i ublažavanju da bi se obustavio napad</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Primer naveden na levoj strani slajda upućuje na napad pomoću </a:t>
            </a:r>
            <a:r>
              <a:rPr lang="sr-Latn-RS" sz="1200" kern="1200" dirty="0" err="1" smtClean="0">
                <a:solidFill>
                  <a:schemeClr val="tx1"/>
                </a:solidFill>
                <a:effectLst/>
                <a:latin typeface="+mn-lt"/>
                <a:ea typeface="MS PGothic" pitchFamily="34" charset="-128"/>
                <a:cs typeface="ＭＳ Ｐゴシック" charset="0"/>
              </a:rPr>
              <a:t>ucenjivačkog</a:t>
            </a:r>
            <a:r>
              <a:rPr lang="sr-Latn-RS" sz="1200" kern="1200" dirty="0" smtClean="0">
                <a:solidFill>
                  <a:schemeClr val="tx1"/>
                </a:solidFill>
                <a:effectLst/>
                <a:latin typeface="+mn-lt"/>
                <a:ea typeface="MS PGothic" pitchFamily="34" charset="-128"/>
                <a:cs typeface="ＭＳ Ｐゴシック" charset="0"/>
              </a:rPr>
              <a:t> softvera, koji je verovatno bio tako koncipiran da se njime ne ostvari zarada, nego da se onemogući poslovanje – tako što će se zaključati fajlovi kompanije i ključ jednostavno baciti.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Primer na desnoj strani – </a:t>
            </a:r>
            <a:r>
              <a:rPr lang="es-CL" sz="1200" i="1" kern="1200" dirty="0" err="1" smtClean="0">
                <a:solidFill>
                  <a:schemeClr val="tx1"/>
                </a:solidFill>
                <a:effectLst/>
                <a:latin typeface="+mn-lt"/>
                <a:ea typeface="MS PGothic" pitchFamily="34" charset="-128"/>
                <a:cs typeface="ＭＳ Ｐゴシック" charset="0"/>
              </a:rPr>
              <a:t>Stuxnet</a:t>
            </a:r>
            <a:r>
              <a:rPr lang="sr-Latn-RS" sz="1200" kern="1200" dirty="0" smtClean="0">
                <a:solidFill>
                  <a:schemeClr val="tx1"/>
                </a:solidFill>
                <a:effectLst/>
                <a:latin typeface="+mn-lt"/>
                <a:ea typeface="MS PGothic" pitchFamily="34" charset="-128"/>
                <a:cs typeface="ＭＳ Ｐゴシック" charset="0"/>
              </a:rPr>
              <a:t> je bio jedan od </a:t>
            </a:r>
            <a:r>
              <a:rPr lang="sr-Latn-RS" sz="1200" kern="1200" dirty="0" err="1" smtClean="0">
                <a:solidFill>
                  <a:schemeClr val="tx1"/>
                </a:solidFill>
                <a:effectLst/>
                <a:latin typeface="+mn-lt"/>
                <a:ea typeface="MS PGothic" pitchFamily="34" charset="-128"/>
                <a:cs typeface="ＭＳ Ｐゴシック" charset="0"/>
              </a:rPr>
              <a:t>najsofisticiranijih</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malverskih</a:t>
            </a:r>
            <a:r>
              <a:rPr lang="sr-Latn-RS" sz="1200" kern="1200" dirty="0" smtClean="0">
                <a:solidFill>
                  <a:schemeClr val="tx1"/>
                </a:solidFill>
                <a:effectLst/>
                <a:latin typeface="+mn-lt"/>
                <a:ea typeface="MS PGothic" pitchFamily="34" charset="-128"/>
                <a:cs typeface="ＭＳ Ｐゴシック" charset="0"/>
              </a:rPr>
              <a:t> napada u istoriji. </a:t>
            </a:r>
            <a:r>
              <a:rPr lang="sr-Latn-RS" sz="1200" i="1" kern="1200" dirty="0" err="1" smtClean="0">
                <a:solidFill>
                  <a:schemeClr val="tx1"/>
                </a:solidFill>
                <a:effectLst/>
                <a:latin typeface="+mn-lt"/>
                <a:ea typeface="MS PGothic" pitchFamily="34" charset="-128"/>
                <a:cs typeface="ＭＳ Ｐゴシック" charset="0"/>
              </a:rPr>
              <a:t>Stuxnet</a:t>
            </a:r>
            <a:r>
              <a:rPr lang="sr-Latn-RS" sz="1200" kern="1200" dirty="0" smtClean="0">
                <a:solidFill>
                  <a:schemeClr val="tx1"/>
                </a:solidFill>
                <a:effectLst/>
                <a:latin typeface="+mn-lt"/>
                <a:ea typeface="MS PGothic" pitchFamily="34" charset="-128"/>
                <a:cs typeface="ＭＳ Ｐゴシック" charset="0"/>
              </a:rPr>
              <a:t> je računarski crv koji je tako projektovan da poremeti funkcionisanje kontrolora logike koji se mogu programirati (</a:t>
            </a:r>
            <a:r>
              <a:rPr lang="sr-Latn-RS" sz="1200" i="1" kern="1200" dirty="0" smtClean="0">
                <a:solidFill>
                  <a:schemeClr val="tx1"/>
                </a:solidFill>
                <a:effectLst/>
                <a:latin typeface="+mn-lt"/>
                <a:ea typeface="MS PGothic" pitchFamily="34" charset="-128"/>
                <a:cs typeface="ＭＳ Ｐゴシック" charset="0"/>
              </a:rPr>
              <a:t>PLC</a:t>
            </a:r>
            <a:r>
              <a:rPr lang="sr-Latn-RS" sz="1200" kern="1200" dirty="0" smtClean="0">
                <a:solidFill>
                  <a:schemeClr val="tx1"/>
                </a:solidFill>
                <a:effectLst/>
                <a:latin typeface="+mn-lt"/>
                <a:ea typeface="MS PGothic" pitchFamily="34" charset="-128"/>
                <a:cs typeface="ＭＳ Ｐゴシック" charset="0"/>
              </a:rPr>
              <a:t>). Otkriven je 2010. i opšte je uverenje da je taj računarski crv plod zajedničkog napora SAD i Izraela, mada nijedna zemlja to ne priznaje. Ostatak je na slajdu.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 dalje je vrlo moguće da jedna država na ovaj način napadne druge države.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613164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(Tekst na slici na slajdu)</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APRIL 2020.</a:t>
            </a: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DIGITALNA SITUACIJA U SVETU U APRILU 2020.</a:t>
            </a: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BITNI OSNOVNI PODACI KOJI SU VAM POTREBNI DA BISTE RAZUMELI UPOTREBU MOBILNIH</a:t>
            </a:r>
            <a:r>
              <a:rPr lang="sr-Latn-RS" sz="1200" kern="1200" baseline="0" dirty="0" smtClean="0">
                <a:solidFill>
                  <a:schemeClr val="tx1"/>
                </a:solidFill>
                <a:effectLst/>
                <a:latin typeface="+mn-lt"/>
                <a:ea typeface="MS PGothic" pitchFamily="34" charset="-128"/>
                <a:cs typeface="ＭＳ Ｐゴシック" charset="0"/>
              </a:rPr>
              <a:t> TELEFONA, INTERNETA I DRUŠTVENIH MREŽA</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S PGothic" pitchFamily="34" charset="-128"/>
                <a:cs typeface="ＭＳ Ｐゴシック" charset="0"/>
              </a:rPr>
              <a:t>UKUPNI BROJ STANOVNIKA – 7,77 milijardi / URBANIZACIJA 55%</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S PGothic" pitchFamily="34" charset="-128"/>
                <a:cs typeface="ＭＳ Ｐゴシック" charset="0"/>
              </a:rPr>
              <a:t>KORISTE SAMO MOBILNI TELEFON 5,16 milijardi / PRODOR 66%</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S PGothic" pitchFamily="34" charset="-128"/>
                <a:cs typeface="ＭＳ Ｐゴシック" charset="0"/>
              </a:rPr>
              <a:t>INTERNET KORISNICI 4,57 milijardi / PRODOR 59%</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S PGothic" pitchFamily="34" charset="-128"/>
                <a:cs typeface="ＭＳ Ｐゴシック" charset="0"/>
              </a:rPr>
              <a:t>AKTIVNI KORISNICI DRUŠTVENIH MREŽA 3,81 milijarda /PRODOR 49%</a:t>
            </a: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a:t>
            </a:r>
            <a:endParaRPr lang="sr-Latn-R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Informaciono društvo je društvo u kome kreiranje, distribucija, korišćenje, integrisanje i manipulisanje informacijama predstavlja važnu ekonomsku, političku i kulturnu aktivnost. Njegovi glavni pokretači su digitalna informaciona i komunikaciona tehnologija, koje su omogućile informatičku eksploziju i suštinski su promenile sve aspekte društvene organizacije, uključujući privredu, obrazovanje, zdravstvo, ratovanje, državnu upravu i demokratiju. Ljudi, građani koji imaju sredstva da učestvuju u takvom obliku društva ponekad se nazivaju digitalnim građanima. Ovo je jedna od mnogobrojnih oznaka koje su identifikovane kao oznake koje upućuju na to da ljudski rod ulazi u novu fazu društva. (</a:t>
            </a:r>
            <a:r>
              <a:rPr lang="sr-Latn-RS" sz="1200" i="1" kern="1200" dirty="0" err="1" smtClean="0">
                <a:solidFill>
                  <a:schemeClr val="tx1"/>
                </a:solidFill>
                <a:effectLst/>
                <a:latin typeface="+mn-lt"/>
                <a:ea typeface="MS PGothic" pitchFamily="34" charset="-128"/>
                <a:cs typeface="ＭＳ Ｐゴシック" charset="0"/>
              </a:rPr>
              <a:t>Hilbert</a:t>
            </a:r>
            <a:r>
              <a:rPr lang="sr-Latn-RS" sz="1200" i="1" kern="1200" dirty="0" smtClean="0">
                <a:solidFill>
                  <a:schemeClr val="tx1"/>
                </a:solidFill>
                <a:effectLst/>
                <a:latin typeface="+mn-lt"/>
                <a:ea typeface="MS PGothic" pitchFamily="34" charset="-128"/>
                <a:cs typeface="ＭＳ Ｐゴシック" charset="0"/>
              </a:rPr>
              <a:t>, M. (2015). Digital </a:t>
            </a:r>
            <a:r>
              <a:rPr lang="sr-Latn-RS" sz="1200" i="1" kern="1200" dirty="0" err="1" smtClean="0">
                <a:solidFill>
                  <a:schemeClr val="tx1"/>
                </a:solidFill>
                <a:effectLst/>
                <a:latin typeface="+mn-lt"/>
                <a:ea typeface="MS PGothic" pitchFamily="34" charset="-128"/>
                <a:cs typeface="ＭＳ Ｐゴシック" charset="0"/>
              </a:rPr>
              <a:t>Technology</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and</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Social</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Change</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Beniger</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James</a:t>
            </a:r>
            <a:r>
              <a:rPr lang="sr-Latn-RS" sz="1200" i="1" kern="1200" dirty="0" smtClean="0">
                <a:solidFill>
                  <a:schemeClr val="tx1"/>
                </a:solidFill>
                <a:effectLst/>
                <a:latin typeface="+mn-lt"/>
                <a:ea typeface="MS PGothic" pitchFamily="34" charset="-128"/>
                <a:cs typeface="ＭＳ Ｐゴシック" charset="0"/>
              </a:rPr>
              <a:t> R. (1986). The </a:t>
            </a:r>
            <a:r>
              <a:rPr lang="sr-Latn-RS" sz="1200" i="1" kern="1200" dirty="0" err="1" smtClean="0">
                <a:solidFill>
                  <a:schemeClr val="tx1"/>
                </a:solidFill>
                <a:effectLst/>
                <a:latin typeface="+mn-lt"/>
                <a:ea typeface="MS PGothic" pitchFamily="34" charset="-128"/>
                <a:cs typeface="ＭＳ Ｐゴシック" charset="0"/>
              </a:rPr>
              <a:t>Control</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Revolution</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Technological</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and</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Economic</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Origins</a:t>
            </a:r>
            <a:r>
              <a:rPr lang="sr-Latn-RS" sz="1200" i="1" kern="1200" dirty="0" smtClean="0">
                <a:solidFill>
                  <a:schemeClr val="tx1"/>
                </a:solidFill>
                <a:effectLst/>
                <a:latin typeface="+mn-lt"/>
                <a:ea typeface="MS PGothic" pitchFamily="34" charset="-128"/>
                <a:cs typeface="ＭＳ Ｐゴシック" charset="0"/>
              </a:rPr>
              <a:t> of the </a:t>
            </a:r>
            <a:r>
              <a:rPr lang="sr-Latn-RS" sz="1200" i="1" kern="1200" dirty="0" err="1" smtClean="0">
                <a:solidFill>
                  <a:schemeClr val="tx1"/>
                </a:solidFill>
                <a:effectLst/>
                <a:latin typeface="+mn-lt"/>
                <a:ea typeface="MS PGothic" pitchFamily="34" charset="-128"/>
                <a:cs typeface="ＭＳ Ｐゴシック" charset="0"/>
              </a:rPr>
              <a:t>Information</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Society</a:t>
            </a:r>
            <a:r>
              <a:rPr lang="sr-Latn-RS" sz="1200" kern="1200" dirty="0" smtClean="0">
                <a:solidFill>
                  <a:schemeClr val="tx1"/>
                </a:solidFill>
                <a:effectLst/>
                <a:latin typeface="+mn-lt"/>
                <a:ea typeface="MS PGothic" pitchFamily="34" charset="-128"/>
                <a:cs typeface="ＭＳ Ｐゴシック" charset="0"/>
              </a:rPr>
              <a:t>).</a:t>
            </a:r>
            <a:endParaRPr lang="hr-HR" altLang="en-US"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38426333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5792072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Upotrebiti kristalnu kuglu</a:t>
            </a:r>
            <a:r>
              <a:rPr lang="es-CL"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Zasnovano na Izveštaju </a:t>
            </a:r>
            <a:r>
              <a:rPr lang="es-CL" sz="1200" i="1" kern="1200" dirty="0" smtClean="0">
                <a:solidFill>
                  <a:schemeClr val="tx1"/>
                </a:solidFill>
                <a:effectLst/>
                <a:latin typeface="+mn-lt"/>
                <a:ea typeface="MS PGothic" pitchFamily="34" charset="-128"/>
                <a:cs typeface="ＭＳ Ｐゴシック" charset="0"/>
              </a:rPr>
              <a:t>IOCTA</a:t>
            </a:r>
            <a:r>
              <a:rPr lang="es-CL"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Većina napada oslanja se na postojeće </a:t>
            </a:r>
            <a:r>
              <a:rPr lang="es-CL" sz="1200" i="1" kern="1200" dirty="0" err="1" smtClean="0">
                <a:solidFill>
                  <a:schemeClr val="tx1"/>
                </a:solidFill>
                <a:effectLst/>
                <a:latin typeface="+mn-lt"/>
                <a:ea typeface="MS PGothic" pitchFamily="34" charset="-128"/>
                <a:cs typeface="ＭＳ Ｐゴシック" charset="0"/>
              </a:rPr>
              <a:t>modi</a:t>
            </a:r>
            <a:r>
              <a:rPr lang="es-CL" sz="1200" i="1" kern="1200" dirty="0" smtClean="0">
                <a:solidFill>
                  <a:schemeClr val="tx1"/>
                </a:solidFill>
                <a:effectLst/>
                <a:latin typeface="+mn-lt"/>
                <a:ea typeface="MS PGothic" pitchFamily="34" charset="-128"/>
                <a:cs typeface="ＭＳ Ｐゴシック" charset="0"/>
              </a:rPr>
              <a:t> operandi </a:t>
            </a:r>
            <a:r>
              <a:rPr lang="sr-Latn-RS" sz="1200" kern="1200" dirty="0" smtClean="0">
                <a:solidFill>
                  <a:schemeClr val="tx1"/>
                </a:solidFill>
                <a:effectLst/>
                <a:latin typeface="+mn-lt"/>
                <a:ea typeface="MS PGothic" pitchFamily="34" charset="-128"/>
                <a:cs typeface="ＭＳ Ｐゴシック" charset="0"/>
              </a:rPr>
              <a:t>i koristi poznate slabosti. Često će se postojeći napadi širiti tako da se na meti nađu oni koji ranije nisu bili žrtve, tako da se mogu očekivati </a:t>
            </a:r>
            <a:r>
              <a:rPr lang="sr-Latn-RS" sz="1200" kern="1200" dirty="0" err="1" smtClean="0">
                <a:solidFill>
                  <a:schemeClr val="tx1"/>
                </a:solidFill>
                <a:effectLst/>
                <a:latin typeface="+mn-lt"/>
                <a:ea typeface="MS PGothic" pitchFamily="34" charset="-128"/>
                <a:cs typeface="ＭＳ Ｐゴシック" charset="0"/>
              </a:rPr>
              <a:t>ucenjivački</a:t>
            </a:r>
            <a:r>
              <a:rPr lang="sr-Latn-RS" sz="1200" kern="1200" dirty="0" smtClean="0">
                <a:solidFill>
                  <a:schemeClr val="tx1"/>
                </a:solidFill>
                <a:effectLst/>
                <a:latin typeface="+mn-lt"/>
                <a:ea typeface="MS PGothic" pitchFamily="34" charset="-128"/>
                <a:cs typeface="ＭＳ Ｐゴシック" charset="0"/>
              </a:rPr>
              <a:t> napadi na centre za čuvanje podataka ili </a:t>
            </a:r>
            <a:r>
              <a:rPr lang="sr-Latn-RS" sz="1200" i="1" kern="1200" dirty="0" smtClean="0">
                <a:solidFill>
                  <a:schemeClr val="tx1"/>
                </a:solidFill>
                <a:effectLst/>
                <a:latin typeface="+mn-lt"/>
                <a:ea typeface="MS PGothic" pitchFamily="34" charset="-128"/>
                <a:cs typeface="ＭＳ Ｐゴシック" charset="0"/>
              </a:rPr>
              <a:t>backup</a:t>
            </a:r>
            <a:r>
              <a:rPr lang="sr-Latn-RS" sz="1200" kern="1200" dirty="0" smtClean="0">
                <a:solidFill>
                  <a:schemeClr val="tx1"/>
                </a:solidFill>
                <a:effectLst/>
                <a:latin typeface="+mn-lt"/>
                <a:ea typeface="MS PGothic" pitchFamily="34" charset="-128"/>
                <a:cs typeface="ＭＳ Ｐゴシック" charset="0"/>
              </a:rPr>
              <a:t> servere, a postojeći instrumenti za izvršenje napada razvijaće se i dalje, tako da se može očekivati da bankarski trojanci rutinski sadrže u sebi funkciju računarskog crva koji se sam </a:t>
            </a:r>
            <a:r>
              <a:rPr lang="sr-Latn-RS" sz="1200" kern="1200" dirty="0" err="1" smtClean="0">
                <a:solidFill>
                  <a:schemeClr val="tx1"/>
                </a:solidFill>
                <a:effectLst/>
                <a:latin typeface="+mn-lt"/>
                <a:ea typeface="MS PGothic" pitchFamily="34" charset="-128"/>
                <a:cs typeface="ＭＳ Ｐゴシック" charset="0"/>
              </a:rPr>
              <a:t>razmnožava</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0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12853276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Upotrebiti kristalnu kuglu</a:t>
            </a:r>
            <a:r>
              <a:rPr lang="es-CL"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Zasnovano na Izveštaju </a:t>
            </a:r>
            <a:r>
              <a:rPr lang="es-CL" sz="1200" i="1" kern="1200" dirty="0" smtClean="0">
                <a:solidFill>
                  <a:schemeClr val="tx1"/>
                </a:solidFill>
                <a:effectLst/>
                <a:latin typeface="+mn-lt"/>
                <a:ea typeface="MS PGothic" pitchFamily="34" charset="-128"/>
                <a:cs typeface="ＭＳ Ｐゴシック" charset="0"/>
              </a:rPr>
              <a:t>IOCTA</a:t>
            </a:r>
            <a:r>
              <a:rPr lang="es-CL"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i="1" kern="1200" dirty="0" smtClean="0">
                <a:solidFill>
                  <a:schemeClr val="tx1"/>
                </a:solidFill>
                <a:effectLst/>
                <a:latin typeface="+mn-lt"/>
                <a:ea typeface="MS PGothic" pitchFamily="34" charset="-128"/>
                <a:cs typeface="ＭＳ Ｐゴシック" charset="0"/>
              </a:rPr>
              <a:t>Fiat</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novac je </a:t>
            </a:r>
            <a:r>
              <a:rPr lang="sr-Latn-RS" sz="1200" kern="1200" dirty="0" err="1" smtClean="0">
                <a:solidFill>
                  <a:schemeClr val="tx1"/>
                </a:solidFill>
                <a:effectLst/>
                <a:latin typeface="+mn-lt"/>
                <a:ea typeface="MS PGothic" pitchFamily="34" charset="-128"/>
                <a:cs typeface="ＭＳ Ｐゴシック" charset="0"/>
              </a:rPr>
              <a:t>dekretni</a:t>
            </a:r>
            <a:r>
              <a:rPr lang="sr-Latn-RS" sz="1200" kern="1200" dirty="0" smtClean="0">
                <a:solidFill>
                  <a:schemeClr val="tx1"/>
                </a:solidFill>
                <a:effectLst/>
                <a:latin typeface="+mn-lt"/>
                <a:ea typeface="MS PGothic" pitchFamily="34" charset="-128"/>
                <a:cs typeface="ＭＳ Ｐゴシック" charset="0"/>
              </a:rPr>
              <a:t> novac koji izdaju nadležne vlasti, ali koji nema pokriće u zlatu ili nečem sličnom (uspostavlja se vladinom uredbom). </a:t>
            </a:r>
            <a:r>
              <a:rPr lang="sr-Latn-RS" sz="1200" kern="1200" dirty="0" err="1" smtClean="0">
                <a:solidFill>
                  <a:schemeClr val="tx1"/>
                </a:solidFill>
                <a:effectLst/>
                <a:latin typeface="+mn-lt"/>
                <a:ea typeface="MS PGothic" pitchFamily="34" charset="-128"/>
                <a:cs typeface="ＭＳ Ｐゴシック" charset="0"/>
              </a:rPr>
              <a:t>Dekretni</a:t>
            </a:r>
            <a:r>
              <a:rPr lang="sr-Latn-RS" sz="1200" kern="1200" dirty="0" smtClean="0">
                <a:solidFill>
                  <a:schemeClr val="tx1"/>
                </a:solidFill>
                <a:effectLst/>
                <a:latin typeface="+mn-lt"/>
                <a:ea typeface="MS PGothic" pitchFamily="34" charset="-128"/>
                <a:cs typeface="ＭＳ Ｐゴシック" charset="0"/>
              </a:rPr>
              <a:t> novac daje centralnim bankama veću kontrolu nad privredom zato što mogu da uređuju štampanje novca. Većina modernih papirnih valuta predstavlja </a:t>
            </a:r>
            <a:r>
              <a:rPr lang="sr-Latn-RS" sz="1200" kern="1200" dirty="0" err="1" smtClean="0">
                <a:solidFill>
                  <a:schemeClr val="tx1"/>
                </a:solidFill>
                <a:effectLst/>
                <a:latin typeface="+mn-lt"/>
                <a:ea typeface="MS PGothic" pitchFamily="34" charset="-128"/>
                <a:cs typeface="ＭＳ Ｐゴシック" charset="0"/>
              </a:rPr>
              <a:t>dekretni</a:t>
            </a:r>
            <a:r>
              <a:rPr lang="sr-Latn-RS" sz="1200" kern="1200" dirty="0" smtClean="0">
                <a:solidFill>
                  <a:schemeClr val="tx1"/>
                </a:solidFill>
                <a:effectLst/>
                <a:latin typeface="+mn-lt"/>
                <a:ea typeface="MS PGothic" pitchFamily="34" charset="-128"/>
                <a:cs typeface="ＭＳ Ｐゴシック" charset="0"/>
              </a:rPr>
              <a:t> novac.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Početkom 2019. Internet korporacija za dodeljivanje imena i brojeva (</a:t>
            </a:r>
            <a:r>
              <a:rPr lang="sr-Latn-RS" sz="1200" i="1" kern="1200" dirty="0" smtClean="0">
                <a:solidFill>
                  <a:schemeClr val="tx1"/>
                </a:solidFill>
                <a:effectLst/>
                <a:latin typeface="+mn-lt"/>
                <a:ea typeface="MS PGothic" pitchFamily="34" charset="-128"/>
                <a:cs typeface="ＭＳ Ｐゴシック" charset="0"/>
              </a:rPr>
              <a:t>ICANN</a:t>
            </a:r>
            <a:r>
              <a:rPr lang="sr-Latn-RS" sz="1200" kern="1200" dirty="0" smtClean="0">
                <a:solidFill>
                  <a:schemeClr val="tx1"/>
                </a:solidFill>
                <a:effectLst/>
                <a:latin typeface="+mn-lt"/>
                <a:ea typeface="MS PGothic" pitchFamily="34" charset="-128"/>
                <a:cs typeface="ＭＳ Ｐゴシック" charset="0"/>
              </a:rPr>
              <a:t>) izdala je upozorenje zbog „aktuelnog i značajnog rizika za ključne delove infrastrukture </a:t>
            </a:r>
            <a:r>
              <a:rPr lang="sr-Latn-RS" sz="1200" i="1" kern="1200" dirty="0" smtClean="0">
                <a:solidFill>
                  <a:schemeClr val="tx1"/>
                </a:solidFill>
                <a:effectLst/>
                <a:latin typeface="+mn-lt"/>
                <a:ea typeface="MS PGothic" pitchFamily="34" charset="-128"/>
                <a:cs typeface="ＭＳ Ｐゴシック" charset="0"/>
              </a:rPr>
              <a:t>DNS</a:t>
            </a:r>
            <a:r>
              <a:rPr lang="sr-Latn-RS" sz="1200" kern="1200" dirty="0" smtClean="0">
                <a:solidFill>
                  <a:schemeClr val="tx1"/>
                </a:solidFill>
                <a:effectLst/>
                <a:latin typeface="+mn-lt"/>
                <a:ea typeface="MS PGothic" pitchFamily="34" charset="-128"/>
                <a:cs typeface="ＭＳ Ｐゴシック" charset="0"/>
              </a:rPr>
              <a:t>”. Upozorenje se odnosi na napade koji imaju potencijal da, kada njihovi učinioci vide podatke u tranzitu, preusmere saobraćaj što onda napadačima omogućava da na određene veb-sajtove ubace lažni sadržaj (</a:t>
            </a:r>
            <a:r>
              <a:rPr lang="sr-Latn-RS" sz="1200" i="1" kern="1200" dirty="0" err="1" smtClean="0">
                <a:solidFill>
                  <a:schemeClr val="tx1"/>
                </a:solidFill>
                <a:effectLst/>
                <a:latin typeface="+mn-lt"/>
                <a:ea typeface="MS PGothic" pitchFamily="34" charset="-128"/>
                <a:cs typeface="ＭＳ Ｐゴシック" charset="0"/>
              </a:rPr>
              <a:t>spoofing</a:t>
            </a:r>
            <a:r>
              <a:rPr lang="sr-Latn-RS" sz="1200" kern="1200" dirty="0" smtClean="0">
                <a:solidFill>
                  <a:schemeClr val="tx1"/>
                </a:solidFill>
                <a:effectLst/>
                <a:latin typeface="+mn-lt"/>
                <a:ea typeface="MS PGothic" pitchFamily="34" charset="-128"/>
                <a:cs typeface="ＭＳ Ｐゴシック" charset="0"/>
              </a:rPr>
              <a:t>). Postoji verovatnoća da će se ili obelodaniti neki postojeći, tekući napad na </a:t>
            </a:r>
            <a:r>
              <a:rPr lang="sr-Latn-RS" sz="1200" i="1" kern="1200" dirty="0" smtClean="0">
                <a:solidFill>
                  <a:schemeClr val="tx1"/>
                </a:solidFill>
                <a:effectLst/>
                <a:latin typeface="+mn-lt"/>
                <a:ea typeface="MS PGothic" pitchFamily="34" charset="-128"/>
                <a:cs typeface="ＭＳ Ｐゴシック" charset="0"/>
              </a:rPr>
              <a:t>DNS</a:t>
            </a:r>
            <a:r>
              <a:rPr lang="sr-Latn-RS" sz="1200" kern="1200" dirty="0" smtClean="0">
                <a:solidFill>
                  <a:schemeClr val="tx1"/>
                </a:solidFill>
                <a:effectLst/>
                <a:latin typeface="+mn-lt"/>
                <a:ea typeface="MS PGothic" pitchFamily="34" charset="-128"/>
                <a:cs typeface="ＭＳ Ｐゴシック" charset="0"/>
              </a:rPr>
              <a:t> infrastrukturu ili da će se desiti neki novi incident.</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29394288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29463174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Mnoge od ovih slučajeva razmatrale su sudije i njima su se bavili tužioci specijalizovani za probleme seksualne eksploatacije i zlostavljanja dece.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ovom odeljku ćemo razmotriti šta se događa u toj oblasti i kojih ćemo sve tendencija verovatno biti svedoci narednih godina.</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105809382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109731608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r-Latn-RS" sz="1200" kern="1200" dirty="0" smtClean="0">
                <a:solidFill>
                  <a:schemeClr val="tx1"/>
                </a:solidFill>
                <a:latin typeface="+mn-lt"/>
                <a:ea typeface="MS PGothic" pitchFamily="34" charset="-128"/>
                <a:cs typeface="ＭＳ Ｐゴシック" charset="0"/>
              </a:rPr>
              <a:t>	Informacije iz </a:t>
            </a:r>
            <a:r>
              <a:rPr lang="en-US" sz="1200" kern="1200" dirty="0" smtClean="0">
                <a:solidFill>
                  <a:schemeClr val="tx1"/>
                </a:solidFill>
                <a:latin typeface="+mn-lt"/>
                <a:ea typeface="MS PGothic" pitchFamily="34" charset="-128"/>
                <a:cs typeface="ＭＳ Ｐゴシック" charset="0"/>
              </a:rPr>
              <a:t>IOCTA 2019</a:t>
            </a:r>
            <a:r>
              <a:rPr lang="sr-Latn-RS" sz="1200" kern="1200" dirty="0" smtClean="0">
                <a:solidFill>
                  <a:schemeClr val="tx1"/>
                </a:solidFill>
                <a:latin typeface="+mn-lt"/>
                <a:ea typeface="MS PGothic" pitchFamily="34" charset="-128"/>
                <a:cs typeface="ＭＳ Ｐゴシック" charset="0"/>
              </a:rPr>
              <a:t>.</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400575001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a:t>
            </a:r>
            <a:r>
              <a:rPr lang="en-US" sz="1200" i="1" kern="1200" dirty="0" smtClean="0">
                <a:solidFill>
                  <a:schemeClr val="tx1"/>
                </a:solidFill>
                <a:effectLst/>
                <a:latin typeface="+mn-lt"/>
                <a:ea typeface="MS PGothic" pitchFamily="34" charset="-128"/>
                <a:cs typeface="ＭＳ Ｐゴシック" charset="0"/>
              </a:rPr>
              <a:t>IOCTA</a:t>
            </a:r>
            <a:r>
              <a:rPr lang="en-US" sz="1200" kern="1200" dirty="0" smtClean="0">
                <a:solidFill>
                  <a:schemeClr val="tx1"/>
                </a:solidFill>
                <a:effectLst/>
                <a:latin typeface="+mn-lt"/>
                <a:ea typeface="MS PGothic" pitchFamily="34" charset="-128"/>
                <a:cs typeface="ＭＳ Ｐゴシック" charset="0"/>
              </a:rPr>
              <a:t> 2019.</a:t>
            </a:r>
          </a:p>
          <a:p>
            <a:pPr indent="457200"/>
            <a:r>
              <a:rPr lang="sr-Latn-RS" sz="1200" i="1" kern="1200" dirty="0" smtClean="0">
                <a:solidFill>
                  <a:schemeClr val="tx1"/>
                </a:solidFill>
                <a:effectLst/>
                <a:latin typeface="+mn-lt"/>
                <a:ea typeface="MS PGothic" pitchFamily="34" charset="-128"/>
                <a:cs typeface="ＭＳ Ｐゴシック" charset="0"/>
              </a:rPr>
              <a:t>M</a:t>
            </a:r>
            <a:r>
              <a:rPr lang="en-US" sz="1200" i="1" kern="1200" dirty="0" err="1" smtClean="0">
                <a:solidFill>
                  <a:schemeClr val="tx1"/>
                </a:solidFill>
                <a:effectLst/>
                <a:latin typeface="+mn-lt"/>
                <a:ea typeface="MS PGothic" pitchFamily="34" charset="-128"/>
                <a:cs typeface="ＭＳ Ｐゴシック" charset="0"/>
              </a:rPr>
              <a:t>odus</a:t>
            </a:r>
            <a:r>
              <a:rPr lang="en-US" sz="1200" i="1" kern="1200" dirty="0" smtClean="0">
                <a:solidFill>
                  <a:schemeClr val="tx1"/>
                </a:solidFill>
                <a:effectLst/>
                <a:latin typeface="+mn-lt"/>
                <a:ea typeface="MS PGothic" pitchFamily="34" charset="-128"/>
                <a:cs typeface="ＭＳ Ｐゴシック" charset="0"/>
              </a:rPr>
              <a:t> operandi </a:t>
            </a:r>
            <a:r>
              <a:rPr lang="sr-Latn-RS" sz="1200" kern="1200" dirty="0" smtClean="0">
                <a:solidFill>
                  <a:schemeClr val="tx1"/>
                </a:solidFill>
                <a:effectLst/>
                <a:latin typeface="+mn-lt"/>
                <a:ea typeface="MS PGothic" pitchFamily="34" charset="-128"/>
                <a:cs typeface="ＭＳ Ｐゴシック" charset="0"/>
              </a:rPr>
              <a:t>ove kriminalne aktivnosti uglavnom je nepromenjen. </a:t>
            </a:r>
            <a:r>
              <a:rPr lang="sr-Latn-RS" sz="1200" kern="1200" dirty="0" err="1" smtClean="0">
                <a:solidFill>
                  <a:schemeClr val="tx1"/>
                </a:solidFill>
                <a:effectLst/>
                <a:latin typeface="+mn-lt"/>
                <a:ea typeface="MS PGothic" pitchFamily="34" charset="-128"/>
                <a:cs typeface="ＭＳ Ｐゴシック" charset="0"/>
              </a:rPr>
              <a:t>Počinioci</a:t>
            </a:r>
            <a:r>
              <a:rPr lang="sr-Latn-RS" sz="1200" kern="1200" dirty="0" smtClean="0">
                <a:solidFill>
                  <a:schemeClr val="tx1"/>
                </a:solidFill>
                <a:effectLst/>
                <a:latin typeface="+mn-lt"/>
                <a:ea typeface="MS PGothic" pitchFamily="34" charset="-128"/>
                <a:cs typeface="ＭＳ Ｐゴシック" charset="0"/>
              </a:rPr>
              <a:t> obično koriste otvorenu mrežu jer je jednostavno znatno lakše stupiti na taj način u kontakt s decom nego na „tamnoj mreži”. Stupaju u kontakt s potencijalnim žrtvama preko različitih usluga na društvenim medijima tako što stvaraju lažne profile i često se pretvaraju da su vršnjaci. To se može dogoditi na mnogim različitim platformama, od </a:t>
            </a:r>
            <a:r>
              <a:rPr lang="sr-Latn-RS" sz="1200" i="1" kern="1200" dirty="0" err="1" smtClean="0">
                <a:solidFill>
                  <a:schemeClr val="tx1"/>
                </a:solidFill>
                <a:effectLst/>
                <a:latin typeface="+mn-lt"/>
                <a:ea typeface="MS PGothic" pitchFamily="34" charset="-128"/>
                <a:cs typeface="ＭＳ Ｐゴシック" charset="0"/>
              </a:rPr>
              <a:t>Facebooka</a:t>
            </a:r>
            <a:r>
              <a:rPr lang="sr-Latn-RS" sz="1200" kern="1200" dirty="0" smtClean="0">
                <a:solidFill>
                  <a:schemeClr val="tx1"/>
                </a:solidFill>
                <a:effectLst/>
                <a:latin typeface="+mn-lt"/>
                <a:ea typeface="MS PGothic" pitchFamily="34" charset="-128"/>
                <a:cs typeface="ＭＳ Ｐゴシック" charset="0"/>
              </a:rPr>
              <a:t> i </a:t>
            </a:r>
            <a:r>
              <a:rPr lang="sr-Latn-RS" sz="1200" i="1" kern="1200" dirty="0" err="1" smtClean="0">
                <a:solidFill>
                  <a:schemeClr val="tx1"/>
                </a:solidFill>
                <a:effectLst/>
                <a:latin typeface="+mn-lt"/>
                <a:ea typeface="MS PGothic" pitchFamily="34" charset="-128"/>
                <a:cs typeface="ＭＳ Ｐゴシック" charset="0"/>
              </a:rPr>
              <a:t>Instagrama</a:t>
            </a:r>
            <a:r>
              <a:rPr lang="sr-Latn-RS" sz="1200" kern="1200" dirty="0" smtClean="0">
                <a:solidFill>
                  <a:schemeClr val="tx1"/>
                </a:solidFill>
                <a:effectLst/>
                <a:latin typeface="+mn-lt"/>
                <a:ea typeface="MS PGothic" pitchFamily="34" charset="-128"/>
                <a:cs typeface="ＭＳ Ｐゴシック" charset="0"/>
              </a:rPr>
              <a:t> do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gejminga</a:t>
            </a:r>
            <a:r>
              <a:rPr lang="sr-Latn-RS" sz="1200" kern="1200" dirty="0" smtClean="0">
                <a:solidFill>
                  <a:schemeClr val="tx1"/>
                </a:solidFill>
                <a:effectLst/>
                <a:latin typeface="+mn-lt"/>
                <a:ea typeface="MS PGothic" pitchFamily="34" charset="-128"/>
                <a:cs typeface="ＭＳ Ｐゴシック" charset="0"/>
              </a:rPr>
              <a:t>. Maloletnici takođe ponekad pristupaju i živim video-platformama. Kada se uspostavi poverenje, komunikacija brzo prelazi na aplikaciju u kojima se koriste šifrovane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poruke, kao što je </a:t>
            </a:r>
            <a:r>
              <a:rPr lang="sr-Latn-RS" sz="1200" i="1" kern="1200" dirty="0" err="1" smtClean="0">
                <a:solidFill>
                  <a:schemeClr val="tx1"/>
                </a:solidFill>
                <a:effectLst/>
                <a:latin typeface="+mn-lt"/>
                <a:ea typeface="MS PGothic" pitchFamily="34" charset="-128"/>
                <a:cs typeface="ＭＳ Ｐゴシック" charset="0"/>
              </a:rPr>
              <a:t>WhatsApp</a:t>
            </a:r>
            <a:r>
              <a:rPr lang="sr-Latn-RS" sz="1200" kern="1200" dirty="0" smtClean="0">
                <a:solidFill>
                  <a:schemeClr val="tx1"/>
                </a:solidFill>
                <a:effectLst/>
                <a:latin typeface="+mn-lt"/>
                <a:ea typeface="MS PGothic" pitchFamily="34" charset="-128"/>
                <a:cs typeface="ＭＳ Ｐゴシック" charset="0"/>
              </a:rPr>
              <a:t> ili </a:t>
            </a:r>
            <a:r>
              <a:rPr lang="sr-Latn-RS" sz="1200" i="1" kern="1200" dirty="0" err="1" smtClean="0">
                <a:solidFill>
                  <a:schemeClr val="tx1"/>
                </a:solidFill>
                <a:effectLst/>
                <a:latin typeface="+mn-lt"/>
                <a:ea typeface="MS PGothic" pitchFamily="34" charset="-128"/>
                <a:cs typeface="ＭＳ Ｐゴシック" charset="0"/>
              </a:rPr>
              <a:t>Viber</a:t>
            </a:r>
            <a:r>
              <a:rPr lang="sr-Latn-RS" sz="1200" kern="1200" dirty="0" smtClean="0">
                <a:solidFill>
                  <a:schemeClr val="tx1"/>
                </a:solidFill>
                <a:effectLst/>
                <a:latin typeface="+mn-lt"/>
                <a:ea typeface="MS PGothic" pitchFamily="34" charset="-128"/>
                <a:cs typeface="ＭＳ Ｐゴシック" charset="0"/>
              </a:rPr>
              <a:t>. Dok se eksplicitni materijal u početku dobrovoljno razmenjuje, učinioci kasnije koriste taj materijal za dalju prinudu i iznudu novog </a:t>
            </a:r>
            <a:r>
              <a:rPr lang="sr-Latn-RS" sz="1200" i="1" kern="1200" dirty="0" smtClean="0">
                <a:solidFill>
                  <a:schemeClr val="tx1"/>
                </a:solidFill>
                <a:effectLst/>
                <a:latin typeface="+mn-lt"/>
                <a:ea typeface="MS PGothic" pitchFamily="34" charset="-128"/>
                <a:cs typeface="ＭＳ Ｐゴシック" charset="0"/>
              </a:rPr>
              <a:t>CSEM</a:t>
            </a:r>
            <a:r>
              <a:rPr lang="sr-Latn-RS" sz="1200" kern="1200" dirty="0" smtClean="0">
                <a:solidFill>
                  <a:schemeClr val="tx1"/>
                </a:solidFill>
                <a:effectLst/>
                <a:latin typeface="+mn-lt"/>
                <a:ea typeface="MS PGothic" pitchFamily="34" charset="-128"/>
                <a:cs typeface="ＭＳ Ｐゴシック" charset="0"/>
              </a:rPr>
              <a:t>. U nekim slučajevima osumnjičeni uznemiravaju svoje žrtve tako da se one ne usuđuju da podnesu prijavu.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Žrtve su mahom mladi tinejdžeri, i devojčice i dečaci. Neki učinioci namerno ciljaju profile koji imaju veliki broj prijatelja, jer su uvereni da to znači da imaju veće izglede za uspešno uspostavljanje kontakta.</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258455730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IOCTA</a:t>
            </a:r>
            <a:r>
              <a:rPr lang="sr-Latn-RS"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martu 2019. jedan nemački sud je osudio četvoricu muškaraca na kazne zatvora u trajanju od četiri do deset godina zbog toga što su uspostavili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CSE</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platormu</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Elysium</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Jelisej</a:t>
            </a:r>
            <a:r>
              <a:rPr lang="sr-Latn-RS" sz="1200" kern="1200" dirty="0" smtClean="0">
                <a:solidFill>
                  <a:schemeClr val="tx1"/>
                </a:solidFill>
                <a:effectLst/>
                <a:latin typeface="+mn-lt"/>
                <a:ea typeface="MS PGothic" pitchFamily="34" charset="-128"/>
                <a:cs typeface="ＭＳ Ｐゴシック" charset="0"/>
              </a:rPr>
              <a:t>”) na </a:t>
            </a:r>
            <a:r>
              <a:rPr lang="sr-Latn-RS" sz="1200" kern="1200" dirty="0" err="1" smtClean="0">
                <a:solidFill>
                  <a:schemeClr val="tx1"/>
                </a:solidFill>
                <a:effectLst/>
                <a:latin typeface="+mn-lt"/>
                <a:ea typeface="MS PGothic" pitchFamily="34" charset="-128"/>
                <a:cs typeface="ＭＳ Ｐゴシック" charset="0"/>
              </a:rPr>
              <a:t>darknetu</a:t>
            </a:r>
            <a:r>
              <a:rPr lang="sr-Latn-RS" sz="1200" kern="1200" dirty="0" smtClean="0">
                <a:solidFill>
                  <a:schemeClr val="tx1"/>
                </a:solidFill>
                <a:effectLst/>
                <a:latin typeface="+mn-lt"/>
                <a:ea typeface="MS PGothic" pitchFamily="34" charset="-128"/>
                <a:cs typeface="ＭＳ Ｐゴシック" charset="0"/>
              </a:rPr>
              <a:t>. Osnovali su, administrirali i moderirali jedan od najvećih foruma te vrste, sa više od 11.000 registrovanih korisnika iz celog sveta. Jedan od tih muškaraca osuđen je i za seksualno </a:t>
            </a:r>
            <a:r>
              <a:rPr lang="sr-Latn-RS" sz="1200" kern="1200" dirty="0" err="1" smtClean="0">
                <a:solidFill>
                  <a:schemeClr val="tx1"/>
                </a:solidFill>
                <a:effectLst/>
                <a:latin typeface="+mn-lt"/>
                <a:ea typeface="MS PGothic" pitchFamily="34" charset="-128"/>
                <a:cs typeface="ＭＳ Ｐゴシック" charset="0"/>
              </a:rPr>
              <a:t>zlostavljanje</a:t>
            </a:r>
            <a:r>
              <a:rPr lang="sr-Latn-RS" sz="1200" kern="1200" dirty="0" smtClean="0">
                <a:solidFill>
                  <a:schemeClr val="tx1"/>
                </a:solidFill>
                <a:effectLst/>
                <a:latin typeface="+mn-lt"/>
                <a:ea typeface="MS PGothic" pitchFamily="34" charset="-128"/>
                <a:cs typeface="ＭＳ Ｐゴシック" charset="0"/>
              </a:rPr>
              <a:t> dvoje male dece. Njih četvorica se međusobno uopšte nisu lično poznavali. Forum je imao širok spektar različitih kategorija </a:t>
            </a:r>
            <a:r>
              <a:rPr lang="sr-Latn-RS" sz="1200" i="1" kern="1200" dirty="0" smtClean="0">
                <a:solidFill>
                  <a:schemeClr val="tx1"/>
                </a:solidFill>
                <a:effectLst/>
                <a:latin typeface="+mn-lt"/>
                <a:ea typeface="MS PGothic" pitchFamily="34" charset="-128"/>
                <a:cs typeface="ＭＳ Ｐゴシック" charset="0"/>
              </a:rPr>
              <a:t>CSEM</a:t>
            </a:r>
            <a:r>
              <a:rPr lang="sr-Latn-RS" sz="1200" kern="1200" dirty="0" smtClean="0">
                <a:solidFill>
                  <a:schemeClr val="tx1"/>
                </a:solidFill>
                <a:effectLst/>
                <a:latin typeface="+mn-lt"/>
                <a:ea typeface="MS PGothic" pitchFamily="34" charset="-128"/>
                <a:cs typeface="ＭＳ Ｐゴシック" charset="0"/>
              </a:rPr>
              <a:t>, uključujući i teške oblike nasilja i veoma malu decu.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Jedan muškarac u Švedskoj osuđen je na deset godina zatvora zbog toga što je decu, svu mlađu od 15 godina, prvenstveno iz Severne Amerike i Ujedinjenog Kraljevstva, primoravao na seksualni čin pred kamerom ili veb-kamerom. Uprkos činjenici da on nikada nije bio fizički prisutan na mestu događaja, sud ga je osudio kao učinioca na daljinu pozivajući se na pojam „virtuelnog silovanja”. To je bilo prvi put da je jedan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učinilac </a:t>
            </a:r>
            <a:r>
              <a:rPr lang="sr-Latn-RS" sz="1200" i="1" kern="1200" dirty="0" smtClean="0">
                <a:solidFill>
                  <a:schemeClr val="tx1"/>
                </a:solidFill>
                <a:effectLst/>
                <a:latin typeface="+mn-lt"/>
                <a:ea typeface="MS PGothic" pitchFamily="34" charset="-128"/>
                <a:cs typeface="ＭＳ Ｐゴシック" charset="0"/>
              </a:rPr>
              <a:t>CSE</a:t>
            </a:r>
            <a:r>
              <a:rPr lang="sr-Latn-RS" sz="1200" kern="1200" dirty="0" smtClean="0">
                <a:solidFill>
                  <a:schemeClr val="tx1"/>
                </a:solidFill>
                <a:effectLst/>
                <a:latin typeface="+mn-lt"/>
                <a:ea typeface="MS PGothic" pitchFamily="34" charset="-128"/>
                <a:cs typeface="ＭＳ Ｐゴシック" charset="0"/>
              </a:rPr>
              <a:t> osuđen kao </a:t>
            </a:r>
            <a:r>
              <a:rPr lang="sr-Latn-RS" sz="1200" kern="1200" dirty="0" err="1" smtClean="0">
                <a:solidFill>
                  <a:schemeClr val="tx1"/>
                </a:solidFill>
                <a:effectLst/>
                <a:latin typeface="+mn-lt"/>
                <a:ea typeface="MS PGothic" pitchFamily="34" charset="-128"/>
                <a:cs typeface="ＭＳ Ｐゴシック" charset="0"/>
              </a:rPr>
              <a:t>zlostavljač</a:t>
            </a:r>
            <a:r>
              <a:rPr lang="sr-Latn-RS" sz="1200" kern="1200" dirty="0" smtClean="0">
                <a:solidFill>
                  <a:schemeClr val="tx1"/>
                </a:solidFill>
                <a:effectLst/>
                <a:latin typeface="+mn-lt"/>
                <a:ea typeface="MS PGothic" pitchFamily="34" charset="-128"/>
                <a:cs typeface="ＭＳ Ｐゴシック" charset="0"/>
              </a:rPr>
              <a:t> koji nije fizički dotakao žrtvu.</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71</a:t>
            </a:fld>
            <a:endParaRPr lang="en-US" altLang="en-US"/>
          </a:p>
        </p:txBody>
      </p:sp>
    </p:spTree>
    <p:extLst>
      <p:ext uri="{BB962C8B-B14F-4D97-AF65-F5344CB8AC3E}">
        <p14:creationId xmlns:p14="http://schemas.microsoft.com/office/powerpoint/2010/main" val="141585465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a:t>
            </a:r>
            <a:r>
              <a:rPr lang="en-US" sz="1200" i="1" kern="1200" dirty="0" smtClean="0">
                <a:solidFill>
                  <a:schemeClr val="tx1"/>
                </a:solidFill>
                <a:effectLst/>
                <a:latin typeface="+mn-lt"/>
                <a:ea typeface="MS PGothic" pitchFamily="34" charset="-128"/>
                <a:cs typeface="ＭＳ Ｐゴシック" charset="0"/>
              </a:rPr>
              <a:t>IOCTA</a:t>
            </a:r>
            <a:r>
              <a:rPr lang="en-US" sz="1200" kern="1200" dirty="0" smtClean="0">
                <a:solidFill>
                  <a:schemeClr val="tx1"/>
                </a:solidFill>
                <a:effectLst/>
                <a:latin typeface="+mn-lt"/>
                <a:ea typeface="MS PGothic" pitchFamily="34" charset="-128"/>
                <a:cs typeface="ＭＳ Ｐゴシック" charset="0"/>
              </a:rPr>
              <a:t> 2019.</a:t>
            </a:r>
          </a:p>
          <a:p>
            <a:pPr indent="457200"/>
            <a:r>
              <a:rPr lang="sr-Latn-RS" sz="1200" kern="1200" dirty="0" smtClean="0">
                <a:solidFill>
                  <a:schemeClr val="tx1"/>
                </a:solidFill>
                <a:effectLst/>
                <a:latin typeface="+mn-lt"/>
                <a:ea typeface="MS PGothic" pitchFamily="34" charset="-128"/>
                <a:cs typeface="ＭＳ Ｐゴシック" charset="0"/>
              </a:rPr>
              <a:t>Može se utvrditi razlika između </a:t>
            </a:r>
            <a:r>
              <a:rPr lang="en-US" sz="1200" i="1" kern="1200" dirty="0" smtClean="0">
                <a:solidFill>
                  <a:schemeClr val="tx1"/>
                </a:solidFill>
                <a:effectLst/>
                <a:latin typeface="+mn-lt"/>
                <a:ea typeface="MS PGothic" pitchFamily="34" charset="-128"/>
                <a:cs typeface="ＭＳ Ｐゴシック" charset="0"/>
              </a:rPr>
              <a:t>SGEM</a:t>
            </a:r>
            <a:r>
              <a:rPr lang="en-US"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koji neko snimi dobrovoljno i </a:t>
            </a:r>
            <a:r>
              <a:rPr lang="en-US" sz="1200" i="1" kern="1200" dirty="0" smtClean="0">
                <a:solidFill>
                  <a:schemeClr val="tx1"/>
                </a:solidFill>
                <a:effectLst/>
                <a:latin typeface="+mn-lt"/>
                <a:ea typeface="MS PGothic" pitchFamily="34" charset="-128"/>
                <a:cs typeface="ＭＳ Ｐゴシック" charset="0"/>
              </a:rPr>
              <a:t>SGEM</a:t>
            </a:r>
            <a:r>
              <a:rPr lang="en-US"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koji nastane pod prinudom ili iznudom izvršioca seksualnog delikta. Kada je reč o prvoj kategoriji, sve je veći broj maloletnika koji sa svojim vršnjacima razmenjuju slike ili video-snimke seksualnog sadržaja. Deca na taj način samu sebe čine ranjivom na više različitih nivoa, između ostalog, i u kontekstu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podsticanja na prostituciju koje sprovode izvršioci seksualnih </a:t>
            </a:r>
            <a:r>
              <a:rPr lang="sr-Latn-RS" sz="1200" kern="1200" dirty="0" err="1" smtClean="0">
                <a:solidFill>
                  <a:schemeClr val="tx1"/>
                </a:solidFill>
                <a:effectLst/>
                <a:latin typeface="+mn-lt"/>
                <a:ea typeface="MS PGothic" pitchFamily="34" charset="-128"/>
                <a:cs typeface="ＭＳ Ｐゴシック" charset="0"/>
              </a:rPr>
              <a:t>delikata</a:t>
            </a:r>
            <a:r>
              <a:rPr lang="sr-Latn-RS" sz="1200" kern="1200" dirty="0" smtClean="0">
                <a:solidFill>
                  <a:schemeClr val="tx1"/>
                </a:solidFill>
                <a:effectLst/>
                <a:latin typeface="+mn-lt"/>
                <a:ea typeface="MS PGothic" pitchFamily="34" charset="-128"/>
                <a:cs typeface="ＭＳ Ｐゴシック" charset="0"/>
              </a:rPr>
              <a:t>. Osim toga, u mnogim slučajevima fotografije ili video-snimci mogu se dalje širiti, prvo između drugih vršnjaka, ali sve to na kraju može završiti u zbirci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seksualnih prestupnika koji na meti imaju decu. Takvi slučajevi mogu kasnije dovesti do toga da maloletnici postanu žrtve seksualne prinude ili iznude tako što će im izvršioci seksualnih </a:t>
            </a:r>
            <a:r>
              <a:rPr lang="sr-Latn-RS" sz="1200" kern="1200" dirty="0" err="1" smtClean="0">
                <a:solidFill>
                  <a:schemeClr val="tx1"/>
                </a:solidFill>
                <a:effectLst/>
                <a:latin typeface="+mn-lt"/>
                <a:ea typeface="MS PGothic" pitchFamily="34" charset="-128"/>
                <a:cs typeface="ＭＳ Ｐゴシック" charset="0"/>
              </a:rPr>
              <a:t>delikata</a:t>
            </a:r>
            <a:r>
              <a:rPr lang="sr-Latn-RS" sz="1200" kern="1200" dirty="0" smtClean="0">
                <a:solidFill>
                  <a:schemeClr val="tx1"/>
                </a:solidFill>
                <a:effectLst/>
                <a:latin typeface="+mn-lt"/>
                <a:ea typeface="MS PGothic" pitchFamily="34" charset="-128"/>
                <a:cs typeface="ＭＳ Ｐゴシック" charset="0"/>
              </a:rPr>
              <a:t> nad decom tražiti novi </a:t>
            </a:r>
            <a:r>
              <a:rPr lang="sr-Latn-RS" sz="1200" i="1" kern="1200" dirty="0" smtClean="0">
                <a:solidFill>
                  <a:schemeClr val="tx1"/>
                </a:solidFill>
                <a:effectLst/>
                <a:latin typeface="+mn-lt"/>
                <a:ea typeface="MS PGothic" pitchFamily="34" charset="-128"/>
                <a:cs typeface="ＭＳ Ｐゴシック" charset="0"/>
              </a:rPr>
              <a:t>SGEM</a:t>
            </a:r>
            <a:r>
              <a:rPr lang="sr-Latn-RS" sz="1200" kern="1200" dirty="0" smtClean="0">
                <a:solidFill>
                  <a:schemeClr val="tx1"/>
                </a:solidFill>
                <a:effectLst/>
                <a:latin typeface="+mn-lt"/>
                <a:ea typeface="MS PGothic" pitchFamily="34" charset="-128"/>
                <a:cs typeface="ＭＳ Ｐゴシック" charset="0"/>
              </a:rPr>
              <a:t> ili materijal u kome će se pored njih nalaziti i njihovi najbliži srodnici ili prijatelji.</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72</a:t>
            </a:fld>
            <a:endParaRPr lang="en-US" altLang="en-US"/>
          </a:p>
        </p:txBody>
      </p:sp>
    </p:spTree>
    <p:extLst>
      <p:ext uri="{BB962C8B-B14F-4D97-AF65-F5344CB8AC3E}">
        <p14:creationId xmlns:p14="http://schemas.microsoft.com/office/powerpoint/2010/main" val="1512504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(Tekst na slici na slajdu)</a:t>
            </a:r>
          </a:p>
          <a:p>
            <a:pPr marL="0" marR="0" lvl="0" indent="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latin typeface="+mn-lt"/>
                <a:ea typeface="MS PGothic" pitchFamily="34" charset="-128"/>
                <a:cs typeface="ＭＳ Ｐゴシック" charset="0"/>
              </a:rPr>
              <a:t>	APRIL  2020.</a:t>
            </a: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latin typeface="+mn-lt"/>
                <a:ea typeface="MS PGothic" pitchFamily="34" charset="-128"/>
                <a:cs typeface="ＭＳ Ｐゴシック" charset="0"/>
              </a:rPr>
              <a:t>	KORIŠĆENJE  DRUŠTVENIH MREŽA ŠIROM SVETA</a:t>
            </a: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latin typeface="+mn-lt"/>
                <a:ea typeface="MS PGothic" pitchFamily="34" charset="-128"/>
                <a:cs typeface="ＭＳ Ｐゴシック" charset="0"/>
              </a:rPr>
              <a:t>	NA OSNOVU BROJA MESEČNIH</a:t>
            </a:r>
            <a:r>
              <a:rPr lang="sr-Latn-RS" sz="1200" kern="1200" baseline="0" dirty="0" smtClean="0">
                <a:solidFill>
                  <a:schemeClr val="tx1"/>
                </a:solidFill>
                <a:latin typeface="+mn-lt"/>
                <a:ea typeface="MS PGothic" pitchFamily="34" charset="-128"/>
                <a:cs typeface="ＭＳ Ｐゴシック" charset="0"/>
              </a:rPr>
              <a:t> AKTIVNIH KORISNIKA NAJPOPULARNIJIH DRUŠTVENIH MEDIJSKIH PLATFORMI U SVAKOJ ZEMLJI ILI NA TERITORIJI</a:t>
            </a:r>
          </a:p>
          <a:p>
            <a:pPr marL="0" marR="0" lvl="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latin typeface="+mn-lt"/>
                <a:ea typeface="MS PGothic" pitchFamily="34" charset="-128"/>
                <a:cs typeface="ＭＳ Ｐゴシック" charset="0"/>
              </a:rPr>
              <a:t>UKUPNI BROJ AKTIVNIH KORISNIKA DRUŠTVENIH MREŽA 3,81 milijarda</a:t>
            </a:r>
          </a:p>
          <a:p>
            <a:pPr marL="0" marR="0" lvl="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latin typeface="+mn-lt"/>
                <a:ea typeface="MS PGothic" pitchFamily="34" charset="-128"/>
                <a:cs typeface="ＭＳ Ｐゴシック" charset="0"/>
              </a:rPr>
              <a:t>PRODOR DRUŠTVENIH MREŽA (BROJ KORISNIKA U ODNOSU NA UKUPNO STANOVNIŠTVO) 49%</a:t>
            </a:r>
          </a:p>
          <a:p>
            <a:pPr marL="0" marR="0" lvl="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latin typeface="+mn-lt"/>
                <a:ea typeface="MS PGothic" pitchFamily="34" charset="-128"/>
                <a:cs typeface="ＭＳ Ｐゴシック" charset="0"/>
              </a:rPr>
              <a:t>GODIŠNJI RAST UKUPNOG BROJA KORISNIKA DRUŠTVENIH MREŽA +8,7% / +304 miliona</a:t>
            </a:r>
          </a:p>
          <a:p>
            <a:pPr marL="0" marR="0" lvl="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latin typeface="+mn-lt"/>
                <a:ea typeface="MS PGothic" pitchFamily="34" charset="-128"/>
                <a:cs typeface="ＭＳ Ｐゴシック" charset="0"/>
              </a:rPr>
              <a:t>UKUPNI BROJ KORISNIKA DRUŠTVENIH MREŽA KOJI PRISTUPAJU PREKO MOBILNIH TELEFONA 3,76 milijardi</a:t>
            </a:r>
          </a:p>
          <a:p>
            <a:pPr marL="0" marR="0" lvl="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latin typeface="+mn-lt"/>
                <a:ea typeface="MS PGothic" pitchFamily="34" charset="-128"/>
                <a:cs typeface="ＭＳ Ｐゴシック" charset="0"/>
              </a:rPr>
              <a:t>PROCENAT UKUPNOG BROJA KORISNIKA DRUŠTVENIH MREŽA KOJI PRISTUPAJU PREKO MOBILNIH TELEFONA 99%</a:t>
            </a: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latin typeface="+mn-lt"/>
                <a:ea typeface="MS PGothic" pitchFamily="34" charset="-128"/>
                <a:cs typeface="ＭＳ Ｐゴシック" charset="0"/>
              </a:rPr>
              <a:t>_____________________________________________________________________________</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a:p>
        </p:txBody>
      </p:sp>
    </p:spTree>
    <p:extLst>
      <p:ext uri="{BB962C8B-B14F-4D97-AF65-F5344CB8AC3E}">
        <p14:creationId xmlns:p14="http://schemas.microsoft.com/office/powerpoint/2010/main" val="5860947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a:t>
            </a:r>
            <a:r>
              <a:rPr lang="en-US" sz="1200" i="1" kern="1200" dirty="0" smtClean="0">
                <a:solidFill>
                  <a:schemeClr val="tx1"/>
                </a:solidFill>
                <a:effectLst/>
                <a:latin typeface="+mn-lt"/>
                <a:ea typeface="MS PGothic" pitchFamily="34" charset="-128"/>
                <a:cs typeface="ＭＳ Ｐゴシック" charset="0"/>
              </a:rPr>
              <a:t>IOCTA</a:t>
            </a:r>
            <a:r>
              <a:rPr lang="en-US" sz="1200" kern="1200" dirty="0" smtClean="0">
                <a:solidFill>
                  <a:schemeClr val="tx1"/>
                </a:solidFill>
                <a:effectLst/>
                <a:latin typeface="+mn-lt"/>
                <a:ea typeface="MS PGothic" pitchFamily="34" charset="-128"/>
                <a:cs typeface="ＭＳ Ｐゴシック" charset="0"/>
              </a:rPr>
              <a:t> 2019.</a:t>
            </a:r>
          </a:p>
          <a:p>
            <a:pPr indent="457200"/>
            <a:r>
              <a:rPr lang="sr-Latn-RS" sz="1200" kern="1200" dirty="0" smtClean="0">
                <a:solidFill>
                  <a:schemeClr val="tx1"/>
                </a:solidFill>
                <a:effectLst/>
                <a:latin typeface="+mn-lt"/>
                <a:ea typeface="MS PGothic" pitchFamily="34" charset="-128"/>
                <a:cs typeface="ＭＳ Ｐゴシック" charset="0"/>
              </a:rPr>
              <a:t>Iako se seksualna prinuda i iznuda u odnosu na maloletnike dešava i radi finansijske dobiti, u većini slučajeva cilj je obično da se nabavi novi </a:t>
            </a:r>
            <a:r>
              <a:rPr lang="en-US" sz="1200" i="1" kern="1200" dirty="0" smtClean="0">
                <a:solidFill>
                  <a:schemeClr val="tx1"/>
                </a:solidFill>
                <a:effectLst/>
                <a:latin typeface="+mn-lt"/>
                <a:ea typeface="MS PGothic" pitchFamily="34" charset="-128"/>
                <a:cs typeface="ＭＳ Ｐゴシック" charset="0"/>
              </a:rPr>
              <a:t>CSEM</a:t>
            </a:r>
            <a:r>
              <a:rPr lang="en-US"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Učinioci uglavnom koriste postojeće eksplicitne fotografije ili video-snimke žrtve i prete da će to objaviti na mreži žrtve ili na nekom društvenom mediju ako ne dobiju još takvog materijala. Te postojeće slike ili video-zapisi mogu poticati iz dva izvora: ili iz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traženja </a:t>
            </a:r>
            <a:r>
              <a:rPr lang="sr-Latn-RS" sz="1200" i="1" kern="1200" dirty="0" smtClean="0">
                <a:solidFill>
                  <a:schemeClr val="tx1"/>
                </a:solidFill>
                <a:effectLst/>
                <a:latin typeface="+mn-lt"/>
                <a:ea typeface="MS PGothic" pitchFamily="34" charset="-128"/>
                <a:cs typeface="ＭＳ Ｐゴシック" charset="0"/>
              </a:rPr>
              <a:t>CSEM</a:t>
            </a:r>
            <a:r>
              <a:rPr lang="sr-Latn-RS" sz="1200" kern="1200" dirty="0" smtClean="0">
                <a:solidFill>
                  <a:schemeClr val="tx1"/>
                </a:solidFill>
                <a:effectLst/>
                <a:latin typeface="+mn-lt"/>
                <a:ea typeface="MS PGothic" pitchFamily="34" charset="-128"/>
                <a:cs typeface="ＭＳ Ｐゴシック" charset="0"/>
              </a:rPr>
              <a:t> od maloletnika ili zato što su učinioci našli </a:t>
            </a:r>
            <a:r>
              <a:rPr lang="sr-Latn-RS" sz="1200" i="1" kern="1200" dirty="0" smtClean="0">
                <a:solidFill>
                  <a:schemeClr val="tx1"/>
                </a:solidFill>
                <a:effectLst/>
                <a:latin typeface="+mn-lt"/>
                <a:ea typeface="MS PGothic" pitchFamily="34" charset="-128"/>
                <a:cs typeface="ＭＳ Ｐゴシック" charset="0"/>
              </a:rPr>
              <a:t>SGEM</a:t>
            </a:r>
            <a:r>
              <a:rPr lang="sr-Latn-RS" sz="1200" kern="1200" dirty="0" smtClean="0">
                <a:solidFill>
                  <a:schemeClr val="tx1"/>
                </a:solidFill>
                <a:effectLst/>
                <a:latin typeface="+mn-lt"/>
                <a:ea typeface="MS PGothic" pitchFamily="34" charset="-128"/>
                <a:cs typeface="ＭＳ Ｐゴシック" charset="0"/>
              </a:rPr>
              <a:t> i uspeli su da identifikuju žrtvu i stupe u kontakt s njom.</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Neki prestupnici će slati eksplicitne slike i poruke maloletniku. Čak i ako nisu dobili nijednu eksplicitnu sliku, oni koriste </a:t>
            </a:r>
            <a:r>
              <a:rPr lang="sr-Latn-RS" sz="1200" kern="1200" dirty="0" err="1" smtClean="0">
                <a:solidFill>
                  <a:schemeClr val="tx1"/>
                </a:solidFill>
                <a:effectLst/>
                <a:latin typeface="+mn-lt"/>
                <a:ea typeface="MS PGothic" pitchFamily="34" charset="-128"/>
                <a:cs typeface="ＭＳ Ｐゴシック" charset="0"/>
              </a:rPr>
              <a:t>skrinšotove</a:t>
            </a:r>
            <a:r>
              <a:rPr lang="sr-Latn-RS" sz="1200" kern="1200" dirty="0" smtClean="0">
                <a:solidFill>
                  <a:schemeClr val="tx1"/>
                </a:solidFill>
                <a:effectLst/>
                <a:latin typeface="+mn-lt"/>
                <a:ea typeface="MS PGothic" pitchFamily="34" charset="-128"/>
                <a:cs typeface="ＭＳ Ｐゴシック" charset="0"/>
              </a:rPr>
              <a:t> razgovora da bi sproveli prinudu. Kao što je gore već navedeno, takva prinuda može da obuhvati izradu materijala na kome se nalaze ta deca ili ona zajedno s drugom decom u porodici ili van nje. Uticaj je veliki zato što seksualna iznuda (</a:t>
            </a:r>
            <a:r>
              <a:rPr lang="sr-Latn-RS" sz="1200" i="1" kern="1200" dirty="0" err="1" smtClean="0">
                <a:solidFill>
                  <a:schemeClr val="tx1"/>
                </a:solidFill>
                <a:effectLst/>
                <a:latin typeface="+mn-lt"/>
                <a:ea typeface="MS PGothic" pitchFamily="34" charset="-128"/>
                <a:cs typeface="ＭＳ Ｐゴシック" charset="0"/>
              </a:rPr>
              <a:t>sextortion</a:t>
            </a:r>
            <a:r>
              <a:rPr lang="sr-Latn-RS" sz="1200" kern="1200" dirty="0" smtClean="0">
                <a:solidFill>
                  <a:schemeClr val="tx1"/>
                </a:solidFill>
                <a:effectLst/>
                <a:latin typeface="+mn-lt"/>
                <a:ea typeface="MS PGothic" pitchFamily="34" charset="-128"/>
                <a:cs typeface="ＭＳ Ｐゴシック" charset="0"/>
              </a:rPr>
              <a:t>) može dovesti do velike traume za žrtvu i u nekim slučajevima čak žrtvu može naterati na samoubistvo. To znači da treba obrazovati decu u pogledu rizika od seksualne ucene i iznude i da ih treba uveriti da je presudno važno da potraže pomoć ako su žrtva takve prevare.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Međutim, u jednom manjem broju slučajeva čini se da prestupnici izvlače i finansijsku korist od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CSE</a:t>
            </a:r>
            <a:r>
              <a:rPr lang="sr-Latn-RS" sz="1200" kern="1200" dirty="0" smtClean="0">
                <a:solidFill>
                  <a:schemeClr val="tx1"/>
                </a:solidFill>
                <a:effectLst/>
                <a:latin typeface="+mn-lt"/>
                <a:ea typeface="MS PGothic" pitchFamily="34" charset="-128"/>
                <a:cs typeface="ＭＳ Ｐゴシック" charset="0"/>
              </a:rPr>
              <a:t>. Jedan metod podrazumeva da se koriste legitimni oglasi za „plaćanje po kliku” na veb-sajtovima na kojima se može naći </a:t>
            </a:r>
            <a:r>
              <a:rPr lang="es-CL" sz="1200" i="1" kern="1200" dirty="0" smtClean="0">
                <a:solidFill>
                  <a:schemeClr val="tx1"/>
                </a:solidFill>
                <a:effectLst/>
                <a:latin typeface="+mn-lt"/>
                <a:ea typeface="MS PGothic" pitchFamily="34" charset="-128"/>
                <a:cs typeface="ＭＳ Ｐゴシック" charset="0"/>
              </a:rPr>
              <a:t>CSEM</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Naročito onda kada je </a:t>
            </a:r>
            <a:r>
              <a:rPr lang="es-CL" sz="1200" i="1" kern="1200" dirty="0" smtClean="0">
                <a:solidFill>
                  <a:schemeClr val="tx1"/>
                </a:solidFill>
                <a:effectLst/>
                <a:latin typeface="+mn-lt"/>
                <a:ea typeface="MS PGothic" pitchFamily="34" charset="-128"/>
                <a:cs typeface="ＭＳ Ｐゴシック" charset="0"/>
              </a:rPr>
              <a:t>CSEM</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sakriven, time se povećava brzina poseta toj platformi i samim tim i potencijalni profit po kliku.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Zbog rastuće brzine interneta u mnogim trećim zemljama prestupnici mogu da posmatraju prenose uživo </a:t>
            </a:r>
            <a:r>
              <a:rPr lang="es-CL" sz="1200" i="1" kern="1200" dirty="0" smtClean="0">
                <a:solidFill>
                  <a:schemeClr val="tx1"/>
                </a:solidFill>
                <a:effectLst/>
                <a:latin typeface="+mn-lt"/>
                <a:ea typeface="MS PGothic" pitchFamily="34" charset="-128"/>
                <a:cs typeface="ＭＳ Ｐゴシック" charset="0"/>
              </a:rPr>
              <a:t>CSE</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iz drugih delova sveta. U mnogim slučajevima učinioci plaćaju da bi posmatrali takvu vrstu </a:t>
            </a:r>
            <a:r>
              <a:rPr lang="es-CL" sz="1200" i="1" kern="1200" dirty="0" smtClean="0">
                <a:solidFill>
                  <a:schemeClr val="tx1"/>
                </a:solidFill>
                <a:effectLst/>
                <a:latin typeface="+mn-lt"/>
                <a:ea typeface="MS PGothic" pitchFamily="34" charset="-128"/>
                <a:cs typeface="ＭＳ Ｐゴシック" charset="0"/>
              </a:rPr>
              <a:t>CSE</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Filipini su i dalje najpoznatija zemlja u smislu lokacije žrtava, iako ima naznaka da se to događa u većem broju zemalja. Kontakti se uspostavljaju na različite načine. U nekim slučajevima prvi kontakt se odvija na komercijalnim pornografskim veb-sajtovima za odrasle, posle čega dolazi do razgovora na platformama za slanje i razmenu šifrovanih poruka. U većini slučajeva </a:t>
            </a:r>
            <a:r>
              <a:rPr lang="sr-Latn-RS" sz="1200" i="1" kern="1200" dirty="0" smtClean="0">
                <a:solidFill>
                  <a:schemeClr val="tx1"/>
                </a:solidFill>
                <a:effectLst/>
                <a:latin typeface="+mn-lt"/>
                <a:ea typeface="MS PGothic" pitchFamily="34" charset="-128"/>
                <a:cs typeface="ＭＳ Ｐゴシック" charset="0"/>
              </a:rPr>
              <a:t>CSE</a:t>
            </a:r>
            <a:r>
              <a:rPr lang="sr-Latn-RS" sz="1200" kern="1200" dirty="0" smtClean="0">
                <a:solidFill>
                  <a:schemeClr val="tx1"/>
                </a:solidFill>
                <a:effectLst/>
                <a:latin typeface="+mn-lt"/>
                <a:ea typeface="MS PGothic" pitchFamily="34" charset="-128"/>
                <a:cs typeface="ＭＳ Ｐゴシック" charset="0"/>
              </a:rPr>
              <a:t> se prenosi uživo na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platformama uz mogućnost da se održava video-konferencija. Učinioci često imaju priliku da orkestriraju i usmeravaju </a:t>
            </a:r>
            <a:r>
              <a:rPr lang="sr-Latn-RS" sz="1200" kern="1200" dirty="0" err="1" smtClean="0">
                <a:solidFill>
                  <a:schemeClr val="tx1"/>
                </a:solidFill>
                <a:effectLst/>
                <a:latin typeface="+mn-lt"/>
                <a:ea typeface="MS PGothic" pitchFamily="34" charset="-128"/>
                <a:cs typeface="ＭＳ Ｐゴシック" charset="0"/>
              </a:rPr>
              <a:t>zlostavljanje</a:t>
            </a:r>
            <a:r>
              <a:rPr lang="sr-Latn-RS" sz="1200" kern="1200" dirty="0" smtClean="0">
                <a:solidFill>
                  <a:schemeClr val="tx1"/>
                </a:solidFill>
                <a:effectLst/>
                <a:latin typeface="+mn-lt"/>
                <a:ea typeface="MS PGothic" pitchFamily="34" charset="-128"/>
                <a:cs typeface="ＭＳ Ｐゴシック" charset="0"/>
              </a:rPr>
              <a:t> u realnom vremenu. Prestupnici uglavnom plaćaju koristeći za to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metode plaćanja, ali se </a:t>
            </a:r>
            <a:r>
              <a:rPr lang="sr-Latn-RS" sz="1200" kern="1200" dirty="0" err="1" smtClean="0">
                <a:solidFill>
                  <a:schemeClr val="tx1"/>
                </a:solidFill>
                <a:effectLst/>
                <a:latin typeface="+mn-lt"/>
                <a:ea typeface="MS PGothic" pitchFamily="34" charset="-128"/>
                <a:cs typeface="ＭＳ Ｐゴシック" charset="0"/>
              </a:rPr>
              <a:t>kriptovaluta</a:t>
            </a:r>
            <a:r>
              <a:rPr lang="sr-Latn-RS" sz="1200" kern="1200" dirty="0" smtClean="0">
                <a:solidFill>
                  <a:schemeClr val="tx1"/>
                </a:solidFill>
                <a:effectLst/>
                <a:latin typeface="+mn-lt"/>
                <a:ea typeface="MS PGothic" pitchFamily="34" charset="-128"/>
                <a:cs typeface="ＭＳ Ｐゴシック" charset="0"/>
              </a:rPr>
              <a:t> i dalje retko koristi u ovom segmentu. Neki učinioci takođe putuju u treće zemlje da bi se i neposredno uključili u </a:t>
            </a:r>
            <a:r>
              <a:rPr lang="sr-Latn-RS" sz="1200" kern="1200" dirty="0" err="1" smtClean="0">
                <a:solidFill>
                  <a:schemeClr val="tx1"/>
                </a:solidFill>
                <a:effectLst/>
                <a:latin typeface="+mn-lt"/>
                <a:ea typeface="MS PGothic" pitchFamily="34" charset="-128"/>
                <a:cs typeface="ＭＳ Ｐゴシック" charset="0"/>
              </a:rPr>
              <a:t>zlostavljanje</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8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endParaRPr lang="en-US" altLang="en-US"/>
          </a:p>
        </p:txBody>
      </p:sp>
    </p:spTree>
    <p:extLst>
      <p:ext uri="{BB962C8B-B14F-4D97-AF65-F5344CB8AC3E}">
        <p14:creationId xmlns:p14="http://schemas.microsoft.com/office/powerpoint/2010/main" val="319152192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Pet godina zatvora i zabrana putovanja po svetu za britanskog nastavnika koji je želeo da </a:t>
            </a:r>
            <a:r>
              <a:rPr lang="sr-Latn-RS" sz="1200" b="1" kern="1200" dirty="0" err="1" smtClean="0">
                <a:solidFill>
                  <a:schemeClr val="tx1"/>
                </a:solidFill>
                <a:effectLst/>
                <a:latin typeface="+mn-lt"/>
                <a:ea typeface="MS PGothic" pitchFamily="34" charset="-128"/>
                <a:cs typeface="ＭＳ Ｐゴシック" charset="0"/>
              </a:rPr>
              <a:t>zlostavlja</a:t>
            </a:r>
            <a:r>
              <a:rPr lang="sr-Latn-RS" sz="1200" b="1" kern="1200" dirty="0" smtClean="0">
                <a:solidFill>
                  <a:schemeClr val="tx1"/>
                </a:solidFill>
                <a:effectLst/>
                <a:latin typeface="+mn-lt"/>
                <a:ea typeface="MS PGothic" pitchFamily="34" charset="-128"/>
                <a:cs typeface="ＭＳ Ｐゴシック" charset="0"/>
              </a:rPr>
              <a:t> filipinsku decu</a:t>
            </a:r>
          </a:p>
          <a:p>
            <a:pPr indent="457200"/>
            <a:endParaRPr lang="sr-Latn-RS" sz="1200" b="1"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Jedan nastavnik muzike osuđen je na pet godina zatvora.</a:t>
            </a:r>
          </a:p>
          <a:p>
            <a:pPr indent="457200"/>
            <a:r>
              <a:rPr lang="sr-Latn-RS" sz="1200" b="0" kern="1200" dirty="0" smtClean="0">
                <a:solidFill>
                  <a:schemeClr val="tx1"/>
                </a:solidFill>
                <a:effectLst/>
                <a:latin typeface="+mn-lt"/>
                <a:ea typeface="MS PGothic" pitchFamily="34" charset="-128"/>
                <a:cs typeface="ＭＳ Ｐゴシック" charset="0"/>
              </a:rPr>
              <a:t>Nastavnik muzike je osuđen na pet godina zatvora zato što je kovao zaveru da seksualno </a:t>
            </a:r>
            <a:r>
              <a:rPr lang="sr-Latn-RS" sz="1200" b="0" kern="1200" dirty="0" err="1" smtClean="0">
                <a:solidFill>
                  <a:schemeClr val="tx1"/>
                </a:solidFill>
                <a:effectLst/>
                <a:latin typeface="+mn-lt"/>
                <a:ea typeface="MS PGothic" pitchFamily="34" charset="-128"/>
                <a:cs typeface="ＭＳ Ｐゴシック" charset="0"/>
              </a:rPr>
              <a:t>zlostavlja</a:t>
            </a:r>
            <a:r>
              <a:rPr lang="sr-Latn-RS" sz="1200" b="0" kern="1200" dirty="0" smtClean="0">
                <a:solidFill>
                  <a:schemeClr val="tx1"/>
                </a:solidFill>
                <a:effectLst/>
                <a:latin typeface="+mn-lt"/>
                <a:ea typeface="MS PGothic" pitchFamily="34" charset="-128"/>
                <a:cs typeface="ＭＳ Ｐゴシック" charset="0"/>
              </a:rPr>
              <a:t> devojčice na Filipinima.</a:t>
            </a:r>
          </a:p>
          <a:p>
            <a:pPr indent="457200"/>
            <a:r>
              <a:rPr lang="sr-Latn-RS" sz="1200" b="0" kern="1200" dirty="0" smtClean="0">
                <a:solidFill>
                  <a:schemeClr val="tx1"/>
                </a:solidFill>
                <a:effectLst/>
                <a:latin typeface="+mn-lt"/>
                <a:ea typeface="MS PGothic" pitchFamily="34" charset="-128"/>
                <a:cs typeface="ＭＳ Ｐゴシック" charset="0"/>
              </a:rPr>
              <a:t>Džejms </a:t>
            </a:r>
            <a:r>
              <a:rPr lang="sr-Latn-RS" sz="1200" b="0" kern="1200" dirty="0" err="1" smtClean="0">
                <a:solidFill>
                  <a:schemeClr val="tx1"/>
                </a:solidFill>
                <a:effectLst/>
                <a:latin typeface="+mn-lt"/>
                <a:ea typeface="MS PGothic" pitchFamily="34" charset="-128"/>
                <a:cs typeface="ＭＳ Ｐゴシック" charset="0"/>
              </a:rPr>
              <a:t>Aleksander</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James</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Alexander</a:t>
            </a:r>
            <a:r>
              <a:rPr lang="sr-Latn-RS" sz="1200" b="0" kern="1200" baseline="0" dirty="0" smtClean="0">
                <a:solidFill>
                  <a:schemeClr val="tx1"/>
                </a:solidFill>
                <a:effectLst/>
                <a:latin typeface="+mn-lt"/>
                <a:ea typeface="MS PGothic" pitchFamily="34" charset="-128"/>
                <a:cs typeface="ＭＳ Ｐゴシック" charset="0"/>
              </a:rPr>
              <a:t>), star 42 godine,  uhapšen je u akciji Nacionalne službe za borbu protiv kriminala nakon što je poslao novac posrednicima koji su organizovali direktan prenos seksualnog zlostavljanja deteta iz </a:t>
            </a:r>
            <a:r>
              <a:rPr lang="sr-Latn-RS" sz="1200" b="0" kern="1200" baseline="0" dirty="0" err="1" smtClean="0">
                <a:solidFill>
                  <a:schemeClr val="tx1"/>
                </a:solidFill>
                <a:effectLst/>
                <a:latin typeface="+mn-lt"/>
                <a:ea typeface="MS PGothic" pitchFamily="34" charset="-128"/>
                <a:cs typeface="ＭＳ Ｐゴシック" charset="0"/>
              </a:rPr>
              <a:t>Iligana</a:t>
            </a:r>
            <a:r>
              <a:rPr lang="sr-Latn-RS" sz="1200" b="0" kern="1200" baseline="0" dirty="0" smtClean="0">
                <a:solidFill>
                  <a:schemeClr val="tx1"/>
                </a:solidFill>
                <a:effectLst/>
                <a:latin typeface="+mn-lt"/>
                <a:ea typeface="MS PGothic" pitchFamily="34" charset="-128"/>
                <a:cs typeface="ＭＳ Ｐゴシック" charset="0"/>
              </a:rPr>
              <a:t>.</a:t>
            </a:r>
          </a:p>
          <a:p>
            <a:pPr indent="457200"/>
            <a:r>
              <a:rPr lang="sr-Latn-RS" sz="1200" b="0" kern="1200" baseline="0" dirty="0" smtClean="0">
                <a:solidFill>
                  <a:schemeClr val="tx1"/>
                </a:solidFill>
                <a:effectLst/>
                <a:latin typeface="+mn-lt"/>
                <a:ea typeface="MS PGothic" pitchFamily="34" charset="-128"/>
                <a:cs typeface="ＭＳ Ｐゴシック" charset="0"/>
              </a:rPr>
              <a:t>Uhapšen je 30. juna 2018. na aerodromu u Mančesteru kada je  doleteo u Ujedinjeno Kraljevstvo iz Tajlanda gde je živeo od 2017. godine.</a:t>
            </a:r>
          </a:p>
          <a:p>
            <a:pPr indent="457200"/>
            <a:r>
              <a:rPr lang="sr-Latn-RS" sz="1200" b="0" kern="1200" baseline="0" dirty="0" smtClean="0">
                <a:solidFill>
                  <a:schemeClr val="tx1"/>
                </a:solidFill>
                <a:effectLst/>
                <a:latin typeface="+mn-lt"/>
                <a:ea typeface="MS PGothic" pitchFamily="34" charset="-128"/>
                <a:cs typeface="ＭＳ Ｐゴシック" charset="0"/>
              </a:rPr>
              <a:t>Istražitelji NCA su zaplenili njegove elektronske uređaje.</a:t>
            </a:r>
          </a:p>
          <a:p>
            <a:pPr indent="457200"/>
            <a:r>
              <a:rPr lang="sr-Latn-RS" sz="1200" b="0" kern="1200" baseline="0" dirty="0" err="1" smtClean="0">
                <a:solidFill>
                  <a:schemeClr val="tx1"/>
                </a:solidFill>
                <a:effectLst/>
                <a:latin typeface="+mn-lt"/>
                <a:ea typeface="MS PGothic" pitchFamily="34" charset="-128"/>
                <a:cs typeface="ＭＳ Ｐゴシック" charset="0"/>
              </a:rPr>
              <a:t>Forenzička</a:t>
            </a:r>
            <a:r>
              <a:rPr lang="sr-Latn-RS" sz="1200" b="0" kern="1200" baseline="0" dirty="0" smtClean="0">
                <a:solidFill>
                  <a:schemeClr val="tx1"/>
                </a:solidFill>
                <a:effectLst/>
                <a:latin typeface="+mn-lt"/>
                <a:ea typeface="MS PGothic" pitchFamily="34" charset="-128"/>
                <a:cs typeface="ＭＳ Ｐゴシック" charset="0"/>
              </a:rPr>
              <a:t> analiza je pokazala da je Džejms </a:t>
            </a:r>
            <a:r>
              <a:rPr lang="sr-Latn-RS" sz="1200" b="0" kern="1200" baseline="0" dirty="0" err="1" smtClean="0">
                <a:solidFill>
                  <a:schemeClr val="tx1"/>
                </a:solidFill>
                <a:effectLst/>
                <a:latin typeface="+mn-lt"/>
                <a:ea typeface="MS PGothic" pitchFamily="34" charset="-128"/>
                <a:cs typeface="ＭＳ Ｐゴシック" charset="0"/>
              </a:rPr>
              <a:t>Aleksander</a:t>
            </a:r>
            <a:r>
              <a:rPr lang="sr-Latn-RS" sz="1200" b="0" kern="1200" baseline="0" dirty="0" smtClean="0">
                <a:solidFill>
                  <a:schemeClr val="tx1"/>
                </a:solidFill>
                <a:effectLst/>
                <a:latin typeface="+mn-lt"/>
                <a:ea typeface="MS PGothic" pitchFamily="34" charset="-128"/>
                <a:cs typeface="ＭＳ Ｐゴシック" charset="0"/>
              </a:rPr>
              <a:t>, rodom iz </a:t>
            </a:r>
            <a:r>
              <a:rPr lang="sr-Latn-RS" sz="1200" b="0" kern="1200" baseline="0" dirty="0" err="1" smtClean="0">
                <a:solidFill>
                  <a:schemeClr val="tx1"/>
                </a:solidFill>
                <a:effectLst/>
                <a:latin typeface="+mn-lt"/>
                <a:ea typeface="MS PGothic" pitchFamily="34" charset="-128"/>
                <a:cs typeface="ＭＳ Ｐゴシック" charset="0"/>
              </a:rPr>
              <a:t>Bistona</a:t>
            </a:r>
            <a:r>
              <a:rPr lang="sr-Latn-RS" sz="1200" b="0" kern="1200" baseline="0" dirty="0" smtClean="0">
                <a:solidFill>
                  <a:schemeClr val="tx1"/>
                </a:solidFill>
                <a:effectLst/>
                <a:latin typeface="+mn-lt"/>
                <a:ea typeface="MS PGothic" pitchFamily="34" charset="-128"/>
                <a:cs typeface="ＭＳ Ｐゴシック" charset="0"/>
              </a:rPr>
              <a:t>, u Lidsu, poslao najmanje 15 novčanih uplata posrednicima od avgusta 2017. do juna 2018. godine.</a:t>
            </a:r>
          </a:p>
          <a:p>
            <a:pPr indent="457200"/>
            <a:r>
              <a:rPr lang="sr-Latn-RS" sz="1200" b="0" kern="1200" baseline="0" dirty="0" smtClean="0">
                <a:solidFill>
                  <a:schemeClr val="tx1"/>
                </a:solidFill>
                <a:effectLst/>
                <a:latin typeface="+mn-lt"/>
                <a:ea typeface="MS PGothic" pitchFamily="34" charset="-128"/>
                <a:cs typeface="ＭＳ Ｐゴシック" charset="0"/>
              </a:rPr>
              <a:t>Takođe se pokazalo da je </a:t>
            </a:r>
            <a:r>
              <a:rPr lang="sr-Latn-RS" sz="1200" b="0" kern="1200" baseline="0" dirty="0" err="1" smtClean="0">
                <a:solidFill>
                  <a:schemeClr val="tx1"/>
                </a:solidFill>
                <a:effectLst/>
                <a:latin typeface="+mn-lt"/>
                <a:ea typeface="MS PGothic" pitchFamily="34" charset="-128"/>
                <a:cs typeface="ＭＳ Ｐゴシック" charset="0"/>
              </a:rPr>
              <a:t>Aleksander</a:t>
            </a:r>
            <a:r>
              <a:rPr lang="sr-Latn-RS" sz="1200" b="0" kern="1200" baseline="0" dirty="0" smtClean="0">
                <a:solidFill>
                  <a:schemeClr val="tx1"/>
                </a:solidFill>
                <a:effectLst/>
                <a:latin typeface="+mn-lt"/>
                <a:ea typeface="MS PGothic" pitchFamily="34" charset="-128"/>
                <a:cs typeface="ＭＳ Ｐゴシック" charset="0"/>
              </a:rPr>
              <a:t>, koji je od 1999. do 2003. bio rezervista u </a:t>
            </a:r>
            <a:r>
              <a:rPr lang="sr-Latn-RS" sz="1200" b="0" kern="1200" baseline="0" dirty="0" err="1" smtClean="0">
                <a:solidFill>
                  <a:schemeClr val="tx1"/>
                </a:solidFill>
                <a:effectLst/>
                <a:latin typeface="+mn-lt"/>
                <a:ea typeface="MS PGothic" pitchFamily="34" charset="-128"/>
                <a:cs typeface="ＭＳ Ｐゴシック" charset="0"/>
              </a:rPr>
              <a:t>Vazduhplovnom</a:t>
            </a:r>
            <a:r>
              <a:rPr lang="sr-Latn-RS" sz="1200" b="0" kern="1200" baseline="0" dirty="0" smtClean="0">
                <a:solidFill>
                  <a:schemeClr val="tx1"/>
                </a:solidFill>
                <a:effectLst/>
                <a:latin typeface="+mn-lt"/>
                <a:ea typeface="MS PGothic" pitchFamily="34" charset="-128"/>
                <a:cs typeface="ＭＳ Ｐゴシック" charset="0"/>
              </a:rPr>
              <a:t> puku, pokušao da ugovori sa posrednicima preko </a:t>
            </a:r>
            <a:r>
              <a:rPr lang="sr-Latn-RS" sz="1200" b="0" kern="1200" baseline="0" dirty="0" err="1" smtClean="0">
                <a:solidFill>
                  <a:schemeClr val="tx1"/>
                </a:solidFill>
                <a:effectLst/>
                <a:latin typeface="+mn-lt"/>
                <a:ea typeface="MS PGothic" pitchFamily="34" charset="-128"/>
                <a:cs typeface="ＭＳ Ｐゴシック" charset="0"/>
              </a:rPr>
              <a:t>Skypa</a:t>
            </a:r>
            <a:r>
              <a:rPr lang="sr-Latn-RS" sz="1200" b="0" kern="1200" baseline="0" dirty="0" smtClean="0">
                <a:solidFill>
                  <a:schemeClr val="tx1"/>
                </a:solidFill>
                <a:effectLst/>
                <a:latin typeface="+mn-lt"/>
                <a:ea typeface="MS PGothic" pitchFamily="34" charset="-128"/>
                <a:cs typeface="ＭＳ Ｐゴシック" charset="0"/>
              </a:rPr>
              <a:t> i </a:t>
            </a:r>
            <a:r>
              <a:rPr lang="sr-Latn-RS" sz="1200" b="0" kern="1200" baseline="0" dirty="0" err="1" smtClean="0">
                <a:solidFill>
                  <a:schemeClr val="tx1"/>
                </a:solidFill>
                <a:effectLst/>
                <a:latin typeface="+mn-lt"/>
                <a:ea typeface="MS PGothic" pitchFamily="34" charset="-128"/>
                <a:cs typeface="ＭＳ Ｐゴシック" charset="0"/>
              </a:rPr>
              <a:t>WhatsAppa</a:t>
            </a:r>
            <a:r>
              <a:rPr lang="sr-Latn-RS" sz="1200" b="0" kern="1200" baseline="0" dirty="0" smtClean="0">
                <a:solidFill>
                  <a:schemeClr val="tx1"/>
                </a:solidFill>
                <a:effectLst/>
                <a:latin typeface="+mn-lt"/>
                <a:ea typeface="MS PGothic" pitchFamily="34" charset="-128"/>
                <a:cs typeface="ＭＳ Ｐゴシック" charset="0"/>
              </a:rPr>
              <a:t> putovanje na Filipine gde bi sam mogao da </a:t>
            </a:r>
            <a:r>
              <a:rPr lang="sr-Latn-RS" sz="1200" b="0" kern="1200" baseline="0" dirty="0" err="1" smtClean="0">
                <a:solidFill>
                  <a:schemeClr val="tx1"/>
                </a:solidFill>
                <a:effectLst/>
                <a:latin typeface="+mn-lt"/>
                <a:ea typeface="MS PGothic" pitchFamily="34" charset="-128"/>
                <a:cs typeface="ＭＳ Ｐゴシック" charset="0"/>
              </a:rPr>
              <a:t>zlostavlja</a:t>
            </a:r>
            <a:r>
              <a:rPr lang="sr-Latn-RS" sz="1200" b="0" kern="1200" baseline="0" dirty="0" smtClean="0">
                <a:solidFill>
                  <a:schemeClr val="tx1"/>
                </a:solidFill>
                <a:effectLst/>
                <a:latin typeface="+mn-lt"/>
                <a:ea typeface="MS PGothic" pitchFamily="34" charset="-128"/>
                <a:cs typeface="ＭＳ Ｐゴシック" charset="0"/>
              </a:rPr>
              <a:t> devojčice.</a:t>
            </a:r>
          </a:p>
          <a:p>
            <a:pPr indent="457200"/>
            <a:r>
              <a:rPr lang="sr-Latn-RS" sz="1200" b="0" kern="1200" baseline="0" dirty="0" err="1" smtClean="0">
                <a:solidFill>
                  <a:schemeClr val="tx1"/>
                </a:solidFill>
                <a:effectLst/>
                <a:latin typeface="+mn-lt"/>
                <a:ea typeface="MS PGothic" pitchFamily="34" charset="-128"/>
                <a:cs typeface="ＭＳ Ｐゴシック" charset="0"/>
              </a:rPr>
              <a:t>Aleksander</a:t>
            </a:r>
            <a:r>
              <a:rPr lang="sr-Latn-RS" sz="1200" b="0" kern="1200" baseline="0" dirty="0" smtClean="0">
                <a:solidFill>
                  <a:schemeClr val="tx1"/>
                </a:solidFill>
                <a:effectLst/>
                <a:latin typeface="+mn-lt"/>
                <a:ea typeface="MS PGothic" pitchFamily="34" charset="-128"/>
                <a:cs typeface="ＭＳ Ｐゴシック" charset="0"/>
              </a:rPr>
              <a:t> je vodio razgovore sa jednom posrednicom o trinaestogodišnjoj devojčici i u tom razgovoru je, između ostalog, rekao: „Ako se upoznam još sa nekim, voleo bih da to bude mlađa osoba“.</a:t>
            </a:r>
          </a:p>
          <a:p>
            <a:pPr indent="457200"/>
            <a:r>
              <a:rPr lang="sr-Latn-RS" sz="1200" b="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IOCTA</a:t>
            </a:r>
            <a:r>
              <a:rPr lang="sr-Latn-RS"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Iako se seksualna prinuda i iznuda u odnosu na maloletnike dešava i radi finansijske dobiti, u većini slučajeva cilj je obično da se nabavi novi </a:t>
            </a:r>
            <a:r>
              <a:rPr lang="sr-Latn-RS" sz="1200" i="1" kern="1200" dirty="0" smtClean="0">
                <a:solidFill>
                  <a:schemeClr val="tx1"/>
                </a:solidFill>
                <a:effectLst/>
                <a:latin typeface="+mn-lt"/>
                <a:ea typeface="MS PGothic" pitchFamily="34" charset="-128"/>
                <a:cs typeface="ＭＳ Ｐゴシック" charset="0"/>
              </a:rPr>
              <a:t>CSEM</a:t>
            </a:r>
            <a:r>
              <a:rPr lang="sr-Latn-RS" sz="1200" kern="1200" dirty="0" smtClean="0">
                <a:solidFill>
                  <a:schemeClr val="tx1"/>
                </a:solidFill>
                <a:effectLst/>
                <a:latin typeface="+mn-lt"/>
                <a:ea typeface="MS PGothic" pitchFamily="34" charset="-128"/>
                <a:cs typeface="ＭＳ Ｐゴシック" charset="0"/>
              </a:rPr>
              <a:t>. Učinioci uglavnom koriste postojeće eksplicitne fotografije ili video-snimke žrtve i prete da će to objaviti na mreži žrtve ili na nekom društvenom mediju ako ne dobiju još takvog materijala. Te postojeće slike ili video-zapisi mogu poticati iz dva izvora: ili iz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traženja </a:t>
            </a:r>
            <a:r>
              <a:rPr lang="sr-Latn-RS" sz="1200" i="1" kern="1200" dirty="0" smtClean="0">
                <a:solidFill>
                  <a:schemeClr val="tx1"/>
                </a:solidFill>
                <a:effectLst/>
                <a:latin typeface="+mn-lt"/>
                <a:ea typeface="MS PGothic" pitchFamily="34" charset="-128"/>
                <a:cs typeface="ＭＳ Ｐゴシック" charset="0"/>
              </a:rPr>
              <a:t>CSEM</a:t>
            </a:r>
            <a:r>
              <a:rPr lang="sr-Latn-RS" sz="1200" kern="1200" dirty="0" smtClean="0">
                <a:solidFill>
                  <a:schemeClr val="tx1"/>
                </a:solidFill>
                <a:effectLst/>
                <a:latin typeface="+mn-lt"/>
                <a:ea typeface="MS PGothic" pitchFamily="34" charset="-128"/>
                <a:cs typeface="ＭＳ Ｐゴシック" charset="0"/>
              </a:rPr>
              <a:t> od maloletnika ili zato što su učinioci našli </a:t>
            </a:r>
            <a:r>
              <a:rPr lang="sr-Latn-RS" sz="1200" i="1" kern="1200" dirty="0" smtClean="0">
                <a:solidFill>
                  <a:schemeClr val="tx1"/>
                </a:solidFill>
                <a:effectLst/>
                <a:latin typeface="+mn-lt"/>
                <a:ea typeface="MS PGothic" pitchFamily="34" charset="-128"/>
                <a:cs typeface="ＭＳ Ｐゴシック" charset="0"/>
              </a:rPr>
              <a:t>SGEM</a:t>
            </a:r>
            <a:r>
              <a:rPr lang="sr-Latn-RS" sz="1200" kern="1200" dirty="0" smtClean="0">
                <a:solidFill>
                  <a:schemeClr val="tx1"/>
                </a:solidFill>
                <a:effectLst/>
                <a:latin typeface="+mn-lt"/>
                <a:ea typeface="MS PGothic" pitchFamily="34" charset="-128"/>
                <a:cs typeface="ＭＳ Ｐゴシック" charset="0"/>
              </a:rPr>
              <a:t> i uspeli su da identifikuju žrtvu i stupe u kontakt s njom.</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Neki prestupnici će slati eksplicitne slike i poruke maloletniku. Čak i ako nisu dobili nijednu eksplicitnu sliku, oni koriste </a:t>
            </a:r>
            <a:r>
              <a:rPr lang="sr-Latn-RS" sz="1200" kern="1200" dirty="0" err="1" smtClean="0">
                <a:solidFill>
                  <a:schemeClr val="tx1"/>
                </a:solidFill>
                <a:effectLst/>
                <a:latin typeface="+mn-lt"/>
                <a:ea typeface="MS PGothic" pitchFamily="34" charset="-128"/>
                <a:cs typeface="ＭＳ Ｐゴシック" charset="0"/>
              </a:rPr>
              <a:t>skrinšotove</a:t>
            </a:r>
            <a:r>
              <a:rPr lang="sr-Latn-RS" sz="1200" kern="1200" dirty="0" smtClean="0">
                <a:solidFill>
                  <a:schemeClr val="tx1"/>
                </a:solidFill>
                <a:effectLst/>
                <a:latin typeface="+mn-lt"/>
                <a:ea typeface="MS PGothic" pitchFamily="34" charset="-128"/>
                <a:cs typeface="ＭＳ Ｐゴシック" charset="0"/>
              </a:rPr>
              <a:t> razgovora da bi sproveli prinudu. Kao što je gore već navedeno, takva prinuda može da obuhvati izradu materijala na kome se nalaze ta deca ili ona zajedno s drugom decom u porodici ili van nje. Uticaj je veliki zato što seksualna iznuda (</a:t>
            </a:r>
            <a:r>
              <a:rPr lang="sr-Latn-RS" sz="1200" i="1" kern="1200" dirty="0" err="1" smtClean="0">
                <a:solidFill>
                  <a:schemeClr val="tx1"/>
                </a:solidFill>
                <a:effectLst/>
                <a:latin typeface="+mn-lt"/>
                <a:ea typeface="MS PGothic" pitchFamily="34" charset="-128"/>
                <a:cs typeface="ＭＳ Ｐゴシック" charset="0"/>
              </a:rPr>
              <a:t>sextortion</a:t>
            </a:r>
            <a:r>
              <a:rPr lang="sr-Latn-RS" sz="1200" kern="1200" dirty="0" smtClean="0">
                <a:solidFill>
                  <a:schemeClr val="tx1"/>
                </a:solidFill>
                <a:effectLst/>
                <a:latin typeface="+mn-lt"/>
                <a:ea typeface="MS PGothic" pitchFamily="34" charset="-128"/>
                <a:cs typeface="ＭＳ Ｐゴシック" charset="0"/>
              </a:rPr>
              <a:t>) može dovesti do velike traume za žrtvu i u nekim slučajevima čak žrtvu može naterati na samoubistvo. To znači da treba obrazovati decu u pogledu rizika od seksualne ucene i iznude i da ih treba uveriti da je presudno važno da potraže pomoć ako su žrtva takve prevare.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Međutim, u jednom manjem broju slučajeva čini se da prestupnici izvlače i finansijsku korist od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CSE</a:t>
            </a:r>
            <a:r>
              <a:rPr lang="sr-Latn-RS" sz="1200" kern="1200" dirty="0" smtClean="0">
                <a:solidFill>
                  <a:schemeClr val="tx1"/>
                </a:solidFill>
                <a:effectLst/>
                <a:latin typeface="+mn-lt"/>
                <a:ea typeface="MS PGothic" pitchFamily="34" charset="-128"/>
                <a:cs typeface="ＭＳ Ｐゴシック" charset="0"/>
              </a:rPr>
              <a:t>. Jedan metod podrazumeva da se koriste legitimni oglasi za „plaćanje po kliku” na veb-sajtovima na kojima se može naći </a:t>
            </a:r>
            <a:r>
              <a:rPr lang="es-CL" sz="1200" i="1" kern="1200" dirty="0" smtClean="0">
                <a:solidFill>
                  <a:schemeClr val="tx1"/>
                </a:solidFill>
                <a:effectLst/>
                <a:latin typeface="+mn-lt"/>
                <a:ea typeface="MS PGothic" pitchFamily="34" charset="-128"/>
                <a:cs typeface="ＭＳ Ｐゴシック" charset="0"/>
              </a:rPr>
              <a:t>CSEM</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Naročito onda kada je </a:t>
            </a:r>
            <a:r>
              <a:rPr lang="es-CL" sz="1200" i="1" kern="1200" dirty="0" smtClean="0">
                <a:solidFill>
                  <a:schemeClr val="tx1"/>
                </a:solidFill>
                <a:effectLst/>
                <a:latin typeface="+mn-lt"/>
                <a:ea typeface="MS PGothic" pitchFamily="34" charset="-128"/>
                <a:cs typeface="ＭＳ Ｐゴシック" charset="0"/>
              </a:rPr>
              <a:t>CSEM</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sakriven, time se povećava brzina poseta toj platformi i samim tim i potencijalni profit po kliku.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Zbog rastuće brzine interneta u mnogim trećim zemljama prestupnici mogu da posmatraju prenose uživo </a:t>
            </a:r>
            <a:r>
              <a:rPr lang="es-CL" sz="1200" i="1" kern="1200" dirty="0" smtClean="0">
                <a:solidFill>
                  <a:schemeClr val="tx1"/>
                </a:solidFill>
                <a:effectLst/>
                <a:latin typeface="+mn-lt"/>
                <a:ea typeface="MS PGothic" pitchFamily="34" charset="-128"/>
                <a:cs typeface="ＭＳ Ｐゴシック" charset="0"/>
              </a:rPr>
              <a:t>CSE</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iz drugih delova sveta. U mnogim slučajevima učinioci plaćaju da bi posmatrali takvu vrstu </a:t>
            </a:r>
            <a:r>
              <a:rPr lang="es-CL" sz="1200" i="1" kern="1200" dirty="0" smtClean="0">
                <a:solidFill>
                  <a:schemeClr val="tx1"/>
                </a:solidFill>
                <a:effectLst/>
                <a:latin typeface="+mn-lt"/>
                <a:ea typeface="MS PGothic" pitchFamily="34" charset="-128"/>
                <a:cs typeface="ＭＳ Ｐゴシック" charset="0"/>
              </a:rPr>
              <a:t>CSE</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Filipini su i dalje najpoznatija zemlja u smislu lokacije žrtava, iako ima naznaka da se to događa u većem broju zemalja. Kontakti se uspostavljaju na različite načine. U nekim slučajevima prvi kontakt se odvija na komercijalnim pornografskim veb-sajtovima za odrasle, posle čega dolazi do razgovora na platformama za slanje i razmenu šifrovanih poruka. U većini slučajeva </a:t>
            </a:r>
            <a:r>
              <a:rPr lang="sr-Latn-RS" sz="1200" i="1" kern="1200" dirty="0" smtClean="0">
                <a:solidFill>
                  <a:schemeClr val="tx1"/>
                </a:solidFill>
                <a:effectLst/>
                <a:latin typeface="+mn-lt"/>
                <a:ea typeface="MS PGothic" pitchFamily="34" charset="-128"/>
                <a:cs typeface="ＭＳ Ｐゴシック" charset="0"/>
              </a:rPr>
              <a:t>CSE</a:t>
            </a:r>
            <a:r>
              <a:rPr lang="sr-Latn-RS" sz="1200" kern="1200" dirty="0" smtClean="0">
                <a:solidFill>
                  <a:schemeClr val="tx1"/>
                </a:solidFill>
                <a:effectLst/>
                <a:latin typeface="+mn-lt"/>
                <a:ea typeface="MS PGothic" pitchFamily="34" charset="-128"/>
                <a:cs typeface="ＭＳ Ｐゴシック" charset="0"/>
              </a:rPr>
              <a:t> se prenosi uživo na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platformama uz mogućnost da se održava video-konferencija. Učinioci često imaju priliku da orkestriraju i usmeravaju </a:t>
            </a:r>
            <a:r>
              <a:rPr lang="sr-Latn-RS" sz="1200" kern="1200" dirty="0" err="1" smtClean="0">
                <a:solidFill>
                  <a:schemeClr val="tx1"/>
                </a:solidFill>
                <a:effectLst/>
                <a:latin typeface="+mn-lt"/>
                <a:ea typeface="MS PGothic" pitchFamily="34" charset="-128"/>
                <a:cs typeface="ＭＳ Ｐゴシック" charset="0"/>
              </a:rPr>
              <a:t>zlostavljanje</a:t>
            </a:r>
            <a:r>
              <a:rPr lang="sr-Latn-RS" sz="1200" kern="1200" dirty="0" smtClean="0">
                <a:solidFill>
                  <a:schemeClr val="tx1"/>
                </a:solidFill>
                <a:effectLst/>
                <a:latin typeface="+mn-lt"/>
                <a:ea typeface="MS PGothic" pitchFamily="34" charset="-128"/>
                <a:cs typeface="ＭＳ Ｐゴシック" charset="0"/>
              </a:rPr>
              <a:t> u realnom vremenu. Prestupnici uglavnom plaćaju koristeći za to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metode plaćanja, ali se </a:t>
            </a:r>
            <a:r>
              <a:rPr lang="sr-Latn-RS" sz="1200" kern="1200" dirty="0" err="1" smtClean="0">
                <a:solidFill>
                  <a:schemeClr val="tx1"/>
                </a:solidFill>
                <a:effectLst/>
                <a:latin typeface="+mn-lt"/>
                <a:ea typeface="MS PGothic" pitchFamily="34" charset="-128"/>
                <a:cs typeface="ＭＳ Ｐゴシック" charset="0"/>
              </a:rPr>
              <a:t>kriptovaluta</a:t>
            </a:r>
            <a:r>
              <a:rPr lang="sr-Latn-RS" sz="1200" kern="1200" dirty="0" smtClean="0">
                <a:solidFill>
                  <a:schemeClr val="tx1"/>
                </a:solidFill>
                <a:effectLst/>
                <a:latin typeface="+mn-lt"/>
                <a:ea typeface="MS PGothic" pitchFamily="34" charset="-128"/>
                <a:cs typeface="ＭＳ Ｐゴシック" charset="0"/>
              </a:rPr>
              <a:t> i dalje retko koristi u ovom segmentu. Neki učinioci takođe putuju u treće zemlje da bi se i neposredno uključili u </a:t>
            </a:r>
            <a:r>
              <a:rPr lang="sr-Latn-RS" sz="1200" kern="1200" dirty="0" err="1" smtClean="0">
                <a:solidFill>
                  <a:schemeClr val="tx1"/>
                </a:solidFill>
                <a:effectLst/>
                <a:latin typeface="+mn-lt"/>
                <a:ea typeface="MS PGothic" pitchFamily="34" charset="-128"/>
                <a:cs typeface="ＭＳ Ｐゴシック" charset="0"/>
              </a:rPr>
              <a:t>zlostavljanje</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8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endParaRPr lang="en-US" altLang="en-US"/>
          </a:p>
        </p:txBody>
      </p:sp>
    </p:spTree>
    <p:extLst>
      <p:ext uri="{BB962C8B-B14F-4D97-AF65-F5344CB8AC3E}">
        <p14:creationId xmlns:p14="http://schemas.microsoft.com/office/powerpoint/2010/main" val="369934705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Koristite kristalnu kuglu</a:t>
            </a:r>
            <a:r>
              <a:rPr lang="es-CL"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Zasnovano na </a:t>
            </a:r>
            <a:r>
              <a:rPr lang="es-CL" sz="1200" i="1" kern="1200" dirty="0" smtClean="0">
                <a:solidFill>
                  <a:schemeClr val="tx1"/>
                </a:solidFill>
                <a:effectLst/>
                <a:latin typeface="+mn-lt"/>
                <a:ea typeface="MS PGothic" pitchFamily="34" charset="-128"/>
                <a:cs typeface="ＭＳ Ｐゴシック" charset="0"/>
              </a:rPr>
              <a:t>IOCTA</a:t>
            </a:r>
            <a:r>
              <a:rPr lang="es-CL"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Jedna stvar koja bi mogla da izazove veliku </a:t>
            </a:r>
            <a:r>
              <a:rPr lang="sr-Latn-RS" sz="1200" kern="1200" dirty="0" err="1" smtClean="0">
                <a:solidFill>
                  <a:schemeClr val="tx1"/>
                </a:solidFill>
                <a:effectLst/>
                <a:latin typeface="+mn-lt"/>
                <a:ea typeface="MS PGothic" pitchFamily="34" charset="-128"/>
                <a:cs typeface="ＭＳ Ｐゴシック" charset="0"/>
              </a:rPr>
              <a:t>zbrinutost</a:t>
            </a:r>
            <a:r>
              <a:rPr lang="sr-Latn-RS" sz="1200" kern="1200" dirty="0" smtClean="0">
                <a:solidFill>
                  <a:schemeClr val="tx1"/>
                </a:solidFill>
                <a:effectLst/>
                <a:latin typeface="+mn-lt"/>
                <a:ea typeface="MS PGothic" pitchFamily="34" charset="-128"/>
                <a:cs typeface="ＭＳ Ｐゴシック" charset="0"/>
              </a:rPr>
              <a:t> u pogledu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CSE</a:t>
            </a:r>
            <a:r>
              <a:rPr lang="sr-Latn-RS" sz="1200" kern="1200" dirty="0" smtClean="0">
                <a:solidFill>
                  <a:schemeClr val="tx1"/>
                </a:solidFill>
                <a:effectLst/>
                <a:latin typeface="+mn-lt"/>
                <a:ea typeface="MS PGothic" pitchFamily="34" charset="-128"/>
                <a:cs typeface="ＭＳ Ｐゴシック" charset="0"/>
              </a:rPr>
              <a:t> jesu sve bolje takozvane duboke prevare (</a:t>
            </a:r>
            <a:r>
              <a:rPr lang="sr-Latn-RS" sz="1200" i="1" kern="1200" dirty="0" smtClean="0">
                <a:solidFill>
                  <a:schemeClr val="tx1"/>
                </a:solidFill>
                <a:effectLst/>
                <a:latin typeface="+mn-lt"/>
                <a:ea typeface="MS PGothic" pitchFamily="34" charset="-128"/>
                <a:cs typeface="ＭＳ Ｐゴシック" charset="0"/>
              </a:rPr>
              <a:t>d</a:t>
            </a:r>
            <a:r>
              <a:rPr lang="es-CL" sz="1200" i="1" kern="1200" dirty="0" err="1" smtClean="0">
                <a:solidFill>
                  <a:schemeClr val="tx1"/>
                </a:solidFill>
                <a:effectLst/>
                <a:latin typeface="+mn-lt"/>
                <a:ea typeface="MS PGothic" pitchFamily="34" charset="-128"/>
                <a:cs typeface="ＭＳ Ｐゴシック" charset="0"/>
              </a:rPr>
              <a:t>eepfakes</a:t>
            </a:r>
            <a:r>
              <a:rPr lang="sr-Latn-RS" sz="1200" kern="1200" dirty="0" smtClean="0">
                <a:solidFill>
                  <a:schemeClr val="tx1"/>
                </a:solidFill>
                <a:effectLst/>
                <a:latin typeface="+mn-lt"/>
                <a:ea typeface="MS PGothic" pitchFamily="34" charset="-128"/>
                <a:cs typeface="ＭＳ Ｐゴシック" charset="0"/>
              </a:rPr>
              <a:t>). Ta tehnologija je zasnovana na veštačkoj inteligencija i ona omogućuje da se slike ili video-snimci montiraju na druge slike ili video-snimke. To se već koristi za zamenu i montiranje lica slavnih ličnosti na postojeće pornografske snimke. Mada je sama ta tehnologija još relativno nova, ona se brzo poboljšava i postaje sve dostupnija i </a:t>
            </a:r>
            <a:r>
              <a:rPr lang="sr-Latn-RS" sz="1200" kern="1200" dirty="0" smtClean="0">
                <a:solidFill>
                  <a:schemeClr val="tx1"/>
                </a:solidFill>
                <a:effectLst/>
                <a:latin typeface="+mn-lt"/>
                <a:ea typeface="MS PGothic" pitchFamily="34" charset="-128"/>
                <a:cs typeface="ＭＳ Ｐゴシック" charset="0"/>
              </a:rPr>
              <a:t>lakše ju je koristiti. </a:t>
            </a:r>
            <a:r>
              <a:rPr lang="sr-Latn-RS" sz="1200" kern="1200" dirty="0" smtClean="0">
                <a:solidFill>
                  <a:schemeClr val="tx1"/>
                </a:solidFill>
                <a:effectLst/>
                <a:latin typeface="+mn-lt"/>
                <a:ea typeface="MS PGothic" pitchFamily="34" charset="-128"/>
                <a:cs typeface="ＭＳ Ｐゴシック" charset="0"/>
              </a:rPr>
              <a:t>Samo je pitanje vremena </a:t>
            </a:r>
            <a:r>
              <a:rPr lang="sr-Latn-RS" sz="1200" kern="1200" dirty="0" smtClean="0">
                <a:solidFill>
                  <a:schemeClr val="tx1"/>
                </a:solidFill>
                <a:effectLst/>
                <a:latin typeface="+mn-lt"/>
                <a:ea typeface="MS PGothic" pitchFamily="34" charset="-128"/>
                <a:cs typeface="ＭＳ Ｐゴシック" charset="0"/>
              </a:rPr>
              <a:t>kada će se pojaviti </a:t>
            </a:r>
            <a:r>
              <a:rPr lang="sr-Latn-RS" sz="1200" kern="1200" dirty="0" smtClean="0">
                <a:solidFill>
                  <a:schemeClr val="tx1"/>
                </a:solidFill>
                <a:effectLst/>
                <a:latin typeface="+mn-lt"/>
                <a:ea typeface="MS PGothic" pitchFamily="34" charset="-128"/>
                <a:cs typeface="ＭＳ Ｐゴシック" charset="0"/>
              </a:rPr>
              <a:t>prvi </a:t>
            </a:r>
            <a:r>
              <a:rPr lang="sr-Latn-RS" sz="1200" i="1" kern="1200" dirty="0" err="1" smtClean="0">
                <a:solidFill>
                  <a:schemeClr val="tx1"/>
                </a:solidFill>
                <a:effectLst/>
                <a:latin typeface="+mn-lt"/>
                <a:ea typeface="MS PGothic" pitchFamily="34" charset="-128"/>
                <a:cs typeface="ＭＳ Ｐゴシック" charset="0"/>
              </a:rPr>
              <a:t>deepfakes</a:t>
            </a:r>
            <a:r>
              <a:rPr lang="sr-Latn-RS" sz="1200" kern="1200" dirty="0" smtClean="0">
                <a:solidFill>
                  <a:schemeClr val="tx1"/>
                </a:solidFill>
                <a:effectLst/>
                <a:latin typeface="+mn-lt"/>
                <a:ea typeface="MS PGothic" pitchFamily="34" charset="-128"/>
                <a:cs typeface="ＭＳ Ｐゴシック" charset="0"/>
              </a:rPr>
              <a:t> snimci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CSE</a:t>
            </a:r>
            <a:r>
              <a:rPr lang="sr-Latn-RS" sz="1200" kern="1200" dirty="0" smtClean="0">
                <a:solidFill>
                  <a:schemeClr val="tx1"/>
                </a:solidFill>
                <a:effectLst/>
                <a:latin typeface="+mn-lt"/>
                <a:ea typeface="MS PGothic" pitchFamily="34" charset="-128"/>
                <a:cs typeface="ＭＳ Ｐゴシック" charset="0"/>
              </a:rPr>
              <a:t>, što će dovesti do nastanka novih „personalizovanih” </a:t>
            </a:r>
            <a:r>
              <a:rPr lang="sr-Latn-RS" sz="1200" i="1" kern="1200" dirty="0" smtClean="0">
                <a:solidFill>
                  <a:schemeClr val="tx1"/>
                </a:solidFill>
                <a:effectLst/>
                <a:latin typeface="+mn-lt"/>
                <a:ea typeface="MS PGothic" pitchFamily="34" charset="-128"/>
                <a:cs typeface="ＭＳ Ｐゴシック" charset="0"/>
              </a:rPr>
              <a:t>CSEM</a:t>
            </a:r>
            <a:r>
              <a:rPr lang="sr-Latn-RS" sz="1200" kern="1200" dirty="0" smtClean="0">
                <a:solidFill>
                  <a:schemeClr val="tx1"/>
                </a:solidFill>
                <a:effectLst/>
                <a:latin typeface="+mn-lt"/>
                <a:ea typeface="MS PGothic" pitchFamily="34" charset="-128"/>
                <a:cs typeface="ＭＳ Ｐゴシック" charset="0"/>
              </a:rPr>
              <a:t>. To može imati teške posledice za rad organa reda jer se mogu otvoriti pitanja autentičnosti dokaza i sve to može znatno iskomplikovati istrage.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Međutim, opasnost leži u tome da se „tehnologija može koristiti da bi se ljudi </a:t>
            </a:r>
            <a:r>
              <a:rPr lang="sr-Latn-RS" sz="1200" kern="1200" dirty="0" err="1" smtClean="0">
                <a:solidFill>
                  <a:schemeClr val="tx1"/>
                </a:solidFill>
                <a:effectLst/>
                <a:latin typeface="+mn-lt"/>
                <a:ea typeface="MS PGothic" pitchFamily="34" charset="-128"/>
                <a:cs typeface="ＭＳ Ｐゴシック" charset="0"/>
              </a:rPr>
              <a:t>podstakli</a:t>
            </a:r>
            <a:r>
              <a:rPr lang="sr-Latn-RS" sz="1200" kern="1200" dirty="0" smtClean="0">
                <a:solidFill>
                  <a:schemeClr val="tx1"/>
                </a:solidFill>
                <a:effectLst/>
                <a:latin typeface="+mn-lt"/>
                <a:ea typeface="MS PGothic" pitchFamily="34" charset="-128"/>
                <a:cs typeface="ＭＳ Ｐゴシック" charset="0"/>
              </a:rPr>
              <a:t> da poveruju da je stvarno nešto što uopšte nije stvarno”, kako je rekao Piter Singer (</a:t>
            </a:r>
            <a:r>
              <a:rPr lang="sr-Latn-RS" sz="1200" i="1" kern="1200" dirty="0" smtClean="0">
                <a:solidFill>
                  <a:schemeClr val="tx1"/>
                </a:solidFill>
                <a:effectLst/>
                <a:latin typeface="+mn-lt"/>
                <a:ea typeface="MS PGothic" pitchFamily="34" charset="-128"/>
                <a:cs typeface="ＭＳ Ｐゴシック" charset="0"/>
              </a:rPr>
              <a:t>Peter Singer</a:t>
            </a:r>
            <a:r>
              <a:rPr lang="sr-Latn-RS" sz="1200" kern="1200" dirty="0" smtClean="0">
                <a:solidFill>
                  <a:schemeClr val="tx1"/>
                </a:solidFill>
                <a:effectLst/>
                <a:latin typeface="+mn-lt"/>
                <a:ea typeface="MS PGothic" pitchFamily="34" charset="-128"/>
                <a:cs typeface="ＭＳ Ｐゴシック" charset="0"/>
              </a:rPr>
              <a:t>), specijalista za kibernetsku bezbednost i odbranu, viši naučni saradnik u ekspertskoj organizaciji „</a:t>
            </a:r>
            <a:r>
              <a:rPr lang="sr-Latn-RS" sz="1200" kern="1200" dirty="0" err="1" smtClean="0">
                <a:solidFill>
                  <a:schemeClr val="tx1"/>
                </a:solidFill>
                <a:effectLst/>
                <a:latin typeface="+mn-lt"/>
                <a:ea typeface="MS PGothic" pitchFamily="34" charset="-128"/>
                <a:cs typeface="ＭＳ Ｐゴシック" charset="0"/>
              </a:rPr>
              <a:t>New</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America</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endParaRPr lang="en-US" altLang="en-US"/>
          </a:p>
        </p:txBody>
      </p:sp>
    </p:spTree>
    <p:extLst>
      <p:ext uri="{BB962C8B-B14F-4D97-AF65-F5344CB8AC3E}">
        <p14:creationId xmlns:p14="http://schemas.microsoft.com/office/powerpoint/2010/main" val="1619568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endParaRPr lang="en-US" altLang="en-US"/>
          </a:p>
        </p:txBody>
      </p:sp>
    </p:spTree>
    <p:extLst>
      <p:ext uri="{BB962C8B-B14F-4D97-AF65-F5344CB8AC3E}">
        <p14:creationId xmlns:p14="http://schemas.microsoft.com/office/powerpoint/2010/main" val="333997737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a:t>
            </a:r>
            <a:r>
              <a:rPr lang="sr-Latn-RS" sz="1200" i="1" kern="1200" dirty="0" smtClean="0">
                <a:solidFill>
                  <a:schemeClr val="tx1"/>
                </a:solidFill>
                <a:effectLst/>
                <a:latin typeface="+mn-lt"/>
                <a:ea typeface="MS PGothic" pitchFamily="34" charset="-128"/>
                <a:cs typeface="ＭＳ Ｐゴシック" charset="0"/>
              </a:rPr>
              <a:t>IOCTA</a:t>
            </a:r>
            <a:r>
              <a:rPr lang="sr-Latn-RS"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Zemlje članice pominju kupovinu (veoma vrednih) elektronskih uređaja, kao što su mobilni telefoni, laptopovi i tableti. Jedna druga država članica konkretno ukazuje na to da u ovoj oblasti </a:t>
            </a:r>
            <a:r>
              <a:rPr lang="sr-Latn-RS" sz="1200" i="1" kern="1200" dirty="0" smtClean="0">
                <a:solidFill>
                  <a:schemeClr val="tx1"/>
                </a:solidFill>
                <a:effectLst/>
                <a:latin typeface="+mn-lt"/>
                <a:ea typeface="MS PGothic" pitchFamily="34" charset="-128"/>
                <a:cs typeface="ＭＳ Ｐゴシック" charset="0"/>
              </a:rPr>
              <a:t>modi </a:t>
            </a:r>
            <a:r>
              <a:rPr lang="sr-Latn-RS" sz="1200" i="1" kern="1200" dirty="0" err="1" smtClean="0">
                <a:solidFill>
                  <a:schemeClr val="tx1"/>
                </a:solidFill>
                <a:effectLst/>
                <a:latin typeface="+mn-lt"/>
                <a:ea typeface="MS PGothic" pitchFamily="34" charset="-128"/>
                <a:cs typeface="ＭＳ Ｐゴシック" charset="0"/>
              </a:rPr>
              <a:t>operandi</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tokom prošle godine nisu uočene nikakve bitne novine. Iako nije bilo nekih velikih pomaka 2018. godine, prema podacima iz privatnog sektora, </a:t>
            </a:r>
            <a:r>
              <a:rPr lang="sr-Latn-RS" sz="1200" i="1" kern="1200" dirty="0" smtClean="0">
                <a:solidFill>
                  <a:schemeClr val="tx1"/>
                </a:solidFill>
                <a:effectLst/>
                <a:latin typeface="+mn-lt"/>
                <a:ea typeface="MS PGothic" pitchFamily="34" charset="-128"/>
                <a:cs typeface="ＭＳ Ｐゴシック" charset="0"/>
              </a:rPr>
              <a:t>CNP</a:t>
            </a:r>
            <a:r>
              <a:rPr lang="sr-Latn-RS" sz="1200" kern="1200" dirty="0" smtClean="0">
                <a:solidFill>
                  <a:schemeClr val="tx1"/>
                </a:solidFill>
                <a:effectLst/>
                <a:latin typeface="+mn-lt"/>
                <a:ea typeface="MS PGothic" pitchFamily="34" charset="-128"/>
                <a:cs typeface="ＭＳ Ｐゴシック" charset="0"/>
              </a:rPr>
              <a:t> sve više prelazi u druge sektore, kao što su sektor putovanja (hoteli, rentiranje automobila itd.), poštanske usluge, poklon </a:t>
            </a:r>
            <a:r>
              <a:rPr lang="sr-Latn-RS" sz="1200" kern="1200" dirty="0" err="1" smtClean="0">
                <a:solidFill>
                  <a:schemeClr val="tx1"/>
                </a:solidFill>
                <a:effectLst/>
                <a:latin typeface="+mn-lt"/>
                <a:ea typeface="MS PGothic" pitchFamily="34" charset="-128"/>
                <a:cs typeface="ＭＳ Ｐゴシック" charset="0"/>
              </a:rPr>
              <a:t>kuponi</a:t>
            </a:r>
            <a:r>
              <a:rPr lang="sr-Latn-RS" sz="1200" kern="1200" dirty="0" smtClean="0">
                <a:solidFill>
                  <a:schemeClr val="tx1"/>
                </a:solidFill>
                <a:effectLst/>
                <a:latin typeface="+mn-lt"/>
                <a:ea typeface="MS PGothic" pitchFamily="34" charset="-128"/>
                <a:cs typeface="ＭＳ Ｐゴシック" charset="0"/>
              </a:rPr>
              <a:t> itd. Organima reda je prijavljeno manje slučajeva nego ranije zato što još ne postoji onaj nivo svesti kakav, na primer, postoji kada je reč o e-trgovini.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Kompromitovanje podataka – Kriminalci su u stanju da iskoriste slabosti koje se pojavljuju onda kada vlasnici veb-sajtova nesmotreno pogrešno </a:t>
            </a:r>
            <a:r>
              <a:rPr lang="sr-Latn-RS" sz="1200" kern="1200" dirty="0" err="1" smtClean="0">
                <a:solidFill>
                  <a:schemeClr val="tx1"/>
                </a:solidFill>
                <a:effectLst/>
                <a:latin typeface="+mn-lt"/>
                <a:ea typeface="MS PGothic" pitchFamily="34" charset="-128"/>
                <a:cs typeface="ＭＳ Ｐゴシック" charset="0"/>
              </a:rPr>
              <a:t>konfigurišu</a:t>
            </a:r>
            <a:r>
              <a:rPr lang="sr-Latn-RS" sz="1200" kern="1200" dirty="0" smtClean="0">
                <a:solidFill>
                  <a:schemeClr val="tx1"/>
                </a:solidFill>
                <a:effectLst/>
                <a:latin typeface="+mn-lt"/>
                <a:ea typeface="MS PGothic" pitchFamily="34" charset="-128"/>
                <a:cs typeface="ＭＳ Ｐゴシック" charset="0"/>
              </a:rPr>
              <a:t> svoj </a:t>
            </a:r>
            <a:r>
              <a:rPr lang="sr-Latn-RS" sz="1200" i="1" kern="1200" dirty="0" smtClean="0">
                <a:solidFill>
                  <a:schemeClr val="tx1"/>
                </a:solidFill>
                <a:effectLst/>
                <a:latin typeface="+mn-lt"/>
                <a:ea typeface="MS PGothic" pitchFamily="34" charset="-128"/>
                <a:cs typeface="ＭＳ Ｐゴシック" charset="0"/>
              </a:rPr>
              <a:t>Amazon </a:t>
            </a:r>
            <a:r>
              <a:rPr lang="sr-Latn-RS" sz="1200" i="1" kern="1200" dirty="0" err="1" smtClean="0">
                <a:solidFill>
                  <a:schemeClr val="tx1"/>
                </a:solidFill>
                <a:effectLst/>
                <a:latin typeface="+mn-lt"/>
                <a:ea typeface="MS PGothic" pitchFamily="34" charset="-128"/>
                <a:cs typeface="ＭＳ Ｐゴシック" charset="0"/>
              </a:rPr>
              <a:t>webserver</a:t>
            </a:r>
            <a:r>
              <a:rPr lang="sr-Latn-RS" sz="1200" kern="1200" dirty="0" smtClean="0">
                <a:solidFill>
                  <a:schemeClr val="tx1"/>
                </a:solidFill>
                <a:effectLst/>
                <a:latin typeface="+mn-lt"/>
                <a:ea typeface="MS PGothic" pitchFamily="34" charset="-128"/>
                <a:cs typeface="ＭＳ Ｐゴシック" charset="0"/>
              </a:rPr>
              <a:t> (</a:t>
            </a:r>
            <a:r>
              <a:rPr lang="es-CL" sz="1200" i="1" kern="1200" dirty="0" smtClean="0">
                <a:solidFill>
                  <a:schemeClr val="tx1"/>
                </a:solidFill>
                <a:effectLst/>
                <a:latin typeface="+mn-lt"/>
                <a:ea typeface="MS PGothic" pitchFamily="34" charset="-128"/>
                <a:cs typeface="ＭＳ Ｐゴシック" charset="0"/>
              </a:rPr>
              <a:t>AWS</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sa</a:t>
            </a:r>
            <a:r>
              <a:rPr lang="es-CL" sz="1200" kern="1200" dirty="0" smtClean="0">
                <a:solidFill>
                  <a:schemeClr val="tx1"/>
                </a:solidFill>
                <a:effectLst/>
                <a:latin typeface="+mn-lt"/>
                <a:ea typeface="MS PGothic" pitchFamily="34" charset="-128"/>
                <a:cs typeface="ＭＳ Ｐゴシック" charset="0"/>
              </a:rPr>
              <a:t> S3 </a:t>
            </a:r>
            <a:r>
              <a:rPr lang="sr-Latn-RS" sz="1200" kern="1200" dirty="0" smtClean="0">
                <a:solidFill>
                  <a:schemeClr val="tx1"/>
                </a:solidFill>
                <a:effectLst/>
                <a:latin typeface="+mn-lt"/>
                <a:ea typeface="MS PGothic" pitchFamily="34" charset="-128"/>
                <a:cs typeface="ＭＳ Ｐゴシック" charset="0"/>
              </a:rPr>
              <a:t>serverima za skladištenje.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Iako mi često razmatramo </a:t>
            </a:r>
            <a:r>
              <a:rPr lang="es-CL" sz="1200" i="1" kern="1200" dirty="0" smtClean="0">
                <a:solidFill>
                  <a:schemeClr val="tx1"/>
                </a:solidFill>
                <a:effectLst/>
                <a:latin typeface="+mn-lt"/>
                <a:ea typeface="MS PGothic" pitchFamily="34" charset="-128"/>
                <a:cs typeface="ＭＳ Ｐゴシック" charset="0"/>
              </a:rPr>
              <a:t>CNP</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prevaru</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(transakcija bez kartice) </a:t>
            </a:r>
            <a:r>
              <a:rPr lang="es-CL" sz="1200" kern="1200" dirty="0" err="1" smtClean="0">
                <a:solidFill>
                  <a:schemeClr val="tx1"/>
                </a:solidFill>
                <a:effectLst/>
                <a:latin typeface="+mn-lt"/>
                <a:ea typeface="MS PGothic" pitchFamily="34" charset="-128"/>
                <a:cs typeface="ＭＳ Ｐゴシック" charset="0"/>
              </a:rPr>
              <a:t>isključivo</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iz</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finansijske perspektive, ta vrsta krivičnog dela takođe priprema teren za druge vrste protivzakonite aktivnosti. Primeri obuhvataju omogućavanje ilegalne imigracije i, konkretnije, trgovinu ljudima (</a:t>
            </a:r>
            <a:r>
              <a:rPr lang="sr-Latn-RS" sz="1200" i="1" kern="1200" dirty="0" smtClean="0">
                <a:solidFill>
                  <a:schemeClr val="tx1"/>
                </a:solidFill>
                <a:effectLst/>
                <a:latin typeface="+mn-lt"/>
                <a:ea typeface="MS PGothic" pitchFamily="34" charset="-128"/>
                <a:cs typeface="ＭＳ Ｐゴシック" charset="0"/>
              </a:rPr>
              <a:t>THB</a:t>
            </a:r>
            <a:r>
              <a:rPr lang="sr-Latn-RS" sz="1200" kern="1200" dirty="0" smtClean="0">
                <a:solidFill>
                  <a:schemeClr val="tx1"/>
                </a:solidFill>
                <a:effectLst/>
                <a:latin typeface="+mn-lt"/>
                <a:ea typeface="MS PGothic" pitchFamily="34" charset="-128"/>
                <a:cs typeface="ＭＳ Ｐゴシック" charset="0"/>
              </a:rPr>
              <a:t>). Kriminalci to rade tako što kupuju avionske karte pomoću kompromitovanih podataka sa kreditnih kartica, na isti način rezervišu hotele, rentiraju automobile itd. Oni to rade preko </a:t>
            </a:r>
            <a:r>
              <a:rPr lang="sr-Latn-RS" sz="1200" i="1" kern="1200" dirty="0" smtClean="0">
                <a:solidFill>
                  <a:schemeClr val="tx1"/>
                </a:solidFill>
                <a:effectLst/>
                <a:latin typeface="+mn-lt"/>
                <a:ea typeface="MS PGothic" pitchFamily="34" charset="-128"/>
                <a:cs typeface="ＭＳ Ｐゴシック" charset="0"/>
              </a:rPr>
              <a:t>CNP </a:t>
            </a:r>
            <a:r>
              <a:rPr lang="sr-Latn-RS" sz="1200" kern="1200" dirty="0" smtClean="0">
                <a:solidFill>
                  <a:schemeClr val="tx1"/>
                </a:solidFill>
                <a:effectLst/>
                <a:latin typeface="+mn-lt"/>
                <a:ea typeface="MS PGothic" pitchFamily="34" charset="-128"/>
                <a:cs typeface="ＭＳ Ｐゴシック" charset="0"/>
              </a:rPr>
              <a:t>prevare u kombinaciji sa falsifikovanim ispravama.</a:t>
            </a:r>
            <a:endParaRPr lang="en-US" sz="1200" kern="1200" dirty="0" smtClean="0">
              <a:solidFill>
                <a:schemeClr val="tx1"/>
              </a:solidFill>
              <a:effectLst/>
              <a:latin typeface="+mn-lt"/>
              <a:ea typeface="MS PGothic" pitchFamily="34" charset="-128"/>
              <a:cs typeface="ＭＳ Ｐゴシック" charset="0"/>
            </a:endParaRPr>
          </a:p>
          <a:p>
            <a:pPr indent="457200"/>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77</a:t>
            </a:fld>
            <a:endParaRPr lang="en-US" altLang="en-US"/>
          </a:p>
        </p:txBody>
      </p:sp>
    </p:spTree>
    <p:extLst>
      <p:ext uri="{BB962C8B-B14F-4D97-AF65-F5344CB8AC3E}">
        <p14:creationId xmlns:p14="http://schemas.microsoft.com/office/powerpoint/2010/main" val="394896162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NEMAČKA I ŠVEDSKA PREDUZIMAJU AKCIJU PROTIV BANDE KOJA SE BAVI PREVARAMA U OBLASTI VISOKOTEHNOLOŠKOG KRIMINALA</a:t>
            </a:r>
          </a:p>
          <a:p>
            <a:pPr indent="457200"/>
            <a:r>
              <a:rPr lang="sr-Latn-RS" sz="1200" b="0" kern="1200" dirty="0" smtClean="0">
                <a:solidFill>
                  <a:schemeClr val="tx1"/>
                </a:solidFill>
                <a:effectLst/>
                <a:latin typeface="+mn-lt"/>
                <a:ea typeface="MS PGothic" pitchFamily="34" charset="-128"/>
                <a:cs typeface="ＭＳ Ｐゴシック" charset="0"/>
              </a:rPr>
              <a:t>14. septembar 2018.</a:t>
            </a:r>
          </a:p>
          <a:p>
            <a:pPr indent="457200"/>
            <a:endParaRPr lang="sr-Latn-R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Uz</a:t>
            </a:r>
            <a:r>
              <a:rPr lang="sr-Latn-RS" sz="1200" b="0" kern="1200" baseline="0" dirty="0" smtClean="0">
                <a:solidFill>
                  <a:schemeClr val="tx1"/>
                </a:solidFill>
                <a:effectLst/>
                <a:latin typeface="+mn-lt"/>
                <a:ea typeface="MS PGothic" pitchFamily="34" charset="-128"/>
                <a:cs typeface="ＭＳ Ｐゴシック" charset="0"/>
              </a:rPr>
              <a:t> podršku </a:t>
            </a:r>
            <a:r>
              <a:rPr lang="sr-Latn-RS" sz="1200" b="0" kern="1200" baseline="0" dirty="0" err="1" smtClean="0">
                <a:solidFill>
                  <a:schemeClr val="tx1"/>
                </a:solidFill>
                <a:effectLst/>
                <a:latin typeface="+mn-lt"/>
                <a:ea typeface="MS PGothic" pitchFamily="34" charset="-128"/>
                <a:cs typeface="ＭＳ Ｐゴシック" charset="0"/>
              </a:rPr>
              <a:t>Europola</a:t>
            </a:r>
            <a:r>
              <a:rPr lang="sr-Latn-RS" sz="1200" b="0" kern="1200" baseline="0" dirty="0" smtClean="0">
                <a:solidFill>
                  <a:schemeClr val="tx1"/>
                </a:solidFill>
                <a:effectLst/>
                <a:latin typeface="+mn-lt"/>
                <a:ea typeface="MS PGothic" pitchFamily="34" charset="-128"/>
                <a:cs typeface="ＭＳ Ｐゴシック" charset="0"/>
              </a:rPr>
              <a:t> i </a:t>
            </a:r>
            <a:r>
              <a:rPr lang="sr-Latn-RS" sz="1200" b="0" kern="1200" baseline="0" dirty="0" err="1" smtClean="0">
                <a:solidFill>
                  <a:schemeClr val="tx1"/>
                </a:solidFill>
                <a:effectLst/>
                <a:latin typeface="+mn-lt"/>
                <a:ea typeface="MS PGothic" pitchFamily="34" charset="-128"/>
                <a:cs typeface="ＭＳ Ｐゴシック" charset="0"/>
              </a:rPr>
              <a:t>Fronteksa</a:t>
            </a:r>
            <a:r>
              <a:rPr lang="sr-Latn-RS" sz="1200" b="0" kern="1200" baseline="0" dirty="0" smtClean="0">
                <a:solidFill>
                  <a:schemeClr val="tx1"/>
                </a:solidFill>
                <a:effectLst/>
                <a:latin typeface="+mn-lt"/>
                <a:ea typeface="MS PGothic" pitchFamily="34" charset="-128"/>
                <a:cs typeface="ＭＳ Ｐゴシック" charset="0"/>
              </a:rPr>
              <a:t> dvojica osumnjičenih su uhapšeni 12. septembra u nizu </a:t>
            </a:r>
            <a:r>
              <a:rPr lang="sr-Latn-RS" sz="1200" b="0" kern="1200" baseline="0" dirty="0" err="1" smtClean="0">
                <a:solidFill>
                  <a:schemeClr val="tx1"/>
                </a:solidFill>
                <a:effectLst/>
                <a:latin typeface="+mn-lt"/>
                <a:ea typeface="MS PGothic" pitchFamily="34" charset="-128"/>
                <a:cs typeface="ＭＳ Ｐゴシック" charset="0"/>
              </a:rPr>
              <a:t>koordinisanih</a:t>
            </a:r>
            <a:r>
              <a:rPr lang="sr-Latn-RS" sz="1200" b="0" kern="1200" baseline="0" dirty="0" smtClean="0">
                <a:solidFill>
                  <a:schemeClr val="tx1"/>
                </a:solidFill>
                <a:effectLst/>
                <a:latin typeface="+mn-lt"/>
                <a:ea typeface="MS PGothic" pitchFamily="34" charset="-128"/>
                <a:cs typeface="ＭＳ Ｐゴシック" charset="0"/>
              </a:rPr>
              <a:t> akcija u Nemačkoj i Švedskoj u sklopu istrage protiv jedne sirijske grupe pripadnika organizovanog kriminala koji se sumnjiče za prevaru pomoću računara. U Ahenu, </a:t>
            </a:r>
            <a:r>
              <a:rPr lang="sr-Latn-RS" sz="1200" b="0" kern="1200" baseline="0" dirty="0" err="1" smtClean="0">
                <a:solidFill>
                  <a:schemeClr val="tx1"/>
                </a:solidFill>
                <a:effectLst/>
                <a:latin typeface="+mn-lt"/>
                <a:ea typeface="MS PGothic" pitchFamily="34" charset="-128"/>
                <a:cs typeface="ＭＳ Ｐゴシック" charset="0"/>
              </a:rPr>
              <a:t>Dortmundu</a:t>
            </a:r>
            <a:r>
              <a:rPr lang="sr-Latn-RS" sz="1200" b="0" kern="1200" baseline="0" dirty="0" smtClean="0">
                <a:solidFill>
                  <a:schemeClr val="tx1"/>
                </a:solidFill>
                <a:effectLst/>
                <a:latin typeface="+mn-lt"/>
                <a:ea typeface="MS PGothic" pitchFamily="34" charset="-128"/>
                <a:cs typeface="ＭＳ Ｐゴシック" charset="0"/>
              </a:rPr>
              <a:t> i </a:t>
            </a:r>
            <a:r>
              <a:rPr lang="sr-Latn-RS" sz="1200" b="0" kern="1200" baseline="0" dirty="0" err="1" smtClean="0">
                <a:solidFill>
                  <a:schemeClr val="tx1"/>
                </a:solidFill>
                <a:effectLst/>
                <a:latin typeface="+mn-lt"/>
                <a:ea typeface="MS PGothic" pitchFamily="34" charset="-128"/>
                <a:cs typeface="ＭＳ Ｐゴシック" charset="0"/>
              </a:rPr>
              <a:t>Esenu</a:t>
            </a:r>
            <a:r>
              <a:rPr lang="sr-Latn-RS" sz="1200" b="0" kern="1200" baseline="0" dirty="0" smtClean="0">
                <a:solidFill>
                  <a:schemeClr val="tx1"/>
                </a:solidFill>
                <a:effectLst/>
                <a:latin typeface="+mn-lt"/>
                <a:ea typeface="MS PGothic" pitchFamily="34" charset="-128"/>
                <a:cs typeface="ＭＳ Ｐゴシック" charset="0"/>
              </a:rPr>
              <a:t> u Nemačkoj, kao i u </a:t>
            </a:r>
            <a:r>
              <a:rPr lang="sr-Latn-RS" sz="1200" b="0" kern="1200" baseline="0" dirty="0" err="1" smtClean="0">
                <a:solidFill>
                  <a:schemeClr val="tx1"/>
                </a:solidFill>
                <a:effectLst/>
                <a:latin typeface="+mn-lt"/>
                <a:ea typeface="MS PGothic" pitchFamily="34" charset="-128"/>
                <a:cs typeface="ＭＳ Ｐゴシック" charset="0"/>
              </a:rPr>
              <a:t>Norčepingu</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Malmeu</a:t>
            </a:r>
            <a:r>
              <a:rPr lang="sr-Latn-RS" sz="1200" b="0" kern="1200" baseline="0" dirty="0" smtClean="0">
                <a:solidFill>
                  <a:schemeClr val="tx1"/>
                </a:solidFill>
                <a:effectLst/>
                <a:latin typeface="+mn-lt"/>
                <a:ea typeface="MS PGothic" pitchFamily="34" charset="-128"/>
                <a:cs typeface="ＭＳ Ｐゴシック" charset="0"/>
              </a:rPr>
              <a:t> i </a:t>
            </a:r>
            <a:r>
              <a:rPr lang="sr-Latn-RS" sz="1200" b="0" kern="1200" baseline="0" dirty="0" err="1" smtClean="0">
                <a:solidFill>
                  <a:schemeClr val="tx1"/>
                </a:solidFill>
                <a:effectLst/>
                <a:latin typeface="+mn-lt"/>
                <a:ea typeface="MS PGothic" pitchFamily="34" charset="-128"/>
                <a:cs typeface="ＭＳ Ｐゴシック" charset="0"/>
              </a:rPr>
              <a:t>Helsingborgu</a:t>
            </a:r>
            <a:r>
              <a:rPr lang="sr-Latn-RS" sz="1200" b="0" kern="1200" baseline="0" dirty="0" smtClean="0">
                <a:solidFill>
                  <a:schemeClr val="tx1"/>
                </a:solidFill>
                <a:effectLst/>
                <a:latin typeface="+mn-lt"/>
                <a:ea typeface="MS PGothic" pitchFamily="34" charset="-128"/>
                <a:cs typeface="ＭＳ Ｐゴシック" charset="0"/>
              </a:rPr>
              <a:t> u švedskoj izvršeni su pretresi stanova u kojima je policija zaplenila oko 54.000 evra i 55.000 dolara. Smatra se da su lica koja su uhapšena  glavni organizatori te bande računarskih prevaranata.</a:t>
            </a:r>
          </a:p>
          <a:p>
            <a:pPr indent="457200"/>
            <a:r>
              <a:rPr lang="sr-Latn-RS" sz="1200" b="0" kern="1200" baseline="0" dirty="0" smtClean="0">
                <a:solidFill>
                  <a:schemeClr val="tx1"/>
                </a:solidFill>
                <a:effectLst/>
                <a:latin typeface="+mn-lt"/>
                <a:ea typeface="MS PGothic" pitchFamily="34" charset="-128"/>
                <a:cs typeface="ＭＳ Ｐゴシック" charset="0"/>
              </a:rPr>
              <a:t>Nemačka Savezna policija je u oktobru  2017. pokrenula operaciju GOLDRING (Zlatan prsten). Na osnovu obaveštajnih podataka otkrili su grupu pripadnika organizovanog kriminala, sirijskih državljana, koji su na prevaru kupovali avionske i železničke karte. Prema informacijama iz Nemačke, identifikovana su više od 493 lažna  </a:t>
            </a:r>
            <a:r>
              <a:rPr lang="sr-Latn-RS" sz="1200" b="0" kern="1200" baseline="0" dirty="0" err="1" smtClean="0">
                <a:solidFill>
                  <a:schemeClr val="tx1"/>
                </a:solidFill>
                <a:effectLst/>
                <a:latin typeface="+mn-lt"/>
                <a:ea typeface="MS PGothic" pitchFamily="34" charset="-128"/>
                <a:cs typeface="ＭＳ Ｐゴシック" charset="0"/>
              </a:rPr>
              <a:t>bukinga</a:t>
            </a:r>
            <a:r>
              <a:rPr lang="sr-Latn-RS" sz="1200" b="0" kern="1200" baseline="0" dirty="0" smtClean="0">
                <a:solidFill>
                  <a:schemeClr val="tx1"/>
                </a:solidFill>
                <a:effectLst/>
                <a:latin typeface="+mn-lt"/>
                <a:ea typeface="MS PGothic" pitchFamily="34" charset="-128"/>
                <a:cs typeface="ＭＳ Ｐゴシック" charset="0"/>
              </a:rPr>
              <a:t>. U većini slučajeva, bile su to karte za putovanje u jednom smeru iz Bejruta do država članica EU. Krijumčari vešti u računarskoj tehnici uspevali su da izbegnu da ih otkriju jer su koristili korporativne kreditne kartice i podatke o ličnosti koje su </a:t>
            </a:r>
            <a:r>
              <a:rPr lang="sr-Latn-RS" sz="1200" b="0" kern="1200" baseline="0" dirty="0" err="1" smtClean="0">
                <a:solidFill>
                  <a:schemeClr val="tx1"/>
                </a:solidFill>
                <a:effectLst/>
                <a:latin typeface="+mn-lt"/>
                <a:ea typeface="MS PGothic" pitchFamily="34" charset="-128"/>
                <a:cs typeface="ＭＳ Ｐゴシック" charset="0"/>
              </a:rPr>
              <a:t>onlajn</a:t>
            </a:r>
            <a:r>
              <a:rPr lang="sr-Latn-RS" sz="1200" b="0" kern="1200" baseline="0" dirty="0" smtClean="0">
                <a:solidFill>
                  <a:schemeClr val="tx1"/>
                </a:solidFill>
                <a:effectLst/>
                <a:latin typeface="+mn-lt"/>
                <a:ea typeface="MS PGothic" pitchFamily="34" charset="-128"/>
                <a:cs typeface="ＭＳ Ｐゴシック" charset="0"/>
              </a:rPr>
              <a:t> kupovali od drugih kriminalaca (vidi: </a:t>
            </a:r>
            <a:r>
              <a:rPr lang="sr-Latn-RS" sz="1200" b="1" kern="1200" baseline="0" dirty="0" smtClean="0">
                <a:solidFill>
                  <a:schemeClr val="tx1"/>
                </a:solidFill>
                <a:effectLst/>
                <a:latin typeface="+mn-lt"/>
                <a:ea typeface="MS PGothic" pitchFamily="34" charset="-128"/>
                <a:cs typeface="ＭＳ Ｐゴシック" charset="0"/>
              </a:rPr>
              <a:t>poslovni model kriminal kao usluga</a:t>
            </a:r>
            <a:r>
              <a:rPr lang="sr-Latn-RS" sz="1200" b="0" kern="1200" baseline="0" dirty="0" smtClean="0">
                <a:solidFill>
                  <a:schemeClr val="tx1"/>
                </a:solidFill>
                <a:effectLst/>
                <a:latin typeface="+mn-lt"/>
                <a:ea typeface="MS PGothic" pitchFamily="34" charset="-128"/>
                <a:cs typeface="ＭＳ Ｐゴシック" charset="0"/>
              </a:rPr>
              <a:t>).</a:t>
            </a:r>
          </a:p>
          <a:p>
            <a:pPr indent="457200"/>
            <a:r>
              <a:rPr lang="sr-Latn-RS" sz="1200" b="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Informacije iz </a:t>
            </a:r>
            <a:r>
              <a:rPr lang="es-CL" sz="1200" i="1" kern="1200" dirty="0" smtClean="0">
                <a:solidFill>
                  <a:schemeClr val="tx1"/>
                </a:solidFill>
                <a:effectLst/>
                <a:latin typeface="+mn-lt"/>
                <a:ea typeface="MS PGothic" pitchFamily="34" charset="-128"/>
                <a:cs typeface="ＭＳ Ｐゴシック" charset="0"/>
              </a:rPr>
              <a:t>IOCTA</a:t>
            </a:r>
            <a:r>
              <a:rPr lang="es-CL"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Zemlje članice pominju kupovinu (veoma vrednih) elektronskih uređaja, kao što su mobilni telefoni, laptopovi i tableti. Jedna druga država članica konkretno ukazuje na to da u ovoj oblasti </a:t>
            </a:r>
            <a:r>
              <a:rPr lang="sr-Latn-RS" sz="1200" i="1" kern="1200" dirty="0" smtClean="0">
                <a:solidFill>
                  <a:schemeClr val="tx1"/>
                </a:solidFill>
                <a:effectLst/>
                <a:latin typeface="+mn-lt"/>
                <a:ea typeface="MS PGothic" pitchFamily="34" charset="-128"/>
                <a:cs typeface="ＭＳ Ｐゴシック" charset="0"/>
              </a:rPr>
              <a:t>modi </a:t>
            </a:r>
            <a:r>
              <a:rPr lang="sr-Latn-RS" sz="1200" i="1" kern="1200" dirty="0" err="1" smtClean="0">
                <a:solidFill>
                  <a:schemeClr val="tx1"/>
                </a:solidFill>
                <a:effectLst/>
                <a:latin typeface="+mn-lt"/>
                <a:ea typeface="MS PGothic" pitchFamily="34" charset="-128"/>
                <a:cs typeface="ＭＳ Ｐゴシック" charset="0"/>
              </a:rPr>
              <a:t>operandi</a:t>
            </a:r>
            <a:r>
              <a:rPr lang="sr-Latn-RS" sz="1200" kern="1200" dirty="0" smtClean="0">
                <a:solidFill>
                  <a:schemeClr val="tx1"/>
                </a:solidFill>
                <a:effectLst/>
                <a:latin typeface="+mn-lt"/>
                <a:ea typeface="MS PGothic" pitchFamily="34" charset="-128"/>
                <a:cs typeface="ＭＳ Ｐゴシック" charset="0"/>
              </a:rPr>
              <a:t> tokom prošle godine nisu uočene nikakve bitne novine. Iako nije bilo nekih velikih pomaka 2018. godine, prema podacima iz privatnog sektora, </a:t>
            </a:r>
            <a:r>
              <a:rPr lang="sr-Latn-RS" sz="1200" i="1" kern="1200" dirty="0" smtClean="0">
                <a:solidFill>
                  <a:schemeClr val="tx1"/>
                </a:solidFill>
                <a:effectLst/>
                <a:latin typeface="+mn-lt"/>
                <a:ea typeface="MS PGothic" pitchFamily="34" charset="-128"/>
                <a:cs typeface="ＭＳ Ｐゴシック" charset="0"/>
              </a:rPr>
              <a:t>CNP</a:t>
            </a:r>
            <a:r>
              <a:rPr lang="sr-Latn-RS" sz="1200" kern="1200" dirty="0" smtClean="0">
                <a:solidFill>
                  <a:schemeClr val="tx1"/>
                </a:solidFill>
                <a:effectLst/>
                <a:latin typeface="+mn-lt"/>
                <a:ea typeface="MS PGothic" pitchFamily="34" charset="-128"/>
                <a:cs typeface="ＭＳ Ｐゴシック" charset="0"/>
              </a:rPr>
              <a:t> sve više prelazi u druge sektore, kao što su sektor putovanja (hoteli, rentiranje automobila itd.), poštanske usluge, poklon </a:t>
            </a:r>
            <a:r>
              <a:rPr lang="sr-Latn-RS" sz="1200" kern="1200" dirty="0" err="1" smtClean="0">
                <a:solidFill>
                  <a:schemeClr val="tx1"/>
                </a:solidFill>
                <a:effectLst/>
                <a:latin typeface="+mn-lt"/>
                <a:ea typeface="MS PGothic" pitchFamily="34" charset="-128"/>
                <a:cs typeface="ＭＳ Ｐゴシック" charset="0"/>
              </a:rPr>
              <a:t>kuponi</a:t>
            </a:r>
            <a:r>
              <a:rPr lang="sr-Latn-RS" sz="1200" kern="1200" dirty="0" smtClean="0">
                <a:solidFill>
                  <a:schemeClr val="tx1"/>
                </a:solidFill>
                <a:effectLst/>
                <a:latin typeface="+mn-lt"/>
                <a:ea typeface="MS PGothic" pitchFamily="34" charset="-128"/>
                <a:cs typeface="ＭＳ Ｐゴシック" charset="0"/>
              </a:rPr>
              <a:t> itd. Organima reda je prijavljeno manje slučajeva nego ranije zato što još ne postoji onaj nivo svesti kakav, na primer, postoji kada je reč o e-trgovini.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Kompromitovanje podataka – Kriminalci su u stanju da iskoriste slabosti koje se pojavljuju onda kada vlasnici veb-sajtova nesmotreno pogrešno </a:t>
            </a:r>
            <a:r>
              <a:rPr lang="sr-Latn-RS" sz="1200" kern="1200" dirty="0" err="1" smtClean="0">
                <a:solidFill>
                  <a:schemeClr val="tx1"/>
                </a:solidFill>
                <a:effectLst/>
                <a:latin typeface="+mn-lt"/>
                <a:ea typeface="MS PGothic" pitchFamily="34" charset="-128"/>
                <a:cs typeface="ＭＳ Ｐゴシック" charset="0"/>
              </a:rPr>
              <a:t>konfigurišu</a:t>
            </a:r>
            <a:r>
              <a:rPr lang="sr-Latn-RS" sz="1200" kern="1200" dirty="0" smtClean="0">
                <a:solidFill>
                  <a:schemeClr val="tx1"/>
                </a:solidFill>
                <a:effectLst/>
                <a:latin typeface="+mn-lt"/>
                <a:ea typeface="MS PGothic" pitchFamily="34" charset="-128"/>
                <a:cs typeface="ＭＳ Ｐゴシック" charset="0"/>
              </a:rPr>
              <a:t> svoj </a:t>
            </a:r>
            <a:r>
              <a:rPr lang="sr-Latn-RS" sz="1200" i="1" kern="1200" dirty="0" smtClean="0">
                <a:solidFill>
                  <a:schemeClr val="tx1"/>
                </a:solidFill>
                <a:effectLst/>
                <a:latin typeface="+mn-lt"/>
                <a:ea typeface="MS PGothic" pitchFamily="34" charset="-128"/>
                <a:cs typeface="ＭＳ Ｐゴシック" charset="0"/>
              </a:rPr>
              <a:t>Amazon </a:t>
            </a:r>
            <a:r>
              <a:rPr lang="sr-Latn-RS" sz="1200" i="1" kern="1200" dirty="0" err="1" smtClean="0">
                <a:solidFill>
                  <a:schemeClr val="tx1"/>
                </a:solidFill>
                <a:effectLst/>
                <a:latin typeface="+mn-lt"/>
                <a:ea typeface="MS PGothic" pitchFamily="34" charset="-128"/>
                <a:cs typeface="ＭＳ Ｐゴシック" charset="0"/>
              </a:rPr>
              <a:t>webserver</a:t>
            </a:r>
            <a:r>
              <a:rPr lang="sr-Latn-RS" sz="1200" kern="1200" dirty="0" smtClean="0">
                <a:solidFill>
                  <a:schemeClr val="tx1"/>
                </a:solidFill>
                <a:effectLst/>
                <a:latin typeface="+mn-lt"/>
                <a:ea typeface="MS PGothic" pitchFamily="34" charset="-128"/>
                <a:cs typeface="ＭＳ Ｐゴシック" charset="0"/>
              </a:rPr>
              <a:t> (</a:t>
            </a:r>
            <a:r>
              <a:rPr lang="es-CL" sz="1200" i="1" kern="1200" dirty="0" smtClean="0">
                <a:solidFill>
                  <a:schemeClr val="tx1"/>
                </a:solidFill>
                <a:effectLst/>
                <a:latin typeface="+mn-lt"/>
                <a:ea typeface="MS PGothic" pitchFamily="34" charset="-128"/>
                <a:cs typeface="ＭＳ Ｐゴシック" charset="0"/>
              </a:rPr>
              <a:t>AWS</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sa</a:t>
            </a:r>
            <a:r>
              <a:rPr lang="es-CL" sz="1200" kern="1200" dirty="0" smtClean="0">
                <a:solidFill>
                  <a:schemeClr val="tx1"/>
                </a:solidFill>
                <a:effectLst/>
                <a:latin typeface="+mn-lt"/>
                <a:ea typeface="MS PGothic" pitchFamily="34" charset="-128"/>
                <a:cs typeface="ＭＳ Ｐゴシック" charset="0"/>
              </a:rPr>
              <a:t> S3 </a:t>
            </a:r>
            <a:r>
              <a:rPr lang="sr-Latn-RS" sz="1200" kern="1200" dirty="0" smtClean="0">
                <a:solidFill>
                  <a:schemeClr val="tx1"/>
                </a:solidFill>
                <a:effectLst/>
                <a:latin typeface="+mn-lt"/>
                <a:ea typeface="MS PGothic" pitchFamily="34" charset="-128"/>
                <a:cs typeface="ＭＳ Ｐゴシック" charset="0"/>
              </a:rPr>
              <a:t>serverima za skladištenje.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Iako mi često razmatramo </a:t>
            </a:r>
            <a:r>
              <a:rPr lang="es-CL" sz="1200" i="1" kern="1200" dirty="0" smtClean="0">
                <a:solidFill>
                  <a:schemeClr val="tx1"/>
                </a:solidFill>
                <a:effectLst/>
                <a:latin typeface="+mn-lt"/>
                <a:ea typeface="MS PGothic" pitchFamily="34" charset="-128"/>
                <a:cs typeface="ＭＳ Ｐゴシック" charset="0"/>
              </a:rPr>
              <a:t>CNP</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prevaru</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(transakcija bez kartice) </a:t>
            </a:r>
            <a:r>
              <a:rPr lang="es-CL" sz="1200" kern="1200" dirty="0" err="1" smtClean="0">
                <a:solidFill>
                  <a:schemeClr val="tx1"/>
                </a:solidFill>
                <a:effectLst/>
                <a:latin typeface="+mn-lt"/>
                <a:ea typeface="MS PGothic" pitchFamily="34" charset="-128"/>
                <a:cs typeface="ＭＳ Ｐゴシック" charset="0"/>
              </a:rPr>
              <a:t>isključivo</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iz</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finansijske perspektive, ta vrsta krivičnog dela takođe priprema teren za druge vrste protivzakonite aktivnosti. Primeri obuhvataju omogućavanje ilegalne imigracije i, konkretnije, trgovinu ljudima (</a:t>
            </a:r>
            <a:r>
              <a:rPr lang="sr-Latn-RS" sz="1200" i="1" kern="1200" dirty="0" smtClean="0">
                <a:solidFill>
                  <a:schemeClr val="tx1"/>
                </a:solidFill>
                <a:effectLst/>
                <a:latin typeface="+mn-lt"/>
                <a:ea typeface="MS PGothic" pitchFamily="34" charset="-128"/>
                <a:cs typeface="ＭＳ Ｐゴシック" charset="0"/>
              </a:rPr>
              <a:t>THB</a:t>
            </a:r>
            <a:r>
              <a:rPr lang="sr-Latn-RS" sz="1200" kern="1200" dirty="0" smtClean="0">
                <a:solidFill>
                  <a:schemeClr val="tx1"/>
                </a:solidFill>
                <a:effectLst/>
                <a:latin typeface="+mn-lt"/>
                <a:ea typeface="MS PGothic" pitchFamily="34" charset="-128"/>
                <a:cs typeface="ＭＳ Ｐゴシック" charset="0"/>
              </a:rPr>
              <a:t>). Kriminalci to rade tako što kupuju avionske karte pomoću kompromitovanih podataka sa kreditnih kartica, na isti način rezervišu hotele, rentiraju automobile itd. Oni to rade preko </a:t>
            </a:r>
            <a:r>
              <a:rPr lang="sr-Latn-RS" sz="1200" i="1" kern="1200" dirty="0" smtClean="0">
                <a:solidFill>
                  <a:schemeClr val="tx1"/>
                </a:solidFill>
                <a:effectLst/>
                <a:latin typeface="+mn-lt"/>
                <a:ea typeface="MS PGothic" pitchFamily="34" charset="-128"/>
                <a:cs typeface="ＭＳ Ｐゴシック" charset="0"/>
              </a:rPr>
              <a:t>CNP</a:t>
            </a:r>
            <a:r>
              <a:rPr lang="sr-Latn-RS" sz="1200" kern="1200" dirty="0" smtClean="0">
                <a:solidFill>
                  <a:schemeClr val="tx1"/>
                </a:solidFill>
                <a:effectLst/>
                <a:latin typeface="+mn-lt"/>
                <a:ea typeface="MS PGothic" pitchFamily="34" charset="-128"/>
                <a:cs typeface="ＭＳ Ｐゴシック" charset="0"/>
              </a:rPr>
              <a:t> prevare u kombinaciji sa falsifikovanim ispravama.</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78</a:t>
            </a:fld>
            <a:endParaRPr lang="en-US" altLang="en-US"/>
          </a:p>
        </p:txBody>
      </p:sp>
    </p:spTree>
    <p:extLst>
      <p:ext uri="{BB962C8B-B14F-4D97-AF65-F5344CB8AC3E}">
        <p14:creationId xmlns:p14="http://schemas.microsoft.com/office/powerpoint/2010/main" val="181274176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a:t>
            </a:r>
            <a:r>
              <a:rPr lang="es-CL" sz="1200" i="1" kern="1200" dirty="0" smtClean="0">
                <a:solidFill>
                  <a:schemeClr val="tx1"/>
                </a:solidFill>
                <a:effectLst/>
                <a:latin typeface="+mn-lt"/>
                <a:ea typeface="MS PGothic" pitchFamily="34" charset="-128"/>
                <a:cs typeface="ＭＳ Ｐゴシック" charset="0"/>
              </a:rPr>
              <a:t>IOCTA</a:t>
            </a:r>
            <a:r>
              <a:rPr lang="es-CL"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Pretnja „</a:t>
            </a:r>
            <a:r>
              <a:rPr lang="sr-Latn-RS" sz="1200" kern="1200" dirty="0" err="1" smtClean="0">
                <a:solidFill>
                  <a:schemeClr val="tx1"/>
                </a:solidFill>
                <a:effectLst/>
                <a:latin typeface="+mn-lt"/>
                <a:ea typeface="MS PGothic" pitchFamily="34" charset="-128"/>
                <a:cs typeface="ＭＳ Ｐゴシック" charset="0"/>
              </a:rPr>
              <a:t>skiminga</a:t>
            </a:r>
            <a:r>
              <a:rPr lang="sr-Latn-RS" sz="1200" kern="1200" dirty="0" smtClean="0">
                <a:solidFill>
                  <a:schemeClr val="tx1"/>
                </a:solidFill>
                <a:effectLst/>
                <a:latin typeface="+mn-lt"/>
                <a:ea typeface="MS PGothic" pitchFamily="34" charset="-128"/>
                <a:cs typeface="ＭＳ Ｐゴシック" charset="0"/>
              </a:rPr>
              <a:t>” koja i dalje postoji neposredno proističe iz činjenice da ne sadrže svi platni terminali ni </a:t>
            </a:r>
            <a:r>
              <a:rPr lang="sr-Latn-RS" sz="1200" kern="1200" dirty="0" err="1" smtClean="0">
                <a:solidFill>
                  <a:schemeClr val="tx1"/>
                </a:solidFill>
                <a:effectLst/>
                <a:latin typeface="+mn-lt"/>
                <a:ea typeface="MS PGothic" pitchFamily="34" charset="-128"/>
                <a:cs typeface="ＭＳ Ｐゴシック" charset="0"/>
              </a:rPr>
              <a:t>bankomati</a:t>
            </a:r>
            <a:r>
              <a:rPr lang="sr-Latn-RS" sz="1200" kern="1200" dirty="0" smtClean="0">
                <a:solidFill>
                  <a:schemeClr val="tx1"/>
                </a:solidFill>
                <a:effectLst/>
                <a:latin typeface="+mn-lt"/>
                <a:ea typeface="MS PGothic" pitchFamily="34" charset="-128"/>
                <a:cs typeface="ＭＳ Ｐゴシック" charset="0"/>
              </a:rPr>
              <a:t> u Evropi neophodne uređaje za sprečavanje „</a:t>
            </a:r>
            <a:r>
              <a:rPr lang="sr-Latn-RS" sz="1200" kern="1200" dirty="0" err="1" smtClean="0">
                <a:solidFill>
                  <a:schemeClr val="tx1"/>
                </a:solidFill>
                <a:effectLst/>
                <a:latin typeface="+mn-lt"/>
                <a:ea typeface="MS PGothic" pitchFamily="34" charset="-128"/>
                <a:cs typeface="ＭＳ Ｐゴシック" charset="0"/>
              </a:rPr>
              <a:t>skiminga</a:t>
            </a:r>
            <a:r>
              <a:rPr lang="sr-Latn-RS" sz="1200" kern="1200" dirty="0" smtClean="0">
                <a:solidFill>
                  <a:schemeClr val="tx1"/>
                </a:solidFill>
                <a:effectLst/>
                <a:latin typeface="+mn-lt"/>
                <a:ea typeface="MS PGothic" pitchFamily="34" charset="-128"/>
                <a:cs typeface="ＭＳ Ｐゴシック" charset="0"/>
              </a:rPr>
              <a:t>”. Zbog toga je i dalje moguće kopirati podatke sa magnetne trake na terminalima za prodaju i </a:t>
            </a:r>
            <a:r>
              <a:rPr lang="sr-Latn-RS" sz="1200" kern="1200" dirty="0" err="1" smtClean="0">
                <a:solidFill>
                  <a:schemeClr val="tx1"/>
                </a:solidFill>
                <a:effectLst/>
                <a:latin typeface="+mn-lt"/>
                <a:ea typeface="MS PGothic" pitchFamily="34" charset="-128"/>
                <a:cs typeface="ＭＳ Ｐゴシック" charset="0"/>
              </a:rPr>
              <a:t>bankomatima</a:t>
            </a:r>
            <a:r>
              <a:rPr lang="sr-Latn-RS" sz="1200" kern="1200" dirty="0" smtClean="0">
                <a:solidFill>
                  <a:schemeClr val="tx1"/>
                </a:solidFill>
                <a:effectLst/>
                <a:latin typeface="+mn-lt"/>
                <a:ea typeface="MS PGothic" pitchFamily="34" charset="-128"/>
                <a:cs typeface="ＭＳ Ｐゴシック" charset="0"/>
              </a:rPr>
              <a:t> i to je još uvek dominantna vrsta prevare u Evropi. Potonje korišćenje klonirane magnetske trake sa kreditne kartice teško da je moguće u Evropi zato što je industrija obezbedila kartice pomoću tehnologije </a:t>
            </a:r>
            <a:r>
              <a:rPr lang="sr-Latn-RS" sz="1200" kern="1200" dirty="0" err="1" smtClean="0">
                <a:solidFill>
                  <a:schemeClr val="tx1"/>
                </a:solidFill>
                <a:effectLst/>
                <a:latin typeface="+mn-lt"/>
                <a:ea typeface="MS PGothic" pitchFamily="34" charset="-128"/>
                <a:cs typeface="ＭＳ Ｐゴシック" charset="0"/>
              </a:rPr>
              <a:t>čipovanja</a:t>
            </a:r>
            <a:r>
              <a:rPr lang="sr-Latn-RS" sz="1200" kern="1200" dirty="0" smtClean="0">
                <a:solidFill>
                  <a:schemeClr val="tx1"/>
                </a:solidFill>
                <a:effectLst/>
                <a:latin typeface="+mn-lt"/>
                <a:ea typeface="MS PGothic" pitchFamily="34" charset="-128"/>
                <a:cs typeface="ＭＳ Ｐゴシック" charset="0"/>
              </a:rPr>
              <a:t> karakteristične za </a:t>
            </a:r>
            <a:r>
              <a:rPr lang="sr-Latn-RS" sz="1200" i="1" kern="1200" dirty="0" err="1" smtClean="0">
                <a:solidFill>
                  <a:schemeClr val="tx1"/>
                </a:solidFill>
                <a:effectLst/>
                <a:latin typeface="+mn-lt"/>
                <a:ea typeface="MS PGothic" pitchFamily="34" charset="-128"/>
                <a:cs typeface="ＭＳ Ｐゴシック" charset="0"/>
              </a:rPr>
              <a:t>Europay</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MasterCard</a:t>
            </a:r>
            <a:r>
              <a:rPr lang="sr-Latn-RS" sz="1200" i="1" kern="1200" dirty="0" smtClean="0">
                <a:solidFill>
                  <a:schemeClr val="tx1"/>
                </a:solidFill>
                <a:effectLst/>
                <a:latin typeface="+mn-lt"/>
                <a:ea typeface="MS PGothic" pitchFamily="34" charset="-128"/>
                <a:cs typeface="ＭＳ Ｐゴシック" charset="0"/>
              </a:rPr>
              <a:t> i Visa (EMV).</a:t>
            </a:r>
            <a:r>
              <a:rPr lang="sr-Latn-RS" sz="1200" kern="1200" dirty="0" smtClean="0">
                <a:solidFill>
                  <a:schemeClr val="tx1"/>
                </a:solidFill>
                <a:effectLst/>
                <a:latin typeface="+mn-lt"/>
                <a:ea typeface="MS PGothic" pitchFamily="34" charset="-128"/>
                <a:cs typeface="ＭＳ Ｐゴシック" charset="0"/>
              </a:rPr>
              <a:t> Na globalnom nivou, situacija se razlikuje posebno kada je reč o onim zemljama koje tek treba da uvedu usklađenost sa </a:t>
            </a:r>
            <a:r>
              <a:rPr lang="sr-Latn-RS" sz="1200" i="1" kern="1200" dirty="0" smtClean="0">
                <a:solidFill>
                  <a:schemeClr val="tx1"/>
                </a:solidFill>
                <a:effectLst/>
                <a:latin typeface="+mn-lt"/>
                <a:ea typeface="MS PGothic" pitchFamily="34" charset="-128"/>
                <a:cs typeface="ＭＳ Ｐゴシック" charset="0"/>
              </a:rPr>
              <a:t>EMV</a:t>
            </a:r>
            <a:r>
              <a:rPr lang="sr-Latn-RS" sz="1200" kern="1200" dirty="0" smtClean="0">
                <a:solidFill>
                  <a:schemeClr val="tx1"/>
                </a:solidFill>
                <a:effectLst/>
                <a:latin typeface="+mn-lt"/>
                <a:ea typeface="MS PGothic" pitchFamily="34" charset="-128"/>
                <a:cs typeface="ＭＳ Ｐゴシック" charset="0"/>
              </a:rPr>
              <a:t>. Usled toga to je i dalje razlog velike zabrinutosti za evropske </a:t>
            </a:r>
            <a:r>
              <a:rPr lang="sr-Latn-RS" sz="1200" kern="1200" dirty="0" err="1" smtClean="0">
                <a:solidFill>
                  <a:schemeClr val="tx1"/>
                </a:solidFill>
                <a:effectLst/>
                <a:latin typeface="+mn-lt"/>
                <a:ea typeface="MS PGothic" pitchFamily="34" charset="-128"/>
                <a:cs typeface="ＭＳ Ｐゴシック" charset="0"/>
              </a:rPr>
              <a:t>kartičare</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79</a:t>
            </a:fld>
            <a:endParaRPr lang="en-US" altLang="en-US"/>
          </a:p>
        </p:txBody>
      </p:sp>
    </p:spTree>
    <p:extLst>
      <p:ext uri="{BB962C8B-B14F-4D97-AF65-F5344CB8AC3E}">
        <p14:creationId xmlns:p14="http://schemas.microsoft.com/office/powerpoint/2010/main" val="14031929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a:t>
            </a:r>
            <a:r>
              <a:rPr lang="es-CL" sz="1200" i="1" kern="1200" dirty="0" smtClean="0">
                <a:solidFill>
                  <a:schemeClr val="tx1"/>
                </a:solidFill>
                <a:effectLst/>
                <a:latin typeface="+mn-lt"/>
                <a:ea typeface="MS PGothic" pitchFamily="34" charset="-128"/>
                <a:cs typeface="ＭＳ Ｐゴシック" charset="0"/>
              </a:rPr>
              <a:t>IOCTA</a:t>
            </a:r>
            <a:r>
              <a:rPr lang="es-CL"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Najrasprostranjeniji tip logičkog napada na </a:t>
            </a:r>
            <a:r>
              <a:rPr lang="sr-Latn-RS" sz="1200" kern="1200" dirty="0" err="1" smtClean="0">
                <a:solidFill>
                  <a:schemeClr val="tx1"/>
                </a:solidFill>
                <a:effectLst/>
                <a:latin typeface="+mn-lt"/>
                <a:ea typeface="MS PGothic" pitchFamily="34" charset="-128"/>
                <a:cs typeface="ＭＳ Ｐゴシック" charset="0"/>
              </a:rPr>
              <a:t>bankomat</a:t>
            </a:r>
            <a:r>
              <a:rPr lang="sr-Latn-RS" sz="1200" kern="1200" dirty="0" smtClean="0">
                <a:solidFill>
                  <a:schemeClr val="tx1"/>
                </a:solidFill>
                <a:effectLst/>
                <a:latin typeface="+mn-lt"/>
                <a:ea typeface="MS PGothic" pitchFamily="34" charset="-128"/>
                <a:cs typeface="ＭＳ Ｐゴシック" charset="0"/>
              </a:rPr>
              <a:t> jeste napad koji podrazumeva pražnjenje </a:t>
            </a:r>
            <a:r>
              <a:rPr lang="sr-Latn-RS" sz="1200" kern="1200" dirty="0" err="1" smtClean="0">
                <a:solidFill>
                  <a:schemeClr val="tx1"/>
                </a:solidFill>
                <a:effectLst/>
                <a:latin typeface="+mn-lt"/>
                <a:ea typeface="MS PGothic" pitchFamily="34" charset="-128"/>
                <a:cs typeface="ＭＳ Ｐゴシック" charset="0"/>
              </a:rPr>
              <a:t>bankomata</a:t>
            </a:r>
            <a:r>
              <a:rPr lang="sr-Latn-RS" sz="1200" kern="1200" dirty="0" smtClean="0">
                <a:solidFill>
                  <a:schemeClr val="tx1"/>
                </a:solidFill>
                <a:effectLst/>
                <a:latin typeface="+mn-lt"/>
                <a:ea typeface="MS PGothic" pitchFamily="34" charset="-128"/>
                <a:cs typeface="ＭＳ Ｐゴシック" charset="0"/>
              </a:rPr>
              <a:t>. Kriminalci sprovode </a:t>
            </a:r>
            <a:r>
              <a:rPr lang="sr-Latn-RS" sz="1200" kern="1200" dirty="0" err="1" smtClean="0">
                <a:solidFill>
                  <a:schemeClr val="tx1"/>
                </a:solidFill>
                <a:effectLst/>
                <a:latin typeface="+mn-lt"/>
                <a:ea typeface="MS PGothic" pitchFamily="34" charset="-128"/>
                <a:cs typeface="ＭＳ Ｐゴシック" charset="0"/>
              </a:rPr>
              <a:t>džekpotovanje</a:t>
            </a:r>
            <a:r>
              <a:rPr lang="sr-Latn-RS" sz="1200" kern="1200" dirty="0" smtClean="0">
                <a:solidFill>
                  <a:schemeClr val="tx1"/>
                </a:solidFill>
                <a:effectLst/>
                <a:latin typeface="+mn-lt"/>
                <a:ea typeface="MS PGothic" pitchFamily="34" charset="-128"/>
                <a:cs typeface="ＭＳ Ｐゴシック" charset="0"/>
              </a:rPr>
              <a:t> na jedan od dva moguća načina,  ili koriste zlonamerni softver koji šalje komandu </a:t>
            </a:r>
            <a:r>
              <a:rPr lang="sr-Latn-RS" sz="1200" kern="1200" dirty="0" err="1" smtClean="0">
                <a:solidFill>
                  <a:schemeClr val="tx1"/>
                </a:solidFill>
                <a:effectLst/>
                <a:latin typeface="+mn-lt"/>
                <a:ea typeface="MS PGothic" pitchFamily="34" charset="-128"/>
                <a:cs typeface="ＭＳ Ｐゴシック" charset="0"/>
              </a:rPr>
              <a:t>bankomatu</a:t>
            </a:r>
            <a:r>
              <a:rPr lang="sr-Latn-RS" sz="1200" kern="1200" dirty="0" smtClean="0">
                <a:solidFill>
                  <a:schemeClr val="tx1"/>
                </a:solidFill>
                <a:effectLst/>
                <a:latin typeface="+mn-lt"/>
                <a:ea typeface="MS PGothic" pitchFamily="34" charset="-128"/>
                <a:cs typeface="ＭＳ Ｐゴシック" charset="0"/>
              </a:rPr>
              <a:t> da isprazni kasetu za novac ili koriste sopstvenu „crnu kutiju”, tj. hardverski uređaj koji direktno vezuju za kasetu za novac da bi izvukli svu gotovinu iz </a:t>
            </a:r>
            <a:r>
              <a:rPr lang="sr-Latn-RS" sz="1200" kern="1200" dirty="0" err="1" smtClean="0">
                <a:solidFill>
                  <a:schemeClr val="tx1"/>
                </a:solidFill>
                <a:effectLst/>
                <a:latin typeface="+mn-lt"/>
                <a:ea typeface="MS PGothic" pitchFamily="34" charset="-128"/>
                <a:cs typeface="ＭＳ Ｐゴシック" charset="0"/>
              </a:rPr>
              <a:t>bankomata</a:t>
            </a:r>
            <a:r>
              <a:rPr lang="sr-Latn-RS" sz="1200" kern="1200" dirty="0" smtClean="0">
                <a:solidFill>
                  <a:schemeClr val="tx1"/>
                </a:solidFill>
                <a:effectLst/>
                <a:latin typeface="+mn-lt"/>
                <a:ea typeface="MS PGothic" pitchFamily="34" charset="-128"/>
                <a:cs typeface="ＭＳ Ｐゴシック" charset="0"/>
              </a:rPr>
              <a:t>. Ti napadi se mogu izvršiti samo na neke „starije” </a:t>
            </a:r>
            <a:r>
              <a:rPr lang="sr-Latn-RS" sz="1200" kern="1200" dirty="0" err="1" smtClean="0">
                <a:solidFill>
                  <a:schemeClr val="tx1"/>
                </a:solidFill>
                <a:effectLst/>
                <a:latin typeface="+mn-lt"/>
                <a:ea typeface="MS PGothic" pitchFamily="34" charset="-128"/>
                <a:cs typeface="ＭＳ Ｐゴシック" charset="0"/>
              </a:rPr>
              <a:t>bankomate</a:t>
            </a:r>
            <a:r>
              <a:rPr lang="sr-Latn-RS" sz="1200" kern="1200" dirty="0" smtClean="0">
                <a:solidFill>
                  <a:schemeClr val="tx1"/>
                </a:solidFill>
                <a:effectLst/>
                <a:latin typeface="+mn-lt"/>
                <a:ea typeface="MS PGothic" pitchFamily="34" charset="-128"/>
                <a:cs typeface="ＭＳ Ｐゴシック" charset="0"/>
              </a:rPr>
              <a:t> koji su usled nižih standarda bezbednosti osetljivi na tu vrstu napada.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80</a:t>
            </a:fld>
            <a:endParaRPr lang="en-US" altLang="en-US"/>
          </a:p>
        </p:txBody>
      </p:sp>
    </p:spTree>
    <p:extLst>
      <p:ext uri="{BB962C8B-B14F-4D97-AF65-F5344CB8AC3E}">
        <p14:creationId xmlns:p14="http://schemas.microsoft.com/office/powerpoint/2010/main" val="326468737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a:t>
            </a:r>
            <a:r>
              <a:rPr lang="sr-Latn-RS" sz="1200" i="1" kern="1200" dirty="0" smtClean="0">
                <a:solidFill>
                  <a:schemeClr val="tx1"/>
                </a:solidFill>
                <a:effectLst/>
                <a:latin typeface="+mn-lt"/>
                <a:ea typeface="MS PGothic" pitchFamily="34" charset="-128"/>
                <a:cs typeface="ＭＳ Ｐゴシック" charset="0"/>
              </a:rPr>
              <a:t>IOCTA</a:t>
            </a:r>
            <a:r>
              <a:rPr lang="sr-Latn-RS"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Kompanija „</a:t>
            </a:r>
            <a:r>
              <a:rPr lang="sr-Latn-RS" sz="1200" kern="1200" dirty="0" err="1" smtClean="0">
                <a:solidFill>
                  <a:schemeClr val="tx1"/>
                </a:solidFill>
                <a:effectLst/>
                <a:latin typeface="+mn-lt"/>
                <a:ea typeface="MS PGothic" pitchFamily="34" charset="-128"/>
                <a:cs typeface="ＭＳ Ｐゴシック" charset="0"/>
              </a:rPr>
              <a:t>Diebold</a:t>
            </a:r>
            <a:r>
              <a:rPr lang="sr-Latn-RS" sz="1200" kern="1200" dirty="0" smtClean="0">
                <a:solidFill>
                  <a:schemeClr val="tx1"/>
                </a:solidFill>
                <a:effectLst/>
                <a:latin typeface="+mn-lt"/>
                <a:ea typeface="MS PGothic" pitchFamily="34" charset="-128"/>
                <a:cs typeface="ＭＳ Ｐゴシック" charset="0"/>
              </a:rPr>
              <a:t>” je proizvođač </a:t>
            </a:r>
            <a:r>
              <a:rPr lang="sr-Latn-RS" sz="1200" kern="1200" dirty="0" err="1" smtClean="0">
                <a:solidFill>
                  <a:schemeClr val="tx1"/>
                </a:solidFill>
                <a:effectLst/>
                <a:latin typeface="+mn-lt"/>
                <a:ea typeface="MS PGothic" pitchFamily="34" charset="-128"/>
                <a:cs typeface="ＭＳ Ｐゴシック" charset="0"/>
              </a:rPr>
              <a:t>bankomata</a:t>
            </a:r>
            <a:r>
              <a:rPr lang="sr-Latn-RS" sz="1200" kern="1200" dirty="0" smtClean="0">
                <a:solidFill>
                  <a:schemeClr val="tx1"/>
                </a:solidFill>
                <a:effectLst/>
                <a:latin typeface="+mn-lt"/>
                <a:ea typeface="MS PGothic" pitchFamily="34" charset="-128"/>
                <a:cs typeface="ＭＳ Ｐゴシック" charset="0"/>
              </a:rPr>
              <a:t> – njihova šifra za funkcionisanje </a:t>
            </a:r>
            <a:r>
              <a:rPr lang="sr-Latn-RS" sz="1200" kern="1200" dirty="0" err="1" smtClean="0">
                <a:solidFill>
                  <a:schemeClr val="tx1"/>
                </a:solidFill>
                <a:effectLst/>
                <a:latin typeface="+mn-lt"/>
                <a:ea typeface="MS PGothic" pitchFamily="34" charset="-128"/>
                <a:cs typeface="ＭＳ Ｐゴシック" charset="0"/>
              </a:rPr>
              <a:t>bankomata</a:t>
            </a:r>
            <a:r>
              <a:rPr lang="sr-Latn-RS" sz="1200" kern="1200" dirty="0" smtClean="0">
                <a:solidFill>
                  <a:schemeClr val="tx1"/>
                </a:solidFill>
                <a:effectLst/>
                <a:latin typeface="+mn-lt"/>
                <a:ea typeface="MS PGothic" pitchFamily="34" charset="-128"/>
                <a:cs typeface="ＭＳ Ｐゴシック" charset="0"/>
              </a:rPr>
              <a:t> kompromitovana je tako da je postala dostupna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 da bi potom bila iskorišćena za organizovanje krađe.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WinPot</a:t>
            </a:r>
            <a:r>
              <a:rPr lang="sr-Latn-RS" sz="1200" kern="1200" dirty="0" smtClean="0">
                <a:solidFill>
                  <a:schemeClr val="tx1"/>
                </a:solidFill>
                <a:effectLst/>
                <a:latin typeface="+mn-lt"/>
                <a:ea typeface="MS PGothic" pitchFamily="34" charset="-128"/>
                <a:cs typeface="ＭＳ Ｐゴシック" charset="0"/>
              </a:rPr>
              <a:t> i </a:t>
            </a:r>
            <a:r>
              <a:rPr lang="sr-Latn-RS" sz="1200" i="1" kern="1200" dirty="0" err="1" smtClean="0">
                <a:solidFill>
                  <a:schemeClr val="tx1"/>
                </a:solidFill>
                <a:effectLst/>
                <a:latin typeface="+mn-lt"/>
                <a:ea typeface="MS PGothic" pitchFamily="34" charset="-128"/>
                <a:cs typeface="ＭＳ Ｐゴシック" charset="0"/>
              </a:rPr>
              <a:t>Cutlet</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Maker</a:t>
            </a:r>
            <a:r>
              <a:rPr lang="sr-Latn-RS" sz="1200" kern="1200" dirty="0" smtClean="0">
                <a:solidFill>
                  <a:schemeClr val="tx1"/>
                </a:solidFill>
                <a:effectLst/>
                <a:latin typeface="+mn-lt"/>
                <a:ea typeface="MS PGothic" pitchFamily="34" charset="-128"/>
                <a:cs typeface="ＭＳ Ｐゴシック" charset="0"/>
              </a:rPr>
              <a:t> su dve vrste zlonamernog softvera razvijenog i konstruisanog za protivzakonito izvlačenje novca iz </a:t>
            </a:r>
            <a:r>
              <a:rPr lang="sr-Latn-RS" sz="1200" kern="1200" dirty="0" err="1" smtClean="0">
                <a:solidFill>
                  <a:schemeClr val="tx1"/>
                </a:solidFill>
                <a:effectLst/>
                <a:latin typeface="+mn-lt"/>
                <a:ea typeface="MS PGothic" pitchFamily="34" charset="-128"/>
                <a:cs typeface="ＭＳ Ｐゴシック" charset="0"/>
              </a:rPr>
              <a:t>bankomata</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81</a:t>
            </a:fld>
            <a:endParaRPr lang="en-US" altLang="en-US"/>
          </a:p>
        </p:txBody>
      </p:sp>
    </p:spTree>
    <p:extLst>
      <p:ext uri="{BB962C8B-B14F-4D97-AF65-F5344CB8AC3E}">
        <p14:creationId xmlns:p14="http://schemas.microsoft.com/office/powerpoint/2010/main" val="25862144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a:t>
            </a:r>
            <a:r>
              <a:rPr lang="es-CL" sz="1200" i="1" kern="1200" dirty="0" smtClean="0">
                <a:solidFill>
                  <a:schemeClr val="tx1"/>
                </a:solidFill>
                <a:effectLst/>
                <a:latin typeface="+mn-lt"/>
                <a:ea typeface="MS PGothic" pitchFamily="34" charset="-128"/>
                <a:cs typeface="ＭＳ Ｐゴシック" charset="0"/>
              </a:rPr>
              <a:t>IOCTA</a:t>
            </a:r>
            <a:r>
              <a:rPr lang="es-CL"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Najrasprostranjeniji tip logičkog napada na </a:t>
            </a:r>
            <a:r>
              <a:rPr lang="sr-Latn-RS" sz="1200" kern="1200" dirty="0" err="1" smtClean="0">
                <a:solidFill>
                  <a:schemeClr val="tx1"/>
                </a:solidFill>
                <a:effectLst/>
                <a:latin typeface="+mn-lt"/>
                <a:ea typeface="MS PGothic" pitchFamily="34" charset="-128"/>
                <a:cs typeface="ＭＳ Ｐゴシック" charset="0"/>
              </a:rPr>
              <a:t>bankomat</a:t>
            </a:r>
            <a:r>
              <a:rPr lang="sr-Latn-RS" sz="1200" kern="1200" dirty="0" smtClean="0">
                <a:solidFill>
                  <a:schemeClr val="tx1"/>
                </a:solidFill>
                <a:effectLst/>
                <a:latin typeface="+mn-lt"/>
                <a:ea typeface="MS PGothic" pitchFamily="34" charset="-128"/>
                <a:cs typeface="ＭＳ Ｐゴシック" charset="0"/>
              </a:rPr>
              <a:t> jeste napad koji podrazumeva pražnjenje </a:t>
            </a:r>
            <a:r>
              <a:rPr lang="sr-Latn-RS" sz="1200" kern="1200" dirty="0" err="1" smtClean="0">
                <a:solidFill>
                  <a:schemeClr val="tx1"/>
                </a:solidFill>
                <a:effectLst/>
                <a:latin typeface="+mn-lt"/>
                <a:ea typeface="MS PGothic" pitchFamily="34" charset="-128"/>
                <a:cs typeface="ＭＳ Ｐゴシック" charset="0"/>
              </a:rPr>
              <a:t>bankomata</a:t>
            </a:r>
            <a:r>
              <a:rPr lang="sr-Latn-RS" sz="1200" kern="1200" dirty="0" smtClean="0">
                <a:solidFill>
                  <a:schemeClr val="tx1"/>
                </a:solidFill>
                <a:effectLst/>
                <a:latin typeface="+mn-lt"/>
                <a:ea typeface="MS PGothic" pitchFamily="34" charset="-128"/>
                <a:cs typeface="ＭＳ Ｐゴシック" charset="0"/>
              </a:rPr>
              <a:t>. Kriminalci sprovode </a:t>
            </a:r>
            <a:r>
              <a:rPr lang="sr-Latn-RS" sz="1200" kern="1200" dirty="0" err="1" smtClean="0">
                <a:solidFill>
                  <a:schemeClr val="tx1"/>
                </a:solidFill>
                <a:effectLst/>
                <a:latin typeface="+mn-lt"/>
                <a:ea typeface="MS PGothic" pitchFamily="34" charset="-128"/>
                <a:cs typeface="ＭＳ Ｐゴシック" charset="0"/>
              </a:rPr>
              <a:t>džekpotovanje</a:t>
            </a:r>
            <a:r>
              <a:rPr lang="sr-Latn-RS" sz="1200" kern="1200" dirty="0" smtClean="0">
                <a:solidFill>
                  <a:schemeClr val="tx1"/>
                </a:solidFill>
                <a:effectLst/>
                <a:latin typeface="+mn-lt"/>
                <a:ea typeface="MS PGothic" pitchFamily="34" charset="-128"/>
                <a:cs typeface="ＭＳ Ｐゴシック" charset="0"/>
              </a:rPr>
              <a:t> na jedan od dva moguća načina, ili koriste zlonamerni softver koji šalje komandu </a:t>
            </a:r>
            <a:r>
              <a:rPr lang="sr-Latn-RS" sz="1200" kern="1200" dirty="0" err="1" smtClean="0">
                <a:solidFill>
                  <a:schemeClr val="tx1"/>
                </a:solidFill>
                <a:effectLst/>
                <a:latin typeface="+mn-lt"/>
                <a:ea typeface="MS PGothic" pitchFamily="34" charset="-128"/>
                <a:cs typeface="ＭＳ Ｐゴシック" charset="0"/>
              </a:rPr>
              <a:t>bankomatu</a:t>
            </a:r>
            <a:r>
              <a:rPr lang="sr-Latn-RS" sz="1200" kern="1200" dirty="0" smtClean="0">
                <a:solidFill>
                  <a:schemeClr val="tx1"/>
                </a:solidFill>
                <a:effectLst/>
                <a:latin typeface="+mn-lt"/>
                <a:ea typeface="MS PGothic" pitchFamily="34" charset="-128"/>
                <a:cs typeface="ＭＳ Ｐゴシック" charset="0"/>
              </a:rPr>
              <a:t> da isprazni kasetu za novac ili koriste sopstvenu „crnu kutiju”, tj. hardverski uređaj koji direktno vezuju za kasetu za novac da bi izvukli svu gotovinu iz </a:t>
            </a:r>
            <a:r>
              <a:rPr lang="sr-Latn-RS" sz="1200" kern="1200" dirty="0" err="1" smtClean="0">
                <a:solidFill>
                  <a:schemeClr val="tx1"/>
                </a:solidFill>
                <a:effectLst/>
                <a:latin typeface="+mn-lt"/>
                <a:ea typeface="MS PGothic" pitchFamily="34" charset="-128"/>
                <a:cs typeface="ＭＳ Ｐゴシック" charset="0"/>
              </a:rPr>
              <a:t>bankomata</a:t>
            </a:r>
            <a:r>
              <a:rPr lang="sr-Latn-RS" sz="1200" kern="1200" dirty="0" smtClean="0">
                <a:solidFill>
                  <a:schemeClr val="tx1"/>
                </a:solidFill>
                <a:effectLst/>
                <a:latin typeface="+mn-lt"/>
                <a:ea typeface="MS PGothic" pitchFamily="34" charset="-128"/>
                <a:cs typeface="ＭＳ Ｐゴシック" charset="0"/>
              </a:rPr>
              <a:t>. Ti napadi se mogu izvršiti samo na neke „starije” </a:t>
            </a:r>
            <a:r>
              <a:rPr lang="sr-Latn-RS" sz="1200" kern="1200" dirty="0" err="1" smtClean="0">
                <a:solidFill>
                  <a:schemeClr val="tx1"/>
                </a:solidFill>
                <a:effectLst/>
                <a:latin typeface="+mn-lt"/>
                <a:ea typeface="MS PGothic" pitchFamily="34" charset="-128"/>
                <a:cs typeface="ＭＳ Ｐゴシック" charset="0"/>
              </a:rPr>
              <a:t>bankomate</a:t>
            </a:r>
            <a:r>
              <a:rPr lang="sr-Latn-RS" sz="1200" kern="1200" dirty="0" smtClean="0">
                <a:solidFill>
                  <a:schemeClr val="tx1"/>
                </a:solidFill>
                <a:effectLst/>
                <a:latin typeface="+mn-lt"/>
                <a:ea typeface="MS PGothic" pitchFamily="34" charset="-128"/>
                <a:cs typeface="ＭＳ Ｐゴシック" charset="0"/>
              </a:rPr>
              <a:t> koji su usled nižih standarda bezbednosti osetljivi na tu vrstu napada.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82</a:t>
            </a:fld>
            <a:endParaRPr lang="en-US" altLang="en-US"/>
          </a:p>
        </p:txBody>
      </p:sp>
    </p:spTree>
    <p:extLst>
      <p:ext uri="{BB962C8B-B14F-4D97-AF65-F5344CB8AC3E}">
        <p14:creationId xmlns:p14="http://schemas.microsoft.com/office/powerpoint/2010/main" val="2647476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8</a:t>
            </a:fld>
            <a:endParaRPr lang="en-US"/>
          </a:p>
        </p:txBody>
      </p:sp>
    </p:spTree>
    <p:extLst>
      <p:ext uri="{BB962C8B-B14F-4D97-AF65-F5344CB8AC3E}">
        <p14:creationId xmlns:p14="http://schemas.microsoft.com/office/powerpoint/2010/main" val="40794970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Sledeći </a:t>
            </a:r>
            <a:r>
              <a:rPr lang="sr-Latn-RS" sz="1200" kern="1200" dirty="0" err="1" smtClean="0">
                <a:solidFill>
                  <a:schemeClr val="tx1"/>
                </a:solidFill>
                <a:effectLst/>
                <a:latin typeface="+mn-lt"/>
                <a:ea typeface="MS PGothic" pitchFamily="34" charset="-128"/>
                <a:cs typeface="ＭＳ Ｐゴシック" charset="0"/>
              </a:rPr>
              <a:t>slajdovi</a:t>
            </a:r>
            <a:r>
              <a:rPr lang="sr-Latn-RS" sz="1200" kern="1200" dirty="0" smtClean="0">
                <a:solidFill>
                  <a:schemeClr val="tx1"/>
                </a:solidFill>
                <a:effectLst/>
                <a:latin typeface="+mn-lt"/>
                <a:ea typeface="MS PGothic" pitchFamily="34" charset="-128"/>
                <a:cs typeface="ＭＳ Ｐゴシック" charset="0"/>
              </a:rPr>
              <a:t> odnose se na </a:t>
            </a:r>
            <a:r>
              <a:rPr lang="sr-Latn-RS" sz="1200" i="1" kern="1200" dirty="0" err="1" smtClean="0">
                <a:solidFill>
                  <a:schemeClr val="tx1"/>
                </a:solidFill>
                <a:effectLst/>
                <a:latin typeface="+mn-lt"/>
                <a:ea typeface="MS PGothic" pitchFamily="34" charset="-128"/>
                <a:cs typeface="ＭＳ Ｐゴシック" charset="0"/>
              </a:rPr>
              <a:t>dark</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web</a:t>
            </a:r>
            <a:r>
              <a:rPr lang="sr-Latn-RS" sz="1200" kern="1200" dirty="0" smtClean="0">
                <a:solidFill>
                  <a:schemeClr val="tx1"/>
                </a:solidFill>
                <a:effectLst/>
                <a:latin typeface="+mn-lt"/>
                <a:ea typeface="MS PGothic" pitchFamily="34" charset="-128"/>
                <a:cs typeface="ＭＳ Ｐゴシック" charset="0"/>
              </a:rPr>
              <a:t>. Predavač ima punu slobodu da objasni polaznicima način funkcionisanja i pojmove vezane za „tamnu mrežu”.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Teško je napisati scenario za tu temu, a da se ne ispiše gotovo cela knjiga – zato predavačevo poznavanje „tamne mreže” treba da bude na dovoljno visokom nivou da on bude u stanju da objasni tu temu – koja je obuhvaćena na pet slajdova – uključujući </a:t>
            </a:r>
            <a:r>
              <a:rPr lang="sr-Latn-RS" sz="1200" kern="1200" dirty="0" err="1" smtClean="0">
                <a:solidFill>
                  <a:schemeClr val="tx1"/>
                </a:solidFill>
                <a:effectLst/>
                <a:latin typeface="+mn-lt"/>
                <a:ea typeface="MS PGothic" pitchFamily="34" charset="-128"/>
                <a:cs typeface="ＭＳ Ｐゴシック" charset="0"/>
              </a:rPr>
              <a:t>kriptovalute</a:t>
            </a:r>
            <a:r>
              <a:rPr lang="sr-Latn-RS" sz="1200" kern="1200" dirty="0" smtClean="0">
                <a:solidFill>
                  <a:schemeClr val="tx1"/>
                </a:solidFill>
                <a:effectLst/>
                <a:latin typeface="+mn-lt"/>
                <a:ea typeface="MS PGothic" pitchFamily="34" charset="-128"/>
                <a:cs typeface="ＭＳ Ｐゴシック" charset="0"/>
              </a:rPr>
              <a:t> – a </a:t>
            </a:r>
            <a:r>
              <a:rPr lang="sr-Latn-RS" sz="1200" kern="1200" dirty="0" err="1" smtClean="0">
                <a:solidFill>
                  <a:schemeClr val="tx1"/>
                </a:solidFill>
                <a:effectLst/>
                <a:latin typeface="+mn-lt"/>
                <a:ea typeface="MS PGothic" pitchFamily="34" charset="-128"/>
                <a:cs typeface="ＭＳ Ｐゴシック" charset="0"/>
              </a:rPr>
              <a:t>pritom</a:t>
            </a:r>
            <a:r>
              <a:rPr lang="sr-Latn-RS" sz="1200" kern="1200" dirty="0" smtClean="0">
                <a:solidFill>
                  <a:schemeClr val="tx1"/>
                </a:solidFill>
                <a:effectLst/>
                <a:latin typeface="+mn-lt"/>
                <a:ea typeface="MS PGothic" pitchFamily="34" charset="-128"/>
                <a:cs typeface="ＭＳ Ｐゴシック" charset="0"/>
              </a:rPr>
              <a:t> se </a:t>
            </a:r>
            <a:r>
              <a:rPr lang="sr-Latn-RS" sz="1200" kern="1200" dirty="0" err="1" smtClean="0">
                <a:solidFill>
                  <a:schemeClr val="tx1"/>
                </a:solidFill>
                <a:effectLst/>
                <a:latin typeface="+mn-lt"/>
                <a:ea typeface="MS PGothic" pitchFamily="34" charset="-128"/>
                <a:cs typeface="ＭＳ Ｐゴシック" charset="0"/>
              </a:rPr>
              <a:t>slajdovi</a:t>
            </a:r>
            <a:r>
              <a:rPr lang="sr-Latn-RS" sz="1200" kern="1200" dirty="0" smtClean="0">
                <a:solidFill>
                  <a:schemeClr val="tx1"/>
                </a:solidFill>
                <a:effectLst/>
                <a:latin typeface="+mn-lt"/>
                <a:ea typeface="MS PGothic" pitchFamily="34" charset="-128"/>
                <a:cs typeface="ＭＳ Ｐゴシック" charset="0"/>
              </a:rPr>
              <a:t> donekle pozivaju i na Izveštaj</a:t>
            </a:r>
            <a:r>
              <a:rPr lang="sr-Latn-RS" sz="1200" i="1" kern="1200" dirty="0" smtClean="0">
                <a:solidFill>
                  <a:schemeClr val="tx1"/>
                </a:solidFill>
                <a:effectLst/>
                <a:latin typeface="+mn-lt"/>
                <a:ea typeface="MS PGothic" pitchFamily="34" charset="-128"/>
                <a:cs typeface="ＭＳ Ｐゴシック" charset="0"/>
              </a:rPr>
              <a:t> IOCTA</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83</a:t>
            </a:fld>
            <a:endParaRPr lang="en-US" altLang="en-US"/>
          </a:p>
        </p:txBody>
      </p:sp>
    </p:spTree>
    <p:extLst>
      <p:ext uri="{BB962C8B-B14F-4D97-AF65-F5344CB8AC3E}">
        <p14:creationId xmlns:p14="http://schemas.microsoft.com/office/powerpoint/2010/main" val="237440867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a:t>
            </a:r>
            <a:r>
              <a:rPr lang="en-US" sz="1200" i="1" kern="1200" dirty="0" smtClean="0">
                <a:solidFill>
                  <a:schemeClr val="tx1"/>
                </a:solidFill>
                <a:effectLst/>
                <a:latin typeface="+mn-lt"/>
                <a:ea typeface="MS PGothic" pitchFamily="34" charset="-128"/>
                <a:cs typeface="ＭＳ Ｐゴシック" charset="0"/>
              </a:rPr>
              <a:t>IOCTA</a:t>
            </a:r>
            <a:r>
              <a:rPr lang="en-US" sz="1200" kern="1200" dirty="0" smtClean="0">
                <a:solidFill>
                  <a:schemeClr val="tx1"/>
                </a:solidFill>
                <a:effectLst/>
                <a:latin typeface="+mn-lt"/>
                <a:ea typeface="MS PGothic" pitchFamily="34" charset="-128"/>
                <a:cs typeface="ＭＳ Ｐゴシック" charset="0"/>
              </a:rPr>
              <a:t> 2019.</a:t>
            </a:r>
          </a:p>
          <a:p>
            <a:pPr indent="457200"/>
            <a:r>
              <a:rPr lang="sr-Latn-RS" sz="1200" kern="1200" dirty="0" smtClean="0">
                <a:solidFill>
                  <a:schemeClr val="tx1"/>
                </a:solidFill>
                <a:effectLst/>
                <a:latin typeface="+mn-lt"/>
                <a:ea typeface="MS PGothic" pitchFamily="34" charset="-128"/>
                <a:cs typeface="ＭＳ Ｐゴシック" charset="0"/>
              </a:rPr>
              <a:t>Svake godine se posebno naglašava </a:t>
            </a:r>
            <a:r>
              <a:rPr lang="sr-Latn-RS" sz="1200" kern="1200" dirty="0" err="1" smtClean="0">
                <a:solidFill>
                  <a:schemeClr val="tx1"/>
                </a:solidFill>
                <a:effectLst/>
                <a:latin typeface="+mn-lt"/>
                <a:ea typeface="MS PGothic" pitchFamily="34" charset="-128"/>
                <a:cs typeface="ＭＳ Ｐゴシック" charset="0"/>
              </a:rPr>
              <a:t>volatilnost</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ekosistema</a:t>
            </a:r>
            <a:r>
              <a:rPr lang="sr-Latn-RS" sz="1200" kern="1200" dirty="0" smtClean="0">
                <a:solidFill>
                  <a:schemeClr val="tx1"/>
                </a:solidFill>
                <a:effectLst/>
                <a:latin typeface="+mn-lt"/>
                <a:ea typeface="MS PGothic" pitchFamily="34" charset="-128"/>
                <a:cs typeface="ＭＳ Ｐゴシック" charset="0"/>
              </a:rPr>
              <a:t> „tamne mreže”. Ta situacija traje i dalje, dodatno pojačana delotvornom </a:t>
            </a:r>
            <a:r>
              <a:rPr lang="sr-Latn-RS" sz="1200" kern="1200" dirty="0" err="1" smtClean="0">
                <a:solidFill>
                  <a:schemeClr val="tx1"/>
                </a:solidFill>
                <a:effectLst/>
                <a:latin typeface="+mn-lt"/>
                <a:ea typeface="MS PGothic" pitchFamily="34" charset="-128"/>
                <a:cs typeface="ＭＳ Ｐゴシック" charset="0"/>
              </a:rPr>
              <a:t>koordinisanom</a:t>
            </a:r>
            <a:r>
              <a:rPr lang="sr-Latn-RS" sz="1200" kern="1200" dirty="0" smtClean="0">
                <a:solidFill>
                  <a:schemeClr val="tx1"/>
                </a:solidFill>
                <a:effectLst/>
                <a:latin typeface="+mn-lt"/>
                <a:ea typeface="MS PGothic" pitchFamily="34" charset="-128"/>
                <a:cs typeface="ＭＳ Ｐゴシック" charset="0"/>
              </a:rPr>
              <a:t> policijskom aktivnošću preduzetom na početku 2019. godine. Vlasti su pokrenule globalnu akciju protiv prodavaca na </a:t>
            </a:r>
            <a:r>
              <a:rPr lang="sr-Latn-RS" sz="1200" kern="1200" dirty="0" err="1" smtClean="0">
                <a:solidFill>
                  <a:schemeClr val="tx1"/>
                </a:solidFill>
                <a:effectLst/>
                <a:latin typeface="+mn-lt"/>
                <a:ea typeface="MS PGothic" pitchFamily="34" charset="-128"/>
                <a:cs typeface="ＭＳ Ｐゴシック" charset="0"/>
              </a:rPr>
              <a:t>darknetu</a:t>
            </a:r>
            <a:r>
              <a:rPr lang="sr-Latn-RS" sz="1200" kern="1200" dirty="0" smtClean="0">
                <a:solidFill>
                  <a:schemeClr val="tx1"/>
                </a:solidFill>
                <a:effectLst/>
                <a:latin typeface="+mn-lt"/>
                <a:ea typeface="MS PGothic" pitchFamily="34" charset="-128"/>
                <a:cs typeface="ＭＳ Ｐゴシック" charset="0"/>
              </a:rPr>
              <a:t> u februaru i posle toga se dobrovoljno zatvorio </a:t>
            </a:r>
            <a:r>
              <a:rPr lang="sr-Latn-RS" sz="1200" i="1" kern="1200" dirty="0" err="1" smtClean="0">
                <a:solidFill>
                  <a:schemeClr val="tx1"/>
                </a:solidFill>
                <a:effectLst/>
                <a:latin typeface="+mn-lt"/>
                <a:ea typeface="MS PGothic" pitchFamily="34" charset="-128"/>
                <a:cs typeface="ＭＳ Ｐゴシック" charset="0"/>
              </a:rPr>
              <a:t>Dream</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Market</a:t>
            </a:r>
            <a:r>
              <a:rPr lang="sr-Latn-RS" sz="1200" kern="1200" dirty="0" smtClean="0">
                <a:solidFill>
                  <a:schemeClr val="tx1"/>
                </a:solidFill>
                <a:effectLst/>
                <a:latin typeface="+mn-lt"/>
                <a:ea typeface="MS PGothic" pitchFamily="34" charset="-128"/>
                <a:cs typeface="ＭＳ Ｐゴシック" charset="0"/>
              </a:rPr>
              <a:t> („Tržište snova”), u tom trenutku verovatno najveće takvo tržište.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je trebalo da bude odgovor na dugotrajni i uporni </a:t>
            </a:r>
            <a:r>
              <a:rPr lang="es-CL" sz="1200" i="1" kern="1200" dirty="0" err="1" smtClean="0">
                <a:solidFill>
                  <a:schemeClr val="tx1"/>
                </a:solidFill>
                <a:effectLst/>
                <a:latin typeface="+mn-lt"/>
                <a:ea typeface="MS PGothic" pitchFamily="34" charset="-128"/>
                <a:cs typeface="ＭＳ Ｐゴシック" charset="0"/>
              </a:rPr>
              <a:t>DDoS</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napad o kome smo govorili ranije u odeljku </a:t>
            </a:r>
            <a:r>
              <a:rPr lang="es-CL" sz="1200" kern="1200" dirty="0" smtClean="0">
                <a:solidFill>
                  <a:schemeClr val="tx1"/>
                </a:solidFill>
                <a:effectLst/>
                <a:latin typeface="+mn-lt"/>
                <a:ea typeface="MS PGothic" pitchFamily="34" charset="-128"/>
                <a:cs typeface="ＭＳ Ｐゴシック" charset="0"/>
              </a:rPr>
              <a:t>4.4. </a:t>
            </a:r>
            <a:r>
              <a:rPr lang="sr-Latn-RS" sz="1200" kern="1200" dirty="0" smtClean="0">
                <a:solidFill>
                  <a:schemeClr val="tx1"/>
                </a:solidFill>
                <a:effectLst/>
                <a:latin typeface="+mn-lt"/>
                <a:ea typeface="MS PGothic" pitchFamily="34" charset="-128"/>
                <a:cs typeface="ＭＳ Ｐゴシック" charset="0"/>
              </a:rPr>
              <a:t>Ubrzo potom organi reda su saopštili da su zatvorena dva vodeća preostala tržišta na </a:t>
            </a:r>
            <a:r>
              <a:rPr lang="sr-Latn-RS" sz="1200" kern="1200" dirty="0" err="1" smtClean="0">
                <a:solidFill>
                  <a:schemeClr val="tx1"/>
                </a:solidFill>
                <a:effectLst/>
                <a:latin typeface="+mn-lt"/>
                <a:ea typeface="MS PGothic" pitchFamily="34" charset="-128"/>
                <a:cs typeface="ＭＳ Ｐゴシック" charset="0"/>
              </a:rPr>
              <a:t>dark</a:t>
            </a:r>
            <a:r>
              <a:rPr lang="sr-Latn-RS" sz="1200" kern="1200" dirty="0" smtClean="0">
                <a:solidFill>
                  <a:schemeClr val="tx1"/>
                </a:solidFill>
                <a:effectLst/>
                <a:latin typeface="+mn-lt"/>
                <a:ea typeface="MS PGothic" pitchFamily="34" charset="-128"/>
                <a:cs typeface="ＭＳ Ｐゴシック" charset="0"/>
              </a:rPr>
              <a:t> vebu, </a:t>
            </a:r>
            <a:r>
              <a:rPr lang="es-CL" sz="1200" i="1" kern="1200" dirty="0" smtClean="0">
                <a:solidFill>
                  <a:schemeClr val="tx1"/>
                </a:solidFill>
                <a:effectLst/>
                <a:latin typeface="+mn-lt"/>
                <a:ea typeface="MS PGothic" pitchFamily="34" charset="-128"/>
                <a:cs typeface="ＭＳ Ｐゴシック" charset="0"/>
              </a:rPr>
              <a:t>Wall Street </a:t>
            </a:r>
            <a:r>
              <a:rPr lang="es-CL" sz="1200" i="1" kern="1200" dirty="0" err="1" smtClean="0">
                <a:solidFill>
                  <a:schemeClr val="tx1"/>
                </a:solidFill>
                <a:effectLst/>
                <a:latin typeface="+mn-lt"/>
                <a:ea typeface="MS PGothic" pitchFamily="34" charset="-128"/>
                <a:cs typeface="ＭＳ Ｐゴシック" charset="0"/>
              </a:rPr>
              <a:t>Market</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 </a:t>
            </a:r>
            <a:r>
              <a:rPr lang="es-CL" sz="1200" i="1" kern="1200" dirty="0" err="1" smtClean="0">
                <a:solidFill>
                  <a:schemeClr val="tx1"/>
                </a:solidFill>
                <a:effectLst/>
                <a:latin typeface="+mn-lt"/>
                <a:ea typeface="MS PGothic" pitchFamily="34" charset="-128"/>
                <a:cs typeface="ＭＳ Ｐゴシック" charset="0"/>
              </a:rPr>
              <a:t>Valhalla</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da bi potom bio zatvoren i </a:t>
            </a:r>
            <a:r>
              <a:rPr lang="es-CL" sz="1200" i="1" kern="1200" dirty="0" err="1" smtClean="0">
                <a:solidFill>
                  <a:schemeClr val="tx1"/>
                </a:solidFill>
                <a:effectLst/>
                <a:latin typeface="+mn-lt"/>
                <a:ea typeface="MS PGothic" pitchFamily="34" charset="-128"/>
                <a:cs typeface="ＭＳ Ｐゴシック" charset="0"/>
              </a:rPr>
              <a:t>Bestmixer</a:t>
            </a:r>
            <a:r>
              <a:rPr lang="es-CL"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pružalac</a:t>
            </a:r>
            <a:r>
              <a:rPr lang="sr-Latn-RS" sz="1200" kern="1200" dirty="0" smtClean="0">
                <a:solidFill>
                  <a:schemeClr val="tx1"/>
                </a:solidFill>
                <a:effectLst/>
                <a:latin typeface="+mn-lt"/>
                <a:ea typeface="MS PGothic" pitchFamily="34" charset="-128"/>
                <a:cs typeface="ＭＳ Ｐゴシック" charset="0"/>
              </a:rPr>
              <a:t> usluga </a:t>
            </a:r>
            <a:r>
              <a:rPr lang="sr-Latn-RS" sz="1200" kern="1200" dirty="0" err="1" smtClean="0">
                <a:solidFill>
                  <a:schemeClr val="tx1"/>
                </a:solidFill>
                <a:effectLst/>
                <a:latin typeface="+mn-lt"/>
                <a:ea typeface="MS PGothic" pitchFamily="34" charset="-128"/>
                <a:cs typeface="ＭＳ Ｐゴシック" charset="0"/>
              </a:rPr>
              <a:t>miksovanja</a:t>
            </a:r>
            <a:r>
              <a:rPr lang="sr-Latn-RS" sz="1200" kern="1200" dirty="0" smtClean="0">
                <a:solidFill>
                  <a:schemeClr val="tx1"/>
                </a:solidFill>
                <a:effectLst/>
                <a:latin typeface="+mn-lt"/>
                <a:ea typeface="MS PGothic" pitchFamily="34" charset="-128"/>
                <a:cs typeface="ＭＳ Ｐゴシック" charset="0"/>
              </a:rPr>
              <a:t> i </a:t>
            </a:r>
            <a:r>
              <a:rPr lang="sr-Latn-RS" sz="1200" kern="1200" dirty="0" err="1" smtClean="0">
                <a:solidFill>
                  <a:schemeClr val="tx1"/>
                </a:solidFill>
                <a:effectLst/>
                <a:latin typeface="+mn-lt"/>
                <a:ea typeface="MS PGothic" pitchFamily="34" charset="-128"/>
                <a:cs typeface="ＭＳ Ｐゴシック" charset="0"/>
              </a:rPr>
              <a:t>tamblovanja</a:t>
            </a:r>
            <a:r>
              <a:rPr lang="sr-Latn-RS" sz="1200" kern="1200" dirty="0" smtClean="0">
                <a:solidFill>
                  <a:schemeClr val="tx1"/>
                </a:solidFill>
                <a:effectLst/>
                <a:latin typeface="+mn-lt"/>
                <a:ea typeface="MS PGothic" pitchFamily="34" charset="-128"/>
                <a:cs typeface="ＭＳ Ｐゴシック" charset="0"/>
              </a:rPr>
              <a:t> (cepkanje većih iznosa </a:t>
            </a:r>
            <a:r>
              <a:rPr lang="sr-Latn-RS" sz="1200" kern="1200" dirty="0" err="1" smtClean="0">
                <a:solidFill>
                  <a:schemeClr val="tx1"/>
                </a:solidFill>
                <a:effectLst/>
                <a:latin typeface="+mn-lt"/>
                <a:ea typeface="MS PGothic" pitchFamily="34" charset="-128"/>
                <a:cs typeface="ＭＳ Ｐゴシック" charset="0"/>
              </a:rPr>
              <a:t>kriptovaluta</a:t>
            </a:r>
            <a:r>
              <a:rPr lang="sr-Latn-RS" sz="1200" kern="1200" dirty="0" smtClean="0">
                <a:solidFill>
                  <a:schemeClr val="tx1"/>
                </a:solidFill>
                <a:effectLst/>
                <a:latin typeface="+mn-lt"/>
                <a:ea typeface="MS PGothic" pitchFamily="34" charset="-128"/>
                <a:cs typeface="ＭＳ Ｐゴシック" charset="0"/>
              </a:rPr>
              <a:t> na veliki broj manjih apoena koji „nemaju poreklo” pa ih je teže uočiti u istrazi) koji je jednim delom imao </a:t>
            </a:r>
            <a:r>
              <a:rPr lang="sr-Latn-RS" sz="1200" kern="1200" dirty="0" err="1" smtClean="0">
                <a:solidFill>
                  <a:schemeClr val="tx1"/>
                </a:solidFill>
                <a:effectLst/>
                <a:latin typeface="+mn-lt"/>
                <a:ea typeface="MS PGothic" pitchFamily="34" charset="-128"/>
                <a:cs typeface="ＭＳ Ｐゴシック" charset="0"/>
              </a:rPr>
              <a:t>hosting</a:t>
            </a:r>
            <a:r>
              <a:rPr lang="sr-Latn-RS" sz="1200" kern="1200" dirty="0" smtClean="0">
                <a:solidFill>
                  <a:schemeClr val="tx1"/>
                </a:solidFill>
                <a:effectLst/>
                <a:latin typeface="+mn-lt"/>
                <a:ea typeface="MS PGothic" pitchFamily="34" charset="-128"/>
                <a:cs typeface="ＭＳ Ｐゴシック" charset="0"/>
              </a:rPr>
              <a:t> na „tamnoj mreži”.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84</a:t>
            </a:fld>
            <a:endParaRPr lang="en-US" altLang="en-US"/>
          </a:p>
        </p:txBody>
      </p:sp>
    </p:spTree>
    <p:extLst>
      <p:ext uri="{BB962C8B-B14F-4D97-AF65-F5344CB8AC3E}">
        <p14:creationId xmlns:p14="http://schemas.microsoft.com/office/powerpoint/2010/main" val="5266819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r-Latn-RS" sz="1200" kern="1200" dirty="0" smtClean="0">
                <a:solidFill>
                  <a:schemeClr val="tx1"/>
                </a:solidFill>
                <a:latin typeface="+mn-lt"/>
                <a:ea typeface="MS PGothic" pitchFamily="34" charset="-128"/>
                <a:cs typeface="ＭＳ Ｐゴシック" charset="0"/>
              </a:rPr>
              <a:t>	</a:t>
            </a:r>
          </a:p>
          <a:p>
            <a:pPr algn="l"/>
            <a:r>
              <a:rPr lang="sr-Latn-RS" sz="1200" kern="1200" dirty="0" smtClean="0">
                <a:solidFill>
                  <a:schemeClr val="tx1"/>
                </a:solidFill>
                <a:latin typeface="+mn-lt"/>
                <a:ea typeface="MS PGothic" pitchFamily="34" charset="-128"/>
                <a:cs typeface="ＭＳ Ｐゴシック" charset="0"/>
              </a:rPr>
              <a:t>	(Tekst na slici)</a:t>
            </a:r>
          </a:p>
          <a:p>
            <a:pPr algn="l"/>
            <a:endParaRPr lang="sr-Latn-RS" sz="1200" kern="1200" dirty="0" smtClean="0">
              <a:solidFill>
                <a:schemeClr val="tx1"/>
              </a:solidFill>
              <a:latin typeface="+mn-lt"/>
              <a:ea typeface="MS PGothic" pitchFamily="34" charset="-128"/>
              <a:cs typeface="ＭＳ Ｐゴシック" charset="0"/>
            </a:endParaRPr>
          </a:p>
          <a:p>
            <a:pPr algn="l"/>
            <a:r>
              <a:rPr lang="sr-Latn-RS" sz="1200" b="1" kern="1200" dirty="0" smtClean="0">
                <a:solidFill>
                  <a:schemeClr val="tx1"/>
                </a:solidFill>
                <a:latin typeface="+mn-lt"/>
                <a:ea typeface="MS PGothic" pitchFamily="34" charset="-128"/>
                <a:cs typeface="ＭＳ Ｐゴシック" charset="0"/>
              </a:rPr>
              <a:t>Komercijalne usluge</a:t>
            </a:r>
          </a:p>
          <a:p>
            <a:pPr algn="l"/>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DarkWebHackers</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Hakeri sa tamne mreže nude usluge u najam</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Mobile</a:t>
            </a:r>
            <a:r>
              <a:rPr lang="sr-Latn-RS" sz="1200" b="1" kern="1200" dirty="0" smtClean="0">
                <a:solidFill>
                  <a:schemeClr val="tx1"/>
                </a:solidFill>
                <a:latin typeface="+mn-lt"/>
                <a:ea typeface="MS PGothic" pitchFamily="34" charset="-128"/>
                <a:cs typeface="ＭＳ Ｐゴシック" charset="0"/>
              </a:rPr>
              <a:t> Store – </a:t>
            </a:r>
            <a:r>
              <a:rPr lang="sr-Latn-RS" sz="1200" b="0" kern="1200" dirty="0" smtClean="0">
                <a:solidFill>
                  <a:schemeClr val="tx1"/>
                </a:solidFill>
                <a:latin typeface="+mn-lt"/>
                <a:ea typeface="MS PGothic" pitchFamily="34" charset="-128"/>
                <a:cs typeface="ＭＳ Ｐゴシック" charset="0"/>
              </a:rPr>
              <a:t>Najbolji prodavac otključanih celularnih telefona</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Kamagra</a:t>
            </a:r>
            <a:r>
              <a:rPr lang="sr-Latn-RS" sz="1200" b="1" kern="1200" dirty="0" smtClean="0">
                <a:solidFill>
                  <a:schemeClr val="tx1"/>
                </a:solidFill>
                <a:latin typeface="+mn-lt"/>
                <a:ea typeface="MS PGothic" pitchFamily="34" charset="-128"/>
                <a:cs typeface="ＭＳ Ｐゴシック" charset="0"/>
              </a:rPr>
              <a:t> 4 </a:t>
            </a:r>
            <a:r>
              <a:rPr lang="sr-Latn-RS" sz="1200" b="1" kern="1200" dirty="0" err="1" smtClean="0">
                <a:solidFill>
                  <a:schemeClr val="tx1"/>
                </a:solidFill>
                <a:latin typeface="+mn-lt"/>
                <a:ea typeface="MS PGothic" pitchFamily="34" charset="-128"/>
                <a:cs typeface="ＭＳ Ｐゴシック" charset="0"/>
              </a:rPr>
              <a:t>Bitcoin</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Kao </a:t>
            </a:r>
            <a:r>
              <a:rPr lang="sr-Latn-RS" sz="1200" b="0" kern="1200" dirty="0" err="1" smtClean="0">
                <a:solidFill>
                  <a:schemeClr val="tx1"/>
                </a:solidFill>
                <a:latin typeface="+mn-lt"/>
                <a:ea typeface="MS PGothic" pitchFamily="34" charset="-128"/>
                <a:cs typeface="ＭＳ Ｐゴシック" charset="0"/>
              </a:rPr>
              <a:t>vijagra</a:t>
            </a:r>
            <a:r>
              <a:rPr lang="sr-Latn-RS" sz="1200" b="0" kern="1200" dirty="0" smtClean="0">
                <a:solidFill>
                  <a:schemeClr val="tx1"/>
                </a:solidFill>
                <a:latin typeface="+mn-lt"/>
                <a:ea typeface="MS PGothic" pitchFamily="34" charset="-128"/>
                <a:cs typeface="ＭＳ Ｐゴシック" charset="0"/>
              </a:rPr>
              <a:t> ali jeftinije (za </a:t>
            </a:r>
            <a:r>
              <a:rPr lang="sr-Latn-RS" sz="1200" b="0" kern="1200" dirty="0" err="1" smtClean="0">
                <a:solidFill>
                  <a:schemeClr val="tx1"/>
                </a:solidFill>
                <a:latin typeface="+mn-lt"/>
                <a:ea typeface="MS PGothic" pitchFamily="34" charset="-128"/>
                <a:cs typeface="ＭＳ Ｐゴシック" charset="0"/>
              </a:rPr>
              <a:t>bitkoine</a:t>
            </a:r>
            <a:r>
              <a:rPr lang="sr-Latn-RS" sz="1200" b="0" kern="1200" dirty="0" smtClean="0">
                <a:solidFill>
                  <a:schemeClr val="tx1"/>
                </a:solidFill>
                <a:latin typeface="+mn-lt"/>
                <a:ea typeface="MS PGothic" pitchFamily="34" charset="-128"/>
                <a:cs typeface="ＭＳ Ｐゴシック" charset="0"/>
              </a:rPr>
              <a:t>)</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OnionldentityServices</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Lažni pasoši i lične karte za </a:t>
            </a:r>
            <a:r>
              <a:rPr lang="sr-Latn-RS" sz="1200" b="0" kern="1200" dirty="0" err="1" smtClean="0">
                <a:solidFill>
                  <a:schemeClr val="tx1"/>
                </a:solidFill>
                <a:latin typeface="+mn-lt"/>
                <a:ea typeface="MS PGothic" pitchFamily="34" charset="-128"/>
                <a:cs typeface="ＭＳ Ｐゴシック" charset="0"/>
              </a:rPr>
              <a:t>bitkoine</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UkGunsAndAmmo</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Prodavnica oružja i municije u Ujedinjenom Kraljevstvu</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USfakeIDs</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Američka prodavnica lažnih isprava</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EuroGuns</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Vaš najbolji evropski trgovac oružjem</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smtClean="0">
                <a:solidFill>
                  <a:schemeClr val="tx1"/>
                </a:solidFill>
                <a:latin typeface="+mn-lt"/>
                <a:ea typeface="MS PGothic" pitchFamily="34" charset="-128"/>
                <a:cs typeface="ＭＳ Ｐゴシック" charset="0"/>
              </a:rPr>
              <a:t>Apples4Bitcoin – </a:t>
            </a:r>
            <a:r>
              <a:rPr lang="sr-Latn-RS" sz="1200" b="0" kern="1200" dirty="0" err="1" smtClean="0">
                <a:solidFill>
                  <a:schemeClr val="tx1"/>
                </a:solidFill>
                <a:latin typeface="+mn-lt"/>
                <a:ea typeface="MS PGothic" pitchFamily="34" charset="-128"/>
                <a:cs typeface="ＭＳ Ｐゴシック" charset="0"/>
              </a:rPr>
              <a:t>Ajfoni</a:t>
            </a:r>
            <a:r>
              <a:rPr lang="sr-Latn-RS" sz="1200" b="0" kern="1200" dirty="0" smtClean="0">
                <a:solidFill>
                  <a:schemeClr val="tx1"/>
                </a:solidFill>
                <a:latin typeface="+mn-lt"/>
                <a:ea typeface="MS PGothic" pitchFamily="34" charset="-128"/>
                <a:cs typeface="ＭＳ Ｐゴシック" charset="0"/>
              </a:rPr>
              <a:t>,</a:t>
            </a:r>
            <a:r>
              <a:rPr lang="sr-Latn-RS" sz="1200" b="0" kern="1200" baseline="0" dirty="0" smtClean="0">
                <a:solidFill>
                  <a:schemeClr val="tx1"/>
                </a:solidFill>
                <a:latin typeface="+mn-lt"/>
                <a:ea typeface="MS PGothic" pitchFamily="34" charset="-128"/>
                <a:cs typeface="ＭＳ Ｐゴシック" charset="0"/>
              </a:rPr>
              <a:t> </a:t>
            </a:r>
            <a:r>
              <a:rPr lang="sr-Latn-RS" sz="1200" b="0" kern="1200" baseline="0" dirty="0" err="1" smtClean="0">
                <a:solidFill>
                  <a:schemeClr val="tx1"/>
                </a:solidFill>
                <a:latin typeface="+mn-lt"/>
                <a:ea typeface="MS PGothic" pitchFamily="34" charset="-128"/>
                <a:cs typeface="ＭＳ Ｐゴシック" charset="0"/>
              </a:rPr>
              <a:t>ajpedi</a:t>
            </a:r>
            <a:r>
              <a:rPr lang="sr-Latn-RS" sz="1200" b="0" kern="1200" baseline="0" dirty="0" smtClean="0">
                <a:solidFill>
                  <a:schemeClr val="tx1"/>
                </a:solidFill>
                <a:latin typeface="+mn-lt"/>
                <a:ea typeface="MS PGothic" pitchFamily="34" charset="-128"/>
                <a:cs typeface="ＭＳ Ｐゴシック" charset="0"/>
              </a:rPr>
              <a:t> i drugo za </a:t>
            </a:r>
            <a:r>
              <a:rPr lang="sr-Latn-RS" sz="1200" b="0" kern="1200" baseline="0" dirty="0" err="1" smtClean="0">
                <a:solidFill>
                  <a:schemeClr val="tx1"/>
                </a:solidFill>
                <a:latin typeface="+mn-lt"/>
                <a:ea typeface="MS PGothic" pitchFamily="34" charset="-128"/>
                <a:cs typeface="ＭＳ Ｐゴシック" charset="0"/>
              </a:rPr>
              <a:t>bitkoine</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UKpassports</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Pravi britanski pasoši</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USAcitizenship</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Postanite državljanin SAD</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smtClean="0">
                <a:solidFill>
                  <a:schemeClr val="tx1"/>
                </a:solidFill>
                <a:latin typeface="+mn-lt"/>
                <a:ea typeface="MS PGothic" pitchFamily="34" charset="-128"/>
                <a:cs typeface="ＭＳ Ｐゴシック" charset="0"/>
              </a:rPr>
              <a:t>Rent-A-</a:t>
            </a:r>
            <a:r>
              <a:rPr lang="sr-Latn-RS" sz="1200" b="1" kern="1200" dirty="0" err="1" smtClean="0">
                <a:solidFill>
                  <a:schemeClr val="tx1"/>
                </a:solidFill>
                <a:latin typeface="+mn-lt"/>
                <a:ea typeface="MS PGothic" pitchFamily="34" charset="-128"/>
                <a:cs typeface="ＭＳ Ｐゴシック" charset="0"/>
              </a:rPr>
              <a:t>Hacker</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Iznajmite hakera za </a:t>
            </a:r>
            <a:r>
              <a:rPr lang="sr-Latn-RS" sz="1200" b="0" kern="1200" dirty="0" err="1" smtClean="0">
                <a:solidFill>
                  <a:schemeClr val="tx1"/>
                </a:solidFill>
                <a:latin typeface="+mn-lt"/>
                <a:ea typeface="MS PGothic" pitchFamily="34" charset="-128"/>
                <a:cs typeface="ＭＳ Ｐゴシック" charset="0"/>
              </a:rPr>
              <a:t>bitkoine</a:t>
            </a:r>
            <a:endParaRPr lang="sr-Latn-RS" sz="1200" b="1" kern="1200" dirty="0" smtClean="0">
              <a:solidFill>
                <a:schemeClr val="tx1"/>
              </a:solidFill>
              <a:latin typeface="+mn-lt"/>
              <a:ea typeface="MS PGothic" pitchFamily="34" charset="-128"/>
              <a:cs typeface="ＭＳ Ｐゴシック" charset="0"/>
            </a:endParaRPr>
          </a:p>
          <a:p>
            <a:pPr algn="l"/>
            <a:endParaRPr lang="sr-Latn-RS" sz="1200" b="1" kern="1200" dirty="0" smtClean="0">
              <a:solidFill>
                <a:schemeClr val="tx1"/>
              </a:solidFill>
              <a:latin typeface="+mn-lt"/>
              <a:ea typeface="MS PGothic" pitchFamily="34" charset="-128"/>
              <a:cs typeface="ＭＳ Ｐゴシック" charset="0"/>
            </a:endParaRPr>
          </a:p>
          <a:p>
            <a:pPr algn="l"/>
            <a:r>
              <a:rPr lang="sr-Latn-RS" sz="1200" b="1" kern="1200" dirty="0" smtClean="0">
                <a:solidFill>
                  <a:schemeClr val="tx1"/>
                </a:solidFill>
                <a:latin typeface="+mn-lt"/>
                <a:ea typeface="MS PGothic" pitchFamily="34" charset="-128"/>
                <a:cs typeface="ＭＳ Ｐゴシック" charset="0"/>
              </a:rPr>
              <a:t>Droga</a:t>
            </a:r>
          </a:p>
          <a:p>
            <a:pPr algn="l"/>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DCdutchconnectionUK</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Holandska veza za UK</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DrChronic</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Trava pravo sa izvora</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smtClean="0">
                <a:solidFill>
                  <a:schemeClr val="tx1"/>
                </a:solidFill>
                <a:latin typeface="+mn-lt"/>
                <a:ea typeface="MS PGothic" pitchFamily="34" charset="-128"/>
                <a:cs typeface="ＭＳ Ｐゴシック" charset="0"/>
              </a:rPr>
              <a:t>Tom </a:t>
            </a:r>
            <a:r>
              <a:rPr lang="sr-Latn-RS" sz="1200" b="1" kern="1200" dirty="0" err="1" smtClean="0">
                <a:solidFill>
                  <a:schemeClr val="tx1"/>
                </a:solidFill>
                <a:latin typeface="+mn-lt"/>
                <a:ea typeface="MS PGothic" pitchFamily="34" charset="-128"/>
                <a:cs typeface="ＭＳ Ｐゴシック" charset="0"/>
              </a:rPr>
              <a:t>AndJerry</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Kokain, heroin, MDMA i LSD iz Holandije</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smtClean="0">
                <a:solidFill>
                  <a:schemeClr val="tx1"/>
                </a:solidFill>
                <a:latin typeface="+mn-lt"/>
                <a:ea typeface="MS PGothic" pitchFamily="34" charset="-128"/>
                <a:cs typeface="ＭＳ Ｐゴシック" charset="0"/>
              </a:rPr>
              <a:t>420prime – </a:t>
            </a:r>
            <a:r>
              <a:rPr lang="sr-Latn-RS" sz="1200" b="0" kern="1200" dirty="0" smtClean="0">
                <a:solidFill>
                  <a:schemeClr val="tx1"/>
                </a:solidFill>
                <a:latin typeface="+mn-lt"/>
                <a:ea typeface="MS PGothic" pitchFamily="34" charset="-128"/>
                <a:cs typeface="ＭＳ Ｐゴシック" charset="0"/>
              </a:rPr>
              <a:t>Marihuana vrhunskog kvaliteta iz UK</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Bitpharma</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Najveća evropska prodavnica narkotika</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EUCanna</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Prvoklasna marihuana</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Smokeables</a:t>
            </a:r>
            <a:r>
              <a:rPr lang="sr-Latn-RS" sz="1200" b="1" kern="1200" dirty="0" smtClean="0">
                <a:solidFill>
                  <a:schemeClr val="tx1"/>
                </a:solidFill>
                <a:latin typeface="+mn-lt"/>
                <a:ea typeface="MS PGothic" pitchFamily="34" charset="-128"/>
                <a:cs typeface="ＭＳ Ｐゴシック" charset="0"/>
              </a:rPr>
              <a:t> – </a:t>
            </a:r>
            <a:r>
              <a:rPr lang="sr-Latn-RS" sz="1200" b="0" kern="1200" dirty="0" err="1" smtClean="0">
                <a:solidFill>
                  <a:schemeClr val="tx1"/>
                </a:solidFill>
                <a:latin typeface="+mn-lt"/>
                <a:ea typeface="MS PGothic" pitchFamily="34" charset="-128"/>
                <a:cs typeface="ＭＳ Ｐゴシック" charset="0"/>
              </a:rPr>
              <a:t>Najfinija</a:t>
            </a:r>
            <a:r>
              <a:rPr lang="sr-Latn-RS" sz="1200" b="0" kern="1200" dirty="0" smtClean="0">
                <a:solidFill>
                  <a:schemeClr val="tx1"/>
                </a:solidFill>
                <a:latin typeface="+mn-lt"/>
                <a:ea typeface="MS PGothic" pitchFamily="34" charset="-128"/>
                <a:cs typeface="ＭＳ Ｐゴシック" charset="0"/>
              </a:rPr>
              <a:t> organska marihuana iz SAD</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CannabisUK</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Britanski snabdevač marihuanom na veliko</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Brainmagic</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Najbolje psihodelične supstance sa </a:t>
            </a:r>
            <a:r>
              <a:rPr lang="sr-Latn-RS" sz="1200" b="0" kern="1200" dirty="0" err="1" smtClean="0">
                <a:solidFill>
                  <a:schemeClr val="tx1"/>
                </a:solidFill>
                <a:latin typeface="+mn-lt"/>
                <a:ea typeface="MS PGothic" pitchFamily="34" charset="-128"/>
                <a:cs typeface="ＭＳ Ｐゴシック" charset="0"/>
              </a:rPr>
              <a:t>darkveba</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NLGrowers</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Holandska marihuana za specijalizovane</a:t>
            </a:r>
            <a:r>
              <a:rPr lang="sr-Latn-RS" sz="1200" b="0" kern="1200" baseline="0" dirty="0" smtClean="0">
                <a:solidFill>
                  <a:schemeClr val="tx1"/>
                </a:solidFill>
                <a:latin typeface="+mn-lt"/>
                <a:ea typeface="MS PGothic" pitchFamily="34" charset="-128"/>
                <a:cs typeface="ＭＳ Ｐゴシック" charset="0"/>
              </a:rPr>
              <a:t> čajdžinice</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Peoples</a:t>
            </a:r>
            <a:r>
              <a:rPr lang="sr-Latn-RS" sz="1200" b="1" kern="1200" dirty="0" smtClean="0">
                <a:solidFill>
                  <a:schemeClr val="tx1"/>
                </a:solidFill>
                <a:latin typeface="+mn-lt"/>
                <a:ea typeface="MS PGothic" pitchFamily="34" charset="-128"/>
                <a:cs typeface="ＭＳ Ｐゴシック" charset="0"/>
              </a:rPr>
              <a:t> Drug Store – </a:t>
            </a:r>
            <a:r>
              <a:rPr lang="sr-Latn-RS" sz="1200" b="0" kern="1200" dirty="0" smtClean="0">
                <a:solidFill>
                  <a:schemeClr val="tx1"/>
                </a:solidFill>
                <a:latin typeface="+mn-lt"/>
                <a:ea typeface="MS PGothic" pitchFamily="34" charset="-128"/>
                <a:cs typeface="ＭＳ Ｐゴシック" charset="0"/>
              </a:rPr>
              <a:t>Najbolji isporučilac droga na </a:t>
            </a:r>
            <a:r>
              <a:rPr lang="sr-Latn-RS" sz="1200" b="0" kern="1200" dirty="0" err="1" smtClean="0">
                <a:solidFill>
                  <a:schemeClr val="tx1"/>
                </a:solidFill>
                <a:latin typeface="+mn-lt"/>
                <a:ea typeface="MS PGothic" pitchFamily="34" charset="-128"/>
                <a:cs typeface="ＭＳ Ｐゴシック" charset="0"/>
              </a:rPr>
              <a:t>darkvebu</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DeDope</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Prodavnica nemačke marihuane</a:t>
            </a:r>
            <a:endParaRPr lang="sr-Latn-RS" sz="1200" b="1" kern="1200" dirty="0" smtClean="0">
              <a:solidFill>
                <a:schemeClr val="tx1"/>
              </a:solidFill>
              <a:latin typeface="+mn-lt"/>
              <a:ea typeface="MS PGothic" pitchFamily="34" charset="-128"/>
              <a:cs typeface="ＭＳ Ｐゴシック" charset="0"/>
            </a:endParaRPr>
          </a:p>
          <a:p>
            <a:pPr algn="l"/>
            <a:r>
              <a:rPr lang="sr-Latn-RS" sz="1200" b="0" kern="1200" dirty="0" smtClean="0">
                <a:solidFill>
                  <a:schemeClr val="tx1"/>
                </a:solidFill>
                <a:latin typeface="+mn-lt"/>
                <a:ea typeface="MS PGothic" pitchFamily="34" charset="-128"/>
                <a:cs typeface="ＭＳ Ｐゴシック" charset="0"/>
              </a:rPr>
              <a:t>_____________________________________________________________________________</a:t>
            </a:r>
          </a:p>
          <a:p>
            <a:pPr algn="l"/>
            <a:endParaRPr lang="sr-Latn-RS" sz="1200" b="1" kern="1200" dirty="0" smtClean="0">
              <a:solidFill>
                <a:schemeClr val="tx1"/>
              </a:solidFill>
              <a:latin typeface="+mn-lt"/>
              <a:ea typeface="MS PGothic" pitchFamily="34" charset="-128"/>
              <a:cs typeface="ＭＳ Ｐゴシック" charset="0"/>
            </a:endParaRPr>
          </a:p>
          <a:p>
            <a:pPr algn="l"/>
            <a:endParaRPr lang="sr-Latn-RS" sz="1200" b="1" kern="1200" dirty="0" smtClean="0">
              <a:solidFill>
                <a:schemeClr val="tx1"/>
              </a:solidFill>
              <a:latin typeface="+mn-lt"/>
              <a:ea typeface="MS PGothic" pitchFamily="34" charset="-128"/>
              <a:cs typeface="ＭＳ Ｐゴシック" charset="0"/>
            </a:endParaRPr>
          </a:p>
          <a:p>
            <a:pPr algn="l"/>
            <a:r>
              <a:rPr lang="sr-Latn-RS" sz="1200" kern="1200" dirty="0" smtClean="0">
                <a:solidFill>
                  <a:schemeClr val="tx1"/>
                </a:solidFill>
                <a:latin typeface="+mn-lt"/>
                <a:ea typeface="MS PGothic" pitchFamily="34" charset="-128"/>
                <a:cs typeface="ＭＳ Ｐゴシック" charset="0"/>
              </a:rPr>
              <a:t>Informacije iz </a:t>
            </a:r>
            <a:r>
              <a:rPr lang="en-US" sz="1200" i="1" kern="1200" dirty="0" smtClean="0">
                <a:solidFill>
                  <a:schemeClr val="tx1"/>
                </a:solidFill>
                <a:latin typeface="+mn-lt"/>
                <a:ea typeface="MS PGothic" pitchFamily="34" charset="-128"/>
                <a:cs typeface="ＭＳ Ｐゴシック" charset="0"/>
              </a:rPr>
              <a:t>IOCTA</a:t>
            </a:r>
            <a:r>
              <a:rPr lang="en-US" sz="1200" kern="1200" dirty="0" smtClean="0">
                <a:solidFill>
                  <a:schemeClr val="tx1"/>
                </a:solidFill>
                <a:latin typeface="+mn-lt"/>
                <a:ea typeface="MS PGothic" pitchFamily="34" charset="-128"/>
                <a:cs typeface="ＭＳ Ｐゴシック" charset="0"/>
              </a:rPr>
              <a:t> 2019</a:t>
            </a:r>
            <a:r>
              <a:rPr lang="sr-Latn-RS" sz="1200" kern="1200" dirty="0" smtClean="0">
                <a:solidFill>
                  <a:schemeClr val="tx1"/>
                </a:solidFill>
                <a:latin typeface="+mn-lt"/>
                <a:ea typeface="MS PGothic" pitchFamily="34" charset="-128"/>
                <a:cs typeface="ＭＳ Ｐゴシック" charset="0"/>
              </a:rPr>
              <a:t>.</a:t>
            </a:r>
            <a:endParaRPr lang="en-US" sz="1200" kern="1200" dirty="0" smtClean="0">
              <a:solidFill>
                <a:schemeClr val="tx1"/>
              </a:solidFill>
              <a:latin typeface="+mn-lt"/>
              <a:ea typeface="MS PGothic" pitchFamily="34" charset="-128"/>
              <a:cs typeface="ＭＳ Ｐゴシック" charset="0"/>
            </a:endParaRPr>
          </a:p>
          <a:p>
            <a:pPr algn="l"/>
            <a:endParaRPr lang="en-US" sz="1200" b="0" i="0" u="none" strike="noStrike" kern="1200" baseline="0" dirty="0" smtClean="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85</a:t>
            </a:fld>
            <a:endParaRPr lang="en-US" altLang="en-US"/>
          </a:p>
        </p:txBody>
      </p:sp>
    </p:spTree>
    <p:extLst>
      <p:ext uri="{BB962C8B-B14F-4D97-AF65-F5344CB8AC3E}">
        <p14:creationId xmlns:p14="http://schemas.microsoft.com/office/powerpoint/2010/main" val="366694281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r-Latn-RS" sz="1200" kern="1200" dirty="0" smtClean="0">
                <a:solidFill>
                  <a:schemeClr val="tx1"/>
                </a:solidFill>
                <a:latin typeface="+mn-lt"/>
                <a:ea typeface="MS PGothic" pitchFamily="34" charset="-128"/>
                <a:cs typeface="ＭＳ Ｐゴシック" charset="0"/>
              </a:rPr>
              <a:t>Informacije iz </a:t>
            </a:r>
            <a:r>
              <a:rPr lang="en-US" sz="1200" i="1" kern="1200" dirty="0" smtClean="0">
                <a:solidFill>
                  <a:schemeClr val="tx1"/>
                </a:solidFill>
                <a:latin typeface="+mn-lt"/>
                <a:ea typeface="MS PGothic" pitchFamily="34" charset="-128"/>
                <a:cs typeface="ＭＳ Ｐゴシック" charset="0"/>
              </a:rPr>
              <a:t>IOCTA</a:t>
            </a:r>
            <a:r>
              <a:rPr lang="en-US" sz="1200" kern="1200" dirty="0" smtClean="0">
                <a:solidFill>
                  <a:schemeClr val="tx1"/>
                </a:solidFill>
                <a:latin typeface="+mn-lt"/>
                <a:ea typeface="MS PGothic" pitchFamily="34" charset="-128"/>
                <a:cs typeface="ＭＳ Ｐゴシック" charset="0"/>
              </a:rPr>
              <a:t> 2019</a:t>
            </a:r>
            <a:r>
              <a:rPr lang="sr-Latn-RS" sz="1200" kern="1200" dirty="0" smtClean="0">
                <a:solidFill>
                  <a:schemeClr val="tx1"/>
                </a:solidFill>
                <a:latin typeface="+mn-lt"/>
                <a:ea typeface="MS PGothic" pitchFamily="34" charset="-128"/>
                <a:cs typeface="ＭＳ Ｐゴシック" charset="0"/>
              </a:rPr>
              <a:t>.</a:t>
            </a:r>
            <a:endParaRPr lang="en-US" sz="1200" kern="1200" dirty="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86</a:t>
            </a:fld>
            <a:endParaRPr lang="en-US" altLang="en-US"/>
          </a:p>
        </p:txBody>
      </p:sp>
    </p:spTree>
    <p:extLst>
      <p:ext uri="{BB962C8B-B14F-4D97-AF65-F5344CB8AC3E}">
        <p14:creationId xmlns:p14="http://schemas.microsoft.com/office/powerpoint/2010/main" val="219760089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a:t>
            </a:r>
            <a:r>
              <a:rPr lang="es-CL" sz="1200" i="1" kern="1200" dirty="0" smtClean="0">
                <a:solidFill>
                  <a:schemeClr val="tx1"/>
                </a:solidFill>
                <a:effectLst/>
                <a:latin typeface="+mn-lt"/>
                <a:ea typeface="MS PGothic" pitchFamily="34" charset="-128"/>
                <a:cs typeface="ＭＳ Ｐゴシック" charset="0"/>
              </a:rPr>
              <a:t>IOCTA</a:t>
            </a:r>
            <a:r>
              <a:rPr lang="es-CL"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Iako je privatnost veoma tražena osobina u virtuelnom svetu, ona sobom nosi i opasnost od izraženog kriminalnog elementa. Svi oni koji posluju </a:t>
            </a:r>
            <a:r>
              <a:rPr lang="sr-Latn-RS" sz="1200" kern="1200" dirty="0" err="1" smtClean="0">
                <a:solidFill>
                  <a:schemeClr val="tx1"/>
                </a:solidFill>
                <a:effectLst/>
                <a:latin typeface="+mn-lt"/>
                <a:ea typeface="MS PGothic" pitchFamily="34" charset="-128"/>
                <a:cs typeface="ＭＳ Ｐゴシック" charset="0"/>
              </a:rPr>
              <a:t>kriptovalutama</a:t>
            </a:r>
            <a:r>
              <a:rPr lang="sr-Latn-RS" sz="1200" kern="1200" dirty="0" smtClean="0">
                <a:solidFill>
                  <a:schemeClr val="tx1"/>
                </a:solidFill>
                <a:effectLst/>
                <a:latin typeface="+mn-lt"/>
                <a:ea typeface="MS PGothic" pitchFamily="34" charset="-128"/>
                <a:cs typeface="ＭＳ Ｐゴシック" charset="0"/>
              </a:rPr>
              <a:t> moraju da se brane od mnogobrojnih pokušaja zlonamernog </a:t>
            </a:r>
            <a:r>
              <a:rPr lang="sr-Latn-RS" sz="1200" kern="1200" dirty="0" err="1" smtClean="0">
                <a:solidFill>
                  <a:schemeClr val="tx1"/>
                </a:solidFill>
                <a:effectLst/>
                <a:latin typeface="+mn-lt"/>
                <a:ea typeface="MS PGothic" pitchFamily="34" charset="-128"/>
                <a:cs typeface="ＭＳ Ｐゴシック" charset="0"/>
              </a:rPr>
              <a:t>hakovanja</a:t>
            </a:r>
            <a:r>
              <a:rPr lang="sr-Latn-RS" sz="1200" kern="1200" dirty="0" smtClean="0">
                <a:solidFill>
                  <a:schemeClr val="tx1"/>
                </a:solidFill>
                <a:effectLst/>
                <a:latin typeface="+mn-lt"/>
                <a:ea typeface="MS PGothic" pitchFamily="34" charset="-128"/>
                <a:cs typeface="ＭＳ Ｐゴシック" charset="0"/>
              </a:rPr>
              <a:t>. Policijske službe i nadležni državni organi takođe pokazuju veću sklonost da istražuju lica koja obavljaju velike transakcije. Iako je </a:t>
            </a:r>
            <a:r>
              <a:rPr lang="sr-Latn-RS" sz="1200" kern="1200" dirty="0" err="1" smtClean="0">
                <a:solidFill>
                  <a:schemeClr val="tx1"/>
                </a:solidFill>
                <a:effectLst/>
                <a:latin typeface="+mn-lt"/>
                <a:ea typeface="MS PGothic" pitchFamily="34" charset="-128"/>
                <a:cs typeface="ＭＳ Ｐゴシック" charset="0"/>
              </a:rPr>
              <a:t>bitkoin</a:t>
            </a:r>
            <a:r>
              <a:rPr lang="sr-Latn-RS" sz="1200" kern="1200" dirty="0" smtClean="0">
                <a:solidFill>
                  <a:schemeClr val="tx1"/>
                </a:solidFill>
                <a:effectLst/>
                <a:latin typeface="+mn-lt"/>
                <a:ea typeface="MS PGothic" pitchFamily="34" charset="-128"/>
                <a:cs typeface="ＭＳ Ｐゴシック" charset="0"/>
              </a:rPr>
              <a:t> i dalje najpopularniji izbor među svim </a:t>
            </a:r>
            <a:r>
              <a:rPr lang="sr-Latn-RS" sz="1200" kern="1200" dirty="0" err="1" smtClean="0">
                <a:solidFill>
                  <a:schemeClr val="tx1"/>
                </a:solidFill>
                <a:effectLst/>
                <a:latin typeface="+mn-lt"/>
                <a:ea typeface="MS PGothic" pitchFamily="34" charset="-128"/>
                <a:cs typeface="ＭＳ Ｐゴシック" charset="0"/>
              </a:rPr>
              <a:t>kriptovalutama</a:t>
            </a:r>
            <a:r>
              <a:rPr lang="sr-Latn-RS" sz="1200" kern="1200" dirty="0" smtClean="0">
                <a:solidFill>
                  <a:schemeClr val="tx1"/>
                </a:solidFill>
                <a:effectLst/>
                <a:latin typeface="+mn-lt"/>
                <a:ea typeface="MS PGothic" pitchFamily="34" charset="-128"/>
                <a:cs typeface="ＭＳ Ｐゴシック" charset="0"/>
              </a:rPr>
              <a:t>, nadležne službe ga neprestano imaju na meti. One su postale prilično uspešne u ulaženju u trag transakcijama u </a:t>
            </a:r>
            <a:r>
              <a:rPr lang="sr-Latn-RS" sz="1200" kern="1200" dirty="0" err="1" smtClean="0">
                <a:solidFill>
                  <a:schemeClr val="tx1"/>
                </a:solidFill>
                <a:effectLst/>
                <a:latin typeface="+mn-lt"/>
                <a:ea typeface="MS PGothic" pitchFamily="34" charset="-128"/>
                <a:cs typeface="ＭＳ Ｐゴシック" charset="0"/>
              </a:rPr>
              <a:t>bitkoinima</a:t>
            </a:r>
            <a:r>
              <a:rPr lang="sr-Latn-RS" sz="1200" kern="1200" dirty="0" smtClean="0">
                <a:solidFill>
                  <a:schemeClr val="tx1"/>
                </a:solidFill>
                <a:effectLst/>
                <a:latin typeface="+mn-lt"/>
                <a:ea typeface="MS PGothic" pitchFamily="34" charset="-128"/>
                <a:cs typeface="ＭＳ Ｐゴシック" charset="0"/>
              </a:rPr>
              <a:t>, što dovodi do podsticaja da se pređe na neke druge </a:t>
            </a:r>
            <a:r>
              <a:rPr lang="sr-Latn-RS" sz="1200" kern="1200" dirty="0" err="1" smtClean="0">
                <a:solidFill>
                  <a:schemeClr val="tx1"/>
                </a:solidFill>
                <a:effectLst/>
                <a:latin typeface="+mn-lt"/>
                <a:ea typeface="MS PGothic" pitchFamily="34" charset="-128"/>
                <a:cs typeface="ＭＳ Ｐゴシック" charset="0"/>
              </a:rPr>
              <a:t>kriptovalute</a:t>
            </a:r>
            <a:r>
              <a:rPr lang="sr-Latn-RS" sz="1200" kern="1200" dirty="0" smtClean="0">
                <a:solidFill>
                  <a:schemeClr val="tx1"/>
                </a:solidFill>
                <a:effectLst/>
                <a:latin typeface="+mn-lt"/>
                <a:ea typeface="MS PGothic" pitchFamily="34" charset="-128"/>
                <a:cs typeface="ＭＳ Ｐゴシック" charset="0"/>
              </a:rPr>
              <a:t> kod kojih je </a:t>
            </a:r>
            <a:r>
              <a:rPr lang="sr-Latn-RS" sz="1200" kern="1200" dirty="0" err="1" smtClean="0">
                <a:solidFill>
                  <a:schemeClr val="tx1"/>
                </a:solidFill>
                <a:effectLst/>
                <a:latin typeface="+mn-lt"/>
                <a:ea typeface="MS PGothic" pitchFamily="34" charset="-128"/>
                <a:cs typeface="ＭＳ Ｐゴシック" charset="0"/>
              </a:rPr>
              <a:t>zastupljenija</a:t>
            </a:r>
            <a:r>
              <a:rPr lang="sr-Latn-RS" sz="1200" kern="1200" dirty="0" smtClean="0">
                <a:solidFill>
                  <a:schemeClr val="tx1"/>
                </a:solidFill>
                <a:effectLst/>
                <a:latin typeface="+mn-lt"/>
                <a:ea typeface="MS PGothic" pitchFamily="34" charset="-128"/>
                <a:cs typeface="ＭＳ Ｐゴシック" charset="0"/>
              </a:rPr>
              <a:t> privatnost.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87</a:t>
            </a:fld>
            <a:endParaRPr lang="en-US" altLang="en-US"/>
          </a:p>
        </p:txBody>
      </p:sp>
    </p:spTree>
    <p:extLst>
      <p:ext uri="{BB962C8B-B14F-4D97-AF65-F5344CB8AC3E}">
        <p14:creationId xmlns:p14="http://schemas.microsoft.com/office/powerpoint/2010/main" val="340936962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IOCTA</a:t>
            </a:r>
            <a:r>
              <a:rPr lang="sr-Latn-RS"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Organi reda neprestano ciljaju tržišta nastojeći da sa njih uklone i uhapse, odnosno krivično gone lica koja upravljaju tim tržištima (na „tamnoj mreži”).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„Put svile” je prvo takvo crno tržište koje je steklo međunarodnu </a:t>
            </a:r>
            <a:r>
              <a:rPr lang="sr-Latn-RS" sz="1200" kern="1200" dirty="0" err="1" smtClean="0">
                <a:solidFill>
                  <a:schemeClr val="tx1"/>
                </a:solidFill>
                <a:effectLst/>
                <a:latin typeface="+mn-lt"/>
                <a:ea typeface="MS PGothic" pitchFamily="34" charset="-128"/>
                <a:cs typeface="ＭＳ Ｐゴシック" charset="0"/>
              </a:rPr>
              <a:t>poznatost</a:t>
            </a:r>
            <a:r>
              <a:rPr lang="sr-Latn-RS" sz="1200" kern="1200" dirty="0" smtClean="0">
                <a:solidFill>
                  <a:schemeClr val="tx1"/>
                </a:solidFill>
                <a:effectLst/>
                <a:latin typeface="+mn-lt"/>
                <a:ea typeface="MS PGothic" pitchFamily="34" charset="-128"/>
                <a:cs typeface="ＭＳ Ｐゴシック" charset="0"/>
              </a:rPr>
              <a:t> – počelo je 2011. da bi bilo zatvoreno posle dve godine (2013) u akciji FBI. Sajt je bio najpoznatiji po prometu droge. Započeo ga je </a:t>
            </a:r>
            <a:r>
              <a:rPr lang="sr-Latn-RS" sz="1200" kern="1200" dirty="0" err="1" smtClean="0">
                <a:solidFill>
                  <a:schemeClr val="tx1"/>
                </a:solidFill>
                <a:effectLst/>
                <a:latin typeface="+mn-lt"/>
                <a:ea typeface="MS PGothic" pitchFamily="34" charset="-128"/>
                <a:cs typeface="ＭＳ Ｐゴシック" charset="0"/>
              </a:rPr>
              <a:t>Ros</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Ulbriht</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Ross</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Ulbricht</a:t>
            </a:r>
            <a:r>
              <a:rPr lang="sr-Latn-RS" sz="1200" kern="1200" dirty="0" smtClean="0">
                <a:solidFill>
                  <a:schemeClr val="tx1"/>
                </a:solidFill>
                <a:effectLst/>
                <a:latin typeface="+mn-lt"/>
                <a:ea typeface="MS PGothic" pitchFamily="34" charset="-128"/>
                <a:cs typeface="ＭＳ Ｐゴシック" charset="0"/>
              </a:rPr>
              <a:t>) – Strašni Pirat </a:t>
            </a:r>
            <a:r>
              <a:rPr lang="sr-Latn-RS" sz="1200" kern="1200" dirty="0" err="1" smtClean="0">
                <a:solidFill>
                  <a:schemeClr val="tx1"/>
                </a:solidFill>
                <a:effectLst/>
                <a:latin typeface="+mn-lt"/>
                <a:ea typeface="MS PGothic" pitchFamily="34" charset="-128"/>
                <a:cs typeface="ＭＳ Ｐゴシック" charset="0"/>
              </a:rPr>
              <a:t>Roberts</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Ulbriht</a:t>
            </a:r>
            <a:r>
              <a:rPr lang="sr-Latn-RS" sz="1200" kern="1200" dirty="0" smtClean="0">
                <a:solidFill>
                  <a:schemeClr val="tx1"/>
                </a:solidFill>
                <a:effectLst/>
                <a:latin typeface="+mn-lt"/>
                <a:ea typeface="MS PGothic" pitchFamily="34" charset="-128"/>
                <a:cs typeface="ＭＳ Ｐゴシック" charset="0"/>
              </a:rPr>
              <a:t> je osuđen na doživotni zatvor bez mogućnosti uslovnog otpusta.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Dok je funkcionisao, sajt „Put svile” su koristile hiljade </a:t>
            </a:r>
            <a:r>
              <a:rPr lang="sr-Latn-RS" sz="1200" kern="1200" dirty="0" err="1" smtClean="0">
                <a:solidFill>
                  <a:schemeClr val="tx1"/>
                </a:solidFill>
                <a:effectLst/>
                <a:latin typeface="+mn-lt"/>
                <a:ea typeface="MS PGothic" pitchFamily="34" charset="-128"/>
                <a:cs typeface="ＭＳ Ｐゴシック" charset="0"/>
              </a:rPr>
              <a:t>narko</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dilera</a:t>
            </a:r>
            <a:r>
              <a:rPr lang="sr-Latn-RS" sz="1200" kern="1200" dirty="0" smtClean="0">
                <a:solidFill>
                  <a:schemeClr val="tx1"/>
                </a:solidFill>
                <a:effectLst/>
                <a:latin typeface="+mn-lt"/>
                <a:ea typeface="MS PGothic" pitchFamily="34" charset="-128"/>
                <a:cs typeface="ＭＳ Ｐゴシック" charset="0"/>
              </a:rPr>
              <a:t> i drugih ilegalnih prodavaca droge kako bi distribuirali stotine kilograma </a:t>
            </a:r>
            <a:r>
              <a:rPr lang="sr-Latn-RS" sz="1200" kern="1200" dirty="0" err="1" smtClean="0">
                <a:solidFill>
                  <a:schemeClr val="tx1"/>
                </a:solidFill>
                <a:effectLst/>
                <a:latin typeface="+mn-lt"/>
                <a:ea typeface="MS PGothic" pitchFamily="34" charset="-128"/>
                <a:cs typeface="ＭＳ Ｐゴシック" charset="0"/>
              </a:rPr>
              <a:t>psihotropnih</a:t>
            </a:r>
            <a:r>
              <a:rPr lang="sr-Latn-RS" sz="1200" kern="1200" dirty="0" smtClean="0">
                <a:solidFill>
                  <a:schemeClr val="tx1"/>
                </a:solidFill>
                <a:effectLst/>
                <a:latin typeface="+mn-lt"/>
                <a:ea typeface="MS PGothic" pitchFamily="34" charset="-128"/>
                <a:cs typeface="ＭＳ Ｐゴシック" charset="0"/>
              </a:rPr>
              <a:t> supstanci i ostale ilegalne robe i usluga za preko 100.000 kupaca i kako bi oprali stotine miliona dolara proisteklih iz tih nezakonitih transakcija.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„Put svile </a:t>
            </a:r>
            <a:r>
              <a:rPr lang="es-CL" sz="1200" kern="1200" dirty="0" smtClean="0">
                <a:solidFill>
                  <a:schemeClr val="tx1"/>
                </a:solidFill>
                <a:effectLst/>
                <a:latin typeface="+mn-lt"/>
                <a:ea typeface="MS PGothic" pitchFamily="34" charset="-128"/>
                <a:cs typeface="ＭＳ Ｐゴシック" charset="0"/>
              </a:rPr>
              <a:t>2</a:t>
            </a:r>
            <a:r>
              <a:rPr lang="sr-Latn-RS" sz="1200" kern="1200" dirty="0" smtClean="0">
                <a:solidFill>
                  <a:schemeClr val="tx1"/>
                </a:solidFill>
                <a:effectLst/>
                <a:latin typeface="+mn-lt"/>
                <a:ea typeface="MS PGothic" pitchFamily="34" charset="-128"/>
                <a:cs typeface="ＭＳ Ｐゴシック" charset="0"/>
              </a:rPr>
              <a:t>” i „Put svile</a:t>
            </a:r>
            <a:r>
              <a:rPr lang="es-CL" sz="1200" kern="1200" dirty="0" smtClean="0">
                <a:solidFill>
                  <a:schemeClr val="tx1"/>
                </a:solidFill>
                <a:effectLst/>
                <a:latin typeface="+mn-lt"/>
                <a:ea typeface="MS PGothic" pitchFamily="34" charset="-128"/>
                <a:cs typeface="ＭＳ Ｐゴシック" charset="0"/>
              </a:rPr>
              <a:t> 3</a:t>
            </a:r>
            <a:r>
              <a:rPr lang="sr-Latn-RS" sz="1200" kern="1200" dirty="0" smtClean="0">
                <a:solidFill>
                  <a:schemeClr val="tx1"/>
                </a:solidFill>
                <a:effectLst/>
                <a:latin typeface="+mn-lt"/>
                <a:ea typeface="MS PGothic" pitchFamily="34" charset="-128"/>
                <a:cs typeface="ＭＳ Ｐゴシック" charset="0"/>
              </a:rPr>
              <a:t>” su postojali, a potom su bili ili zatvoreni ili su prestali da rade zbog gubitka novčanih sredstava. Mnoga takva tržišta su se zatvorila na sopstvenu inicijativu – uglavnom onda ako su njihovi vlasnici postali svesni mogućnosti za policijsku aktivnost u toj oblasti.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desnoj slici vidi se jedan nedavni izveštaj o merama preduzetim protiv takvih tržišta na </a:t>
            </a:r>
            <a:r>
              <a:rPr lang="sr-Latn-RS" sz="1200" kern="1200" dirty="0" err="1" smtClean="0">
                <a:solidFill>
                  <a:schemeClr val="tx1"/>
                </a:solidFill>
                <a:effectLst/>
                <a:latin typeface="+mn-lt"/>
                <a:ea typeface="MS PGothic" pitchFamily="34" charset="-128"/>
                <a:cs typeface="ＭＳ Ｐゴシック" charset="0"/>
              </a:rPr>
              <a:t>dark</a:t>
            </a:r>
            <a:r>
              <a:rPr lang="sr-Latn-RS" sz="1200" kern="1200" dirty="0" smtClean="0">
                <a:solidFill>
                  <a:schemeClr val="tx1"/>
                </a:solidFill>
                <a:effectLst/>
                <a:latin typeface="+mn-lt"/>
                <a:ea typeface="MS PGothic" pitchFamily="34" charset="-128"/>
                <a:cs typeface="ＭＳ Ｐゴシック" charset="0"/>
              </a:rPr>
              <a:t> vebu.</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88</a:t>
            </a:fld>
            <a:endParaRPr lang="en-US" altLang="en-US"/>
          </a:p>
        </p:txBody>
      </p:sp>
    </p:spTree>
    <p:extLst>
      <p:ext uri="{BB962C8B-B14F-4D97-AF65-F5344CB8AC3E}">
        <p14:creationId xmlns:p14="http://schemas.microsoft.com/office/powerpoint/2010/main" val="282720477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89</a:t>
            </a:fld>
            <a:endParaRPr lang="en-US" altLang="en-US"/>
          </a:p>
        </p:txBody>
      </p:sp>
    </p:spTree>
    <p:extLst>
      <p:ext uri="{BB962C8B-B14F-4D97-AF65-F5344CB8AC3E}">
        <p14:creationId xmlns:p14="http://schemas.microsoft.com/office/powerpoint/2010/main" val="67222765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IOCTA</a:t>
            </a:r>
            <a:r>
              <a:rPr lang="sr-Latn-RS"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Suočen sa propašću projekta izgradnje države i sve </a:t>
            </a:r>
            <a:r>
              <a:rPr lang="sr-Latn-RS" sz="1200" kern="1200" dirty="0" err="1" smtClean="0">
                <a:solidFill>
                  <a:schemeClr val="tx1"/>
                </a:solidFill>
                <a:effectLst/>
                <a:latin typeface="+mn-lt"/>
                <a:ea typeface="MS PGothic" pitchFamily="34" charset="-128"/>
                <a:cs typeface="ＭＳ Ｐゴシック" charset="0"/>
              </a:rPr>
              <a:t>neprijateljskijim</a:t>
            </a:r>
            <a:r>
              <a:rPr lang="sr-Latn-RS" sz="1200" kern="1200" dirty="0" smtClean="0">
                <a:solidFill>
                  <a:schemeClr val="tx1"/>
                </a:solidFill>
                <a:effectLst/>
                <a:latin typeface="+mn-lt"/>
                <a:ea typeface="MS PGothic" pitchFamily="34" charset="-128"/>
                <a:cs typeface="ＭＳ Ｐゴシック" charset="0"/>
              </a:rPr>
              <a:t> stavom prema njegovoj propagandnoj mašineriji, ISIS nastavlja da </a:t>
            </a:r>
            <a:r>
              <a:rPr lang="sr-Latn-RS" sz="1200" kern="1200" dirty="0" err="1" smtClean="0">
                <a:solidFill>
                  <a:schemeClr val="tx1"/>
                </a:solidFill>
                <a:effectLst/>
                <a:latin typeface="+mn-lt"/>
                <a:ea typeface="MS PGothic" pitchFamily="34" charset="-128"/>
                <a:cs typeface="ＭＳ Ｐゴシック" charset="0"/>
              </a:rPr>
              <a:t>konfiguriše</a:t>
            </a:r>
            <a:r>
              <a:rPr lang="sr-Latn-RS" sz="1200" kern="1200" dirty="0" smtClean="0">
                <a:solidFill>
                  <a:schemeClr val="tx1"/>
                </a:solidFill>
                <a:effectLst/>
                <a:latin typeface="+mn-lt"/>
                <a:ea typeface="MS PGothic" pitchFamily="34" charset="-128"/>
                <a:cs typeface="ＭＳ Ｐゴシック" charset="0"/>
              </a:rPr>
              <a:t> svoju taktiku nastojeći da ostane relevantan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Uprkos pojačanim kampanjama za rušenje ISIS-a u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formatu koji su 2018. godine sproveli organi reda i društvene mreže – uključujući </a:t>
            </a:r>
            <a:r>
              <a:rPr lang="sr-Latn-RS" sz="1200" i="1" kern="1200" dirty="0" smtClean="0">
                <a:solidFill>
                  <a:schemeClr val="tx1"/>
                </a:solidFill>
                <a:effectLst/>
                <a:latin typeface="+mn-lt"/>
                <a:ea typeface="MS PGothic" pitchFamily="34" charset="-128"/>
                <a:cs typeface="ＭＳ Ｐゴシック" charset="0"/>
              </a:rPr>
              <a:t>Telegram</a:t>
            </a:r>
            <a:r>
              <a:rPr lang="sr-Latn-RS" sz="1200" kern="1200" dirty="0" smtClean="0">
                <a:solidFill>
                  <a:schemeClr val="tx1"/>
                </a:solidFill>
                <a:effectLst/>
                <a:latin typeface="+mn-lt"/>
                <a:ea typeface="MS PGothic" pitchFamily="34" charset="-128"/>
                <a:cs typeface="ＭＳ Ｐゴシック" charset="0"/>
              </a:rPr>
              <a:t> – ta grupa i dalje ima veoma </a:t>
            </a:r>
            <a:r>
              <a:rPr lang="sr-Latn-RS" sz="1200" kern="1200" dirty="0" err="1" smtClean="0">
                <a:solidFill>
                  <a:schemeClr val="tx1"/>
                </a:solidFill>
                <a:effectLst/>
                <a:latin typeface="+mn-lt"/>
                <a:ea typeface="MS PGothic" pitchFamily="34" charset="-128"/>
                <a:cs typeface="ＭＳ Ｐゴシック" charset="0"/>
              </a:rPr>
              <a:t>diverzifikovanu</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infrastrukturu za širenje propagandnog materijala i insistira na objavljivanju širokog spektra različitih medija i sajtova za razmenu fajlova, naročito manjih platformi koje imaju smanjen kapacitet za </a:t>
            </a:r>
            <a:r>
              <a:rPr lang="sr-Latn-RS" sz="1200" kern="1200" dirty="0" err="1" smtClean="0">
                <a:solidFill>
                  <a:schemeClr val="tx1"/>
                </a:solidFill>
                <a:effectLst/>
                <a:latin typeface="+mn-lt"/>
                <a:ea typeface="MS PGothic" pitchFamily="34" charset="-128"/>
                <a:cs typeface="ＭＳ Ｐゴシック" charset="0"/>
              </a:rPr>
              <a:t>remetilačke</a:t>
            </a:r>
            <a:r>
              <a:rPr lang="sr-Latn-RS" sz="1200" kern="1200" dirty="0" smtClean="0">
                <a:solidFill>
                  <a:schemeClr val="tx1"/>
                </a:solidFill>
                <a:effectLst/>
                <a:latin typeface="+mn-lt"/>
                <a:ea typeface="MS PGothic" pitchFamily="34" charset="-128"/>
                <a:cs typeface="ＭＳ Ｐゴシック" charset="0"/>
              </a:rPr>
              <a:t> akcije.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Mediji koji su pro-ISIS nastrojeni, uključujući </a:t>
            </a:r>
            <a:r>
              <a:rPr lang="sr-Latn-RS" sz="1200" i="1" kern="1200" dirty="0" smtClean="0">
                <a:solidFill>
                  <a:schemeClr val="tx1"/>
                </a:solidFill>
                <a:effectLst/>
                <a:latin typeface="+mn-lt"/>
                <a:ea typeface="MS PGothic" pitchFamily="34" charset="-128"/>
                <a:cs typeface="ＭＳ Ｐゴシック" charset="0"/>
              </a:rPr>
              <a:t>al-</a:t>
            </a:r>
            <a:r>
              <a:rPr lang="sr-Latn-RS" sz="1200" i="1" kern="1200" dirty="0" err="1" smtClean="0">
                <a:solidFill>
                  <a:schemeClr val="tx1"/>
                </a:solidFill>
                <a:effectLst/>
                <a:latin typeface="+mn-lt"/>
                <a:ea typeface="MS PGothic" pitchFamily="34" charset="-128"/>
                <a:cs typeface="ＭＳ Ｐゴシック" charset="0"/>
              </a:rPr>
              <a:t>Saqri</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Corporation</a:t>
            </a:r>
            <a:r>
              <a:rPr lang="sr-Latn-RS" sz="1200" i="1" kern="1200" dirty="0" smtClean="0">
                <a:solidFill>
                  <a:schemeClr val="tx1"/>
                </a:solidFill>
                <a:effectLst/>
                <a:latin typeface="+mn-lt"/>
                <a:ea typeface="MS PGothic" pitchFamily="34" charset="-128"/>
                <a:cs typeface="ＭＳ Ｐゴシック" charset="0"/>
              </a:rPr>
              <a:t> for </a:t>
            </a:r>
            <a:r>
              <a:rPr lang="sr-Latn-RS" sz="1200" i="1" kern="1200" dirty="0" err="1" smtClean="0">
                <a:solidFill>
                  <a:schemeClr val="tx1"/>
                </a:solidFill>
                <a:effectLst/>
                <a:latin typeface="+mn-lt"/>
                <a:ea typeface="MS PGothic" pitchFamily="34" charset="-128"/>
                <a:cs typeface="ＭＳ Ｐゴシック" charset="0"/>
              </a:rPr>
              <a:t>Military</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Sciences</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Horizons</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Electronic</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Foundation</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 </a:t>
            </a:r>
            <a:r>
              <a:rPr lang="sr-Latn-RS" sz="1200" i="1" kern="1200" dirty="0" err="1" smtClean="0">
                <a:solidFill>
                  <a:schemeClr val="tx1"/>
                </a:solidFill>
                <a:effectLst/>
                <a:latin typeface="+mn-lt"/>
                <a:ea typeface="MS PGothic" pitchFamily="34" charset="-128"/>
                <a:cs typeface="ＭＳ Ｐゴシック" charset="0"/>
              </a:rPr>
              <a:t>United</a:t>
            </a:r>
            <a:r>
              <a:rPr lang="sr-Latn-RS" sz="1200" i="1" kern="1200" dirty="0" smtClean="0">
                <a:solidFill>
                  <a:schemeClr val="tx1"/>
                </a:solidFill>
                <a:effectLst/>
                <a:latin typeface="+mn-lt"/>
                <a:ea typeface="MS PGothic" pitchFamily="34" charset="-128"/>
                <a:cs typeface="ＭＳ Ｐゴシック" charset="0"/>
              </a:rPr>
              <a:t> Cyber </a:t>
            </a:r>
            <a:r>
              <a:rPr lang="sr-Latn-RS" sz="1200" i="1" kern="1200" dirty="0" err="1" smtClean="0">
                <a:solidFill>
                  <a:schemeClr val="tx1"/>
                </a:solidFill>
                <a:effectLst/>
                <a:latin typeface="+mn-lt"/>
                <a:ea typeface="MS PGothic" pitchFamily="34" charset="-128"/>
                <a:cs typeface="ＭＳ Ｐゴシック" charset="0"/>
              </a:rPr>
              <a:t>Caliphate</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postali su aktivniji u objavljivanju smernica i uputstava za kibernetsku i operativnu bezbednost. Uputstva se kreću od preporučivanja bezbednih </a:t>
            </a:r>
            <a:r>
              <a:rPr lang="sr-Latn-RS" sz="1200" kern="1200" dirty="0" err="1" smtClean="0">
                <a:solidFill>
                  <a:schemeClr val="tx1"/>
                </a:solidFill>
                <a:effectLst/>
                <a:latin typeface="+mn-lt"/>
                <a:ea typeface="MS PGothic" pitchFamily="34" charset="-128"/>
                <a:cs typeface="ＭＳ Ｐゴシック" charset="0"/>
              </a:rPr>
              <a:t>brauzera</a:t>
            </a:r>
            <a:r>
              <a:rPr lang="sr-Latn-RS" sz="1200" kern="1200" dirty="0" smtClean="0">
                <a:solidFill>
                  <a:schemeClr val="tx1"/>
                </a:solidFill>
                <a:effectLst/>
                <a:latin typeface="+mn-lt"/>
                <a:ea typeface="MS PGothic" pitchFamily="34" charset="-128"/>
                <a:cs typeface="ＭＳ Ｐゴシック" charset="0"/>
              </a:rPr>
              <a:t> i aplikacija koje čuvaju privatnost do promovisanja korišćenja </a:t>
            </a:r>
            <a:r>
              <a:rPr lang="sr-Latn-RS" sz="1200" i="1" kern="1200" dirty="0" smtClean="0">
                <a:solidFill>
                  <a:schemeClr val="tx1"/>
                </a:solidFill>
                <a:effectLst/>
                <a:latin typeface="+mn-lt"/>
                <a:ea typeface="MS PGothic" pitchFamily="34" charset="-128"/>
                <a:cs typeface="ＭＳ Ｐゴシック" charset="0"/>
              </a:rPr>
              <a:t>TOR</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brauzera</a:t>
            </a:r>
            <a:r>
              <a:rPr lang="sr-Latn-RS" sz="1200" kern="1200" dirty="0" smtClean="0">
                <a:solidFill>
                  <a:schemeClr val="tx1"/>
                </a:solidFill>
                <a:effectLst/>
                <a:latin typeface="+mn-lt"/>
                <a:ea typeface="MS PGothic" pitchFamily="34" charset="-128"/>
                <a:cs typeface="ＭＳ Ｐゴシック" charset="0"/>
              </a:rPr>
              <a:t> i decentralizovanih platformi. Ti nezvanični, ali u sve većoj meri specijalizovani mediji takođe objavljuju savete o tome kako izbeći zatvaranje naloga, kao i preporuke koje između ostalog upućuju na korišćenje naziva kanala i slika profila koji se ne mogu ni na koji način dovesti u vezu sa Islamskom državom.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90</a:t>
            </a:fld>
            <a:endParaRPr lang="en-US" altLang="en-US"/>
          </a:p>
        </p:txBody>
      </p:sp>
    </p:spTree>
    <p:extLst>
      <p:ext uri="{BB962C8B-B14F-4D97-AF65-F5344CB8AC3E}">
        <p14:creationId xmlns:p14="http://schemas.microsoft.com/office/powerpoint/2010/main" val="241625975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levoj slici)</a:t>
            </a:r>
          </a:p>
          <a:p>
            <a:pPr indent="457200"/>
            <a:r>
              <a:rPr lang="sr-Latn-RS" sz="1200" b="1" kern="1200" dirty="0" smtClean="0">
                <a:solidFill>
                  <a:schemeClr val="tx1"/>
                </a:solidFill>
                <a:effectLst/>
                <a:latin typeface="+mn-lt"/>
                <a:ea typeface="MS PGothic" pitchFamily="34" charset="-128"/>
                <a:cs typeface="ＭＳ Ｐゴシック" charset="0"/>
              </a:rPr>
              <a:t>Napadi u </a:t>
            </a:r>
            <a:r>
              <a:rPr lang="sr-Latn-RS" sz="1200" b="1" kern="1200" dirty="0" err="1" smtClean="0">
                <a:solidFill>
                  <a:schemeClr val="tx1"/>
                </a:solidFill>
                <a:effectLst/>
                <a:latin typeface="+mn-lt"/>
                <a:ea typeface="MS PGothic" pitchFamily="34" charset="-128"/>
                <a:cs typeface="ＭＳ Ｐゴシック" charset="0"/>
              </a:rPr>
              <a:t>Krajstčerču</a:t>
            </a:r>
            <a:r>
              <a:rPr lang="sr-Latn-RS" sz="1200" b="1" kern="1200" dirty="0" smtClean="0">
                <a:solidFill>
                  <a:schemeClr val="tx1"/>
                </a:solidFill>
                <a:effectLst/>
                <a:latin typeface="+mn-lt"/>
                <a:ea typeface="MS PGothic" pitchFamily="34" charset="-128"/>
                <a:cs typeface="ＭＳ Ｐゴシック" charset="0"/>
              </a:rPr>
              <a:t>: Teror prenošen uživo u </a:t>
            </a:r>
            <a:r>
              <a:rPr lang="sr-Latn-RS" sz="1200" b="1" kern="1200" dirty="0" err="1" smtClean="0">
                <a:solidFill>
                  <a:schemeClr val="tx1"/>
                </a:solidFill>
                <a:effectLst/>
                <a:latin typeface="+mn-lt"/>
                <a:ea typeface="MS PGothic" pitchFamily="34" charset="-128"/>
                <a:cs typeface="ＭＳ Ｐゴシック" charset="0"/>
              </a:rPr>
              <a:t>viralnom</a:t>
            </a:r>
            <a:r>
              <a:rPr lang="sr-Latn-RS" sz="1200" b="1" kern="1200" dirty="0" smtClean="0">
                <a:solidFill>
                  <a:schemeClr val="tx1"/>
                </a:solidFill>
                <a:effectLst/>
                <a:latin typeface="+mn-lt"/>
                <a:ea typeface="MS PGothic" pitchFamily="34" charset="-128"/>
                <a:cs typeface="ＭＳ Ｐゴシック" charset="0"/>
              </a:rPr>
              <a:t> video dobu</a:t>
            </a:r>
          </a:p>
          <a:p>
            <a:pPr indent="457200"/>
            <a:r>
              <a:rPr lang="sr-Latn-RS" sz="1200" b="0" kern="1200" dirty="0" smtClean="0">
                <a:solidFill>
                  <a:schemeClr val="tx1"/>
                </a:solidFill>
                <a:effectLst/>
                <a:latin typeface="+mn-lt"/>
                <a:ea typeface="MS PGothic" pitchFamily="34" charset="-128"/>
                <a:cs typeface="ＭＳ Ｐゴシック" charset="0"/>
              </a:rPr>
              <a:t>Jul 2019, T. 12, br. 6.</a:t>
            </a:r>
          </a:p>
          <a:p>
            <a:pPr indent="457200"/>
            <a:r>
              <a:rPr lang="sr-Latn-RS" sz="1200" b="0" kern="1200" dirty="0" smtClean="0">
                <a:solidFill>
                  <a:schemeClr val="tx1"/>
                </a:solidFill>
                <a:effectLst/>
                <a:latin typeface="+mn-lt"/>
                <a:ea typeface="MS PGothic" pitchFamily="34" charset="-128"/>
                <a:cs typeface="ＭＳ Ｐゴシック" charset="0"/>
              </a:rPr>
              <a:t>Autor:</a:t>
            </a:r>
          </a:p>
          <a:p>
            <a:pPr indent="457200"/>
            <a:r>
              <a:rPr lang="sr-Latn-RS" sz="1200" b="0" kern="1200" dirty="0" smtClean="0">
                <a:solidFill>
                  <a:schemeClr val="tx1"/>
                </a:solidFill>
                <a:effectLst/>
                <a:latin typeface="+mn-lt"/>
                <a:ea typeface="MS PGothic" pitchFamily="34" charset="-128"/>
                <a:cs typeface="ＭＳ Ｐゴシック" charset="0"/>
              </a:rPr>
              <a:t>Grejem </a:t>
            </a:r>
            <a:r>
              <a:rPr lang="sr-Latn-RS" sz="1200" b="0" kern="1200" dirty="0" err="1" smtClean="0">
                <a:solidFill>
                  <a:schemeClr val="tx1"/>
                </a:solidFill>
                <a:effectLst/>
                <a:latin typeface="+mn-lt"/>
                <a:ea typeface="MS PGothic" pitchFamily="34" charset="-128"/>
                <a:cs typeface="ＭＳ Ｐゴシック" charset="0"/>
              </a:rPr>
              <a:t>Maklin</a:t>
            </a:r>
            <a:r>
              <a:rPr lang="sr-Latn-RS" sz="1200" b="0" kern="1200" dirty="0" smtClean="0">
                <a:solidFill>
                  <a:schemeClr val="tx1"/>
                </a:solidFill>
                <a:effectLst/>
                <a:latin typeface="+mn-lt"/>
                <a:ea typeface="MS PGothic" pitchFamily="34" charset="-128"/>
                <a:cs typeface="ＭＳ Ｐゴシック" charset="0"/>
              </a:rPr>
              <a:t> (Graham </a:t>
            </a:r>
            <a:r>
              <a:rPr lang="sr-Latn-RS" sz="1200" b="0" kern="1200" dirty="0" err="1" smtClean="0">
                <a:solidFill>
                  <a:schemeClr val="tx1"/>
                </a:solidFill>
                <a:effectLst/>
                <a:latin typeface="+mn-lt"/>
                <a:ea typeface="MS PGothic" pitchFamily="34" charset="-128"/>
                <a:cs typeface="ＭＳ Ｐゴシック" charset="0"/>
              </a:rPr>
              <a:t>Acklin</a:t>
            </a:r>
            <a:r>
              <a:rPr lang="sr-Latn-RS" sz="1200" b="0" kern="1200" dirty="0" smtClean="0">
                <a:solidFill>
                  <a:schemeClr val="tx1"/>
                </a:solidFill>
                <a:effectLst/>
                <a:latin typeface="+mn-lt"/>
                <a:ea typeface="MS PGothic" pitchFamily="34" charset="-128"/>
                <a:cs typeface="ＭＳ Ｐゴシック" charset="0"/>
              </a:rPr>
              <a:t>)</a:t>
            </a:r>
          </a:p>
          <a:p>
            <a:pPr indent="457200"/>
            <a:endParaRPr lang="sr-Latn-R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Kategorije:</a:t>
            </a:r>
          </a:p>
          <a:p>
            <a:pPr indent="457200"/>
            <a:r>
              <a:rPr lang="sr-Latn-RS" sz="1200" b="0" kern="1200" dirty="0" smtClean="0">
                <a:solidFill>
                  <a:schemeClr val="tx1"/>
                </a:solidFill>
                <a:effectLst/>
                <a:latin typeface="+mn-lt"/>
                <a:ea typeface="MS PGothic" pitchFamily="34" charset="-128"/>
                <a:cs typeface="ＭＳ Ｐゴシック" charset="0"/>
              </a:rPr>
              <a:t>NOVI ZELAND / INOVACIJE I TEHNOLOGIJA / MEDIJI I KOMUNIKACIJE / OPERACIJE, ZAVERE I NAPADI / VRBOVANJE I RADIKALIZACIJA / NACILNI TERORIZAM EKSTREMNE DESNICE</a:t>
            </a:r>
          </a:p>
          <a:p>
            <a:pPr indent="457200"/>
            <a:r>
              <a:rPr lang="sr-Latn-RS" sz="1200" b="0" kern="1200" dirty="0" smtClean="0">
                <a:solidFill>
                  <a:schemeClr val="tx1"/>
                </a:solidFill>
                <a:effectLst/>
                <a:latin typeface="+mn-lt"/>
                <a:ea typeface="MS PGothic" pitchFamily="34" charset="-128"/>
                <a:cs typeface="ＭＳ Ｐゴシック" charset="0"/>
              </a:rPr>
              <a:t>PODELIKO PREKO: </a:t>
            </a:r>
            <a:r>
              <a:rPr lang="sr-Latn-RS" sz="1200" b="0" kern="1200" dirty="0" err="1" smtClean="0">
                <a:solidFill>
                  <a:schemeClr val="tx1"/>
                </a:solidFill>
                <a:effectLst/>
                <a:latin typeface="+mn-lt"/>
                <a:ea typeface="MS PGothic" pitchFamily="34" charset="-128"/>
                <a:cs typeface="ＭＳ Ｐゴシック" charset="0"/>
              </a:rPr>
              <a:t>Facebook</a:t>
            </a:r>
            <a:r>
              <a:rPr lang="sr-Latn-RS" sz="1200" b="0" kern="1200" dirty="0" smtClean="0">
                <a:solidFill>
                  <a:schemeClr val="tx1"/>
                </a:solidFill>
                <a:effectLst/>
                <a:latin typeface="+mn-lt"/>
                <a:ea typeface="MS PGothic" pitchFamily="34" charset="-128"/>
                <a:cs typeface="ＭＳ Ｐゴシック" charset="0"/>
              </a:rPr>
              <a:t>,</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Tviter</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mejl</a:t>
            </a:r>
            <a:endParaRPr lang="sr-Latn-RS" sz="1200" b="0" kern="1200" baseline="0" dirty="0" smtClean="0">
              <a:solidFill>
                <a:schemeClr val="tx1"/>
              </a:solidFill>
              <a:effectLst/>
              <a:latin typeface="+mn-lt"/>
              <a:ea typeface="MS PGothic" pitchFamily="34" charset="-128"/>
              <a:cs typeface="ＭＳ Ｐゴシック" charset="0"/>
            </a:endParaRP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Sažetak: </a:t>
            </a:r>
            <a:r>
              <a:rPr lang="sr-Latn-RS" sz="1200" b="0" i="1" kern="1200" baseline="0" dirty="0" smtClean="0">
                <a:solidFill>
                  <a:schemeClr val="tx1"/>
                </a:solidFill>
                <a:effectLst/>
                <a:latin typeface="+mn-lt"/>
                <a:ea typeface="MS PGothic" pitchFamily="34" charset="-128"/>
                <a:cs typeface="ＭＳ Ｐゴシック" charset="0"/>
              </a:rPr>
              <a:t>Navodi se da u roku od svega 36 minuta 15. marta 2019. australijski desničarski ekstremista </a:t>
            </a:r>
            <a:r>
              <a:rPr lang="sr-Latn-RS" sz="1200" b="0" i="1" kern="1200" baseline="0" dirty="0" err="1" smtClean="0">
                <a:solidFill>
                  <a:schemeClr val="tx1"/>
                </a:solidFill>
                <a:effectLst/>
                <a:latin typeface="+mn-lt"/>
                <a:ea typeface="MS PGothic" pitchFamily="34" charset="-128"/>
                <a:cs typeface="ＭＳ Ｐゴシック" charset="0"/>
              </a:rPr>
              <a:t>Brenton</a:t>
            </a:r>
            <a:r>
              <a:rPr lang="sr-Latn-RS" sz="1200" b="0" i="1" kern="1200" baseline="0" dirty="0" smtClean="0">
                <a:solidFill>
                  <a:schemeClr val="tx1"/>
                </a:solidFill>
                <a:effectLst/>
                <a:latin typeface="+mn-lt"/>
                <a:ea typeface="MS PGothic" pitchFamily="34" charset="-128"/>
                <a:cs typeface="ＭＳ Ｐゴシック" charset="0"/>
              </a:rPr>
              <a:t> </a:t>
            </a:r>
            <a:r>
              <a:rPr lang="sr-Latn-RS" sz="1200" b="0" i="1" kern="1200" baseline="0" dirty="0" err="1" smtClean="0">
                <a:solidFill>
                  <a:schemeClr val="tx1"/>
                </a:solidFill>
                <a:effectLst/>
                <a:latin typeface="+mn-lt"/>
                <a:ea typeface="MS PGothic" pitchFamily="34" charset="-128"/>
                <a:cs typeface="ＭＳ Ｐゴシック" charset="0"/>
              </a:rPr>
              <a:t>Tarant</a:t>
            </a:r>
            <a:r>
              <a:rPr lang="sr-Latn-RS" sz="1200" b="0" i="1" kern="1200" baseline="0" dirty="0" smtClean="0">
                <a:solidFill>
                  <a:schemeClr val="tx1"/>
                </a:solidFill>
                <a:effectLst/>
                <a:latin typeface="+mn-lt"/>
                <a:ea typeface="MS PGothic" pitchFamily="34" charset="-128"/>
                <a:cs typeface="ＭＳ Ｐゴシック" charset="0"/>
              </a:rPr>
              <a:t> (</a:t>
            </a:r>
            <a:r>
              <a:rPr lang="sr-Latn-RS" sz="1200" b="0" i="1" kern="1200" baseline="0" dirty="0" err="1" smtClean="0">
                <a:solidFill>
                  <a:schemeClr val="tx1"/>
                </a:solidFill>
                <a:effectLst/>
                <a:latin typeface="+mn-lt"/>
                <a:ea typeface="MS PGothic" pitchFamily="34" charset="-128"/>
                <a:cs typeface="ＭＳ Ｐゴシック" charset="0"/>
              </a:rPr>
              <a:t>Tarrant</a:t>
            </a:r>
            <a:r>
              <a:rPr lang="sr-Latn-RS" sz="1200" b="0" i="1" kern="1200" baseline="0" dirty="0" smtClean="0">
                <a:solidFill>
                  <a:schemeClr val="tx1"/>
                </a:solidFill>
                <a:effectLst/>
                <a:latin typeface="+mn-lt"/>
                <a:ea typeface="MS PGothic" pitchFamily="34" charset="-128"/>
                <a:cs typeface="ＭＳ Ｐゴシック" charset="0"/>
              </a:rPr>
              <a:t>) ubio 51 lice u dvema džamijama u </a:t>
            </a:r>
            <a:r>
              <a:rPr lang="sr-Latn-RS" sz="1200" b="0" i="1" kern="1200" baseline="0" dirty="0" err="1" smtClean="0">
                <a:solidFill>
                  <a:schemeClr val="tx1"/>
                </a:solidFill>
                <a:effectLst/>
                <a:latin typeface="+mn-lt"/>
                <a:ea typeface="MS PGothic" pitchFamily="34" charset="-128"/>
                <a:cs typeface="ＭＳ Ｐゴシック" charset="0"/>
              </a:rPr>
              <a:t>Krajstčerču</a:t>
            </a:r>
            <a:r>
              <a:rPr lang="sr-Latn-RS" sz="1200" b="0" i="1" kern="1200" baseline="0" dirty="0" smtClean="0">
                <a:solidFill>
                  <a:schemeClr val="tx1"/>
                </a:solidFill>
                <a:effectLst/>
                <a:latin typeface="+mn-lt"/>
                <a:ea typeface="MS PGothic" pitchFamily="34" charset="-128"/>
                <a:cs typeface="ＭＳ Ｐゴシック" charset="0"/>
              </a:rPr>
              <a:t>, u najžešćem terorističkom napadu u istoriji Novog Zelanda. Ono što je jedinstveno za taj teroristički napad – barem kada je reč o napadima ekstremne desnice – jeste činjenica da je on sva svoja zlodela uživo prenosio preko </a:t>
            </a:r>
            <a:r>
              <a:rPr lang="sr-Latn-RS" sz="1200" b="0" i="1" kern="1200" baseline="0" dirty="0" err="1" smtClean="0">
                <a:solidFill>
                  <a:schemeClr val="tx1"/>
                </a:solidFill>
                <a:effectLst/>
                <a:latin typeface="+mn-lt"/>
                <a:ea typeface="MS PGothic" pitchFamily="34" charset="-128"/>
                <a:cs typeface="ＭＳ Ｐゴシック" charset="0"/>
              </a:rPr>
              <a:t>Facebook</a:t>
            </a:r>
            <a:r>
              <a:rPr lang="sr-Latn-RS" sz="1200" b="0" i="1" kern="1200" baseline="0" dirty="0" smtClean="0">
                <a:solidFill>
                  <a:schemeClr val="tx1"/>
                </a:solidFill>
                <a:effectLst/>
                <a:latin typeface="+mn-lt"/>
                <a:ea typeface="MS PGothic" pitchFamily="34" charset="-128"/>
                <a:cs typeface="ＭＳ Ｐゴシック" charset="0"/>
              </a:rPr>
              <a:t>-a i time je ukazao na Ahilovu petu takvih platformi u </a:t>
            </a:r>
            <a:r>
              <a:rPr lang="sr-Latn-RS" sz="1200" b="0" i="1" kern="1200" baseline="0" dirty="0" err="1" smtClean="0">
                <a:solidFill>
                  <a:schemeClr val="tx1"/>
                </a:solidFill>
                <a:effectLst/>
                <a:latin typeface="+mn-lt"/>
                <a:ea typeface="MS PGothic" pitchFamily="34" charset="-128"/>
                <a:cs typeface="ＭＳ Ｐゴシック" charset="0"/>
              </a:rPr>
              <a:t>suočenosti</a:t>
            </a:r>
            <a:r>
              <a:rPr lang="sr-Latn-RS" sz="1200" b="0" i="1" kern="1200" baseline="0" dirty="0" smtClean="0">
                <a:solidFill>
                  <a:schemeClr val="tx1"/>
                </a:solidFill>
                <a:effectLst/>
                <a:latin typeface="+mn-lt"/>
                <a:ea typeface="MS PGothic" pitchFamily="34" charset="-128"/>
                <a:cs typeface="ＭＳ Ｐゴシック" charset="0"/>
              </a:rPr>
              <a:t> sa </a:t>
            </a:r>
            <a:r>
              <a:rPr lang="sr-Latn-RS" sz="1200" b="0" i="1" kern="1200" baseline="0" dirty="0" err="1" smtClean="0">
                <a:solidFill>
                  <a:schemeClr val="tx1"/>
                </a:solidFill>
                <a:effectLst/>
                <a:latin typeface="+mn-lt"/>
                <a:ea typeface="MS PGothic" pitchFamily="34" charset="-128"/>
                <a:cs typeface="ＭＳ Ｐゴシック" charset="0"/>
              </a:rPr>
              <a:t>viralnim</a:t>
            </a:r>
            <a:r>
              <a:rPr lang="sr-Latn-RS" sz="1200" b="0" i="1" kern="1200" baseline="0" dirty="0" smtClean="0">
                <a:solidFill>
                  <a:schemeClr val="tx1"/>
                </a:solidFill>
                <a:effectLst/>
                <a:latin typeface="+mn-lt"/>
                <a:ea typeface="MS PGothic" pitchFamily="34" charset="-128"/>
                <a:cs typeface="ＭＳ Ｐゴシック" charset="0"/>
              </a:rPr>
              <a:t> širenjem krajnje nasilnih sadržaja.</a:t>
            </a:r>
          </a:p>
          <a:p>
            <a:pPr indent="457200"/>
            <a:endParaRPr lang="sr-Latn-RS" sz="1200" b="0" i="0" kern="1200" baseline="0" dirty="0" smtClean="0">
              <a:solidFill>
                <a:schemeClr val="tx1"/>
              </a:solidFill>
              <a:effectLst/>
              <a:latin typeface="+mn-lt"/>
              <a:ea typeface="MS PGothic" pitchFamily="34" charset="-128"/>
              <a:cs typeface="ＭＳ Ｐゴシック" charset="0"/>
            </a:endParaRPr>
          </a:p>
          <a:p>
            <a:pPr indent="457200"/>
            <a:r>
              <a:rPr lang="sr-Latn-RS" sz="1200" b="0" i="0" kern="1200" baseline="0" dirty="0" smtClean="0">
                <a:solidFill>
                  <a:schemeClr val="tx1"/>
                </a:solidFill>
                <a:effectLst/>
                <a:latin typeface="+mn-lt"/>
                <a:ea typeface="MS PGothic" pitchFamily="34" charset="-128"/>
                <a:cs typeface="ＭＳ Ｐゴシック" charset="0"/>
              </a:rPr>
              <a:t>(tekst na levoj slici)</a:t>
            </a:r>
          </a:p>
          <a:p>
            <a:pPr indent="457200"/>
            <a:r>
              <a:rPr lang="sr-Latn-RS" sz="1200" b="1" i="0" kern="1200" baseline="0" dirty="0" smtClean="0">
                <a:solidFill>
                  <a:schemeClr val="tx1"/>
                </a:solidFill>
                <a:effectLst/>
                <a:latin typeface="+mn-lt"/>
                <a:ea typeface="MS PGothic" pitchFamily="34" charset="-128"/>
                <a:cs typeface="ＭＳ Ｐゴシック" charset="0"/>
              </a:rPr>
              <a:t>Društvene mreže žure da uklone video-snimke napada u džamijama u </a:t>
            </a:r>
            <a:r>
              <a:rPr lang="sr-Latn-RS" sz="1200" b="1" i="0" kern="1200" baseline="0" dirty="0" err="1" smtClean="0">
                <a:solidFill>
                  <a:schemeClr val="tx1"/>
                </a:solidFill>
                <a:effectLst/>
                <a:latin typeface="+mn-lt"/>
                <a:ea typeface="MS PGothic" pitchFamily="34" charset="-128"/>
                <a:cs typeface="ＭＳ Ｐゴシック" charset="0"/>
              </a:rPr>
              <a:t>Krajstčerču</a:t>
            </a:r>
            <a:r>
              <a:rPr lang="sr-Latn-RS" sz="1200" b="1" i="0" kern="1200" baseline="0" dirty="0" smtClean="0">
                <a:solidFill>
                  <a:schemeClr val="tx1"/>
                </a:solidFill>
                <a:effectLst/>
                <a:latin typeface="+mn-lt"/>
                <a:ea typeface="MS PGothic" pitchFamily="34" charset="-128"/>
                <a:cs typeface="ＭＳ Ｐゴシック" charset="0"/>
              </a:rPr>
              <a:t> na Novom Zelandu</a:t>
            </a:r>
          </a:p>
          <a:p>
            <a:pPr indent="457200"/>
            <a:r>
              <a:rPr lang="sr-Latn-RS" sz="1200" b="0" i="0" kern="1200" dirty="0" smtClean="0">
                <a:solidFill>
                  <a:schemeClr val="tx1"/>
                </a:solidFill>
                <a:effectLst/>
                <a:latin typeface="+mn-lt"/>
                <a:ea typeface="MS PGothic" pitchFamily="34" charset="-128"/>
                <a:cs typeface="ＭＳ Ｐゴシック" charset="0"/>
              </a:rPr>
              <a:t>USA TODAY</a:t>
            </a:r>
          </a:p>
          <a:p>
            <a:pPr indent="457200"/>
            <a:r>
              <a:rPr lang="sr-Latn-RS" sz="1200" b="0" i="0" kern="1200" dirty="0" err="1" smtClean="0">
                <a:solidFill>
                  <a:schemeClr val="tx1"/>
                </a:solidFill>
                <a:effectLst/>
                <a:latin typeface="+mn-lt"/>
                <a:ea typeface="MS PGothic" pitchFamily="34" charset="-128"/>
                <a:cs typeface="ＭＳ Ｐゴシック" charset="0"/>
              </a:rPr>
              <a:t>Kristin</a:t>
            </a:r>
            <a:r>
              <a:rPr lang="sr-Latn-RS" sz="1200" b="0" i="0" kern="1200" dirty="0" smtClean="0">
                <a:solidFill>
                  <a:schemeClr val="tx1"/>
                </a:solidFill>
                <a:effectLst/>
                <a:latin typeface="+mn-lt"/>
                <a:ea typeface="MS PGothic" pitchFamily="34" charset="-128"/>
                <a:cs typeface="ＭＳ Ｐゴシック" charset="0"/>
              </a:rPr>
              <a:t> </a:t>
            </a:r>
            <a:r>
              <a:rPr lang="sr-Latn-RS" sz="1200" b="0" i="0" kern="1200" dirty="0" err="1" smtClean="0">
                <a:solidFill>
                  <a:schemeClr val="tx1"/>
                </a:solidFill>
                <a:effectLst/>
                <a:latin typeface="+mn-lt"/>
                <a:ea typeface="MS PGothic" pitchFamily="34" charset="-128"/>
                <a:cs typeface="ＭＳ Ｐゴシック" charset="0"/>
              </a:rPr>
              <a:t>Lam</a:t>
            </a:r>
            <a:r>
              <a:rPr lang="sr-Latn-RS" sz="1200" b="0" i="0" kern="1200" dirty="0" smtClean="0">
                <a:solidFill>
                  <a:schemeClr val="tx1"/>
                </a:solidFill>
                <a:effectLst/>
                <a:latin typeface="+mn-lt"/>
                <a:ea typeface="MS PGothic" pitchFamily="34" charset="-128"/>
                <a:cs typeface="ＭＳ Ｐゴシック" charset="0"/>
              </a:rPr>
              <a:t>, 15. decembar 2019.</a:t>
            </a:r>
          </a:p>
          <a:p>
            <a:pPr indent="457200"/>
            <a:endParaRPr lang="sr-Latn-RS" sz="1200" b="0" i="0" kern="1200" dirty="0" smtClean="0">
              <a:solidFill>
                <a:schemeClr val="tx1"/>
              </a:solidFill>
              <a:effectLst/>
              <a:latin typeface="+mn-lt"/>
              <a:ea typeface="MS PGothic" pitchFamily="34" charset="-128"/>
              <a:cs typeface="ＭＳ Ｐゴシック" charset="0"/>
            </a:endParaRPr>
          </a:p>
          <a:p>
            <a:pPr indent="457200"/>
            <a:r>
              <a:rPr lang="sr-Latn-RS" sz="1200" b="0" i="0" kern="1200" dirty="0" err="1" smtClean="0">
                <a:solidFill>
                  <a:schemeClr val="tx1"/>
                </a:solidFill>
                <a:effectLst/>
                <a:latin typeface="+mn-lt"/>
                <a:ea typeface="MS PGothic" pitchFamily="34" charset="-128"/>
                <a:cs typeface="ＭＳ Ｐゴシック" charset="0"/>
              </a:rPr>
              <a:t>Facebook</a:t>
            </a:r>
            <a:r>
              <a:rPr lang="sr-Latn-RS" sz="1200" b="0" i="0" kern="1200" dirty="0" smtClean="0">
                <a:solidFill>
                  <a:schemeClr val="tx1"/>
                </a:solidFill>
                <a:effectLst/>
                <a:latin typeface="+mn-lt"/>
                <a:ea typeface="MS PGothic" pitchFamily="34" charset="-128"/>
                <a:cs typeface="ＭＳ Ｐゴシック" charset="0"/>
              </a:rPr>
              <a:t> je saopštio da je hitro uklonio video zapise naoružanog čoveka koji otvara vatru na prisutne u jednoj novozelandskoj džamiji u petak; napadač je, kako se ispostavilo, živo prenosio svoj napad u video</a:t>
            </a:r>
            <a:r>
              <a:rPr lang="sr-Latn-RS" sz="1200" b="0" i="0" kern="1200" baseline="0" dirty="0" smtClean="0">
                <a:solidFill>
                  <a:schemeClr val="tx1"/>
                </a:solidFill>
                <a:effectLst/>
                <a:latin typeface="+mn-lt"/>
                <a:ea typeface="MS PGothic" pitchFamily="34" charset="-128"/>
                <a:cs typeface="ＭＳ Ｐゴシック" charset="0"/>
              </a:rPr>
              <a:t> zapisu koji je trajao 17 minuta i koji je napravljen kamerom postavljenom na šlemu samog napadača.</a:t>
            </a:r>
          </a:p>
          <a:p>
            <a:pPr indent="457200"/>
            <a:r>
              <a:rPr lang="sr-Latn-RS" sz="1200" b="0" i="0" kern="1200" baseline="0" dirty="0" smtClean="0">
                <a:solidFill>
                  <a:schemeClr val="tx1"/>
                </a:solidFill>
                <a:effectLst/>
                <a:latin typeface="+mn-lt"/>
                <a:ea typeface="MS PGothic" pitchFamily="34" charset="-128"/>
                <a:cs typeface="ＭＳ Ｐゴシック" charset="0"/>
              </a:rPr>
              <a:t>Video-snimak koji je objavljen na </a:t>
            </a:r>
            <a:r>
              <a:rPr lang="sr-Latn-RS" sz="1200" b="0" i="0" kern="1200" baseline="0" dirty="0" err="1" smtClean="0">
                <a:solidFill>
                  <a:schemeClr val="tx1"/>
                </a:solidFill>
                <a:effectLst/>
                <a:latin typeface="+mn-lt"/>
                <a:ea typeface="MS PGothic" pitchFamily="34" charset="-128"/>
                <a:cs typeface="ＭＳ Ｐゴシック" charset="0"/>
              </a:rPr>
              <a:t>Facebook</a:t>
            </a:r>
            <a:r>
              <a:rPr lang="sr-Latn-RS" sz="1200" b="0" i="0" kern="1200" baseline="0" dirty="0" smtClean="0">
                <a:solidFill>
                  <a:schemeClr val="tx1"/>
                </a:solidFill>
                <a:effectLst/>
                <a:latin typeface="+mn-lt"/>
                <a:ea typeface="MS PGothic" pitchFamily="34" charset="-128"/>
                <a:cs typeface="ＭＳ Ｐゴシック" charset="0"/>
              </a:rPr>
              <a:t>-u počinje slikom čoveka koji se dovezao do džamije </a:t>
            </a:r>
            <a:r>
              <a:rPr lang="sr-Latn-RS" sz="1200" b="0" i="0" kern="1200" baseline="0" dirty="0" err="1" smtClean="0">
                <a:solidFill>
                  <a:schemeClr val="tx1"/>
                </a:solidFill>
                <a:effectLst/>
                <a:latin typeface="+mn-lt"/>
                <a:ea typeface="MS PGothic" pitchFamily="34" charset="-128"/>
                <a:cs typeface="ＭＳ Ｐゴシック" charset="0"/>
              </a:rPr>
              <a:t>Maždžid</a:t>
            </a:r>
            <a:r>
              <a:rPr lang="sr-Latn-RS" sz="1200" b="0" i="0" kern="1200" baseline="0" dirty="0" smtClean="0">
                <a:solidFill>
                  <a:schemeClr val="tx1"/>
                </a:solidFill>
                <a:effectLst/>
                <a:latin typeface="+mn-lt"/>
                <a:ea typeface="MS PGothic" pitchFamily="34" charset="-128"/>
                <a:cs typeface="ＭＳ Ｐゴシック" charset="0"/>
              </a:rPr>
              <a:t> al </a:t>
            </a:r>
            <a:r>
              <a:rPr lang="sr-Latn-RS" sz="1200" b="0" i="0" kern="1200" baseline="0" dirty="0" err="1" smtClean="0">
                <a:solidFill>
                  <a:schemeClr val="tx1"/>
                </a:solidFill>
                <a:effectLst/>
                <a:latin typeface="+mn-lt"/>
                <a:ea typeface="MS PGothic" pitchFamily="34" charset="-128"/>
                <a:cs typeface="ＭＳ Ｐゴシック" charset="0"/>
              </a:rPr>
              <a:t>Nur</a:t>
            </a:r>
            <a:r>
              <a:rPr lang="sr-Latn-RS" sz="1200" b="0" i="0" kern="1200" baseline="0" dirty="0" smtClean="0">
                <a:solidFill>
                  <a:schemeClr val="tx1"/>
                </a:solidFill>
                <a:effectLst/>
                <a:latin typeface="+mn-lt"/>
                <a:ea typeface="MS PGothic" pitchFamily="34" charset="-128"/>
                <a:cs typeface="ＭＳ Ｐゴシック" charset="0"/>
              </a:rPr>
              <a:t> u </a:t>
            </a:r>
            <a:r>
              <a:rPr lang="sr-Latn-RS" sz="1200" b="0" i="0" kern="1200" baseline="0" dirty="0" err="1" smtClean="0">
                <a:solidFill>
                  <a:schemeClr val="tx1"/>
                </a:solidFill>
                <a:effectLst/>
                <a:latin typeface="+mn-lt"/>
                <a:ea typeface="MS PGothic" pitchFamily="34" charset="-128"/>
                <a:cs typeface="ＭＳ Ｐゴシック" charset="0"/>
              </a:rPr>
              <a:t>Krajstčerču</a:t>
            </a:r>
            <a:r>
              <a:rPr lang="sr-Latn-RS" sz="1200" b="0" i="0" kern="1200" baseline="0" dirty="0" smtClean="0">
                <a:solidFill>
                  <a:schemeClr val="tx1"/>
                </a:solidFill>
                <a:effectLst/>
                <a:latin typeface="+mn-lt"/>
                <a:ea typeface="MS PGothic" pitchFamily="34" charset="-128"/>
                <a:cs typeface="ＭＳ Ｐゴシック" charset="0"/>
              </a:rPr>
              <a:t>. Parkirao je automobil, onda se naoružao barem jednim komadom oružja i ušao u džamiju, u kojoj je prvo pucao u čoveka na samom ulazu.</a:t>
            </a:r>
          </a:p>
          <a:p>
            <a:pPr indent="457200"/>
            <a:r>
              <a:rPr lang="sr-Latn-RS" sz="1200" b="0" i="0" kern="1200" baseline="0" dirty="0" smtClean="0">
                <a:solidFill>
                  <a:schemeClr val="tx1"/>
                </a:solidFill>
                <a:effectLst/>
                <a:latin typeface="+mn-lt"/>
                <a:ea typeface="MS PGothic" pitchFamily="34" charset="-128"/>
                <a:cs typeface="ＭＳ Ｐゴシック" charset="0"/>
              </a:rPr>
              <a:t>U saopštenju objavljenom na </a:t>
            </a:r>
            <a:r>
              <a:rPr lang="sr-Latn-RS" sz="1200" b="0" i="0" kern="1200" baseline="0" dirty="0" err="1" smtClean="0">
                <a:solidFill>
                  <a:schemeClr val="tx1"/>
                </a:solidFill>
                <a:effectLst/>
                <a:latin typeface="+mn-lt"/>
                <a:ea typeface="MS PGothic" pitchFamily="34" charset="-128"/>
                <a:cs typeface="ＭＳ Ｐゴシック" charset="0"/>
              </a:rPr>
              <a:t>Tviteru</a:t>
            </a:r>
            <a:r>
              <a:rPr lang="sr-Latn-RS" sz="1200" b="0" i="0" kern="1200" baseline="0" dirty="0" smtClean="0">
                <a:solidFill>
                  <a:schemeClr val="tx1"/>
                </a:solidFill>
                <a:effectLst/>
                <a:latin typeface="+mn-lt"/>
                <a:ea typeface="MS PGothic" pitchFamily="34" charset="-128"/>
                <a:cs typeface="ＭＳ Ｐゴシック" charset="0"/>
              </a:rPr>
              <a:t> kompanija </a:t>
            </a:r>
            <a:r>
              <a:rPr lang="sr-Latn-RS" sz="1200" b="0" i="0" kern="1200" baseline="0" dirty="0" err="1" smtClean="0">
                <a:solidFill>
                  <a:schemeClr val="tx1"/>
                </a:solidFill>
                <a:effectLst/>
                <a:latin typeface="+mn-lt"/>
                <a:ea typeface="MS PGothic" pitchFamily="34" charset="-128"/>
                <a:cs typeface="ＭＳ Ｐゴシック" charset="0"/>
              </a:rPr>
              <a:t>Facebook</a:t>
            </a:r>
            <a:r>
              <a:rPr lang="sr-Latn-RS" sz="1200" b="0" i="0" kern="1200" baseline="0" dirty="0" smtClean="0">
                <a:solidFill>
                  <a:schemeClr val="tx1"/>
                </a:solidFill>
                <a:effectLst/>
                <a:latin typeface="+mn-lt"/>
                <a:ea typeface="MS PGothic" pitchFamily="34" charset="-128"/>
                <a:cs typeface="ＭＳ Ｐゴシック" charset="0"/>
              </a:rPr>
              <a:t> je saopštila da ih je policija upozorila na video-snimak neposredno nakon što je taj prenos uživo počeo i oni su  uklonili i sam video zapis i </a:t>
            </a:r>
            <a:r>
              <a:rPr lang="sr-Latn-RS" sz="1200" b="0" i="0" kern="1200" baseline="0" dirty="0" err="1" smtClean="0">
                <a:solidFill>
                  <a:schemeClr val="tx1"/>
                </a:solidFill>
                <a:effectLst/>
                <a:latin typeface="+mn-lt"/>
                <a:ea typeface="MS PGothic" pitchFamily="34" charset="-128"/>
                <a:cs typeface="ＭＳ Ｐゴシック" charset="0"/>
              </a:rPr>
              <a:t>Facebook</a:t>
            </a:r>
            <a:r>
              <a:rPr lang="sr-Latn-RS" sz="1200" b="0" i="0" kern="1200" baseline="0" dirty="0" smtClean="0">
                <a:solidFill>
                  <a:schemeClr val="tx1"/>
                </a:solidFill>
                <a:effectLst/>
                <a:latin typeface="+mn-lt"/>
                <a:ea typeface="MS PGothic" pitchFamily="34" charset="-128"/>
                <a:cs typeface="ＭＳ Ｐゴシック" charset="0"/>
              </a:rPr>
              <a:t> i </a:t>
            </a:r>
            <a:r>
              <a:rPr lang="sr-Latn-RS" sz="1200" b="0" i="0" kern="1200" baseline="0" dirty="0" err="1" smtClean="0">
                <a:solidFill>
                  <a:schemeClr val="tx1"/>
                </a:solidFill>
                <a:effectLst/>
                <a:latin typeface="+mn-lt"/>
                <a:ea typeface="MS PGothic" pitchFamily="34" charset="-128"/>
                <a:cs typeface="ＭＳ Ｐゴシック" charset="0"/>
              </a:rPr>
              <a:t>Instagram</a:t>
            </a:r>
            <a:r>
              <a:rPr lang="sr-Latn-RS" sz="1200" b="0" i="0" kern="1200" baseline="0" dirty="0" smtClean="0">
                <a:solidFill>
                  <a:schemeClr val="tx1"/>
                </a:solidFill>
                <a:effectLst/>
                <a:latin typeface="+mn-lt"/>
                <a:ea typeface="MS PGothic" pitchFamily="34" charset="-128"/>
                <a:cs typeface="ＭＳ Ｐゴシック" charset="0"/>
              </a:rPr>
              <a:t> profil napadača.</a:t>
            </a:r>
            <a:endParaRPr lang="sr-Latn-RS" sz="1200" b="0" i="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________________________________________________________________________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IOCTA</a:t>
            </a:r>
            <a:r>
              <a:rPr lang="sr-Latn-RS"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Jedan od </a:t>
            </a:r>
            <a:r>
              <a:rPr lang="sr-Latn-RS" sz="1200" kern="1200" dirty="0" err="1" smtClean="0">
                <a:solidFill>
                  <a:schemeClr val="tx1"/>
                </a:solidFill>
                <a:effectLst/>
                <a:latin typeface="+mn-lt"/>
                <a:ea typeface="MS PGothic" pitchFamily="34" charset="-128"/>
                <a:cs typeface="ＭＳ Ｐゴシック" charset="0"/>
              </a:rPr>
              <a:t>najsvežijih</a:t>
            </a:r>
            <a:r>
              <a:rPr lang="sr-Latn-RS" sz="1200" kern="1200" dirty="0" smtClean="0">
                <a:solidFill>
                  <a:schemeClr val="tx1"/>
                </a:solidFill>
                <a:effectLst/>
                <a:latin typeface="+mn-lt"/>
                <a:ea typeface="MS PGothic" pitchFamily="34" charset="-128"/>
                <a:cs typeface="ＭＳ Ｐゴシック" charset="0"/>
              </a:rPr>
              <a:t> incidenata koji je privukao izuzetno veliku pažnju javnosti bili su napadi u </a:t>
            </a:r>
            <a:r>
              <a:rPr lang="sr-Latn-RS" sz="1200" kern="1200" dirty="0" err="1" smtClean="0">
                <a:solidFill>
                  <a:schemeClr val="tx1"/>
                </a:solidFill>
                <a:effectLst/>
                <a:latin typeface="+mn-lt"/>
                <a:ea typeface="MS PGothic" pitchFamily="34" charset="-128"/>
                <a:cs typeface="ＭＳ Ｐゴシック" charset="0"/>
              </a:rPr>
              <a:t>Krajstčerču</a:t>
            </a:r>
            <a:r>
              <a:rPr lang="sr-Latn-RS" sz="1200" kern="1200" dirty="0" smtClean="0">
                <a:solidFill>
                  <a:schemeClr val="tx1"/>
                </a:solidFill>
                <a:effectLst/>
                <a:latin typeface="+mn-lt"/>
                <a:ea typeface="MS PGothic" pitchFamily="34" charset="-128"/>
                <a:cs typeface="ＭＳ Ｐゴシック" charset="0"/>
              </a:rPr>
              <a:t> (Novi Zeland), koji su uglavnom prenošeni na internetu.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Iako je to bio izraz napora da se prida publicitet celoj akciji, mnoge terorističke organizacije koristiće tehnologiju za skrivanje i šifrovanje svojih poruka sledbenicima i borcima.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91</a:t>
            </a:fld>
            <a:endParaRPr lang="en-US" altLang="en-US"/>
          </a:p>
        </p:txBody>
      </p:sp>
    </p:spTree>
    <p:extLst>
      <p:ext uri="{BB962C8B-B14F-4D97-AF65-F5344CB8AC3E}">
        <p14:creationId xmlns:p14="http://schemas.microsoft.com/office/powerpoint/2010/main" val="164008824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r-Latn-RS" sz="1200" kern="1200" dirty="0" smtClean="0">
                <a:solidFill>
                  <a:schemeClr val="tx1"/>
                </a:solidFill>
                <a:latin typeface="+mn-lt"/>
                <a:ea typeface="MS PGothic" pitchFamily="34" charset="-128"/>
                <a:cs typeface="ＭＳ Ｐゴシック" charset="0"/>
              </a:rPr>
              <a:t>	(tekst na</a:t>
            </a:r>
            <a:r>
              <a:rPr lang="sr-Latn-RS" sz="1200" kern="1200" baseline="0" dirty="0" smtClean="0">
                <a:solidFill>
                  <a:schemeClr val="tx1"/>
                </a:solidFill>
                <a:latin typeface="+mn-lt"/>
                <a:ea typeface="MS PGothic" pitchFamily="34" charset="-128"/>
                <a:cs typeface="ＭＳ Ｐゴシック" charset="0"/>
              </a:rPr>
              <a:t> slici)</a:t>
            </a:r>
          </a:p>
          <a:p>
            <a:pPr algn="l"/>
            <a:endParaRPr lang="sr-Latn-RS" sz="1200" kern="1200" baseline="0" dirty="0" smtClean="0">
              <a:solidFill>
                <a:schemeClr val="tx1"/>
              </a:solidFill>
              <a:latin typeface="+mn-lt"/>
              <a:ea typeface="MS PGothic" pitchFamily="34" charset="-128"/>
              <a:cs typeface="ＭＳ Ｐゴシック" charset="0"/>
            </a:endParaRPr>
          </a:p>
          <a:p>
            <a:pPr algn="l"/>
            <a:r>
              <a:rPr lang="sr-Latn-RS" sz="1200" kern="1200" baseline="0" dirty="0" smtClean="0">
                <a:solidFill>
                  <a:schemeClr val="tx1"/>
                </a:solidFill>
                <a:latin typeface="+mn-lt"/>
                <a:ea typeface="MS PGothic" pitchFamily="34" charset="-128"/>
                <a:cs typeface="ＭＳ Ｐゴシック" charset="0"/>
              </a:rPr>
              <a:t>	4. septembar 2020.</a:t>
            </a:r>
          </a:p>
          <a:p>
            <a:pPr algn="l"/>
            <a:r>
              <a:rPr lang="sr-Latn-RS" sz="1200" kern="1200" baseline="0" dirty="0" smtClean="0">
                <a:solidFill>
                  <a:schemeClr val="tx1"/>
                </a:solidFill>
                <a:latin typeface="+mn-lt"/>
                <a:ea typeface="MS PGothic" pitchFamily="34" charset="-128"/>
                <a:cs typeface="ＭＳ Ｐゴシック" charset="0"/>
              </a:rPr>
              <a:t>	</a:t>
            </a:r>
          </a:p>
          <a:p>
            <a:pPr algn="l"/>
            <a:r>
              <a:rPr lang="sr-Latn-RS" sz="1200" kern="1200" baseline="0" dirty="0" smtClean="0">
                <a:solidFill>
                  <a:schemeClr val="tx1"/>
                </a:solidFill>
                <a:latin typeface="+mn-lt"/>
                <a:ea typeface="MS PGothic" pitchFamily="34" charset="-128"/>
                <a:cs typeface="ＭＳ Ｐゴシック" charset="0"/>
              </a:rPr>
              <a:t>	Islamska Država: Otkrivena džinovska biblioteka </a:t>
            </a:r>
            <a:r>
              <a:rPr lang="sr-Latn-RS" sz="1200" kern="1200" baseline="0" dirty="0" err="1" smtClean="0">
                <a:solidFill>
                  <a:schemeClr val="tx1"/>
                </a:solidFill>
                <a:latin typeface="+mn-lt"/>
                <a:ea typeface="MS PGothic" pitchFamily="34" charset="-128"/>
                <a:cs typeface="ＭＳ Ｐゴシック" charset="0"/>
              </a:rPr>
              <a:t>onlajn</a:t>
            </a:r>
            <a:r>
              <a:rPr lang="sr-Latn-RS" sz="1200" kern="1200" baseline="0" dirty="0" smtClean="0">
                <a:solidFill>
                  <a:schemeClr val="tx1"/>
                </a:solidFill>
                <a:latin typeface="+mn-lt"/>
                <a:ea typeface="MS PGothic" pitchFamily="34" charset="-128"/>
                <a:cs typeface="ＭＳ Ｐゴシック" charset="0"/>
              </a:rPr>
              <a:t> propagande te grupe.</a:t>
            </a:r>
          </a:p>
          <a:p>
            <a:pPr algn="l"/>
            <a:endParaRPr lang="sr-Latn-RS" sz="1200" kern="1200" baseline="0" dirty="0" smtClean="0">
              <a:solidFill>
                <a:schemeClr val="tx1"/>
              </a:solidFill>
              <a:latin typeface="+mn-lt"/>
              <a:ea typeface="MS PGothic" pitchFamily="34" charset="-128"/>
              <a:cs typeface="ＭＳ Ｐゴシック" charset="0"/>
            </a:endParaRPr>
          </a:p>
          <a:p>
            <a:pPr algn="l"/>
            <a:r>
              <a:rPr lang="sr-Latn-RS" sz="1200" kern="1200" baseline="0" dirty="0" smtClean="0">
                <a:solidFill>
                  <a:schemeClr val="tx1"/>
                </a:solidFill>
                <a:latin typeface="+mn-lt"/>
                <a:ea typeface="MS PGothic" pitchFamily="34" charset="-128"/>
                <a:cs typeface="ＭＳ Ｐゴシック" charset="0"/>
              </a:rPr>
              <a:t>	Jedna od najvećih zbirki </a:t>
            </a:r>
            <a:r>
              <a:rPr lang="sr-Latn-RS" sz="1200" kern="1200" baseline="0" dirty="0" err="1" smtClean="0">
                <a:solidFill>
                  <a:schemeClr val="tx1"/>
                </a:solidFill>
                <a:latin typeface="+mn-lt"/>
                <a:ea typeface="MS PGothic" pitchFamily="34" charset="-128"/>
                <a:cs typeface="ＭＳ Ｐゴシック" charset="0"/>
              </a:rPr>
              <a:t>onlajn</a:t>
            </a:r>
            <a:r>
              <a:rPr lang="sr-Latn-RS" sz="1200" kern="1200" baseline="0" dirty="0" smtClean="0">
                <a:solidFill>
                  <a:schemeClr val="tx1"/>
                </a:solidFill>
                <a:latin typeface="+mn-lt"/>
                <a:ea typeface="MS PGothic" pitchFamily="34" charset="-128"/>
                <a:cs typeface="ＭＳ Ｐゴシック" charset="0"/>
              </a:rPr>
              <a:t> materijala koji pripada  grupi koja se predstavlja kao Islamska  Država otkrili su istraživači Instituta za strateški dijalog (ISD).</a:t>
            </a:r>
          </a:p>
          <a:p>
            <a:pPr algn="l"/>
            <a:r>
              <a:rPr lang="sr-Latn-RS" sz="1200" kern="1200" baseline="0" dirty="0" smtClean="0">
                <a:solidFill>
                  <a:schemeClr val="tx1"/>
                </a:solidFill>
                <a:latin typeface="+mn-lt"/>
                <a:ea typeface="MS PGothic" pitchFamily="34" charset="-128"/>
                <a:cs typeface="ＭＳ Ｐゴシック" charset="0"/>
              </a:rPr>
              <a:t>____________________________________________________________________________</a:t>
            </a:r>
            <a:endParaRPr lang="sr-Latn-RS" sz="1200" kern="1200" dirty="0" smtClean="0">
              <a:solidFill>
                <a:schemeClr val="tx1"/>
              </a:solidFill>
              <a:latin typeface="+mn-lt"/>
              <a:ea typeface="MS PGothic" pitchFamily="34" charset="-128"/>
              <a:cs typeface="ＭＳ Ｐゴシック" charset="0"/>
            </a:endParaRPr>
          </a:p>
          <a:p>
            <a:pPr algn="l"/>
            <a:endParaRPr lang="sr-Latn-RS" sz="1200" kern="1200" dirty="0" smtClean="0">
              <a:solidFill>
                <a:schemeClr val="tx1"/>
              </a:solidFill>
              <a:latin typeface="+mn-lt"/>
              <a:ea typeface="MS PGothic" pitchFamily="34" charset="-128"/>
              <a:cs typeface="ＭＳ Ｐゴシック" charset="0"/>
            </a:endParaRPr>
          </a:p>
          <a:p>
            <a:pPr algn="l"/>
            <a:r>
              <a:rPr lang="sr-Latn-RS" sz="1200" kern="1200" dirty="0" smtClean="0">
                <a:solidFill>
                  <a:schemeClr val="tx1"/>
                </a:solidFill>
                <a:latin typeface="+mn-lt"/>
                <a:ea typeface="MS PGothic" pitchFamily="34" charset="-128"/>
                <a:cs typeface="ＭＳ Ｐゴシック" charset="0"/>
              </a:rPr>
              <a:t>Informacije iz </a:t>
            </a:r>
            <a:r>
              <a:rPr lang="en-US" sz="1200" i="1" kern="1200" dirty="0" smtClean="0">
                <a:solidFill>
                  <a:schemeClr val="tx1"/>
                </a:solidFill>
                <a:latin typeface="+mn-lt"/>
                <a:ea typeface="MS PGothic" pitchFamily="34" charset="-128"/>
                <a:cs typeface="ＭＳ Ｐゴシック" charset="0"/>
              </a:rPr>
              <a:t>IOCTA </a:t>
            </a:r>
            <a:r>
              <a:rPr lang="en-US" sz="1200" kern="1200" dirty="0" smtClean="0">
                <a:solidFill>
                  <a:schemeClr val="tx1"/>
                </a:solidFill>
                <a:latin typeface="+mn-lt"/>
                <a:ea typeface="MS PGothic" pitchFamily="34" charset="-128"/>
                <a:cs typeface="ＭＳ Ｐゴシック" charset="0"/>
              </a:rPr>
              <a:t>2019</a:t>
            </a:r>
            <a:r>
              <a:rPr lang="sr-Latn-RS" sz="1200" kern="1200" dirty="0" smtClean="0">
                <a:solidFill>
                  <a:schemeClr val="tx1"/>
                </a:solidFill>
                <a:latin typeface="+mn-lt"/>
                <a:ea typeface="MS PGothic" pitchFamily="34" charset="-128"/>
                <a:cs typeface="ＭＳ Ｐゴシック" charset="0"/>
              </a:rPr>
              <a:t>.</a:t>
            </a:r>
            <a:endParaRPr lang="en-US" sz="1200" kern="1200" dirty="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92</a:t>
            </a:fld>
            <a:endParaRPr lang="en-US" altLang="en-US"/>
          </a:p>
        </p:txBody>
      </p:sp>
    </p:spTree>
    <p:extLst>
      <p:ext uri="{BB962C8B-B14F-4D97-AF65-F5344CB8AC3E}">
        <p14:creationId xmlns:p14="http://schemas.microsoft.com/office/powerpoint/2010/main" val="362853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 Toj temi ćemo se vratiti na sledećoj sesiji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Kako upotreba interneta stiže na svako mesto i do svakog čoveka u svetu, kriminal se povećava, a kriminalci otkrivaju nove moguće ilegalne aktivnosti. Krivična dela počinjena pomoću mreža predstavljaju onaj vid kriminala koji je ponajviše </a:t>
            </a:r>
            <a:r>
              <a:rPr lang="sr-Latn-RS" sz="1200" kern="1200" dirty="0" err="1" smtClean="0">
                <a:solidFill>
                  <a:schemeClr val="tx1"/>
                </a:solidFill>
                <a:effectLst/>
                <a:latin typeface="+mn-lt"/>
                <a:ea typeface="MS PGothic" pitchFamily="34" charset="-128"/>
                <a:cs typeface="ＭＳ Ｐゴシック" charset="0"/>
              </a:rPr>
              <a:t>transnacionalan</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Takva priroda izaziva naročite teškoće za sve one koji istražuju te kriminalne aktivnosti: na jednoj strani sveta dokazi mogu nestati ako se ne sačuvaju smesta, u istom trenutku, a pripadnici organa reda moraju poštovati političke granice. Osim toga, oni moraju da slede zakonske procedure i javne kanale da traže međunarodnu pomoć u krivičnopravnim istragama.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Međutim, tokom poslednjih godina postalo je više nego jasno da novi oblici ekspeditivne i brze, neometane uzajamne pravne pomoći u krivičnim stvarima predstavljaju imperativ kada je reč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a:t>
            </a:r>
            <a:endParaRPr lang="en-US" sz="1200" kern="1200" dirty="0" smtClean="0">
              <a:solidFill>
                <a:schemeClr val="tx1"/>
              </a:solidFill>
              <a:effectLst/>
              <a:latin typeface="+mn-lt"/>
              <a:ea typeface="MS PGothic" pitchFamily="34" charset="-128"/>
              <a:cs typeface="ＭＳ Ｐゴシック" charset="0"/>
            </a:endParaRPr>
          </a:p>
          <a:p>
            <a:pPr marL="171450" indent="457200">
              <a:buFont typeface="Arial" panose="020B0604020202020204" pitchFamily="34" charset="0"/>
              <a:buChar cha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221793414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Izveštaj IOCTA 2019.</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Činioci koji se ukrštaju i podstiču kriminal su oni činioci koji omogućuju ili na neki drugi način doprinose razvoju mnogih oblasti kriminala, ali ne moraju nužno sami po sebi biti kriminalni</a:t>
            </a:r>
            <a:endParaRPr lang="en-US" sz="1200" kern="1200" dirty="0" smtClean="0">
              <a:solidFill>
                <a:schemeClr val="tx1"/>
              </a:solidFill>
              <a:effectLst/>
              <a:latin typeface="+mn-lt"/>
              <a:ea typeface="MS PGothic" pitchFamily="34" charset="-128"/>
              <a:cs typeface="ＭＳ Ｐゴシック" charset="0"/>
            </a:endParaRP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93</a:t>
            </a:fld>
            <a:endParaRPr lang="en-US" altLang="en-US"/>
          </a:p>
        </p:txBody>
      </p:sp>
    </p:spTree>
    <p:extLst>
      <p:ext uri="{BB962C8B-B14F-4D97-AF65-F5344CB8AC3E}">
        <p14:creationId xmlns:p14="http://schemas.microsoft.com/office/powerpoint/2010/main" val="336106163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 </a:t>
            </a:r>
            <a:r>
              <a:rPr lang="sr-Latn-RS" sz="1200" i="1" kern="1200" dirty="0" smtClean="0">
                <a:solidFill>
                  <a:schemeClr val="tx1"/>
                </a:solidFill>
                <a:effectLst/>
                <a:latin typeface="+mn-lt"/>
                <a:ea typeface="MS PGothic" pitchFamily="34" charset="-128"/>
                <a:cs typeface="ＭＳ Ｐゴシック" charset="0"/>
              </a:rPr>
              <a:t>IOCTA</a:t>
            </a:r>
            <a:r>
              <a:rPr lang="sr-Latn-RS"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err="1" smtClean="0">
                <a:solidFill>
                  <a:schemeClr val="tx1"/>
                </a:solidFill>
                <a:effectLst/>
                <a:latin typeface="+mn-lt"/>
                <a:ea typeface="MS PGothic" pitchFamily="34" charset="-128"/>
                <a:cs typeface="ＭＳ Ｐゴシック" charset="0"/>
              </a:rPr>
              <a:t>Počinioci</a:t>
            </a:r>
            <a:r>
              <a:rPr lang="sr-Latn-RS" sz="1200" kern="1200" dirty="0" smtClean="0">
                <a:solidFill>
                  <a:schemeClr val="tx1"/>
                </a:solidFill>
                <a:effectLst/>
                <a:latin typeface="+mn-lt"/>
                <a:ea typeface="MS PGothic" pitchFamily="34" charset="-128"/>
                <a:cs typeface="ＭＳ Ｐゴシック" charset="0"/>
              </a:rPr>
              <a:t> su prvenstveno koristili „pecanje” (</a:t>
            </a:r>
            <a:r>
              <a:rPr lang="sr-Latn-RS" sz="1200" i="1" kern="1200" dirty="0" err="1" smtClean="0">
                <a:solidFill>
                  <a:schemeClr val="tx1"/>
                </a:solidFill>
                <a:effectLst/>
                <a:latin typeface="+mn-lt"/>
                <a:ea typeface="MS PGothic" pitchFamily="34" charset="-128"/>
                <a:cs typeface="ＭＳ Ｐゴシック" charset="0"/>
              </a:rPr>
              <a:t>phishing</a:t>
            </a:r>
            <a:r>
              <a:rPr lang="sr-Latn-RS" sz="1200" kern="1200" dirty="0" smtClean="0">
                <a:solidFill>
                  <a:schemeClr val="tx1"/>
                </a:solidFill>
                <a:effectLst/>
                <a:latin typeface="+mn-lt"/>
                <a:ea typeface="MS PGothic" pitchFamily="34" charset="-128"/>
                <a:cs typeface="ＭＳ Ｐゴシック" charset="0"/>
              </a:rPr>
              <a:t>) da bi prikupljali lične bankarske podatke građana, podatke sa platnih kartica ili druge akreditive za </a:t>
            </a:r>
            <a:r>
              <a:rPr lang="sr-Latn-RS" sz="1200" kern="1200" dirty="0" err="1" smtClean="0">
                <a:solidFill>
                  <a:schemeClr val="tx1"/>
                </a:solidFill>
                <a:effectLst/>
                <a:latin typeface="+mn-lt"/>
                <a:ea typeface="MS PGothic" pitchFamily="34" charset="-128"/>
                <a:cs typeface="ＭＳ Ｐゴシック" charset="0"/>
              </a:rPr>
              <a:t>logovanje</a:t>
            </a:r>
            <a:r>
              <a:rPr lang="sr-Latn-RS" sz="1200" kern="1200" dirty="0" smtClean="0">
                <a:solidFill>
                  <a:schemeClr val="tx1"/>
                </a:solidFill>
                <a:effectLst/>
                <a:latin typeface="+mn-lt"/>
                <a:ea typeface="MS PGothic" pitchFamily="34" charset="-128"/>
                <a:cs typeface="ＭＳ Ｐゴシック" charset="0"/>
              </a:rPr>
              <a:t>. Kriminalci takve podatke ili prodaju na ilegalnom tržištu ili ih neposredno koriste radi izvršenja krivičnog dela prevare.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Novčane mule su korišćene kao podrška u svim aspektima dela iz oblasti finansijskog 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To se odnosi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i na prevare u domenu bezgotovinskog plaćanja. Ljudi su plaćali prenos nezakonitih novčanih sredstava i „pranje” tih sredstava i uvođenje u normalne finansijske tokove.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err="1" smtClean="0">
                <a:solidFill>
                  <a:schemeClr val="tx1"/>
                </a:solidFill>
                <a:effectLst/>
                <a:latin typeface="+mn-lt"/>
                <a:ea typeface="MS PGothic" pitchFamily="34" charset="-128"/>
                <a:cs typeface="ＭＳ Ｐゴシック" charset="0"/>
              </a:rPr>
              <a:t>Kriptovalute</a:t>
            </a:r>
            <a:r>
              <a:rPr lang="sr-Latn-RS" sz="1200" kern="1200" dirty="0" smtClean="0">
                <a:solidFill>
                  <a:schemeClr val="tx1"/>
                </a:solidFill>
                <a:effectLst/>
                <a:latin typeface="+mn-lt"/>
                <a:ea typeface="MS PGothic" pitchFamily="34" charset="-128"/>
                <a:cs typeface="ＭＳ Ｐゴシック" charset="0"/>
              </a:rPr>
              <a:t> </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pomenute su ranije u ovom odeljku, ali su uvrštene i ovde radi potpunosti</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94</a:t>
            </a:fld>
            <a:endParaRPr lang="en-US" altLang="en-US"/>
          </a:p>
        </p:txBody>
      </p:sp>
    </p:spTree>
    <p:extLst>
      <p:ext uri="{BB962C8B-B14F-4D97-AF65-F5344CB8AC3E}">
        <p14:creationId xmlns:p14="http://schemas.microsoft.com/office/powerpoint/2010/main" val="315286738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95</a:t>
            </a:fld>
            <a:endParaRPr lang="en-US" altLang="en-US"/>
          </a:p>
        </p:txBody>
      </p:sp>
    </p:spTree>
    <p:extLst>
      <p:ext uri="{BB962C8B-B14F-4D97-AF65-F5344CB8AC3E}">
        <p14:creationId xmlns:p14="http://schemas.microsoft.com/office/powerpoint/2010/main" val="33774218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Pre nego što pređemo na internet, treba barem donekle da bliže sagledamo šta je mreža i šta čini jednu mrežu – što je važno da bi bilo mogućno shvatiti kako internet funkcioniše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treba da počne ovu sesiju postavljajući polaznicima otvoreno pitanje – to jest treba da utroši malo vremena kako bi pokušao da ih podstakne da opišu šta, po njima, predstavlja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se može uraditi plenarno, sa celom grupom – ili u manjim grupama. Zamisao je da se laički  definiše predmet proučavanja</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96</a:t>
            </a:fld>
            <a:endParaRPr lang="en-US" altLang="en-US"/>
          </a:p>
        </p:txBody>
      </p:sp>
    </p:spTree>
    <p:extLst>
      <p:ext uri="{BB962C8B-B14F-4D97-AF65-F5344CB8AC3E}">
        <p14:creationId xmlns:p14="http://schemas.microsoft.com/office/powerpoint/2010/main" val="2789502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xmlns="" id="{B15714A6-B05B-47A5-B92B-D727BD3A45D0}"/>
              </a:ext>
            </a:extLst>
          </p:cNvPr>
          <p:cNvSpPr>
            <a:spLocks noGrp="1"/>
          </p:cNvSpPr>
          <p:nvPr>
            <p:ph type="body" idx="1"/>
          </p:nvPr>
        </p:nvSpPr>
        <p:spPr/>
        <p:txBody>
          <a:bodyPr/>
          <a:lstStyle/>
          <a:p>
            <a:endParaRPr lang="en-GB" sz="3600" dirty="0"/>
          </a:p>
        </p:txBody>
      </p:sp>
    </p:spTree>
    <p:extLst>
      <p:ext uri="{BB962C8B-B14F-4D97-AF65-F5344CB8AC3E}">
        <p14:creationId xmlns:p14="http://schemas.microsoft.com/office/powerpoint/2010/main" val="2380099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4197456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4222722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1656270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a:t>
            </a:fld>
            <a:r>
              <a:rPr lang="en-US" sz="1200" b="1" dirty="0">
                <a:solidFill>
                  <a:srgbClr val="FFFFFF"/>
                </a:solidFill>
                <a:latin typeface="Verdana" charset="0"/>
                <a:cs typeface="Verdana" charset="0"/>
              </a:rPr>
              <a:t> -</a:t>
            </a:r>
          </a:p>
        </p:txBody>
      </p:sp>
    </p:spTree>
    <p:extLst>
      <p:ext uri="{BB962C8B-B14F-4D97-AF65-F5344CB8AC3E}">
        <p14:creationId xmlns:p14="http://schemas.microsoft.com/office/powerpoint/2010/main" val="258683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123613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01/04/2021</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525167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01/04/2021</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285707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01/04/2021</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3227970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01/04/2021</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444567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01/04/2021</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848528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01/04/2021</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969199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a:defRPr/>
            </a:pPr>
            <a:fld id="{D8D012CA-83C7-43BF-AC9E-7461E7903907}" type="datetimeFigureOut">
              <a:rPr lang="en-GB"/>
              <a:pPr>
                <a:defRPr/>
              </a:pPr>
              <a:t>01/04/2021</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GB"/>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8953D8D-E641-4349-A400-3F0BD5E4150E}"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hyperlink" Target="https://www.unodc.org/unodc/en/cybercrime/global-programme-cybercrime.html" TargetMode="External"/><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hyperlink" Target="https://www.un.org/press/en/2000/20001204.ga9842.doc.html" TargetMode="External"/><Relationship Id="rId4" Type="http://schemas.openxmlformats.org/officeDocument/2006/relationships/image" Target="../media/image19.jpeg"/></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hyperlink" Target="https://www.interpol.int/en/Crimes/Cybercrime" TargetMode="External"/><Relationship Id="rId4" Type="http://schemas.openxmlformats.org/officeDocument/2006/relationships/image" Target="../media/image20.jpeg"/></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hyperlink" Target="https://ec.europa.eu/home-affairs/what-we-do/policies/cybercrime_en" TargetMode="External"/><Relationship Id="rId4" Type="http://schemas.openxmlformats.org/officeDocument/2006/relationships/image" Target="../media/image21.jpeg"/></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hyperlink" Target="https://www.europol.europa.eu/about-europol/european-cybercrime-centre-ec3" TargetMode="External"/><Relationship Id="rId4" Type="http://schemas.openxmlformats.org/officeDocument/2006/relationships/image" Target="../media/image22.png"/></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hyperlink" Target="http://www.eurojust.europa.eu/pages/home.aspx" TargetMode="External"/><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hyperlink" Target="https://www.ejn-crimjust.europa.eu/ejn/Ejn_Home/EN" TargetMode="External"/><Relationship Id="rId4" Type="http://schemas.openxmlformats.org/officeDocument/2006/relationships/image" Target="../media/image24.jpeg"/></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hyperlink" Target="https://www.ejn-crimjust.europa.eu/ejn/Ejn_Home/EN" TargetMode="External"/><Relationship Id="rId4" Type="http://schemas.openxmlformats.org/officeDocument/2006/relationships/image" Target="../media/image25.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hyperlink" Target="https://www.coe.int/en/web/cybercrime/cybercrime-office-c-proc" TargetMode="External"/><Relationship Id="rId4" Type="http://schemas.openxmlformats.org/officeDocument/2006/relationships/image" Target="../media/image26.jpeg"/></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hyperlink" Target="http://www.oas.org/juridico/english/cyber.htm" TargetMode="External"/><Relationship Id="rId5" Type="http://schemas.openxmlformats.org/officeDocument/2006/relationships/image" Target="../media/image28.png"/><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hyperlink" Target="https://au.int/en/treaties/african-union-convention-cyber-security-and-personal-data-protection" TargetMode="External"/><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hyperlink" Target="http://www.combattingcybercrime.org/" TargetMode="External"/><Relationship Id="rId5" Type="http://schemas.openxmlformats.org/officeDocument/2006/relationships/image" Target="../media/image31.png"/><Relationship Id="rId4" Type="http://schemas.openxmlformats.org/officeDocument/2006/relationships/image" Target="../media/image30.jpeg"/></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hyperlink" Target="http://pilonsec.org/strategicplan/cybercrime-pilon" TargetMode="External"/><Relationship Id="rId4" Type="http://schemas.openxmlformats.org/officeDocument/2006/relationships/image" Target="../media/image32.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1.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1.jpe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jpe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forbes.com/sites/bernardmarr/2018/05/21/how-much-data-do-we-create-every-day-the-mind-blowing-stats-everyone-should-read/"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9.png"/><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5.jpe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jpe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0.jpeg"/></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jpeg"/><Relationship Id="rId4" Type="http://schemas.openxmlformats.org/officeDocument/2006/relationships/image" Target="../media/image60.jpe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7.jpe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65.png"/><Relationship Id="rId4" Type="http://schemas.openxmlformats.org/officeDocument/2006/relationships/image" Target="../media/image60.jpe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69.pn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mailto:matteo.lucchetti@coe.in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xmlns=""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xmlns=""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xmlns="" id="{15364E51-4F34-4DA1-8843-ADA973D0B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a16="http://schemas.microsoft.com/office/drawing/2014/main" xmlns="" id="{B2A2B581-F8BC-48D4-AF7E-AAF0CE808C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xmlns=""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xmlns=""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dirty="0">
                <a:solidFill>
                  <a:srgbClr val="FFFFFF"/>
                </a:solidFill>
                <a:latin typeface="Verdana" panose="020B0604030504040204" pitchFamily="34" charset="0"/>
              </a:rPr>
              <a:t>www.coe.int/cybercrime						</a:t>
            </a:r>
          </a:p>
        </p:txBody>
      </p:sp>
      <p:sp>
        <p:nvSpPr>
          <p:cNvPr id="2057" name="Rectangle 2">
            <a:extLst>
              <a:ext uri="{FF2B5EF4-FFF2-40B4-BE49-F238E27FC236}">
                <a16:creationId xmlns:a16="http://schemas.microsoft.com/office/drawing/2014/main" xmlns="" id="{D192EA30-54CE-4062-B518-E86D1D7BEC69}"/>
              </a:ext>
            </a:extLst>
          </p:cNvPr>
          <p:cNvSpPr>
            <a:spLocks noChangeArrowheads="1"/>
          </p:cNvSpPr>
          <p:nvPr/>
        </p:nvSpPr>
        <p:spPr bwMode="auto">
          <a:xfrm>
            <a:off x="290513" y="2352650"/>
            <a:ext cx="8599487" cy="4124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3600" b="1" dirty="0" smtClean="0">
                <a:latin typeface="Verdana" panose="020B0604030504040204" pitchFamily="34" charset="0"/>
              </a:rPr>
              <a:t>Sesija </a:t>
            </a:r>
            <a:r>
              <a:rPr lang="en-GB" altLang="en-US" sz="3600" b="1" dirty="0" smtClean="0">
                <a:latin typeface="Verdana" panose="020B0604030504040204" pitchFamily="34" charset="0"/>
              </a:rPr>
              <a:t>1.5</a:t>
            </a:r>
            <a:endParaRPr lang="en-GB" altLang="en-US" sz="3600" b="1" dirty="0">
              <a:latin typeface="Verdana" panose="020B0604030504040204" pitchFamily="34" charset="0"/>
            </a:endParaRPr>
          </a:p>
          <a:p>
            <a:pPr algn="ctr" eaLnBrk="1" hangingPunct="1">
              <a:spcBef>
                <a:spcPct val="0"/>
              </a:spcBef>
              <a:buFontTx/>
              <a:buNone/>
            </a:pPr>
            <a:r>
              <a:rPr lang="sr-Latn-RS" altLang="en-US" sz="3600" b="1" dirty="0" smtClean="0">
                <a:latin typeface="Verdana" panose="020B0604030504040204" pitchFamily="34" charset="0"/>
              </a:rPr>
              <a:t>Osnovni podaci o </a:t>
            </a:r>
            <a:r>
              <a:rPr lang="sr-Latn-RS" altLang="en-US" sz="3600" b="1" dirty="0" err="1" smtClean="0">
                <a:latin typeface="Verdana" panose="020B0604030504040204" pitchFamily="34" charset="0"/>
              </a:rPr>
              <a:t>visokotehnološkom</a:t>
            </a:r>
            <a:r>
              <a:rPr lang="sr-Latn-RS" altLang="en-US" sz="3600" b="1" dirty="0" smtClean="0">
                <a:latin typeface="Verdana" panose="020B0604030504040204" pitchFamily="34" charset="0"/>
              </a:rPr>
              <a:t> kriminalu</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sr-Latn-RS" altLang="en-US" sz="1600" b="1" dirty="0" smtClean="0">
              <a:latin typeface="Verdana" panose="020B0604030504040204" pitchFamily="34" charset="0"/>
            </a:endParaRPr>
          </a:p>
          <a:p>
            <a:pPr algn="ctr" eaLnBrk="1" hangingPunct="1">
              <a:spcBef>
                <a:spcPct val="0"/>
              </a:spcBef>
              <a:buFontTx/>
              <a:buNone/>
            </a:pPr>
            <a:r>
              <a:rPr lang="en-GB" altLang="en-US" sz="1800" b="1" dirty="0" err="1" smtClean="0">
                <a:latin typeface="Verdana" panose="020B0604030504040204" pitchFamily="34" charset="0"/>
              </a:rPr>
              <a:t>Xxxxx</a:t>
            </a:r>
            <a:r>
              <a:rPr lang="en-GB" altLang="en-US" sz="1800" b="1" dirty="0" smtClean="0">
                <a:latin typeface="Verdana" panose="020B0604030504040204" pitchFamily="34" charset="0"/>
              </a:rPr>
              <a:t> </a:t>
            </a:r>
            <a:r>
              <a:rPr lang="en-GB" altLang="en-US" sz="1800" b="1" dirty="0">
                <a:latin typeface="Verdana" panose="020B0604030504040204" pitchFamily="34" charset="0"/>
              </a:rPr>
              <a:t>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sr-Latn-RS" altLang="en-US" sz="1400" i="1" dirty="0" smtClean="0">
                <a:latin typeface="Verdana" panose="020B0604030504040204" pitchFamily="34" charset="0"/>
              </a:rPr>
              <a:t>Savet Evrope</a:t>
            </a:r>
            <a:endParaRPr lang="en-GB" altLang="en-US" sz="1400" i="1" dirty="0">
              <a:latin typeface="Verdana" panose="020B0604030504040204" pitchFamily="34" charset="0"/>
            </a:endParaRPr>
          </a:p>
          <a:p>
            <a:pPr algn="ctr" eaLnBrk="1" hangingPunct="1">
              <a:spcBef>
                <a:spcPct val="0"/>
              </a:spcBef>
              <a:buFontTx/>
              <a:buNone/>
            </a:pPr>
            <a:endParaRPr lang="en-GB" altLang="en-US" sz="1400" b="1" dirty="0">
              <a:solidFill>
                <a:srgbClr val="2F618F"/>
              </a:solidFill>
              <a:latin typeface="Verdana" panose="020B0604030504040204" pitchFamily="34" charset="0"/>
              <a:hlinkClick r:id="rId5"/>
            </a:endParaRPr>
          </a:p>
          <a:p>
            <a:pPr algn="ctr" eaLnBrk="1" hangingPunct="1">
              <a:spcBef>
                <a:spcPct val="0"/>
              </a:spcBef>
              <a:buFontTx/>
              <a:buNone/>
            </a:pPr>
            <a:r>
              <a:rPr lang="en-GB" altLang="en-US" sz="1200" b="1" dirty="0" err="1" smtClean="0">
                <a:solidFill>
                  <a:srgbClr val="2F618F"/>
                </a:solidFill>
                <a:latin typeface="Verdana" panose="020B0604030504040204" pitchFamily="34" charset="0"/>
              </a:rPr>
              <a:t>imejl</a:t>
            </a:r>
            <a:endParaRPr lang="en-GB" altLang="en-US" sz="1200" b="1" dirty="0">
              <a:solidFill>
                <a:srgbClr val="2F618F"/>
              </a:solidFill>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a:t>
            </a:r>
            <a:r>
              <a:rPr lang="sr-Latn-RS" altLang="en-US" sz="1600" b="1" dirty="0" smtClean="0">
                <a:latin typeface="Verdana" panose="020B0604030504040204" pitchFamily="34" charset="0"/>
              </a:rPr>
              <a:t>Mesec GGGG</a:t>
            </a:r>
            <a:endParaRPr lang="en-GB" altLang="en-US" sz="1600" b="1" dirty="0">
              <a:latin typeface="Verdana" panose="020B0604030504040204" pitchFamily="34" charset="0"/>
            </a:endParaRPr>
          </a:p>
        </p:txBody>
      </p:sp>
      <p:sp>
        <p:nvSpPr>
          <p:cNvPr id="10" name="Rectangle 2">
            <a:extLst>
              <a:ext uri="{FF2B5EF4-FFF2-40B4-BE49-F238E27FC236}">
                <a16:creationId xmlns:a16="http://schemas.microsoft.com/office/drawing/2014/main" xmlns="" id="{DF1503B2-B0B3-4330-9439-3D5954CA1625}"/>
              </a:ext>
            </a:extLst>
          </p:cNvPr>
          <p:cNvSpPr>
            <a:spLocks noChangeArrowheads="1"/>
          </p:cNvSpPr>
          <p:nvPr/>
        </p:nvSpPr>
        <p:spPr bwMode="auto">
          <a:xfrm>
            <a:off x="365125" y="117758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sz="1400" b="1" dirty="0">
                <a:latin typeface="Verdana" panose="020B0604030504040204" pitchFamily="34" charset="0"/>
                <a:ea typeface="Verdana" panose="020B0604030504040204" pitchFamily="34" charset="0"/>
                <a:cs typeface="Verdana" panose="020B0604030504040204" pitchFamily="34" charset="0"/>
              </a:rPr>
              <a:t>Uvodni kurs </a:t>
            </a:r>
            <a:r>
              <a:rPr lang="sr-Latn-RS" sz="1400" b="1" dirty="0" err="1">
                <a:latin typeface="Verdana" panose="020B0604030504040204" pitchFamily="34" charset="0"/>
                <a:ea typeface="Verdana" panose="020B0604030504040204" pitchFamily="34" charset="0"/>
                <a:cs typeface="Verdana" panose="020B0604030504040204" pitchFamily="34" charset="0"/>
              </a:rPr>
              <a:t>Pravosudne</a:t>
            </a:r>
            <a:r>
              <a:rPr lang="sr-Latn-RS" sz="1400" b="1" dirty="0">
                <a:latin typeface="Verdana" panose="020B0604030504040204" pitchFamily="34" charset="0"/>
                <a:ea typeface="Verdana" panose="020B0604030504040204" pitchFamily="34" charset="0"/>
                <a:cs typeface="Verdana" panose="020B0604030504040204" pitchFamily="34" charset="0"/>
              </a:rPr>
              <a:t> obuke o </a:t>
            </a:r>
            <a:r>
              <a:rPr lang="sr-Latn-RS" sz="1400" b="1" dirty="0" err="1">
                <a:latin typeface="Verdana" panose="020B0604030504040204" pitchFamily="34" charset="0"/>
                <a:ea typeface="Verdana" panose="020B0604030504040204" pitchFamily="34" charset="0"/>
                <a:cs typeface="Verdana" panose="020B0604030504040204" pitchFamily="34" charset="0"/>
              </a:rPr>
              <a:t>visokotehnološkom</a:t>
            </a:r>
            <a:r>
              <a:rPr lang="sr-Latn-RS" sz="1400" b="1" dirty="0">
                <a:latin typeface="Verdana" panose="020B0604030504040204" pitchFamily="34" charset="0"/>
                <a:ea typeface="Verdana" panose="020B0604030504040204" pitchFamily="34" charset="0"/>
                <a:cs typeface="Verdana" panose="020B0604030504040204" pitchFamily="34" charset="0"/>
              </a:rPr>
              <a:t> kriminalu i elektronskim dokazima</a:t>
            </a:r>
            <a:endParaRPr lang="en-GB" altLang="en-US" sz="1400" i="1"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Fenomeni</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24744"/>
            <a:ext cx="8640960" cy="5040311"/>
          </a:xfrm>
        </p:spPr>
        <p:txBody>
          <a:bodyPr/>
          <a:lstStyle/>
          <a:p>
            <a:pPr marL="0" indent="0" eaLnBrk="1" hangingPunct="1">
              <a:buNone/>
            </a:pPr>
            <a:r>
              <a:rPr lang="sr-Latn-RS" altLang="sr-Latn-RS" sz="2800" dirty="0" smtClean="0"/>
              <a:t>Ljudi obično misle da se mi bavimo </a:t>
            </a:r>
            <a:r>
              <a:rPr lang="en-GB" altLang="sr-Latn-RS" sz="2800" dirty="0" smtClean="0"/>
              <a:t>-</a:t>
            </a:r>
            <a:endParaRPr lang="en-GB" altLang="sr-Latn-RS" sz="2800" dirty="0"/>
          </a:p>
          <a:p>
            <a:pPr eaLnBrk="1" hangingPunct="1"/>
            <a:r>
              <a:rPr lang="sr-Latn-RS" sz="2800" dirty="0" err="1"/>
              <a:t>Hakovanjem</a:t>
            </a:r>
            <a:r>
              <a:rPr lang="sr-Latn-RS" sz="2800" dirty="0"/>
              <a:t>, virusima, računarskim crvima ili zlonamernim programima (</a:t>
            </a:r>
            <a:r>
              <a:rPr lang="sr-Latn-RS" sz="2800" dirty="0" err="1"/>
              <a:t>malverom</a:t>
            </a:r>
            <a:r>
              <a:rPr lang="sr-Latn-RS" sz="2800" dirty="0"/>
              <a:t>)</a:t>
            </a:r>
            <a:endParaRPr lang="en-GB" altLang="sr-Latn-RS" sz="2800" dirty="0"/>
          </a:p>
          <a:p>
            <a:pPr eaLnBrk="1" hangingPunct="1"/>
            <a:r>
              <a:rPr lang="en-GB" altLang="sr-Latn-RS" sz="2800" i="1" dirty="0"/>
              <a:t>DoS, DDoS</a:t>
            </a:r>
          </a:p>
          <a:p>
            <a:pPr marL="0" indent="0" eaLnBrk="1" hangingPunct="1">
              <a:buNone/>
            </a:pPr>
            <a:r>
              <a:rPr lang="sr-Latn-RS" sz="2800" dirty="0"/>
              <a:t>Ima sve više i više „</a:t>
            </a:r>
            <a:r>
              <a:rPr lang="sr-Latn-RS" sz="2800" dirty="0" err="1"/>
              <a:t>profitno</a:t>
            </a:r>
            <a:r>
              <a:rPr lang="sr-Latn-RS" sz="2800" dirty="0"/>
              <a:t> orijentisanog” kriminala</a:t>
            </a:r>
            <a:endParaRPr lang="pt-PT" altLang="sr-Latn-RS" sz="2800" dirty="0"/>
          </a:p>
          <a:p>
            <a:pPr eaLnBrk="1" hangingPunct="1"/>
            <a:r>
              <a:rPr lang="sr-Latn-RS" altLang="sr-Latn-RS" sz="2800" dirty="0" smtClean="0"/>
              <a:t>Kompromitovanje poslovnih </a:t>
            </a:r>
            <a:r>
              <a:rPr lang="sr-Latn-RS" altLang="sr-Latn-RS" sz="2800" dirty="0" err="1" smtClean="0"/>
              <a:t>imejlova</a:t>
            </a:r>
            <a:r>
              <a:rPr lang="pt-PT" altLang="sr-Latn-RS" sz="2800" dirty="0" smtClean="0"/>
              <a:t>*</a:t>
            </a:r>
            <a:endParaRPr lang="pt-PT" altLang="sr-Latn-RS" sz="2800" dirty="0"/>
          </a:p>
          <a:p>
            <a:pPr eaLnBrk="1" hangingPunct="1"/>
            <a:r>
              <a:rPr lang="pt-PT" altLang="sr-Latn-RS" sz="2800" i="1" dirty="0"/>
              <a:t>Ransomware</a:t>
            </a:r>
            <a:r>
              <a:rPr lang="pt-PT" altLang="sr-Latn-RS" sz="2800" dirty="0"/>
              <a:t> </a:t>
            </a:r>
            <a:r>
              <a:rPr lang="sr-Latn-RS" altLang="sr-Latn-RS" sz="2800" dirty="0" smtClean="0"/>
              <a:t> (ucenjivanje)</a:t>
            </a:r>
            <a:r>
              <a:rPr lang="pt-PT" altLang="sr-Latn-RS" sz="2800" dirty="0" smtClean="0"/>
              <a:t>*</a:t>
            </a:r>
            <a:endParaRPr lang="pt-PT" altLang="sr-Latn-RS" sz="2800" dirty="0"/>
          </a:p>
          <a:p>
            <a:pPr marL="0" indent="0" eaLnBrk="1" hangingPunct="1">
              <a:buNone/>
            </a:pPr>
            <a:r>
              <a:rPr lang="sr-Latn-RS" altLang="sr-Latn-RS" sz="2800" dirty="0" smtClean="0"/>
              <a:t>Ili korišćenje mreže</a:t>
            </a:r>
            <a:endParaRPr lang="pt-PT" altLang="sr-Latn-RS" sz="2800" dirty="0"/>
          </a:p>
          <a:p>
            <a:pPr eaLnBrk="1" hangingPunct="1"/>
            <a:r>
              <a:rPr lang="sr-Latn-RS" sz="2800" dirty="0"/>
              <a:t>Za izvršenje krivičnih dela ili </a:t>
            </a:r>
            <a:br>
              <a:rPr lang="sr-Latn-RS" sz="2800" dirty="0"/>
            </a:br>
            <a:r>
              <a:rPr lang="sr-Latn-RS" sz="2800" dirty="0"/>
              <a:t>omogućavanje izvršenja krivičnih </a:t>
            </a:r>
            <a:r>
              <a:rPr lang="sr-Latn-RS" sz="2800" dirty="0" smtClean="0"/>
              <a:t/>
            </a:r>
            <a:br>
              <a:rPr lang="sr-Latn-RS" sz="2800" dirty="0" smtClean="0"/>
            </a:br>
            <a:r>
              <a:rPr lang="sr-Latn-RS" sz="2800" dirty="0" smtClean="0"/>
              <a:t>dela</a:t>
            </a:r>
            <a:endParaRPr lang="pt-PT" altLang="sr-Latn-RS" sz="2800" dirty="0"/>
          </a:p>
        </p:txBody>
      </p:sp>
      <p:pic>
        <p:nvPicPr>
          <p:cNvPr id="13" name="Content Placeholder 10" descr="glowing-world-map-background-1280x960.jpg">
            <a:extLst>
              <a:ext uri="{FF2B5EF4-FFF2-40B4-BE49-F238E27FC236}">
                <a16:creationId xmlns:a16="http://schemas.microsoft.com/office/drawing/2014/main" xmlns=""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077072"/>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7569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Izazovi</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sr-Latn-RS" b="1" dirty="0"/>
              <a:t>Kibernetička bezbednost </a:t>
            </a:r>
            <a:r>
              <a:rPr lang="sr-Latn-RS" dirty="0"/>
              <a:t>– nastojanja da se zaustavi </a:t>
            </a:r>
            <a:r>
              <a:rPr lang="sr-Latn-RS" dirty="0" err="1"/>
              <a:t>visokotehnološki</a:t>
            </a:r>
            <a:r>
              <a:rPr lang="sr-Latn-RS" dirty="0"/>
              <a:t> kriminal</a:t>
            </a:r>
            <a:endParaRPr lang="en-GB" altLang="sr-Latn-RS" dirty="0"/>
          </a:p>
          <a:p>
            <a:pPr marL="0" indent="0" eaLnBrk="1" hangingPunct="1">
              <a:buNone/>
            </a:pPr>
            <a:r>
              <a:rPr lang="sr-Latn-RS" b="1" spc="-40" dirty="0"/>
              <a:t>Kibernetičko ratovanje </a:t>
            </a:r>
            <a:r>
              <a:rPr lang="sr-Latn-RS" spc="-40" dirty="0"/>
              <a:t>– međunarodna trka u naoružavanju danas se </a:t>
            </a:r>
            <a:r>
              <a:rPr lang="sr-Latn-RS" spc="-40" dirty="0" smtClean="0"/>
              <a:t>odvija </a:t>
            </a:r>
            <a:r>
              <a:rPr lang="sr-Latn-RS" spc="-40" dirty="0" err="1"/>
              <a:t>onlajn</a:t>
            </a:r>
            <a:r>
              <a:rPr lang="sr-Latn-RS" spc="-40" dirty="0"/>
              <a:t> </a:t>
            </a:r>
            <a:r>
              <a:rPr lang="sr-Latn-RS" spc="-40" dirty="0" smtClean="0"/>
              <a:t>a ne </a:t>
            </a:r>
            <a:r>
              <a:rPr lang="sr-Latn-RS" spc="-40" dirty="0" err="1" smtClean="0"/>
              <a:t>oflajn</a:t>
            </a:r>
            <a:endParaRPr lang="en-GB" altLang="sr-Latn-RS" spc="-40" dirty="0"/>
          </a:p>
        </p:txBody>
      </p:sp>
      <p:pic>
        <p:nvPicPr>
          <p:cNvPr id="13" name="Content Placeholder 10" descr="glowing-world-map-background-1280x960.jpg">
            <a:extLst>
              <a:ext uri="{FF2B5EF4-FFF2-40B4-BE49-F238E27FC236}">
                <a16:creationId xmlns:a16="http://schemas.microsoft.com/office/drawing/2014/main" xmlns=""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1">
            <a:extLst>
              <a:ext uri="{FF2B5EF4-FFF2-40B4-BE49-F238E27FC236}">
                <a16:creationId xmlns:a16="http://schemas.microsoft.com/office/drawing/2014/main" xmlns="" id="{B64D8914-222E-486F-9670-4F9C5B04919D}"/>
              </a:ext>
            </a:extLst>
          </p:cNvPr>
          <p:cNvSpPr txBox="1">
            <a:spLocks/>
          </p:cNvSpPr>
          <p:nvPr/>
        </p:nvSpPr>
        <p:spPr bwMode="auto">
          <a:xfrm>
            <a:off x="-151144" y="3573325"/>
            <a:ext cx="5803264" cy="24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eaLnBrk="1" hangingPunct="1">
              <a:buFont typeface="Wingdings" panose="05000000000000000000" pitchFamily="2" charset="2"/>
              <a:buChar char="Ø"/>
            </a:pPr>
            <a:r>
              <a:rPr lang="sr-Latn-RS" sz="3200" dirty="0"/>
              <a:t>Kibernetičko ratovanje je korišćenje tehnologije za napad na neku državu, </a:t>
            </a:r>
            <a:r>
              <a:rPr lang="sr-Latn-RS" sz="3200" dirty="0" smtClean="0"/>
              <a:t>uporediv </a:t>
            </a:r>
            <a:r>
              <a:rPr lang="sr-Latn-RS" sz="3200" dirty="0"/>
              <a:t>sa stvarnim ratovanjem</a:t>
            </a:r>
            <a:endParaRPr lang="en-GB" sz="3200" dirty="0"/>
          </a:p>
          <a:p>
            <a:pPr lvl="1" algn="r" eaLnBrk="1" hangingPunct="1"/>
            <a:r>
              <a:rPr lang="en-GB" altLang="sr-Latn-RS" sz="1400" dirty="0" err="1" smtClean="0"/>
              <a:t>Wik</a:t>
            </a:r>
            <a:r>
              <a:rPr lang="sr-Latn-RS" altLang="sr-Latn-RS" sz="1400" dirty="0" smtClean="0"/>
              <a:t>i</a:t>
            </a:r>
            <a:r>
              <a:rPr lang="en-GB" altLang="sr-Latn-RS" sz="1400" i="1" dirty="0" err="1" smtClean="0"/>
              <a:t>pedia</a:t>
            </a:r>
            <a:endParaRPr lang="pt-PT" altLang="sr-Latn-RS" sz="1400" i="1" dirty="0"/>
          </a:p>
        </p:txBody>
      </p:sp>
    </p:spTree>
    <p:extLst>
      <p:ext uri="{BB962C8B-B14F-4D97-AF65-F5344CB8AC3E}">
        <p14:creationId xmlns:p14="http://schemas.microsoft.com/office/powerpoint/2010/main" val="2166262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xmlns=""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xmlns=""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xmlns=""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xmlns=""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sr-Latn-RS" sz="4400" dirty="0" smtClean="0"/>
              <a:t>Pitanja</a:t>
            </a:r>
            <a:endParaRPr lang="en-GB" sz="4400" dirty="0"/>
          </a:p>
        </p:txBody>
      </p:sp>
    </p:spTree>
    <p:extLst>
      <p:ext uri="{BB962C8B-B14F-4D97-AF65-F5344CB8AC3E}">
        <p14:creationId xmlns:p14="http://schemas.microsoft.com/office/powerpoint/2010/main" val="1021003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r-Latn-RS" dirty="0" smtClean="0"/>
              <a:t>ŠTA JE VISOKOTEHNOLOŠKI KRIMINAL</a:t>
            </a:r>
            <a:r>
              <a:rPr lang="en-GB" dirty="0" smtClean="0"/>
              <a:t>?</a:t>
            </a:r>
            <a:endParaRPr lang="en-GB" dirty="0"/>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sr-Latn-RS" dirty="0" smtClean="0"/>
              <a:t>Osnovi </a:t>
            </a:r>
            <a:r>
              <a:rPr lang="sr-Latn-RS" dirty="0" err="1" smtClean="0"/>
              <a:t>visokotehnološkog</a:t>
            </a:r>
            <a:r>
              <a:rPr lang="sr-Latn-RS" dirty="0" smtClean="0"/>
              <a:t> kriminala</a:t>
            </a:r>
            <a:endParaRPr lang="en-GB" dirty="0"/>
          </a:p>
        </p:txBody>
      </p:sp>
      <p:sp>
        <p:nvSpPr>
          <p:cNvPr id="4" name="Rectangle 3">
            <a:extLst>
              <a:ext uri="{FF2B5EF4-FFF2-40B4-BE49-F238E27FC236}">
                <a16:creationId xmlns:a16="http://schemas.microsoft.com/office/drawing/2014/main" xmlns=""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xmlns=""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xmlns=""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2</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xmlns=""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2764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Šta je </a:t>
            </a:r>
            <a:r>
              <a:rPr lang="sr-Latn-RS" sz="3200" dirty="0" err="1" smtClean="0">
                <a:solidFill>
                  <a:schemeClr val="bg1"/>
                </a:solidFill>
                <a:latin typeface="Verdana" charset="0"/>
                <a:cs typeface="Verdana" charset="0"/>
              </a:rPr>
              <a:t>visokotehnološki</a:t>
            </a:r>
            <a:r>
              <a:rPr lang="sr-Latn-RS" sz="3200" dirty="0" smtClean="0">
                <a:solidFill>
                  <a:schemeClr val="bg1"/>
                </a:solidFill>
                <a:latin typeface="Verdana" charset="0"/>
                <a:cs typeface="Verdana" charset="0"/>
              </a:rPr>
              <a:t> kriminal</a:t>
            </a:r>
            <a:r>
              <a:rPr lang="en-GB"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0" indent="0" eaLnBrk="1" hangingPunct="1">
              <a:buNone/>
            </a:pPr>
            <a:r>
              <a:rPr lang="sr-Latn-RS" altLang="sr-Latn-RS" dirty="0" smtClean="0"/>
              <a:t>Koriste </a:t>
            </a:r>
            <a:r>
              <a:rPr lang="sr-Latn-RS" altLang="sr-Latn-RS" dirty="0" smtClean="0"/>
              <a:t>se </a:t>
            </a:r>
            <a:r>
              <a:rPr lang="sr-Latn-RS" altLang="sr-Latn-RS" dirty="0" smtClean="0"/>
              <a:t>različiti izrazi:</a:t>
            </a:r>
            <a:endParaRPr lang="en-GB" altLang="sr-Latn-RS" dirty="0"/>
          </a:p>
          <a:p>
            <a:pPr eaLnBrk="1" hangingPunct="1"/>
            <a:r>
              <a:rPr lang="sr-Latn-RS" dirty="0" err="1"/>
              <a:t>Visokotehnološki</a:t>
            </a:r>
            <a:r>
              <a:rPr lang="sr-Latn-RS" dirty="0"/>
              <a:t> kriminal, </a:t>
            </a:r>
            <a:r>
              <a:rPr lang="sr-Latn-RS" dirty="0" smtClean="0"/>
              <a:t>računarski kriminal</a:t>
            </a:r>
            <a:r>
              <a:rPr lang="sr-Latn-RS" dirty="0"/>
              <a:t>, </a:t>
            </a:r>
            <a:r>
              <a:rPr lang="sr-Latn-RS" dirty="0" err="1"/>
              <a:t>sajber</a:t>
            </a:r>
            <a:r>
              <a:rPr lang="sr-Latn-RS" dirty="0"/>
              <a:t> kriminal, internet kriminal, IT kriminal, tehnološki kriminal</a:t>
            </a:r>
            <a:endParaRPr lang="en-GB" altLang="sr-Latn-RS" dirty="0" smtClean="0"/>
          </a:p>
          <a:p>
            <a:pPr lvl="1" eaLnBrk="1" hangingPunct="1"/>
            <a:r>
              <a:rPr lang="sr-Latn-RS" dirty="0"/>
              <a:t>S</a:t>
            </a:r>
            <a:r>
              <a:rPr lang="sr-Latn-RS" dirty="0" smtClean="0"/>
              <a:t>vi </a:t>
            </a:r>
            <a:r>
              <a:rPr lang="sr-Latn-RS" dirty="0"/>
              <a:t>se koriste kao sinonimi</a:t>
            </a:r>
            <a:endParaRPr lang="en-GB" altLang="sr-Latn-RS" dirty="0" smtClean="0"/>
          </a:p>
          <a:p>
            <a:pPr lvl="1" eaLnBrk="1" hangingPunct="1"/>
            <a:r>
              <a:rPr lang="sr-Latn-RS" altLang="sr-Latn-RS" dirty="0" smtClean="0"/>
              <a:t>To </a:t>
            </a:r>
            <a:r>
              <a:rPr lang="sr-Latn-RS" altLang="sr-Latn-RS" dirty="0" smtClean="0"/>
              <a:t>zbunjuje</a:t>
            </a:r>
            <a:r>
              <a:rPr lang="en-GB" altLang="sr-Latn-RS" dirty="0" smtClean="0"/>
              <a:t>!</a:t>
            </a:r>
            <a:endParaRPr lang="en-GB" altLang="sr-Latn-RS" dirty="0"/>
          </a:p>
          <a:p>
            <a:pPr lvl="1" eaLnBrk="1" hangingPunct="1"/>
            <a:endParaRPr lang="en-GB" altLang="sr-Latn-RS" dirty="0"/>
          </a:p>
          <a:p>
            <a:pPr eaLnBrk="1" hangingPunct="1"/>
            <a:r>
              <a:rPr lang="sr-Latn-RS" dirty="0"/>
              <a:t>Zato bi možda trebalo da sve to </a:t>
            </a:r>
            <a:br>
              <a:rPr lang="sr-Latn-RS" dirty="0"/>
            </a:br>
            <a:r>
              <a:rPr lang="sr-Latn-RS" dirty="0"/>
              <a:t>podelimo na odeljke </a:t>
            </a:r>
            <a:r>
              <a:rPr lang="en-GB" altLang="sr-Latn-RS" dirty="0" smtClean="0"/>
              <a:t>….</a:t>
            </a:r>
            <a:endParaRPr lang="en-GB" altLang="sr-Latn-RS" dirty="0"/>
          </a:p>
        </p:txBody>
      </p:sp>
      <p:pic>
        <p:nvPicPr>
          <p:cNvPr id="2050" name="Picture 2" descr="Sony makes cybercrime even more dangerous | Computerworld">
            <a:extLst>
              <a:ext uri="{FF2B5EF4-FFF2-40B4-BE49-F238E27FC236}">
                <a16:creationId xmlns:a16="http://schemas.microsoft.com/office/drawing/2014/main" xmlns="" id="{EDF87724-40F1-4997-8B09-DA2B144653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6739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Šta je </a:t>
            </a:r>
            <a:r>
              <a:rPr lang="sr-Latn-RS" sz="3200" dirty="0" err="1" smtClean="0">
                <a:solidFill>
                  <a:schemeClr val="bg1"/>
                </a:solidFill>
                <a:latin typeface="Verdana" charset="0"/>
                <a:cs typeface="Verdana" charset="0"/>
              </a:rPr>
              <a:t>visokotehnološki</a:t>
            </a:r>
            <a:r>
              <a:rPr lang="sr-Latn-RS" sz="3200" dirty="0" smtClean="0">
                <a:solidFill>
                  <a:schemeClr val="bg1"/>
                </a:solidFill>
                <a:latin typeface="Verdana" charset="0"/>
                <a:cs typeface="Verdana" charset="0"/>
              </a:rPr>
              <a:t> kriminal</a:t>
            </a:r>
            <a:r>
              <a:rPr lang="en-GB"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026448"/>
            <a:ext cx="8892480" cy="5535389"/>
          </a:xfrm>
        </p:spPr>
        <p:txBody>
          <a:bodyPr/>
          <a:lstStyle/>
          <a:p>
            <a:pPr eaLnBrk="1" hangingPunct="1">
              <a:spcBef>
                <a:spcPts val="300"/>
              </a:spcBef>
            </a:pPr>
            <a:r>
              <a:rPr lang="sr-Latn-RS" altLang="sr-Latn-RS" sz="2800" b="1" dirty="0" smtClean="0">
                <a:solidFill>
                  <a:srgbClr val="0070C0"/>
                </a:solidFill>
              </a:rPr>
              <a:t>Tehnologija kao žrtva kriminala</a:t>
            </a:r>
            <a:endParaRPr lang="en-GB" altLang="sr-Latn-RS" dirty="0"/>
          </a:p>
          <a:p>
            <a:pPr lvl="1" eaLnBrk="1" hangingPunct="1">
              <a:spcBef>
                <a:spcPts val="300"/>
              </a:spcBef>
            </a:pPr>
            <a:r>
              <a:rPr lang="sr-Latn-RS" sz="2400" spc="-40" dirty="0"/>
              <a:t>„pravi” </a:t>
            </a:r>
            <a:r>
              <a:rPr lang="sr-Latn-RS" sz="2400" spc="-40" dirty="0" err="1"/>
              <a:t>visokotehnološki</a:t>
            </a:r>
            <a:r>
              <a:rPr lang="sr-Latn-RS" sz="2400" spc="-40" dirty="0"/>
              <a:t> kriminal – </a:t>
            </a:r>
            <a:r>
              <a:rPr lang="sr-Latn-RS" sz="2400" spc="-40" dirty="0" err="1"/>
              <a:t>hakovanje</a:t>
            </a:r>
            <a:r>
              <a:rPr lang="sr-Latn-RS" sz="2400" spc="-40" dirty="0"/>
              <a:t>, </a:t>
            </a:r>
            <a:r>
              <a:rPr lang="sr-Latn-RS" sz="2400" i="1" spc="-40" dirty="0" err="1"/>
              <a:t>DDoS</a:t>
            </a:r>
            <a:r>
              <a:rPr lang="sr-Latn-RS" sz="2400" spc="-40" dirty="0"/>
              <a:t>, virus, </a:t>
            </a:r>
            <a:r>
              <a:rPr lang="sr-Latn-RS" sz="2400" spc="-40" dirty="0" err="1"/>
              <a:t>malver</a:t>
            </a:r>
            <a:endParaRPr lang="en-GB" altLang="sr-Latn-RS" sz="2400" spc="-40" dirty="0"/>
          </a:p>
          <a:p>
            <a:pPr eaLnBrk="1" hangingPunct="1">
              <a:spcBef>
                <a:spcPts val="300"/>
              </a:spcBef>
            </a:pPr>
            <a:r>
              <a:rPr lang="sr-Latn-RS" altLang="sr-Latn-RS" sz="2800" b="1" dirty="0" smtClean="0">
                <a:solidFill>
                  <a:srgbClr val="0070C0"/>
                </a:solidFill>
              </a:rPr>
              <a:t>Tehnologija kao pomoć u obavljanju kriminalnih radnji</a:t>
            </a:r>
            <a:endParaRPr lang="en-GB" altLang="sr-Latn-RS" sz="2800" dirty="0"/>
          </a:p>
          <a:p>
            <a:pPr lvl="1" eaLnBrk="1" hangingPunct="1">
              <a:spcBef>
                <a:spcPts val="300"/>
              </a:spcBef>
            </a:pPr>
            <a:r>
              <a:rPr lang="sr-Latn-RS" sz="2400" dirty="0"/>
              <a:t>pomoć u izvršenju „tradicionalnih” krivičnih dela, kao što su falsifikovanje, pretnje, ucena, nepristojne slike</a:t>
            </a:r>
            <a:endParaRPr lang="en-GB" altLang="sr-Latn-RS" sz="2400" dirty="0"/>
          </a:p>
          <a:p>
            <a:pPr eaLnBrk="1" hangingPunct="1">
              <a:spcBef>
                <a:spcPts val="300"/>
              </a:spcBef>
            </a:pPr>
            <a:r>
              <a:rPr lang="sr-Latn-RS" altLang="sr-Latn-RS" sz="2800" b="1" dirty="0" smtClean="0">
                <a:solidFill>
                  <a:srgbClr val="0070C0"/>
                </a:solidFill>
              </a:rPr>
              <a:t>Tehnologija kao sredstvo za komunikaciju u kriminalu</a:t>
            </a:r>
            <a:endParaRPr lang="en-GB" altLang="sr-Latn-RS" sz="2800" b="1" dirty="0">
              <a:solidFill>
                <a:srgbClr val="0070C0"/>
              </a:solidFill>
            </a:endParaRPr>
          </a:p>
          <a:p>
            <a:pPr lvl="1" eaLnBrk="1" hangingPunct="1">
              <a:spcBef>
                <a:spcPts val="300"/>
              </a:spcBef>
            </a:pPr>
            <a:r>
              <a:rPr lang="sr-Latn-RS" sz="2400" dirty="0"/>
              <a:t>kriminalci komuniciraju da bi smanjili mogućnost da budu otkriveni, između ostalog, tako što šifruju poruke</a:t>
            </a:r>
            <a:endParaRPr lang="en-GB" altLang="sr-Latn-RS" sz="2400" dirty="0"/>
          </a:p>
          <a:p>
            <a:pPr eaLnBrk="1" hangingPunct="1">
              <a:spcBef>
                <a:spcPts val="300"/>
              </a:spcBef>
            </a:pPr>
            <a:r>
              <a:rPr lang="sr-Latn-RS" altLang="sr-Latn-RS" sz="2800" b="1" dirty="0" smtClean="0">
                <a:solidFill>
                  <a:srgbClr val="0070C0"/>
                </a:solidFill>
              </a:rPr>
              <a:t>Tehnologija kao medijum za skladištenje podataka iz kriminalnog domena</a:t>
            </a:r>
            <a:endParaRPr lang="en-GB" altLang="sr-Latn-RS" sz="2800" b="1" dirty="0">
              <a:solidFill>
                <a:srgbClr val="0070C0"/>
              </a:solidFill>
            </a:endParaRPr>
          </a:p>
          <a:p>
            <a:pPr lvl="1" eaLnBrk="1" hangingPunct="1">
              <a:spcBef>
                <a:spcPts val="300"/>
              </a:spcBef>
            </a:pPr>
            <a:r>
              <a:rPr lang="sr-Latn-RS" sz="2400" dirty="0"/>
              <a:t>Namerno/nenamerno skladištenje podataka korisnih za istragu</a:t>
            </a:r>
            <a:endParaRPr lang="en-GB" altLang="sr-Latn-RS" sz="2400" dirty="0"/>
          </a:p>
          <a:p>
            <a:pPr eaLnBrk="1" hangingPunct="1">
              <a:spcBef>
                <a:spcPts val="300"/>
              </a:spcBef>
            </a:pPr>
            <a:r>
              <a:rPr lang="sr-Latn-RS" altLang="sr-Latn-RS" sz="2800" b="1" dirty="0" smtClean="0">
                <a:solidFill>
                  <a:srgbClr val="0070C0"/>
                </a:solidFill>
              </a:rPr>
              <a:t>Tehnologija kao svedok krivičnog dela</a:t>
            </a:r>
            <a:endParaRPr lang="en-GB" altLang="sr-Latn-RS" sz="2800" b="1" dirty="0">
              <a:solidFill>
                <a:srgbClr val="0070C0"/>
              </a:solidFill>
            </a:endParaRPr>
          </a:p>
          <a:p>
            <a:pPr lvl="1" eaLnBrk="1" hangingPunct="1">
              <a:spcBef>
                <a:spcPts val="300"/>
              </a:spcBef>
            </a:pPr>
            <a:r>
              <a:rPr lang="sr-Latn-RS" sz="2400" spc="-40" dirty="0"/>
              <a:t>Dokazi koji mogu da potkrepe/pobiju druge dokaze, kao što je alibi</a:t>
            </a:r>
            <a:endParaRPr lang="en-GB" altLang="sr-Latn-RS" sz="2400" spc="-40" dirty="0"/>
          </a:p>
        </p:txBody>
      </p:sp>
    </p:spTree>
    <p:extLst>
      <p:ext uri="{BB962C8B-B14F-4D97-AF65-F5344CB8AC3E}">
        <p14:creationId xmlns:p14="http://schemas.microsoft.com/office/powerpoint/2010/main" val="3832034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220662"/>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Život </a:t>
            </a:r>
            <a:r>
              <a:rPr lang="sr-Latn-RS" sz="3200" dirty="0" smtClean="0">
                <a:solidFill>
                  <a:schemeClr val="bg1"/>
                </a:solidFill>
                <a:latin typeface="Verdana" charset="0"/>
                <a:cs typeface="Verdana" charset="0"/>
              </a:rPr>
              <a:t>policije i tužilaštva</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0" indent="0" eaLnBrk="1" hangingPunct="1">
              <a:buNone/>
            </a:pPr>
            <a:r>
              <a:rPr lang="sr-Latn-RS" dirty="0"/>
              <a:t>Sada postoje posebne jedinice/grupe koje se bave krivičnim delima na internetu i krivičnim delima računarskog tipa </a:t>
            </a:r>
            <a:r>
              <a:rPr lang="sr-Latn-RS" altLang="sr-Latn-RS" dirty="0" smtClean="0"/>
              <a:t>:</a:t>
            </a:r>
            <a:endParaRPr lang="en-GB" altLang="sr-Latn-RS" dirty="0"/>
          </a:p>
          <a:p>
            <a:pPr lvl="1"/>
            <a:r>
              <a:rPr lang="sr-Latn-RS" dirty="0"/>
              <a:t>Jedinica za </a:t>
            </a:r>
            <a:r>
              <a:rPr lang="sr-Latn-RS" dirty="0" err="1"/>
              <a:t>visokotehnološki</a:t>
            </a:r>
            <a:r>
              <a:rPr lang="sr-Latn-RS" dirty="0"/>
              <a:t> kriminal</a:t>
            </a:r>
            <a:endParaRPr lang="en-US" dirty="0"/>
          </a:p>
          <a:p>
            <a:pPr lvl="1"/>
            <a:r>
              <a:rPr lang="sr-Latn-RS" dirty="0"/>
              <a:t>Jedinica za </a:t>
            </a:r>
            <a:r>
              <a:rPr lang="sr-Latn-RS" dirty="0" err="1"/>
              <a:t>sajber</a:t>
            </a:r>
            <a:r>
              <a:rPr lang="sr-Latn-RS" dirty="0"/>
              <a:t> kriminal</a:t>
            </a:r>
            <a:endParaRPr lang="en-US" dirty="0"/>
          </a:p>
          <a:p>
            <a:pPr lvl="1"/>
            <a:r>
              <a:rPr lang="sr-Latn-RS" dirty="0"/>
              <a:t>Jedinica za kompjutersku </a:t>
            </a:r>
            <a:r>
              <a:rPr lang="sr-Latn-RS" dirty="0" err="1"/>
              <a:t>forenziku</a:t>
            </a:r>
            <a:endParaRPr lang="en-US" dirty="0"/>
          </a:p>
          <a:p>
            <a:pPr lvl="1"/>
            <a:r>
              <a:rPr lang="sr-Latn-RS" dirty="0"/>
              <a:t>Istraga </a:t>
            </a:r>
            <a:r>
              <a:rPr lang="sr-Latn-RS" dirty="0" err="1"/>
              <a:t>pedofilije</a:t>
            </a:r>
            <a:r>
              <a:rPr lang="sr-Latn-RS" dirty="0"/>
              <a:t> </a:t>
            </a:r>
            <a:r>
              <a:rPr lang="sr-Latn-RS" dirty="0" err="1"/>
              <a:t>onlajn</a:t>
            </a:r>
            <a:endParaRPr lang="en-US" dirty="0"/>
          </a:p>
          <a:p>
            <a:pPr lvl="1"/>
            <a:r>
              <a:rPr lang="sr-Latn-RS" dirty="0"/>
              <a:t>Istrage otvorenog izvora</a:t>
            </a:r>
            <a:endParaRPr lang="en-US" dirty="0"/>
          </a:p>
          <a:p>
            <a:pPr lvl="1"/>
            <a:r>
              <a:rPr lang="sr-Latn-RS" dirty="0"/>
              <a:t>Tajne </a:t>
            </a:r>
            <a:r>
              <a:rPr lang="sr-Latn-RS" dirty="0" err="1"/>
              <a:t>onlajn</a:t>
            </a:r>
            <a:r>
              <a:rPr lang="sr-Latn-RS" dirty="0"/>
              <a:t> operacije</a:t>
            </a:r>
            <a:endParaRPr lang="en-US" dirty="0"/>
          </a:p>
          <a:p>
            <a:pPr marL="0" indent="0">
              <a:buNone/>
            </a:pPr>
            <a:r>
              <a:rPr lang="sr-Latn-RS" dirty="0"/>
              <a:t>Vaša zemlja svakako ima svoju jedinicu</a:t>
            </a:r>
            <a:r>
              <a:rPr lang="en-GB" altLang="sr-Latn-RS" dirty="0" smtClean="0"/>
              <a:t>!</a:t>
            </a:r>
            <a:endParaRPr lang="en-GB" altLang="sr-Latn-RS" dirty="0"/>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a16="http://schemas.microsoft.com/office/drawing/2014/main" xmlns="" id="{F0CF4CD7-7887-4629-BEA0-732969AEDE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49920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Dakle, konačno, o definiciji</a:t>
            </a:r>
            <a:r>
              <a:rPr lang="en-GB"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0" indent="0">
              <a:buNone/>
            </a:pPr>
            <a:r>
              <a:rPr lang="sr-Latn-RS" altLang="sr-Latn-RS" b="1" dirty="0">
                <a:solidFill>
                  <a:srgbClr val="0070C0"/>
                </a:solidFill>
              </a:rPr>
              <a:t>Kriminal koji zavisi od visoke tehnologije </a:t>
            </a:r>
            <a:r>
              <a:rPr lang="sr-Latn-RS" altLang="sr-Latn-RS" b="1" dirty="0" smtClean="0">
                <a:solidFill>
                  <a:srgbClr val="0070C0"/>
                </a:solidFill>
              </a:rPr>
              <a:t>(</a:t>
            </a:r>
            <a:r>
              <a:rPr lang="en-GB" altLang="sr-Latn-RS" b="1" i="1" dirty="0" smtClean="0">
                <a:solidFill>
                  <a:srgbClr val="0070C0"/>
                </a:solidFill>
              </a:rPr>
              <a:t>Cyber-dependant crime</a:t>
            </a:r>
            <a:r>
              <a:rPr lang="sr-Latn-RS" altLang="sr-Latn-RS" b="1" dirty="0" smtClean="0">
                <a:solidFill>
                  <a:srgbClr val="0070C0"/>
                </a:solidFill>
              </a:rPr>
              <a:t>)</a:t>
            </a:r>
            <a:r>
              <a:rPr lang="en-GB" altLang="sr-Latn-RS" b="1" dirty="0" smtClean="0">
                <a:solidFill>
                  <a:srgbClr val="0070C0"/>
                </a:solidFill>
              </a:rPr>
              <a:t> </a:t>
            </a:r>
            <a:r>
              <a:rPr lang="en-GB" altLang="sr-Latn-RS" dirty="0" smtClean="0"/>
              <a:t>– </a:t>
            </a:r>
            <a:r>
              <a:rPr lang="sr-Latn-RS" dirty="0"/>
              <a:t>svaka kriminalna radnja koja se može izvršiti samo pomoću računara, računarskih mreža ili drugih oblika informaciono-komunikacione tehnologije (IKT</a:t>
            </a:r>
            <a:r>
              <a:rPr lang="sr-Latn-RS" dirty="0" smtClean="0"/>
              <a:t>).</a:t>
            </a:r>
            <a:endParaRPr lang="en-US" sz="2800" dirty="0"/>
          </a:p>
          <a:p>
            <a:pPr marL="0" indent="0" algn="r">
              <a:buNone/>
            </a:pPr>
            <a:r>
              <a:rPr lang="en-US" sz="1600" dirty="0" smtClean="0"/>
              <a:t>‘</a:t>
            </a:r>
            <a:r>
              <a:rPr lang="sr-Latn-RS" sz="1600" i="1" dirty="0"/>
              <a:t>Cyber </a:t>
            </a:r>
            <a:r>
              <a:rPr lang="sr-Latn-RS" sz="1600" i="1" dirty="0" err="1"/>
              <a:t>crime</a:t>
            </a:r>
            <a:r>
              <a:rPr lang="sr-Latn-RS" sz="1600" i="1" dirty="0"/>
              <a:t>: A </a:t>
            </a:r>
            <a:r>
              <a:rPr lang="sr-Latn-RS" sz="1600" i="1" dirty="0" err="1"/>
              <a:t>review</a:t>
            </a:r>
            <a:r>
              <a:rPr lang="sr-Latn-RS" sz="1600" i="1" dirty="0"/>
              <a:t> of the </a:t>
            </a:r>
            <a:r>
              <a:rPr lang="sr-Latn-RS" sz="1600" i="1" dirty="0" err="1"/>
              <a:t>evidence</a:t>
            </a:r>
            <a:r>
              <a:rPr lang="sr-Latn-RS" sz="1600" i="1" dirty="0"/>
              <a:t> (</a:t>
            </a:r>
            <a:r>
              <a:rPr lang="sr-Latn-RS" sz="1600" i="1" dirty="0" err="1"/>
              <a:t>McGuire</a:t>
            </a:r>
            <a:r>
              <a:rPr lang="sr-Latn-RS" sz="1600" i="1" dirty="0"/>
              <a:t> &amp; </a:t>
            </a:r>
            <a:r>
              <a:rPr lang="sr-Latn-RS" sz="1600" i="1" dirty="0" err="1"/>
              <a:t>Dowling</a:t>
            </a:r>
            <a:r>
              <a:rPr lang="sr-Latn-RS" sz="1600" i="1" dirty="0"/>
              <a:t>) </a:t>
            </a:r>
            <a:r>
              <a:rPr lang="sr-Latn-RS" sz="1600" i="1" dirty="0" smtClean="0"/>
              <a:t>2013’</a:t>
            </a:r>
            <a:endParaRPr lang="en-US" sz="1600" dirty="0"/>
          </a:p>
          <a:p>
            <a:pPr lvl="1"/>
            <a:endParaRPr lang="en-US" sz="2400" dirty="0"/>
          </a:p>
          <a:p>
            <a:pPr lvl="1">
              <a:buFont typeface="Wingdings" panose="05000000000000000000" pitchFamily="2" charset="2"/>
              <a:buChar char="Ø"/>
            </a:pPr>
            <a:r>
              <a:rPr lang="sr-Latn-RS" dirty="0"/>
              <a:t>Takva krivična dela su tipično usmerena na računare, mreže ili druge IKT </a:t>
            </a:r>
            <a:r>
              <a:rPr lang="sr-Latn-RS" dirty="0" smtClean="0"/>
              <a:t>izvore.</a:t>
            </a:r>
          </a:p>
          <a:p>
            <a:pPr lvl="1">
              <a:buFont typeface="Wingdings" panose="05000000000000000000" pitchFamily="2" charset="2"/>
              <a:buChar char="Ø"/>
            </a:pPr>
            <a:r>
              <a:rPr lang="sr-Latn-RS" dirty="0" smtClean="0"/>
              <a:t>U </a:t>
            </a:r>
            <a:r>
              <a:rPr lang="sr-Latn-RS" dirty="0"/>
              <a:t>suštini, bez interneta kriminalci ne bi </a:t>
            </a:r>
            <a:r>
              <a:rPr lang="sr-Latn-RS" dirty="0" smtClean="0"/>
              <a:t/>
            </a:r>
            <a:br>
              <a:rPr lang="sr-Latn-RS" dirty="0" smtClean="0"/>
            </a:br>
            <a:r>
              <a:rPr lang="sr-Latn-RS" dirty="0" smtClean="0"/>
              <a:t>mogli da počine </a:t>
            </a:r>
            <a:r>
              <a:rPr lang="sr-Latn-RS" dirty="0"/>
              <a:t>ta krivična </a:t>
            </a:r>
            <a:r>
              <a:rPr lang="sr-Latn-RS" dirty="0" smtClean="0"/>
              <a:t>dela.</a:t>
            </a:r>
            <a:endParaRPr lang="en-GB" altLang="sr-Latn-RS" sz="5400" dirty="0"/>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a16="http://schemas.microsoft.com/office/drawing/2014/main" xmlns="" id="{56E2FF29-3D95-482D-A98F-140C533992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5020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0F22973E-8CC9-4C0B-B546-EACD257DA5C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Provera znanja</a:t>
            </a:r>
            <a:endParaRPr lang="en-GB" sz="2000" dirty="0">
              <a:solidFill>
                <a:schemeClr val="bg1"/>
              </a:solidFill>
              <a:latin typeface="Verdana" charset="0"/>
              <a:cs typeface="Verdana" charset="0"/>
            </a:endParaRPr>
          </a:p>
        </p:txBody>
      </p:sp>
      <p:pic>
        <p:nvPicPr>
          <p:cNvPr id="8" name="Picture 4">
            <a:extLst>
              <a:ext uri="{FF2B5EF4-FFF2-40B4-BE49-F238E27FC236}">
                <a16:creationId xmlns="" xmlns:a16="http://schemas.microsoft.com/office/drawing/2014/main" id="{F0D3AB1B-9A46-4066-B80B-9491DA6F943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CAC1262F-F248-494E-99B0-D5250C313A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1" name="TextBox 10">
            <a:extLst>
              <a:ext uri="{FF2B5EF4-FFF2-40B4-BE49-F238E27FC236}">
                <a16:creationId xmlns="" xmlns:a16="http://schemas.microsoft.com/office/drawing/2014/main" id="{9D3848A9-4745-4BB6-B8CB-6C939829A8B8}"/>
              </a:ext>
            </a:extLst>
          </p:cNvPr>
          <p:cNvSpPr txBox="1"/>
          <p:nvPr/>
        </p:nvSpPr>
        <p:spPr>
          <a:xfrm>
            <a:off x="588962" y="1124744"/>
            <a:ext cx="8030033" cy="830997"/>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Koji od navedenih opisa može biti uvršten u opis </a:t>
            </a:r>
            <a:r>
              <a:rPr lang="sr-Latn-RS" sz="2400" dirty="0" err="1" smtClean="0">
                <a:solidFill>
                  <a:schemeClr val="tx1">
                    <a:lumMod val="65000"/>
                    <a:lumOff val="35000"/>
                  </a:schemeClr>
                </a:solidFill>
                <a:latin typeface="+mj-lt"/>
              </a:rPr>
              <a:t>visokotehnološkog</a:t>
            </a:r>
            <a:r>
              <a:rPr lang="sr-Latn-RS" sz="2400" dirty="0" smtClean="0">
                <a:solidFill>
                  <a:schemeClr val="tx1">
                    <a:lumMod val="65000"/>
                    <a:lumOff val="35000"/>
                  </a:schemeClr>
                </a:solidFill>
                <a:latin typeface="+mj-lt"/>
              </a:rPr>
              <a:t> kriminala</a:t>
            </a:r>
            <a:r>
              <a:rPr lang="en-GB" sz="2400" dirty="0" smtClean="0">
                <a:solidFill>
                  <a:schemeClr val="tx1">
                    <a:lumMod val="65000"/>
                    <a:lumOff val="35000"/>
                  </a:schemeClr>
                </a:solidFill>
                <a:latin typeface="+mj-lt"/>
              </a:rPr>
              <a:t>?</a:t>
            </a:r>
            <a:endParaRPr lang="en-GB" sz="2400" dirty="0">
              <a:solidFill>
                <a:schemeClr val="tx1">
                  <a:lumMod val="65000"/>
                  <a:lumOff val="35000"/>
                </a:schemeClr>
              </a:solidFill>
              <a:latin typeface="+mj-lt"/>
            </a:endParaRPr>
          </a:p>
        </p:txBody>
      </p:sp>
      <p:sp>
        <p:nvSpPr>
          <p:cNvPr id="12" name="TextBox 11">
            <a:extLst>
              <a:ext uri="{FF2B5EF4-FFF2-40B4-BE49-F238E27FC236}">
                <a16:creationId xmlns="" xmlns:a16="http://schemas.microsoft.com/office/drawing/2014/main" id="{E75702A7-7EF5-41B1-83AA-F3F0AACE8FD2}"/>
              </a:ext>
            </a:extLst>
          </p:cNvPr>
          <p:cNvSpPr txBox="1"/>
          <p:nvPr/>
        </p:nvSpPr>
        <p:spPr>
          <a:xfrm>
            <a:off x="556984" y="3789040"/>
            <a:ext cx="8030032" cy="2677656"/>
          </a:xfrm>
          <a:prstGeom prst="rect">
            <a:avLst/>
          </a:prstGeom>
          <a:solidFill>
            <a:schemeClr val="tx1">
              <a:lumMod val="65000"/>
              <a:lumOff val="35000"/>
            </a:schemeClr>
          </a:solidFill>
        </p:spPr>
        <p:txBody>
          <a:bodyPr wrap="square" rtlCol="0">
            <a:spAutoFit/>
          </a:bodyPr>
          <a:lstStyle/>
          <a:p>
            <a:pPr algn="ctr"/>
            <a:r>
              <a:rPr lang="sr-Latn-RS" sz="2400" dirty="0" smtClean="0">
                <a:solidFill>
                  <a:schemeClr val="bg1"/>
                </a:solidFill>
                <a:latin typeface="+mj-lt"/>
              </a:rPr>
              <a:t>Tačan odgovor je</a:t>
            </a:r>
            <a:r>
              <a:rPr lang="en-GB" sz="2400" dirty="0" smtClean="0">
                <a:solidFill>
                  <a:schemeClr val="bg1"/>
                </a:solidFill>
                <a:latin typeface="+mj-lt"/>
              </a:rPr>
              <a:t> </a:t>
            </a:r>
            <a:r>
              <a:rPr lang="en-GB" sz="2400" dirty="0">
                <a:solidFill>
                  <a:schemeClr val="bg1"/>
                </a:solidFill>
                <a:latin typeface="+mj-lt"/>
              </a:rPr>
              <a:t>D</a:t>
            </a:r>
          </a:p>
          <a:p>
            <a:pPr algn="ctr"/>
            <a:endParaRPr lang="en-GB" sz="2400" dirty="0">
              <a:solidFill>
                <a:schemeClr val="bg1"/>
              </a:solidFill>
              <a:latin typeface="+mj-lt"/>
            </a:endParaRPr>
          </a:p>
          <a:p>
            <a:pPr algn="ctr"/>
            <a:r>
              <a:rPr lang="sr-Latn-RS" sz="2400" dirty="0" smtClean="0">
                <a:solidFill>
                  <a:schemeClr val="bg1"/>
                </a:solidFill>
                <a:latin typeface="+mj-lt"/>
              </a:rPr>
              <a:t>Iako je teško utvrditi tačnu definiciju </a:t>
            </a:r>
            <a:r>
              <a:rPr lang="sr-Latn-RS" sz="2400" dirty="0" err="1" smtClean="0">
                <a:solidFill>
                  <a:schemeClr val="bg1"/>
                </a:solidFill>
                <a:latin typeface="+mj-lt"/>
              </a:rPr>
              <a:t>visokotehnološkog</a:t>
            </a:r>
            <a:r>
              <a:rPr lang="sr-Latn-RS" sz="2400" dirty="0" smtClean="0">
                <a:solidFill>
                  <a:schemeClr val="bg1"/>
                </a:solidFill>
                <a:latin typeface="+mj-lt"/>
              </a:rPr>
              <a:t> kriminala, svi navedeni opisi mogu biti deo odrednice </a:t>
            </a:r>
            <a:r>
              <a:rPr lang="sr-Latn-RS" sz="2400" dirty="0" err="1" smtClean="0">
                <a:solidFill>
                  <a:schemeClr val="bg1"/>
                </a:solidFill>
                <a:latin typeface="+mj-lt"/>
              </a:rPr>
              <a:t>visokotehnološki</a:t>
            </a:r>
            <a:r>
              <a:rPr lang="sr-Latn-RS" sz="2400" dirty="0" smtClean="0">
                <a:solidFill>
                  <a:schemeClr val="bg1"/>
                </a:solidFill>
                <a:latin typeface="+mj-lt"/>
              </a:rPr>
              <a:t> kriminal – pored toga što bi se možda moglo dodati pružanje pomoći u izvršenju krivičnog dela ili svedočenje krivičnom delu. </a:t>
            </a:r>
            <a:endParaRPr lang="en-GB" sz="2400" dirty="0">
              <a:solidFill>
                <a:schemeClr val="bg1"/>
              </a:solidFill>
              <a:latin typeface="+mj-lt"/>
            </a:endParaRPr>
          </a:p>
        </p:txBody>
      </p:sp>
      <p:sp>
        <p:nvSpPr>
          <p:cNvPr id="13" name="TextBox 12">
            <a:extLst>
              <a:ext uri="{FF2B5EF4-FFF2-40B4-BE49-F238E27FC236}">
                <a16:creationId xmlns="" xmlns:a16="http://schemas.microsoft.com/office/drawing/2014/main" id="{30BD4572-BAB1-4568-B64C-2A9116F6F527}"/>
              </a:ext>
            </a:extLst>
          </p:cNvPr>
          <p:cNvSpPr txBox="1"/>
          <p:nvPr/>
        </p:nvSpPr>
        <p:spPr>
          <a:xfrm>
            <a:off x="588963" y="2198474"/>
            <a:ext cx="8030032" cy="1446550"/>
          </a:xfrm>
          <a:prstGeom prst="rect">
            <a:avLst/>
          </a:prstGeom>
          <a:solidFill>
            <a:srgbClr val="F08A34"/>
          </a:solidFill>
        </p:spPr>
        <p:txBody>
          <a:bodyPr wrap="square" rtlCol="0">
            <a:spAutoFit/>
          </a:bodyPr>
          <a:lstStyle/>
          <a:p>
            <a:pPr marL="1087438" lvl="2" indent="-457200">
              <a:buAutoNum type="alphaUcPeriod"/>
            </a:pPr>
            <a:r>
              <a:rPr lang="sr-Latn-RS" sz="2200" dirty="0" smtClean="0">
                <a:solidFill>
                  <a:schemeClr val="bg1"/>
                </a:solidFill>
                <a:latin typeface="+mj-lt"/>
              </a:rPr>
              <a:t>Gde tehnologija sadrži podatke koji se odnose na kriminal</a:t>
            </a:r>
            <a:endParaRPr lang="en-GB" sz="2200" dirty="0">
              <a:solidFill>
                <a:schemeClr val="bg1"/>
              </a:solidFill>
              <a:latin typeface="+mj-lt"/>
            </a:endParaRPr>
          </a:p>
          <a:p>
            <a:pPr marL="1087438" lvl="2" indent="-457200">
              <a:buAutoNum type="alphaUcPeriod"/>
            </a:pPr>
            <a:r>
              <a:rPr lang="sr-Latn-RS" sz="2200" dirty="0" smtClean="0">
                <a:solidFill>
                  <a:schemeClr val="bg1"/>
                </a:solidFill>
                <a:latin typeface="+mj-lt"/>
              </a:rPr>
              <a:t>Gde se u kriminalnim radnjama koriste </a:t>
            </a:r>
            <a:r>
              <a:rPr lang="sr-Latn-RS" sz="2200" dirty="0" err="1" smtClean="0">
                <a:solidFill>
                  <a:schemeClr val="bg1"/>
                </a:solidFill>
                <a:latin typeface="+mj-lt"/>
              </a:rPr>
              <a:t>imejl</a:t>
            </a:r>
            <a:r>
              <a:rPr lang="sr-Latn-RS" sz="2200" dirty="0" smtClean="0">
                <a:solidFill>
                  <a:schemeClr val="bg1"/>
                </a:solidFill>
                <a:latin typeface="+mj-lt"/>
              </a:rPr>
              <a:t> komunikacije</a:t>
            </a:r>
            <a:endParaRPr lang="en-GB" sz="2200" dirty="0">
              <a:solidFill>
                <a:schemeClr val="bg1"/>
              </a:solidFill>
              <a:latin typeface="+mj-lt"/>
            </a:endParaRPr>
          </a:p>
          <a:p>
            <a:pPr marL="1087438" lvl="2" indent="-457200">
              <a:buAutoNum type="alphaUcPeriod"/>
            </a:pPr>
            <a:r>
              <a:rPr lang="sr-Latn-RS" sz="2200" dirty="0" smtClean="0">
                <a:solidFill>
                  <a:schemeClr val="bg1"/>
                </a:solidFill>
                <a:latin typeface="+mj-lt"/>
              </a:rPr>
              <a:t>Gde jedan računar izvrši napad na drugi računar</a:t>
            </a:r>
            <a:endParaRPr lang="en-GB" sz="2200" dirty="0">
              <a:solidFill>
                <a:schemeClr val="bg1"/>
              </a:solidFill>
              <a:latin typeface="+mj-lt"/>
            </a:endParaRPr>
          </a:p>
          <a:p>
            <a:pPr marL="1087438" lvl="2" indent="-457200">
              <a:buAutoNum type="alphaUcPeriod"/>
            </a:pPr>
            <a:r>
              <a:rPr lang="sr-Latn-RS" sz="2200" dirty="0" smtClean="0">
                <a:solidFill>
                  <a:schemeClr val="bg1"/>
                </a:solidFill>
                <a:latin typeface="+mj-lt"/>
              </a:rPr>
              <a:t>Sve navedeno</a:t>
            </a:r>
            <a:endParaRPr lang="en-GB" sz="2200" dirty="0">
              <a:solidFill>
                <a:schemeClr val="bg1"/>
              </a:solidFill>
              <a:latin typeface="+mj-lt"/>
            </a:endParaRPr>
          </a:p>
        </p:txBody>
      </p:sp>
    </p:spTree>
    <p:extLst>
      <p:ext uri="{BB962C8B-B14F-4D97-AF65-F5344CB8AC3E}">
        <p14:creationId xmlns:p14="http://schemas.microsoft.com/office/powerpoint/2010/main" val="422996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xmlns=""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xmlns=""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xmlns=""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xmlns=""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sr-Latn-RS" sz="4400" dirty="0" smtClean="0"/>
              <a:t>Pitanja</a:t>
            </a:r>
            <a:endParaRPr lang="en-GB" sz="4400" dirty="0"/>
          </a:p>
        </p:txBody>
      </p:sp>
    </p:spTree>
    <p:extLst>
      <p:ext uri="{BB962C8B-B14F-4D97-AF65-F5344CB8AC3E}">
        <p14:creationId xmlns:p14="http://schemas.microsoft.com/office/powerpoint/2010/main" val="38392280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Sadržaj sesije</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xmlns="" id="{77B18497-BF37-4A20-ABA6-353886C26CA1}"/>
              </a:ext>
            </a:extLst>
          </p:cNvPr>
          <p:cNvSpPr>
            <a:spLocks noGrp="1"/>
          </p:cNvSpPr>
          <p:nvPr>
            <p:ph idx="1"/>
          </p:nvPr>
        </p:nvSpPr>
        <p:spPr>
          <a:xfrm>
            <a:off x="323528" y="980728"/>
            <a:ext cx="8568952" cy="5240233"/>
          </a:xfrm>
        </p:spPr>
        <p:txBody>
          <a:bodyPr>
            <a:normAutofit/>
          </a:bodyPr>
          <a:lstStyle/>
          <a:p>
            <a:pPr marL="514350" lvl="0" indent="-514350">
              <a:lnSpc>
                <a:spcPct val="150000"/>
              </a:lnSpc>
              <a:buFont typeface="+mj-lt"/>
              <a:buAutoNum type="arabicPeriod"/>
            </a:pPr>
            <a:r>
              <a:rPr lang="sr-Latn-RS" dirty="0"/>
              <a:t>Informaciono društvo</a:t>
            </a:r>
            <a:endParaRPr lang="en-US" dirty="0"/>
          </a:p>
          <a:p>
            <a:pPr marL="514350" lvl="0" indent="-514350">
              <a:lnSpc>
                <a:spcPct val="150000"/>
              </a:lnSpc>
              <a:buFont typeface="+mj-lt"/>
              <a:buAutoNum type="arabicPeriod"/>
            </a:pPr>
            <a:r>
              <a:rPr lang="sr-Latn-RS" dirty="0"/>
              <a:t>Šta je </a:t>
            </a:r>
            <a:r>
              <a:rPr lang="sr-Latn-RS" dirty="0" err="1"/>
              <a:t>visokotehnološki</a:t>
            </a:r>
            <a:r>
              <a:rPr lang="sr-Latn-RS" dirty="0"/>
              <a:t> kriminal?</a:t>
            </a:r>
            <a:endParaRPr lang="en-US" dirty="0"/>
          </a:p>
          <a:p>
            <a:pPr marL="514350" lvl="0" indent="-514350">
              <a:lnSpc>
                <a:spcPct val="150000"/>
              </a:lnSpc>
              <a:buFont typeface="+mj-lt"/>
              <a:buAutoNum type="arabicPeriod"/>
            </a:pPr>
            <a:r>
              <a:rPr lang="sr-Latn-RS" dirty="0"/>
              <a:t>Budimpeštanska konvencija</a:t>
            </a:r>
            <a:endParaRPr lang="en-US" dirty="0"/>
          </a:p>
          <a:p>
            <a:pPr marL="514350" lvl="0" indent="-514350">
              <a:lnSpc>
                <a:spcPct val="150000"/>
              </a:lnSpc>
              <a:buFont typeface="+mj-lt"/>
              <a:buAutoNum type="arabicPeriod"/>
            </a:pPr>
            <a:r>
              <a:rPr lang="sr-Latn-RS" dirty="0"/>
              <a:t>Međunarodne organizacije za </a:t>
            </a:r>
            <a:r>
              <a:rPr lang="sr-Latn-RS" dirty="0" err="1"/>
              <a:t>visokotehnološki</a:t>
            </a:r>
            <a:r>
              <a:rPr lang="sr-Latn-RS" dirty="0"/>
              <a:t> kriminal</a:t>
            </a:r>
            <a:endParaRPr lang="en-US" dirty="0"/>
          </a:p>
          <a:p>
            <a:pPr marL="514350" indent="-514350">
              <a:lnSpc>
                <a:spcPct val="150000"/>
              </a:lnSpc>
              <a:buFont typeface="+mj-lt"/>
              <a:buAutoNum type="arabicPeriod"/>
            </a:pPr>
            <a:r>
              <a:rPr lang="sr-Latn-RS" dirty="0" err="1" smtClean="0"/>
              <a:t>Visokotehnološki</a:t>
            </a:r>
            <a:r>
              <a:rPr lang="sr-Latn-RS" dirty="0" smtClean="0"/>
              <a:t> kriminal </a:t>
            </a:r>
            <a:r>
              <a:rPr lang="sr-Latn-RS" dirty="0"/>
              <a:t>i studije slučaja</a:t>
            </a:r>
            <a:endParaRPr lang="en-GB" dirty="0">
              <a:ea typeface="Verdana" panose="020B0604030504040204" pitchFamily="34" charset="0"/>
            </a:endParaRPr>
          </a:p>
        </p:txBody>
      </p:sp>
    </p:spTree>
    <p:extLst>
      <p:ext uri="{BB962C8B-B14F-4D97-AF65-F5344CB8AC3E}">
        <p14:creationId xmlns:p14="http://schemas.microsoft.com/office/powerpoint/2010/main" val="27357233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r-Latn-RS" dirty="0" smtClean="0"/>
              <a:t>„BUDIMPEŠTANSKA“ KONVENCIJA</a:t>
            </a:r>
            <a:endParaRPr lang="en-GB" dirty="0"/>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sr-Latn-RS" dirty="0" smtClean="0"/>
              <a:t>Osnovi </a:t>
            </a:r>
            <a:r>
              <a:rPr lang="sr-Latn-RS" dirty="0" err="1" smtClean="0"/>
              <a:t>visokotehnološkog</a:t>
            </a:r>
            <a:r>
              <a:rPr lang="sr-Latn-RS" dirty="0" smtClean="0"/>
              <a:t> kriminala</a:t>
            </a:r>
            <a:endParaRPr lang="en-GB" dirty="0"/>
          </a:p>
        </p:txBody>
      </p:sp>
      <p:sp>
        <p:nvSpPr>
          <p:cNvPr id="4" name="Rectangle 3">
            <a:extLst>
              <a:ext uri="{FF2B5EF4-FFF2-40B4-BE49-F238E27FC236}">
                <a16:creationId xmlns:a16="http://schemas.microsoft.com/office/drawing/2014/main" xmlns=""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xmlns=""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xmlns=""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3</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xmlns=""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45154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227" name="TextBox 7"/>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Savet </a:t>
            </a:r>
            <a:r>
              <a:rPr lang="sr-Latn-RS" sz="3200" dirty="0" smtClean="0">
                <a:solidFill>
                  <a:schemeClr val="bg1"/>
                </a:solidFill>
                <a:latin typeface="Verdana" charset="0"/>
                <a:cs typeface="Verdana" charset="0"/>
              </a:rPr>
              <a:t>Evrope</a:t>
            </a:r>
            <a:endParaRPr lang="sr-Latn-RS" sz="2000" dirty="0">
              <a:solidFill>
                <a:schemeClr val="bg1"/>
              </a:solidFill>
              <a:latin typeface="Verdana" charset="0"/>
              <a:cs typeface="Verdana" charset="0"/>
            </a:endParaRPr>
          </a:p>
        </p:txBody>
      </p:sp>
      <p:pic>
        <p:nvPicPr>
          <p:cNvPr id="52228"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Isosceles Triangle 11"/>
          <p:cNvSpPr/>
          <p:nvPr/>
        </p:nvSpPr>
        <p:spPr>
          <a:xfrm>
            <a:off x="2484438" y="2017713"/>
            <a:ext cx="3948112" cy="3095625"/>
          </a:xfrm>
          <a:prstGeom prst="triangle">
            <a:avLst/>
          </a:prstGeom>
          <a:solidFill>
            <a:srgbClr val="2F618F"/>
          </a:solidFill>
          <a:ln>
            <a:solidFill>
              <a:srgbClr val="2F61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a:latin typeface="Verdana"/>
              <a:cs typeface="Verdana"/>
            </a:endParaRPr>
          </a:p>
        </p:txBody>
      </p:sp>
      <p:sp>
        <p:nvSpPr>
          <p:cNvPr id="52230" name="TextBox 12"/>
          <p:cNvSpPr txBox="1">
            <a:spLocks noChangeArrowheads="1"/>
          </p:cNvSpPr>
          <p:nvPr/>
        </p:nvSpPr>
        <p:spPr bwMode="auto">
          <a:xfrm>
            <a:off x="3317875" y="3340730"/>
            <a:ext cx="2262188"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sr-Latn-RS" sz="1800" dirty="0" smtClean="0">
                <a:solidFill>
                  <a:schemeClr val="bg1"/>
                </a:solidFill>
                <a:latin typeface="Verdana" charset="0"/>
                <a:cs typeface="Verdana" charset="0"/>
              </a:rPr>
              <a:t>„</a:t>
            </a:r>
            <a:r>
              <a:rPr lang="sr-Latn-RS" sz="1600" dirty="0">
                <a:solidFill>
                  <a:schemeClr val="bg1"/>
                </a:solidFill>
                <a:latin typeface="Verdana" panose="020B0604030504040204" pitchFamily="34" charset="0"/>
                <a:ea typeface="Verdana" panose="020B0604030504040204" pitchFamily="34" charset="0"/>
                <a:cs typeface="Verdana" panose="020B0604030504040204" pitchFamily="34" charset="0"/>
              </a:rPr>
              <a:t> Zaštita vas i vaših prava u virtuelnom prostoru” (virtuelni prostor = kibernetski prostor; </a:t>
            </a:r>
            <a:r>
              <a:rPr lang="sr-Latn-RS" sz="1600" i="1" dirty="0" err="1">
                <a:solidFill>
                  <a:schemeClr val="bg1"/>
                </a:solidFill>
                <a:latin typeface="Verdana" panose="020B0604030504040204" pitchFamily="34" charset="0"/>
                <a:ea typeface="Verdana" panose="020B0604030504040204" pitchFamily="34" charset="0"/>
                <a:cs typeface="Verdana" panose="020B0604030504040204" pitchFamily="34" charset="0"/>
              </a:rPr>
              <a:t>cyberspace</a:t>
            </a:r>
            <a:r>
              <a:rPr lang="sr-Latn-RS" sz="1600" dirty="0">
                <a:solidFill>
                  <a:schemeClr val="bg1"/>
                </a:solidFill>
                <a:latin typeface="Verdana" panose="020B0604030504040204" pitchFamily="34" charset="0"/>
                <a:ea typeface="Verdana" panose="020B0604030504040204" pitchFamily="34" charset="0"/>
                <a:cs typeface="Verdana" panose="020B0604030504040204" pitchFamily="34" charset="0"/>
              </a:rPr>
              <a:t>)</a:t>
            </a:r>
          </a:p>
        </p:txBody>
      </p:sp>
      <p:sp>
        <p:nvSpPr>
          <p:cNvPr id="52231" name="TextBox 13"/>
          <p:cNvSpPr txBox="1">
            <a:spLocks noChangeArrowheads="1"/>
          </p:cNvSpPr>
          <p:nvPr/>
        </p:nvSpPr>
        <p:spPr bwMode="auto">
          <a:xfrm>
            <a:off x="1547813" y="1144588"/>
            <a:ext cx="58324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sr-Latn-RS" sz="1800" b="1" dirty="0" smtClean="0">
                <a:latin typeface="Verdana" charset="0"/>
                <a:cs typeface="Verdana" charset="0"/>
              </a:rPr>
              <a:t>1</a:t>
            </a:r>
            <a:r>
              <a:rPr lang="en-US" sz="1800" b="1" dirty="0" smtClean="0">
                <a:latin typeface="Verdana" panose="020B0604030504040204" pitchFamily="34" charset="0"/>
                <a:ea typeface="Verdana" panose="020B0604030504040204" pitchFamily="34" charset="0"/>
                <a:cs typeface="Verdana" panose="020B0604030504040204" pitchFamily="34" charset="0"/>
              </a:rPr>
              <a:t>.</a:t>
            </a:r>
            <a:r>
              <a:rPr lang="sr-Latn-RS" sz="1800" b="1" dirty="0" smtClean="0">
                <a:latin typeface="Verdana" panose="020B0604030504040204" pitchFamily="34" charset="0"/>
                <a:ea typeface="Verdana" panose="020B0604030504040204" pitchFamily="34" charset="0"/>
                <a:cs typeface="Verdana" panose="020B0604030504040204" pitchFamily="34" charset="0"/>
              </a:rPr>
              <a:t> </a:t>
            </a:r>
            <a:r>
              <a:rPr lang="sr-Latn-RS" sz="1800" b="1" dirty="0">
                <a:latin typeface="Verdana" panose="020B0604030504040204" pitchFamily="34" charset="0"/>
                <a:ea typeface="Verdana" panose="020B0604030504040204" pitchFamily="34" charset="0"/>
                <a:cs typeface="Verdana" panose="020B0604030504040204" pitchFamily="34" charset="0"/>
              </a:rPr>
              <a:t>Zajednički standardi: Budimpeštanska konvencija o </a:t>
            </a:r>
            <a:r>
              <a:rPr lang="sr-Latn-RS" sz="1800" b="1" dirty="0" err="1">
                <a:latin typeface="Verdana" panose="020B0604030504040204" pitchFamily="34" charset="0"/>
                <a:ea typeface="Verdana" panose="020B0604030504040204" pitchFamily="34" charset="0"/>
                <a:cs typeface="Verdana" panose="020B0604030504040204" pitchFamily="34" charset="0"/>
              </a:rPr>
              <a:t>visokotehnološkom</a:t>
            </a:r>
            <a:r>
              <a:rPr lang="sr-Latn-RS" sz="1800" b="1" dirty="0">
                <a:latin typeface="Verdana" panose="020B0604030504040204" pitchFamily="34" charset="0"/>
                <a:ea typeface="Verdana" panose="020B0604030504040204" pitchFamily="34" charset="0"/>
                <a:cs typeface="Verdana" panose="020B0604030504040204" pitchFamily="34" charset="0"/>
              </a:rPr>
              <a:t> kriminalu i </a:t>
            </a:r>
            <a:r>
              <a:rPr lang="sr-Latn-RS" sz="1800" b="1" dirty="0" smtClean="0">
                <a:latin typeface="Verdana" panose="020B0604030504040204" pitchFamily="34" charset="0"/>
                <a:ea typeface="Verdana" panose="020B0604030504040204" pitchFamily="34" charset="0"/>
                <a:cs typeface="Verdana" panose="020B0604030504040204" pitchFamily="34" charset="0"/>
              </a:rPr>
              <a:t>standardi</a:t>
            </a:r>
            <a:endParaRPr lang="sr-Latn-RS" sz="1800" b="1" dirty="0">
              <a:latin typeface="Verdana" panose="020B0604030504040204" pitchFamily="34" charset="0"/>
              <a:ea typeface="Verdana" panose="020B0604030504040204" pitchFamily="34" charset="0"/>
              <a:cs typeface="Verdana" panose="020B0604030504040204" pitchFamily="34" charset="0"/>
            </a:endParaRPr>
          </a:p>
        </p:txBody>
      </p:sp>
      <p:sp>
        <p:nvSpPr>
          <p:cNvPr id="52232" name="TextBox 15"/>
          <p:cNvSpPr txBox="1">
            <a:spLocks noChangeArrowheads="1"/>
          </p:cNvSpPr>
          <p:nvPr/>
        </p:nvSpPr>
        <p:spPr bwMode="auto">
          <a:xfrm>
            <a:off x="107950" y="4184873"/>
            <a:ext cx="29908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sz="1800" b="1" dirty="0" smtClean="0">
                <a:latin typeface="Verdana" charset="0"/>
                <a:cs typeface="Verdana" charset="0"/>
              </a:rPr>
              <a:t>2. </a:t>
            </a:r>
            <a:r>
              <a:rPr lang="sr-Latn-RS" sz="1800" b="1" dirty="0">
                <a:latin typeface="Verdana" panose="020B0604030504040204" pitchFamily="34" charset="0"/>
                <a:ea typeface="Verdana" panose="020B0604030504040204" pitchFamily="34" charset="0"/>
                <a:cs typeface="Verdana" panose="020B0604030504040204" pitchFamily="34" charset="0"/>
              </a:rPr>
              <a:t>Nastavak i procene: Komitet Konvencije o </a:t>
            </a:r>
            <a:r>
              <a:rPr lang="sr-Latn-RS" sz="1800" b="1" dirty="0" err="1">
                <a:latin typeface="Verdana" panose="020B0604030504040204" pitchFamily="34" charset="0"/>
                <a:ea typeface="Verdana" panose="020B0604030504040204" pitchFamily="34" charset="0"/>
                <a:cs typeface="Verdana" panose="020B0604030504040204" pitchFamily="34" charset="0"/>
              </a:rPr>
              <a:t>visokotehnološkom</a:t>
            </a:r>
            <a:r>
              <a:rPr lang="sr-Latn-RS" sz="1800" b="1" dirty="0">
                <a:latin typeface="Verdana" panose="020B0604030504040204" pitchFamily="34" charset="0"/>
                <a:ea typeface="Verdana" panose="020B0604030504040204" pitchFamily="34" charset="0"/>
                <a:cs typeface="Verdana" panose="020B0604030504040204" pitchFamily="34" charset="0"/>
              </a:rPr>
              <a:t> kriminalu (</a:t>
            </a:r>
            <a:r>
              <a:rPr lang="sr-Latn-RS" sz="1800" b="1" i="1" dirty="0">
                <a:latin typeface="Verdana" panose="020B0604030504040204" pitchFamily="34" charset="0"/>
                <a:ea typeface="Verdana" panose="020B0604030504040204" pitchFamily="34" charset="0"/>
                <a:cs typeface="Verdana" panose="020B0604030504040204" pitchFamily="34" charset="0"/>
              </a:rPr>
              <a:t>T-CY</a:t>
            </a:r>
            <a:r>
              <a:rPr lang="sr-Latn-RS" sz="1800" b="1" dirty="0">
                <a:latin typeface="Verdana" panose="020B0604030504040204" pitchFamily="34" charset="0"/>
                <a:ea typeface="Verdana" panose="020B0604030504040204" pitchFamily="34" charset="0"/>
                <a:cs typeface="Verdana" panose="020B0604030504040204" pitchFamily="34" charset="0"/>
              </a:rPr>
              <a:t>)</a:t>
            </a:r>
          </a:p>
        </p:txBody>
      </p:sp>
      <p:cxnSp>
        <p:nvCxnSpPr>
          <p:cNvPr id="17" name="Straight Arrow Connector 16"/>
          <p:cNvCxnSpPr/>
          <p:nvPr/>
        </p:nvCxnSpPr>
        <p:spPr>
          <a:xfrm flipH="1">
            <a:off x="2268538" y="2076450"/>
            <a:ext cx="1871662"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2771775" y="5387975"/>
            <a:ext cx="3384550" cy="0"/>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799013" y="2068513"/>
            <a:ext cx="1860550"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2236" name="TextBox 19"/>
          <p:cNvSpPr txBox="1">
            <a:spLocks noChangeArrowheads="1"/>
          </p:cNvSpPr>
          <p:nvPr/>
        </p:nvSpPr>
        <p:spPr bwMode="auto">
          <a:xfrm>
            <a:off x="6588249" y="4710043"/>
            <a:ext cx="280828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sz="1800" b="1" dirty="0" smtClean="0">
                <a:latin typeface="Verdana" charset="0"/>
                <a:cs typeface="Verdana" charset="0"/>
              </a:rPr>
              <a:t>3.</a:t>
            </a:r>
            <a:r>
              <a:rPr lang="sr-Latn-RS" sz="1800" b="1" dirty="0" smtClean="0">
                <a:latin typeface="Verdana" panose="020B0604030504040204" pitchFamily="34" charset="0"/>
                <a:ea typeface="Verdana" panose="020B0604030504040204" pitchFamily="34" charset="0"/>
                <a:cs typeface="Verdana" panose="020B0604030504040204" pitchFamily="34" charset="0"/>
              </a:rPr>
              <a:t> </a:t>
            </a:r>
            <a:r>
              <a:rPr lang="sr-Latn-RS" sz="1800" b="1" dirty="0">
                <a:latin typeface="Verdana" panose="020B0604030504040204" pitchFamily="34" charset="0"/>
                <a:ea typeface="Verdana" panose="020B0604030504040204" pitchFamily="34" charset="0"/>
                <a:cs typeface="Verdana" panose="020B0604030504040204" pitchFamily="34" charset="0"/>
              </a:rPr>
              <a:t>Izgradnja kapaciteta:</a:t>
            </a:r>
            <a:endParaRPr lang="en-US" sz="1800" dirty="0">
              <a:latin typeface="Verdana" panose="020B0604030504040204" pitchFamily="34" charset="0"/>
              <a:ea typeface="Verdana" panose="020B0604030504040204" pitchFamily="34" charset="0"/>
              <a:cs typeface="Verdana" panose="020B0604030504040204" pitchFamily="34" charset="0"/>
            </a:endParaRPr>
          </a:p>
          <a:p>
            <a:r>
              <a:rPr lang="sr-Latn-RS" sz="1800" b="1" i="1" dirty="0">
                <a:latin typeface="Verdana" panose="020B0604030504040204" pitchFamily="34" charset="0"/>
                <a:ea typeface="Verdana" panose="020B0604030504040204" pitchFamily="34" charset="0"/>
                <a:cs typeface="Verdana" panose="020B0604030504040204" pitchFamily="34" charset="0"/>
              </a:rPr>
              <a:t>C-PROC</a:t>
            </a:r>
            <a:r>
              <a:rPr lang="sr-Latn-RS" sz="1800" b="1" dirty="0">
                <a:latin typeface="Verdana" panose="020B0604030504040204" pitchFamily="34" charset="0"/>
                <a:ea typeface="Verdana" panose="020B0604030504040204" pitchFamily="34" charset="0"/>
                <a:cs typeface="Verdana" panose="020B0604030504040204" pitchFamily="34" charset="0"/>
              </a:rPr>
              <a:t> </a:t>
            </a:r>
            <a:r>
              <a:rPr lang="sr-Latn-RS" sz="1800" b="1" dirty="0">
                <a:latin typeface="Verdana" panose="020B0604030504040204" pitchFamily="34" charset="0"/>
                <a:ea typeface="Verdana" panose="020B0604030504040204" pitchFamily="34" charset="0"/>
                <a:cs typeface="Verdana" panose="020B0604030504040204" pitchFamily="34" charset="0"/>
                <a:sym typeface="Wingdings 3"/>
              </a:rPr>
              <a:t></a:t>
            </a:r>
            <a:r>
              <a:rPr lang="sr-Latn-RS" sz="1800" b="1" dirty="0">
                <a:latin typeface="Verdana" panose="020B0604030504040204" pitchFamily="34" charset="0"/>
                <a:ea typeface="Verdana" panose="020B0604030504040204" pitchFamily="34" charset="0"/>
                <a:cs typeface="Verdana" panose="020B0604030504040204" pitchFamily="34" charset="0"/>
              </a:rPr>
              <a:t> Kancelarija za programe tehničke saradnje</a:t>
            </a:r>
          </a:p>
        </p:txBody>
      </p:sp>
      <p:sp>
        <p:nvSpPr>
          <p:cNvPr id="21" name="Rectangle 2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238" name="Rectangle 2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a:t>
            </a:r>
          </a:p>
        </p:txBody>
      </p:sp>
    </p:spTree>
    <p:extLst>
      <p:ext uri="{BB962C8B-B14F-4D97-AF65-F5344CB8AC3E}">
        <p14:creationId xmlns:p14="http://schemas.microsoft.com/office/powerpoint/2010/main" val="35360876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7" name="Rectangle 2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483"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485" name="TextBox 15"/>
          <p:cNvSpPr txBox="1">
            <a:spLocks noChangeArrowheads="1"/>
          </p:cNvSpPr>
          <p:nvPr/>
        </p:nvSpPr>
        <p:spPr bwMode="auto">
          <a:xfrm>
            <a:off x="1258888" y="44624"/>
            <a:ext cx="777716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a:solidFill>
                  <a:schemeClr val="bg1"/>
                </a:solidFill>
              </a:rPr>
              <a:t>Konvencija Saveta Evrope o </a:t>
            </a:r>
            <a:r>
              <a:rPr lang="sr-Latn-RS" sz="2800" dirty="0" err="1">
                <a:solidFill>
                  <a:schemeClr val="bg1"/>
                </a:solidFill>
              </a:rPr>
              <a:t>visokotehnološkom</a:t>
            </a:r>
            <a:r>
              <a:rPr lang="sr-Latn-RS" sz="2800" dirty="0">
                <a:solidFill>
                  <a:schemeClr val="bg1"/>
                </a:solidFill>
              </a:rPr>
              <a:t> kriminalu – Budimpeštanska konvencija</a:t>
            </a:r>
            <a:endParaRPr lang="en-GB" sz="2800" dirty="0">
              <a:solidFill>
                <a:schemeClr val="bg1"/>
              </a:solidFill>
              <a:latin typeface="Verdana" charset="0"/>
              <a:cs typeface="Verdana" charset="0"/>
            </a:endParaRPr>
          </a:p>
        </p:txBody>
      </p:sp>
      <p:sp>
        <p:nvSpPr>
          <p:cNvPr id="22" name="Rectangle 21"/>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9"/>
          <p:cNvSpPr/>
          <p:nvPr/>
        </p:nvSpPr>
        <p:spPr>
          <a:xfrm>
            <a:off x="395536" y="1412776"/>
            <a:ext cx="8352928" cy="4936223"/>
          </a:xfrm>
          <a:prstGeom prst="rect">
            <a:avLst/>
          </a:prstGeom>
          <a:ln>
            <a:solidFill>
              <a:srgbClr val="0000FF"/>
            </a:solidFill>
          </a:ln>
        </p:spPr>
        <p:txBody>
          <a:bodyPr wrap="square">
            <a:spAutoFit/>
          </a:bodyPr>
          <a:lstStyle/>
          <a:p>
            <a:pPr marL="361950" indent="-361950">
              <a:lnSpc>
                <a:spcPct val="200000"/>
              </a:lnSpc>
              <a:buFont typeface="Wingdings 3" pitchFamily="18" charset="2"/>
              <a:buChar char="u"/>
            </a:pPr>
            <a:r>
              <a:rPr lang="sr-Latn-RS" sz="1600" b="1" dirty="0">
                <a:latin typeface="Verdana" panose="020B0604030504040204" pitchFamily="34" charset="0"/>
                <a:ea typeface="Verdana" panose="020B0604030504040204" pitchFamily="34" charset="0"/>
                <a:cs typeface="Verdana" panose="020B0604030504040204" pitchFamily="34" charset="0"/>
              </a:rPr>
              <a:t>O njoj su pregovarali Savet Evrope (47 zemalja članica), Kanada, Japan, Južna Afrika i </a:t>
            </a:r>
            <a:r>
              <a:rPr lang="sr-Latn-RS" sz="1600" b="1" dirty="0" smtClean="0">
                <a:latin typeface="Verdana" panose="020B0604030504040204" pitchFamily="34" charset="0"/>
                <a:ea typeface="Verdana" panose="020B0604030504040204" pitchFamily="34" charset="0"/>
                <a:cs typeface="Verdana" panose="020B0604030504040204" pitchFamily="34" charset="0"/>
              </a:rPr>
              <a:t>SAD</a:t>
            </a:r>
            <a:endParaRPr lang="en-GB" sz="1600" b="1" dirty="0" smtClean="0">
              <a:latin typeface="Verdana" panose="020B0604030504040204" pitchFamily="34" charset="0"/>
              <a:ea typeface="Verdana" panose="020B0604030504040204" pitchFamily="34" charset="0"/>
              <a:cs typeface="Verdana" panose="020B0604030504040204" pitchFamily="34" charset="0"/>
            </a:endParaRPr>
          </a:p>
          <a:p>
            <a:pPr marL="361950" indent="-361950">
              <a:lnSpc>
                <a:spcPct val="200000"/>
              </a:lnSpc>
              <a:buFont typeface="Wingdings 3" pitchFamily="18" charset="2"/>
              <a:buChar char="u"/>
            </a:pPr>
            <a:r>
              <a:rPr lang="sr-Latn-RS" sz="1600" b="1" dirty="0">
                <a:latin typeface="Verdana" panose="020B0604030504040204" pitchFamily="34" charset="0"/>
                <a:ea typeface="Verdana" panose="020B0604030504040204" pitchFamily="34" charset="0"/>
                <a:cs typeface="Verdana" panose="020B0604030504040204" pitchFamily="34" charset="0"/>
              </a:rPr>
              <a:t>Otvorena za potpisivanje 23. novembra 2001. u Budimpešti </a:t>
            </a:r>
            <a:endParaRPr lang="sr-Latn-RS" sz="1600" b="1" dirty="0" smtClean="0">
              <a:latin typeface="Verdana" panose="020B0604030504040204" pitchFamily="34" charset="0"/>
              <a:ea typeface="Verdana" panose="020B0604030504040204" pitchFamily="34" charset="0"/>
              <a:cs typeface="Verdana" panose="020B0604030504040204" pitchFamily="34" charset="0"/>
            </a:endParaRPr>
          </a:p>
          <a:p>
            <a:pPr marL="361950" indent="-361950">
              <a:lnSpc>
                <a:spcPct val="200000"/>
              </a:lnSpc>
              <a:buFont typeface="Wingdings 3" pitchFamily="18" charset="2"/>
              <a:buChar char="u"/>
            </a:pPr>
            <a:r>
              <a:rPr lang="sr-Latn-RS" sz="1600" b="1" dirty="0">
                <a:latin typeface="Verdana" panose="020B0604030504040204" pitchFamily="34" charset="0"/>
                <a:ea typeface="Verdana" panose="020B0604030504040204" pitchFamily="34" charset="0"/>
                <a:cs typeface="Verdana" panose="020B0604030504040204" pitchFamily="34" charset="0"/>
              </a:rPr>
              <a:t>Protokol o ksenofobiji i rasizmu preko računarskih sistema (2003)</a:t>
            </a:r>
            <a:endParaRPr lang="en-GB" sz="1600" b="1" dirty="0" smtClean="0">
              <a:latin typeface="Verdana" panose="020B0604030504040204" pitchFamily="34" charset="0"/>
              <a:ea typeface="Verdana" panose="020B0604030504040204" pitchFamily="34" charset="0"/>
              <a:cs typeface="Verdana" panose="020B0604030504040204" pitchFamily="34" charset="0"/>
            </a:endParaRPr>
          </a:p>
          <a:p>
            <a:pPr marL="361950" indent="-361950">
              <a:lnSpc>
                <a:spcPct val="200000"/>
              </a:lnSpc>
              <a:buFont typeface="Wingdings 3" pitchFamily="18" charset="2"/>
              <a:buChar char="u"/>
            </a:pPr>
            <a:r>
              <a:rPr lang="sr-Latn-RS" sz="1600" b="1" dirty="0">
                <a:latin typeface="Verdana" panose="020B0604030504040204" pitchFamily="34" charset="0"/>
                <a:ea typeface="Verdana" panose="020B0604030504040204" pitchFamily="34" charset="0"/>
                <a:cs typeface="Verdana" panose="020B0604030504040204" pitchFamily="34" charset="0"/>
              </a:rPr>
              <a:t>Posle toga je usledilo formiranje Komiteta Konvencije o </a:t>
            </a:r>
            <a:r>
              <a:rPr lang="sr-Latn-RS" sz="1600" b="1" dirty="0" err="1">
                <a:latin typeface="Verdana" panose="020B0604030504040204" pitchFamily="34" charset="0"/>
                <a:ea typeface="Verdana" panose="020B0604030504040204" pitchFamily="34" charset="0"/>
                <a:cs typeface="Verdana" panose="020B0604030504040204" pitchFamily="34" charset="0"/>
              </a:rPr>
              <a:t>visokotehnološkom</a:t>
            </a:r>
            <a:r>
              <a:rPr lang="sr-Latn-RS" sz="1600" b="1" dirty="0">
                <a:latin typeface="Verdana" panose="020B0604030504040204" pitchFamily="34" charset="0"/>
                <a:ea typeface="Verdana" panose="020B0604030504040204" pitchFamily="34" charset="0"/>
                <a:cs typeface="Verdana" panose="020B0604030504040204" pitchFamily="34" charset="0"/>
              </a:rPr>
              <a:t> kriminalu (</a:t>
            </a:r>
            <a:r>
              <a:rPr lang="sr-Latn-RS" sz="1600" b="1" i="1" dirty="0">
                <a:latin typeface="Verdana" panose="020B0604030504040204" pitchFamily="34" charset="0"/>
                <a:ea typeface="Verdana" panose="020B0604030504040204" pitchFamily="34" charset="0"/>
                <a:cs typeface="Verdana" panose="020B0604030504040204" pitchFamily="34" charset="0"/>
              </a:rPr>
              <a:t>T-CY</a:t>
            </a:r>
            <a:r>
              <a:rPr lang="sr-Latn-RS" sz="1600" b="1" dirty="0">
                <a:latin typeface="Verdana" panose="020B0604030504040204" pitchFamily="34" charset="0"/>
                <a:ea typeface="Verdana" panose="020B0604030504040204" pitchFamily="34" charset="0"/>
                <a:cs typeface="Verdana" panose="020B0604030504040204" pitchFamily="34" charset="0"/>
              </a:rPr>
              <a:t>) </a:t>
            </a:r>
            <a:r>
              <a:rPr lang="sr-Latn-RS" sz="1600" dirty="0">
                <a:latin typeface="Verdana" panose="020B0604030504040204" pitchFamily="34" charset="0"/>
                <a:ea typeface="Verdana" panose="020B0604030504040204" pitchFamily="34" charset="0"/>
                <a:cs typeface="Verdana" panose="020B0604030504040204" pitchFamily="34" charset="0"/>
              </a:rPr>
              <a:t>– Smernice, tumačenje, nadzor</a:t>
            </a:r>
            <a:endParaRPr lang="en-GB" sz="1600" dirty="0" smtClean="0">
              <a:latin typeface="Verdana" panose="020B0604030504040204" pitchFamily="34" charset="0"/>
              <a:ea typeface="Verdana" panose="020B0604030504040204" pitchFamily="34" charset="0"/>
              <a:cs typeface="Verdana" panose="020B0604030504040204" pitchFamily="34" charset="0"/>
            </a:endParaRPr>
          </a:p>
          <a:p>
            <a:pPr marL="361950" indent="-361950">
              <a:lnSpc>
                <a:spcPct val="200000"/>
              </a:lnSpc>
              <a:buFont typeface="Wingdings 3" pitchFamily="18" charset="2"/>
              <a:buChar char="u"/>
            </a:pPr>
            <a:r>
              <a:rPr lang="sr-Latn-RS" sz="1600" b="1" dirty="0">
                <a:latin typeface="Verdana" panose="020B0604030504040204" pitchFamily="34" charset="0"/>
                <a:ea typeface="Verdana" panose="020B0604030504040204" pitchFamily="34" charset="0"/>
                <a:cs typeface="Verdana" panose="020B0604030504040204" pitchFamily="34" charset="0"/>
              </a:rPr>
              <a:t>Otvoreno za pristupanje svih država – 65 pristupanja/ratifikacija</a:t>
            </a:r>
            <a:endParaRPr lang="sr-Latn-RS" sz="1600" b="1" dirty="0" smtClean="0">
              <a:latin typeface="Verdana" panose="020B0604030504040204" pitchFamily="34" charset="0"/>
              <a:ea typeface="Verdana" panose="020B0604030504040204" pitchFamily="34" charset="0"/>
              <a:cs typeface="Verdana" panose="020B0604030504040204" pitchFamily="34" charset="0"/>
            </a:endParaRPr>
          </a:p>
          <a:p>
            <a:pPr marL="361950" indent="-361950">
              <a:lnSpc>
                <a:spcPct val="200000"/>
              </a:lnSpc>
              <a:buFont typeface="Wingdings 3" pitchFamily="18" charset="2"/>
              <a:buChar char="u"/>
            </a:pPr>
            <a:r>
              <a:rPr lang="sr-Latn-RS" sz="1600" b="1" dirty="0" smtClean="0">
                <a:latin typeface="Verdana" panose="020B0604030504040204" pitchFamily="34" charset="0"/>
                <a:ea typeface="Verdana" panose="020B0604030504040204" pitchFamily="34" charset="0"/>
                <a:cs typeface="Verdana" panose="020B0604030504040204" pitchFamily="34" charset="0"/>
              </a:rPr>
              <a:t>Drugi dopunski protokol u fazi pregovora</a:t>
            </a:r>
          </a:p>
          <a:p>
            <a:pPr marL="361950" indent="-361950">
              <a:lnSpc>
                <a:spcPct val="200000"/>
              </a:lnSpc>
              <a:buFont typeface="Wingdings 3" pitchFamily="18" charset="2"/>
              <a:buChar char="u"/>
            </a:pPr>
            <a:r>
              <a:rPr lang="sr-Latn-RS" sz="1600" b="1" dirty="0">
                <a:latin typeface="Verdana" panose="020B0604030504040204" pitchFamily="34" charset="0"/>
                <a:ea typeface="Verdana" panose="020B0604030504040204" pitchFamily="34" charset="0"/>
                <a:cs typeface="Verdana" panose="020B0604030504040204" pitchFamily="34" charset="0"/>
              </a:rPr>
              <a:t>Prema stanju kakvo je danas, to je jedini međunarodni ugovor o </a:t>
            </a:r>
            <a:r>
              <a:rPr lang="sr-Latn-RS" sz="1600" b="1" dirty="0" err="1">
                <a:latin typeface="Verdana" panose="020B0604030504040204" pitchFamily="34" charset="0"/>
                <a:ea typeface="Verdana" panose="020B0604030504040204" pitchFamily="34" charset="0"/>
                <a:cs typeface="Verdana" panose="020B0604030504040204" pitchFamily="34" charset="0"/>
              </a:rPr>
              <a:t>visokotehnološkom</a:t>
            </a:r>
            <a:r>
              <a:rPr lang="sr-Latn-RS" sz="1600" b="1" dirty="0">
                <a:latin typeface="Verdana" panose="020B0604030504040204" pitchFamily="34" charset="0"/>
                <a:ea typeface="Verdana" panose="020B0604030504040204" pitchFamily="34" charset="0"/>
                <a:cs typeface="Verdana" panose="020B0604030504040204" pitchFamily="34" charset="0"/>
              </a:rPr>
              <a:t> kriminalu i elektronskim </a:t>
            </a:r>
            <a:r>
              <a:rPr lang="sr-Latn-RS" sz="1600" b="1" dirty="0" smtClean="0">
                <a:latin typeface="Verdana" panose="020B0604030504040204" pitchFamily="34" charset="0"/>
                <a:ea typeface="Verdana" panose="020B0604030504040204" pitchFamily="34" charset="0"/>
                <a:cs typeface="Verdana" panose="020B0604030504040204" pitchFamily="34" charset="0"/>
              </a:rPr>
              <a:t>dokazima </a:t>
            </a:r>
            <a:endParaRPr lang="en-GB" sz="1600" b="1"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024E913E-613F-4F3F-99EC-CA9CF457A0C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37978139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7" name="Rectangle 2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483"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485" name="TextBox 15"/>
          <p:cNvSpPr txBox="1">
            <a:spLocks noChangeArrowheads="1"/>
          </p:cNvSpPr>
          <p:nvPr/>
        </p:nvSpPr>
        <p:spPr bwMode="auto">
          <a:xfrm>
            <a:off x="1258888" y="179388"/>
            <a:ext cx="77771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Budimpeštanska konvencija</a:t>
            </a:r>
            <a:r>
              <a:rPr lang="en-GB" sz="3200" dirty="0" smtClean="0">
                <a:solidFill>
                  <a:schemeClr val="bg1"/>
                </a:solidFill>
                <a:latin typeface="Verdana" charset="0"/>
                <a:cs typeface="Verdana" charset="0"/>
              </a:rPr>
              <a:t>: </a:t>
            </a:r>
            <a:r>
              <a:rPr lang="sr-Latn-RS" sz="3200" dirty="0" smtClean="0">
                <a:solidFill>
                  <a:schemeClr val="bg1"/>
                </a:solidFill>
                <a:latin typeface="Verdana" charset="0"/>
                <a:cs typeface="Verdana" charset="0"/>
              </a:rPr>
              <a:t>opseg</a:t>
            </a:r>
            <a:endParaRPr lang="en-GB" sz="3200" dirty="0">
              <a:solidFill>
                <a:schemeClr val="bg1"/>
              </a:solidFill>
              <a:latin typeface="Verdana" charset="0"/>
              <a:cs typeface="Verdana" charset="0"/>
            </a:endParaRPr>
          </a:p>
        </p:txBody>
      </p:sp>
      <p:sp>
        <p:nvSpPr>
          <p:cNvPr id="21" name="Textfeld 4"/>
          <p:cNvSpPr txBox="1"/>
          <p:nvPr/>
        </p:nvSpPr>
        <p:spPr>
          <a:xfrm>
            <a:off x="6394450" y="1364580"/>
            <a:ext cx="2571750" cy="4678204"/>
          </a:xfrm>
          <a:prstGeom prst="rect">
            <a:avLst/>
          </a:prstGeom>
          <a:noFill/>
          <a:ln>
            <a:solidFill>
              <a:srgbClr val="00B0F0"/>
            </a:solidFill>
          </a:ln>
        </p:spPr>
        <p:txBody>
          <a:bodyPr>
            <a:spAutoFit/>
          </a:bodyPr>
          <a:lstStyle/>
          <a:p>
            <a:pPr fontAlgn="auto">
              <a:spcBef>
                <a:spcPts val="0"/>
              </a:spcBef>
              <a:spcAft>
                <a:spcPts val="0"/>
              </a:spcAft>
              <a:defRPr/>
            </a:pPr>
            <a:r>
              <a:rPr lang="sr-Latn-RS" sz="2000" b="1" dirty="0" smtClean="0">
                <a:latin typeface="Verdana"/>
                <a:cs typeface="Verdana"/>
              </a:rPr>
              <a:t>Međunarodna saradnja</a:t>
            </a:r>
            <a:endParaRPr lang="en-GB" sz="2000" b="1" dirty="0">
              <a:latin typeface="Verdana"/>
              <a:cs typeface="Verdana"/>
            </a:endParaRPr>
          </a:p>
          <a:p>
            <a:pPr marL="361950" indent="-361950" fontAlgn="auto">
              <a:spcBef>
                <a:spcPts val="0"/>
              </a:spcBef>
              <a:spcAft>
                <a:spcPts val="0"/>
              </a:spcAft>
              <a:buFont typeface="Wingdings" pitchFamily="2" charset="2"/>
              <a:buChar char="§"/>
              <a:defRPr/>
            </a:pPr>
            <a:endParaRPr lang="en-GB" dirty="0">
              <a:latin typeface="Verdana"/>
              <a:cs typeface="Verdana"/>
            </a:endParaRPr>
          </a:p>
          <a:p>
            <a:pPr marL="361950" indent="-361950" fontAlgn="auto">
              <a:spcBef>
                <a:spcPts val="0"/>
              </a:spcBef>
              <a:spcAft>
                <a:spcPts val="0"/>
              </a:spcAft>
              <a:buFont typeface="Wingdings" pitchFamily="2" charset="2"/>
              <a:buChar char="§"/>
              <a:defRPr/>
            </a:pPr>
            <a:r>
              <a:rPr lang="sr-Latn-RS" sz="1600" dirty="0" smtClean="0">
                <a:latin typeface="Verdana"/>
                <a:cs typeface="Verdana"/>
              </a:rPr>
              <a:t>Izručenje</a:t>
            </a:r>
          </a:p>
          <a:p>
            <a:pPr marL="361950" indent="-361950" fontAlgn="auto">
              <a:spcBef>
                <a:spcPts val="0"/>
              </a:spcBef>
              <a:spcAft>
                <a:spcPts val="0"/>
              </a:spcAft>
              <a:buFont typeface="Wingdings" pitchFamily="2" charset="2"/>
              <a:buChar char="§"/>
              <a:defRPr/>
            </a:pPr>
            <a:r>
              <a:rPr lang="sr-Latn-RS" sz="1600" dirty="0" smtClean="0">
                <a:latin typeface="Verdana"/>
                <a:cs typeface="Verdana"/>
              </a:rPr>
              <a:t>Uzajamna pravna pomoć</a:t>
            </a:r>
          </a:p>
          <a:p>
            <a:pPr marL="361950" indent="-361950" fontAlgn="auto">
              <a:spcBef>
                <a:spcPts val="0"/>
              </a:spcBef>
              <a:spcAft>
                <a:spcPts val="0"/>
              </a:spcAft>
              <a:buFont typeface="Wingdings" pitchFamily="2" charset="2"/>
              <a:buChar char="§"/>
              <a:defRPr/>
            </a:pPr>
            <a:r>
              <a:rPr lang="sr-Latn-RS" sz="1600" dirty="0" smtClean="0">
                <a:latin typeface="Verdana"/>
                <a:cs typeface="Verdana"/>
              </a:rPr>
              <a:t>Spontano informisanje</a:t>
            </a:r>
          </a:p>
          <a:p>
            <a:pPr marL="361950" indent="-361950" fontAlgn="auto">
              <a:spcBef>
                <a:spcPts val="0"/>
              </a:spcBef>
              <a:spcAft>
                <a:spcPts val="0"/>
              </a:spcAft>
              <a:buFont typeface="Wingdings" pitchFamily="2" charset="2"/>
              <a:buChar char="§"/>
              <a:defRPr/>
            </a:pPr>
            <a:r>
              <a:rPr lang="sr-Latn-RS" sz="1600" dirty="0" smtClean="0">
                <a:latin typeface="Verdana"/>
                <a:cs typeface="Verdana"/>
              </a:rPr>
              <a:t>Hitna zaštita</a:t>
            </a:r>
            <a:endParaRPr lang="en-GB" sz="800" dirty="0">
              <a:solidFill>
                <a:srgbClr val="FF0000"/>
              </a:solidFill>
              <a:latin typeface="Verdana"/>
              <a:cs typeface="Verdana"/>
            </a:endParaRPr>
          </a:p>
          <a:p>
            <a:pPr marL="361950" indent="-361950" fontAlgn="auto">
              <a:spcBef>
                <a:spcPts val="0"/>
              </a:spcBef>
              <a:spcAft>
                <a:spcPts val="0"/>
              </a:spcAft>
              <a:buFont typeface="Wingdings" pitchFamily="2" charset="2"/>
              <a:buChar char="§"/>
              <a:defRPr/>
            </a:pPr>
            <a:r>
              <a:rPr lang="sr-Latn-RS" sz="1600" dirty="0" smtClean="0">
                <a:latin typeface="Verdana"/>
                <a:cs typeface="Verdana"/>
              </a:rPr>
              <a:t>Uzajamna pravna pomoć za pristup računarskim podacima</a:t>
            </a:r>
          </a:p>
          <a:p>
            <a:pPr marL="361950" indent="-361950" fontAlgn="auto">
              <a:spcBef>
                <a:spcPts val="0"/>
              </a:spcBef>
              <a:spcAft>
                <a:spcPts val="0"/>
              </a:spcAft>
              <a:buFont typeface="Wingdings" pitchFamily="2" charset="2"/>
              <a:buChar char="§"/>
              <a:defRPr/>
            </a:pPr>
            <a:r>
              <a:rPr lang="sr-Latn-RS" sz="1600" dirty="0" smtClean="0">
                <a:latin typeface="Verdana"/>
                <a:cs typeface="Verdana"/>
              </a:rPr>
              <a:t>Uzajamna pravna pomoć za presretanje</a:t>
            </a:r>
          </a:p>
          <a:p>
            <a:pPr marL="361950" indent="-361950" fontAlgn="auto">
              <a:spcBef>
                <a:spcPts val="0"/>
              </a:spcBef>
              <a:spcAft>
                <a:spcPts val="0"/>
              </a:spcAft>
              <a:buFont typeface="Wingdings" pitchFamily="2" charset="2"/>
              <a:buChar char="§"/>
              <a:defRPr/>
            </a:pPr>
            <a:r>
              <a:rPr lang="sr-Latn-RS" sz="1600" dirty="0" smtClean="0">
                <a:latin typeface="Verdana"/>
                <a:cs typeface="Verdana"/>
              </a:rPr>
              <a:t>tačke za kontakt </a:t>
            </a:r>
            <a:r>
              <a:rPr lang="en-GB" sz="1600" dirty="0" smtClean="0">
                <a:latin typeface="Verdana"/>
                <a:cs typeface="Verdana"/>
              </a:rPr>
              <a:t>24/7</a:t>
            </a:r>
            <a:endParaRPr lang="en-GB" sz="1600" dirty="0">
              <a:latin typeface="Verdana"/>
              <a:cs typeface="Verdana"/>
            </a:endParaRPr>
          </a:p>
        </p:txBody>
      </p:sp>
      <p:sp>
        <p:nvSpPr>
          <p:cNvPr id="20489" name="Textfeld 16"/>
          <p:cNvSpPr txBox="1">
            <a:spLocks noChangeArrowheads="1"/>
          </p:cNvSpPr>
          <p:nvPr/>
        </p:nvSpPr>
        <p:spPr bwMode="auto">
          <a:xfrm>
            <a:off x="2894013" y="1340768"/>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sp>
        <p:nvSpPr>
          <p:cNvPr id="20490" name="Textfeld 17"/>
          <p:cNvSpPr txBox="1">
            <a:spLocks noChangeArrowheads="1"/>
          </p:cNvSpPr>
          <p:nvPr/>
        </p:nvSpPr>
        <p:spPr bwMode="auto">
          <a:xfrm>
            <a:off x="5822950" y="1340768"/>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sp>
        <p:nvSpPr>
          <p:cNvPr id="24" name="Textfeld 18"/>
          <p:cNvSpPr txBox="1"/>
          <p:nvPr/>
        </p:nvSpPr>
        <p:spPr>
          <a:xfrm>
            <a:off x="1600150" y="4869160"/>
            <a:ext cx="1963738" cy="339725"/>
          </a:xfrm>
          <a:prstGeom prst="rect">
            <a:avLst/>
          </a:prstGeom>
          <a:noFill/>
        </p:spPr>
        <p:txBody>
          <a:bodyPr>
            <a:spAutoFit/>
          </a:bodyPr>
          <a:lstStyle/>
          <a:p>
            <a:pPr fontAlgn="auto">
              <a:spcBef>
                <a:spcPts val="0"/>
              </a:spcBef>
              <a:spcAft>
                <a:spcPts val="0"/>
              </a:spcAft>
              <a:defRPr/>
            </a:pPr>
            <a:r>
              <a:rPr lang="sr-Latn-RS" sz="1600" b="1" dirty="0" smtClean="0">
                <a:solidFill>
                  <a:schemeClr val="tx1">
                    <a:lumMod val="65000"/>
                    <a:lumOff val="35000"/>
                  </a:schemeClr>
                </a:solidFill>
                <a:latin typeface="Verdana"/>
                <a:cs typeface="Verdana"/>
              </a:rPr>
              <a:t>Usklađivanje</a:t>
            </a:r>
            <a:endParaRPr lang="en-GB" sz="1600" b="1" dirty="0">
              <a:solidFill>
                <a:schemeClr val="tx1">
                  <a:lumMod val="65000"/>
                  <a:lumOff val="35000"/>
                </a:schemeClr>
              </a:solidFill>
              <a:latin typeface="Verdana"/>
              <a:cs typeface="Verdana"/>
            </a:endParaRPr>
          </a:p>
        </p:txBody>
      </p:sp>
      <p:cxnSp>
        <p:nvCxnSpPr>
          <p:cNvPr id="25" name="Form 20"/>
          <p:cNvCxnSpPr/>
          <p:nvPr/>
        </p:nvCxnSpPr>
        <p:spPr>
          <a:xfrm rot="16200000" flipH="1">
            <a:off x="3451761" y="2341747"/>
            <a:ext cx="1063347"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6" name="Gerade Verbindung 27"/>
          <p:cNvCxnSpPr/>
          <p:nvPr/>
        </p:nvCxnSpPr>
        <p:spPr>
          <a:xfrm>
            <a:off x="4608513" y="3786664"/>
            <a:ext cx="0" cy="1497772"/>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2" name="Rectangle 1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23</a:t>
            </a:fld>
            <a:r>
              <a:rPr lang="en-US" sz="1200" b="1">
                <a:solidFill>
                  <a:srgbClr val="FFFFFF"/>
                </a:solidFill>
                <a:latin typeface="Verdana" charset="0"/>
                <a:cs typeface="Verdana" charset="0"/>
              </a:rPr>
              <a:t> -</a:t>
            </a:r>
          </a:p>
        </p:txBody>
      </p:sp>
      <p:sp>
        <p:nvSpPr>
          <p:cNvPr id="20" name="Textfeld 3"/>
          <p:cNvSpPr txBox="1"/>
          <p:nvPr/>
        </p:nvSpPr>
        <p:spPr>
          <a:xfrm>
            <a:off x="3465513" y="1401093"/>
            <a:ext cx="2428875" cy="3416320"/>
          </a:xfrm>
          <a:prstGeom prst="rect">
            <a:avLst/>
          </a:prstGeom>
          <a:solidFill>
            <a:srgbClr val="FFFFFF"/>
          </a:solidFill>
          <a:ln>
            <a:solidFill>
              <a:schemeClr val="bg1">
                <a:lumMod val="50000"/>
              </a:schemeClr>
            </a:solidFill>
          </a:ln>
        </p:spPr>
        <p:txBody>
          <a:bodyPr>
            <a:spAutoFit/>
          </a:bodyPr>
          <a:lstStyle/>
          <a:p>
            <a:pPr fontAlgn="auto">
              <a:spcBef>
                <a:spcPts val="0"/>
              </a:spcBef>
              <a:spcAft>
                <a:spcPts val="0"/>
              </a:spcAft>
              <a:defRPr/>
            </a:pPr>
            <a:r>
              <a:rPr lang="sr-Latn-RS" sz="2000" b="1" dirty="0" smtClean="0">
                <a:latin typeface="Verdana"/>
                <a:cs typeface="Verdana"/>
              </a:rPr>
              <a:t>Procesna sredstva</a:t>
            </a:r>
            <a:endParaRPr lang="en-GB" sz="2000" b="1" dirty="0">
              <a:latin typeface="Verdana"/>
              <a:cs typeface="Verdana"/>
            </a:endParaRPr>
          </a:p>
          <a:p>
            <a:pPr marL="285750" lvl="0" indent="-285750">
              <a:buFont typeface="Arial" panose="020B0604020202020204" pitchFamily="34" charset="0"/>
              <a:buChar char="•"/>
            </a:pPr>
            <a:r>
              <a:rPr lang="sr-Latn-RS" sz="1600" dirty="0">
                <a:latin typeface="Verdana" panose="020B0604030504040204" pitchFamily="34" charset="0"/>
                <a:ea typeface="Verdana" panose="020B0604030504040204" pitchFamily="34" charset="0"/>
                <a:cs typeface="Verdana" panose="020B0604030504040204" pitchFamily="34" charset="0"/>
              </a:rPr>
              <a:t>Hitna zaštita (računarskih podataka)</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Arial" panose="020B0604020202020204" pitchFamily="34" charset="0"/>
              <a:buChar char="•"/>
            </a:pPr>
            <a:r>
              <a:rPr lang="sr-Latn-RS" sz="1600" dirty="0">
                <a:latin typeface="Verdana" panose="020B0604030504040204" pitchFamily="34" charset="0"/>
                <a:ea typeface="Verdana" panose="020B0604030504040204" pitchFamily="34" charset="0"/>
                <a:cs typeface="Verdana" panose="020B0604030504040204" pitchFamily="34" charset="0"/>
              </a:rPr>
              <a:t>Pretraživanje i zaplena</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Arial" panose="020B0604020202020204" pitchFamily="34" charset="0"/>
              <a:buChar char="•"/>
            </a:pPr>
            <a:r>
              <a:rPr lang="sr-Latn-RS" sz="1600" dirty="0">
                <a:latin typeface="Verdana" panose="020B0604030504040204" pitchFamily="34" charset="0"/>
                <a:ea typeface="Verdana" panose="020B0604030504040204" pitchFamily="34" charset="0"/>
                <a:cs typeface="Verdana" panose="020B0604030504040204" pitchFamily="34" charset="0"/>
              </a:rPr>
              <a:t>Izdavanje naredbe</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Arial" panose="020B0604020202020204" pitchFamily="34" charset="0"/>
              <a:buChar char="•"/>
            </a:pPr>
            <a:r>
              <a:rPr lang="sr-Latn-RS" sz="1600" dirty="0">
                <a:latin typeface="Verdana" panose="020B0604030504040204" pitchFamily="34" charset="0"/>
                <a:ea typeface="Verdana" panose="020B0604030504040204" pitchFamily="34" charset="0"/>
                <a:cs typeface="Verdana" panose="020B0604030504040204" pitchFamily="34" charset="0"/>
              </a:rPr>
              <a:t>Presretanje računarskih </a:t>
            </a:r>
            <a:r>
              <a:rPr lang="sr-Latn-RS" sz="1600" dirty="0" smtClean="0">
                <a:latin typeface="Verdana" panose="020B0604030504040204" pitchFamily="34" charset="0"/>
                <a:ea typeface="Verdana" panose="020B0604030504040204" pitchFamily="34" charset="0"/>
                <a:cs typeface="Verdana" panose="020B0604030504040204" pitchFamily="34" charset="0"/>
              </a:rPr>
              <a:t>podataka</a:t>
            </a:r>
            <a:endParaRPr lang="en-GB" sz="1600" dirty="0">
              <a:latin typeface="Verdana" panose="020B0604030504040204" pitchFamily="34" charset="0"/>
              <a:ea typeface="Verdana" panose="020B0604030504040204" pitchFamily="34" charset="0"/>
              <a:cs typeface="Verdana" panose="020B0604030504040204" pitchFamily="34" charset="0"/>
            </a:endParaRPr>
          </a:p>
          <a:p>
            <a:pPr marL="361950" indent="-361950" fontAlgn="auto">
              <a:spcBef>
                <a:spcPts val="0"/>
              </a:spcBef>
              <a:spcAft>
                <a:spcPts val="0"/>
              </a:spcAft>
              <a:buFont typeface="Wingdings" pitchFamily="2" charset="2"/>
              <a:buChar char="§"/>
              <a:defRPr/>
            </a:pPr>
            <a:r>
              <a:rPr lang="sr-Latn-RS" sz="1600" b="1" dirty="0" smtClean="0">
                <a:latin typeface="Verdana"/>
                <a:cs typeface="Verdana"/>
              </a:rPr>
              <a:t>Uslovi, ograničenja</a:t>
            </a:r>
            <a:endParaRPr lang="en-GB" sz="1600" b="1" dirty="0">
              <a:latin typeface="Verdana"/>
              <a:cs typeface="Verdana"/>
            </a:endParaRPr>
          </a:p>
        </p:txBody>
      </p:sp>
      <p:sp>
        <p:nvSpPr>
          <p:cNvPr id="19" name="Textfeld 12"/>
          <p:cNvSpPr txBox="1"/>
          <p:nvPr/>
        </p:nvSpPr>
        <p:spPr>
          <a:xfrm>
            <a:off x="179388" y="1412205"/>
            <a:ext cx="2786062" cy="3416320"/>
          </a:xfrm>
          <a:prstGeom prst="rect">
            <a:avLst/>
          </a:prstGeom>
          <a:solidFill>
            <a:schemeClr val="bg1"/>
          </a:solidFill>
          <a:ln>
            <a:solidFill>
              <a:schemeClr val="bg1">
                <a:lumMod val="50000"/>
              </a:schemeClr>
            </a:solidFill>
          </a:ln>
        </p:spPr>
        <p:txBody>
          <a:bodyPr>
            <a:spAutoFit/>
          </a:bodyPr>
          <a:lstStyle/>
          <a:p>
            <a:pPr fontAlgn="auto">
              <a:spcBef>
                <a:spcPts val="0"/>
              </a:spcBef>
              <a:spcAft>
                <a:spcPts val="0"/>
              </a:spcAft>
              <a:defRPr/>
            </a:pPr>
            <a:r>
              <a:rPr lang="sr-Latn-RS" sz="2000" b="1" dirty="0" smtClean="0">
                <a:latin typeface="Verdana"/>
                <a:cs typeface="Verdana"/>
              </a:rPr>
              <a:t>Inkriminiše ponašanje</a:t>
            </a:r>
            <a:endParaRPr lang="en-GB" sz="2000" b="1" dirty="0">
              <a:latin typeface="Verdana"/>
              <a:cs typeface="Verdana"/>
            </a:endParaRPr>
          </a:p>
          <a:p>
            <a:pPr marL="285750" lvl="0" indent="-285750">
              <a:buFont typeface="Wingdings" panose="05000000000000000000" pitchFamily="2" charset="2"/>
              <a:buChar char="§"/>
            </a:pPr>
            <a:r>
              <a:rPr lang="sr-Latn-RS" sz="1600" dirty="0">
                <a:latin typeface="Verdana" panose="020B0604030504040204" pitchFamily="34" charset="0"/>
                <a:ea typeface="Verdana" panose="020B0604030504040204" pitchFamily="34" charset="0"/>
                <a:cs typeface="Verdana" panose="020B0604030504040204" pitchFamily="34" charset="0"/>
              </a:rPr>
              <a:t>Nezakonit pristup</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sz="1600" dirty="0">
                <a:latin typeface="Verdana" panose="020B0604030504040204" pitchFamily="34" charset="0"/>
                <a:ea typeface="Verdana" panose="020B0604030504040204" pitchFamily="34" charset="0"/>
                <a:cs typeface="Verdana" panose="020B0604030504040204" pitchFamily="34" charset="0"/>
              </a:rPr>
              <a:t>Nezakonito presretanje</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sz="1600" dirty="0">
                <a:latin typeface="Verdana" panose="020B0604030504040204" pitchFamily="34" charset="0"/>
                <a:ea typeface="Verdana" panose="020B0604030504040204" pitchFamily="34" charset="0"/>
                <a:cs typeface="Verdana" panose="020B0604030504040204" pitchFamily="34" charset="0"/>
              </a:rPr>
              <a:t>Ometanje podataka</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sz="1600" dirty="0">
                <a:latin typeface="Verdana" panose="020B0604030504040204" pitchFamily="34" charset="0"/>
                <a:ea typeface="Verdana" panose="020B0604030504040204" pitchFamily="34" charset="0"/>
                <a:cs typeface="Verdana" panose="020B0604030504040204" pitchFamily="34" charset="0"/>
              </a:rPr>
              <a:t>Ometanje sistema</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sz="1600" dirty="0">
                <a:latin typeface="Verdana" panose="020B0604030504040204" pitchFamily="34" charset="0"/>
                <a:ea typeface="Verdana" panose="020B0604030504040204" pitchFamily="34" charset="0"/>
                <a:cs typeface="Verdana" panose="020B0604030504040204" pitchFamily="34" charset="0"/>
              </a:rPr>
              <a:t>Zloupotreba uređaja</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sz="1600" dirty="0">
                <a:latin typeface="Verdana" panose="020B0604030504040204" pitchFamily="34" charset="0"/>
                <a:ea typeface="Verdana" panose="020B0604030504040204" pitchFamily="34" charset="0"/>
                <a:cs typeface="Verdana" panose="020B0604030504040204" pitchFamily="34" charset="0"/>
              </a:rPr>
              <a:t>Prevara i falsifikovanje</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sz="1600" dirty="0">
                <a:latin typeface="Verdana" panose="020B0604030504040204" pitchFamily="34" charset="0"/>
                <a:ea typeface="Verdana" panose="020B0604030504040204" pitchFamily="34" charset="0"/>
                <a:cs typeface="Verdana" panose="020B0604030504040204" pitchFamily="34" charset="0"/>
              </a:rPr>
              <a:t>Dečja pornografija</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Wingdings" panose="05000000000000000000" pitchFamily="2" charset="2"/>
              <a:buChar char="§"/>
            </a:pPr>
            <a:r>
              <a:rPr lang="sr-Latn-RS" sz="1600" dirty="0">
                <a:latin typeface="Verdana" panose="020B0604030504040204" pitchFamily="34" charset="0"/>
                <a:ea typeface="Verdana" panose="020B0604030504040204" pitchFamily="34" charset="0"/>
                <a:cs typeface="Verdana" panose="020B0604030504040204" pitchFamily="34" charset="0"/>
              </a:rPr>
              <a:t>Dela u vezi sa kršenjem autorskih i srodnih prava</a:t>
            </a:r>
            <a:endParaRPr lang="de-DE" sz="1600" dirty="0">
              <a:latin typeface="Verdana" panose="020B0604030504040204" pitchFamily="34" charset="0"/>
              <a:ea typeface="Verdana" panose="020B0604030504040204" pitchFamily="34" charset="0"/>
              <a:cs typeface="Verdana" panose="020B0604030504040204" pitchFamily="34" charset="0"/>
            </a:endParaRPr>
          </a:p>
        </p:txBody>
      </p:sp>
      <p:sp>
        <p:nvSpPr>
          <p:cNvPr id="18" name="TextBox 17"/>
          <p:cNvSpPr txBox="1"/>
          <p:nvPr/>
        </p:nvSpPr>
        <p:spPr>
          <a:xfrm>
            <a:off x="813544" y="5458008"/>
            <a:ext cx="5500688" cy="830997"/>
          </a:xfrm>
          <a:prstGeom prst="rect">
            <a:avLst/>
          </a:prstGeom>
          <a:noFill/>
        </p:spPr>
        <p:txBody>
          <a:bodyPr wrap="square" rtlCol="0">
            <a:spAutoFit/>
          </a:bodyPr>
          <a:lstStyle/>
          <a:p>
            <a:r>
              <a:rPr lang="sr-Latn-RS" sz="1600" b="1" i="1" dirty="0">
                <a:solidFill>
                  <a:srgbClr val="0070C0"/>
                </a:solidFill>
                <a:latin typeface="Verdana" panose="020B0604030504040204" pitchFamily="34" charset="0"/>
                <a:ea typeface="Verdana" panose="020B0604030504040204" pitchFamily="34" charset="0"/>
                <a:cs typeface="Verdana" panose="020B0604030504040204" pitchFamily="34" charset="0"/>
              </a:rPr>
              <a:t>Procesna ovlašćenja i međunarodna saradnja za SVAKO KRIVIČNO DELO za koje se dokazi nalaze u računarskom sistemu</a:t>
            </a:r>
            <a:r>
              <a:rPr lang="en-GB" sz="1600" b="1" i="1" dirty="0" smtClean="0">
                <a:solidFill>
                  <a:srgbClr val="0070C0"/>
                </a:solidFill>
                <a:latin typeface="Verdana" panose="020B0604030504040204" pitchFamily="34" charset="0"/>
                <a:ea typeface="Verdana" panose="020B0604030504040204" pitchFamily="34" charset="0"/>
                <a:cs typeface="Verdana" panose="020B0604030504040204" pitchFamily="34" charset="0"/>
              </a:rPr>
              <a:t>!</a:t>
            </a:r>
            <a:endParaRPr lang="en-GB" sz="1600" b="1" i="1" dirty="0">
              <a:solidFill>
                <a:srgbClr val="0070C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161504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65" name="TextBox 143"/>
          <p:cNvSpPr txBox="1">
            <a:spLocks noChangeArrowheads="1"/>
          </p:cNvSpPr>
          <p:nvPr/>
        </p:nvSpPr>
        <p:spPr bwMode="auto">
          <a:xfrm>
            <a:off x="323850" y="3625850"/>
            <a:ext cx="21955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4800" b="1" dirty="0">
                <a:latin typeface="Verdana" charset="0"/>
                <a:cs typeface="Verdana" charset="0"/>
              </a:rPr>
              <a:t>130</a:t>
            </a:r>
            <a:r>
              <a:rPr lang="en-GB" sz="4000" b="1" dirty="0">
                <a:latin typeface="Verdana" charset="0"/>
                <a:cs typeface="Verdana" charset="0"/>
              </a:rPr>
              <a:t>+</a:t>
            </a: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Domet Budimpeštanske konvencije</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nvGrpSpPr>
          <p:cNvPr id="53255" name="Group 13"/>
          <p:cNvGrpSpPr>
            <a:grpSpLocks/>
          </p:cNvGrpSpPr>
          <p:nvPr/>
        </p:nvGrpSpPr>
        <p:grpSpPr bwMode="auto">
          <a:xfrm>
            <a:off x="395288" y="1184275"/>
            <a:ext cx="8424862" cy="3757613"/>
            <a:chOff x="-30650" y="0"/>
            <a:chExt cx="9372924" cy="4653136"/>
          </a:xfrm>
        </p:grpSpPr>
        <p:pic>
          <p:nvPicPr>
            <p:cNvPr id="53275" name="Picture 14" descr="C:\Users\alexander\Documents\as maps\large-size-blank-world-map.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650" y="0"/>
              <a:ext cx="9372924" cy="4653136"/>
            </a:xfrm>
            <a:prstGeom prst="rect">
              <a:avLst/>
            </a:prstGeom>
            <a:solidFill>
              <a:srgbClr val="FFFFFF"/>
            </a:solidFill>
            <a:ln w="3175">
              <a:solidFill>
                <a:schemeClr val="tx1"/>
              </a:solidFill>
              <a:miter lim="800000"/>
              <a:headEnd/>
              <a:tailEnd/>
            </a:ln>
          </p:spPr>
        </p:pic>
        <p:sp>
          <p:nvSpPr>
            <p:cNvPr id="16" name="Oval 15"/>
            <p:cNvSpPr/>
            <p:nvPr/>
          </p:nvSpPr>
          <p:spPr>
            <a:xfrm>
              <a:off x="3741833" y="126206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7" name="Oval 16"/>
            <p:cNvSpPr/>
            <p:nvPr/>
          </p:nvSpPr>
          <p:spPr>
            <a:xfrm>
              <a:off x="3563452" y="1299419"/>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8" name="Oval 17"/>
            <p:cNvSpPr/>
            <p:nvPr/>
          </p:nvSpPr>
          <p:spPr>
            <a:xfrm>
              <a:off x="386016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9" name="Oval 18"/>
            <p:cNvSpPr/>
            <p:nvPr/>
          </p:nvSpPr>
          <p:spPr>
            <a:xfrm>
              <a:off x="4087997" y="1171639"/>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0" name="Oval 19"/>
            <p:cNvSpPr/>
            <p:nvPr/>
          </p:nvSpPr>
          <p:spPr>
            <a:xfrm>
              <a:off x="3743599" y="837446"/>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1" name="Oval 20"/>
            <p:cNvSpPr/>
            <p:nvPr/>
          </p:nvSpPr>
          <p:spPr>
            <a:xfrm>
              <a:off x="3420395" y="54846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2" name="Oval 21"/>
            <p:cNvSpPr/>
            <p:nvPr/>
          </p:nvSpPr>
          <p:spPr>
            <a:xfrm>
              <a:off x="3923745" y="908217"/>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3" name="Oval 22"/>
            <p:cNvSpPr/>
            <p:nvPr/>
          </p:nvSpPr>
          <p:spPr>
            <a:xfrm>
              <a:off x="3895487" y="94556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4" name="Oval 23"/>
            <p:cNvSpPr/>
            <p:nvPr/>
          </p:nvSpPr>
          <p:spPr>
            <a:xfrm>
              <a:off x="4042077" y="9082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5" name="Oval 24"/>
            <p:cNvSpPr/>
            <p:nvPr/>
          </p:nvSpPr>
          <p:spPr>
            <a:xfrm>
              <a:off x="3996158" y="1057620"/>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6" name="Oval 25"/>
            <p:cNvSpPr/>
            <p:nvPr/>
          </p:nvSpPr>
          <p:spPr>
            <a:xfrm>
              <a:off x="4619606" y="101633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7" name="Oval 26"/>
            <p:cNvSpPr/>
            <p:nvPr/>
          </p:nvSpPr>
          <p:spPr>
            <a:xfrm>
              <a:off x="5004625" y="1267965"/>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8" name="Oval 27"/>
            <p:cNvSpPr/>
            <p:nvPr/>
          </p:nvSpPr>
          <p:spPr>
            <a:xfrm>
              <a:off x="4859801" y="119719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9" name="Oval 28"/>
            <p:cNvSpPr/>
            <p:nvPr/>
          </p:nvSpPr>
          <p:spPr>
            <a:xfrm>
              <a:off x="4932214" y="124437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0" name="Oval 29"/>
            <p:cNvSpPr/>
            <p:nvPr/>
          </p:nvSpPr>
          <p:spPr>
            <a:xfrm>
              <a:off x="4428862" y="110086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1" name="Oval 30"/>
            <p:cNvSpPr/>
            <p:nvPr/>
          </p:nvSpPr>
          <p:spPr>
            <a:xfrm>
              <a:off x="4497742" y="1059587"/>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2" name="Oval 31"/>
            <p:cNvSpPr/>
            <p:nvPr/>
          </p:nvSpPr>
          <p:spPr>
            <a:xfrm>
              <a:off x="4421798" y="1195229"/>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3" name="Oval 32"/>
            <p:cNvSpPr/>
            <p:nvPr/>
          </p:nvSpPr>
          <p:spPr>
            <a:xfrm>
              <a:off x="4349386" y="1224717"/>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4" name="Oval 33"/>
            <p:cNvSpPr/>
            <p:nvPr/>
          </p:nvSpPr>
          <p:spPr>
            <a:xfrm>
              <a:off x="4211627" y="1136254"/>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5" name="Oval 34"/>
            <p:cNvSpPr/>
            <p:nvPr/>
          </p:nvSpPr>
          <p:spPr>
            <a:xfrm>
              <a:off x="4148046" y="109300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6" name="Oval 35"/>
            <p:cNvSpPr/>
            <p:nvPr/>
          </p:nvSpPr>
          <p:spPr>
            <a:xfrm>
              <a:off x="4314063" y="11441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7" name="Oval 36"/>
            <p:cNvSpPr/>
            <p:nvPr/>
          </p:nvSpPr>
          <p:spPr>
            <a:xfrm>
              <a:off x="4125086" y="1051723"/>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8" name="Oval 37"/>
            <p:cNvSpPr/>
            <p:nvPr/>
          </p:nvSpPr>
          <p:spPr>
            <a:xfrm>
              <a:off x="4276974" y="99274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9" name="Oval 38"/>
            <p:cNvSpPr/>
            <p:nvPr/>
          </p:nvSpPr>
          <p:spPr>
            <a:xfrm>
              <a:off x="427697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0" name="Oval 39"/>
            <p:cNvSpPr/>
            <p:nvPr/>
          </p:nvSpPr>
          <p:spPr>
            <a:xfrm>
              <a:off x="4268144" y="1189332"/>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1" name="Oval 40"/>
            <p:cNvSpPr/>
            <p:nvPr/>
          </p:nvSpPr>
          <p:spPr>
            <a:xfrm>
              <a:off x="4308764" y="124437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2" name="Oval 41"/>
            <p:cNvSpPr/>
            <p:nvPr/>
          </p:nvSpPr>
          <p:spPr>
            <a:xfrm>
              <a:off x="4020884" y="621204"/>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3" name="Oval 42"/>
            <p:cNvSpPr/>
            <p:nvPr/>
          </p:nvSpPr>
          <p:spPr>
            <a:xfrm>
              <a:off x="4386475" y="613341"/>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4" name="Oval 43"/>
            <p:cNvSpPr/>
            <p:nvPr/>
          </p:nvSpPr>
          <p:spPr>
            <a:xfrm>
              <a:off x="4391774" y="6998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5" name="Oval 44"/>
            <p:cNvSpPr/>
            <p:nvPr/>
          </p:nvSpPr>
          <p:spPr>
            <a:xfrm>
              <a:off x="4388242" y="76077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6" name="Oval 45"/>
            <p:cNvSpPr/>
            <p:nvPr/>
          </p:nvSpPr>
          <p:spPr>
            <a:xfrm>
              <a:off x="4342322" y="7804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7" name="Oval 46"/>
            <p:cNvSpPr/>
            <p:nvPr/>
          </p:nvSpPr>
          <p:spPr>
            <a:xfrm>
              <a:off x="4020884" y="770608"/>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8" name="Oval 47"/>
            <p:cNvSpPr/>
            <p:nvPr/>
          </p:nvSpPr>
          <p:spPr>
            <a:xfrm>
              <a:off x="4254015" y="872831"/>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9" name="Oval 48"/>
            <p:cNvSpPr/>
            <p:nvPr/>
          </p:nvSpPr>
          <p:spPr>
            <a:xfrm>
              <a:off x="4163941" y="957363"/>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0" name="Oval 49"/>
            <p:cNvSpPr/>
            <p:nvPr/>
          </p:nvSpPr>
          <p:spPr>
            <a:xfrm>
              <a:off x="4148046" y="648726"/>
              <a:ext cx="72411" cy="72737"/>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1" name="Oval 50"/>
            <p:cNvSpPr/>
            <p:nvPr/>
          </p:nvSpPr>
          <p:spPr>
            <a:xfrm>
              <a:off x="3600541" y="87086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2" name="Oval 51"/>
            <p:cNvSpPr/>
            <p:nvPr/>
          </p:nvSpPr>
          <p:spPr>
            <a:xfrm>
              <a:off x="4658461" y="1317111"/>
              <a:ext cx="70646"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3" name="Oval 52"/>
            <p:cNvSpPr/>
            <p:nvPr/>
          </p:nvSpPr>
          <p:spPr>
            <a:xfrm>
              <a:off x="1115577" y="1317111"/>
              <a:ext cx="72412" cy="7077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4" name="Oval 53"/>
            <p:cNvSpPr/>
            <p:nvPr/>
          </p:nvSpPr>
          <p:spPr>
            <a:xfrm>
              <a:off x="1763752" y="198942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5" name="Oval 54"/>
            <p:cNvSpPr/>
            <p:nvPr/>
          </p:nvSpPr>
          <p:spPr>
            <a:xfrm>
              <a:off x="7452500" y="1413437"/>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6" name="Oval 55"/>
            <p:cNvSpPr/>
            <p:nvPr/>
          </p:nvSpPr>
          <p:spPr>
            <a:xfrm>
              <a:off x="7480759" y="335764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7" name="Oval 56"/>
            <p:cNvSpPr/>
            <p:nvPr/>
          </p:nvSpPr>
          <p:spPr>
            <a:xfrm>
              <a:off x="4428862" y="350115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8" name="Oval 57"/>
            <p:cNvSpPr/>
            <p:nvPr/>
          </p:nvSpPr>
          <p:spPr>
            <a:xfrm>
              <a:off x="1260400" y="796164"/>
              <a:ext cx="70646"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9" name="Oval 58"/>
            <p:cNvSpPr/>
            <p:nvPr/>
          </p:nvSpPr>
          <p:spPr>
            <a:xfrm>
              <a:off x="3932576" y="980953"/>
              <a:ext cx="72411" cy="72735"/>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0" name="Oval 59"/>
            <p:cNvSpPr/>
            <p:nvPr/>
          </p:nvSpPr>
          <p:spPr>
            <a:xfrm>
              <a:off x="4359983" y="1317111"/>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1" name="Oval 60"/>
            <p:cNvSpPr/>
            <p:nvPr/>
          </p:nvSpPr>
          <p:spPr>
            <a:xfrm>
              <a:off x="970753" y="1952076"/>
              <a:ext cx="72412"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2" name="Oval 61"/>
            <p:cNvSpPr/>
            <p:nvPr/>
          </p:nvSpPr>
          <p:spPr>
            <a:xfrm>
              <a:off x="1475870" y="2290200"/>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3" name="Oval 62"/>
            <p:cNvSpPr/>
            <p:nvPr/>
          </p:nvSpPr>
          <p:spPr>
            <a:xfrm>
              <a:off x="1339878" y="2254815"/>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4" name="Oval 63"/>
            <p:cNvSpPr/>
            <p:nvPr/>
          </p:nvSpPr>
          <p:spPr>
            <a:xfrm>
              <a:off x="2051633" y="3788168"/>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5" name="Oval 64"/>
            <p:cNvSpPr/>
            <p:nvPr/>
          </p:nvSpPr>
          <p:spPr>
            <a:xfrm>
              <a:off x="1836163" y="3829450"/>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6" name="Oval 65"/>
            <p:cNvSpPr/>
            <p:nvPr/>
          </p:nvSpPr>
          <p:spPr>
            <a:xfrm>
              <a:off x="3563452" y="1556943"/>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7" name="Oval 66"/>
            <p:cNvSpPr/>
            <p:nvPr/>
          </p:nvSpPr>
          <p:spPr>
            <a:xfrm>
              <a:off x="3275571" y="2132933"/>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8" name="Oval 67"/>
            <p:cNvSpPr/>
            <p:nvPr/>
          </p:nvSpPr>
          <p:spPr>
            <a:xfrm>
              <a:off x="7164619" y="2097548"/>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9" name="Oval 68"/>
            <p:cNvSpPr/>
            <p:nvPr/>
          </p:nvSpPr>
          <p:spPr>
            <a:xfrm>
              <a:off x="1982754" y="2058232"/>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0" name="Oval 69"/>
            <p:cNvSpPr/>
            <p:nvPr/>
          </p:nvSpPr>
          <p:spPr>
            <a:xfrm>
              <a:off x="1912108" y="1987461"/>
              <a:ext cx="70646"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1" name="Oval 70"/>
            <p:cNvSpPr/>
            <p:nvPr/>
          </p:nvSpPr>
          <p:spPr>
            <a:xfrm>
              <a:off x="1979222" y="2014983"/>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2" name="Oval 71"/>
            <p:cNvSpPr/>
            <p:nvPr/>
          </p:nvSpPr>
          <p:spPr>
            <a:xfrm>
              <a:off x="5940681" y="1843955"/>
              <a:ext cx="70646"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3" name="Oval 72"/>
            <p:cNvSpPr/>
            <p:nvPr/>
          </p:nvSpPr>
          <p:spPr>
            <a:xfrm>
              <a:off x="1982754" y="2138830"/>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4" name="Oval 73"/>
            <p:cNvSpPr/>
            <p:nvPr/>
          </p:nvSpPr>
          <p:spPr>
            <a:xfrm>
              <a:off x="1551815" y="202284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5" name="Oval 74"/>
            <p:cNvSpPr/>
            <p:nvPr/>
          </p:nvSpPr>
          <p:spPr>
            <a:xfrm>
              <a:off x="5652800" y="1627713"/>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6" name="Oval 75"/>
            <p:cNvSpPr/>
            <p:nvPr/>
          </p:nvSpPr>
          <p:spPr>
            <a:xfrm>
              <a:off x="7019796" y="2419946"/>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7" name="Oval 76"/>
            <p:cNvSpPr/>
            <p:nvPr/>
          </p:nvSpPr>
          <p:spPr>
            <a:xfrm>
              <a:off x="2124045" y="3345854"/>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8" name="Oval 77"/>
            <p:cNvSpPr/>
            <p:nvPr/>
          </p:nvSpPr>
          <p:spPr>
            <a:xfrm>
              <a:off x="6731914" y="2708923"/>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9" name="Oval 78"/>
            <p:cNvSpPr/>
            <p:nvPr/>
          </p:nvSpPr>
          <p:spPr>
            <a:xfrm>
              <a:off x="4425330" y="3282947"/>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0" name="Oval 79"/>
            <p:cNvSpPr/>
            <p:nvPr/>
          </p:nvSpPr>
          <p:spPr>
            <a:xfrm>
              <a:off x="6083739" y="2341312"/>
              <a:ext cx="72411"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1" name="Oval 80"/>
            <p:cNvSpPr/>
            <p:nvPr/>
          </p:nvSpPr>
          <p:spPr>
            <a:xfrm>
              <a:off x="6588857" y="2130967"/>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2" name="Oval 81"/>
            <p:cNvSpPr/>
            <p:nvPr/>
          </p:nvSpPr>
          <p:spPr>
            <a:xfrm>
              <a:off x="6696591" y="2482852"/>
              <a:ext cx="72412"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3" name="Oval 82"/>
            <p:cNvSpPr/>
            <p:nvPr/>
          </p:nvSpPr>
          <p:spPr>
            <a:xfrm>
              <a:off x="6659502" y="2394389"/>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4" name="Oval 83"/>
            <p:cNvSpPr/>
            <p:nvPr/>
          </p:nvSpPr>
          <p:spPr>
            <a:xfrm>
              <a:off x="3729469" y="2321654"/>
              <a:ext cx="70646"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5" name="Oval 84"/>
            <p:cNvSpPr/>
            <p:nvPr/>
          </p:nvSpPr>
          <p:spPr>
            <a:xfrm>
              <a:off x="8316145" y="3919878"/>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6" name="Oval 85"/>
            <p:cNvSpPr/>
            <p:nvPr/>
          </p:nvSpPr>
          <p:spPr>
            <a:xfrm>
              <a:off x="4084465" y="244746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7" name="Oval 86"/>
            <p:cNvSpPr/>
            <p:nvPr/>
          </p:nvSpPr>
          <p:spPr>
            <a:xfrm>
              <a:off x="3948471" y="2087719"/>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8" name="Oval 87"/>
            <p:cNvSpPr/>
            <p:nvPr/>
          </p:nvSpPr>
          <p:spPr>
            <a:xfrm>
              <a:off x="3842503" y="1594294"/>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9" name="Oval 88"/>
            <p:cNvSpPr/>
            <p:nvPr/>
          </p:nvSpPr>
          <p:spPr>
            <a:xfrm>
              <a:off x="6625945" y="1963871"/>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0" name="Oval 89"/>
            <p:cNvSpPr/>
            <p:nvPr/>
          </p:nvSpPr>
          <p:spPr>
            <a:xfrm>
              <a:off x="1703703" y="196387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1" name="Oval 90"/>
            <p:cNvSpPr/>
            <p:nvPr/>
          </p:nvSpPr>
          <p:spPr>
            <a:xfrm>
              <a:off x="8173087" y="2744308"/>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2" name="Oval 91"/>
            <p:cNvSpPr/>
            <p:nvPr/>
          </p:nvSpPr>
          <p:spPr>
            <a:xfrm>
              <a:off x="4580751" y="1698483"/>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3" name="Oval 92"/>
            <p:cNvSpPr/>
            <p:nvPr/>
          </p:nvSpPr>
          <p:spPr>
            <a:xfrm>
              <a:off x="1260400" y="214669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4" name="Oval 93"/>
            <p:cNvSpPr/>
            <p:nvPr/>
          </p:nvSpPr>
          <p:spPr>
            <a:xfrm>
              <a:off x="1346942" y="2166352"/>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5" name="Oval 94"/>
            <p:cNvSpPr/>
            <p:nvPr/>
          </p:nvSpPr>
          <p:spPr>
            <a:xfrm>
              <a:off x="2267102" y="3644661"/>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6" name="Oval 95"/>
            <p:cNvSpPr/>
            <p:nvPr/>
          </p:nvSpPr>
          <p:spPr>
            <a:xfrm>
              <a:off x="6371620" y="108907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7" name="Oval 96"/>
            <p:cNvSpPr/>
            <p:nvPr/>
          </p:nvSpPr>
          <p:spPr>
            <a:xfrm>
              <a:off x="3588178" y="2341312"/>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8" name="Oval 97"/>
            <p:cNvSpPr/>
            <p:nvPr/>
          </p:nvSpPr>
          <p:spPr>
            <a:xfrm>
              <a:off x="6094336"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9" name="Oval 98"/>
            <p:cNvSpPr/>
            <p:nvPr/>
          </p:nvSpPr>
          <p:spPr>
            <a:xfrm>
              <a:off x="5239523" y="1800706"/>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0" name="Oval 99"/>
            <p:cNvSpPr/>
            <p:nvPr/>
          </p:nvSpPr>
          <p:spPr>
            <a:xfrm>
              <a:off x="4967537" y="152942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1" name="Oval 100"/>
            <p:cNvSpPr/>
            <p:nvPr/>
          </p:nvSpPr>
          <p:spPr>
            <a:xfrm>
              <a:off x="8243733" y="286225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2" name="Oval 101"/>
            <p:cNvSpPr/>
            <p:nvPr/>
          </p:nvSpPr>
          <p:spPr>
            <a:xfrm>
              <a:off x="8388556" y="2925165"/>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3" name="Oval 102"/>
            <p:cNvSpPr/>
            <p:nvPr/>
          </p:nvSpPr>
          <p:spPr>
            <a:xfrm>
              <a:off x="4693784" y="255558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4" name="Oval 103"/>
            <p:cNvSpPr/>
            <p:nvPr/>
          </p:nvSpPr>
          <p:spPr>
            <a:xfrm>
              <a:off x="3397434" y="2231225"/>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5" name="Oval 104"/>
            <p:cNvSpPr/>
            <p:nvPr/>
          </p:nvSpPr>
          <p:spPr>
            <a:xfrm>
              <a:off x="8280822" y="274430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6" name="Oval 105"/>
            <p:cNvSpPr/>
            <p:nvPr/>
          </p:nvSpPr>
          <p:spPr>
            <a:xfrm>
              <a:off x="4199264" y="3273119"/>
              <a:ext cx="70646"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7" name="Oval 106"/>
            <p:cNvSpPr/>
            <p:nvPr/>
          </p:nvSpPr>
          <p:spPr>
            <a:xfrm>
              <a:off x="7878141" y="279148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8" name="Oval 107"/>
            <p:cNvSpPr/>
            <p:nvPr/>
          </p:nvSpPr>
          <p:spPr>
            <a:xfrm>
              <a:off x="6809624" y="210148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9" name="Oval 108"/>
            <p:cNvSpPr/>
            <p:nvPr/>
          </p:nvSpPr>
          <p:spPr>
            <a:xfrm>
              <a:off x="4838608" y="2590973"/>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0" name="Oval 109"/>
            <p:cNvSpPr/>
            <p:nvPr/>
          </p:nvSpPr>
          <p:spPr>
            <a:xfrm>
              <a:off x="7812794" y="217225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1" name="Oval 110"/>
            <p:cNvSpPr/>
            <p:nvPr/>
          </p:nvSpPr>
          <p:spPr>
            <a:xfrm>
              <a:off x="4211627"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2" name="Oval 111"/>
            <p:cNvSpPr/>
            <p:nvPr/>
          </p:nvSpPr>
          <p:spPr>
            <a:xfrm>
              <a:off x="4766196" y="1492071"/>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3" name="Oval 112"/>
            <p:cNvSpPr/>
            <p:nvPr/>
          </p:nvSpPr>
          <p:spPr>
            <a:xfrm>
              <a:off x="5940681" y="2465159"/>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4" name="Oval 113"/>
            <p:cNvSpPr/>
            <p:nvPr/>
          </p:nvSpPr>
          <p:spPr>
            <a:xfrm>
              <a:off x="7380089" y="2852430"/>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5" name="Oval 114"/>
            <p:cNvSpPr/>
            <p:nvPr/>
          </p:nvSpPr>
          <p:spPr>
            <a:xfrm>
              <a:off x="4766196" y="1440959"/>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6" name="Oval 115"/>
            <p:cNvSpPr/>
            <p:nvPr/>
          </p:nvSpPr>
          <p:spPr>
            <a:xfrm>
              <a:off x="9107377" y="3033287"/>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7" name="Oval 116"/>
            <p:cNvSpPr/>
            <p:nvPr/>
          </p:nvSpPr>
          <p:spPr>
            <a:xfrm>
              <a:off x="3805414" y="2317722"/>
              <a:ext cx="72411"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8" name="Oval 117"/>
            <p:cNvSpPr/>
            <p:nvPr/>
          </p:nvSpPr>
          <p:spPr>
            <a:xfrm>
              <a:off x="3959068" y="2296097"/>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9" name="Oval 118"/>
            <p:cNvSpPr/>
            <p:nvPr/>
          </p:nvSpPr>
          <p:spPr>
            <a:xfrm>
              <a:off x="1548282" y="2781659"/>
              <a:ext cx="70646"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0" name="Oval 119"/>
            <p:cNvSpPr/>
            <p:nvPr/>
          </p:nvSpPr>
          <p:spPr>
            <a:xfrm>
              <a:off x="5274846" y="1521558"/>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1" name="Oval 120"/>
            <p:cNvSpPr/>
            <p:nvPr/>
          </p:nvSpPr>
          <p:spPr>
            <a:xfrm>
              <a:off x="1276296" y="2073958"/>
              <a:ext cx="72411"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2" name="Oval 121"/>
            <p:cNvSpPr/>
            <p:nvPr/>
          </p:nvSpPr>
          <p:spPr>
            <a:xfrm>
              <a:off x="4464185" y="884626"/>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4" name="Oval 123"/>
            <p:cNvSpPr/>
            <p:nvPr/>
          </p:nvSpPr>
          <p:spPr>
            <a:xfrm>
              <a:off x="2411926" y="2997902"/>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5" name="Oval 124"/>
            <p:cNvSpPr/>
            <p:nvPr/>
          </p:nvSpPr>
          <p:spPr>
            <a:xfrm>
              <a:off x="4591347" y="3237734"/>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6" name="Oval 125"/>
            <p:cNvSpPr/>
            <p:nvPr/>
          </p:nvSpPr>
          <p:spPr>
            <a:xfrm>
              <a:off x="3717107" y="2184045"/>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7" name="Oval 126"/>
            <p:cNvSpPr/>
            <p:nvPr/>
          </p:nvSpPr>
          <p:spPr>
            <a:xfrm>
              <a:off x="4015585" y="1446856"/>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8" name="Oval 127"/>
            <p:cNvSpPr/>
            <p:nvPr/>
          </p:nvSpPr>
          <p:spPr>
            <a:xfrm>
              <a:off x="3907850" y="2561486"/>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9" name="Oval 128"/>
            <p:cNvSpPr/>
            <p:nvPr/>
          </p:nvSpPr>
          <p:spPr>
            <a:xfrm>
              <a:off x="7199942" y="141343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0" name="Oval 129"/>
            <p:cNvSpPr/>
            <p:nvPr/>
          </p:nvSpPr>
          <p:spPr>
            <a:xfrm>
              <a:off x="8748850" y="3172860"/>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1" name="Oval 130"/>
            <p:cNvSpPr/>
            <p:nvPr/>
          </p:nvSpPr>
          <p:spPr>
            <a:xfrm>
              <a:off x="4218692" y="1444891"/>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2" name="Oval 131"/>
            <p:cNvSpPr/>
            <p:nvPr/>
          </p:nvSpPr>
          <p:spPr>
            <a:xfrm>
              <a:off x="4651396" y="1458651"/>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3" name="Oval 132"/>
            <p:cNvSpPr/>
            <p:nvPr/>
          </p:nvSpPr>
          <p:spPr>
            <a:xfrm>
              <a:off x="3943173" y="1167707"/>
              <a:ext cx="72411"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4" name="Oval 133"/>
            <p:cNvSpPr/>
            <p:nvPr/>
          </p:nvSpPr>
          <p:spPr>
            <a:xfrm>
              <a:off x="3805414" y="1193263"/>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grpSp>
      <p:sp>
        <p:nvSpPr>
          <p:cNvPr id="53256" name="TextBox 134"/>
          <p:cNvSpPr txBox="1">
            <a:spLocks noChangeArrowheads="1"/>
          </p:cNvSpPr>
          <p:nvPr/>
        </p:nvSpPr>
        <p:spPr bwMode="auto">
          <a:xfrm>
            <a:off x="179388" y="5067300"/>
            <a:ext cx="2759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sz="1200" b="1" dirty="0" smtClean="0">
                <a:latin typeface="Verdana" charset="0"/>
                <a:cs typeface="Verdana" charset="0"/>
              </a:rPr>
              <a:t>Budimpeštanska konvencija</a:t>
            </a:r>
            <a:endParaRPr lang="en-GB" sz="1200" b="1" dirty="0">
              <a:latin typeface="Verdana" charset="0"/>
              <a:cs typeface="Verdana" charset="0"/>
            </a:endParaRPr>
          </a:p>
          <a:p>
            <a:r>
              <a:rPr lang="sr-Latn-RS" sz="1400" b="1" dirty="0" smtClean="0">
                <a:latin typeface="Verdana" charset="0"/>
                <a:cs typeface="Verdana" charset="0"/>
              </a:rPr>
              <a:t>Ratifikovano/pristupilo:</a:t>
            </a:r>
            <a:r>
              <a:rPr lang="en-GB" sz="1400" b="1" dirty="0" smtClean="0">
                <a:latin typeface="Verdana" charset="0"/>
                <a:cs typeface="Verdana" charset="0"/>
              </a:rPr>
              <a:t> </a:t>
            </a:r>
            <a:r>
              <a:rPr lang="en-GB" b="1" dirty="0">
                <a:solidFill>
                  <a:srgbClr val="FF0000"/>
                </a:solidFill>
                <a:latin typeface="Verdana" charset="0"/>
                <a:cs typeface="Verdana" charset="0"/>
              </a:rPr>
              <a:t>65</a:t>
            </a:r>
          </a:p>
        </p:txBody>
      </p:sp>
      <p:sp>
        <p:nvSpPr>
          <p:cNvPr id="53257" name="TextBox 135"/>
          <p:cNvSpPr txBox="1">
            <a:spLocks noChangeArrowheads="1"/>
          </p:cNvSpPr>
          <p:nvPr/>
        </p:nvSpPr>
        <p:spPr bwMode="auto">
          <a:xfrm>
            <a:off x="179388" y="5785321"/>
            <a:ext cx="2759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sz="1400" b="1" dirty="0" smtClean="0">
                <a:latin typeface="Verdana" charset="0"/>
                <a:cs typeface="Verdana" charset="0"/>
              </a:rPr>
              <a:t>Potpisale</a:t>
            </a:r>
            <a:r>
              <a:rPr lang="en-GB" sz="1400" b="1" dirty="0" smtClean="0">
                <a:latin typeface="Verdana" charset="0"/>
                <a:cs typeface="Verdana" charset="0"/>
              </a:rPr>
              <a:t>: </a:t>
            </a:r>
            <a:r>
              <a:rPr lang="sr-Latn-RS" sz="1400" b="1" dirty="0" smtClean="0">
                <a:latin typeface="Verdana" charset="0"/>
                <a:cs typeface="Verdana" charset="0"/>
              </a:rPr>
              <a:t>tri</a:t>
            </a:r>
            <a:endParaRPr lang="en-GB" sz="1400" b="1" dirty="0">
              <a:latin typeface="Verdana" charset="0"/>
              <a:cs typeface="Verdana" charset="0"/>
            </a:endParaRPr>
          </a:p>
        </p:txBody>
      </p:sp>
      <p:sp>
        <p:nvSpPr>
          <p:cNvPr id="53258" name="TextBox 136"/>
          <p:cNvSpPr txBox="1">
            <a:spLocks noChangeArrowheads="1"/>
          </p:cNvSpPr>
          <p:nvPr/>
        </p:nvSpPr>
        <p:spPr bwMode="auto">
          <a:xfrm>
            <a:off x="179388" y="6217567"/>
            <a:ext cx="27590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sz="1400" b="1" dirty="0" smtClean="0">
                <a:latin typeface="Verdana" charset="0"/>
                <a:cs typeface="Verdana" charset="0"/>
              </a:rPr>
              <a:t>Pozvano da pristupi</a:t>
            </a:r>
            <a:r>
              <a:rPr lang="en-GB" sz="1400" b="1" dirty="0" smtClean="0">
                <a:latin typeface="Verdana" charset="0"/>
                <a:cs typeface="Verdana" charset="0"/>
              </a:rPr>
              <a:t>:  </a:t>
            </a:r>
            <a:r>
              <a:rPr lang="sr-Latn-RS" sz="1400" b="1" dirty="0" smtClean="0">
                <a:latin typeface="Verdana" charset="0"/>
                <a:cs typeface="Verdana" charset="0"/>
              </a:rPr>
              <a:t>osam</a:t>
            </a:r>
            <a:endParaRPr lang="en-GB" sz="1400" b="1" dirty="0">
              <a:latin typeface="Verdana" charset="0"/>
              <a:cs typeface="Verdana" charset="0"/>
            </a:endParaRPr>
          </a:p>
        </p:txBody>
      </p:sp>
      <p:sp>
        <p:nvSpPr>
          <p:cNvPr id="53259" name="TextBox 137"/>
          <p:cNvSpPr txBox="1">
            <a:spLocks noChangeArrowheads="1"/>
          </p:cNvSpPr>
          <p:nvPr/>
        </p:nvSpPr>
        <p:spPr bwMode="auto">
          <a:xfrm>
            <a:off x="3419872" y="5210175"/>
            <a:ext cx="49815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sz="1400" b="1" dirty="0">
                <a:latin typeface="Verdana" panose="020B0604030504040204" pitchFamily="34" charset="0"/>
                <a:ea typeface="Verdana" panose="020B0604030504040204" pitchFamily="34" charset="0"/>
                <a:cs typeface="Verdana" panose="020B0604030504040204" pitchFamily="34" charset="0"/>
              </a:rPr>
              <a:t>Ostale države imaju zakone/nacrte zakona koji su u velikoj meri u skladu sa Budimpeštanskom konvencijom = 20</a:t>
            </a:r>
            <a:endParaRPr lang="en-GB" sz="1400" b="1" dirty="0">
              <a:latin typeface="Verdana" panose="020B0604030504040204" pitchFamily="34" charset="0"/>
              <a:ea typeface="Verdana" panose="020B0604030504040204" pitchFamily="34" charset="0"/>
              <a:cs typeface="Verdana" panose="020B0604030504040204" pitchFamily="34" charset="0"/>
            </a:endParaRPr>
          </a:p>
        </p:txBody>
      </p:sp>
      <p:sp>
        <p:nvSpPr>
          <p:cNvPr id="139" name="Oval 138"/>
          <p:cNvSpPr/>
          <p:nvPr/>
        </p:nvSpPr>
        <p:spPr>
          <a:xfrm>
            <a:off x="2843213" y="5733256"/>
            <a:ext cx="360362" cy="360362"/>
          </a:xfrm>
          <a:prstGeom prst="ellipse">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0" name="Oval 139"/>
          <p:cNvSpPr/>
          <p:nvPr/>
        </p:nvSpPr>
        <p:spPr>
          <a:xfrm>
            <a:off x="2843213" y="5280248"/>
            <a:ext cx="360362" cy="3810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1" name="Oval 140"/>
          <p:cNvSpPr/>
          <p:nvPr/>
        </p:nvSpPr>
        <p:spPr>
          <a:xfrm>
            <a:off x="2843213" y="6164982"/>
            <a:ext cx="366712" cy="360362"/>
          </a:xfrm>
          <a:prstGeom prst="ellipse">
            <a:avLst/>
          </a:prstGeom>
          <a:solidFill>
            <a:srgbClr val="00B0F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2" name="Oval 141"/>
          <p:cNvSpPr/>
          <p:nvPr/>
        </p:nvSpPr>
        <p:spPr>
          <a:xfrm>
            <a:off x="8388350" y="5318125"/>
            <a:ext cx="354013" cy="384175"/>
          </a:xfrm>
          <a:prstGeom prst="ellipse">
            <a:avLst/>
          </a:prstGeom>
          <a:solidFill>
            <a:srgbClr val="00B05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3264" name="TextBox 142"/>
          <p:cNvSpPr txBox="1">
            <a:spLocks noChangeArrowheads="1"/>
          </p:cNvSpPr>
          <p:nvPr/>
        </p:nvSpPr>
        <p:spPr bwMode="auto">
          <a:xfrm>
            <a:off x="3476625" y="5859041"/>
            <a:ext cx="49117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sz="1400" b="1" dirty="0">
                <a:latin typeface="Verdana" panose="020B0604030504040204" pitchFamily="34" charset="0"/>
                <a:ea typeface="Verdana" panose="020B0604030504040204" pitchFamily="34" charset="0"/>
                <a:cs typeface="Verdana" panose="020B0604030504040204" pitchFamily="34" charset="0"/>
              </a:rPr>
              <a:t>Ostale zemlje se oslanjaju na Budimpeštansku konvenciju u izradi svog zakonodavstva = 45+</a:t>
            </a:r>
            <a:endParaRPr lang="en-GB" sz="1400" b="1" dirty="0">
              <a:latin typeface="Verdana" panose="020B0604030504040204" pitchFamily="34" charset="0"/>
              <a:ea typeface="Verdana" panose="020B0604030504040204" pitchFamily="34" charset="0"/>
              <a:cs typeface="Verdana" panose="020B0604030504040204" pitchFamily="34" charset="0"/>
            </a:endParaRPr>
          </a:p>
        </p:txBody>
      </p:sp>
      <p:sp>
        <p:nvSpPr>
          <p:cNvPr id="145" name="Oval 144"/>
          <p:cNvSpPr/>
          <p:nvPr/>
        </p:nvSpPr>
        <p:spPr>
          <a:xfrm>
            <a:off x="8388350" y="5886450"/>
            <a:ext cx="354013" cy="358775"/>
          </a:xfrm>
          <a:prstGeom prst="ellipse">
            <a:avLst/>
          </a:prstGeom>
          <a:solidFill>
            <a:srgbClr val="FFFF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6" name="Oval 145"/>
          <p:cNvSpPr/>
          <p:nvPr/>
        </p:nvSpPr>
        <p:spPr>
          <a:xfrm>
            <a:off x="1901825" y="2868613"/>
            <a:ext cx="65088"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7" name="Oval 146"/>
          <p:cNvSpPr/>
          <p:nvPr/>
        </p:nvSpPr>
        <p:spPr>
          <a:xfrm>
            <a:off x="5235575" y="3492500"/>
            <a:ext cx="63500" cy="5715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8" name="Oval 147"/>
          <p:cNvSpPr/>
          <p:nvPr/>
        </p:nvSpPr>
        <p:spPr>
          <a:xfrm>
            <a:off x="4070350" y="1719263"/>
            <a:ext cx="63500" cy="5715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9" name="Oval 148"/>
          <p:cNvSpPr/>
          <p:nvPr/>
        </p:nvSpPr>
        <p:spPr>
          <a:xfrm>
            <a:off x="4675188" y="2044700"/>
            <a:ext cx="63500"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0" name="Oval 149"/>
          <p:cNvSpPr/>
          <p:nvPr/>
        </p:nvSpPr>
        <p:spPr>
          <a:xfrm>
            <a:off x="4866952" y="3092450"/>
            <a:ext cx="65088" cy="5715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1" name="Oval 150"/>
          <p:cNvSpPr/>
          <p:nvPr/>
        </p:nvSpPr>
        <p:spPr>
          <a:xfrm>
            <a:off x="6465888" y="2635250"/>
            <a:ext cx="65087" cy="5715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3" name="Oval 152"/>
          <p:cNvSpPr/>
          <p:nvPr/>
        </p:nvSpPr>
        <p:spPr>
          <a:xfrm>
            <a:off x="5435600" y="2074863"/>
            <a:ext cx="65088"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4" name="Oval 153"/>
          <p:cNvSpPr/>
          <p:nvPr/>
        </p:nvSpPr>
        <p:spPr bwMode="auto">
          <a:xfrm>
            <a:off x="3203848" y="2780928"/>
            <a:ext cx="65087" cy="58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2" name="Oval 151"/>
          <p:cNvSpPr/>
          <p:nvPr/>
        </p:nvSpPr>
        <p:spPr bwMode="auto">
          <a:xfrm>
            <a:off x="1914624" y="3140968"/>
            <a:ext cx="65088" cy="58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5" name="Oval 154"/>
          <p:cNvSpPr/>
          <p:nvPr/>
        </p:nvSpPr>
        <p:spPr bwMode="auto">
          <a:xfrm>
            <a:off x="4290889" y="3586287"/>
            <a:ext cx="65087"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 name="Rectangle 1">
            <a:extLst>
              <a:ext uri="{FF2B5EF4-FFF2-40B4-BE49-F238E27FC236}">
                <a16:creationId xmlns:a16="http://schemas.microsoft.com/office/drawing/2014/main" xmlns="" id="{18D9AB64-66EA-408A-A06E-E9DE2472EA1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35249873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TextBox 19">
            <a:extLst>
              <a:ext uri="{FF2B5EF4-FFF2-40B4-BE49-F238E27FC236}">
                <a16:creationId xmlns:a16="http://schemas.microsoft.com/office/drawing/2014/main" xmlns="" id="{7D742FC9-9703-4874-9AF6-932F686F069B}"/>
              </a:ext>
            </a:extLst>
          </p:cNvPr>
          <p:cNvSpPr txBox="1"/>
          <p:nvPr/>
        </p:nvSpPr>
        <p:spPr>
          <a:xfrm>
            <a:off x="467544" y="1484784"/>
            <a:ext cx="5616624" cy="5021888"/>
          </a:xfrm>
          <a:prstGeom prst="rect">
            <a:avLst/>
          </a:prstGeom>
          <a:solidFill>
            <a:srgbClr val="2B5D8F"/>
          </a:solidFill>
          <a:ln>
            <a:solidFill>
              <a:schemeClr val="accent1"/>
            </a:solidFill>
          </a:ln>
        </p:spPr>
        <p:txBody>
          <a:bodyPr wrap="square" rtlCol="0">
            <a:spAutoFit/>
          </a:bodyPr>
          <a:lstStyle/>
          <a:p>
            <a:pPr marL="457200" lvl="0" indent="-457200">
              <a:spcAft>
                <a:spcPts val="800"/>
              </a:spcAft>
              <a:buAutoNum type="alphaUcPeriod"/>
            </a:pPr>
            <a:r>
              <a:rPr lang="sr-Latn-RS" b="1" dirty="0">
                <a:solidFill>
                  <a:schemeClr val="bg1"/>
                </a:solidFill>
                <a:latin typeface="Verdana" panose="020B0604030504040204" pitchFamily="34" charset="0"/>
                <a:ea typeface="Verdana" panose="020B0604030504040204" pitchFamily="34" charset="0"/>
                <a:cs typeface="Verdana" panose="020B0604030504040204" pitchFamily="34" charset="0"/>
              </a:rPr>
              <a:t>Odredbe za efikasniju uzajamnu pomoć</a:t>
            </a:r>
            <a:endParaRPr lang="en-GB"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marL="457200" lvl="0" indent="-457200">
              <a:spcAft>
                <a:spcPts val="800"/>
              </a:spcAft>
              <a:buFont typeface="Arial" panose="020B0604020202020204" pitchFamily="34" charset="0"/>
              <a:buChar char="•"/>
            </a:pPr>
            <a:r>
              <a:rPr lang="sr-Latn-RS"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Hitna uzajamna pomoć</a:t>
            </a:r>
          </a:p>
          <a:p>
            <a:pPr marL="457200" lvl="0" indent="-457200">
              <a:spcAft>
                <a:spcPts val="800"/>
              </a:spcAft>
              <a:buFont typeface="Arial" panose="020B0604020202020204" pitchFamily="34" charset="0"/>
              <a:buChar char="•"/>
            </a:pPr>
            <a:r>
              <a:rPr lang="sr-Latn-RS"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Zajedničke istrage</a:t>
            </a:r>
          </a:p>
          <a:p>
            <a:pPr marL="457200" lvl="0" indent="-457200">
              <a:spcAft>
                <a:spcPts val="800"/>
              </a:spcAft>
              <a:buFont typeface="Arial" panose="020B0604020202020204" pitchFamily="34" charset="0"/>
              <a:buChar char="•"/>
            </a:pPr>
            <a:r>
              <a:rPr lang="sr-Latn-RS"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Video-konferencije</a:t>
            </a:r>
          </a:p>
          <a:p>
            <a:pPr marL="457200" lvl="0" indent="-457200">
              <a:spcAft>
                <a:spcPts val="800"/>
              </a:spcAft>
              <a:buFont typeface="Arial" panose="020B0604020202020204" pitchFamily="34" charset="0"/>
              <a:buChar char="•"/>
            </a:pPr>
            <a:r>
              <a:rPr lang="sr-Latn-RS"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Jezik zahteva</a:t>
            </a:r>
          </a:p>
          <a:p>
            <a:pPr marL="457200" lvl="0" indent="-457200">
              <a:spcAft>
                <a:spcPts val="800"/>
              </a:spcAft>
              <a:buFont typeface="Arial" panose="020B0604020202020204" pitchFamily="34" charset="0"/>
              <a:buChar char="•"/>
            </a:pPr>
            <a:r>
              <a:rPr lang="sr-Latn-RS"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Itd</a:t>
            </a:r>
            <a:r>
              <a:rPr lang="en-GB"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a:t>
            </a:r>
            <a:endParaRPr lang="en-GB"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lvl="0">
              <a:spcBef>
                <a:spcPts val="600"/>
              </a:spcBef>
              <a:spcAft>
                <a:spcPts val="800"/>
              </a:spcAft>
            </a:pPr>
            <a:r>
              <a:rPr lang="en-GB" b="1" dirty="0">
                <a:solidFill>
                  <a:schemeClr val="bg1"/>
                </a:solidFill>
                <a:latin typeface="Verdana" panose="020B0604030504040204" pitchFamily="34" charset="0"/>
                <a:ea typeface="Verdana" panose="020B0604030504040204" pitchFamily="34" charset="0"/>
                <a:cs typeface="Verdana" panose="020B0604030504040204" pitchFamily="34" charset="0"/>
              </a:rPr>
              <a:t>B. </a:t>
            </a:r>
            <a:r>
              <a:rPr lang="sr-Latn-RS" b="1" dirty="0">
                <a:solidFill>
                  <a:schemeClr val="bg1"/>
                </a:solidFill>
                <a:latin typeface="Verdana" panose="020B0604030504040204" pitchFamily="34" charset="0"/>
                <a:ea typeface="Verdana" panose="020B0604030504040204" pitchFamily="34" charset="0"/>
                <a:cs typeface="Verdana" panose="020B0604030504040204" pitchFamily="34" charset="0"/>
              </a:rPr>
              <a:t>Odredbe o neposrednoj saradnji sa </a:t>
            </a:r>
            <a:r>
              <a:rPr lang="sr-Latn-RS" b="1" dirty="0" err="1">
                <a:solidFill>
                  <a:schemeClr val="bg1"/>
                </a:solidFill>
                <a:latin typeface="Verdana" panose="020B0604030504040204" pitchFamily="34" charset="0"/>
                <a:ea typeface="Verdana" panose="020B0604030504040204" pitchFamily="34" charset="0"/>
                <a:cs typeface="Verdana" panose="020B0604030504040204" pitchFamily="34" charset="0"/>
              </a:rPr>
              <a:t>pružaocima</a:t>
            </a:r>
            <a:r>
              <a:rPr lang="sr-Latn-RS" b="1" dirty="0">
                <a:solidFill>
                  <a:schemeClr val="bg1"/>
                </a:solidFill>
                <a:latin typeface="Verdana" panose="020B0604030504040204" pitchFamily="34" charset="0"/>
                <a:ea typeface="Verdana" panose="020B0604030504040204" pitchFamily="34" charset="0"/>
                <a:cs typeface="Verdana" panose="020B0604030504040204" pitchFamily="34" charset="0"/>
              </a:rPr>
              <a:t> usluga u drugim jurisdikcijama</a:t>
            </a:r>
            <a:endParaRPr lang="en-GB"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a:spcBef>
                <a:spcPts val="600"/>
              </a:spcBef>
              <a:spcAft>
                <a:spcPts val="800"/>
              </a:spcAft>
            </a:pPr>
            <a:r>
              <a:rPr lang="en-GB" b="1" dirty="0">
                <a:solidFill>
                  <a:schemeClr val="bg1"/>
                </a:solidFill>
                <a:latin typeface="Verdana" panose="020B0604030504040204" pitchFamily="34" charset="0"/>
                <a:ea typeface="Verdana" panose="020B0604030504040204" pitchFamily="34" charset="0"/>
                <a:cs typeface="Verdana" panose="020B0604030504040204" pitchFamily="34" charset="0"/>
              </a:rPr>
              <a:t>C. </a:t>
            </a:r>
            <a:r>
              <a:rPr lang="sr-Latn-RS" b="1" dirty="0">
                <a:solidFill>
                  <a:schemeClr val="bg1"/>
                </a:solidFill>
                <a:latin typeface="Verdana" panose="020B0604030504040204" pitchFamily="34" charset="0"/>
                <a:ea typeface="Verdana" panose="020B0604030504040204" pitchFamily="34" charset="0"/>
                <a:cs typeface="Verdana" panose="020B0604030504040204" pitchFamily="34" charset="0"/>
              </a:rPr>
              <a:t>Okvir i zaštitni mehanizmi za postojeću praksu da se pretraživanja prošire i preko granica</a:t>
            </a:r>
            <a:endParaRPr lang="en-GB"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a:spcBef>
                <a:spcPts val="600"/>
              </a:spcBef>
              <a:spcAft>
                <a:spcPts val="800"/>
              </a:spcAft>
            </a:pPr>
            <a:r>
              <a:rPr lang="en-GB" b="1" dirty="0">
                <a:solidFill>
                  <a:schemeClr val="bg1"/>
                </a:solidFill>
                <a:latin typeface="Verdana" panose="020B0604030504040204" pitchFamily="34" charset="0"/>
                <a:ea typeface="Verdana" panose="020B0604030504040204" pitchFamily="34" charset="0"/>
                <a:cs typeface="Verdana" panose="020B0604030504040204" pitchFamily="34" charset="0"/>
              </a:rPr>
              <a:t>D. </a:t>
            </a:r>
            <a:r>
              <a:rPr lang="sr-Latn-RS" b="1" dirty="0">
                <a:solidFill>
                  <a:schemeClr val="bg1"/>
                </a:solidFill>
                <a:latin typeface="Verdana" panose="020B0604030504040204" pitchFamily="34" charset="0"/>
                <a:ea typeface="Verdana" panose="020B0604030504040204" pitchFamily="34" charset="0"/>
                <a:cs typeface="Verdana" panose="020B0604030504040204" pitchFamily="34" charset="0"/>
              </a:rPr>
              <a:t>Zaštitni mehanizmi/zaštita podataka</a:t>
            </a:r>
            <a:endParaRPr lang="en-GB"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9" name="ZoneTexte 11">
            <a:extLst>
              <a:ext uri="{FF2B5EF4-FFF2-40B4-BE49-F238E27FC236}">
                <a16:creationId xmlns:a16="http://schemas.microsoft.com/office/drawing/2014/main" xmlns="" id="{4981128A-14A1-4C8D-B222-9CF59A34FADB}"/>
              </a:ext>
            </a:extLst>
          </p:cNvPr>
          <p:cNvSpPr txBox="1"/>
          <p:nvPr/>
        </p:nvSpPr>
        <p:spPr>
          <a:xfrm>
            <a:off x="6372200" y="2242607"/>
            <a:ext cx="2664296" cy="2246769"/>
          </a:xfrm>
          <a:prstGeom prst="rect">
            <a:avLst/>
          </a:prstGeom>
          <a:noFill/>
          <a:ln>
            <a:solidFill>
              <a:schemeClr val="accent1">
                <a:lumMod val="75000"/>
              </a:schemeClr>
            </a:solidFill>
          </a:ln>
        </p:spPr>
        <p:txBody>
          <a:bodyPr wrap="square" rtlCol="0">
            <a:spAutoFit/>
          </a:bodyPr>
          <a:lstStyle/>
          <a:p>
            <a:r>
              <a:rPr lang="sr-Latn-RS"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Uslovi ugovora odobreni </a:t>
            </a:r>
            <a:br>
              <a:rPr lang="sr-Latn-RS"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br>
            <a:r>
              <a:rPr lang="sr-Latn-RS"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u junu </a:t>
            </a:r>
            <a:r>
              <a:rPr lang="en-GB"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2017</a:t>
            </a:r>
            <a:r>
              <a:rPr lang="en-GB" sz="2000" b="1" dirty="0">
                <a:solidFill>
                  <a:srgbClr val="2B5D8F"/>
                </a:solidFill>
                <a:latin typeface="Verdana" panose="020B0604030504040204" pitchFamily="34" charset="0"/>
                <a:ea typeface="Verdana" panose="020B0604030504040204" pitchFamily="34" charset="0"/>
                <a:cs typeface="Verdana" panose="020B0604030504040204" pitchFamily="34" charset="0"/>
              </a:rPr>
              <a:t>.</a:t>
            </a:r>
          </a:p>
          <a:p>
            <a:endParaRPr lang="en-GB" sz="2000" b="1" dirty="0">
              <a:solidFill>
                <a:srgbClr val="2B5D8F"/>
              </a:solidFill>
              <a:latin typeface="Verdana" panose="020B0604030504040204" pitchFamily="34" charset="0"/>
              <a:ea typeface="Verdana" panose="020B0604030504040204" pitchFamily="34" charset="0"/>
              <a:cs typeface="Verdana" panose="020B0604030504040204" pitchFamily="34" charset="0"/>
            </a:endParaRPr>
          </a:p>
          <a:p>
            <a:r>
              <a:rPr lang="sr-Latn-RS"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Pregovori</a:t>
            </a:r>
            <a:r>
              <a:rPr lang="en-GB"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  </a:t>
            </a:r>
            <a:r>
              <a:rPr lang="sr-Latn-RS"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septembar </a:t>
            </a:r>
            <a:r>
              <a:rPr lang="en-GB"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2017</a:t>
            </a:r>
            <a:r>
              <a:rPr lang="sr-Latn-RS"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a:t>
            </a:r>
            <a:r>
              <a:rPr lang="en-GB"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 </a:t>
            </a:r>
            <a:r>
              <a:rPr lang="en-GB" sz="2000" b="1" spc="-50" dirty="0">
                <a:solidFill>
                  <a:srgbClr val="2B5D8F"/>
                </a:solidFill>
                <a:latin typeface="Verdana" panose="020B0604030504040204" pitchFamily="34" charset="0"/>
                <a:ea typeface="Verdana" panose="020B0604030504040204" pitchFamily="34" charset="0"/>
                <a:cs typeface="Verdana" panose="020B0604030504040204" pitchFamily="34" charset="0"/>
              </a:rPr>
              <a:t>– </a:t>
            </a:r>
            <a:r>
              <a:rPr lang="sr-Latn-RS" sz="2000" b="1" spc="-50" dirty="0" smtClean="0">
                <a:solidFill>
                  <a:srgbClr val="2B5D8F"/>
                </a:solidFill>
                <a:latin typeface="Verdana" panose="020B0604030504040204" pitchFamily="34" charset="0"/>
                <a:ea typeface="Verdana" panose="020B0604030504040204" pitchFamily="34" charset="0"/>
                <a:cs typeface="Verdana" panose="020B0604030504040204" pitchFamily="34" charset="0"/>
              </a:rPr>
              <a:t>decembar </a:t>
            </a:r>
            <a:r>
              <a:rPr lang="en-GB" sz="2000" b="1" spc="-50" dirty="0" smtClean="0">
                <a:solidFill>
                  <a:srgbClr val="2B5D8F"/>
                </a:solidFill>
                <a:latin typeface="Verdana" panose="020B0604030504040204" pitchFamily="34" charset="0"/>
                <a:ea typeface="Verdana" panose="020B0604030504040204" pitchFamily="34" charset="0"/>
                <a:cs typeface="Verdana" panose="020B0604030504040204" pitchFamily="34" charset="0"/>
              </a:rPr>
              <a:t>2020</a:t>
            </a:r>
            <a:r>
              <a:rPr lang="sr-Latn-RS" sz="2000" b="1" spc="-50" dirty="0" smtClean="0">
                <a:solidFill>
                  <a:srgbClr val="2B5D8F"/>
                </a:solidFill>
                <a:latin typeface="Verdana" panose="020B0604030504040204" pitchFamily="34" charset="0"/>
                <a:ea typeface="Verdana" panose="020B0604030504040204" pitchFamily="34" charset="0"/>
                <a:cs typeface="Verdana" panose="020B0604030504040204" pitchFamily="34" charset="0"/>
              </a:rPr>
              <a:t>.</a:t>
            </a:r>
            <a:endParaRPr lang="en-GB" sz="2000" b="1" spc="-50" dirty="0">
              <a:solidFill>
                <a:srgbClr val="2B5D8F"/>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3" name="Rectangle 12"/>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 name="Picture 4"/>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ZoneTexte 11">
            <a:extLst>
              <a:ext uri="{FF2B5EF4-FFF2-40B4-BE49-F238E27FC236}">
                <a16:creationId xmlns:a16="http://schemas.microsoft.com/office/drawing/2014/main" xmlns="" id="{748608A9-869B-4480-B5BB-CB157CC0721B}"/>
              </a:ext>
            </a:extLst>
          </p:cNvPr>
          <p:cNvSpPr txBox="1"/>
          <p:nvPr/>
        </p:nvSpPr>
        <p:spPr>
          <a:xfrm>
            <a:off x="1064938" y="-24482"/>
            <a:ext cx="804869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r">
              <a:defRPr sz="3200">
                <a:solidFill>
                  <a:schemeClr val="bg1"/>
                </a:solidFill>
                <a:latin typeface="Verdana" charset="0"/>
                <a:ea typeface="MS PGothic" charset="0"/>
                <a:cs typeface="Verdana" charset="0"/>
              </a:defRPr>
            </a:lvl1pPr>
            <a:lvl2pPr marL="742950" indent="-285750">
              <a:defRPr sz="2400">
                <a:latin typeface="Calibri" charset="0"/>
                <a:ea typeface="MS PGothic" charset="0"/>
                <a:cs typeface="MS PGothic" charset="0"/>
              </a:defRPr>
            </a:lvl2pPr>
            <a:lvl3pPr marL="1143000" indent="-228600">
              <a:defRPr sz="2400">
                <a:latin typeface="Calibri" charset="0"/>
                <a:ea typeface="MS PGothic" charset="0"/>
                <a:cs typeface="MS PGothic" charset="0"/>
              </a:defRPr>
            </a:lvl3pPr>
            <a:lvl4pPr marL="1600200" indent="-228600">
              <a:defRPr sz="2400">
                <a:latin typeface="Calibri" charset="0"/>
                <a:ea typeface="MS PGothic" charset="0"/>
                <a:cs typeface="MS PGothic" charset="0"/>
              </a:defRPr>
            </a:lvl4pPr>
            <a:lvl5pPr marL="2057400" indent="-228600">
              <a:defRPr sz="2400">
                <a:latin typeface="Calibri" charset="0"/>
                <a:ea typeface="MS PGothic" charset="0"/>
                <a:cs typeface="MS PGothic" charset="0"/>
              </a:defRPr>
            </a:lvl5pPr>
            <a:lvl6pPr marL="2514600" indent="-228600" eaLnBrk="0" fontAlgn="base" hangingPunct="0">
              <a:spcBef>
                <a:spcPct val="0"/>
              </a:spcBef>
              <a:spcAft>
                <a:spcPct val="0"/>
              </a:spcAft>
              <a:defRPr sz="2400">
                <a:latin typeface="Calibri" charset="0"/>
                <a:ea typeface="MS PGothic" charset="0"/>
                <a:cs typeface="MS PGothic" charset="0"/>
              </a:defRPr>
            </a:lvl6pPr>
            <a:lvl7pPr marL="2971800" indent="-228600" eaLnBrk="0" fontAlgn="base" hangingPunct="0">
              <a:spcBef>
                <a:spcPct val="0"/>
              </a:spcBef>
              <a:spcAft>
                <a:spcPct val="0"/>
              </a:spcAft>
              <a:defRPr sz="2400">
                <a:latin typeface="Calibri" charset="0"/>
                <a:ea typeface="MS PGothic" charset="0"/>
                <a:cs typeface="MS PGothic" charset="0"/>
              </a:defRPr>
            </a:lvl7pPr>
            <a:lvl8pPr marL="3429000" indent="-228600" eaLnBrk="0" fontAlgn="base" hangingPunct="0">
              <a:spcBef>
                <a:spcPct val="0"/>
              </a:spcBef>
              <a:spcAft>
                <a:spcPct val="0"/>
              </a:spcAft>
              <a:defRPr sz="2400">
                <a:latin typeface="Calibri" charset="0"/>
                <a:ea typeface="MS PGothic" charset="0"/>
                <a:cs typeface="MS PGothic" charset="0"/>
              </a:defRPr>
            </a:lvl8pPr>
            <a:lvl9pPr marL="3886200" indent="-228600" eaLnBrk="0" fontAlgn="base" hangingPunct="0">
              <a:spcBef>
                <a:spcPct val="0"/>
              </a:spcBef>
              <a:spcAft>
                <a:spcPct val="0"/>
              </a:spcAft>
              <a:defRPr sz="2400">
                <a:latin typeface="Calibri" charset="0"/>
                <a:ea typeface="MS PGothic" charset="0"/>
                <a:cs typeface="MS PGothic" charset="0"/>
              </a:defRPr>
            </a:lvl9pPr>
          </a:lstStyle>
          <a:p>
            <a:r>
              <a:rPr lang="sr-Latn-RS" sz="2800" dirty="0" smtClean="0"/>
              <a:t>Dodatni protokol uz Budimpeštansku konvenciju o </a:t>
            </a:r>
            <a:r>
              <a:rPr lang="sr-Latn-RS" sz="2800" dirty="0" err="1" smtClean="0"/>
              <a:t>visokotehnološkom</a:t>
            </a:r>
            <a:r>
              <a:rPr lang="sr-Latn-RS" sz="2800" dirty="0" smtClean="0"/>
              <a:t> kriminalu</a:t>
            </a:r>
            <a:endParaRPr lang="en-GB" sz="2800" dirty="0"/>
          </a:p>
        </p:txBody>
      </p:sp>
      <p:sp>
        <p:nvSpPr>
          <p:cNvPr id="2" name="Rectangle 1">
            <a:extLst>
              <a:ext uri="{FF2B5EF4-FFF2-40B4-BE49-F238E27FC236}">
                <a16:creationId xmlns:a16="http://schemas.microsoft.com/office/drawing/2014/main" xmlns="" id="{C1CC6179-98DB-422D-B262-99F5DF8E03E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40748677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90" name="TextBox 7"/>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Pristupanje Budimpeštanskoj konvenciji</a:t>
            </a:r>
            <a:endParaRPr lang="en-GB" sz="1800" dirty="0">
              <a:solidFill>
                <a:schemeClr val="bg1"/>
              </a:solidFill>
              <a:latin typeface="Verdana" charset="0"/>
              <a:cs typeface="Verdana" charset="0"/>
            </a:endParaRPr>
          </a:p>
        </p:txBody>
      </p:sp>
      <p:sp>
        <p:nvSpPr>
          <p:cNvPr id="9" name="TextBox 8"/>
          <p:cNvSpPr txBox="1"/>
          <p:nvPr/>
        </p:nvSpPr>
        <p:spPr>
          <a:xfrm>
            <a:off x="323529" y="2183373"/>
            <a:ext cx="4248472" cy="3970318"/>
          </a:xfrm>
          <a:prstGeom prst="rect">
            <a:avLst/>
          </a:prstGeom>
          <a:noFill/>
          <a:ln>
            <a:solidFill>
              <a:schemeClr val="accent1"/>
            </a:solidFill>
          </a:ln>
        </p:spPr>
        <p:txBody>
          <a:bodyPr wrap="square" rtlCol="0">
            <a:spAutoFit/>
          </a:bodyPr>
          <a:lstStyle/>
          <a:p>
            <a:r>
              <a:rPr lang="sr-Latn-RS"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Faza 1</a:t>
            </a:r>
            <a:r>
              <a:rPr lang="en-GB"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endParaRPr lang="en-GB"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b="1" dirty="0"/>
              <a:t>Ze</a:t>
            </a:r>
            <a:r>
              <a:rPr lang="sr-Latn-RS" b="1" dirty="0">
                <a:latin typeface="Verdana" panose="020B0604030504040204" pitchFamily="34" charset="0"/>
                <a:ea typeface="Verdana" panose="020B0604030504040204" pitchFamily="34" charset="0"/>
                <a:cs typeface="Verdana" panose="020B0604030504040204" pitchFamily="34" charset="0"/>
              </a:rPr>
              <a:t>mlja koja ima odgovarajući zakon na snazi ili zakon koji je u poodmakloj fazi donošenja</a:t>
            </a:r>
            <a:endParaRPr lang="en-US"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b="1" dirty="0">
                <a:latin typeface="Verdana" panose="020B0604030504040204" pitchFamily="34" charset="0"/>
                <a:ea typeface="Verdana" panose="020B0604030504040204" pitchFamily="34" charset="0"/>
                <a:cs typeface="Verdana" panose="020B0604030504040204" pitchFamily="34" charset="0"/>
              </a:rPr>
              <a:t>Pismo vlade Savetu Evrope u kome ona izražava zainteresovanost za pristupanje</a:t>
            </a:r>
            <a:endParaRPr lang="en-US"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b="1" dirty="0">
                <a:latin typeface="Verdana" panose="020B0604030504040204" pitchFamily="34" charset="0"/>
                <a:ea typeface="Verdana" panose="020B0604030504040204" pitchFamily="34" charset="0"/>
                <a:cs typeface="Verdana" panose="020B0604030504040204" pitchFamily="34" charset="0"/>
              </a:rPr>
              <a:t>Konsultacije (Saveta Evrope i strane </a:t>
            </a:r>
            <a:r>
              <a:rPr lang="sr-Latn-RS" b="1" dirty="0" err="1">
                <a:latin typeface="Verdana" panose="020B0604030504040204" pitchFamily="34" charset="0"/>
                <a:ea typeface="Verdana" panose="020B0604030504040204" pitchFamily="34" charset="0"/>
                <a:cs typeface="Verdana" panose="020B0604030504040204" pitchFamily="34" charset="0"/>
              </a:rPr>
              <a:t>ugovornice</a:t>
            </a:r>
            <a:r>
              <a:rPr lang="sr-Latn-RS" b="1" dirty="0">
                <a:latin typeface="Verdana" panose="020B0604030504040204" pitchFamily="34" charset="0"/>
                <a:ea typeface="Verdana" panose="020B0604030504040204" pitchFamily="34" charset="0"/>
                <a:cs typeface="Verdana" panose="020B0604030504040204" pitchFamily="34" charset="0"/>
              </a:rPr>
              <a:t>) u cilju donošenja odluke o pozivanju</a:t>
            </a:r>
            <a:endParaRPr lang="en-US"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Wingdings" panose="05000000000000000000" pitchFamily="2" charset="2"/>
              <a:buChar char="§"/>
            </a:pPr>
            <a:r>
              <a:rPr lang="sr-Latn-RS" b="1" dirty="0">
                <a:latin typeface="Verdana" panose="020B0604030504040204" pitchFamily="34" charset="0"/>
                <a:ea typeface="Verdana" panose="020B0604030504040204" pitchFamily="34" charset="0"/>
                <a:cs typeface="Verdana" panose="020B0604030504040204" pitchFamily="34" charset="0"/>
              </a:rPr>
              <a:t>Poziv na pristupanje</a:t>
            </a:r>
            <a:endPar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788024" y="2183373"/>
            <a:ext cx="3923431" cy="1785104"/>
          </a:xfrm>
          <a:prstGeom prst="rect">
            <a:avLst/>
          </a:prstGeom>
          <a:ln>
            <a:solidFill>
              <a:schemeClr val="accent1"/>
            </a:solidFill>
          </a:ln>
        </p:spPr>
        <p:txBody>
          <a:bodyPr wrap="square">
            <a:spAutoFit/>
          </a:bodyPr>
          <a:lstStyle/>
          <a:p>
            <a:r>
              <a:rPr lang="sr-Latn-RS" sz="20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Faza </a:t>
            </a:r>
            <a:r>
              <a:rPr lang="en-GB" sz="20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2</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p>
          <a:p>
            <a:pPr marL="285750" lvl="0" indent="-285750">
              <a:buFont typeface="Wingdings" panose="05000000000000000000" pitchFamily="2" charset="2"/>
              <a:buChar char="§"/>
            </a:pPr>
            <a:r>
              <a:rPr lang="sr-Latn-RS" b="1" dirty="0">
                <a:latin typeface="Verdana" panose="020B0604030504040204" pitchFamily="34" charset="0"/>
                <a:ea typeface="Verdana" panose="020B0604030504040204" pitchFamily="34" charset="0"/>
                <a:cs typeface="Verdana" panose="020B0604030504040204" pitchFamily="34" charset="0"/>
              </a:rPr>
              <a:t>Domaći postupak (npr. odluka nacionalnog parlamenta)</a:t>
            </a:r>
            <a:endParaRPr lang="en-US"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Wingdings" panose="05000000000000000000" pitchFamily="2" charset="2"/>
              <a:buChar char="§"/>
            </a:pPr>
            <a:r>
              <a:rPr lang="sr-Latn-RS" b="1" dirty="0">
                <a:latin typeface="Verdana" panose="020B0604030504040204" pitchFamily="34" charset="0"/>
                <a:ea typeface="Verdana" panose="020B0604030504040204" pitchFamily="34" charset="0"/>
                <a:cs typeface="Verdana" panose="020B0604030504040204" pitchFamily="34" charset="0"/>
              </a:rPr>
              <a:t>Deponovanje instrumenta o pristupanju</a:t>
            </a:r>
            <a:endParaRPr lang="en-GB"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Rectangle 11"/>
          <p:cNvSpPr/>
          <p:nvPr/>
        </p:nvSpPr>
        <p:spPr>
          <a:xfrm>
            <a:off x="339454" y="1376695"/>
            <a:ext cx="7151317" cy="461665"/>
          </a:xfrm>
          <a:prstGeom prst="rect">
            <a:avLst/>
          </a:prstGeom>
        </p:spPr>
        <p:txBody>
          <a:bodyPr wrap="none">
            <a:spAutoFit/>
          </a:bodyPr>
          <a:lstStyle/>
          <a:p>
            <a:r>
              <a:rPr lang="sr-Latn-RS" sz="2400" b="1" dirty="0" smtClean="0">
                <a:solidFill>
                  <a:srgbClr val="2F618F"/>
                </a:solidFill>
                <a:latin typeface="Verdana" panose="020B0604030504040204" pitchFamily="34" charset="0"/>
                <a:ea typeface="Verdana" panose="020B0604030504040204" pitchFamily="34" charset="0"/>
                <a:cs typeface="Verdana" panose="020B0604030504040204" pitchFamily="34" charset="0"/>
              </a:rPr>
              <a:t>Ugovor otvoren za pristupanje </a:t>
            </a:r>
            <a:r>
              <a:rPr lang="en-GB" sz="2400" b="1" dirty="0" smtClean="0">
                <a:solidFill>
                  <a:srgbClr val="2F618F"/>
                </a:solidFill>
                <a:latin typeface="Verdana" panose="020B0604030504040204" pitchFamily="34" charset="0"/>
                <a:ea typeface="Verdana" panose="020B0604030504040204" pitchFamily="34" charset="0"/>
                <a:cs typeface="Verdana" panose="020B0604030504040204" pitchFamily="34" charset="0"/>
              </a:rPr>
              <a:t>(</a:t>
            </a:r>
            <a:r>
              <a:rPr lang="sr-Latn-RS" sz="2400" b="1" dirty="0" smtClean="0">
                <a:solidFill>
                  <a:srgbClr val="2F618F"/>
                </a:solidFill>
                <a:latin typeface="Verdana" panose="020B0604030504040204" pitchFamily="34" charset="0"/>
                <a:ea typeface="Verdana" panose="020B0604030504040204" pitchFamily="34" charset="0"/>
                <a:cs typeface="Verdana" panose="020B0604030504040204" pitchFamily="34" charset="0"/>
              </a:rPr>
              <a:t>član </a:t>
            </a:r>
            <a:r>
              <a:rPr lang="en-GB" sz="2400" b="1" dirty="0" smtClean="0">
                <a:solidFill>
                  <a:srgbClr val="2F618F"/>
                </a:solidFill>
                <a:latin typeface="Verdana" panose="020B0604030504040204" pitchFamily="34" charset="0"/>
                <a:ea typeface="Verdana" panose="020B0604030504040204" pitchFamily="34" charset="0"/>
                <a:cs typeface="Verdana" panose="020B0604030504040204" pitchFamily="34" charset="0"/>
              </a:rPr>
              <a:t>37</a:t>
            </a:r>
            <a:r>
              <a:rPr lang="en-GB" sz="2400" b="1" dirty="0">
                <a:solidFill>
                  <a:srgbClr val="2F618F"/>
                </a:solidFill>
                <a:latin typeface="Verdana" panose="020B0604030504040204" pitchFamily="34" charset="0"/>
                <a:ea typeface="Verdana" panose="020B0604030504040204" pitchFamily="34" charset="0"/>
                <a:cs typeface="Verdana" panose="020B0604030504040204" pitchFamily="34" charset="0"/>
              </a:rPr>
              <a:t>)</a:t>
            </a:r>
          </a:p>
        </p:txBody>
      </p:sp>
      <p:sp>
        <p:nvSpPr>
          <p:cNvPr id="2" name="Rectangle 1">
            <a:extLst>
              <a:ext uri="{FF2B5EF4-FFF2-40B4-BE49-F238E27FC236}">
                <a16:creationId xmlns:a16="http://schemas.microsoft.com/office/drawing/2014/main" xmlns="" id="{658B7C67-531F-42C3-8B12-8C082CC6287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2569267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90" name="TextBox 7"/>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Veze sa Budimpeštanskom konvencijom</a:t>
            </a:r>
            <a:endParaRPr lang="en-GB" sz="1800" dirty="0">
              <a:solidFill>
                <a:schemeClr val="bg1"/>
              </a:solidFill>
              <a:latin typeface="Verdana" charset="0"/>
              <a:cs typeface="Verdana" charset="0"/>
            </a:endParaRPr>
          </a:p>
        </p:txBody>
      </p:sp>
      <p:graphicFrame>
        <p:nvGraphicFramePr>
          <p:cNvPr id="13" name="Table 12">
            <a:extLst>
              <a:ext uri="{FF2B5EF4-FFF2-40B4-BE49-F238E27FC236}">
                <a16:creationId xmlns:a16="http://schemas.microsoft.com/office/drawing/2014/main" xmlns="" id="{F3ADBFFC-BD40-49F9-B237-21408C8E7C18}"/>
              </a:ext>
            </a:extLst>
          </p:cNvPr>
          <p:cNvGraphicFramePr>
            <a:graphicFrameLocks noGrp="1"/>
          </p:cNvGraphicFramePr>
          <p:nvPr>
            <p:extLst>
              <p:ext uri="{D42A27DB-BD31-4B8C-83A1-F6EECF244321}">
                <p14:modId xmlns:p14="http://schemas.microsoft.com/office/powerpoint/2010/main" val="1780302327"/>
              </p:ext>
            </p:extLst>
          </p:nvPr>
        </p:nvGraphicFramePr>
        <p:xfrm>
          <a:off x="323528" y="2663160"/>
          <a:ext cx="8320113" cy="2544390"/>
        </p:xfrm>
        <a:graphic>
          <a:graphicData uri="http://schemas.openxmlformats.org/drawingml/2006/table">
            <a:tbl>
              <a:tblPr firstRow="1" firstCol="1" bandRow="1">
                <a:tableStyleId>{5C22544A-7EE6-4342-B048-85BDC9FD1C3A}</a:tableStyleId>
              </a:tblPr>
              <a:tblGrid>
                <a:gridCol w="2088232">
                  <a:extLst>
                    <a:ext uri="{9D8B030D-6E8A-4147-A177-3AD203B41FA5}">
                      <a16:colId xmlns:a16="http://schemas.microsoft.com/office/drawing/2014/main" xmlns="" val="3578159110"/>
                    </a:ext>
                  </a:extLst>
                </a:gridCol>
                <a:gridCol w="936104">
                  <a:extLst>
                    <a:ext uri="{9D8B030D-6E8A-4147-A177-3AD203B41FA5}">
                      <a16:colId xmlns:a16="http://schemas.microsoft.com/office/drawing/2014/main" xmlns="" val="2958008849"/>
                    </a:ext>
                  </a:extLst>
                </a:gridCol>
                <a:gridCol w="987149">
                  <a:extLst>
                    <a:ext uri="{9D8B030D-6E8A-4147-A177-3AD203B41FA5}">
                      <a16:colId xmlns:a16="http://schemas.microsoft.com/office/drawing/2014/main" xmlns="" val="3830085833"/>
                    </a:ext>
                  </a:extLst>
                </a:gridCol>
                <a:gridCol w="1262874">
                  <a:extLst>
                    <a:ext uri="{9D8B030D-6E8A-4147-A177-3AD203B41FA5}">
                      <a16:colId xmlns:a16="http://schemas.microsoft.com/office/drawing/2014/main" xmlns="" val="897791399"/>
                    </a:ext>
                  </a:extLst>
                </a:gridCol>
                <a:gridCol w="1560021">
                  <a:extLst>
                    <a:ext uri="{9D8B030D-6E8A-4147-A177-3AD203B41FA5}">
                      <a16:colId xmlns:a16="http://schemas.microsoft.com/office/drawing/2014/main" xmlns="" val="1068517895"/>
                    </a:ext>
                  </a:extLst>
                </a:gridCol>
                <a:gridCol w="1485733">
                  <a:extLst>
                    <a:ext uri="{9D8B030D-6E8A-4147-A177-3AD203B41FA5}">
                      <a16:colId xmlns:a16="http://schemas.microsoft.com/office/drawing/2014/main" xmlns="" val="3878177491"/>
                    </a:ext>
                  </a:extLst>
                </a:gridCol>
              </a:tblGrid>
              <a:tr h="537147">
                <a:tc>
                  <a:txBody>
                    <a:bodyPr/>
                    <a:lstStyle/>
                    <a:p>
                      <a:pPr>
                        <a:lnSpc>
                          <a:spcPct val="100000"/>
                        </a:lnSpc>
                      </a:pPr>
                      <a:endParaRPr lang="en-GB" sz="2400" b="1" dirty="0">
                        <a:effectLst/>
                        <a:latin typeface="Arial Narrow" panose="020B0606020202030204" pitchFamily="34" charset="0"/>
                        <a:cs typeface="Times New Roman" panose="02020603050405020304" pitchFamily="18" charset="0"/>
                      </a:endParaRPr>
                    </a:p>
                  </a:txBody>
                  <a:tcPr marL="68580" marR="68580" marT="0" marB="0" anchor="b">
                    <a:solidFill>
                      <a:srgbClr val="326496"/>
                    </a:solidFill>
                  </a:tcPr>
                </a:tc>
                <a:tc>
                  <a:txBody>
                    <a:bodyPr/>
                    <a:lstStyle/>
                    <a:p>
                      <a:pPr algn="l">
                        <a:lnSpc>
                          <a:spcPct val="100000"/>
                        </a:lnSpc>
                        <a:spcAft>
                          <a:spcPts val="0"/>
                        </a:spcAft>
                      </a:pPr>
                      <a:r>
                        <a:rPr lang="sr-Latn-RS" sz="1600" b="1" dirty="0" smtClean="0">
                          <a:effectLst/>
                          <a:latin typeface="Verdana" panose="020B0604030504040204" pitchFamily="34" charset="0"/>
                          <a:ea typeface="Verdana" panose="020B0604030504040204" pitchFamily="34" charset="0"/>
                          <a:cs typeface="Verdana" panose="020B0604030504040204" pitchFamily="34" charset="0"/>
                        </a:rPr>
                        <a:t>Države</a:t>
                      </a:r>
                      <a:endParaRPr lang="en-GB" sz="16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solidFill>
                      <a:srgbClr val="326496"/>
                    </a:solidFill>
                  </a:tcPr>
                </a:tc>
                <a:tc gridSpan="2">
                  <a:txBody>
                    <a:bodyPr/>
                    <a:lstStyle/>
                    <a:p>
                      <a:pPr algn="ctr">
                        <a:lnSpc>
                          <a:spcPct val="100000"/>
                        </a:lnSpc>
                        <a:spcAft>
                          <a:spcPts val="0"/>
                        </a:spcAft>
                      </a:pPr>
                      <a:r>
                        <a:rPr lang="sr-Latn-RS" sz="1600" b="1" dirty="0" smtClean="0">
                          <a:effectLst/>
                          <a:latin typeface="Verdana" panose="020B0604030504040204" pitchFamily="34" charset="0"/>
                          <a:ea typeface="Verdana" panose="020B0604030504040204" pitchFamily="34" charset="0"/>
                          <a:cs typeface="Verdana" panose="020B0604030504040204" pitchFamily="34" charset="0"/>
                        </a:rPr>
                        <a:t>Stanje koje je preovladavalo u januaru 2013.</a:t>
                      </a:r>
                      <a:endParaRPr lang="en-GB" sz="16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solidFill>
                      <a:srgbClr val="326496"/>
                    </a:solidFill>
                  </a:tcPr>
                </a:tc>
                <a:tc hMerge="1">
                  <a:txBody>
                    <a:bodyPr/>
                    <a:lstStyle/>
                    <a:p>
                      <a:endParaRPr lang="en-GB"/>
                    </a:p>
                  </a:txBody>
                  <a:tcPr/>
                </a:tc>
                <a:tc gridSpan="2">
                  <a:txBody>
                    <a:bodyPr/>
                    <a:lstStyle/>
                    <a:p>
                      <a:pPr algn="ctr">
                        <a:lnSpc>
                          <a:spcPct val="100000"/>
                        </a:lnSpc>
                        <a:spcAft>
                          <a:spcPts val="0"/>
                        </a:spcAft>
                      </a:pPr>
                      <a:r>
                        <a:rPr lang="sr-Latn-RS" sz="1600" b="1" dirty="0" smtClean="0">
                          <a:effectLst/>
                          <a:latin typeface="Verdana" panose="020B0604030504040204" pitchFamily="34" charset="0"/>
                          <a:ea typeface="Verdana" panose="020B0604030504040204" pitchFamily="34" charset="0"/>
                          <a:cs typeface="Verdana" panose="020B0604030504040204" pitchFamily="34" charset="0"/>
                        </a:rPr>
                        <a:t>Stanje koje je preovladavalo u  maju </a:t>
                      </a:r>
                      <a:r>
                        <a:rPr lang="en-GB" sz="1600" b="1" dirty="0" smtClean="0">
                          <a:effectLst/>
                          <a:latin typeface="Verdana" panose="020B0604030504040204" pitchFamily="34" charset="0"/>
                          <a:ea typeface="Verdana" panose="020B0604030504040204" pitchFamily="34" charset="0"/>
                          <a:cs typeface="Verdana" panose="020B0604030504040204" pitchFamily="34" charset="0"/>
                        </a:rPr>
                        <a:t>2020</a:t>
                      </a:r>
                      <a:r>
                        <a:rPr lang="sr-Latn-RS" sz="1600" b="1" dirty="0" smtClean="0">
                          <a:effectLst/>
                          <a:latin typeface="Verdana" panose="020B0604030504040204" pitchFamily="34" charset="0"/>
                          <a:ea typeface="Verdana" panose="020B0604030504040204" pitchFamily="34" charset="0"/>
                          <a:cs typeface="Verdana" panose="020B0604030504040204" pitchFamily="34" charset="0"/>
                        </a:rPr>
                        <a:t>.</a:t>
                      </a:r>
                      <a:endParaRPr lang="en-GB" sz="16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solidFill>
                      <a:srgbClr val="326496"/>
                    </a:solidFill>
                  </a:tcPr>
                </a:tc>
                <a:tc hMerge="1">
                  <a:txBody>
                    <a:bodyPr/>
                    <a:lstStyle/>
                    <a:p>
                      <a:endParaRPr lang="en-GB"/>
                    </a:p>
                  </a:txBody>
                  <a:tcPr/>
                </a:tc>
                <a:extLst>
                  <a:ext uri="{0D108BD9-81ED-4DB2-BD59-A6C34878D82A}">
                    <a16:rowId xmlns:a16="http://schemas.microsoft.com/office/drawing/2014/main" xmlns="" val="2122549328"/>
                  </a:ext>
                </a:extLst>
              </a:tr>
              <a:tr h="302145">
                <a:tc>
                  <a:txBody>
                    <a:bodyPr/>
                    <a:lstStyle/>
                    <a:p>
                      <a:pPr algn="just">
                        <a:lnSpc>
                          <a:spcPct val="100000"/>
                        </a:lnSpc>
                        <a:spcAft>
                          <a:spcPts val="0"/>
                        </a:spcAft>
                      </a:pPr>
                      <a:r>
                        <a:rPr lang="sr-Latn-RS" sz="1800" b="1"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Cela Afrika</a:t>
                      </a:r>
                      <a:endPar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54</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6</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11%</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18</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33%</a:t>
                      </a:r>
                    </a:p>
                  </a:txBody>
                  <a:tcPr marL="68580" marR="68580" marT="0" marB="0" anchor="b">
                    <a:noFill/>
                  </a:tcPr>
                </a:tc>
                <a:extLst>
                  <a:ext uri="{0D108BD9-81ED-4DB2-BD59-A6C34878D82A}">
                    <a16:rowId xmlns:a16="http://schemas.microsoft.com/office/drawing/2014/main" xmlns="" val="2041422289"/>
                  </a:ext>
                </a:extLst>
              </a:tr>
              <a:tr h="302145">
                <a:tc>
                  <a:txBody>
                    <a:bodyPr/>
                    <a:lstStyle/>
                    <a:p>
                      <a:pPr algn="just">
                        <a:lnSpc>
                          <a:spcPct val="100000"/>
                        </a:lnSpc>
                        <a:spcAft>
                          <a:spcPts val="0"/>
                        </a:spcAft>
                      </a:pPr>
                      <a:r>
                        <a:rPr lang="sr-Latn-RS" sz="1800" b="1"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Cele Amerike</a:t>
                      </a:r>
                      <a:endPar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29%</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solidFill>
                      <a:schemeClr val="accent1">
                        <a:lumMod val="20000"/>
                        <a:lumOff val="80000"/>
                      </a:schemeClr>
                    </a:solidFill>
                  </a:tcPr>
                </a:tc>
                <a:extLst>
                  <a:ext uri="{0D108BD9-81ED-4DB2-BD59-A6C34878D82A}">
                    <a16:rowId xmlns:a16="http://schemas.microsoft.com/office/drawing/2014/main" xmlns="" val="1661776069"/>
                  </a:ext>
                </a:extLst>
              </a:tr>
              <a:tr h="302145">
                <a:tc>
                  <a:txBody>
                    <a:bodyPr/>
                    <a:lstStyle/>
                    <a:p>
                      <a:pPr algn="just">
                        <a:lnSpc>
                          <a:spcPct val="100000"/>
                        </a:lnSpc>
                        <a:spcAft>
                          <a:spcPts val="0"/>
                        </a:spcAft>
                      </a:pPr>
                      <a:r>
                        <a:rPr lang="sr-Latn-RS" sz="1800" b="1"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Cela Azija</a:t>
                      </a:r>
                      <a:endPar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42</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13</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31%</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18</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noFill/>
                  </a:tcPr>
                </a:tc>
                <a:extLst>
                  <a:ext uri="{0D108BD9-81ED-4DB2-BD59-A6C34878D82A}">
                    <a16:rowId xmlns:a16="http://schemas.microsoft.com/office/drawing/2014/main" xmlns="" val="3670560417"/>
                  </a:ext>
                </a:extLst>
              </a:tr>
              <a:tr h="302145">
                <a:tc>
                  <a:txBody>
                    <a:bodyPr/>
                    <a:lstStyle/>
                    <a:p>
                      <a:pPr algn="just">
                        <a:lnSpc>
                          <a:spcPct val="100000"/>
                        </a:lnSpc>
                        <a:spcAft>
                          <a:spcPts val="0"/>
                        </a:spcAft>
                      </a:pPr>
                      <a:r>
                        <a:rPr lang="sr-Latn-RS" sz="1800" b="1"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Cela Evropa</a:t>
                      </a:r>
                      <a:endPar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48</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38</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79%</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94%</a:t>
                      </a:r>
                    </a:p>
                  </a:txBody>
                  <a:tcPr marL="68580" marR="68580" marT="0" marB="0" anchor="b">
                    <a:solidFill>
                      <a:schemeClr val="accent1">
                        <a:lumMod val="20000"/>
                        <a:lumOff val="80000"/>
                      </a:schemeClr>
                    </a:solidFill>
                  </a:tcPr>
                </a:tc>
                <a:extLst>
                  <a:ext uri="{0D108BD9-81ED-4DB2-BD59-A6C34878D82A}">
                    <a16:rowId xmlns:a16="http://schemas.microsoft.com/office/drawing/2014/main" xmlns="" val="2668002655"/>
                  </a:ext>
                </a:extLst>
              </a:tr>
              <a:tr h="302145">
                <a:tc>
                  <a:txBody>
                    <a:bodyPr/>
                    <a:lstStyle/>
                    <a:p>
                      <a:pPr algn="just">
                        <a:lnSpc>
                          <a:spcPct val="100000"/>
                        </a:lnSpc>
                        <a:spcAft>
                          <a:spcPts val="0"/>
                        </a:spcAft>
                      </a:pPr>
                      <a:r>
                        <a:rPr lang="sr-Latn-RS" sz="1800" b="1"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Cela </a:t>
                      </a:r>
                      <a:r>
                        <a:rPr lang="sr-Latn-RS" sz="1800" b="1" dirty="0" err="1"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Okeanija</a:t>
                      </a:r>
                      <a:endPar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14</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21%</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29%</a:t>
                      </a:r>
                    </a:p>
                  </a:txBody>
                  <a:tcPr marL="68580" marR="68580" marT="0" marB="0" anchor="b">
                    <a:noFill/>
                  </a:tcPr>
                </a:tc>
                <a:extLst>
                  <a:ext uri="{0D108BD9-81ED-4DB2-BD59-A6C34878D82A}">
                    <a16:rowId xmlns:a16="http://schemas.microsoft.com/office/drawing/2014/main" xmlns="" val="2675414985"/>
                  </a:ext>
                </a:extLst>
              </a:tr>
              <a:tr h="302145">
                <a:tc>
                  <a:txBody>
                    <a:bodyPr/>
                    <a:lstStyle/>
                    <a:p>
                      <a:pPr algn="just">
                        <a:lnSpc>
                          <a:spcPct val="100000"/>
                        </a:lnSpc>
                        <a:spcAft>
                          <a:spcPts val="0"/>
                        </a:spcAft>
                      </a:pPr>
                      <a:r>
                        <a:rPr lang="sr-Latn-RS" sz="1800" b="1"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Sve</a:t>
                      </a:r>
                      <a:endPar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193</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70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36%</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100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52%</a:t>
                      </a:r>
                    </a:p>
                  </a:txBody>
                  <a:tcPr marL="68580" marR="68580" marT="0" marB="0" anchor="b">
                    <a:solidFill>
                      <a:schemeClr val="accent1">
                        <a:lumMod val="20000"/>
                        <a:lumOff val="80000"/>
                      </a:schemeClr>
                    </a:solidFill>
                  </a:tcPr>
                </a:tc>
                <a:extLst>
                  <a:ext uri="{0D108BD9-81ED-4DB2-BD59-A6C34878D82A}">
                    <a16:rowId xmlns:a16="http://schemas.microsoft.com/office/drawing/2014/main" xmlns="" val="2629051196"/>
                  </a:ext>
                </a:extLst>
              </a:tr>
            </a:tbl>
          </a:graphicData>
        </a:graphic>
      </p:graphicFrame>
      <p:sp>
        <p:nvSpPr>
          <p:cNvPr id="14" name="TextBox 13">
            <a:extLst>
              <a:ext uri="{FF2B5EF4-FFF2-40B4-BE49-F238E27FC236}">
                <a16:creationId xmlns:a16="http://schemas.microsoft.com/office/drawing/2014/main" xmlns="" id="{71872171-5E0B-4291-A3DD-E732D7508F50}"/>
              </a:ext>
            </a:extLst>
          </p:cNvPr>
          <p:cNvSpPr txBox="1"/>
          <p:nvPr/>
        </p:nvSpPr>
        <p:spPr>
          <a:xfrm>
            <a:off x="503128" y="1352962"/>
            <a:ext cx="8461360" cy="830997"/>
          </a:xfrm>
          <a:prstGeom prst="rect">
            <a:avLst/>
          </a:prstGeom>
          <a:noFill/>
        </p:spPr>
        <p:txBody>
          <a:bodyPr wrap="square" rtlCol="0">
            <a:spAutoFit/>
          </a:bodyPr>
          <a:lstStyle/>
          <a:p>
            <a:r>
              <a:rPr lang="sr-Latn-RS" sz="2400" b="1" dirty="0" smtClean="0">
                <a:solidFill>
                  <a:schemeClr val="tx2"/>
                </a:solidFill>
                <a:latin typeface="Verdana" panose="020B0604030504040204" pitchFamily="34" charset="0"/>
                <a:ea typeface="Verdana" panose="020B0604030504040204" pitchFamily="34" charset="0"/>
                <a:cs typeface="Verdana" panose="020B0604030504040204" pitchFamily="34" charset="0"/>
              </a:rPr>
              <a:t>Materijalno krivično pravo</a:t>
            </a:r>
          </a:p>
          <a:p>
            <a:r>
              <a:rPr lang="sr-Latn-RS" sz="2400" b="1" dirty="0" smtClean="0">
                <a:solidFill>
                  <a:schemeClr val="tx2"/>
                </a:solidFill>
                <a:latin typeface="Verdana" panose="020B0604030504040204" pitchFamily="34" charset="0"/>
                <a:ea typeface="Verdana" panose="020B0604030504040204" pitchFamily="34" charset="0"/>
                <a:cs typeface="Verdana" panose="020B0604030504040204" pitchFamily="34" charset="0"/>
              </a:rPr>
              <a:t>u skladu sa Budimpeštanskom konvencijom</a:t>
            </a:r>
            <a:endParaRPr lang="en-GB" sz="2400" b="1"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09F7A6FD-253A-4BFE-8782-B4D911D6B35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3842274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7589" name="Rectangle 17"/>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465FF75B-1C1D-7A47-B702-07177D24373E}" type="slidenum">
              <a:rPr lang="en-US" sz="1200" b="1">
                <a:solidFill>
                  <a:srgbClr val="FFFFFF"/>
                </a:solidFill>
                <a:latin typeface="Verdana" charset="0"/>
                <a:cs typeface="Verdana" charset="0"/>
              </a:rPr>
              <a:pPr/>
              <a:t>28</a:t>
            </a:fld>
            <a:r>
              <a:rPr lang="en-US" sz="1200" b="1" dirty="0">
                <a:solidFill>
                  <a:srgbClr val="FFFFFF"/>
                </a:solidFill>
                <a:latin typeface="Verdana" charset="0"/>
                <a:cs typeface="Verdana" charset="0"/>
              </a:rPr>
              <a:t> -</a:t>
            </a:r>
          </a:p>
        </p:txBody>
      </p:sp>
      <p:sp>
        <p:nvSpPr>
          <p:cNvPr id="67590" name="TextBox 7"/>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Veze sa Budimpeštanskom konvencijom</a:t>
            </a:r>
            <a:endParaRPr lang="en-GB" sz="1800" dirty="0">
              <a:solidFill>
                <a:schemeClr val="bg1"/>
              </a:solidFill>
              <a:latin typeface="Verdana" charset="0"/>
              <a:cs typeface="Verdana"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3435011829"/>
              </p:ext>
            </p:extLst>
          </p:nvPr>
        </p:nvGraphicFramePr>
        <p:xfrm>
          <a:off x="539109" y="1844824"/>
          <a:ext cx="8136902" cy="4206240"/>
        </p:xfrm>
        <a:graphic>
          <a:graphicData uri="http://schemas.openxmlformats.org/drawingml/2006/table">
            <a:tbl>
              <a:tblPr firstRow="1" firstCol="1" bandRow="1">
                <a:tableStyleId>{5C22544A-7EE6-4342-B048-85BDC9FD1C3A}</a:tableStyleId>
              </a:tblPr>
              <a:tblGrid>
                <a:gridCol w="1985179">
                  <a:extLst>
                    <a:ext uri="{9D8B030D-6E8A-4147-A177-3AD203B41FA5}">
                      <a16:colId xmlns:a16="http://schemas.microsoft.com/office/drawing/2014/main" xmlns="" val="20000"/>
                    </a:ext>
                  </a:extLst>
                </a:gridCol>
                <a:gridCol w="1331239">
                  <a:extLst>
                    <a:ext uri="{9D8B030D-6E8A-4147-A177-3AD203B41FA5}">
                      <a16:colId xmlns:a16="http://schemas.microsoft.com/office/drawing/2014/main" xmlns="" val="20001"/>
                    </a:ext>
                  </a:extLst>
                </a:gridCol>
                <a:gridCol w="1160747">
                  <a:extLst>
                    <a:ext uri="{9D8B030D-6E8A-4147-A177-3AD203B41FA5}">
                      <a16:colId xmlns:a16="http://schemas.microsoft.com/office/drawing/2014/main" xmlns="" val="20002"/>
                    </a:ext>
                  </a:extLst>
                </a:gridCol>
                <a:gridCol w="1158411">
                  <a:extLst>
                    <a:ext uri="{9D8B030D-6E8A-4147-A177-3AD203B41FA5}">
                      <a16:colId xmlns:a16="http://schemas.microsoft.com/office/drawing/2014/main" xmlns="" val="20003"/>
                    </a:ext>
                  </a:extLst>
                </a:gridCol>
                <a:gridCol w="1159578">
                  <a:extLst>
                    <a:ext uri="{9D8B030D-6E8A-4147-A177-3AD203B41FA5}">
                      <a16:colId xmlns:a16="http://schemas.microsoft.com/office/drawing/2014/main" xmlns="" val="20004"/>
                    </a:ext>
                  </a:extLst>
                </a:gridCol>
                <a:gridCol w="1341748">
                  <a:extLst>
                    <a:ext uri="{9D8B030D-6E8A-4147-A177-3AD203B41FA5}">
                      <a16:colId xmlns:a16="http://schemas.microsoft.com/office/drawing/2014/main" xmlns="" val="20005"/>
                    </a:ext>
                  </a:extLst>
                </a:gridCol>
              </a:tblGrid>
              <a:tr h="720080">
                <a:tc>
                  <a:txBody>
                    <a:bodyPr/>
                    <a:lstStyle/>
                    <a:p>
                      <a:pPr>
                        <a:lnSpc>
                          <a:spcPct val="150000"/>
                        </a:lnSpc>
                      </a:pPr>
                      <a:endParaRPr lang="en-GB" sz="1800" dirty="0">
                        <a:effectLst/>
                        <a:latin typeface="Arial Narrow" panose="020B0606020202030204" pitchFamily="34" charset="0"/>
                      </a:endParaRPr>
                    </a:p>
                  </a:txBody>
                  <a:tcPr marL="68580" marR="68580" marT="0" marB="0" anchor="b">
                    <a:solidFill>
                      <a:srgbClr val="2F618F"/>
                    </a:solidFill>
                  </a:tcPr>
                </a:tc>
                <a:tc gridSpan="5">
                  <a:txBody>
                    <a:bodyPr/>
                    <a:lstStyle/>
                    <a:p>
                      <a:pPr algn="ctr">
                        <a:lnSpc>
                          <a:spcPct val="100000"/>
                        </a:lnSpc>
                        <a:spcBef>
                          <a:spcPts val="600"/>
                        </a:spcBef>
                        <a:spcAft>
                          <a:spcPts val="600"/>
                        </a:spcAft>
                      </a:pPr>
                      <a:r>
                        <a:rPr lang="sr-Latn-RS" sz="1800" dirty="0" smtClean="0">
                          <a:effectLst/>
                          <a:latin typeface="Verdana" panose="020B0604030504040204" pitchFamily="34" charset="0"/>
                          <a:ea typeface="Verdana" panose="020B0604030504040204" pitchFamily="34" charset="0"/>
                          <a:cs typeface="Verdana" panose="020B0604030504040204" pitchFamily="34" charset="0"/>
                        </a:rPr>
                        <a:t>Strana </a:t>
                      </a:r>
                      <a:r>
                        <a:rPr lang="sr-Latn-RS" sz="1800" dirty="0" err="1" smtClean="0">
                          <a:effectLst/>
                          <a:latin typeface="Verdana" panose="020B0604030504040204" pitchFamily="34" charset="0"/>
                          <a:ea typeface="Verdana" panose="020B0604030504040204" pitchFamily="34" charset="0"/>
                          <a:cs typeface="Verdana" panose="020B0604030504040204" pitchFamily="34" charset="0"/>
                        </a:rPr>
                        <a:t>ugovornica</a:t>
                      </a:r>
                      <a:r>
                        <a:rPr lang="sr-Latn-RS" sz="1800" dirty="0" smtClean="0">
                          <a:effectLst/>
                          <a:latin typeface="Verdana" panose="020B0604030504040204" pitchFamily="34" charset="0"/>
                          <a:ea typeface="Verdana" panose="020B0604030504040204" pitchFamily="34" charset="0"/>
                          <a:cs typeface="Verdana" panose="020B0604030504040204" pitchFamily="34" charset="0"/>
                        </a:rPr>
                        <a:t>, potpisnica ili zemlja pozvana da pristupi Budimpeštanskoj konvenciji</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solidFill>
                      <a:srgbClr val="2F618F"/>
                    </a:solidFill>
                  </a:tcPr>
                </a:tc>
                <a:tc hMerge="1">
                  <a:txBody>
                    <a:bodyPr/>
                    <a:lstStyle/>
                    <a:p>
                      <a:pPr algn="ctr">
                        <a:lnSpc>
                          <a:spcPct val="150000"/>
                        </a:lnSpc>
                        <a:spcAft>
                          <a:spcPts val="0"/>
                        </a:spcAft>
                      </a:pPr>
                      <a:endParaRPr lang="en-GB" sz="1800" dirty="0">
                        <a:effectLst/>
                        <a:latin typeface="Arial Narrow" panose="020B0606020202030204" pitchFamily="34" charset="0"/>
                        <a:ea typeface="Calibri"/>
                        <a:cs typeface="Times New Roman"/>
                      </a:endParaRPr>
                    </a:p>
                  </a:txBody>
                  <a:tcPr marL="68580" marR="68580" marT="0" marB="0" anchor="ctr">
                    <a:solidFill>
                      <a:srgbClr val="2F618F"/>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xmlns="" val="10000"/>
                  </a:ext>
                </a:extLst>
              </a:tr>
              <a:tr h="190500">
                <a:tc>
                  <a:txBody>
                    <a:bodyPr/>
                    <a:lstStyle/>
                    <a:p>
                      <a:pPr>
                        <a:lnSpc>
                          <a:spcPct val="150000"/>
                        </a:lnSpc>
                      </a:pPr>
                      <a:endParaRPr lang="en-GB" sz="1800" dirty="0">
                        <a:effectLst/>
                        <a:latin typeface="Arial Narrow" panose="020B0606020202030204" pitchFamily="34" charset="0"/>
                      </a:endParaRPr>
                    </a:p>
                  </a:txBody>
                  <a:tcPr marL="68580" marR="68580" marT="0" marB="0" anchor="b">
                    <a:solidFill>
                      <a:srgbClr val="2F618F"/>
                    </a:solidFill>
                  </a:tcPr>
                </a:tc>
                <a:tc>
                  <a:txBody>
                    <a:bodyPr/>
                    <a:lstStyle/>
                    <a:p>
                      <a:pPr algn="just">
                        <a:lnSpc>
                          <a:spcPct val="150000"/>
                        </a:lnSpc>
                        <a:spcAft>
                          <a:spcPts val="0"/>
                        </a:spcAft>
                      </a:pPr>
                      <a:r>
                        <a:rPr lang="sr-Latn-RS" sz="1800" b="1" dirty="0" smtClean="0">
                          <a:effectLst/>
                          <a:latin typeface="Verdana" panose="020B0604030504040204" pitchFamily="34" charset="0"/>
                          <a:ea typeface="Verdana" panose="020B0604030504040204" pitchFamily="34" charset="0"/>
                          <a:cs typeface="Verdana" panose="020B0604030504040204" pitchFamily="34" charset="0"/>
                        </a:rPr>
                        <a:t>Države</a:t>
                      </a:r>
                      <a:endParaRPr lang="en-GB" sz="18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tc>
                <a:tc gridSpan="2">
                  <a:txBody>
                    <a:bodyPr/>
                    <a:lstStyle/>
                    <a:p>
                      <a:pPr algn="ctr">
                        <a:lnSpc>
                          <a:spcPct val="150000"/>
                        </a:lnSpc>
                        <a:spcAft>
                          <a:spcPts val="0"/>
                        </a:spcAft>
                      </a:pPr>
                      <a:r>
                        <a:rPr lang="sr-Latn-RS" sz="1800" b="1" dirty="0" smtClean="0">
                          <a:effectLst/>
                          <a:latin typeface="Verdana" panose="020B0604030504040204" pitchFamily="34" charset="0"/>
                          <a:ea typeface="Verdana" panose="020B0604030504040204" pitchFamily="34" charset="0"/>
                          <a:cs typeface="Verdana" panose="020B0604030504040204" pitchFamily="34" charset="0"/>
                        </a:rPr>
                        <a:t>Do januara </a:t>
                      </a:r>
                      <a:r>
                        <a:rPr lang="en-GB" sz="1800" b="1" dirty="0" smtClean="0">
                          <a:effectLst/>
                          <a:latin typeface="Verdana" panose="020B0604030504040204" pitchFamily="34" charset="0"/>
                          <a:ea typeface="Verdana" panose="020B0604030504040204" pitchFamily="34" charset="0"/>
                          <a:cs typeface="Verdana" panose="020B0604030504040204" pitchFamily="34" charset="0"/>
                        </a:rPr>
                        <a:t>2013</a:t>
                      </a:r>
                      <a:r>
                        <a:rPr lang="sr-Latn-RS" sz="1800" b="1" dirty="0" smtClean="0">
                          <a:effectLst/>
                          <a:latin typeface="Verdana" panose="020B0604030504040204" pitchFamily="34" charset="0"/>
                          <a:ea typeface="Verdana" panose="020B0604030504040204" pitchFamily="34" charset="0"/>
                          <a:cs typeface="Verdana" panose="020B0604030504040204" pitchFamily="34" charset="0"/>
                        </a:rPr>
                        <a:t>.</a:t>
                      </a:r>
                      <a:endParaRPr lang="en-GB" sz="18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tc>
                <a:tc hMerge="1">
                  <a:txBody>
                    <a:bodyPr/>
                    <a:lstStyle/>
                    <a:p>
                      <a:endParaRPr lang="en-GB"/>
                    </a:p>
                  </a:txBody>
                  <a:tcPr/>
                </a:tc>
                <a:tc gridSpan="2">
                  <a:txBody>
                    <a:bodyPr/>
                    <a:lstStyle/>
                    <a:p>
                      <a:pPr algn="ctr">
                        <a:lnSpc>
                          <a:spcPct val="150000"/>
                        </a:lnSpc>
                        <a:spcAft>
                          <a:spcPts val="0"/>
                        </a:spcAft>
                      </a:pPr>
                      <a:r>
                        <a:rPr lang="sr-Latn-RS" sz="1800" b="1" dirty="0" smtClean="0">
                          <a:effectLst/>
                          <a:latin typeface="Verdana" panose="020B0604030504040204" pitchFamily="34" charset="0"/>
                          <a:ea typeface="Verdana" panose="020B0604030504040204" pitchFamily="34" charset="0"/>
                          <a:cs typeface="Verdana" panose="020B0604030504040204" pitchFamily="34" charset="0"/>
                        </a:rPr>
                        <a:t>Do maja </a:t>
                      </a:r>
                      <a:r>
                        <a:rPr lang="en-GB" sz="1800" b="1" dirty="0" smtClean="0">
                          <a:effectLst/>
                          <a:latin typeface="Verdana" panose="020B0604030504040204" pitchFamily="34" charset="0"/>
                          <a:ea typeface="Verdana" panose="020B0604030504040204" pitchFamily="34" charset="0"/>
                          <a:cs typeface="Verdana" panose="020B0604030504040204" pitchFamily="34" charset="0"/>
                        </a:rPr>
                        <a:t>2020</a:t>
                      </a:r>
                      <a:r>
                        <a:rPr lang="sr-Latn-RS" sz="1800" b="1" dirty="0" smtClean="0">
                          <a:effectLst/>
                          <a:latin typeface="Verdana" panose="020B0604030504040204" pitchFamily="34" charset="0"/>
                          <a:ea typeface="Verdana" panose="020B0604030504040204" pitchFamily="34" charset="0"/>
                          <a:cs typeface="Verdana" panose="020B0604030504040204" pitchFamily="34" charset="0"/>
                        </a:rPr>
                        <a:t>.</a:t>
                      </a:r>
                      <a:endParaRPr lang="en-GB" sz="18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tc>
                <a:tc hMerge="1">
                  <a:txBody>
                    <a:bodyPr/>
                    <a:lstStyle/>
                    <a:p>
                      <a:endParaRPr lang="en-GB"/>
                    </a:p>
                  </a:txBody>
                  <a:tcPr/>
                </a:tc>
                <a:extLst>
                  <a:ext uri="{0D108BD9-81ED-4DB2-BD59-A6C34878D82A}">
                    <a16:rowId xmlns:a16="http://schemas.microsoft.com/office/drawing/2014/main" xmlns="" val="10001"/>
                  </a:ext>
                </a:extLst>
              </a:tr>
              <a:tr h="190500">
                <a:tc>
                  <a:txBody>
                    <a:bodyPr/>
                    <a:lstStyle/>
                    <a:p>
                      <a:pPr algn="just">
                        <a:lnSpc>
                          <a:spcPct val="150000"/>
                        </a:lnSpc>
                        <a:spcAft>
                          <a:spcPts val="0"/>
                        </a:spcAft>
                      </a:pPr>
                      <a:r>
                        <a:rPr lang="sr-Latn-RS" sz="1800"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Cela Afrika</a:t>
                      </a:r>
                      <a:endParaRPr lang="en-GB" sz="1800"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54</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3</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6%</a:t>
                      </a: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10</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19%</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xmlns="" val="10002"/>
                  </a:ext>
                </a:extLst>
              </a:tr>
              <a:tr h="190500">
                <a:tc>
                  <a:txBody>
                    <a:bodyPr/>
                    <a:lstStyle/>
                    <a:p>
                      <a:pPr algn="just">
                        <a:lnSpc>
                          <a:spcPct val="150000"/>
                        </a:lnSpc>
                        <a:spcAft>
                          <a:spcPts val="0"/>
                        </a:spcAft>
                      </a:pPr>
                      <a:r>
                        <a:rPr lang="sr-Latn-RS" sz="1800"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Cele Amerike</a:t>
                      </a:r>
                      <a:endParaRPr lang="en-GB" sz="1800"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35</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8</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23%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13</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37%</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xmlns="" val="10003"/>
                  </a:ext>
                </a:extLst>
              </a:tr>
              <a:tr h="190500">
                <a:tc>
                  <a:txBody>
                    <a:bodyPr/>
                    <a:lstStyle/>
                    <a:p>
                      <a:pPr algn="just">
                        <a:lnSpc>
                          <a:spcPct val="150000"/>
                        </a:lnSpc>
                        <a:spcAft>
                          <a:spcPts val="0"/>
                        </a:spcAft>
                      </a:pPr>
                      <a:r>
                        <a:rPr lang="sr-Latn-RS" sz="1800"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Cela Azija</a:t>
                      </a:r>
                      <a:endParaRPr lang="en-GB" sz="1800"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42</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2</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5%</a:t>
                      </a: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4</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10%</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xmlns="" val="10004"/>
                  </a:ext>
                </a:extLst>
              </a:tr>
              <a:tr h="190500">
                <a:tc>
                  <a:txBody>
                    <a:bodyPr/>
                    <a:lstStyle/>
                    <a:p>
                      <a:pPr algn="just">
                        <a:lnSpc>
                          <a:spcPct val="150000"/>
                        </a:lnSpc>
                        <a:spcAft>
                          <a:spcPts val="0"/>
                        </a:spcAft>
                      </a:pPr>
                      <a:r>
                        <a:rPr lang="sr-Latn-RS" sz="1800" dirty="0" smtClean="0">
                          <a:effectLst/>
                          <a:latin typeface="Verdana" panose="020B0604030504040204" pitchFamily="34" charset="0"/>
                          <a:ea typeface="Verdana" panose="020B0604030504040204" pitchFamily="34" charset="0"/>
                          <a:cs typeface="Verdana" panose="020B0604030504040204" pitchFamily="34" charset="0"/>
                        </a:rPr>
                        <a:t>Cela Evropa</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48</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90%</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46</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96%</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xmlns="" val="10005"/>
                  </a:ext>
                </a:extLst>
              </a:tr>
              <a:tr h="190500">
                <a:tc>
                  <a:txBody>
                    <a:bodyPr/>
                    <a:lstStyle/>
                    <a:p>
                      <a:pPr algn="just">
                        <a:lnSpc>
                          <a:spcPct val="150000"/>
                        </a:lnSpc>
                        <a:spcAft>
                          <a:spcPts val="0"/>
                        </a:spcAft>
                      </a:pPr>
                      <a:r>
                        <a:rPr lang="sr-Latn-RS" sz="1800" dirty="0" smtClean="0">
                          <a:effectLst/>
                          <a:latin typeface="Verdana" panose="020B0604030504040204" pitchFamily="34" charset="0"/>
                          <a:ea typeface="Verdana" panose="020B0604030504040204" pitchFamily="34" charset="0"/>
                          <a:cs typeface="Verdana" panose="020B0604030504040204" pitchFamily="34" charset="0"/>
                        </a:rPr>
                        <a:t>Cela </a:t>
                      </a:r>
                      <a:r>
                        <a:rPr lang="sr-Latn-RS" sz="1800" dirty="0" err="1" smtClean="0">
                          <a:effectLst/>
                          <a:latin typeface="Verdana" panose="020B0604030504040204" pitchFamily="34" charset="0"/>
                          <a:ea typeface="Verdana" panose="020B0604030504040204" pitchFamily="34" charset="0"/>
                          <a:cs typeface="Verdana" panose="020B0604030504040204" pitchFamily="34" charset="0"/>
                        </a:rPr>
                        <a:t>Okeanija</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14</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1</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7%</a:t>
                      </a: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2</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14%</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xmlns="" val="10006"/>
                  </a:ext>
                </a:extLst>
              </a:tr>
              <a:tr h="190500">
                <a:tc>
                  <a:txBody>
                    <a:bodyPr/>
                    <a:lstStyle/>
                    <a:p>
                      <a:pPr algn="just">
                        <a:lnSpc>
                          <a:spcPct val="150000"/>
                        </a:lnSpc>
                        <a:spcAft>
                          <a:spcPts val="0"/>
                        </a:spcAft>
                      </a:pPr>
                      <a:r>
                        <a:rPr lang="sr-Latn-RS" sz="1800" dirty="0" smtClean="0">
                          <a:effectLst/>
                          <a:latin typeface="Verdana" panose="020B0604030504040204" pitchFamily="34" charset="0"/>
                          <a:ea typeface="Verdana" panose="020B0604030504040204" pitchFamily="34" charset="0"/>
                          <a:cs typeface="Verdana" panose="020B0604030504040204" pitchFamily="34" charset="0"/>
                        </a:rPr>
                        <a:t>Sve</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2F618F"/>
                    </a:solidFill>
                  </a:tcPr>
                </a:tc>
                <a:tc>
                  <a:txBody>
                    <a:bodyPr/>
                    <a:lstStyle/>
                    <a:p>
                      <a:pPr algn="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193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57</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30%</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2200" b="1" dirty="0">
                          <a:effectLst/>
                          <a:latin typeface="Verdana" panose="020B0604030504040204" pitchFamily="34" charset="0"/>
                          <a:ea typeface="Verdana" panose="020B0604030504040204" pitchFamily="34" charset="0"/>
                          <a:cs typeface="Verdana" panose="020B0604030504040204" pitchFamily="34" charset="0"/>
                        </a:rPr>
                        <a:t>76</a:t>
                      </a:r>
                      <a:endParaRPr lang="en-GB" sz="22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2200" b="1" dirty="0">
                          <a:effectLst/>
                          <a:latin typeface="Verdana" panose="020B0604030504040204" pitchFamily="34" charset="0"/>
                          <a:ea typeface="Verdana" panose="020B0604030504040204" pitchFamily="34" charset="0"/>
                          <a:cs typeface="Verdana" panose="020B0604030504040204" pitchFamily="34" charset="0"/>
                        </a:rPr>
                        <a:t>39%</a:t>
                      </a:r>
                      <a:endParaRPr lang="en-GB" sz="22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xmlns="" val="10007"/>
                  </a:ext>
                </a:extLst>
              </a:tr>
            </a:tbl>
          </a:graphicData>
        </a:graphic>
      </p:graphicFrame>
      <p:sp>
        <p:nvSpPr>
          <p:cNvPr id="2" name="Rectangle 1">
            <a:extLst>
              <a:ext uri="{FF2B5EF4-FFF2-40B4-BE49-F238E27FC236}">
                <a16:creationId xmlns:a16="http://schemas.microsoft.com/office/drawing/2014/main" xmlns="" id="{00D9AF7A-6909-4E72-B77C-4FB7081A2DC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4290458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xmlns=""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xmlns=""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xmlns=""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xmlns=""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sr-Latn-RS" sz="4400" dirty="0" smtClean="0"/>
              <a:t>Pitanja</a:t>
            </a:r>
            <a:endParaRPr lang="en-GB" sz="4400" dirty="0"/>
          </a:p>
        </p:txBody>
      </p:sp>
    </p:spTree>
    <p:extLst>
      <p:ext uri="{BB962C8B-B14F-4D97-AF65-F5344CB8AC3E}">
        <p14:creationId xmlns:p14="http://schemas.microsoft.com/office/powerpoint/2010/main" val="3918314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Svrha sesije</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xmlns="" id="{77B18497-BF37-4A20-ABA6-353886C26CA1}"/>
              </a:ext>
            </a:extLst>
          </p:cNvPr>
          <p:cNvSpPr>
            <a:spLocks noGrp="1"/>
          </p:cNvSpPr>
          <p:nvPr>
            <p:ph idx="1"/>
          </p:nvPr>
        </p:nvSpPr>
        <p:spPr>
          <a:xfrm>
            <a:off x="323528" y="1340767"/>
            <a:ext cx="8712522" cy="5240233"/>
          </a:xfrm>
        </p:spPr>
        <p:txBody>
          <a:bodyPr>
            <a:normAutofit/>
          </a:bodyPr>
          <a:lstStyle/>
          <a:p>
            <a:pPr>
              <a:buFont typeface="Wingdings" panose="05000000000000000000" pitchFamily="2" charset="2"/>
              <a:buChar char="Ø"/>
            </a:pPr>
            <a:r>
              <a:rPr lang="sr-Latn-RS" dirty="0"/>
              <a:t>Pružiti polaznicima uvod u oblasti informacionog društva i </a:t>
            </a:r>
            <a:r>
              <a:rPr lang="sr-Latn-RS" dirty="0" err="1"/>
              <a:t>visokotehnološkog</a:t>
            </a:r>
            <a:r>
              <a:rPr lang="sr-Latn-RS" dirty="0"/>
              <a:t> kriminala i predstaviti međunarodne organizacije i napore koje one ulažu u borbi protiv tog modernog tipa kriminala</a:t>
            </a:r>
            <a:endParaRPr lang="en-GB" dirty="0" smtClean="0"/>
          </a:p>
          <a:p>
            <a:pPr>
              <a:buFont typeface="Wingdings" panose="05000000000000000000" pitchFamily="2" charset="2"/>
              <a:buChar char="Ø"/>
            </a:pPr>
            <a:r>
              <a:rPr lang="sr-Latn-RS" dirty="0"/>
              <a:t>Predstaviti osnovne definicije u oblasti </a:t>
            </a:r>
            <a:r>
              <a:rPr lang="sr-Latn-RS" dirty="0" err="1"/>
              <a:t>visokotehnološkog</a:t>
            </a:r>
            <a:r>
              <a:rPr lang="sr-Latn-RS" dirty="0"/>
              <a:t> kriminala, </a:t>
            </a:r>
            <a:r>
              <a:rPr lang="sr-Latn-RS" dirty="0" smtClean="0"/>
              <a:t>Budimpeštansku </a:t>
            </a:r>
            <a:r>
              <a:rPr lang="sr-Latn-RS" dirty="0"/>
              <a:t>konvenciju Saveta Evrope i </a:t>
            </a:r>
            <a:r>
              <a:rPr lang="sr-Latn-RS" dirty="0" smtClean="0"/>
              <a:t>savremene </a:t>
            </a:r>
            <a:r>
              <a:rPr lang="sr-Latn-RS" dirty="0"/>
              <a:t>oblike </a:t>
            </a:r>
            <a:r>
              <a:rPr lang="sr-Latn-RS" dirty="0" err="1"/>
              <a:t>visokotehnološkog</a:t>
            </a:r>
            <a:r>
              <a:rPr lang="sr-Latn-RS" dirty="0"/>
              <a:t> kriminala</a:t>
            </a:r>
            <a:endParaRPr lang="en-GB" dirty="0">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a:xfrm>
            <a:off x="722313" y="4005064"/>
            <a:ext cx="7772400" cy="1362075"/>
          </a:xfrm>
        </p:spPr>
        <p:txBody>
          <a:bodyPr/>
          <a:lstStyle/>
          <a:p>
            <a:r>
              <a:rPr lang="sr-Latn-RS" dirty="0" smtClean="0"/>
              <a:t>MEĐUNARODNE ORGANIZACIJE ZA BORBU PROTIV VISOKOTEHNOLOŠKOG KRIMINALA</a:t>
            </a:r>
            <a:endParaRPr lang="en-GB" dirty="0"/>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a:xfrm>
            <a:off x="722313" y="2420888"/>
            <a:ext cx="7772400" cy="1500187"/>
          </a:xfrm>
        </p:spPr>
        <p:txBody>
          <a:bodyPr/>
          <a:lstStyle/>
          <a:p>
            <a:r>
              <a:rPr lang="sr-Latn-RS" dirty="0" smtClean="0"/>
              <a:t>Osnovi </a:t>
            </a:r>
            <a:r>
              <a:rPr lang="sr-Latn-RS" dirty="0" err="1" smtClean="0"/>
              <a:t>visokotehnološkog</a:t>
            </a:r>
            <a:r>
              <a:rPr lang="sr-Latn-RS" dirty="0" smtClean="0"/>
              <a:t> kriminala</a:t>
            </a:r>
            <a:endParaRPr lang="en-GB" dirty="0"/>
          </a:p>
        </p:txBody>
      </p:sp>
      <p:sp>
        <p:nvSpPr>
          <p:cNvPr id="4" name="Rectangle 3">
            <a:extLst>
              <a:ext uri="{FF2B5EF4-FFF2-40B4-BE49-F238E27FC236}">
                <a16:creationId xmlns:a16="http://schemas.microsoft.com/office/drawing/2014/main" xmlns="" id="{592ABD5F-08FB-4136-A76F-07AC20DAB91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xmlns="" id="{E48A760C-C5E8-484E-AE27-CC97BE067C28}"/>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xmlns=""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4</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xmlns="" id="{0999E604-E88D-4D07-B64F-C99CD4214B5C}"/>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25798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dirty="0" smtClean="0">
                <a:latin typeface="Verdana" panose="020B0604030504040204" pitchFamily="34" charset="0"/>
                <a:ea typeface="Verdana" panose="020B0604030504040204" pitchFamily="34" charset="0"/>
                <a:cs typeface="ＭＳ Ｐゴシック" charset="0"/>
              </a:rPr>
              <a:t>Međunarodna dimenzija i odgovor na </a:t>
            </a:r>
            <a:r>
              <a:rPr lang="sr-Latn-RS" sz="2800" dirty="0" err="1" smtClean="0">
                <a:latin typeface="Verdana" panose="020B0604030504040204" pitchFamily="34" charset="0"/>
                <a:ea typeface="Verdana" panose="020B0604030504040204" pitchFamily="34" charset="0"/>
                <a:cs typeface="ＭＳ Ｐゴシック" charset="0"/>
              </a:rPr>
              <a:t>visokotehnološki</a:t>
            </a:r>
            <a:r>
              <a:rPr lang="sr-Latn-RS" sz="2800" dirty="0" smtClean="0">
                <a:latin typeface="Verdana" panose="020B0604030504040204" pitchFamily="34" charset="0"/>
                <a:ea typeface="Verdana" panose="020B0604030504040204" pitchFamily="34" charset="0"/>
                <a:cs typeface="ＭＳ Ｐゴシック" charset="0"/>
              </a:rPr>
              <a:t> kriminal</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1">
            <a:extLst>
              <a:ext uri="{FF2B5EF4-FFF2-40B4-BE49-F238E27FC236}">
                <a16:creationId xmlns:a16="http://schemas.microsoft.com/office/drawing/2014/main" xmlns="" id="{D6858E7F-F8F6-F645-B08A-5A0BB30DDA54}"/>
              </a:ext>
            </a:extLst>
          </p:cNvPr>
          <p:cNvSpPr txBox="1">
            <a:spLocks/>
          </p:cNvSpPr>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sr-Latn-RS" altLang="en-US" sz="3200" b="1" dirty="0" smtClean="0">
                <a:ea typeface="ＭＳ Ｐゴシック" pitchFamily="34" charset="-128"/>
              </a:rPr>
              <a:t>Primeri međunarodnih odgovora</a:t>
            </a:r>
            <a:endParaRPr lang="en-GB" sz="3200" b="1" dirty="0">
              <a:ea typeface="ＭＳ Ｐゴシック" pitchFamily="34" charset="-128"/>
            </a:endParaRPr>
          </a:p>
        </p:txBody>
      </p:sp>
      <p:pic>
        <p:nvPicPr>
          <p:cNvPr id="5" name="Picture 4">
            <a:extLst>
              <a:ext uri="{FF2B5EF4-FFF2-40B4-BE49-F238E27FC236}">
                <a16:creationId xmlns:a16="http://schemas.microsoft.com/office/drawing/2014/main" xmlns="" id="{833B8C6F-025E-9640-A84D-EF83449CC12C}"/>
              </a:ext>
            </a:extLst>
          </p:cNvPr>
          <p:cNvPicPr>
            <a:picLocks noChangeAspect="1"/>
          </p:cNvPicPr>
          <p:nvPr/>
        </p:nvPicPr>
        <p:blipFill>
          <a:blip r:embed="rId4"/>
          <a:stretch>
            <a:fillRect/>
          </a:stretch>
        </p:blipFill>
        <p:spPr>
          <a:xfrm>
            <a:off x="6286383" y="1971204"/>
            <a:ext cx="2534089" cy="2027271"/>
          </a:xfrm>
          <a:prstGeom prst="rect">
            <a:avLst/>
          </a:prstGeom>
        </p:spPr>
      </p:pic>
      <p:pic>
        <p:nvPicPr>
          <p:cNvPr id="6" name="Picture 5">
            <a:extLst>
              <a:ext uri="{FF2B5EF4-FFF2-40B4-BE49-F238E27FC236}">
                <a16:creationId xmlns:a16="http://schemas.microsoft.com/office/drawing/2014/main" xmlns="" id="{9F5D591F-43D2-8B4D-96C7-1050D23145CA}"/>
              </a:ext>
            </a:extLst>
          </p:cNvPr>
          <p:cNvPicPr>
            <a:picLocks noChangeAspect="1"/>
          </p:cNvPicPr>
          <p:nvPr/>
        </p:nvPicPr>
        <p:blipFill>
          <a:blip r:embed="rId5"/>
          <a:stretch>
            <a:fillRect/>
          </a:stretch>
        </p:blipFill>
        <p:spPr>
          <a:xfrm>
            <a:off x="431467" y="2168077"/>
            <a:ext cx="2379916" cy="1580820"/>
          </a:xfrm>
          <a:prstGeom prst="rect">
            <a:avLst/>
          </a:prstGeom>
        </p:spPr>
      </p:pic>
      <p:pic>
        <p:nvPicPr>
          <p:cNvPr id="27" name="Picture 26">
            <a:extLst>
              <a:ext uri="{FF2B5EF4-FFF2-40B4-BE49-F238E27FC236}">
                <a16:creationId xmlns:a16="http://schemas.microsoft.com/office/drawing/2014/main" xmlns="" id="{622E6FB5-9758-BD45-8495-D6A8C4D9812B}"/>
              </a:ext>
            </a:extLst>
          </p:cNvPr>
          <p:cNvPicPr>
            <a:picLocks noChangeAspect="1"/>
          </p:cNvPicPr>
          <p:nvPr/>
        </p:nvPicPr>
        <p:blipFill>
          <a:blip r:embed="rId6"/>
          <a:stretch>
            <a:fillRect/>
          </a:stretch>
        </p:blipFill>
        <p:spPr>
          <a:xfrm>
            <a:off x="492102" y="4069722"/>
            <a:ext cx="2258646" cy="2258646"/>
          </a:xfrm>
          <a:prstGeom prst="rect">
            <a:avLst/>
          </a:prstGeom>
        </p:spPr>
      </p:pic>
      <p:pic>
        <p:nvPicPr>
          <p:cNvPr id="28" name="Picture 27">
            <a:extLst>
              <a:ext uri="{FF2B5EF4-FFF2-40B4-BE49-F238E27FC236}">
                <a16:creationId xmlns:a16="http://schemas.microsoft.com/office/drawing/2014/main" xmlns="" id="{AAD3A13B-7085-7B44-A2D8-5202FBFACE90}"/>
              </a:ext>
            </a:extLst>
          </p:cNvPr>
          <p:cNvPicPr>
            <a:picLocks noChangeAspect="1"/>
          </p:cNvPicPr>
          <p:nvPr/>
        </p:nvPicPr>
        <p:blipFill>
          <a:blip r:embed="rId7"/>
          <a:stretch>
            <a:fillRect/>
          </a:stretch>
        </p:blipFill>
        <p:spPr>
          <a:xfrm>
            <a:off x="6381058" y="4046146"/>
            <a:ext cx="2344740" cy="2106292"/>
          </a:xfrm>
          <a:prstGeom prst="rect">
            <a:avLst/>
          </a:prstGeom>
        </p:spPr>
      </p:pic>
      <p:pic>
        <p:nvPicPr>
          <p:cNvPr id="7" name="Picture 6">
            <a:extLst>
              <a:ext uri="{FF2B5EF4-FFF2-40B4-BE49-F238E27FC236}">
                <a16:creationId xmlns:a16="http://schemas.microsoft.com/office/drawing/2014/main" xmlns="" id="{E23F68DB-37C9-5B4D-99C8-67B07818FF75}"/>
              </a:ext>
            </a:extLst>
          </p:cNvPr>
          <p:cNvPicPr>
            <a:picLocks noChangeAspect="1"/>
          </p:cNvPicPr>
          <p:nvPr/>
        </p:nvPicPr>
        <p:blipFill>
          <a:blip r:embed="rId8"/>
          <a:stretch>
            <a:fillRect/>
          </a:stretch>
        </p:blipFill>
        <p:spPr>
          <a:xfrm>
            <a:off x="3490173" y="2168077"/>
            <a:ext cx="2379916" cy="1580820"/>
          </a:xfrm>
          <a:prstGeom prst="rect">
            <a:avLst/>
          </a:prstGeom>
        </p:spPr>
      </p:pic>
      <p:pic>
        <p:nvPicPr>
          <p:cNvPr id="8" name="Picture 7">
            <a:extLst>
              <a:ext uri="{FF2B5EF4-FFF2-40B4-BE49-F238E27FC236}">
                <a16:creationId xmlns:a16="http://schemas.microsoft.com/office/drawing/2014/main" xmlns="" id="{E7A1B1BC-F932-9445-A572-2188BD54E7EB}"/>
              </a:ext>
            </a:extLst>
          </p:cNvPr>
          <p:cNvPicPr>
            <a:picLocks noChangeAspect="1"/>
          </p:cNvPicPr>
          <p:nvPr/>
        </p:nvPicPr>
        <p:blipFill>
          <a:blip r:embed="rId9"/>
          <a:stretch>
            <a:fillRect/>
          </a:stretch>
        </p:blipFill>
        <p:spPr>
          <a:xfrm>
            <a:off x="3550808" y="4126316"/>
            <a:ext cx="2258645" cy="2065598"/>
          </a:xfrm>
          <a:prstGeom prst="rect">
            <a:avLst/>
          </a:prstGeom>
        </p:spPr>
      </p:pic>
      <p:sp>
        <p:nvSpPr>
          <p:cNvPr id="9" name="Rectangle 8">
            <a:extLst>
              <a:ext uri="{FF2B5EF4-FFF2-40B4-BE49-F238E27FC236}">
                <a16:creationId xmlns:a16="http://schemas.microsoft.com/office/drawing/2014/main" xmlns="" id="{10FDF0CA-B20B-4BE9-BBD2-EE793219D3F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15691680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dirty="0" smtClean="0">
                <a:latin typeface="Verdana" panose="020B0604030504040204" pitchFamily="34" charset="0"/>
                <a:ea typeface="Verdana" panose="020B0604030504040204" pitchFamily="34" charset="0"/>
              </a:rPr>
              <a:t>UJEDINJENE NACIJE</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logos-download.com/wp-content/uploads/2016/07/U...">
            <a:extLst>
              <a:ext uri="{FF2B5EF4-FFF2-40B4-BE49-F238E27FC236}">
                <a16:creationId xmlns:a16="http://schemas.microsoft.com/office/drawing/2014/main" xmlns="" id="{7415C628-D0CB-4F28-AF88-471BEFA800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3" y="5299256"/>
            <a:ext cx="1285665" cy="109070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xmlns=""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a16="http://schemas.microsoft.com/office/drawing/2014/main" xmlns="" id="{9862464D-8B1B-4FD5-AEAC-0662CE90FB58}"/>
              </a:ext>
            </a:extLst>
          </p:cNvPr>
          <p:cNvSpPr txBox="1">
            <a:spLocks/>
          </p:cNvSpPr>
          <p:nvPr/>
        </p:nvSpPr>
        <p:spPr>
          <a:xfrm>
            <a:off x="251520" y="980728"/>
            <a:ext cx="8784530"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None/>
            </a:pPr>
            <a:r>
              <a:rPr lang="sr-Latn-RS" sz="2800" dirty="0"/>
              <a:t>Međuvladina ekspertska grupa UN za </a:t>
            </a:r>
            <a:r>
              <a:rPr lang="sr-Latn-RS" sz="2800" dirty="0" err="1"/>
              <a:t>visokotehnološki</a:t>
            </a:r>
            <a:r>
              <a:rPr lang="sr-Latn-RS" sz="2800" dirty="0"/>
              <a:t> kriminal (</a:t>
            </a:r>
            <a:r>
              <a:rPr lang="sr-Latn-RS" sz="2800" i="1" dirty="0"/>
              <a:t>IEG</a:t>
            </a:r>
            <a:r>
              <a:rPr lang="sr-Latn-RS" sz="2800" dirty="0"/>
              <a:t>) – osnovana 2010</a:t>
            </a:r>
            <a:r>
              <a:rPr lang="sr-Latn-RS" sz="2800" dirty="0" smtClean="0"/>
              <a:t>.</a:t>
            </a:r>
            <a:endParaRPr lang="en-GB" altLang="sr-Latn-RS" sz="2800" dirty="0"/>
          </a:p>
          <a:p>
            <a:pPr marL="400050" lvl="1" indent="0" eaLnBrk="1" hangingPunct="1">
              <a:buNone/>
            </a:pPr>
            <a:r>
              <a:rPr lang="sr-Latn-RS" sz="2400" dirty="0"/>
              <a:t>„da bi sprovela sveobuhvatnu studiju o problemu </a:t>
            </a:r>
            <a:r>
              <a:rPr lang="sr-Latn-RS" sz="2400" dirty="0" err="1"/>
              <a:t>visokotehnološkog</a:t>
            </a:r>
            <a:r>
              <a:rPr lang="sr-Latn-RS" sz="2400" dirty="0"/>
              <a:t> kriminala i o odgovorima država članica, međunarodne zajednice i privatnog sektora na </a:t>
            </a:r>
            <a:r>
              <a:rPr lang="sr-Latn-RS" sz="2400" dirty="0" err="1"/>
              <a:t>visokotehnološki</a:t>
            </a:r>
            <a:r>
              <a:rPr lang="sr-Latn-RS" sz="2400" dirty="0"/>
              <a:t> kriminal, uključujući razmenu informacija o unutrašnjem zakonodavstvu, primerima najbolje prakse, tehničkoj pomoći i međunarodnoj saradnji, sve da bi se </a:t>
            </a:r>
            <a:r>
              <a:rPr lang="sr-Latn-RS" sz="2400" dirty="0" err="1"/>
              <a:t>razmotrile</a:t>
            </a:r>
            <a:r>
              <a:rPr lang="sr-Latn-RS" sz="2400" dirty="0"/>
              <a:t> opcije za jačanje postojećih i predlaganje novih nacionalnih i međunarodnih pravnih i drugih odgovora na </a:t>
            </a:r>
            <a:r>
              <a:rPr lang="sr-Latn-RS" sz="2400" dirty="0" err="1"/>
              <a:t>visokotehnološki</a:t>
            </a:r>
            <a:r>
              <a:rPr lang="sr-Latn-RS" sz="2400" dirty="0"/>
              <a:t> kriminal”.</a:t>
            </a:r>
            <a:endParaRPr lang="en-GB" sz="2400" dirty="0">
              <a:effectLst/>
              <a:latin typeface="Calibri" panose="020F0502020204030204" pitchFamily="34" charset="0"/>
              <a:ea typeface="Times New Roman" panose="02020603050405020304" pitchFamily="18" charset="0"/>
            </a:endParaRPr>
          </a:p>
          <a:p>
            <a:pPr marL="0" indent="0" eaLnBrk="1" hangingPunct="1">
              <a:buNone/>
            </a:pPr>
            <a:r>
              <a:rPr lang="sr-Latn-RS" sz="2800" i="1" dirty="0"/>
              <a:t>UNODC</a:t>
            </a:r>
            <a:r>
              <a:rPr lang="sr-Latn-RS" sz="2800" dirty="0"/>
              <a:t> Globalni program za </a:t>
            </a:r>
            <a:r>
              <a:rPr lang="sr-Latn-RS" sz="2800" dirty="0" err="1"/>
              <a:t>visokotehnološki</a:t>
            </a:r>
            <a:r>
              <a:rPr lang="sr-Latn-RS" sz="2800" dirty="0"/>
              <a:t> kriminal</a:t>
            </a:r>
            <a:endParaRPr lang="en-GB" altLang="sr-Latn-RS" sz="2800" dirty="0"/>
          </a:p>
          <a:p>
            <a:pPr eaLnBrk="1" hangingPunct="1"/>
            <a:r>
              <a:rPr lang="sr-Latn-RS" sz="2400" dirty="0"/>
              <a:t>Odgovoriti fleksibilno na potrebe zemalja u razvoju</a:t>
            </a:r>
            <a:endParaRPr lang="en-GB" altLang="sr-Latn-RS" sz="2400" dirty="0">
              <a:latin typeface="Calibri" panose="020F0502020204030204" pitchFamily="34" charset="0"/>
            </a:endParaRPr>
          </a:p>
          <a:p>
            <a:pPr eaLnBrk="1" hangingPunct="1"/>
            <a:r>
              <a:rPr lang="sr-Latn-RS" altLang="sr-Latn-RS" sz="2400" dirty="0" smtClean="0">
                <a:latin typeface="Calibri" panose="020F0502020204030204" pitchFamily="34" charset="0"/>
              </a:rPr>
              <a:t>Pojačati efikasnost i delotvornost</a:t>
            </a:r>
            <a:endParaRPr lang="en-GB" altLang="sr-Latn-RS" sz="2400" dirty="0">
              <a:latin typeface="Calibri" panose="020F0502020204030204" pitchFamily="34" charset="0"/>
            </a:endParaRPr>
          </a:p>
        </p:txBody>
      </p:sp>
      <p:sp>
        <p:nvSpPr>
          <p:cNvPr id="16" name="TextBox 15">
            <a:extLst>
              <a:ext uri="{FF2B5EF4-FFF2-40B4-BE49-F238E27FC236}">
                <a16:creationId xmlns:a16="http://schemas.microsoft.com/office/drawing/2014/main" xmlns="" id="{6F8A8EAD-F300-4A85-8D4E-6ADA3B6D2B03}"/>
              </a:ext>
            </a:extLst>
          </p:cNvPr>
          <p:cNvSpPr txBox="1"/>
          <p:nvPr/>
        </p:nvSpPr>
        <p:spPr>
          <a:xfrm>
            <a:off x="-36512" y="6228020"/>
            <a:ext cx="7987040" cy="369332"/>
          </a:xfrm>
          <a:prstGeom prst="rect">
            <a:avLst/>
          </a:prstGeom>
          <a:noFill/>
        </p:spPr>
        <p:txBody>
          <a:bodyPr wrap="square">
            <a:spAutoFit/>
          </a:bodyPr>
          <a:lstStyle/>
          <a:p>
            <a:pPr marL="0" lvl="0" indent="0">
              <a:buFont typeface="Wingdings" panose="05000000000000000000" pitchFamily="2" charset="2"/>
              <a:buNone/>
            </a:pPr>
            <a:r>
              <a:rPr lang="en-GB" sz="1800" u="sng" dirty="0">
                <a:solidFill>
                  <a:srgbClr val="0000FF"/>
                </a:solidFill>
                <a:effectLst/>
                <a:latin typeface="Calibri" panose="020F0502020204030204" pitchFamily="34" charset="0"/>
                <a:ea typeface="Times New Roman" panose="02020603050405020304" pitchFamily="18" charset="0"/>
                <a:hlinkClick r:id="rId5"/>
              </a:rPr>
              <a:t>https://www.unodc.org/unodc/en/cybercrime/global-programme-cybercrime.html</a:t>
            </a:r>
            <a:endParaRPr lang="en-GB" sz="1800" u="sng" dirty="0">
              <a:solidFill>
                <a:srgbClr val="0000FF"/>
              </a:solidFill>
              <a:effectLst/>
              <a:latin typeface="Calibri" panose="020F0502020204030204" pitchFamily="34" charset="0"/>
              <a:ea typeface="Times New Roman" panose="02020603050405020304" pitchFamily="18" charset="0"/>
            </a:endParaRPr>
          </a:p>
        </p:txBody>
      </p:sp>
    </p:spTree>
    <p:extLst>
      <p:ext uri="{BB962C8B-B14F-4D97-AF65-F5344CB8AC3E}">
        <p14:creationId xmlns:p14="http://schemas.microsoft.com/office/powerpoint/2010/main" val="3749618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altLang="en-US" sz="2800" dirty="0" smtClean="0">
                <a:latin typeface="Verdana" panose="020B0604030504040204" pitchFamily="34" charset="0"/>
                <a:ea typeface="Verdana" panose="020B0604030504040204" pitchFamily="34" charset="0"/>
              </a:rPr>
              <a:t>Generalna skupština Ujedinjenih nacija</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8933934" cy="5509200"/>
          </a:xfrm>
          <a:prstGeom prst="rect">
            <a:avLst/>
          </a:prstGeom>
        </p:spPr>
        <p:txBody>
          <a:bodyPr wrap="square">
            <a:spAutoFit/>
          </a:bodyPr>
          <a:lstStyle/>
          <a:p>
            <a:pPr eaLnBrk="1" hangingPunct="1"/>
            <a:r>
              <a:rPr lang="sr-Latn-RS" sz="3200" dirty="0"/>
              <a:t>Rezolucije o borbi protiv zloupotrebe informacionih tehnologija u kriminalne svrhe (rezolucije 55/63 i 56/121</a:t>
            </a:r>
            <a:r>
              <a:rPr lang="en-GB" altLang="en-US" sz="3200" dirty="0" smtClean="0"/>
              <a:t>): </a:t>
            </a:r>
            <a:endParaRPr lang="en-GB" altLang="en-US" sz="3200" dirty="0">
              <a:ea typeface="MS PGothic" panose="020B0600070205080204" pitchFamily="34" charset="-128"/>
            </a:endParaRPr>
          </a:p>
          <a:p>
            <a:pPr marL="342900" indent="-342900" eaLnBrk="1" hangingPunct="1">
              <a:buFont typeface="Arial" panose="020B0604020202020204" pitchFamily="34" charset="0"/>
              <a:buChar char="•"/>
            </a:pPr>
            <a:r>
              <a:rPr lang="sr-Latn-RS" sz="2800" dirty="0"/>
              <a:t>Potreba da se osigura da svaka država donese odgovarajući zakon o </a:t>
            </a:r>
            <a:r>
              <a:rPr lang="sr-Latn-RS" sz="2800" dirty="0" err="1"/>
              <a:t>visokotehnološkom</a:t>
            </a:r>
            <a:r>
              <a:rPr lang="sr-Latn-RS" sz="2800" dirty="0"/>
              <a:t> kriminalu – kako bi se izbegle „sigurne luke” tj. </a:t>
            </a:r>
            <a:r>
              <a:rPr lang="sr-Latn-RS" sz="2800" i="1" dirty="0"/>
              <a:t>pribežišta za kriminal</a:t>
            </a:r>
            <a:endParaRPr lang="en-GB" altLang="en-US" sz="2800" i="1" dirty="0"/>
          </a:p>
          <a:p>
            <a:pPr marL="342900" indent="-342900" eaLnBrk="1" hangingPunct="1">
              <a:buFont typeface="Arial" panose="020B0604020202020204" pitchFamily="34" charset="0"/>
              <a:buChar char="•"/>
            </a:pPr>
            <a:r>
              <a:rPr lang="sr-Latn-RS" sz="2800" dirty="0"/>
              <a:t>Potreba za razmenom informacija i za uspostavljanjem saradnje i koordinacije među svim državama u vezi s nekim konkretnim krivičnopravnim istragama međunarodnih slučajeva kriminalne</a:t>
            </a:r>
            <a:r>
              <a:rPr lang="sr-Latn-RS" altLang="en-US" sz="2800" dirty="0" smtClean="0"/>
              <a:t> </a:t>
            </a:r>
            <a:br>
              <a:rPr lang="sr-Latn-RS" altLang="en-US" sz="2800" dirty="0" smtClean="0"/>
            </a:br>
            <a:r>
              <a:rPr lang="sr-Latn-RS" altLang="en-US" sz="2800" dirty="0" smtClean="0"/>
              <a:t>zloupotrebe informacionih tehnologija</a:t>
            </a:r>
            <a:r>
              <a:rPr lang="en-GB" altLang="en-US" sz="2800" dirty="0" smtClean="0">
                <a:ea typeface="MS PGothic" panose="020B0600070205080204" pitchFamily="34" charset="-128"/>
              </a:rPr>
              <a:t>.</a:t>
            </a:r>
            <a:endParaRPr lang="en-GB" altLang="en-US" sz="2800" dirty="0">
              <a:ea typeface="MS PGothic" panose="020B0600070205080204" pitchFamily="34" charset="-128"/>
            </a:endParaRPr>
          </a:p>
          <a:p>
            <a:pPr lvl="1"/>
            <a:endParaRPr lang="en-GB" sz="3200" dirty="0"/>
          </a:p>
        </p:txBody>
      </p:sp>
      <p:pic>
        <p:nvPicPr>
          <p:cNvPr id="5" name="Picture 4">
            <a:extLst>
              <a:ext uri="{FF2B5EF4-FFF2-40B4-BE49-F238E27FC236}">
                <a16:creationId xmlns:a16="http://schemas.microsoft.com/office/drawing/2014/main" xmlns="" id="{4CD58A2B-12F1-204C-9E9D-A9BAC29904D5}"/>
              </a:ext>
            </a:extLst>
          </p:cNvPr>
          <p:cNvPicPr>
            <a:picLocks noChangeAspect="1"/>
          </p:cNvPicPr>
          <p:nvPr/>
        </p:nvPicPr>
        <p:blipFill>
          <a:blip r:embed="rId4"/>
          <a:stretch>
            <a:fillRect/>
          </a:stretch>
        </p:blipFill>
        <p:spPr>
          <a:xfrm>
            <a:off x="6888856" y="5248657"/>
            <a:ext cx="2133600" cy="1194816"/>
          </a:xfrm>
          <a:prstGeom prst="rect">
            <a:avLst/>
          </a:prstGeom>
        </p:spPr>
      </p:pic>
      <p:sp>
        <p:nvSpPr>
          <p:cNvPr id="6" name="Rectangle 5">
            <a:extLst>
              <a:ext uri="{FF2B5EF4-FFF2-40B4-BE49-F238E27FC236}">
                <a16:creationId xmlns:a16="http://schemas.microsoft.com/office/drawing/2014/main" xmlns="" id="{77BF08AE-84F8-4F7D-817A-5889FBA34340}"/>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xmlns="" id="{86E86C30-1AE3-45B1-BBD9-4AD829B73096}"/>
              </a:ext>
            </a:extLst>
          </p:cNvPr>
          <p:cNvSpPr txBox="1"/>
          <p:nvPr/>
        </p:nvSpPr>
        <p:spPr>
          <a:xfrm>
            <a:off x="0" y="6162280"/>
            <a:ext cx="6287640" cy="369332"/>
          </a:xfrm>
          <a:prstGeom prst="rect">
            <a:avLst/>
          </a:prstGeom>
          <a:noFill/>
        </p:spPr>
        <p:txBody>
          <a:bodyPr wrap="square">
            <a:spAutoFit/>
          </a:bodyPr>
          <a:lstStyle/>
          <a:p>
            <a:r>
              <a:rPr lang="en-GB" dirty="0">
                <a:hlinkClick r:id="rId5"/>
              </a:rPr>
              <a:t>https://www.un.org/press/en/2000/20001204.ga9842.doc.html</a:t>
            </a:r>
            <a:r>
              <a:rPr lang="en-GB" dirty="0"/>
              <a:t> </a:t>
            </a:r>
          </a:p>
        </p:txBody>
      </p:sp>
    </p:spTree>
    <p:extLst>
      <p:ext uri="{BB962C8B-B14F-4D97-AF65-F5344CB8AC3E}">
        <p14:creationId xmlns:p14="http://schemas.microsoft.com/office/powerpoint/2010/main" val="8641122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INTERPOL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xmlns="" id="{7FA81925-418B-D44C-9255-2AEBBFBC0ADA}"/>
              </a:ext>
            </a:extLst>
          </p:cNvPr>
          <p:cNvSpPr/>
          <p:nvPr/>
        </p:nvSpPr>
        <p:spPr>
          <a:xfrm>
            <a:off x="121544" y="1018017"/>
            <a:ext cx="8900912" cy="5262979"/>
          </a:xfrm>
          <a:prstGeom prst="rect">
            <a:avLst/>
          </a:prstGeom>
        </p:spPr>
        <p:txBody>
          <a:bodyPr wrap="square">
            <a:spAutoFit/>
          </a:bodyPr>
          <a:lstStyle/>
          <a:p>
            <a:r>
              <a:rPr lang="en-GB" sz="2800" dirty="0"/>
              <a:t>194 </a:t>
            </a:r>
            <a:r>
              <a:rPr lang="sr-Latn-RS" sz="2800" dirty="0" smtClean="0"/>
              <a:t>članice </a:t>
            </a:r>
            <a:r>
              <a:rPr lang="en-GB" sz="2800" dirty="0" smtClean="0"/>
              <a:t>(</a:t>
            </a:r>
            <a:r>
              <a:rPr lang="sr-Latn-RS" sz="2800" dirty="0" smtClean="0"/>
              <a:t>prema stanju iz </a:t>
            </a:r>
            <a:r>
              <a:rPr lang="en-GB" sz="2800" dirty="0" smtClean="0"/>
              <a:t>2020</a:t>
            </a:r>
            <a:r>
              <a:rPr lang="en-GB" sz="2800" dirty="0"/>
              <a:t>)</a:t>
            </a:r>
          </a:p>
          <a:p>
            <a:r>
              <a:rPr lang="sr-Latn-RS" sz="2800" dirty="0" smtClean="0"/>
              <a:t>policije iz celog sveta</a:t>
            </a:r>
            <a:endParaRPr lang="en-GB" sz="2800" dirty="0"/>
          </a:p>
          <a:p>
            <a:endParaRPr lang="en-GB" sz="2800" dirty="0"/>
          </a:p>
          <a:p>
            <a:r>
              <a:rPr lang="sr-Latn-RS" sz="2800" dirty="0" smtClean="0"/>
              <a:t>Cilj</a:t>
            </a:r>
            <a:endParaRPr lang="en-GB" sz="2800" dirty="0"/>
          </a:p>
          <a:p>
            <a:pPr marL="800100" lvl="1" indent="-342900">
              <a:buFont typeface="Arial" panose="020B0604020202020204" pitchFamily="34" charset="0"/>
              <a:buChar char="•"/>
            </a:pPr>
            <a:r>
              <a:rPr lang="sr-Latn-RS" sz="2400" dirty="0"/>
              <a:t>pojačati i olakšati međunarodnu policijsku saradnju</a:t>
            </a:r>
            <a:endParaRPr lang="en-GB" sz="2400" dirty="0"/>
          </a:p>
          <a:p>
            <a:pPr marL="800100" lvl="1" indent="-342900">
              <a:buFont typeface="Arial" panose="020B0604020202020204" pitchFamily="34" charset="0"/>
              <a:buChar char="•"/>
            </a:pPr>
            <a:r>
              <a:rPr lang="sr-Latn-RS" sz="2400" dirty="0"/>
              <a:t>organizovati globalni sistem policijske komunikacije</a:t>
            </a:r>
            <a:endParaRPr lang="en-GB" sz="2400" dirty="0"/>
          </a:p>
          <a:p>
            <a:pPr marL="800100" lvl="1" indent="-342900">
              <a:buFont typeface="Arial" panose="020B0604020202020204" pitchFamily="34" charset="0"/>
              <a:buChar char="•"/>
            </a:pPr>
            <a:r>
              <a:rPr lang="sr-Latn-RS" sz="2400" dirty="0"/>
              <a:t>razviti posebne baze podataka i analizu policijskih informacija</a:t>
            </a:r>
            <a:endParaRPr lang="en-GB" sz="2400" dirty="0"/>
          </a:p>
          <a:p>
            <a:endParaRPr lang="en-GB" sz="2800" dirty="0"/>
          </a:p>
          <a:p>
            <a:pPr eaLnBrk="1" fontAlgn="auto" hangingPunct="1">
              <a:spcAft>
                <a:spcPts val="0"/>
              </a:spcAft>
              <a:defRPr/>
            </a:pPr>
            <a:r>
              <a:rPr lang="sr-Latn-RS" sz="2800" dirty="0"/>
              <a:t>Jedan od tri programa INTERPOL-a za borbu protiv kriminala</a:t>
            </a:r>
            <a:endParaRPr lang="en-US" altLang="en-US" sz="2800" dirty="0"/>
          </a:p>
          <a:p>
            <a:pPr marL="457200" indent="-457200" eaLnBrk="1" fontAlgn="auto" hangingPunct="1">
              <a:spcAft>
                <a:spcPts val="0"/>
              </a:spcAft>
              <a:buFont typeface="Arial" panose="020B0604020202020204" pitchFamily="34" charset="0"/>
              <a:buChar char="•"/>
              <a:defRPr/>
            </a:pPr>
            <a:r>
              <a:rPr lang="sr-Latn-RS" sz="2400" dirty="0"/>
              <a:t>Usredsređenost na </a:t>
            </a:r>
            <a:r>
              <a:rPr lang="sr-Latn-RS" sz="2400" dirty="0" err="1"/>
              <a:t>visokotehnološki</a:t>
            </a:r>
            <a:r>
              <a:rPr lang="sr-Latn-RS" sz="2400" dirty="0"/>
              <a:t> kriminal uz naglasak na </a:t>
            </a:r>
            <a:r>
              <a:rPr lang="sr-Latn-RS" sz="2400" dirty="0" err="1"/>
              <a:t>darknetu</a:t>
            </a:r>
            <a:r>
              <a:rPr lang="sr-Latn-RS" sz="2400" dirty="0"/>
              <a:t> i </a:t>
            </a:r>
            <a:r>
              <a:rPr lang="sr-Latn-RS" sz="2400" dirty="0" err="1"/>
              <a:t>kriptovalutama</a:t>
            </a:r>
            <a:r>
              <a:rPr lang="sr-Latn-RS" sz="2400" dirty="0"/>
              <a:t>, uključujući digitalne dokaze, zlonamerne domene, </a:t>
            </a:r>
            <a:r>
              <a:rPr lang="sr-Latn-RS" sz="2400" i="1" dirty="0" err="1"/>
              <a:t>ransomware</a:t>
            </a:r>
            <a:r>
              <a:rPr lang="sr-Latn-RS" sz="2400" dirty="0"/>
              <a:t>, </a:t>
            </a:r>
            <a:r>
              <a:rPr lang="sr-Latn-RS" sz="2400" dirty="0" err="1"/>
              <a:t>malver</a:t>
            </a:r>
            <a:r>
              <a:rPr lang="sr-Latn-RS" sz="2400" dirty="0"/>
              <a:t> za neovlašćeno prikupljanje podataka, </a:t>
            </a:r>
            <a:r>
              <a:rPr lang="sr-Latn-RS" sz="2400" dirty="0" err="1"/>
              <a:t>botnet</a:t>
            </a:r>
            <a:r>
              <a:rPr lang="sr-Latn-RS" sz="2400" dirty="0"/>
              <a:t>, </a:t>
            </a:r>
            <a:r>
              <a:rPr lang="sr-Latn-RS" sz="2400" i="1" dirty="0" err="1"/>
              <a:t>cryptojacking</a:t>
            </a:r>
            <a:r>
              <a:rPr lang="sr-Latn-RS" sz="2400" dirty="0"/>
              <a:t> i drugo</a:t>
            </a:r>
            <a:endParaRPr lang="en-GB" sz="24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9324528" y="1412776"/>
            <a:ext cx="4880433" cy="3046988"/>
          </a:xfrm>
          <a:prstGeom prst="rect">
            <a:avLst/>
          </a:prstGeom>
        </p:spPr>
        <p:txBody>
          <a:bodyPr wrap="square">
            <a:spAutoFit/>
          </a:bodyPr>
          <a:lstStyle/>
          <a:p>
            <a:pPr marL="342900" indent="-342900">
              <a:buFont typeface="Wingdings" pitchFamily="2" charset="2"/>
              <a:buChar char="ü"/>
            </a:pPr>
            <a:r>
              <a:rPr lang="sr-Latn-RS" sz="2400" b="1" dirty="0" smtClean="0"/>
              <a:t>Cilj</a:t>
            </a:r>
            <a:r>
              <a:rPr lang="en-GB" sz="2400" dirty="0" smtClean="0"/>
              <a:t>:</a:t>
            </a:r>
            <a:endParaRPr lang="en-GB" sz="2400" dirty="0"/>
          </a:p>
          <a:p>
            <a:pPr marL="800100" lvl="1" indent="-342900">
              <a:buFont typeface="Arial" panose="020B0604020202020204" pitchFamily="34" charset="0"/>
              <a:buChar char="•"/>
            </a:pPr>
            <a:r>
              <a:rPr lang="sr-Latn-RS" sz="2400" dirty="0"/>
              <a:t>pojačati i olakšati međunarodnu policijsku saradnju</a:t>
            </a:r>
            <a:endParaRPr lang="en-GB" sz="2400" dirty="0"/>
          </a:p>
          <a:p>
            <a:pPr marL="800100" lvl="1" indent="-342900">
              <a:buFont typeface="Arial" panose="020B0604020202020204" pitchFamily="34" charset="0"/>
              <a:buChar char="•"/>
            </a:pPr>
            <a:r>
              <a:rPr lang="sr-Latn-RS" sz="2400" dirty="0"/>
              <a:t>organizovati globalni sistem policijske komunikacije</a:t>
            </a:r>
            <a:endParaRPr lang="en-GB" sz="2400" dirty="0"/>
          </a:p>
          <a:p>
            <a:pPr marL="800100" lvl="1" indent="-342900">
              <a:buFont typeface="Arial" panose="020B0604020202020204" pitchFamily="34" charset="0"/>
              <a:buChar char="•"/>
            </a:pPr>
            <a:r>
              <a:rPr lang="sr-Latn-RS" sz="2400" dirty="0"/>
              <a:t>razviti posebne baze podataka i analizu policijskih informacija</a:t>
            </a:r>
            <a:endParaRPr lang="en-GB" sz="2400" dirty="0"/>
          </a:p>
        </p:txBody>
      </p:sp>
      <p:pic>
        <p:nvPicPr>
          <p:cNvPr id="7" name="Picture 6">
            <a:extLst>
              <a:ext uri="{FF2B5EF4-FFF2-40B4-BE49-F238E27FC236}">
                <a16:creationId xmlns:a16="http://schemas.microsoft.com/office/drawing/2014/main" xmlns="" id="{B6FE6FEC-CDC3-EE40-929E-90B31C914D37}"/>
              </a:ext>
            </a:extLst>
          </p:cNvPr>
          <p:cNvPicPr>
            <a:picLocks noChangeAspect="1"/>
          </p:cNvPicPr>
          <p:nvPr/>
        </p:nvPicPr>
        <p:blipFill>
          <a:blip r:embed="rId4"/>
          <a:stretch>
            <a:fillRect/>
          </a:stretch>
        </p:blipFill>
        <p:spPr>
          <a:xfrm>
            <a:off x="7680775" y="963112"/>
            <a:ext cx="1341681" cy="921587"/>
          </a:xfrm>
          <a:prstGeom prst="rect">
            <a:avLst/>
          </a:prstGeom>
        </p:spPr>
      </p:pic>
      <p:sp>
        <p:nvSpPr>
          <p:cNvPr id="8" name="Rectangle 7">
            <a:extLst>
              <a:ext uri="{FF2B5EF4-FFF2-40B4-BE49-F238E27FC236}">
                <a16:creationId xmlns:a16="http://schemas.microsoft.com/office/drawing/2014/main" xmlns="" id="{85701227-5DE0-46B0-97BF-FABBE5AD534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xmlns="" id="{3B78DA13-E6F2-4E08-BB57-8393753C7713}"/>
              </a:ext>
            </a:extLst>
          </p:cNvPr>
          <p:cNvSpPr txBox="1"/>
          <p:nvPr/>
        </p:nvSpPr>
        <p:spPr>
          <a:xfrm>
            <a:off x="23754" y="6277906"/>
            <a:ext cx="7252138" cy="319446"/>
          </a:xfrm>
          <a:prstGeom prst="rect">
            <a:avLst/>
          </a:prstGeom>
          <a:noFill/>
        </p:spPr>
        <p:txBody>
          <a:bodyPr wrap="square">
            <a:spAutoFit/>
          </a:bodyPr>
          <a:lstStyle/>
          <a:p>
            <a:pPr marL="0" indent="0" eaLnBrk="1" hangingPunct="1">
              <a:lnSpc>
                <a:spcPct val="80000"/>
              </a:lnSpc>
              <a:buNone/>
            </a:pPr>
            <a:r>
              <a:rPr lang="en-GB" dirty="0">
                <a:hlinkClick r:id="rId5"/>
              </a:rPr>
              <a:t>https://www.interpol.int/en/Crimes/Cybercrime</a:t>
            </a:r>
            <a:r>
              <a:rPr lang="en-GB" dirty="0"/>
              <a:t> </a:t>
            </a:r>
          </a:p>
        </p:txBody>
      </p:sp>
    </p:spTree>
    <p:extLst>
      <p:ext uri="{BB962C8B-B14F-4D97-AF65-F5344CB8AC3E}">
        <p14:creationId xmlns:p14="http://schemas.microsoft.com/office/powerpoint/2010/main" val="20501244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dirty="0" smtClean="0">
                <a:latin typeface="Verdana" panose="020B0604030504040204" pitchFamily="34" charset="0"/>
                <a:ea typeface="Verdana" panose="020B0604030504040204" pitchFamily="34" charset="0"/>
              </a:rPr>
              <a:t>Evropska unija</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a16="http://schemas.microsoft.com/office/drawing/2014/main" xmlns="" id="{CA5F1098-6BC9-F149-A8C7-19F6CA26897B}"/>
              </a:ext>
            </a:extLst>
          </p:cNvPr>
          <p:cNvPicPr>
            <a:picLocks noChangeAspect="1"/>
          </p:cNvPicPr>
          <p:nvPr/>
        </p:nvPicPr>
        <p:blipFill>
          <a:blip r:embed="rId4"/>
          <a:stretch>
            <a:fillRect/>
          </a:stretch>
        </p:blipFill>
        <p:spPr>
          <a:xfrm>
            <a:off x="6516216" y="5056490"/>
            <a:ext cx="2506240" cy="1412914"/>
          </a:xfrm>
          <a:prstGeom prst="rect">
            <a:avLst/>
          </a:prstGeom>
        </p:spPr>
      </p:pic>
      <p:sp>
        <p:nvSpPr>
          <p:cNvPr id="8" name="Rectangle 7">
            <a:extLst>
              <a:ext uri="{FF2B5EF4-FFF2-40B4-BE49-F238E27FC236}">
                <a16:creationId xmlns:a16="http://schemas.microsoft.com/office/drawing/2014/main" xmlns="" id="{49067721-6A61-4AD0-A591-955F18B6EEC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a16="http://schemas.microsoft.com/office/drawing/2014/main" xmlns="" id="{FA148ADD-5604-49B1-8940-F8255D65E771}"/>
              </a:ext>
            </a:extLst>
          </p:cNvPr>
          <p:cNvSpPr txBox="1">
            <a:spLocks/>
          </p:cNvSpPr>
          <p:nvPr/>
        </p:nvSpPr>
        <p:spPr>
          <a:xfrm>
            <a:off x="121545" y="980729"/>
            <a:ext cx="9022456" cy="5184576"/>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spcBef>
                <a:spcPts val="400"/>
              </a:spcBef>
              <a:buFont typeface="Arial" panose="020B0604020202020204" pitchFamily="34" charset="0"/>
              <a:buNone/>
            </a:pPr>
            <a:r>
              <a:rPr lang="sr-Latn-RS" altLang="sr-Latn-RS" sz="2800" dirty="0" smtClean="0"/>
              <a:t>Kreira sektorsku politiku o </a:t>
            </a:r>
            <a:r>
              <a:rPr lang="en-GB" altLang="sr-Latn-RS" sz="2800" dirty="0" smtClean="0"/>
              <a:t>-</a:t>
            </a:r>
            <a:endParaRPr lang="en-GB" altLang="sr-Latn-RS" sz="2800" dirty="0"/>
          </a:p>
          <a:p>
            <a:pPr eaLnBrk="1" hangingPunct="1">
              <a:spcBef>
                <a:spcPts val="400"/>
              </a:spcBef>
            </a:pPr>
            <a:r>
              <a:rPr lang="sr-Latn-RS" sz="2400" dirty="0"/>
              <a:t>E-dokazima, šifrovanju, prevarama sa bezgotovinskim plaćanjem, seksualnom zlostavljanju dece</a:t>
            </a:r>
            <a:endParaRPr lang="en-GB" altLang="sr-Latn-RS" sz="2800" dirty="0">
              <a:latin typeface="Calibri" panose="020F0502020204030204" pitchFamily="34" charset="0"/>
            </a:endParaRPr>
          </a:p>
          <a:p>
            <a:pPr marL="0" indent="0" eaLnBrk="1" hangingPunct="1">
              <a:spcBef>
                <a:spcPts val="400"/>
              </a:spcBef>
              <a:buNone/>
            </a:pPr>
            <a:r>
              <a:rPr lang="sr-Latn-RS" altLang="sr-Latn-RS" sz="2800" dirty="0" smtClean="0">
                <a:latin typeface="Calibri" panose="020F0502020204030204" pitchFamily="34" charset="0"/>
              </a:rPr>
              <a:t>Akcije u oblasti</a:t>
            </a:r>
            <a:r>
              <a:rPr lang="en-GB" altLang="sr-Latn-RS" sz="2800" dirty="0" smtClean="0">
                <a:latin typeface="Calibri" panose="020F0502020204030204" pitchFamily="34" charset="0"/>
              </a:rPr>
              <a:t> </a:t>
            </a:r>
            <a:r>
              <a:rPr lang="en-GB" altLang="sr-Latn-RS" sz="2800" dirty="0">
                <a:latin typeface="Calibri" panose="020F0502020204030204" pitchFamily="34" charset="0"/>
              </a:rPr>
              <a:t>– </a:t>
            </a:r>
          </a:p>
          <a:p>
            <a:pPr eaLnBrk="1" hangingPunct="1">
              <a:spcBef>
                <a:spcPts val="400"/>
              </a:spcBef>
            </a:pPr>
            <a:r>
              <a:rPr lang="sr-Latn-RS" altLang="sr-Latn-RS" sz="2800" dirty="0" smtClean="0">
                <a:latin typeface="Calibri" panose="020F0502020204030204" pitchFamily="34" charset="0"/>
              </a:rPr>
              <a:t>Prava</a:t>
            </a:r>
            <a:endParaRPr lang="en-GB" altLang="sr-Latn-RS" sz="2800" dirty="0">
              <a:latin typeface="Calibri" panose="020F0502020204030204" pitchFamily="34" charset="0"/>
            </a:endParaRPr>
          </a:p>
          <a:p>
            <a:pPr lvl="1" eaLnBrk="1" hangingPunct="1">
              <a:spcBef>
                <a:spcPts val="400"/>
              </a:spcBef>
            </a:pPr>
            <a:r>
              <a:rPr lang="sr-Latn-RS" sz="2400" spc="-30" dirty="0" err="1"/>
              <a:t>Monitoringa</a:t>
            </a:r>
            <a:r>
              <a:rPr lang="sr-Latn-RS" sz="2400" spc="-30" dirty="0"/>
              <a:t> i ažuriranja EU propisa o </a:t>
            </a:r>
            <a:r>
              <a:rPr lang="sr-Latn-RS" sz="2400" spc="-30" dirty="0" err="1"/>
              <a:t>visokotehnološkom</a:t>
            </a:r>
            <a:r>
              <a:rPr lang="sr-Latn-RS" sz="2400" spc="-30" dirty="0"/>
              <a:t> kriminalu</a:t>
            </a:r>
            <a:endParaRPr lang="en-GB" altLang="sr-Latn-RS" sz="2400" spc="-30" dirty="0">
              <a:latin typeface="Calibri" panose="020F0502020204030204" pitchFamily="34" charset="0"/>
            </a:endParaRPr>
          </a:p>
          <a:p>
            <a:pPr lvl="1" eaLnBrk="1" hangingPunct="1">
              <a:spcBef>
                <a:spcPts val="400"/>
              </a:spcBef>
            </a:pPr>
            <a:r>
              <a:rPr lang="sr-Latn-RS" altLang="sr-Latn-RS" sz="2400" dirty="0" smtClean="0">
                <a:latin typeface="Calibri" panose="020F0502020204030204" pitchFamily="34" charset="0"/>
              </a:rPr>
              <a:t>Utvrđivanja direktiva</a:t>
            </a:r>
            <a:endParaRPr lang="en-GB" altLang="sr-Latn-RS" sz="2400" dirty="0">
              <a:latin typeface="Calibri" panose="020F0502020204030204" pitchFamily="34" charset="0"/>
            </a:endParaRPr>
          </a:p>
          <a:p>
            <a:pPr eaLnBrk="1" hangingPunct="1">
              <a:spcBef>
                <a:spcPts val="400"/>
              </a:spcBef>
            </a:pPr>
            <a:r>
              <a:rPr lang="sr-Latn-RS" altLang="sr-Latn-RS" sz="2800" dirty="0" smtClean="0">
                <a:latin typeface="Calibri" panose="020F0502020204030204" pitchFamily="34" charset="0"/>
              </a:rPr>
              <a:t>Koordinacije</a:t>
            </a:r>
            <a:endParaRPr lang="en-GB" altLang="sr-Latn-RS" sz="2800" dirty="0">
              <a:latin typeface="Calibri" panose="020F0502020204030204" pitchFamily="34" charset="0"/>
            </a:endParaRPr>
          </a:p>
          <a:p>
            <a:pPr lvl="1" eaLnBrk="1" hangingPunct="1">
              <a:spcBef>
                <a:spcPts val="400"/>
              </a:spcBef>
            </a:pPr>
            <a:r>
              <a:rPr lang="sr-Latn-RS" sz="2400" dirty="0"/>
              <a:t>Evropskog centra za borbu protiv </a:t>
            </a:r>
            <a:r>
              <a:rPr lang="sr-Latn-RS" sz="2400" dirty="0" err="1"/>
              <a:t>visokotehnološkog</a:t>
            </a:r>
            <a:r>
              <a:rPr lang="sr-Latn-RS" sz="2400" dirty="0"/>
              <a:t> kriminala</a:t>
            </a:r>
            <a:endParaRPr lang="sr-Latn-RS" altLang="sr-Latn-RS" sz="2400" dirty="0" smtClean="0">
              <a:latin typeface="Calibri" panose="020F0502020204030204" pitchFamily="34" charset="0"/>
            </a:endParaRPr>
          </a:p>
          <a:p>
            <a:pPr lvl="1" eaLnBrk="1" hangingPunct="1">
              <a:spcBef>
                <a:spcPts val="400"/>
              </a:spcBef>
            </a:pPr>
            <a:r>
              <a:rPr lang="sr-Latn-RS" altLang="sr-Latn-RS" sz="2400" dirty="0">
                <a:latin typeface="Calibri" panose="020F0502020204030204" pitchFamily="34" charset="0"/>
              </a:rPr>
              <a:t>Podrške agencijama </a:t>
            </a:r>
            <a:endParaRPr lang="en-GB" altLang="sr-Latn-RS" sz="2400" dirty="0">
              <a:latin typeface="Calibri" panose="020F0502020204030204" pitchFamily="34" charset="0"/>
            </a:endParaRPr>
          </a:p>
          <a:p>
            <a:pPr lvl="1" eaLnBrk="1" hangingPunct="1">
              <a:spcBef>
                <a:spcPts val="400"/>
              </a:spcBef>
            </a:pPr>
            <a:r>
              <a:rPr lang="en-GB" altLang="sr-Latn-RS" sz="2400" i="1" dirty="0" err="1" smtClean="0">
                <a:latin typeface="Calibri" panose="020F0502020204030204" pitchFamily="34" charset="0"/>
              </a:rPr>
              <a:t>WeProtect</a:t>
            </a:r>
            <a:endParaRPr lang="en-GB" altLang="sr-Latn-RS" sz="2400" i="1" dirty="0">
              <a:latin typeface="Calibri" panose="020F0502020204030204" pitchFamily="34" charset="0"/>
            </a:endParaRPr>
          </a:p>
          <a:p>
            <a:pPr lvl="1" eaLnBrk="1" hangingPunct="1">
              <a:spcBef>
                <a:spcPts val="400"/>
              </a:spcBef>
            </a:pPr>
            <a:r>
              <a:rPr lang="sr-Latn-RS" altLang="sr-Latn-RS" sz="2400" dirty="0" smtClean="0">
                <a:latin typeface="Calibri" panose="020F0502020204030204" pitchFamily="34" charset="0"/>
              </a:rPr>
              <a:t>Radne grupe za javnu bezbednost</a:t>
            </a:r>
            <a:endParaRPr lang="en-GB" altLang="sr-Latn-RS" sz="2400" dirty="0">
              <a:latin typeface="Calibri" panose="020F0502020204030204" pitchFamily="34" charset="0"/>
            </a:endParaRPr>
          </a:p>
        </p:txBody>
      </p:sp>
      <p:sp>
        <p:nvSpPr>
          <p:cNvPr id="16" name="TextBox 15">
            <a:extLst>
              <a:ext uri="{FF2B5EF4-FFF2-40B4-BE49-F238E27FC236}">
                <a16:creationId xmlns:a16="http://schemas.microsoft.com/office/drawing/2014/main" xmlns="" id="{0BA9BBE0-8814-4084-A5DC-7FD0DD658D3E}"/>
              </a:ext>
            </a:extLst>
          </p:cNvPr>
          <p:cNvSpPr txBox="1"/>
          <p:nvPr/>
        </p:nvSpPr>
        <p:spPr>
          <a:xfrm>
            <a:off x="0" y="6175012"/>
            <a:ext cx="6857976" cy="369332"/>
          </a:xfrm>
          <a:prstGeom prst="rect">
            <a:avLst/>
          </a:prstGeom>
          <a:noFill/>
        </p:spPr>
        <p:txBody>
          <a:bodyPr wrap="square">
            <a:spAutoFit/>
          </a:bodyPr>
          <a:lstStyle/>
          <a:p>
            <a:pPr algn="l"/>
            <a:r>
              <a:rPr lang="en-GB" sz="1800" u="sng" dirty="0">
                <a:solidFill>
                  <a:srgbClr val="0000FF"/>
                </a:solidFill>
                <a:effectLst/>
                <a:latin typeface="Calibri" panose="020F0502020204030204" pitchFamily="34" charset="0"/>
                <a:ea typeface="Times New Roman" panose="02020603050405020304" pitchFamily="18" charset="0"/>
                <a:hlinkClick r:id="rId5"/>
              </a:rPr>
              <a:t>https://ec.europa.eu/home-affairs/what-we-do/policies/cybercrime_en</a:t>
            </a:r>
            <a:endParaRPr lang="en-US" b="0" i="0" dirty="0">
              <a:solidFill>
                <a:srgbClr val="333333"/>
              </a:solidFill>
              <a:effectLst/>
              <a:latin typeface="Arial" panose="020B0604020202020204" pitchFamily="34" charset="0"/>
            </a:endParaRPr>
          </a:p>
        </p:txBody>
      </p:sp>
    </p:spTree>
    <p:extLst>
      <p:ext uri="{BB962C8B-B14F-4D97-AF65-F5344CB8AC3E}">
        <p14:creationId xmlns:p14="http://schemas.microsoft.com/office/powerpoint/2010/main" val="118904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dirty="0" smtClean="0">
                <a:latin typeface="Verdana" panose="020B0604030504040204" pitchFamily="34" charset="0"/>
                <a:ea typeface="Verdana" panose="020B0604030504040204" pitchFamily="34" charset="0"/>
              </a:rPr>
              <a:t>EVROPOL</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8688926" cy="3600986"/>
          </a:xfrm>
          <a:prstGeom prst="rect">
            <a:avLst/>
          </a:prstGeom>
        </p:spPr>
        <p:txBody>
          <a:bodyPr wrap="square">
            <a:spAutoFit/>
          </a:bodyPr>
          <a:lstStyle/>
          <a:p>
            <a:r>
              <a:rPr lang="sr-Latn-RS" sz="3200" dirty="0" smtClean="0"/>
              <a:t>Uloga Evropske unije</a:t>
            </a:r>
            <a:endParaRPr lang="en-GB" sz="3200" dirty="0"/>
          </a:p>
          <a:p>
            <a:pPr marL="457200" lvl="0" indent="-457200">
              <a:buFont typeface="Arial" panose="020B0604020202020204" pitchFamily="34" charset="0"/>
              <a:buChar char="•"/>
            </a:pPr>
            <a:r>
              <a:rPr lang="sr-Latn-RS" sz="2800" dirty="0"/>
              <a:t>Poboljšati delotvornost saradnje policijskih organa iz svih država članica EU</a:t>
            </a:r>
            <a:endParaRPr lang="en-US" sz="2800" dirty="0"/>
          </a:p>
          <a:p>
            <a:pPr marL="457200" lvl="0" indent="-457200">
              <a:buFont typeface="Arial" panose="020B0604020202020204" pitchFamily="34" charset="0"/>
              <a:buChar char="•"/>
            </a:pPr>
            <a:r>
              <a:rPr lang="sr-Latn-RS" sz="2800" dirty="0"/>
              <a:t>Operativan od 1999, on sprovodi analizu informacija iz oblasti kriminala i omogućuje razmenu podataka između država članica</a:t>
            </a:r>
            <a:endParaRPr lang="en-US" sz="2800" dirty="0"/>
          </a:p>
          <a:p>
            <a:pPr marL="457200" indent="-457200">
              <a:buFont typeface="Arial" panose="020B0604020202020204" pitchFamily="34" charset="0"/>
              <a:buChar char="•"/>
            </a:pPr>
            <a:r>
              <a:rPr lang="sr-Latn-RS" sz="2800" dirty="0"/>
              <a:t>Evropski centar za </a:t>
            </a:r>
            <a:r>
              <a:rPr lang="sr-Latn-RS" sz="2800" dirty="0" err="1"/>
              <a:t>visokotehnološki</a:t>
            </a:r>
            <a:r>
              <a:rPr lang="sr-Latn-RS" sz="2800" dirty="0"/>
              <a:t> kriminal, </a:t>
            </a:r>
            <a:r>
              <a:rPr lang="sr-Latn-RS" sz="2800" i="1" dirty="0"/>
              <a:t>EC3</a:t>
            </a:r>
            <a:r>
              <a:rPr lang="sr-Latn-RS" sz="2800" dirty="0"/>
              <a:t> (otvoren u januaru 2013</a:t>
            </a:r>
            <a:r>
              <a:rPr lang="en-GB" sz="2800" dirty="0" smtClean="0"/>
              <a:t>) </a:t>
            </a:r>
            <a:endParaRPr lang="en-GB" sz="2800" dirty="0"/>
          </a:p>
        </p:txBody>
      </p:sp>
      <p:pic>
        <p:nvPicPr>
          <p:cNvPr id="9" name="Picture 8">
            <a:extLst>
              <a:ext uri="{FF2B5EF4-FFF2-40B4-BE49-F238E27FC236}">
                <a16:creationId xmlns:a16="http://schemas.microsoft.com/office/drawing/2014/main" xmlns="" id="{446F5AEA-AC88-7C43-A4FA-4C9F8B7EEF8A}"/>
              </a:ext>
            </a:extLst>
          </p:cNvPr>
          <p:cNvPicPr>
            <a:picLocks noChangeAspect="1"/>
          </p:cNvPicPr>
          <p:nvPr/>
        </p:nvPicPr>
        <p:blipFill>
          <a:blip r:embed="rId4"/>
          <a:stretch>
            <a:fillRect/>
          </a:stretch>
        </p:blipFill>
        <p:spPr>
          <a:xfrm>
            <a:off x="5942200" y="5232923"/>
            <a:ext cx="3067568" cy="743243"/>
          </a:xfrm>
          <a:prstGeom prst="rect">
            <a:avLst/>
          </a:prstGeom>
        </p:spPr>
      </p:pic>
      <p:sp>
        <p:nvSpPr>
          <p:cNvPr id="5" name="Rectangle 4">
            <a:extLst>
              <a:ext uri="{FF2B5EF4-FFF2-40B4-BE49-F238E27FC236}">
                <a16:creationId xmlns:a16="http://schemas.microsoft.com/office/drawing/2014/main" xmlns="" id="{44CF4247-95BF-4BC6-A0D4-E504581313C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xmlns="" id="{27DF62E9-29E1-483C-92B6-BB1491F32CA1}"/>
              </a:ext>
            </a:extLst>
          </p:cNvPr>
          <p:cNvSpPr txBox="1"/>
          <p:nvPr/>
        </p:nvSpPr>
        <p:spPr>
          <a:xfrm>
            <a:off x="29844" y="6228020"/>
            <a:ext cx="8022923" cy="369332"/>
          </a:xfrm>
          <a:prstGeom prst="rect">
            <a:avLst/>
          </a:prstGeom>
          <a:noFill/>
        </p:spPr>
        <p:txBody>
          <a:bodyPr wrap="square">
            <a:spAutoFit/>
          </a:bodyPr>
          <a:lstStyle/>
          <a:p>
            <a:r>
              <a:rPr lang="en-GB" dirty="0">
                <a:hlinkClick r:id="rId5"/>
              </a:rPr>
              <a:t>https://www.europol.europa.eu/about-europol/european-cybercrime-centre-ec3</a:t>
            </a:r>
            <a:r>
              <a:rPr lang="en-GB" dirty="0"/>
              <a:t> </a:t>
            </a:r>
          </a:p>
        </p:txBody>
      </p:sp>
    </p:spTree>
    <p:extLst>
      <p:ext uri="{BB962C8B-B14F-4D97-AF65-F5344CB8AC3E}">
        <p14:creationId xmlns:p14="http://schemas.microsoft.com/office/powerpoint/2010/main" val="2619749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smtClean="0">
                <a:latin typeface="Verdana" panose="020B0604030504040204" pitchFamily="34" charset="0"/>
                <a:ea typeface="Verdana" panose="020B0604030504040204" pitchFamily="34" charset="0"/>
              </a:rPr>
              <a:t>E</a:t>
            </a:r>
            <a:r>
              <a:rPr lang="sr-Latn-RS" sz="2800" dirty="0" smtClean="0">
                <a:latin typeface="Verdana" panose="020B0604030504040204" pitchFamily="34" charset="0"/>
                <a:ea typeface="Verdana" panose="020B0604030504040204" pitchFamily="34" charset="0"/>
              </a:rPr>
              <a:t>V</a:t>
            </a:r>
            <a:r>
              <a:rPr lang="en-GB" sz="2800" dirty="0" smtClean="0">
                <a:latin typeface="Verdana" panose="020B0604030504040204" pitchFamily="34" charset="0"/>
                <a:ea typeface="Verdana" panose="020B0604030504040204" pitchFamily="34" charset="0"/>
              </a:rPr>
              <a:t>ROJUST</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8933934" cy="4985980"/>
          </a:xfrm>
          <a:prstGeom prst="rect">
            <a:avLst/>
          </a:prstGeom>
        </p:spPr>
        <p:txBody>
          <a:bodyPr wrap="square">
            <a:spAutoFit/>
          </a:bodyPr>
          <a:lstStyle/>
          <a:p>
            <a:pPr>
              <a:lnSpc>
                <a:spcPct val="150000"/>
              </a:lnSpc>
            </a:pPr>
            <a:r>
              <a:rPr lang="sr-Latn-RS" sz="3200" dirty="0" smtClean="0"/>
              <a:t>Saradnja u borbi protiv kriminala</a:t>
            </a:r>
            <a:endParaRPr lang="en-GB" sz="3200" dirty="0"/>
          </a:p>
          <a:p>
            <a:pPr marL="457200" indent="-457200">
              <a:lnSpc>
                <a:spcPct val="150000"/>
              </a:lnSpc>
              <a:buFont typeface="Arial" panose="020B0604020202020204" pitchFamily="34" charset="0"/>
              <a:buChar char="•"/>
            </a:pPr>
            <a:r>
              <a:rPr lang="sr-Latn-RS" sz="2800" dirty="0" err="1"/>
              <a:t>Koordinisanje</a:t>
            </a:r>
            <a:r>
              <a:rPr lang="sr-Latn-RS" sz="2800" dirty="0"/>
              <a:t> aktivnosti nacionalnih organa vlasti nadležnih za gonjenje i istragu</a:t>
            </a:r>
            <a:endParaRPr lang="en-GB" sz="2800" dirty="0"/>
          </a:p>
          <a:p>
            <a:pPr marL="457200" indent="-457200">
              <a:lnSpc>
                <a:spcPct val="150000"/>
              </a:lnSpc>
              <a:buFont typeface="Arial" panose="020B0604020202020204" pitchFamily="34" charset="0"/>
              <a:buChar char="•"/>
            </a:pPr>
            <a:r>
              <a:rPr lang="sr-Latn-RS" sz="2800" dirty="0" smtClean="0"/>
              <a:t>Nadležnost za</a:t>
            </a:r>
            <a:r>
              <a:rPr lang="en-GB" sz="2800" dirty="0" smtClean="0"/>
              <a:t>:</a:t>
            </a:r>
            <a:endParaRPr lang="en-GB" sz="2800" dirty="0"/>
          </a:p>
          <a:p>
            <a:pPr marL="914400" lvl="1" indent="-457200">
              <a:lnSpc>
                <a:spcPct val="150000"/>
              </a:lnSpc>
              <a:buFont typeface="Arial" panose="020B0604020202020204" pitchFamily="34" charset="0"/>
              <a:buChar char="•"/>
            </a:pPr>
            <a:r>
              <a:rPr lang="sr-Latn-RS" sz="2400" dirty="0"/>
              <a:t>Unapređenje koordinacije između nadležnih organa različitih zemalja članica</a:t>
            </a:r>
            <a:endParaRPr lang="sr-Latn-RS" sz="2400" dirty="0" smtClean="0"/>
          </a:p>
          <a:p>
            <a:pPr marL="914400" lvl="1" indent="-457200">
              <a:lnSpc>
                <a:spcPct val="150000"/>
              </a:lnSpc>
              <a:buFont typeface="Arial" panose="020B0604020202020204" pitchFamily="34" charset="0"/>
              <a:buChar char="•"/>
            </a:pPr>
            <a:r>
              <a:rPr lang="sr-Latn-RS" sz="2400" dirty="0"/>
              <a:t>Olakšano ostvarivanje uzajamne međunarodne pravne pomoći i rešavanje zahteva za izručenje (</a:t>
            </a:r>
            <a:r>
              <a:rPr lang="sr-Latn-RS" sz="2400" dirty="0" smtClean="0"/>
              <a:t>ekstradiciju)</a:t>
            </a:r>
            <a:endParaRPr lang="en-GB" sz="2400" dirty="0"/>
          </a:p>
        </p:txBody>
      </p:sp>
      <p:pic>
        <p:nvPicPr>
          <p:cNvPr id="8" name="Picture 7">
            <a:extLst>
              <a:ext uri="{FF2B5EF4-FFF2-40B4-BE49-F238E27FC236}">
                <a16:creationId xmlns:a16="http://schemas.microsoft.com/office/drawing/2014/main" xmlns="" id="{703B605D-4F67-B74B-8AEC-100E479C2F1C}"/>
              </a:ext>
            </a:extLst>
          </p:cNvPr>
          <p:cNvPicPr>
            <a:picLocks noChangeAspect="1"/>
          </p:cNvPicPr>
          <p:nvPr/>
        </p:nvPicPr>
        <p:blipFill>
          <a:blip r:embed="rId4"/>
          <a:stretch>
            <a:fillRect/>
          </a:stretch>
        </p:blipFill>
        <p:spPr>
          <a:xfrm>
            <a:off x="7668343" y="5468908"/>
            <a:ext cx="1373097" cy="1032484"/>
          </a:xfrm>
          <a:prstGeom prst="rect">
            <a:avLst/>
          </a:prstGeom>
        </p:spPr>
      </p:pic>
      <p:sp>
        <p:nvSpPr>
          <p:cNvPr id="6" name="Rectangle 5">
            <a:extLst>
              <a:ext uri="{FF2B5EF4-FFF2-40B4-BE49-F238E27FC236}">
                <a16:creationId xmlns:a16="http://schemas.microsoft.com/office/drawing/2014/main" xmlns="" id="{25F023F8-F8AF-4F22-8383-9A9850EFB2E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xmlns="" id="{8484EFA7-B493-4375-862A-78034620BA57}"/>
              </a:ext>
            </a:extLst>
          </p:cNvPr>
          <p:cNvSpPr txBox="1"/>
          <p:nvPr/>
        </p:nvSpPr>
        <p:spPr>
          <a:xfrm>
            <a:off x="35496" y="6228020"/>
            <a:ext cx="5807968" cy="369332"/>
          </a:xfrm>
          <a:prstGeom prst="rect">
            <a:avLst/>
          </a:prstGeom>
          <a:noFill/>
        </p:spPr>
        <p:txBody>
          <a:bodyPr wrap="square">
            <a:spAutoFit/>
          </a:bodyPr>
          <a:lstStyle/>
          <a:p>
            <a:r>
              <a:rPr lang="en-GB" dirty="0">
                <a:hlinkClick r:id="rId5"/>
              </a:rPr>
              <a:t>http://www.eurojust.europa.eu/pages/home.aspx</a:t>
            </a:r>
            <a:r>
              <a:rPr lang="en-GB" dirty="0"/>
              <a:t> </a:t>
            </a:r>
          </a:p>
        </p:txBody>
      </p:sp>
    </p:spTree>
    <p:extLst>
      <p:ext uri="{BB962C8B-B14F-4D97-AF65-F5344CB8AC3E}">
        <p14:creationId xmlns:p14="http://schemas.microsoft.com/office/powerpoint/2010/main" val="42049275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dirty="0" smtClean="0">
                <a:latin typeface="Verdana" panose="020B0604030504040204" pitchFamily="34" charset="0"/>
                <a:ea typeface="Verdana" panose="020B0604030504040204" pitchFamily="34" charset="0"/>
              </a:rPr>
              <a:t>Evropska </a:t>
            </a:r>
            <a:r>
              <a:rPr lang="sr-Latn-RS" sz="2800" dirty="0" err="1" smtClean="0">
                <a:latin typeface="Verdana" panose="020B0604030504040204" pitchFamily="34" charset="0"/>
                <a:ea typeface="Verdana" panose="020B0604030504040204" pitchFamily="34" charset="0"/>
              </a:rPr>
              <a:t>pravosudna</a:t>
            </a:r>
            <a:r>
              <a:rPr lang="sr-Latn-RS" sz="2800" dirty="0" smtClean="0">
                <a:latin typeface="Verdana" panose="020B0604030504040204" pitchFamily="34" charset="0"/>
                <a:ea typeface="Verdana" panose="020B0604030504040204" pitchFamily="34" charset="0"/>
              </a:rPr>
              <a:t> mreža za </a:t>
            </a:r>
            <a:br>
              <a:rPr lang="sr-Latn-RS" sz="2800" dirty="0" smtClean="0">
                <a:latin typeface="Verdana" panose="020B0604030504040204" pitchFamily="34" charset="0"/>
                <a:ea typeface="Verdana" panose="020B0604030504040204" pitchFamily="34" charset="0"/>
              </a:rPr>
            </a:br>
            <a:r>
              <a:rPr lang="sr-Latn-RS" sz="2800" dirty="0" err="1" smtClean="0">
                <a:latin typeface="Verdana" panose="020B0604030504040204" pitchFamily="34" charset="0"/>
                <a:ea typeface="Verdana" panose="020B0604030504040204" pitchFamily="34" charset="0"/>
              </a:rPr>
              <a:t>visokotehnološki</a:t>
            </a:r>
            <a:r>
              <a:rPr lang="sr-Latn-RS" sz="2800" dirty="0" smtClean="0">
                <a:latin typeface="Verdana" panose="020B0604030504040204" pitchFamily="34" charset="0"/>
                <a:ea typeface="Verdana" panose="020B0604030504040204" pitchFamily="34" charset="0"/>
              </a:rPr>
              <a:t> kriminal </a:t>
            </a:r>
            <a:r>
              <a:rPr lang="en-GB" sz="2800" dirty="0" smtClean="0">
                <a:latin typeface="Verdana" panose="020B0604030504040204" pitchFamily="34" charset="0"/>
                <a:ea typeface="Verdana" panose="020B0604030504040204" pitchFamily="34" charset="0"/>
              </a:rPr>
              <a:t>EJCN</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xmlns="" id="{1CAE5D1B-C7CD-DD44-B0C3-576B01C85806}"/>
              </a:ext>
            </a:extLst>
          </p:cNvPr>
          <p:cNvSpPr/>
          <p:nvPr/>
        </p:nvSpPr>
        <p:spPr>
          <a:xfrm>
            <a:off x="88522" y="1120348"/>
            <a:ext cx="8803958" cy="4616648"/>
          </a:xfrm>
          <a:prstGeom prst="rect">
            <a:avLst/>
          </a:prstGeom>
        </p:spPr>
        <p:txBody>
          <a:bodyPr wrap="square">
            <a:spAutoFit/>
          </a:bodyPr>
          <a:lstStyle/>
          <a:p>
            <a:pPr>
              <a:spcAft>
                <a:spcPts val="0"/>
              </a:spcAft>
            </a:pPr>
            <a:r>
              <a:rPr lang="sr-Latn-RS" sz="2800" b="1" dirty="0" err="1" smtClean="0"/>
              <a:t>Evrojust</a:t>
            </a:r>
            <a:r>
              <a:rPr lang="sr-Latn-RS" sz="2800" b="1" dirty="0" smtClean="0"/>
              <a:t>  Evropska </a:t>
            </a:r>
            <a:r>
              <a:rPr lang="sr-Latn-RS" sz="2800" b="1" dirty="0" err="1" smtClean="0"/>
              <a:t>pravosudna</a:t>
            </a:r>
            <a:r>
              <a:rPr lang="sr-Latn-RS" sz="2800" b="1" dirty="0" smtClean="0"/>
              <a:t> mreža za </a:t>
            </a:r>
            <a:br>
              <a:rPr lang="sr-Latn-RS" sz="2800" b="1" dirty="0" smtClean="0"/>
            </a:br>
            <a:r>
              <a:rPr lang="sr-Latn-RS" sz="2800" b="1" dirty="0" err="1" smtClean="0"/>
              <a:t>visokotehnološki</a:t>
            </a:r>
            <a:r>
              <a:rPr lang="sr-Latn-RS" sz="2800" b="1" dirty="0" smtClean="0"/>
              <a:t> kriminal </a:t>
            </a:r>
            <a:r>
              <a:rPr lang="en-GB" sz="2800" b="1" dirty="0" smtClean="0"/>
              <a:t>(</a:t>
            </a:r>
            <a:r>
              <a:rPr lang="en-GB" sz="2800" b="1" dirty="0"/>
              <a:t>EJCN)</a:t>
            </a:r>
            <a:r>
              <a:rPr lang="en-GB" sz="2800" dirty="0"/>
              <a:t>:</a:t>
            </a:r>
          </a:p>
          <a:p>
            <a:pPr>
              <a:spcAft>
                <a:spcPts val="0"/>
              </a:spcAft>
              <a:buFont typeface="Wingdings" pitchFamily="2" charset="2"/>
              <a:buChar char="Ø"/>
            </a:pPr>
            <a:endParaRPr lang="en-GB" sz="2800" dirty="0"/>
          </a:p>
          <a:p>
            <a:pPr marL="457200" indent="-457200" eaLnBrk="1" fontAlgn="auto" hangingPunct="1">
              <a:lnSpc>
                <a:spcPct val="150000"/>
              </a:lnSpc>
              <a:spcAft>
                <a:spcPts val="0"/>
              </a:spcAft>
              <a:buFont typeface="Arial" panose="020B0604020202020204" pitchFamily="34" charset="0"/>
              <a:buChar char="•"/>
              <a:defRPr/>
            </a:pPr>
            <a:r>
              <a:rPr lang="sr-Latn-RS" sz="2800" dirty="0" smtClean="0"/>
              <a:t>Osnovana </a:t>
            </a:r>
            <a:r>
              <a:rPr lang="en-US" sz="2800" dirty="0" smtClean="0"/>
              <a:t>2016</a:t>
            </a:r>
            <a:r>
              <a:rPr lang="sr-Latn-RS" sz="2800" dirty="0" smtClean="0"/>
              <a:t>.</a:t>
            </a:r>
            <a:endParaRPr lang="en-US" sz="2800" dirty="0"/>
          </a:p>
          <a:p>
            <a:pPr marL="457200" indent="-457200" eaLnBrk="1" fontAlgn="auto" hangingPunct="1">
              <a:spcAft>
                <a:spcPts val="0"/>
              </a:spcAft>
              <a:buFont typeface="Arial" panose="020B0604020202020204" pitchFamily="34" charset="0"/>
              <a:buChar char="•"/>
              <a:defRPr/>
            </a:pPr>
            <a:r>
              <a:rPr lang="sr-Latn-RS" sz="2800" dirty="0"/>
              <a:t>Osnažuje i neguje kontakte između stručnjaka specijalizovanih za hvatanje u koštac sa izazovima koje predstavlja </a:t>
            </a:r>
            <a:r>
              <a:rPr lang="sr-Latn-RS" sz="2800" dirty="0" err="1"/>
              <a:t>visokotehnološki</a:t>
            </a:r>
            <a:r>
              <a:rPr lang="sr-Latn-RS" sz="2800" dirty="0"/>
              <a:t> kriminal, kriminal koji se sprovodi zahvaljujući visokoj tehnologiji i istrage u virtuelnom prostoru i pojačava efikasnost istraga i krivičnog gonjenja</a:t>
            </a:r>
            <a:endParaRPr lang="en-US" sz="2800" dirty="0"/>
          </a:p>
        </p:txBody>
      </p:sp>
      <p:pic>
        <p:nvPicPr>
          <p:cNvPr id="5" name="Picture 4">
            <a:extLst>
              <a:ext uri="{FF2B5EF4-FFF2-40B4-BE49-F238E27FC236}">
                <a16:creationId xmlns:a16="http://schemas.microsoft.com/office/drawing/2014/main" xmlns="" id="{31F9D497-259E-ED4C-B6FF-68AA10F47355}"/>
              </a:ext>
            </a:extLst>
          </p:cNvPr>
          <p:cNvPicPr>
            <a:picLocks noChangeAspect="1"/>
          </p:cNvPicPr>
          <p:nvPr/>
        </p:nvPicPr>
        <p:blipFill>
          <a:blip r:embed="rId4"/>
          <a:stretch>
            <a:fillRect/>
          </a:stretch>
        </p:blipFill>
        <p:spPr>
          <a:xfrm>
            <a:off x="7608450" y="1061099"/>
            <a:ext cx="1414006" cy="1458194"/>
          </a:xfrm>
          <a:prstGeom prst="rect">
            <a:avLst/>
          </a:prstGeom>
        </p:spPr>
      </p:pic>
      <p:sp>
        <p:nvSpPr>
          <p:cNvPr id="6" name="Rectangle 5">
            <a:extLst>
              <a:ext uri="{FF2B5EF4-FFF2-40B4-BE49-F238E27FC236}">
                <a16:creationId xmlns:a16="http://schemas.microsoft.com/office/drawing/2014/main" xmlns="" id="{04BB183F-77EE-4FCC-AB9D-4D55DADCEBC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xmlns="" id="{4BCD9585-36D1-469F-ACB8-BD5F4420357E}"/>
              </a:ext>
            </a:extLst>
          </p:cNvPr>
          <p:cNvSpPr txBox="1"/>
          <p:nvPr/>
        </p:nvSpPr>
        <p:spPr>
          <a:xfrm>
            <a:off x="62212" y="6214075"/>
            <a:ext cx="6336704" cy="369332"/>
          </a:xfrm>
          <a:prstGeom prst="rect">
            <a:avLst/>
          </a:prstGeom>
          <a:noFill/>
        </p:spPr>
        <p:txBody>
          <a:bodyPr wrap="square">
            <a:spAutoFit/>
          </a:bodyPr>
          <a:lstStyle/>
          <a:p>
            <a:r>
              <a:rPr lang="en-GB" dirty="0">
                <a:hlinkClick r:id="rId5"/>
              </a:rPr>
              <a:t>https://www.ejn-crimjust.europa.eu/ejn/Ejn_Home/EN</a:t>
            </a:r>
            <a:r>
              <a:rPr lang="en-GB" dirty="0"/>
              <a:t> </a:t>
            </a:r>
          </a:p>
        </p:txBody>
      </p:sp>
    </p:spTree>
    <p:extLst>
      <p:ext uri="{BB962C8B-B14F-4D97-AF65-F5344CB8AC3E}">
        <p14:creationId xmlns:p14="http://schemas.microsoft.com/office/powerpoint/2010/main" val="38823758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i="1" dirty="0">
                <a:latin typeface="Verdana" panose="020B0604030504040204" pitchFamily="34" charset="0"/>
                <a:ea typeface="Verdana" panose="020B0604030504040204" pitchFamily="34" charset="0"/>
              </a:rPr>
              <a:t>EJN</a:t>
            </a:r>
            <a:r>
              <a:rPr lang="en-GB" sz="2800" dirty="0">
                <a:latin typeface="Verdana" panose="020B0604030504040204" pitchFamily="34" charset="0"/>
                <a:ea typeface="Verdana" panose="020B0604030504040204" pitchFamily="34" charset="0"/>
              </a:rPr>
              <a:t> </a:t>
            </a:r>
            <a:r>
              <a:rPr lang="en-GB" sz="2800" dirty="0" smtClean="0">
                <a:latin typeface="Verdana" panose="020B0604030504040204" pitchFamily="34" charset="0"/>
                <a:ea typeface="Verdana" panose="020B0604030504040204" pitchFamily="34" charset="0"/>
              </a:rPr>
              <a:t>– </a:t>
            </a:r>
            <a:r>
              <a:rPr lang="sr-Latn-RS" sz="2800" dirty="0" smtClean="0">
                <a:latin typeface="Verdana" panose="020B0604030504040204" pitchFamily="34" charset="0"/>
                <a:ea typeface="Verdana" panose="020B0604030504040204" pitchFamily="34" charset="0"/>
              </a:rPr>
              <a:t>Evropska </a:t>
            </a:r>
            <a:r>
              <a:rPr lang="sr-Latn-RS" sz="2800" dirty="0" err="1" smtClean="0">
                <a:latin typeface="Verdana" panose="020B0604030504040204" pitchFamily="34" charset="0"/>
                <a:ea typeface="Verdana" panose="020B0604030504040204" pitchFamily="34" charset="0"/>
              </a:rPr>
              <a:t>pravosudna</a:t>
            </a:r>
            <a:r>
              <a:rPr lang="sr-Latn-RS" sz="2800" dirty="0" smtClean="0">
                <a:latin typeface="Verdana" panose="020B0604030504040204" pitchFamily="34" charset="0"/>
                <a:ea typeface="Verdana" panose="020B0604030504040204" pitchFamily="34" charset="0"/>
              </a:rPr>
              <a:t> mreža </a:t>
            </a:r>
            <a:br>
              <a:rPr lang="sr-Latn-RS" sz="2800" dirty="0" smtClean="0">
                <a:latin typeface="Verdana" panose="020B0604030504040204" pitchFamily="34" charset="0"/>
                <a:ea typeface="Verdana" panose="020B0604030504040204" pitchFamily="34" charset="0"/>
              </a:rPr>
            </a:br>
            <a:r>
              <a:rPr lang="sr-Latn-RS" sz="2800" dirty="0" smtClean="0">
                <a:latin typeface="Verdana" panose="020B0604030504040204" pitchFamily="34" charset="0"/>
                <a:ea typeface="Verdana" panose="020B0604030504040204" pitchFamily="34" charset="0"/>
              </a:rPr>
              <a:t>u krivičnim stvarima</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xmlns="" id="{1FCE5F71-B62F-4840-AD46-7690CB1F70D4}"/>
              </a:ext>
            </a:extLst>
          </p:cNvPr>
          <p:cNvSpPr/>
          <p:nvPr/>
        </p:nvSpPr>
        <p:spPr>
          <a:xfrm>
            <a:off x="209985" y="1067824"/>
            <a:ext cx="8828922" cy="5355312"/>
          </a:xfrm>
          <a:prstGeom prst="rect">
            <a:avLst/>
          </a:prstGeom>
        </p:spPr>
        <p:txBody>
          <a:bodyPr wrap="square">
            <a:spAutoFit/>
          </a:bodyPr>
          <a:lstStyle/>
          <a:p>
            <a:pPr>
              <a:lnSpc>
                <a:spcPct val="150000"/>
              </a:lnSpc>
            </a:pPr>
            <a:r>
              <a:rPr lang="sr-Latn-RS" sz="3200" dirty="0" smtClean="0">
                <a:latin typeface="+mn-lt"/>
              </a:rPr>
              <a:t>Mreža pravosudnih lica za kontakt</a:t>
            </a:r>
            <a:endParaRPr lang="en-GB" sz="3200" dirty="0">
              <a:latin typeface="+mn-lt"/>
            </a:endParaRPr>
          </a:p>
          <a:p>
            <a:pPr marL="457200" indent="-457200">
              <a:lnSpc>
                <a:spcPct val="150000"/>
              </a:lnSpc>
              <a:buFont typeface="Arial" panose="020B0604020202020204" pitchFamily="34" charset="0"/>
              <a:buChar char="•"/>
            </a:pPr>
            <a:r>
              <a:rPr lang="sr-Latn-RS" sz="2800" dirty="0"/>
              <a:t>Mape omogućuju profesionalcima u pravosuđu da smesta identifikuju nadležne lokalne organe u svakoj državi članici koji mogu da prime i obrade zahtev za uzajamnu pravnu pomoć</a:t>
            </a:r>
            <a:r>
              <a:rPr lang="sr-Latn-RS" sz="2800" dirty="0" smtClean="0">
                <a:latin typeface="+mn-lt"/>
              </a:rPr>
              <a:t>.</a:t>
            </a:r>
          </a:p>
          <a:p>
            <a:pPr marL="457200" indent="-457200">
              <a:lnSpc>
                <a:spcPct val="150000"/>
              </a:lnSpc>
              <a:buFont typeface="Arial" panose="020B0604020202020204" pitchFamily="34" charset="0"/>
              <a:buChar char="•"/>
            </a:pPr>
            <a:r>
              <a:rPr lang="sr-Latn-RS" sz="2800" dirty="0" smtClean="0"/>
              <a:t>Tačke za </a:t>
            </a:r>
            <a:r>
              <a:rPr lang="sr-Latn-RS" sz="2800" dirty="0"/>
              <a:t>kontakt </a:t>
            </a:r>
            <a:r>
              <a:rPr lang="sr-Latn-RS" sz="2800" dirty="0" smtClean="0"/>
              <a:t>aktivno rešavaju zadatak koji im je </a:t>
            </a:r>
            <a:r>
              <a:rPr lang="sr-Latn-RS" sz="2800" dirty="0"/>
              <a:t>poveren </a:t>
            </a:r>
            <a:r>
              <a:rPr lang="sr-Latn-RS" sz="2800" dirty="0" smtClean="0"/>
              <a:t>da </a:t>
            </a:r>
            <a:r>
              <a:rPr lang="sr-Latn-RS" sz="2800" dirty="0"/>
              <a:t>olakšavaju </a:t>
            </a:r>
            <a:r>
              <a:rPr lang="sr-Latn-RS" sz="2800" dirty="0" err="1"/>
              <a:t>pravosudnu</a:t>
            </a:r>
            <a:r>
              <a:rPr lang="sr-Latn-RS" sz="2800" dirty="0"/>
              <a:t> saradnju </a:t>
            </a:r>
            <a:br>
              <a:rPr lang="sr-Latn-RS" sz="2800" dirty="0"/>
            </a:br>
            <a:r>
              <a:rPr lang="sr-Latn-RS" sz="2800" dirty="0"/>
              <a:t>među državama </a:t>
            </a:r>
            <a:r>
              <a:rPr lang="sr-Latn-RS" sz="2800" dirty="0" smtClean="0"/>
              <a:t>članicama.</a:t>
            </a:r>
            <a:endParaRPr lang="en-GB" sz="2800" dirty="0">
              <a:latin typeface="+mn-lt"/>
            </a:endParaRPr>
          </a:p>
        </p:txBody>
      </p:sp>
      <p:pic>
        <p:nvPicPr>
          <p:cNvPr id="6" name="Picture 5">
            <a:extLst>
              <a:ext uri="{FF2B5EF4-FFF2-40B4-BE49-F238E27FC236}">
                <a16:creationId xmlns:a16="http://schemas.microsoft.com/office/drawing/2014/main" xmlns="" id="{A14B789D-8119-AB42-B91C-406E78A98632}"/>
              </a:ext>
            </a:extLst>
          </p:cNvPr>
          <p:cNvPicPr>
            <a:picLocks noChangeAspect="1"/>
          </p:cNvPicPr>
          <p:nvPr/>
        </p:nvPicPr>
        <p:blipFill>
          <a:blip r:embed="rId4"/>
          <a:stretch>
            <a:fillRect/>
          </a:stretch>
        </p:blipFill>
        <p:spPr>
          <a:xfrm>
            <a:off x="7524328" y="4923671"/>
            <a:ext cx="1531149" cy="1531149"/>
          </a:xfrm>
          <a:prstGeom prst="rect">
            <a:avLst/>
          </a:prstGeom>
        </p:spPr>
      </p:pic>
      <p:sp>
        <p:nvSpPr>
          <p:cNvPr id="8" name="Rectangle 7">
            <a:extLst>
              <a:ext uri="{FF2B5EF4-FFF2-40B4-BE49-F238E27FC236}">
                <a16:creationId xmlns:a16="http://schemas.microsoft.com/office/drawing/2014/main" xmlns="" id="{835942B9-40A4-4AB8-B10F-104CE249B16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TextBox 4">
            <a:extLst>
              <a:ext uri="{FF2B5EF4-FFF2-40B4-BE49-F238E27FC236}">
                <a16:creationId xmlns:a16="http://schemas.microsoft.com/office/drawing/2014/main" xmlns="" id="{05B27831-83F6-4C5E-A0CA-EAD2C57CB88E}"/>
              </a:ext>
            </a:extLst>
          </p:cNvPr>
          <p:cNvSpPr txBox="1"/>
          <p:nvPr/>
        </p:nvSpPr>
        <p:spPr>
          <a:xfrm>
            <a:off x="62212" y="6214075"/>
            <a:ext cx="6336704" cy="369332"/>
          </a:xfrm>
          <a:prstGeom prst="rect">
            <a:avLst/>
          </a:prstGeom>
          <a:noFill/>
        </p:spPr>
        <p:txBody>
          <a:bodyPr wrap="square">
            <a:spAutoFit/>
          </a:bodyPr>
          <a:lstStyle/>
          <a:p>
            <a:r>
              <a:rPr lang="en-GB" dirty="0">
                <a:hlinkClick r:id="rId5"/>
              </a:rPr>
              <a:t>https://www.ejn-crimjust.europa.eu/ejn/Ejn_Home/EN</a:t>
            </a:r>
            <a:r>
              <a:rPr lang="en-GB" dirty="0"/>
              <a:t> </a:t>
            </a:r>
          </a:p>
        </p:txBody>
      </p:sp>
    </p:spTree>
    <p:extLst>
      <p:ext uri="{BB962C8B-B14F-4D97-AF65-F5344CB8AC3E}">
        <p14:creationId xmlns:p14="http://schemas.microsoft.com/office/powerpoint/2010/main" val="777433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Ciljevi sesije</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xmlns="" id="{77B18497-BF37-4A20-ABA6-353886C26CA1}"/>
              </a:ext>
            </a:extLst>
          </p:cNvPr>
          <p:cNvSpPr>
            <a:spLocks noGrp="1"/>
          </p:cNvSpPr>
          <p:nvPr>
            <p:ph idx="1"/>
          </p:nvPr>
        </p:nvSpPr>
        <p:spPr>
          <a:xfrm>
            <a:off x="323528" y="1340767"/>
            <a:ext cx="8712522" cy="5240233"/>
          </a:xfrm>
        </p:spPr>
        <p:txBody>
          <a:bodyPr>
            <a:normAutofit/>
          </a:bodyPr>
          <a:lstStyle/>
          <a:p>
            <a:pPr marL="0" indent="0">
              <a:buNone/>
            </a:pPr>
            <a:r>
              <a:rPr lang="sr-Latn-RS" dirty="0"/>
              <a:t>Na kraju ove sesije polaznici će biti u stanju da</a:t>
            </a:r>
            <a:r>
              <a:rPr lang="en-GB" dirty="0" smtClean="0">
                <a:ea typeface="Verdana" panose="020B0604030504040204" pitchFamily="34" charset="0"/>
              </a:rPr>
              <a:t>:</a:t>
            </a:r>
            <a:endParaRPr lang="en-GB" dirty="0">
              <a:ea typeface="Verdana" panose="020B0604030504040204" pitchFamily="34" charset="0"/>
            </a:endParaRPr>
          </a:p>
          <a:p>
            <a:pPr>
              <a:buFont typeface="Wingdings" panose="05000000000000000000" pitchFamily="2" charset="2"/>
              <a:buChar char="Ø"/>
            </a:pPr>
            <a:r>
              <a:rPr lang="sr-Latn-RS" sz="2800" dirty="0"/>
              <a:t>Identifikuju različite vrste </a:t>
            </a:r>
            <a:r>
              <a:rPr lang="sr-Latn-RS" sz="2800" dirty="0" err="1"/>
              <a:t>visokotehnološkog</a:t>
            </a:r>
            <a:r>
              <a:rPr lang="sr-Latn-RS" sz="2800" dirty="0"/>
              <a:t> kriminala i njihov </a:t>
            </a:r>
            <a:r>
              <a:rPr lang="sr-Latn-RS" sz="2800" dirty="0" smtClean="0"/>
              <a:t>uticaj</a:t>
            </a:r>
            <a:r>
              <a:rPr lang="sr-Latn-RS" sz="2800" dirty="0"/>
              <a:t>;</a:t>
            </a:r>
            <a:endParaRPr lang="sr-Latn-RS" altLang="sr-Latn-RS" sz="2800" dirty="0" smtClean="0"/>
          </a:p>
          <a:p>
            <a:pPr>
              <a:buFont typeface="Wingdings" panose="05000000000000000000" pitchFamily="2" charset="2"/>
              <a:buChar char="Ø"/>
            </a:pPr>
            <a:r>
              <a:rPr lang="sr-Latn-RS" sz="2800" dirty="0"/>
              <a:t>Pobroje pretnje, tendencije i instrumente </a:t>
            </a:r>
            <a:r>
              <a:rPr lang="sr-Latn-RS" sz="2800" dirty="0" err="1"/>
              <a:t>visokotehnološkog</a:t>
            </a:r>
            <a:r>
              <a:rPr lang="sr-Latn-RS" sz="2800" dirty="0"/>
              <a:t> kriminala i odgovore na tu pojavu;</a:t>
            </a:r>
            <a:endParaRPr lang="sr-Latn-RS" altLang="sr-Latn-RS" sz="2800" dirty="0" smtClean="0"/>
          </a:p>
          <a:p>
            <a:pPr>
              <a:buFont typeface="Wingdings" panose="05000000000000000000" pitchFamily="2" charset="2"/>
              <a:buChar char="Ø"/>
            </a:pPr>
            <a:r>
              <a:rPr lang="sr-Latn-RS" sz="2800" dirty="0"/>
              <a:t>Objasne pojmove iz oblasti </a:t>
            </a:r>
            <a:r>
              <a:rPr lang="sr-Latn-RS" sz="2800" dirty="0" err="1"/>
              <a:t>visokotehnološkog</a:t>
            </a:r>
            <a:r>
              <a:rPr lang="sr-Latn-RS" sz="2800" dirty="0"/>
              <a:t> kriminala koje se smatraju vrstama krivičnih dela u većini zakonodavstava i prema međunarodnim standardima;</a:t>
            </a:r>
            <a:endParaRPr lang="sr-Latn-RS" altLang="sr-Latn-RS" sz="2800" dirty="0" smtClean="0"/>
          </a:p>
          <a:p>
            <a:pPr>
              <a:buFont typeface="Wingdings" panose="05000000000000000000" pitchFamily="2" charset="2"/>
              <a:buChar char="Ø"/>
            </a:pPr>
            <a:r>
              <a:rPr lang="sr-Latn-RS" sz="2800" dirty="0"/>
              <a:t>Analiziraju potrebe i prednosti usklađivanja nacionalnih zakonodavstava sa međunarodnim instrumentima, naročito s Budimpeštanskom konvencijom.</a:t>
            </a:r>
            <a:endParaRPr lang="en-GB" dirty="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dirty="0" smtClean="0">
                <a:latin typeface="Verdana" panose="020B0604030504040204" pitchFamily="34" charset="0"/>
                <a:ea typeface="Verdana" panose="020B0604030504040204" pitchFamily="34" charset="0"/>
              </a:rPr>
              <a:t>Savet Evrope</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xmlns="" id="{6CC25CFB-1463-3A4D-B7FC-36AB86077322}"/>
              </a:ext>
            </a:extLst>
          </p:cNvPr>
          <p:cNvPicPr>
            <a:picLocks noChangeAspect="1"/>
          </p:cNvPicPr>
          <p:nvPr/>
        </p:nvPicPr>
        <p:blipFill>
          <a:blip r:embed="rId4"/>
          <a:stretch>
            <a:fillRect/>
          </a:stretch>
        </p:blipFill>
        <p:spPr>
          <a:xfrm>
            <a:off x="6888856" y="5231307"/>
            <a:ext cx="2133600" cy="1194816"/>
          </a:xfrm>
          <a:prstGeom prst="rect">
            <a:avLst/>
          </a:prstGeom>
        </p:spPr>
      </p:pic>
      <p:sp>
        <p:nvSpPr>
          <p:cNvPr id="6" name="Rectangle 5">
            <a:extLst>
              <a:ext uri="{FF2B5EF4-FFF2-40B4-BE49-F238E27FC236}">
                <a16:creationId xmlns:a16="http://schemas.microsoft.com/office/drawing/2014/main" xmlns="" id="{089D15D4-7DCA-43C9-8719-B2058D26AC5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Content Placeholder 1">
            <a:extLst>
              <a:ext uri="{FF2B5EF4-FFF2-40B4-BE49-F238E27FC236}">
                <a16:creationId xmlns:a16="http://schemas.microsoft.com/office/drawing/2014/main" xmlns="" id="{8F3004C3-EB53-4F66-BE83-724D781FA14A}"/>
              </a:ext>
            </a:extLst>
          </p:cNvPr>
          <p:cNvSpPr txBox="1">
            <a:spLocks/>
          </p:cNvSpPr>
          <p:nvPr/>
        </p:nvSpPr>
        <p:spPr>
          <a:xfrm>
            <a:off x="179735" y="908720"/>
            <a:ext cx="8784530" cy="531930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spcBef>
                <a:spcPts val="200"/>
              </a:spcBef>
              <a:buFont typeface="Arial" panose="020B0604020202020204" pitchFamily="34" charset="0"/>
              <a:buNone/>
            </a:pPr>
            <a:r>
              <a:rPr lang="en-GB" altLang="sr-Latn-RS" sz="2800" dirty="0" smtClean="0"/>
              <a:t>1959</a:t>
            </a:r>
            <a:r>
              <a:rPr lang="sr-Latn-RS" altLang="sr-Latn-RS" sz="2800" dirty="0" smtClean="0"/>
              <a:t>. Evropska konvencija o međusobnom pružanju pravne pomoći u krivičnim stvarima </a:t>
            </a:r>
            <a:r>
              <a:rPr lang="en-GB" altLang="sr-Latn-RS" sz="2800" dirty="0" smtClean="0"/>
              <a:t>- </a:t>
            </a:r>
            <a:endParaRPr lang="en-GB" altLang="sr-Latn-RS" sz="2800" dirty="0"/>
          </a:p>
          <a:p>
            <a:pPr eaLnBrk="1" hangingPunct="1">
              <a:spcBef>
                <a:spcPts val="200"/>
              </a:spcBef>
            </a:pPr>
            <a:r>
              <a:rPr lang="sr-Latn-RS" sz="2800" dirty="0"/>
              <a:t>Pozadina Konvencije o </a:t>
            </a:r>
            <a:r>
              <a:rPr lang="sr-Latn-RS" sz="2800" dirty="0" err="1"/>
              <a:t>visokotehnološkom</a:t>
            </a:r>
            <a:r>
              <a:rPr lang="sr-Latn-RS" sz="2800" dirty="0"/>
              <a:t> kriminalu (Budimpešta</a:t>
            </a:r>
            <a:r>
              <a:rPr lang="sr-Latn-RS" altLang="sr-Latn-RS" sz="2800" dirty="0" smtClean="0">
                <a:latin typeface="Calibri" panose="020F0502020204030204" pitchFamily="34" charset="0"/>
              </a:rPr>
              <a:t>)</a:t>
            </a:r>
            <a:endParaRPr lang="en-GB" altLang="sr-Latn-RS" sz="2800" dirty="0">
              <a:latin typeface="Calibri" panose="020F0502020204030204" pitchFamily="34" charset="0"/>
            </a:endParaRPr>
          </a:p>
          <a:p>
            <a:pPr lvl="1" eaLnBrk="1" hangingPunct="1">
              <a:spcBef>
                <a:spcPts val="200"/>
              </a:spcBef>
            </a:pPr>
            <a:r>
              <a:rPr lang="sr-Latn-RS" sz="2400" dirty="0"/>
              <a:t>Sve države članice su je ratifikovale</a:t>
            </a:r>
            <a:endParaRPr lang="en-GB" altLang="sr-Latn-RS" sz="2400" dirty="0">
              <a:latin typeface="Calibri" panose="020F0502020204030204" pitchFamily="34" charset="0"/>
            </a:endParaRPr>
          </a:p>
          <a:p>
            <a:pPr eaLnBrk="1" hangingPunct="1">
              <a:spcBef>
                <a:spcPts val="200"/>
              </a:spcBef>
            </a:pPr>
            <a:r>
              <a:rPr lang="sr-Latn-RS" sz="2800" dirty="0"/>
              <a:t>Kancelarija za programe za borbu protiv </a:t>
            </a:r>
            <a:r>
              <a:rPr lang="sr-Latn-RS" sz="2800" dirty="0" err="1"/>
              <a:t>visokotehnološkog</a:t>
            </a:r>
            <a:r>
              <a:rPr lang="sr-Latn-RS" sz="2800" dirty="0"/>
              <a:t> kriminala (</a:t>
            </a:r>
            <a:r>
              <a:rPr lang="sr-Latn-RS" sz="2800" i="1" dirty="0"/>
              <a:t>C-PROC</a:t>
            </a:r>
            <a:r>
              <a:rPr lang="sr-Latn-RS" sz="2800" dirty="0"/>
              <a:t>)</a:t>
            </a:r>
            <a:endParaRPr lang="en-GB" altLang="sr-Latn-RS" sz="2800" dirty="0">
              <a:latin typeface="Calibri" panose="020F0502020204030204" pitchFamily="34" charset="0"/>
            </a:endParaRPr>
          </a:p>
          <a:p>
            <a:pPr lvl="1" eaLnBrk="1" hangingPunct="1">
              <a:spcBef>
                <a:spcPts val="100"/>
              </a:spcBef>
            </a:pPr>
            <a:r>
              <a:rPr lang="sr-Latn-RS" altLang="sr-Latn-RS" sz="2400" dirty="0" smtClean="0">
                <a:latin typeface="Calibri" panose="020F0502020204030204" pitchFamily="34" charset="0"/>
              </a:rPr>
              <a:t>Pružanje pomoći zemljama širom sveta</a:t>
            </a:r>
            <a:endParaRPr lang="en-GB" altLang="sr-Latn-RS" sz="2400" dirty="0">
              <a:latin typeface="Calibri" panose="020F0502020204030204" pitchFamily="34" charset="0"/>
            </a:endParaRPr>
          </a:p>
          <a:p>
            <a:pPr lvl="1" eaLnBrk="1" hangingPunct="1">
              <a:spcBef>
                <a:spcPts val="100"/>
              </a:spcBef>
            </a:pPr>
            <a:r>
              <a:rPr lang="sr-Latn-RS" altLang="sr-Latn-RS" sz="2400" dirty="0" smtClean="0">
                <a:latin typeface="Calibri" panose="020F0502020204030204" pitchFamily="34" charset="0"/>
              </a:rPr>
              <a:t>Jačanje zakonodavstva</a:t>
            </a:r>
            <a:endParaRPr lang="en-GB" altLang="sr-Latn-RS" sz="2400" dirty="0">
              <a:latin typeface="Calibri" panose="020F0502020204030204" pitchFamily="34" charset="0"/>
            </a:endParaRPr>
          </a:p>
          <a:p>
            <a:pPr lvl="1" eaLnBrk="1" hangingPunct="1">
              <a:spcBef>
                <a:spcPts val="100"/>
              </a:spcBef>
            </a:pPr>
            <a:r>
              <a:rPr lang="sr-Latn-RS" altLang="sr-Latn-RS" sz="2400" dirty="0" smtClean="0">
                <a:latin typeface="Calibri" panose="020F0502020204030204" pitchFamily="34" charset="0"/>
              </a:rPr>
              <a:t>Obuka</a:t>
            </a:r>
            <a:endParaRPr lang="en-GB" altLang="sr-Latn-RS" sz="2400" dirty="0">
              <a:latin typeface="Calibri" panose="020F0502020204030204" pitchFamily="34" charset="0"/>
            </a:endParaRPr>
          </a:p>
          <a:p>
            <a:pPr lvl="1" eaLnBrk="1" hangingPunct="1">
              <a:spcBef>
                <a:spcPts val="100"/>
              </a:spcBef>
            </a:pPr>
            <a:r>
              <a:rPr lang="sr-Latn-RS" altLang="sr-Latn-RS" sz="2400" dirty="0" smtClean="0">
                <a:latin typeface="Calibri" panose="020F0502020204030204" pitchFamily="34" charset="0"/>
              </a:rPr>
              <a:t>Osnivanje specijalizovanih jedinica</a:t>
            </a:r>
            <a:endParaRPr lang="en-GB" altLang="sr-Latn-RS" sz="2400" dirty="0">
              <a:latin typeface="Calibri" panose="020F0502020204030204" pitchFamily="34" charset="0"/>
            </a:endParaRPr>
          </a:p>
          <a:p>
            <a:pPr lvl="1" eaLnBrk="1" hangingPunct="1">
              <a:spcBef>
                <a:spcPts val="100"/>
              </a:spcBef>
            </a:pPr>
            <a:r>
              <a:rPr lang="sr-Latn-RS" altLang="sr-Latn-RS" sz="2400" dirty="0" smtClean="0">
                <a:latin typeface="Calibri" panose="020F0502020204030204" pitchFamily="34" charset="0"/>
              </a:rPr>
              <a:t>Zaštita dece</a:t>
            </a:r>
            <a:endParaRPr lang="en-GB" altLang="sr-Latn-RS" sz="2400" dirty="0">
              <a:latin typeface="Calibri" panose="020F0502020204030204" pitchFamily="34" charset="0"/>
            </a:endParaRPr>
          </a:p>
          <a:p>
            <a:pPr lvl="1" eaLnBrk="1" hangingPunct="1">
              <a:spcBef>
                <a:spcPts val="100"/>
              </a:spcBef>
            </a:pPr>
            <a:r>
              <a:rPr lang="sr-Latn-RS" altLang="sr-Latn-RS" sz="2400" dirty="0" smtClean="0">
                <a:latin typeface="Calibri" panose="020F0502020204030204" pitchFamily="34" charset="0"/>
              </a:rPr>
              <a:t>Jačanje </a:t>
            </a:r>
            <a:r>
              <a:rPr lang="sr-Latn-RS" altLang="sr-Latn-RS" sz="2400" dirty="0" err="1" smtClean="0">
                <a:latin typeface="Calibri" panose="020F0502020204030204" pitchFamily="34" charset="0"/>
              </a:rPr>
              <a:t>delotvornosti</a:t>
            </a:r>
            <a:endParaRPr lang="en-GB" altLang="sr-Latn-RS" sz="2400" dirty="0">
              <a:latin typeface="Calibri" panose="020F0502020204030204" pitchFamily="34" charset="0"/>
            </a:endParaRPr>
          </a:p>
        </p:txBody>
      </p:sp>
      <p:sp>
        <p:nvSpPr>
          <p:cNvPr id="16" name="TextBox 15">
            <a:extLst>
              <a:ext uri="{FF2B5EF4-FFF2-40B4-BE49-F238E27FC236}">
                <a16:creationId xmlns:a16="http://schemas.microsoft.com/office/drawing/2014/main" xmlns="" id="{BE0EC077-25B7-47D6-8464-AFB555FAA933}"/>
              </a:ext>
            </a:extLst>
          </p:cNvPr>
          <p:cNvSpPr txBox="1"/>
          <p:nvPr/>
        </p:nvSpPr>
        <p:spPr>
          <a:xfrm>
            <a:off x="35496" y="6228020"/>
            <a:ext cx="6678790" cy="369332"/>
          </a:xfrm>
          <a:prstGeom prst="rect">
            <a:avLst/>
          </a:prstGeom>
          <a:noFill/>
        </p:spPr>
        <p:txBody>
          <a:bodyPr wrap="square">
            <a:spAutoFit/>
          </a:bodyPr>
          <a:lstStyle/>
          <a:p>
            <a:pPr algn="l"/>
            <a:r>
              <a:rPr lang="en-GB" sz="1800" dirty="0">
                <a:effectLst/>
                <a:latin typeface="Calibri" panose="020F0502020204030204" pitchFamily="34" charset="0"/>
                <a:ea typeface="Calibri" panose="020F0502020204030204" pitchFamily="34" charset="0"/>
                <a:hlinkClick r:id="rId5"/>
              </a:rPr>
              <a:t>https://www.coe.int/en/web/cybercrime/cybercrime-office-c-proc</a:t>
            </a:r>
            <a:r>
              <a:rPr lang="en-GB" sz="1800" dirty="0">
                <a:effectLst/>
                <a:latin typeface="Calibri" panose="020F0502020204030204" pitchFamily="34" charset="0"/>
                <a:ea typeface="Calibri" panose="020F0502020204030204" pitchFamily="34" charset="0"/>
              </a:rPr>
              <a:t> </a:t>
            </a:r>
            <a:endParaRPr lang="en-US" b="0" i="0" dirty="0">
              <a:solidFill>
                <a:srgbClr val="161616"/>
              </a:solidFill>
              <a:effectLst/>
              <a:latin typeface="Open Sans" panose="020B0606030504020204" pitchFamily="34" charset="0"/>
            </a:endParaRPr>
          </a:p>
        </p:txBody>
      </p:sp>
    </p:spTree>
    <p:extLst>
      <p:ext uri="{BB962C8B-B14F-4D97-AF65-F5344CB8AC3E}">
        <p14:creationId xmlns:p14="http://schemas.microsoft.com/office/powerpoint/2010/main" val="1253065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dirty="0">
                <a:latin typeface="Verdana" panose="020B0604030504040204" pitchFamily="34" charset="0"/>
                <a:ea typeface="Verdana" panose="020B0604030504040204" pitchFamily="34" charset="0"/>
              </a:rPr>
              <a:t>G8 </a:t>
            </a:r>
            <a:r>
              <a:rPr lang="en-GB" altLang="en-US" sz="2800" dirty="0" smtClean="0">
                <a:latin typeface="Verdana" panose="020B0604030504040204" pitchFamily="34" charset="0"/>
                <a:ea typeface="Verdana" panose="020B0604030504040204" pitchFamily="34" charset="0"/>
              </a:rPr>
              <a:t>(</a:t>
            </a:r>
            <a:r>
              <a:rPr lang="sr-Latn-RS" altLang="en-US" sz="2800" dirty="0" smtClean="0">
                <a:latin typeface="Verdana" panose="020B0604030504040204" pitchFamily="34" charset="0"/>
                <a:ea typeface="Verdana" panose="020B0604030504040204" pitchFamily="34" charset="0"/>
              </a:rPr>
              <a:t>Podgrupa za </a:t>
            </a:r>
            <a:r>
              <a:rPr lang="sr-Latn-RS" altLang="en-US" sz="2800" dirty="0" err="1" smtClean="0">
                <a:latin typeface="Verdana" panose="020B0604030504040204" pitchFamily="34" charset="0"/>
                <a:ea typeface="Verdana" panose="020B0604030504040204" pitchFamily="34" charset="0"/>
              </a:rPr>
              <a:t>visokotehnološki</a:t>
            </a:r>
            <a:r>
              <a:rPr lang="sr-Latn-RS" altLang="en-US" sz="2800" dirty="0" smtClean="0">
                <a:latin typeface="Verdana" panose="020B0604030504040204" pitchFamily="34" charset="0"/>
                <a:ea typeface="Verdana" panose="020B0604030504040204" pitchFamily="34" charset="0"/>
              </a:rPr>
              <a:t> kriminal</a:t>
            </a:r>
            <a:r>
              <a:rPr lang="en-GB" altLang="en-US" sz="2800" dirty="0" smtClean="0">
                <a:latin typeface="Verdana" panose="020B0604030504040204" pitchFamily="34" charset="0"/>
                <a:ea typeface="Verdana" panose="020B0604030504040204" pitchFamily="34" charset="0"/>
              </a:rPr>
              <a:t>)</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a16="http://schemas.microsoft.com/office/drawing/2014/main" xmlns="" id="{F0509D3C-7A0B-B143-8C24-FB6A84458076}"/>
              </a:ext>
            </a:extLst>
          </p:cNvPr>
          <p:cNvPicPr>
            <a:picLocks noChangeAspect="1"/>
          </p:cNvPicPr>
          <p:nvPr/>
        </p:nvPicPr>
        <p:blipFill>
          <a:blip r:embed="rId4"/>
          <a:stretch>
            <a:fillRect/>
          </a:stretch>
        </p:blipFill>
        <p:spPr>
          <a:xfrm>
            <a:off x="7596335" y="962586"/>
            <a:ext cx="1427729" cy="1427729"/>
          </a:xfrm>
          <a:prstGeom prst="rect">
            <a:avLst/>
          </a:prstGeom>
        </p:spPr>
      </p:pic>
      <p:sp>
        <p:nvSpPr>
          <p:cNvPr id="5" name="Rectangle 4">
            <a:extLst>
              <a:ext uri="{FF2B5EF4-FFF2-40B4-BE49-F238E27FC236}">
                <a16:creationId xmlns:a16="http://schemas.microsoft.com/office/drawing/2014/main" xmlns=""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Content Placeholder 1">
            <a:extLst>
              <a:ext uri="{FF2B5EF4-FFF2-40B4-BE49-F238E27FC236}">
                <a16:creationId xmlns:a16="http://schemas.microsoft.com/office/drawing/2014/main" xmlns="" id="{6F5E60C4-1136-4EE0-A61C-DB785E05444C}"/>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sr-Latn-RS" altLang="sr-Latn-RS" dirty="0" smtClean="0"/>
              <a:t>Više </a:t>
            </a:r>
            <a:r>
              <a:rPr lang="sr-Latn-RS" altLang="sr-Latn-RS" dirty="0" err="1" smtClean="0"/>
              <a:t>proaktivnih</a:t>
            </a:r>
            <a:r>
              <a:rPr lang="sr-Latn-RS" altLang="sr-Latn-RS" dirty="0" smtClean="0"/>
              <a:t> opcija</a:t>
            </a:r>
            <a:endParaRPr lang="en-GB" altLang="sr-Latn-RS" dirty="0"/>
          </a:p>
          <a:p>
            <a:pPr eaLnBrk="1" hangingPunct="1"/>
            <a:r>
              <a:rPr lang="en-GB" altLang="sr-Latn-RS" sz="2800" dirty="0">
                <a:latin typeface="Calibri" panose="020F0502020204030204" pitchFamily="34" charset="0"/>
              </a:rPr>
              <a:t>G8 </a:t>
            </a:r>
            <a:r>
              <a:rPr lang="sr-Latn-RS" altLang="sr-Latn-RS" sz="2800" dirty="0" smtClean="0">
                <a:latin typeface="Calibri" panose="020F0502020204030204" pitchFamily="34" charset="0"/>
              </a:rPr>
              <a:t>je formirala mrežu osoba za kontakt</a:t>
            </a:r>
            <a:endParaRPr lang="en-GB" altLang="sr-Latn-RS" sz="2800" dirty="0">
              <a:latin typeface="Calibri" panose="020F0502020204030204" pitchFamily="34" charset="0"/>
            </a:endParaRPr>
          </a:p>
          <a:p>
            <a:pPr eaLnBrk="1" hangingPunct="1"/>
            <a:r>
              <a:rPr lang="sr-Latn-RS" sz="2800" dirty="0"/>
              <a:t>Ta mreža je postala referenca u međunarodnoj saradnji – „Mreža 24/7</a:t>
            </a:r>
            <a:r>
              <a:rPr lang="sr-Latn-RS" altLang="sr-Latn-RS" dirty="0" smtClean="0">
                <a:latin typeface="Calibri" panose="020F0502020204030204" pitchFamily="34" charset="0"/>
              </a:rPr>
              <a:t>“</a:t>
            </a:r>
            <a:endParaRPr lang="en-GB" altLang="sr-Latn-RS" dirty="0">
              <a:latin typeface="Calibri" panose="020F0502020204030204" pitchFamily="34" charset="0"/>
            </a:endParaRPr>
          </a:p>
          <a:p>
            <a:pPr eaLnBrk="1" hangingPunct="1"/>
            <a:r>
              <a:rPr lang="sr-Latn-RS" sz="2800" dirty="0"/>
              <a:t>Imenik – može mu se pristupiti i na taj način se olakšava neposredna akcija gde god je to potrebno</a:t>
            </a:r>
            <a:endParaRPr lang="sr-Latn-RS" altLang="sr-Latn-RS" sz="2800" dirty="0" smtClean="0">
              <a:latin typeface="Calibri" panose="020F0502020204030204" pitchFamily="34" charset="0"/>
            </a:endParaRPr>
          </a:p>
          <a:p>
            <a:pPr eaLnBrk="1" hangingPunct="1"/>
            <a:r>
              <a:rPr lang="sr-Latn-RS" sz="2800" dirty="0"/>
              <a:t>Jačanje i dopuna tradicionalnih metoda za dobijanje pomoći</a:t>
            </a:r>
            <a:endParaRPr lang="sr-Latn-RS" altLang="sr-Latn-RS" sz="2800" dirty="0" smtClean="0">
              <a:latin typeface="Calibri" panose="020F0502020204030204" pitchFamily="34" charset="0"/>
            </a:endParaRPr>
          </a:p>
          <a:p>
            <a:pPr eaLnBrk="1" hangingPunct="1"/>
            <a:r>
              <a:rPr lang="sr-Latn-RS" sz="2800" dirty="0"/>
              <a:t>Ne zamenjuje zahtev za pozivanje na ugovore o uzajamnoj pravnoj pomoći</a:t>
            </a:r>
            <a:endParaRPr lang="en-GB" altLang="sr-Latn-RS" sz="2800" dirty="0">
              <a:latin typeface="Calibri" panose="020F0502020204030204" pitchFamily="34" charset="0"/>
            </a:endParaRPr>
          </a:p>
        </p:txBody>
      </p:sp>
    </p:spTree>
    <p:extLst>
      <p:ext uri="{BB962C8B-B14F-4D97-AF65-F5344CB8AC3E}">
        <p14:creationId xmlns:p14="http://schemas.microsoft.com/office/powerpoint/2010/main" val="38923770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i="1" dirty="0">
                <a:latin typeface="Verdana" panose="020B0604030504040204" pitchFamily="34" charset="0"/>
                <a:ea typeface="Verdana" panose="020B0604030504040204" pitchFamily="34" charset="0"/>
              </a:rPr>
              <a:t>OAS</a:t>
            </a:r>
            <a:r>
              <a:rPr lang="en-GB" altLang="en-US" sz="2800" dirty="0">
                <a:latin typeface="Verdana" panose="020B0604030504040204" pitchFamily="34" charset="0"/>
                <a:ea typeface="Verdana" panose="020B0604030504040204" pitchFamily="34" charset="0"/>
              </a:rPr>
              <a:t> </a:t>
            </a:r>
            <a:r>
              <a:rPr lang="en-GB" altLang="en-US" sz="2800" dirty="0" smtClean="0">
                <a:latin typeface="Verdana" panose="020B0604030504040204" pitchFamily="34" charset="0"/>
                <a:ea typeface="Verdana" panose="020B0604030504040204" pitchFamily="34" charset="0"/>
              </a:rPr>
              <a:t>(</a:t>
            </a:r>
            <a:r>
              <a:rPr lang="sr-Latn-RS" altLang="en-US" sz="2800" dirty="0" smtClean="0">
                <a:latin typeface="Verdana" panose="020B0604030504040204" pitchFamily="34" charset="0"/>
                <a:ea typeface="Verdana" panose="020B0604030504040204" pitchFamily="34" charset="0"/>
              </a:rPr>
              <a:t>Organizacija američkih država</a:t>
            </a:r>
            <a:r>
              <a:rPr lang="en-GB" altLang="en-US" sz="2800" dirty="0" smtClean="0">
                <a:latin typeface="Verdana" panose="020B0604030504040204" pitchFamily="34" charset="0"/>
                <a:ea typeface="Verdana" panose="020B0604030504040204" pitchFamily="34" charset="0"/>
              </a:rPr>
              <a:t>)</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xmlns=""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pic>
        <p:nvPicPr>
          <p:cNvPr id="10" name="Picture 9">
            <a:extLst>
              <a:ext uri="{FF2B5EF4-FFF2-40B4-BE49-F238E27FC236}">
                <a16:creationId xmlns:a16="http://schemas.microsoft.com/office/drawing/2014/main" xmlns="" id="{77543411-88C8-4996-A37B-563E935FF03B}"/>
              </a:ext>
            </a:extLst>
          </p:cNvPr>
          <p:cNvPicPr>
            <a:picLocks noChangeAspect="1"/>
          </p:cNvPicPr>
          <p:nvPr/>
        </p:nvPicPr>
        <p:blipFill>
          <a:blip r:embed="rId4"/>
          <a:stretch>
            <a:fillRect/>
          </a:stretch>
        </p:blipFill>
        <p:spPr>
          <a:xfrm>
            <a:off x="113025" y="1052736"/>
            <a:ext cx="5323072" cy="4089247"/>
          </a:xfrm>
          <a:prstGeom prst="rect">
            <a:avLst/>
          </a:prstGeom>
          <a:ln>
            <a:solidFill>
              <a:srgbClr val="0070C0"/>
            </a:solidFill>
          </a:ln>
        </p:spPr>
      </p:pic>
      <p:pic>
        <p:nvPicPr>
          <p:cNvPr id="12" name="Picture 11">
            <a:extLst>
              <a:ext uri="{FF2B5EF4-FFF2-40B4-BE49-F238E27FC236}">
                <a16:creationId xmlns:a16="http://schemas.microsoft.com/office/drawing/2014/main" xmlns="" id="{5ADB615E-6774-4774-AE2C-94489CF6F843}"/>
              </a:ext>
            </a:extLst>
          </p:cNvPr>
          <p:cNvPicPr>
            <a:picLocks noChangeAspect="1"/>
          </p:cNvPicPr>
          <p:nvPr/>
        </p:nvPicPr>
        <p:blipFill>
          <a:blip r:embed="rId5"/>
          <a:stretch>
            <a:fillRect/>
          </a:stretch>
        </p:blipFill>
        <p:spPr>
          <a:xfrm>
            <a:off x="3698503" y="2751290"/>
            <a:ext cx="5323072" cy="3477942"/>
          </a:xfrm>
          <a:prstGeom prst="rect">
            <a:avLst/>
          </a:prstGeom>
          <a:ln>
            <a:solidFill>
              <a:srgbClr val="0070C0"/>
            </a:solidFill>
          </a:ln>
        </p:spPr>
      </p:pic>
      <p:sp>
        <p:nvSpPr>
          <p:cNvPr id="16" name="TextBox 15">
            <a:extLst>
              <a:ext uri="{FF2B5EF4-FFF2-40B4-BE49-F238E27FC236}">
                <a16:creationId xmlns:a16="http://schemas.microsoft.com/office/drawing/2014/main" xmlns="" id="{67D49CEC-BAF6-4423-93F1-FD441079E3CB}"/>
              </a:ext>
            </a:extLst>
          </p:cNvPr>
          <p:cNvSpPr txBox="1"/>
          <p:nvPr/>
        </p:nvSpPr>
        <p:spPr>
          <a:xfrm>
            <a:off x="35496" y="6201331"/>
            <a:ext cx="4642944" cy="369332"/>
          </a:xfrm>
          <a:prstGeom prst="rect">
            <a:avLst/>
          </a:prstGeom>
          <a:noFill/>
        </p:spPr>
        <p:txBody>
          <a:bodyPr wrap="square">
            <a:spAutoFit/>
          </a:bodyPr>
          <a:lstStyle/>
          <a:p>
            <a:r>
              <a:rPr lang="en-GB" dirty="0">
                <a:hlinkClick r:id="rId6"/>
              </a:rPr>
              <a:t>http://www.oas.org/juridico/english/cyber.htm</a:t>
            </a:r>
            <a:r>
              <a:rPr lang="en-GB" dirty="0"/>
              <a:t> </a:t>
            </a:r>
          </a:p>
        </p:txBody>
      </p:sp>
    </p:spTree>
    <p:extLst>
      <p:ext uri="{BB962C8B-B14F-4D97-AF65-F5344CB8AC3E}">
        <p14:creationId xmlns:p14="http://schemas.microsoft.com/office/powerpoint/2010/main" val="11532108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dirty="0" smtClean="0">
                <a:latin typeface="Verdana" panose="020B0604030504040204" pitchFamily="34" charset="0"/>
                <a:ea typeface="Verdana" panose="020B0604030504040204" pitchFamily="34" charset="0"/>
              </a:rPr>
              <a:t>Afrička unija</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xmlns="" id="{E06BE0DD-D9FE-6B4C-9374-CFA294050F53}"/>
              </a:ext>
            </a:extLst>
          </p:cNvPr>
          <p:cNvPicPr>
            <a:picLocks noChangeAspect="1"/>
          </p:cNvPicPr>
          <p:nvPr/>
        </p:nvPicPr>
        <p:blipFill>
          <a:blip r:embed="rId4"/>
          <a:stretch>
            <a:fillRect/>
          </a:stretch>
        </p:blipFill>
        <p:spPr>
          <a:xfrm>
            <a:off x="7297737" y="4690509"/>
            <a:ext cx="1666528" cy="1497051"/>
          </a:xfrm>
          <a:prstGeom prst="rect">
            <a:avLst/>
          </a:prstGeom>
        </p:spPr>
      </p:pic>
      <p:sp>
        <p:nvSpPr>
          <p:cNvPr id="6" name="Rectangle 5">
            <a:extLst>
              <a:ext uri="{FF2B5EF4-FFF2-40B4-BE49-F238E27FC236}">
                <a16:creationId xmlns:a16="http://schemas.microsoft.com/office/drawing/2014/main" xmlns="" id="{A176FB23-43DE-4BCB-B5F2-4BD0E39AABE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Content Placeholder 1">
            <a:extLst>
              <a:ext uri="{FF2B5EF4-FFF2-40B4-BE49-F238E27FC236}">
                <a16:creationId xmlns:a16="http://schemas.microsoft.com/office/drawing/2014/main" xmlns="" id="{F97FF257-27F5-42C0-8A34-AC046C2EBF44}"/>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None/>
              <a:defRPr/>
            </a:pPr>
            <a:r>
              <a:rPr lang="sr-Latn-RS" dirty="0" smtClean="0"/>
              <a:t>Konvencija o IKT bezbednosti i zaštiti podataka o ličnosti</a:t>
            </a:r>
            <a:endParaRPr lang="en-GB" dirty="0"/>
          </a:p>
          <a:p>
            <a:pPr eaLnBrk="1" hangingPunct="1">
              <a:defRPr/>
            </a:pPr>
            <a:r>
              <a:rPr lang="sr-Latn-RS" sz="2800" dirty="0" smtClean="0"/>
              <a:t>Multilateralni ugovor koji su potpisale zemlje članice Afričke unije</a:t>
            </a:r>
          </a:p>
          <a:p>
            <a:pPr eaLnBrk="1" hangingPunct="1">
              <a:defRPr/>
            </a:pPr>
            <a:r>
              <a:rPr lang="sr-Latn-RS" dirty="0" smtClean="0"/>
              <a:t>Utvrđuje zakonodavna načela u vezi sa</a:t>
            </a:r>
            <a:r>
              <a:rPr lang="en-US" sz="3200" dirty="0" smtClean="0"/>
              <a:t>:</a:t>
            </a:r>
            <a:endParaRPr lang="en-US" sz="3200" dirty="0"/>
          </a:p>
          <a:p>
            <a:pPr lvl="1" eaLnBrk="1" hangingPunct="1">
              <a:defRPr/>
            </a:pPr>
            <a:r>
              <a:rPr lang="sr-Latn-RS" dirty="0" smtClean="0"/>
              <a:t>elektronskim transakcijama</a:t>
            </a:r>
            <a:endParaRPr lang="en-US" dirty="0"/>
          </a:p>
          <a:p>
            <a:pPr lvl="1" eaLnBrk="1" hangingPunct="1">
              <a:defRPr/>
            </a:pPr>
            <a:r>
              <a:rPr lang="sr-Latn-RS" dirty="0" smtClean="0"/>
              <a:t>zaštitom podataka o ličnosti</a:t>
            </a:r>
            <a:endParaRPr lang="en-US" dirty="0"/>
          </a:p>
          <a:p>
            <a:pPr lvl="1" eaLnBrk="1" hangingPunct="1">
              <a:defRPr/>
            </a:pPr>
            <a:r>
              <a:rPr lang="sr-Latn-RS" dirty="0" smtClean="0"/>
              <a:t>IKT bezbednosti i </a:t>
            </a:r>
            <a:r>
              <a:rPr lang="sr-Latn-RS" dirty="0" err="1" smtClean="0"/>
              <a:t>visokotehnološkom</a:t>
            </a:r>
            <a:r>
              <a:rPr lang="sr-Latn-RS" dirty="0" smtClean="0"/>
              <a:t> kriminalu</a:t>
            </a:r>
            <a:endParaRPr lang="en-US" dirty="0"/>
          </a:p>
          <a:p>
            <a:pPr marL="0" indent="0" eaLnBrk="1" hangingPunct="1">
              <a:buNone/>
              <a:defRPr/>
            </a:pPr>
            <a:endParaRPr lang="en-GB" dirty="0"/>
          </a:p>
        </p:txBody>
      </p:sp>
      <p:sp>
        <p:nvSpPr>
          <p:cNvPr id="16" name="TextBox 15">
            <a:extLst>
              <a:ext uri="{FF2B5EF4-FFF2-40B4-BE49-F238E27FC236}">
                <a16:creationId xmlns:a16="http://schemas.microsoft.com/office/drawing/2014/main" xmlns="" id="{D66A837E-A79A-40AE-8899-248280605289}"/>
              </a:ext>
            </a:extLst>
          </p:cNvPr>
          <p:cNvSpPr txBox="1"/>
          <p:nvPr/>
        </p:nvSpPr>
        <p:spPr>
          <a:xfrm>
            <a:off x="-36512" y="6228020"/>
            <a:ext cx="9297535" cy="369332"/>
          </a:xfrm>
          <a:prstGeom prst="rect">
            <a:avLst/>
          </a:prstGeom>
          <a:noFill/>
        </p:spPr>
        <p:txBody>
          <a:bodyPr wrap="square">
            <a:spAutoFit/>
          </a:bodyPr>
          <a:lstStyle/>
          <a:p>
            <a:r>
              <a:rPr lang="en-GB" dirty="0">
                <a:hlinkClick r:id="rId5"/>
              </a:rPr>
              <a:t>https://au.int/en/treaties/african-union-convention-cyber-security-and-personal-data-protection</a:t>
            </a:r>
            <a:r>
              <a:rPr lang="en-GB" dirty="0"/>
              <a:t> </a:t>
            </a:r>
          </a:p>
        </p:txBody>
      </p:sp>
    </p:spTree>
    <p:extLst>
      <p:ext uri="{BB962C8B-B14F-4D97-AF65-F5344CB8AC3E}">
        <p14:creationId xmlns:p14="http://schemas.microsoft.com/office/powerpoint/2010/main" val="39864601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altLang="en-US" sz="2800" dirty="0" err="1" smtClean="0">
                <a:latin typeface="Verdana" panose="020B0604030504040204" pitchFamily="34" charset="0"/>
                <a:ea typeface="Verdana" panose="020B0604030504040204" pitchFamily="34" charset="0"/>
              </a:rPr>
              <a:t>Komonvelt</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8803958" cy="5293757"/>
          </a:xfrm>
          <a:prstGeom prst="rect">
            <a:avLst/>
          </a:prstGeom>
        </p:spPr>
        <p:txBody>
          <a:bodyPr wrap="square">
            <a:spAutoFit/>
          </a:bodyPr>
          <a:lstStyle/>
          <a:p>
            <a:pPr marL="0" lvl="2" eaLnBrk="1" hangingPunct="1">
              <a:spcAft>
                <a:spcPts val="1200"/>
              </a:spcAft>
              <a:defRPr/>
            </a:pPr>
            <a:r>
              <a:rPr lang="sr-Latn-RS" sz="2800" b="1" dirty="0" smtClean="0"/>
              <a:t>Model zakona</a:t>
            </a:r>
            <a:endParaRPr lang="en-GB" sz="2800" b="1" dirty="0"/>
          </a:p>
          <a:p>
            <a:pPr marL="0" lvl="2" eaLnBrk="1" hangingPunct="1">
              <a:spcAft>
                <a:spcPts val="1200"/>
              </a:spcAft>
              <a:defRPr/>
            </a:pPr>
            <a:r>
              <a:rPr lang="sr-Latn-RS" sz="2800" i="1" dirty="0" err="1"/>
              <a:t>Harare</a:t>
            </a:r>
            <a:r>
              <a:rPr lang="sr-Latn-RS" sz="2800" i="1" dirty="0"/>
              <a:t> </a:t>
            </a:r>
            <a:r>
              <a:rPr lang="sr-Latn-RS" sz="2800" i="1" dirty="0" err="1"/>
              <a:t>Scheme</a:t>
            </a:r>
            <a:r>
              <a:rPr lang="sr-Latn-RS" sz="2800" i="1" dirty="0"/>
              <a:t> (shema ili plan iz </a:t>
            </a:r>
            <a:r>
              <a:rPr lang="sr-Latn-RS" sz="2800" i="1" dirty="0" err="1"/>
              <a:t>Hararea</a:t>
            </a:r>
            <a:r>
              <a:rPr lang="sr-Latn-RS" sz="2800" i="1" dirty="0"/>
              <a:t>) </a:t>
            </a:r>
            <a:r>
              <a:rPr lang="sr-Latn-RS" sz="2800" dirty="0"/>
              <a:t>omogućuje povišeni nivo i prošireni obim saradnje između vlada zemalja Komonvelta u krivičnim stvarima, uključujući pitanja iz oblasti </a:t>
            </a:r>
            <a:r>
              <a:rPr lang="sr-Latn-RS" sz="2800" dirty="0" err="1"/>
              <a:t>visokotehnološkog</a:t>
            </a:r>
            <a:r>
              <a:rPr lang="sr-Latn-RS" sz="2800" dirty="0"/>
              <a:t> kriminala</a:t>
            </a:r>
            <a:endParaRPr lang="en-GB" sz="2800" dirty="0"/>
          </a:p>
          <a:p>
            <a:pPr marL="0" lvl="2" eaLnBrk="1" hangingPunct="1">
              <a:spcAft>
                <a:spcPts val="1200"/>
              </a:spcAft>
              <a:defRPr/>
            </a:pPr>
            <a:r>
              <a:rPr lang="sr-Latn-RS" sz="2800" dirty="0" smtClean="0"/>
              <a:t>Obuhvata</a:t>
            </a:r>
            <a:endParaRPr lang="en-GB" sz="2800" dirty="0"/>
          </a:p>
          <a:p>
            <a:pPr marL="1028700" lvl="3" indent="-571500" eaLnBrk="1" hangingPunct="1">
              <a:spcAft>
                <a:spcPts val="1200"/>
              </a:spcAft>
              <a:buFont typeface="Arial" panose="020B0604020202020204" pitchFamily="34" charset="0"/>
              <a:buChar char="•"/>
              <a:defRPr/>
            </a:pPr>
            <a:r>
              <a:rPr lang="sr-Latn-RS" sz="2800" dirty="0"/>
              <a:t>Identifikaciju i lociranje lica, dostavljanje dokumenata, zaplenu i oduzimanje, pribavljanje dokaza, ulaženje u trag, zaplenu i </a:t>
            </a:r>
            <a:br>
              <a:rPr lang="sr-Latn-RS" sz="2800" dirty="0"/>
            </a:br>
            <a:r>
              <a:rPr lang="sr-Latn-RS" sz="2800" dirty="0"/>
              <a:t>konfiskaciju dobara stečenih krivičnim </a:t>
            </a:r>
            <a:br>
              <a:rPr lang="sr-Latn-RS" sz="2800" dirty="0"/>
            </a:br>
            <a:r>
              <a:rPr lang="sr-Latn-RS" sz="2800" dirty="0"/>
              <a:t>delima</a:t>
            </a:r>
            <a:endParaRPr lang="en-GB" sz="2800" dirty="0"/>
          </a:p>
        </p:txBody>
      </p:sp>
      <p:pic>
        <p:nvPicPr>
          <p:cNvPr id="6" name="Picture 5">
            <a:extLst>
              <a:ext uri="{FF2B5EF4-FFF2-40B4-BE49-F238E27FC236}">
                <a16:creationId xmlns:a16="http://schemas.microsoft.com/office/drawing/2014/main" xmlns="" id="{D944D14F-C982-C74B-9E8F-DD0D4C41E9D3}"/>
              </a:ext>
            </a:extLst>
          </p:cNvPr>
          <p:cNvPicPr>
            <a:picLocks noChangeAspect="1"/>
          </p:cNvPicPr>
          <p:nvPr/>
        </p:nvPicPr>
        <p:blipFill>
          <a:blip r:embed="rId4"/>
          <a:stretch>
            <a:fillRect/>
          </a:stretch>
        </p:blipFill>
        <p:spPr>
          <a:xfrm>
            <a:off x="6811453" y="5127297"/>
            <a:ext cx="2193627" cy="1316176"/>
          </a:xfrm>
          <a:prstGeom prst="rect">
            <a:avLst/>
          </a:prstGeom>
        </p:spPr>
      </p:pic>
      <p:sp>
        <p:nvSpPr>
          <p:cNvPr id="8" name="Rectangle 7">
            <a:extLst>
              <a:ext uri="{FF2B5EF4-FFF2-40B4-BE49-F238E27FC236}">
                <a16:creationId xmlns:a16="http://schemas.microsoft.com/office/drawing/2014/main" xmlns="" id="{39925A32-809D-4143-BC17-C798C6EB139F}"/>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3546910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dirty="0" smtClean="0">
                <a:latin typeface="Verdana" panose="020B0604030504040204" pitchFamily="34" charset="0"/>
                <a:ea typeface="Verdana" panose="020B0604030504040204" pitchFamily="34" charset="0"/>
              </a:rPr>
              <a:t>Svetska banka</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xmlns=""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a16="http://schemas.microsoft.com/office/drawing/2014/main" xmlns="" id="{9862464D-8B1B-4FD5-AEAC-0662CE90FB58}"/>
              </a:ext>
            </a:extLst>
          </p:cNvPr>
          <p:cNvSpPr txBox="1">
            <a:spLocks/>
          </p:cNvSpPr>
          <p:nvPr/>
        </p:nvSpPr>
        <p:spPr>
          <a:xfrm>
            <a:off x="251520" y="980728"/>
            <a:ext cx="4878534"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sr-Latn-RS" altLang="sr-Latn-RS" dirty="0" smtClean="0"/>
              <a:t>Vođenje borbe </a:t>
            </a:r>
            <a:r>
              <a:rPr lang="sr-Latn-RS" altLang="sr-Latn-RS" dirty="0" smtClean="0"/>
              <a:t>protiv </a:t>
            </a:r>
            <a:r>
              <a:rPr lang="sr-Latn-RS" altLang="sr-Latn-RS" dirty="0" err="1" smtClean="0"/>
              <a:t>visokotehnološkog</a:t>
            </a:r>
            <a:r>
              <a:rPr lang="sr-Latn-RS" altLang="sr-Latn-RS" dirty="0" smtClean="0"/>
              <a:t> kriminala</a:t>
            </a:r>
            <a:endParaRPr lang="en-GB" altLang="sr-Latn-RS" dirty="0"/>
          </a:p>
          <a:p>
            <a:pPr eaLnBrk="1" hangingPunct="1"/>
            <a:r>
              <a:rPr lang="sr-Latn-RS" altLang="sr-Latn-RS" sz="2800" dirty="0" smtClean="0">
                <a:latin typeface="Calibri" panose="020F0502020204030204" pitchFamily="34" charset="0"/>
              </a:rPr>
              <a:t>Kreiranje instrumenata i izgradnja kapaciteta</a:t>
            </a:r>
            <a:endParaRPr lang="en-GB" altLang="sr-Latn-RS" sz="2800" dirty="0">
              <a:latin typeface="Calibri" panose="020F0502020204030204" pitchFamily="34" charset="0"/>
            </a:endParaRPr>
          </a:p>
          <a:p>
            <a:pPr eaLnBrk="1" hangingPunct="1"/>
            <a:r>
              <a:rPr lang="sr-Latn-RS" altLang="sr-Latn-RS" sz="2800" dirty="0" smtClean="0">
                <a:latin typeface="Calibri" panose="020F0502020204030204" pitchFamily="34" charset="0"/>
              </a:rPr>
              <a:t>Alat</a:t>
            </a:r>
            <a:r>
              <a:rPr lang="en-GB" altLang="sr-Latn-RS" sz="2800" dirty="0" smtClean="0">
                <a:latin typeface="Calibri" panose="020F0502020204030204" pitchFamily="34" charset="0"/>
              </a:rPr>
              <a:t> </a:t>
            </a:r>
            <a:r>
              <a:rPr lang="en-GB" altLang="sr-Latn-RS" sz="2800" dirty="0">
                <a:latin typeface="Calibri" panose="020F0502020204030204" pitchFamily="34" charset="0"/>
              </a:rPr>
              <a:t>– </a:t>
            </a:r>
          </a:p>
          <a:p>
            <a:pPr lvl="1" eaLnBrk="1" hangingPunct="1"/>
            <a:r>
              <a:rPr lang="sr-Latn-RS" dirty="0" smtClean="0">
                <a:latin typeface="Calibri" panose="020F0502020204030204" pitchFamily="34" charset="0"/>
              </a:rPr>
              <a:t>„</a:t>
            </a:r>
            <a:r>
              <a:rPr lang="sr-Latn-RS" dirty="0" smtClean="0"/>
              <a:t>resursi </a:t>
            </a:r>
            <a:r>
              <a:rPr lang="sr-Latn-RS" dirty="0"/>
              <a:t>koji sintetišu dobru praksu u borbi protiv </a:t>
            </a:r>
            <a:r>
              <a:rPr lang="sr-Latn-RS" dirty="0" err="1"/>
              <a:t>visokotehnološkog</a:t>
            </a:r>
            <a:r>
              <a:rPr lang="sr-Latn-RS" dirty="0"/>
              <a:t> kriminala i organizovani su u devet dimenzija ili </a:t>
            </a:r>
            <a:r>
              <a:rPr lang="sr-Latn-RS" dirty="0" smtClean="0"/>
              <a:t>poglavlja“</a:t>
            </a:r>
            <a:endParaRPr lang="en-GB" altLang="sr-Latn-RS" dirty="0">
              <a:latin typeface="Calibri" panose="020F0502020204030204" pitchFamily="34" charset="0"/>
            </a:endParaRPr>
          </a:p>
        </p:txBody>
      </p:sp>
      <p:pic>
        <p:nvPicPr>
          <p:cNvPr id="2050" name="Picture 2" descr="India slips to 7th largest economy in 2018">
            <a:extLst>
              <a:ext uri="{FF2B5EF4-FFF2-40B4-BE49-F238E27FC236}">
                <a16:creationId xmlns:a16="http://schemas.microsoft.com/office/drawing/2014/main" xmlns="" id="{40C77A70-5BD8-484F-88FD-6155EBD5BBF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3038"/>
          <a:stretch/>
        </p:blipFill>
        <p:spPr bwMode="auto">
          <a:xfrm>
            <a:off x="7380312" y="4992109"/>
            <a:ext cx="1763688" cy="15337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xmlns="" id="{7B123928-80CB-4610-B55A-B23EDB4033F1}"/>
              </a:ext>
            </a:extLst>
          </p:cNvPr>
          <p:cNvPicPr>
            <a:picLocks noChangeAspect="1"/>
          </p:cNvPicPr>
          <p:nvPr/>
        </p:nvPicPr>
        <p:blipFill>
          <a:blip r:embed="rId5"/>
          <a:stretch>
            <a:fillRect/>
          </a:stretch>
        </p:blipFill>
        <p:spPr>
          <a:xfrm>
            <a:off x="5130054" y="1174110"/>
            <a:ext cx="3647394" cy="3789040"/>
          </a:xfrm>
          <a:prstGeom prst="rect">
            <a:avLst/>
          </a:prstGeom>
        </p:spPr>
      </p:pic>
      <p:sp>
        <p:nvSpPr>
          <p:cNvPr id="16" name="TextBox 15">
            <a:extLst>
              <a:ext uri="{FF2B5EF4-FFF2-40B4-BE49-F238E27FC236}">
                <a16:creationId xmlns:a16="http://schemas.microsoft.com/office/drawing/2014/main" xmlns="" id="{A2E13060-E61F-411C-AF8B-4551095D2609}"/>
              </a:ext>
            </a:extLst>
          </p:cNvPr>
          <p:cNvSpPr txBox="1"/>
          <p:nvPr/>
        </p:nvSpPr>
        <p:spPr>
          <a:xfrm>
            <a:off x="88522" y="6208891"/>
            <a:ext cx="4642944" cy="369332"/>
          </a:xfrm>
          <a:prstGeom prst="rect">
            <a:avLst/>
          </a:prstGeom>
          <a:noFill/>
        </p:spPr>
        <p:txBody>
          <a:bodyPr wrap="square">
            <a:spAutoFit/>
          </a:bodyPr>
          <a:lstStyle/>
          <a:p>
            <a:r>
              <a:rPr lang="en-GB" dirty="0">
                <a:hlinkClick r:id="rId6"/>
              </a:rPr>
              <a:t>http://www.combattingcybercrime.org/</a:t>
            </a:r>
            <a:r>
              <a:rPr lang="en-GB" dirty="0"/>
              <a:t> </a:t>
            </a:r>
          </a:p>
        </p:txBody>
      </p:sp>
    </p:spTree>
    <p:extLst>
      <p:ext uri="{BB962C8B-B14F-4D97-AF65-F5344CB8AC3E}">
        <p14:creationId xmlns:p14="http://schemas.microsoft.com/office/powerpoint/2010/main" val="14945252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PILON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xmlns=""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a16="http://schemas.microsoft.com/office/drawing/2014/main" xmlns="" id="{9862464D-8B1B-4FD5-AEAC-0662CE90FB58}"/>
              </a:ext>
            </a:extLst>
          </p:cNvPr>
          <p:cNvSpPr txBox="1">
            <a:spLocks/>
          </p:cNvSpPr>
          <p:nvPr/>
        </p:nvSpPr>
        <p:spPr>
          <a:xfrm>
            <a:off x="251520" y="980728"/>
            <a:ext cx="8496944"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sr-Latn-RS" altLang="sr-Latn-RS" sz="2800" dirty="0" smtClean="0"/>
              <a:t>Mreža službenika organa reda na pacifičkim ostrvima</a:t>
            </a:r>
            <a:endParaRPr lang="en-GB" altLang="sr-Latn-RS" sz="2800" dirty="0">
              <a:latin typeface="Calibri" panose="020F0502020204030204" pitchFamily="34" charset="0"/>
            </a:endParaRPr>
          </a:p>
        </p:txBody>
      </p:sp>
      <p:pic>
        <p:nvPicPr>
          <p:cNvPr id="7" name="Picture 6">
            <a:extLst>
              <a:ext uri="{FF2B5EF4-FFF2-40B4-BE49-F238E27FC236}">
                <a16:creationId xmlns:a16="http://schemas.microsoft.com/office/drawing/2014/main" xmlns="" id="{FE63792F-B0D3-4535-90EF-EE8C50491581}"/>
              </a:ext>
            </a:extLst>
          </p:cNvPr>
          <p:cNvPicPr>
            <a:picLocks noChangeAspect="1"/>
          </p:cNvPicPr>
          <p:nvPr/>
        </p:nvPicPr>
        <p:blipFill>
          <a:blip r:embed="rId4"/>
          <a:stretch>
            <a:fillRect/>
          </a:stretch>
        </p:blipFill>
        <p:spPr>
          <a:xfrm>
            <a:off x="1370010" y="1561573"/>
            <a:ext cx="6259963" cy="4538041"/>
          </a:xfrm>
          <a:prstGeom prst="rect">
            <a:avLst/>
          </a:prstGeom>
          <a:ln>
            <a:solidFill>
              <a:srgbClr val="0070C0"/>
            </a:solidFill>
          </a:ln>
        </p:spPr>
      </p:pic>
      <p:sp>
        <p:nvSpPr>
          <p:cNvPr id="16" name="TextBox 15">
            <a:extLst>
              <a:ext uri="{FF2B5EF4-FFF2-40B4-BE49-F238E27FC236}">
                <a16:creationId xmlns:a16="http://schemas.microsoft.com/office/drawing/2014/main" xmlns="" id="{B1FA651F-1AE4-4020-9D11-A1272DE845D3}"/>
              </a:ext>
            </a:extLst>
          </p:cNvPr>
          <p:cNvSpPr txBox="1"/>
          <p:nvPr/>
        </p:nvSpPr>
        <p:spPr>
          <a:xfrm>
            <a:off x="35496" y="6228020"/>
            <a:ext cx="5851698" cy="369332"/>
          </a:xfrm>
          <a:prstGeom prst="rect">
            <a:avLst/>
          </a:prstGeom>
          <a:noFill/>
        </p:spPr>
        <p:txBody>
          <a:bodyPr wrap="square">
            <a:spAutoFit/>
          </a:bodyPr>
          <a:lstStyle/>
          <a:p>
            <a:pPr algn="l"/>
            <a:r>
              <a:rPr lang="en-US" sz="1800" b="0" i="0" dirty="0">
                <a:solidFill>
                  <a:srgbClr val="D8DADD"/>
                </a:solidFill>
                <a:effectLst/>
                <a:latin typeface="Source Sans Pro" panose="020B0503030403020204" pitchFamily="34" charset="0"/>
                <a:hlinkClick r:id="rId5"/>
              </a:rPr>
              <a:t>http://pilonsec.org/strategicplan/cybercrime-pilon</a:t>
            </a:r>
            <a:r>
              <a:rPr lang="en-US" sz="1800" b="0" i="0" dirty="0">
                <a:solidFill>
                  <a:srgbClr val="D8DADD"/>
                </a:solidFill>
                <a:effectLst/>
                <a:latin typeface="Source Sans Pro" panose="020B0503030403020204" pitchFamily="34" charset="0"/>
              </a:rPr>
              <a:t> </a:t>
            </a:r>
            <a:endParaRPr lang="en-GB" sz="12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8992738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xmlns=""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xmlns=""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xmlns=""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67077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r-Latn-RS" dirty="0" err="1" smtClean="0"/>
              <a:t>Visokotehnološki</a:t>
            </a:r>
            <a:r>
              <a:rPr lang="sr-Latn-RS" dirty="0" smtClean="0"/>
              <a:t> kriminal i studije slučaja</a:t>
            </a:r>
            <a:endParaRPr lang="en-GB" dirty="0"/>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sr-Latn-RS" dirty="0" smtClean="0"/>
              <a:t>Osnovi </a:t>
            </a:r>
            <a:r>
              <a:rPr lang="sr-Latn-RS" dirty="0" err="1" smtClean="0"/>
              <a:t>visokotehnološkog</a:t>
            </a:r>
            <a:r>
              <a:rPr lang="sr-Latn-RS" dirty="0" smtClean="0"/>
              <a:t> kriminala</a:t>
            </a:r>
            <a:endParaRPr lang="en-GB" dirty="0"/>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48</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TextBox 7">
            <a:extLst>
              <a:ext uri="{FF2B5EF4-FFF2-40B4-BE49-F238E27FC236}">
                <a16:creationId xmlns:a16="http://schemas.microsoft.com/office/drawing/2014/main" xmlns=""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O</a:t>
            </a:r>
            <a:r>
              <a:rPr lang="sr-Latn-RS" sz="3200" dirty="0" err="1" smtClean="0">
                <a:solidFill>
                  <a:schemeClr val="bg1"/>
                </a:solidFill>
                <a:latin typeface="Verdana" charset="0"/>
                <a:cs typeface="Verdana" charset="0"/>
              </a:rPr>
              <a:t>deljak</a:t>
            </a:r>
            <a:r>
              <a:rPr lang="sr-Latn-RS" sz="3200" dirty="0" smtClean="0">
                <a:solidFill>
                  <a:schemeClr val="bg1"/>
                </a:solidFill>
                <a:latin typeface="Verdana" charset="0"/>
                <a:cs typeface="Verdana" charset="0"/>
              </a:rPr>
              <a:t> </a:t>
            </a:r>
            <a:r>
              <a:rPr lang="en-GB" sz="3200" dirty="0" smtClean="0">
                <a:solidFill>
                  <a:schemeClr val="bg1"/>
                </a:solidFill>
                <a:latin typeface="Verdana" charset="0"/>
                <a:cs typeface="Verdana" charset="0"/>
              </a:rPr>
              <a:t>5</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5362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a:xfrm>
            <a:off x="722313" y="4005064"/>
            <a:ext cx="7772400" cy="1763911"/>
          </a:xfrm>
        </p:spPr>
        <p:txBody>
          <a:bodyPr/>
          <a:lstStyle/>
          <a:p>
            <a:r>
              <a:rPr lang="sr-Latn-RS" dirty="0" smtClean="0">
                <a:solidFill>
                  <a:schemeClr val="tx2">
                    <a:lumMod val="60000"/>
                    <a:lumOff val="40000"/>
                  </a:schemeClr>
                </a:solidFill>
              </a:rPr>
              <a:t>KRIMINAL KOJI ZAVISI OD VISOKE TEHNOLOGIJE I VIRTUELNOG PROSTORA</a:t>
            </a:r>
            <a:endParaRPr lang="en-GB" dirty="0">
              <a:solidFill>
                <a:schemeClr val="tx2">
                  <a:lumMod val="60000"/>
                  <a:lumOff val="40000"/>
                </a:schemeClr>
              </a:solidFill>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49</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94506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r-Latn-RS" dirty="0" smtClean="0"/>
              <a:t>INFORMACIONO DRUŠTVO</a:t>
            </a:r>
            <a:endParaRPr lang="en-GB" dirty="0"/>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sr-Latn-RS" dirty="0" smtClean="0"/>
              <a:t>Osnovi </a:t>
            </a:r>
            <a:r>
              <a:rPr lang="sr-Latn-RS" dirty="0" err="1" smtClean="0"/>
              <a:t>visokotehnološkog</a:t>
            </a:r>
            <a:r>
              <a:rPr lang="sr-Latn-RS" dirty="0" smtClean="0"/>
              <a:t> kriminala</a:t>
            </a:r>
            <a:endParaRPr lang="en-GB" dirty="0"/>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5</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TextBox 7">
            <a:extLst>
              <a:ext uri="{FF2B5EF4-FFF2-40B4-BE49-F238E27FC236}">
                <a16:creationId xmlns:a16="http://schemas.microsoft.com/office/drawing/2014/main" xmlns=""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1</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481753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err="1" smtClean="0">
                <a:solidFill>
                  <a:schemeClr val="bg1"/>
                </a:solidFill>
                <a:latin typeface="Verdana" charset="0"/>
                <a:cs typeface="Verdana" charset="0"/>
              </a:rPr>
              <a:t>Ransomware</a:t>
            </a:r>
            <a:r>
              <a:rPr lang="sr-Latn-RS" sz="3200" dirty="0" smtClean="0">
                <a:solidFill>
                  <a:schemeClr val="bg1"/>
                </a:solidFill>
                <a:latin typeface="Verdana" charset="0"/>
                <a:cs typeface="Verdana" charset="0"/>
              </a:rPr>
              <a:t/>
            </a:r>
            <a:br>
              <a:rPr lang="sr-Latn-RS" sz="3200" dirty="0" smtClean="0">
                <a:solidFill>
                  <a:schemeClr val="bg1"/>
                </a:solidFill>
                <a:latin typeface="Verdana" charset="0"/>
                <a:cs typeface="Verdana" charset="0"/>
              </a:rPr>
            </a:br>
            <a:r>
              <a:rPr lang="sr-Latn-RS" sz="2000" dirty="0" smtClean="0">
                <a:solidFill>
                  <a:schemeClr val="bg1"/>
                </a:solidFill>
                <a:latin typeface="Verdana" charset="0"/>
                <a:cs typeface="Verdana" charset="0"/>
              </a:rPr>
              <a:t>(</a:t>
            </a:r>
            <a:r>
              <a:rPr lang="sr-Latn-RS" sz="2000" dirty="0" err="1" smtClean="0">
                <a:solidFill>
                  <a:schemeClr val="bg1"/>
                </a:solidFill>
                <a:latin typeface="Verdana" charset="0"/>
                <a:cs typeface="Verdana" charset="0"/>
              </a:rPr>
              <a:t>ucenjivački</a:t>
            </a:r>
            <a:r>
              <a:rPr lang="sr-Latn-RS" sz="2000" dirty="0" smtClean="0">
                <a:solidFill>
                  <a:schemeClr val="bg1"/>
                </a:solidFill>
                <a:latin typeface="Verdana" charset="0"/>
                <a:cs typeface="Verdana" charset="0"/>
              </a:rPr>
              <a:t> softver)</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12968" cy="5183335"/>
          </a:xfrm>
        </p:spPr>
        <p:txBody>
          <a:bodyPr/>
          <a:lstStyle/>
          <a:p>
            <a:pPr marL="0" indent="0">
              <a:buNone/>
              <a:defRPr/>
            </a:pPr>
            <a:r>
              <a:rPr lang="sr-Latn-RS" sz="2800" dirty="0"/>
              <a:t>Softver koji blokira pristup podacima žrtve ili preti da će objaviti ili izbrisati te podatke ako ne bude isplaćena ucena</a:t>
            </a:r>
            <a:endParaRPr lang="en-US" altLang="en-US" sz="3000" dirty="0"/>
          </a:p>
          <a:p>
            <a:pPr lvl="1">
              <a:defRPr/>
            </a:pPr>
            <a:r>
              <a:rPr lang="sr-Latn-RS" sz="2400" dirty="0"/>
              <a:t>Tipično se primenjuje pomoću trojanca, koji je maskiran kao legitimni fajl u </a:t>
            </a:r>
            <a:r>
              <a:rPr lang="sr-Latn-RS" sz="2400" dirty="0" err="1"/>
              <a:t>imejlu</a:t>
            </a:r>
            <a:r>
              <a:rPr lang="sr-Latn-RS" sz="2400" dirty="0"/>
              <a:t> ili koji se koristi </a:t>
            </a:r>
            <a:r>
              <a:rPr lang="sr-Latn-RS" sz="2400" i="1" dirty="0"/>
              <a:t>RDP</a:t>
            </a:r>
            <a:r>
              <a:rPr lang="sr-Latn-RS" sz="2400" dirty="0"/>
              <a:t> (</a:t>
            </a:r>
            <a:r>
              <a:rPr lang="sr-Latn-RS" sz="2400" i="1" dirty="0" err="1"/>
              <a:t>Remote</a:t>
            </a:r>
            <a:r>
              <a:rPr lang="sr-Latn-RS" sz="2400" i="1" dirty="0"/>
              <a:t> Desktop </a:t>
            </a:r>
            <a:r>
              <a:rPr lang="sr-Latn-RS" sz="2400" i="1" dirty="0" err="1"/>
              <a:t>Protocol</a:t>
            </a:r>
            <a:r>
              <a:rPr lang="sr-Latn-RS" sz="2400" dirty="0"/>
              <a:t> – udaljeni pristup računaru</a:t>
            </a:r>
            <a:r>
              <a:rPr lang="sr-Latn-RS" altLang="en-US" sz="2400" dirty="0" smtClean="0"/>
              <a:t>)</a:t>
            </a:r>
            <a:endParaRPr lang="en-US" altLang="en-US" sz="2400" dirty="0"/>
          </a:p>
          <a:p>
            <a:pPr lvl="1">
              <a:defRPr/>
            </a:pPr>
            <a:r>
              <a:rPr lang="sr-Latn-RS" sz="2400" dirty="0"/>
              <a:t>Korisnik se na prevaru navede da preuzme ili otvori taj fajl koji stigne kao </a:t>
            </a:r>
            <a:r>
              <a:rPr lang="sr-Latn-RS" sz="2400" dirty="0" err="1"/>
              <a:t>atačment</a:t>
            </a:r>
            <a:r>
              <a:rPr lang="sr-Latn-RS" sz="2400" dirty="0"/>
              <a:t> u </a:t>
            </a:r>
            <a:r>
              <a:rPr lang="sr-Latn-RS" sz="2400" dirty="0" err="1"/>
              <a:t>imejlu</a:t>
            </a:r>
            <a:endParaRPr lang="en-US" altLang="en-US" sz="2400" dirty="0"/>
          </a:p>
          <a:p>
            <a:pPr lvl="1">
              <a:defRPr/>
            </a:pPr>
            <a:r>
              <a:rPr lang="sr-Latn-RS" sz="2400" dirty="0"/>
              <a:t>Zaokret, tj. prelazak sa nasumičnih </a:t>
            </a:r>
            <a:br>
              <a:rPr lang="sr-Latn-RS" sz="2400" dirty="0"/>
            </a:br>
            <a:r>
              <a:rPr lang="sr-Latn-RS" sz="2400" dirty="0"/>
              <a:t>„napada na građane” na mete u </a:t>
            </a:r>
            <a:br>
              <a:rPr lang="sr-Latn-RS" sz="2400" dirty="0"/>
            </a:br>
            <a:r>
              <a:rPr lang="sr-Latn-RS" sz="2400" dirty="0"/>
              <a:t>privatnom/javnom sektoru</a:t>
            </a:r>
            <a:endParaRPr lang="en-US" altLang="en-US" sz="2400" dirty="0"/>
          </a:p>
          <a:p>
            <a:pPr lvl="1">
              <a:defRPr/>
            </a:pPr>
            <a:r>
              <a:rPr lang="sr-Latn-RS" altLang="en-US" sz="2400" dirty="0" err="1" smtClean="0"/>
              <a:t>Najzastupljenija</a:t>
            </a:r>
            <a:r>
              <a:rPr lang="sr-Latn-RS" altLang="en-US" sz="2400" dirty="0" smtClean="0"/>
              <a:t> kibernetska pretnja</a:t>
            </a:r>
            <a:endParaRPr lang="en-US" altLang="en-US" sz="2400" dirty="0"/>
          </a:p>
          <a:p>
            <a:pPr marL="457200" lvl="1" indent="0">
              <a:buNone/>
              <a:defRPr/>
            </a:pPr>
            <a:r>
              <a:rPr lang="en-US" altLang="en-US" sz="1600" dirty="0"/>
              <a:t>					</a:t>
            </a:r>
            <a:r>
              <a:rPr lang="en-US" altLang="en-US" sz="1600" dirty="0" smtClean="0"/>
              <a:t>(</a:t>
            </a:r>
            <a:r>
              <a:rPr lang="sr-Latn-RS" altLang="en-US" sz="1600" dirty="0" smtClean="0"/>
              <a:t>Izveštaj </a:t>
            </a:r>
            <a:r>
              <a:rPr lang="en-US" altLang="en-US" sz="1600" i="1" dirty="0" smtClean="0"/>
              <a:t>IOCTA </a:t>
            </a:r>
            <a:r>
              <a:rPr lang="en-US" altLang="en-US" sz="1600" dirty="0"/>
              <a:t>2019)</a:t>
            </a:r>
          </a:p>
        </p:txBody>
      </p:sp>
      <p:pic>
        <p:nvPicPr>
          <p:cNvPr id="10242" name="Picture 2" descr="Ransomware 101: What Is Ransomware and How Can You Protect Your ...">
            <a:extLst>
              <a:ext uri="{FF2B5EF4-FFF2-40B4-BE49-F238E27FC236}">
                <a16:creationId xmlns:a16="http://schemas.microsoft.com/office/drawing/2014/main" xmlns="" id="{DBC1CD49-8B18-4BC3-B4C7-4E7ED92A1E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9978" y="5229200"/>
            <a:ext cx="2320601"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25539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Ransomware</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5" descr="C:\Users\B.Stam\Desktop\wannacry_05_1024x774.png">
            <a:extLst>
              <a:ext uri="{FF2B5EF4-FFF2-40B4-BE49-F238E27FC236}">
                <a16:creationId xmlns:a16="http://schemas.microsoft.com/office/drawing/2014/main" xmlns="" id="{2DFD966A-C42A-43DD-AA87-5E45E26D6C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7149" y="1216149"/>
            <a:ext cx="6064219" cy="4301958"/>
          </a:xfrm>
          <a:prstGeom prst="rect">
            <a:avLst/>
          </a:prstGeom>
          <a:noFill/>
          <a:ln w="9525">
            <a:solidFill>
              <a:srgbClr val="0070C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3">
            <a:extLst>
              <a:ext uri="{FF2B5EF4-FFF2-40B4-BE49-F238E27FC236}">
                <a16:creationId xmlns:a16="http://schemas.microsoft.com/office/drawing/2014/main" xmlns="" id="{D9A608DB-370D-4709-9E2A-B1E4965AA7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3" y="1201180"/>
            <a:ext cx="4161755" cy="537321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xmlns="" id="{219F8F5A-2942-45E3-A523-B56391431B1C}"/>
              </a:ext>
            </a:extLst>
          </p:cNvPr>
          <p:cNvGrpSpPr/>
          <p:nvPr/>
        </p:nvGrpSpPr>
        <p:grpSpPr>
          <a:xfrm>
            <a:off x="4572000" y="1201180"/>
            <a:ext cx="4176464" cy="5016696"/>
            <a:chOff x="4499992" y="1287792"/>
            <a:chExt cx="4176464" cy="5016696"/>
          </a:xfrm>
        </p:grpSpPr>
        <p:pic>
          <p:nvPicPr>
            <p:cNvPr id="7" name="Picture 6">
              <a:extLst>
                <a:ext uri="{FF2B5EF4-FFF2-40B4-BE49-F238E27FC236}">
                  <a16:creationId xmlns:a16="http://schemas.microsoft.com/office/drawing/2014/main" xmlns="" id="{ACBECBE1-D2E2-4B1F-B775-4B0E0B7133E1}"/>
                </a:ext>
              </a:extLst>
            </p:cNvPr>
            <p:cNvPicPr>
              <a:picLocks noChangeAspect="1"/>
            </p:cNvPicPr>
            <p:nvPr/>
          </p:nvPicPr>
          <p:blipFill>
            <a:blip r:embed="rId6"/>
            <a:stretch>
              <a:fillRect/>
            </a:stretch>
          </p:blipFill>
          <p:spPr>
            <a:xfrm>
              <a:off x="4499992" y="1287792"/>
              <a:ext cx="4095467" cy="5016696"/>
            </a:xfrm>
            <a:prstGeom prst="rect">
              <a:avLst/>
            </a:prstGeom>
            <a:ln>
              <a:solidFill>
                <a:srgbClr val="0070C0"/>
              </a:solidFill>
            </a:ln>
          </p:spPr>
        </p:pic>
        <p:sp>
          <p:nvSpPr>
            <p:cNvPr id="14" name="TextBox 13">
              <a:extLst>
                <a:ext uri="{FF2B5EF4-FFF2-40B4-BE49-F238E27FC236}">
                  <a16:creationId xmlns:a16="http://schemas.microsoft.com/office/drawing/2014/main" xmlns="" id="{F8182BE8-C081-4016-8D8B-08E4A46ED6EE}"/>
                </a:ext>
              </a:extLst>
            </p:cNvPr>
            <p:cNvSpPr txBox="1"/>
            <p:nvPr/>
          </p:nvSpPr>
          <p:spPr>
            <a:xfrm>
              <a:off x="6876256" y="1916832"/>
              <a:ext cx="1800200" cy="369332"/>
            </a:xfrm>
            <a:prstGeom prst="rect">
              <a:avLst/>
            </a:prstGeom>
            <a:solidFill>
              <a:schemeClr val="accent1">
                <a:lumMod val="40000"/>
                <a:lumOff val="60000"/>
              </a:schemeClr>
            </a:solidFill>
          </p:spPr>
          <p:txBody>
            <a:bodyPr wrap="square" rtlCol="0">
              <a:spAutoFit/>
            </a:bodyPr>
            <a:lstStyle/>
            <a:p>
              <a:pPr algn="ctr"/>
              <a:r>
                <a:rPr lang="en-GB" dirty="0" smtClean="0"/>
                <a:t>14</a:t>
              </a:r>
              <a:r>
                <a:rPr lang="sr-Latn-RS" dirty="0" smtClean="0"/>
                <a:t>. avgust</a:t>
              </a:r>
              <a:r>
                <a:rPr lang="en-GB" dirty="0" smtClean="0"/>
                <a:t> 2020</a:t>
              </a:r>
              <a:r>
                <a:rPr lang="sr-Latn-RS" dirty="0" smtClean="0"/>
                <a:t>.</a:t>
              </a:r>
              <a:endParaRPr lang="en-GB" dirty="0"/>
            </a:p>
          </p:txBody>
        </p:sp>
      </p:grpSp>
    </p:spTree>
    <p:extLst>
      <p:ext uri="{BB962C8B-B14F-4D97-AF65-F5344CB8AC3E}">
        <p14:creationId xmlns:p14="http://schemas.microsoft.com/office/powerpoint/2010/main" val="2380816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16632"/>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Visokotehnološki</a:t>
            </a:r>
            <a:r>
              <a:rPr lang="sr-Latn-RS" sz="3200" dirty="0" smtClean="0">
                <a:solidFill>
                  <a:schemeClr val="bg1"/>
                </a:solidFill>
                <a:latin typeface="Verdana" charset="0"/>
                <a:cs typeface="Verdana" charset="0"/>
              </a:rPr>
              <a:t> kriminal kao usluga</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12968" cy="5183335"/>
          </a:xfrm>
        </p:spPr>
        <p:txBody>
          <a:bodyPr/>
          <a:lstStyle/>
          <a:p>
            <a:pPr marL="0" indent="0">
              <a:spcBef>
                <a:spcPts val="300"/>
              </a:spcBef>
              <a:buNone/>
              <a:defRPr/>
            </a:pPr>
            <a:r>
              <a:rPr lang="sr-Latn-RS" altLang="en-US" sz="2800" dirty="0" smtClean="0"/>
              <a:t>Povećava se </a:t>
            </a:r>
            <a:r>
              <a:rPr lang="sr-Latn-RS" altLang="en-US" sz="2800" dirty="0" err="1" smtClean="0"/>
              <a:t>modularizacija</a:t>
            </a:r>
            <a:r>
              <a:rPr lang="sr-Latn-RS" altLang="en-US" sz="2800" dirty="0" smtClean="0"/>
              <a:t> </a:t>
            </a:r>
            <a:r>
              <a:rPr lang="sr-Latn-RS" altLang="en-US" sz="2800" dirty="0" err="1" smtClean="0"/>
              <a:t>visokotehnološkog</a:t>
            </a:r>
            <a:r>
              <a:rPr lang="sr-Latn-RS" altLang="en-US" sz="2800" dirty="0" smtClean="0"/>
              <a:t> kriminala</a:t>
            </a:r>
          </a:p>
          <a:p>
            <a:pPr marL="0" indent="0">
              <a:spcBef>
                <a:spcPts val="300"/>
              </a:spcBef>
              <a:buNone/>
              <a:defRPr/>
            </a:pPr>
            <a:r>
              <a:rPr lang="sr-Latn-RS" altLang="en-US" sz="2800" dirty="0" smtClean="0"/>
              <a:t>Sprovode ga specijalizovane grupe</a:t>
            </a:r>
          </a:p>
          <a:p>
            <a:pPr marL="0" indent="0">
              <a:spcBef>
                <a:spcPts val="300"/>
              </a:spcBef>
              <a:buNone/>
              <a:defRPr/>
            </a:pPr>
            <a:r>
              <a:rPr lang="sr-Latn-RS" sz="2800" dirty="0"/>
              <a:t>Teško je dokazati krivičnu nameru pojedinačnih aktera kao karika u tom lancu</a:t>
            </a:r>
            <a:endParaRPr lang="sr-Latn-RS" altLang="en-US" sz="2800" dirty="0" smtClean="0"/>
          </a:p>
          <a:p>
            <a:pPr marL="0" indent="0">
              <a:spcBef>
                <a:spcPts val="300"/>
              </a:spcBef>
              <a:buNone/>
              <a:defRPr/>
            </a:pPr>
            <a:r>
              <a:rPr lang="sr-Latn-RS" sz="2800" dirty="0"/>
              <a:t>Važan je teret dokazivanja, potrebno je prikupiti veoma uverljive dokaze</a:t>
            </a:r>
            <a:endParaRPr lang="en-US" altLang="en-US" sz="2800" dirty="0"/>
          </a:p>
        </p:txBody>
      </p:sp>
      <p:pic>
        <p:nvPicPr>
          <p:cNvPr id="3" name="Picture 2">
            <a:extLst>
              <a:ext uri="{FF2B5EF4-FFF2-40B4-BE49-F238E27FC236}">
                <a16:creationId xmlns:a16="http://schemas.microsoft.com/office/drawing/2014/main" xmlns="" id="{9626F3EE-3E95-4D8B-9911-72BA42F8E330}"/>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3317" t="4176" r="1826"/>
          <a:stretch/>
        </p:blipFill>
        <p:spPr bwMode="auto">
          <a:xfrm>
            <a:off x="4463072" y="4531967"/>
            <a:ext cx="4501416" cy="1921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7">
            <a:extLst>
              <a:ext uri="{FF2B5EF4-FFF2-40B4-BE49-F238E27FC236}">
                <a16:creationId xmlns:a16="http://schemas.microsoft.com/office/drawing/2014/main" xmlns="" id="{ADCF8F31-4868-4947-BF8B-321880239E85}"/>
              </a:ext>
            </a:extLst>
          </p:cNvPr>
          <p:cNvSpPr>
            <a:spLocks noChangeArrowheads="1"/>
          </p:cNvSpPr>
          <p:nvPr/>
        </p:nvSpPr>
        <p:spPr bwMode="auto">
          <a:xfrm>
            <a:off x="395536" y="3977980"/>
            <a:ext cx="3921106" cy="2547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spcBef>
                <a:spcPts val="600"/>
              </a:spcBef>
              <a:spcAft>
                <a:spcPts val="600"/>
              </a:spcAft>
            </a:pPr>
            <a:r>
              <a:rPr lang="sr-Latn-RS" b="1" u="sng" dirty="0" smtClean="0">
                <a:latin typeface="+mn-lt"/>
                <a:cs typeface="Verdana" charset="0"/>
              </a:rPr>
              <a:t>Primer</a:t>
            </a:r>
            <a:endParaRPr lang="en-GB" b="1" u="sng" dirty="0">
              <a:latin typeface="+mn-lt"/>
              <a:cs typeface="Verdana" charset="0"/>
            </a:endParaRPr>
          </a:p>
          <a:p>
            <a:pPr>
              <a:lnSpc>
                <a:spcPct val="120000"/>
              </a:lnSpc>
              <a:spcBef>
                <a:spcPts val="400"/>
              </a:spcBef>
              <a:spcAft>
                <a:spcPts val="400"/>
              </a:spcAft>
            </a:pPr>
            <a:r>
              <a:rPr lang="sr-Latn-RS" b="1" dirty="0"/>
              <a:t>Međunarodna organizovana grupa specijalizovana za </a:t>
            </a:r>
            <a:r>
              <a:rPr lang="sr-Latn-RS" b="1" dirty="0" err="1"/>
              <a:t>visokotehnološki</a:t>
            </a:r>
            <a:r>
              <a:rPr lang="sr-Latn-RS" b="1" dirty="0"/>
              <a:t> kriminal o</a:t>
            </a:r>
            <a:r>
              <a:rPr lang="sr-Latn-RS" dirty="0"/>
              <a:t>sumnjičena je za krađu </a:t>
            </a:r>
            <a:r>
              <a:rPr lang="sr-Latn-RS" b="1" dirty="0"/>
              <a:t>100 miliona dolara od više od 41.000 žrtava </a:t>
            </a:r>
            <a:r>
              <a:rPr lang="sr-Latn-RS" dirty="0"/>
              <a:t>uz pomoć </a:t>
            </a:r>
            <a:r>
              <a:rPr lang="sr-Latn-RS" b="1" dirty="0"/>
              <a:t>skrivenog bankarskog trojanca pod nazivom</a:t>
            </a:r>
            <a:r>
              <a:rPr lang="sr-Latn-RS" b="1" dirty="0" smtClean="0">
                <a:latin typeface="+mn-lt"/>
                <a:cs typeface="Verdana" charset="0"/>
              </a:rPr>
              <a:t> </a:t>
            </a:r>
            <a:r>
              <a:rPr lang="en-GB" b="1" dirty="0" err="1" smtClean="0">
                <a:solidFill>
                  <a:srgbClr val="FF0000"/>
                </a:solidFill>
                <a:latin typeface="+mn-lt"/>
                <a:cs typeface="Verdana" charset="0"/>
              </a:rPr>
              <a:t>GozNym</a:t>
            </a:r>
            <a:endParaRPr lang="en-US" b="1" dirty="0">
              <a:solidFill>
                <a:srgbClr val="FF0000"/>
              </a:solidFill>
              <a:latin typeface="+mn-lt"/>
              <a:cs typeface="Verdana" charset="0"/>
            </a:endParaRPr>
          </a:p>
        </p:txBody>
      </p:sp>
    </p:spTree>
    <p:extLst>
      <p:ext uri="{BB962C8B-B14F-4D97-AF65-F5344CB8AC3E}">
        <p14:creationId xmlns:p14="http://schemas.microsoft.com/office/powerpoint/2010/main" val="3533566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Kompromitovanje podataka</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12968" cy="5183335"/>
          </a:xfrm>
        </p:spPr>
        <p:txBody>
          <a:bodyPr/>
          <a:lstStyle/>
          <a:p>
            <a:pPr marL="0" indent="0">
              <a:buNone/>
              <a:defRPr/>
            </a:pPr>
            <a:r>
              <a:rPr lang="sr-Latn-RS" dirty="0"/>
              <a:t>Protivzakonito pribavljanje finansijskih i drugih podataka</a:t>
            </a:r>
            <a:endParaRPr lang="en-US" altLang="en-US" dirty="0"/>
          </a:p>
          <a:p>
            <a:pPr lvl="1"/>
            <a:r>
              <a:rPr lang="sr-Latn-RS" dirty="0"/>
              <a:t>Informacije vezane za kreditne kartice</a:t>
            </a:r>
            <a:endParaRPr lang="en-US" dirty="0"/>
          </a:p>
          <a:p>
            <a:pPr lvl="1"/>
            <a:r>
              <a:rPr lang="sr-Latn-RS" dirty="0" err="1"/>
              <a:t>Onlajn</a:t>
            </a:r>
            <a:r>
              <a:rPr lang="sr-Latn-RS" dirty="0"/>
              <a:t> bankarski akreditivi</a:t>
            </a:r>
            <a:endParaRPr lang="en-US" dirty="0"/>
          </a:p>
          <a:p>
            <a:pPr lvl="1"/>
            <a:r>
              <a:rPr lang="sr-Latn-RS" dirty="0" err="1"/>
              <a:t>Kriptovalutni</a:t>
            </a:r>
            <a:r>
              <a:rPr lang="sr-Latn-RS" dirty="0"/>
              <a:t> </a:t>
            </a:r>
            <a:r>
              <a:rPr lang="sr-Latn-RS" dirty="0" smtClean="0"/>
              <a:t>novčanici</a:t>
            </a:r>
          </a:p>
          <a:p>
            <a:pPr lvl="1"/>
            <a:r>
              <a:rPr lang="sr-Latn-RS" dirty="0" smtClean="0"/>
              <a:t>Lični </a:t>
            </a:r>
            <a:r>
              <a:rPr lang="sr-Latn-RS" dirty="0"/>
              <a:t>podaci i podaci za </a:t>
            </a:r>
            <a:r>
              <a:rPr lang="sr-Latn-RS" dirty="0" err="1"/>
              <a:t>logovanje</a:t>
            </a:r>
            <a:endParaRPr lang="en-US" altLang="en-US" dirty="0"/>
          </a:p>
          <a:p>
            <a:pPr>
              <a:defRPr/>
            </a:pPr>
            <a:r>
              <a:rPr lang="sr-Latn-RS" sz="2800" dirty="0"/>
              <a:t>Ti podaci se prikupljaju „pecanjem”, </a:t>
            </a:r>
            <a:r>
              <a:rPr lang="sr-Latn-RS" sz="2800" dirty="0" err="1"/>
              <a:t>curenjem</a:t>
            </a:r>
            <a:r>
              <a:rPr lang="sr-Latn-RS" sz="2800" dirty="0"/>
              <a:t> podataka i primenom drugih vidova </a:t>
            </a:r>
            <a:br>
              <a:rPr lang="sr-Latn-RS" sz="2800" dirty="0"/>
            </a:br>
            <a:r>
              <a:rPr lang="sr-Latn-RS" sz="2800" dirty="0"/>
              <a:t>zlonamernog softvera</a:t>
            </a:r>
            <a:endParaRPr lang="en-US" altLang="en-US" sz="2800" dirty="0"/>
          </a:p>
        </p:txBody>
      </p:sp>
      <p:pic>
        <p:nvPicPr>
          <p:cNvPr id="1026" name="Picture 2" descr="Personal Data Theft - CyberInsurance.com">
            <a:extLst>
              <a:ext uri="{FF2B5EF4-FFF2-40B4-BE49-F238E27FC236}">
                <a16:creationId xmlns:a16="http://schemas.microsoft.com/office/drawing/2014/main" xmlns="" id="{6FE29A3D-3286-4D5F-B363-AE76AA7DE5F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12322" y="5038624"/>
            <a:ext cx="2123728" cy="1414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76724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Kompromitovanje podataka</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Personal Data Theft - CyberInsurance.com">
            <a:extLst>
              <a:ext uri="{FF2B5EF4-FFF2-40B4-BE49-F238E27FC236}">
                <a16:creationId xmlns:a16="http://schemas.microsoft.com/office/drawing/2014/main" xmlns="" id="{6FE29A3D-3286-4D5F-B363-AE76AA7DE5F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12322" y="5038624"/>
            <a:ext cx="2123728" cy="141471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xmlns="" id="{93F8C88A-D874-44DD-BC15-EC1D0DAAFACC}"/>
              </a:ext>
            </a:extLst>
          </p:cNvPr>
          <p:cNvPicPr>
            <a:picLocks noChangeAspect="1"/>
          </p:cNvPicPr>
          <p:nvPr/>
        </p:nvPicPr>
        <p:blipFill>
          <a:blip r:embed="rId5"/>
          <a:stretch>
            <a:fillRect/>
          </a:stretch>
        </p:blipFill>
        <p:spPr>
          <a:xfrm>
            <a:off x="179512" y="1270001"/>
            <a:ext cx="6588224" cy="1445429"/>
          </a:xfrm>
          <a:prstGeom prst="rect">
            <a:avLst/>
          </a:prstGeom>
          <a:ln>
            <a:solidFill>
              <a:schemeClr val="accent1"/>
            </a:solidFill>
          </a:ln>
        </p:spPr>
      </p:pic>
      <p:pic>
        <p:nvPicPr>
          <p:cNvPr id="6" name="Picture 5">
            <a:extLst>
              <a:ext uri="{FF2B5EF4-FFF2-40B4-BE49-F238E27FC236}">
                <a16:creationId xmlns:a16="http://schemas.microsoft.com/office/drawing/2014/main" xmlns="" id="{095F735A-1E31-4DB3-B1EC-17942D486F19}"/>
              </a:ext>
            </a:extLst>
          </p:cNvPr>
          <p:cNvPicPr>
            <a:picLocks noChangeAspect="1"/>
          </p:cNvPicPr>
          <p:nvPr/>
        </p:nvPicPr>
        <p:blipFill>
          <a:blip r:embed="rId6"/>
          <a:stretch>
            <a:fillRect/>
          </a:stretch>
        </p:blipFill>
        <p:spPr>
          <a:xfrm>
            <a:off x="395536" y="2854176"/>
            <a:ext cx="2952328" cy="3548050"/>
          </a:xfrm>
          <a:prstGeom prst="rect">
            <a:avLst/>
          </a:prstGeom>
          <a:ln>
            <a:solidFill>
              <a:schemeClr val="accent1"/>
            </a:solidFill>
          </a:ln>
        </p:spPr>
      </p:pic>
      <p:pic>
        <p:nvPicPr>
          <p:cNvPr id="8" name="Picture 7">
            <a:extLst>
              <a:ext uri="{FF2B5EF4-FFF2-40B4-BE49-F238E27FC236}">
                <a16:creationId xmlns:a16="http://schemas.microsoft.com/office/drawing/2014/main" xmlns="" id="{FDDEECD8-ABAE-4533-85CA-383A920B4425}"/>
              </a:ext>
            </a:extLst>
          </p:cNvPr>
          <p:cNvPicPr>
            <a:picLocks noChangeAspect="1"/>
          </p:cNvPicPr>
          <p:nvPr/>
        </p:nvPicPr>
        <p:blipFill>
          <a:blip r:embed="rId7"/>
          <a:stretch>
            <a:fillRect/>
          </a:stretch>
        </p:blipFill>
        <p:spPr>
          <a:xfrm>
            <a:off x="3851920" y="2952340"/>
            <a:ext cx="4716016" cy="1859777"/>
          </a:xfrm>
          <a:prstGeom prst="rect">
            <a:avLst/>
          </a:prstGeom>
          <a:ln>
            <a:solidFill>
              <a:schemeClr val="accent1"/>
            </a:solidFill>
          </a:ln>
        </p:spPr>
      </p:pic>
    </p:spTree>
    <p:extLst>
      <p:ext uri="{BB962C8B-B14F-4D97-AF65-F5344CB8AC3E}">
        <p14:creationId xmlns:p14="http://schemas.microsoft.com/office/powerpoint/2010/main" val="25601409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DoS/DDoS</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114300" indent="0">
              <a:buNone/>
              <a:defRPr/>
            </a:pPr>
            <a:r>
              <a:rPr lang="sr-Latn-RS" b="1" i="1" dirty="0" err="1">
                <a:solidFill>
                  <a:srgbClr val="0070C0"/>
                </a:solidFill>
              </a:rPr>
              <a:t>DoS</a:t>
            </a:r>
            <a:r>
              <a:rPr lang="sr-Latn-RS" b="1" dirty="0">
                <a:solidFill>
                  <a:srgbClr val="0070C0"/>
                </a:solidFill>
              </a:rPr>
              <a:t> (uskraćivanje usluge) </a:t>
            </a:r>
            <a:r>
              <a:rPr lang="sr-Latn-RS" dirty="0">
                <a:solidFill>
                  <a:srgbClr val="0070C0"/>
                </a:solidFill>
              </a:rPr>
              <a:t>ili </a:t>
            </a:r>
            <a:r>
              <a:rPr lang="es-CL" b="1" i="1" dirty="0">
                <a:solidFill>
                  <a:srgbClr val="0070C0"/>
                </a:solidFill>
              </a:rPr>
              <a:t>D</a:t>
            </a:r>
            <a:r>
              <a:rPr lang="sr-Latn-RS" b="1" i="1" dirty="0" err="1">
                <a:solidFill>
                  <a:srgbClr val="0070C0"/>
                </a:solidFill>
              </a:rPr>
              <a:t>DoS</a:t>
            </a:r>
            <a:r>
              <a:rPr lang="sr-Latn-RS" b="1" dirty="0">
                <a:solidFill>
                  <a:srgbClr val="0070C0"/>
                </a:solidFill>
              </a:rPr>
              <a:t> (distribuirani napad uskraćivanjem usluge</a:t>
            </a:r>
            <a:r>
              <a:rPr lang="sr-Latn-RS" b="1" dirty="0" smtClean="0">
                <a:solidFill>
                  <a:srgbClr val="0070C0"/>
                </a:solidFill>
              </a:rPr>
              <a:t>)</a:t>
            </a:r>
            <a:endParaRPr lang="en-GB" b="1" dirty="0">
              <a:solidFill>
                <a:srgbClr val="0070C0"/>
              </a:solidFill>
            </a:endParaRPr>
          </a:p>
          <a:p>
            <a:pPr marL="971550" lvl="1" indent="-457200">
              <a:spcBef>
                <a:spcPts val="300"/>
              </a:spcBef>
              <a:defRPr/>
            </a:pPr>
            <a:r>
              <a:rPr lang="sr-Latn-RS" sz="2600" dirty="0" smtClean="0"/>
              <a:t>Napad u kome napadač  nastoji da uređaj ili </a:t>
            </a:r>
            <a:br>
              <a:rPr lang="sr-Latn-RS" sz="2600" dirty="0" smtClean="0"/>
            </a:br>
            <a:r>
              <a:rPr lang="sr-Latn-RS" sz="2600" dirty="0" smtClean="0"/>
              <a:t>resurs učini nedostupnim</a:t>
            </a:r>
            <a:endParaRPr lang="en-GB" sz="2600" dirty="0"/>
          </a:p>
          <a:p>
            <a:pPr marL="971550" lvl="1" indent="-457200">
              <a:spcBef>
                <a:spcPts val="300"/>
              </a:spcBef>
              <a:defRPr/>
            </a:pPr>
            <a:r>
              <a:rPr lang="sr-Latn-RS" sz="2600" dirty="0" smtClean="0"/>
              <a:t>Privremeno ili neograničeno</a:t>
            </a:r>
            <a:endParaRPr lang="en-GB" sz="2600" dirty="0"/>
          </a:p>
          <a:p>
            <a:pPr marL="971550" lvl="1" indent="-457200">
              <a:spcBef>
                <a:spcPts val="300"/>
              </a:spcBef>
              <a:defRPr/>
            </a:pPr>
            <a:r>
              <a:rPr lang="sr-Latn-RS" sz="2600" dirty="0" smtClean="0"/>
              <a:t>Remećenje usluga</a:t>
            </a:r>
            <a:endParaRPr lang="en-GB" sz="2600" dirty="0"/>
          </a:p>
          <a:p>
            <a:pPr marL="971550" lvl="1" indent="-457200">
              <a:spcBef>
                <a:spcPts val="300"/>
              </a:spcBef>
              <a:defRPr/>
            </a:pPr>
            <a:r>
              <a:rPr lang="sr-Latn-RS" sz="2600" dirty="0" smtClean="0"/>
              <a:t>Obično se vrši tako što se računar koji je</a:t>
            </a:r>
            <a:br>
              <a:rPr lang="sr-Latn-RS" sz="2600" dirty="0" smtClean="0"/>
            </a:br>
            <a:r>
              <a:rPr lang="sr-Latn-RS" sz="2600" dirty="0" smtClean="0"/>
              <a:t>napadnut zatrpa ili preplavi zahtevima</a:t>
            </a:r>
            <a:endParaRPr lang="en-GB" sz="2600" dirty="0"/>
          </a:p>
          <a:p>
            <a:pPr marL="571500" indent="-457200">
              <a:spcBef>
                <a:spcPts val="300"/>
              </a:spcBef>
              <a:defRPr/>
            </a:pPr>
            <a:r>
              <a:rPr lang="sr-Latn-RS" sz="2600" dirty="0" smtClean="0"/>
              <a:t>Kod distribuiranog napada </a:t>
            </a:r>
            <a:r>
              <a:rPr lang="en-GB" sz="2600" dirty="0" smtClean="0"/>
              <a:t>(</a:t>
            </a:r>
            <a:r>
              <a:rPr lang="en-GB" sz="2600" i="1" dirty="0" smtClean="0"/>
              <a:t>DD</a:t>
            </a:r>
            <a:r>
              <a:rPr lang="sr-Latn-RS" sz="2600" i="1" dirty="0" smtClean="0"/>
              <a:t>o</a:t>
            </a:r>
            <a:r>
              <a:rPr lang="en-GB" sz="2600" i="1" dirty="0" smtClean="0"/>
              <a:t>S</a:t>
            </a:r>
            <a:r>
              <a:rPr lang="en-GB" sz="2600" dirty="0"/>
              <a:t>)</a:t>
            </a:r>
          </a:p>
          <a:p>
            <a:pPr marL="971550" lvl="1" indent="-457200">
              <a:spcBef>
                <a:spcPts val="300"/>
              </a:spcBef>
              <a:defRPr/>
            </a:pPr>
            <a:r>
              <a:rPr lang="sr-Latn-RS" sz="2600" dirty="0" smtClean="0"/>
              <a:t>Bujica zahteva stiže iz mnogih izvora</a:t>
            </a:r>
          </a:p>
          <a:p>
            <a:pPr marL="971550" lvl="1" indent="-457200">
              <a:spcBef>
                <a:spcPts val="300"/>
              </a:spcBef>
              <a:defRPr/>
            </a:pPr>
            <a:r>
              <a:rPr lang="sr-Latn-RS" sz="2600" dirty="0" smtClean="0"/>
              <a:t>Činjenica da su izvori različiti otežava zaustavljanje napada</a:t>
            </a:r>
            <a:endParaRPr lang="en-GB" sz="2600" dirty="0"/>
          </a:p>
        </p:txBody>
      </p:sp>
      <p:pic>
        <p:nvPicPr>
          <p:cNvPr id="4098" name="Picture 2">
            <a:extLst>
              <a:ext uri="{FF2B5EF4-FFF2-40B4-BE49-F238E27FC236}">
                <a16:creationId xmlns:a16="http://schemas.microsoft.com/office/drawing/2014/main" xmlns="" id="{E9282261-6DB0-4627-B6CB-880003CD876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1263" y="2422183"/>
            <a:ext cx="2221217" cy="314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081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DoS/DDoS</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784530" cy="5183335"/>
          </a:xfrm>
        </p:spPr>
        <p:txBody>
          <a:bodyPr/>
          <a:lstStyle/>
          <a:p>
            <a:pPr marL="114300" indent="0">
              <a:buNone/>
              <a:defRPr/>
            </a:pPr>
            <a:r>
              <a:rPr lang="sr-Latn-RS" dirty="0" smtClean="0"/>
              <a:t>Zašto</a:t>
            </a:r>
            <a:r>
              <a:rPr lang="en-GB" dirty="0" smtClean="0"/>
              <a:t>?</a:t>
            </a:r>
            <a:endParaRPr lang="en-GB" dirty="0"/>
          </a:p>
          <a:p>
            <a:pPr marL="971550" lvl="1" indent="-457200">
              <a:defRPr/>
            </a:pPr>
            <a:r>
              <a:rPr lang="sr-Latn-RS" dirty="0" smtClean="0"/>
              <a:t>Iznuda je </a:t>
            </a:r>
            <a:r>
              <a:rPr lang="sr-Latn-RS" dirty="0" err="1" smtClean="0"/>
              <a:t>najdominantnija</a:t>
            </a:r>
            <a:endParaRPr lang="en-GB" dirty="0"/>
          </a:p>
          <a:p>
            <a:pPr marL="971550" lvl="1" indent="-457200">
              <a:defRPr/>
            </a:pPr>
            <a:r>
              <a:rPr lang="sr-Latn-RS" dirty="0" smtClean="0"/>
              <a:t>Ideološki i politički motivi</a:t>
            </a:r>
            <a:endParaRPr lang="en-GB" dirty="0"/>
          </a:p>
          <a:p>
            <a:pPr marL="971550" lvl="1" indent="-457200">
              <a:defRPr/>
            </a:pPr>
            <a:r>
              <a:rPr lang="sr-Latn-RS" dirty="0" smtClean="0"/>
              <a:t>Sasvim zlonamerno</a:t>
            </a:r>
            <a:endParaRPr lang="en-GB" dirty="0"/>
          </a:p>
          <a:p>
            <a:pPr marL="114300" indent="0">
              <a:buNone/>
              <a:defRPr/>
            </a:pPr>
            <a:r>
              <a:rPr lang="sr-Latn-RS" dirty="0" smtClean="0"/>
              <a:t>Mete</a:t>
            </a:r>
            <a:endParaRPr lang="en-GB" dirty="0"/>
          </a:p>
          <a:p>
            <a:pPr marL="971550" lvl="1" indent="-457200">
              <a:defRPr/>
            </a:pPr>
            <a:r>
              <a:rPr lang="sr-Latn-RS" dirty="0" smtClean="0"/>
              <a:t>Finansijske institucije</a:t>
            </a:r>
          </a:p>
          <a:p>
            <a:pPr marL="971550" lvl="1" indent="-457200">
              <a:defRPr/>
            </a:pPr>
            <a:r>
              <a:rPr lang="sr-Latn-RS" dirty="0" smtClean="0"/>
              <a:t>Entiteti u javnom sektoru (policija/vlada)</a:t>
            </a:r>
          </a:p>
          <a:p>
            <a:pPr marL="971550" lvl="1" indent="-457200">
              <a:defRPr/>
            </a:pPr>
            <a:r>
              <a:rPr lang="sr-Latn-RS" dirty="0" smtClean="0"/>
              <a:t>Putničke agencije, internet/posebno važna infrastruktura</a:t>
            </a:r>
            <a:endParaRPr lang="en-GB" dirty="0"/>
          </a:p>
          <a:p>
            <a:pPr marL="971550" lvl="1" indent="-457200">
              <a:defRPr/>
            </a:pPr>
            <a:r>
              <a:rPr lang="sr-Latn-RS" dirty="0" err="1" smtClean="0"/>
              <a:t>Onlajn</a:t>
            </a:r>
            <a:r>
              <a:rPr lang="sr-Latn-RS" dirty="0" smtClean="0"/>
              <a:t> </a:t>
            </a:r>
            <a:r>
              <a:rPr lang="sr-Latn-RS" dirty="0" err="1" smtClean="0"/>
              <a:t>gejming</a:t>
            </a:r>
            <a:r>
              <a:rPr lang="en-GB" dirty="0" smtClean="0"/>
              <a:t>/</a:t>
            </a:r>
            <a:r>
              <a:rPr lang="sr-Latn-RS" dirty="0" smtClean="0"/>
              <a:t>kockanje</a:t>
            </a:r>
            <a:endParaRPr lang="en-GB" dirty="0"/>
          </a:p>
        </p:txBody>
      </p:sp>
      <p:pic>
        <p:nvPicPr>
          <p:cNvPr id="4098" name="Picture 2">
            <a:extLst>
              <a:ext uri="{FF2B5EF4-FFF2-40B4-BE49-F238E27FC236}">
                <a16:creationId xmlns:a16="http://schemas.microsoft.com/office/drawing/2014/main" xmlns="" id="{E9282261-6DB0-4627-B6CB-880003CD876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39785" y="1556792"/>
            <a:ext cx="2221217" cy="314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160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Botnet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892480" cy="5183335"/>
          </a:xfrm>
        </p:spPr>
        <p:txBody>
          <a:bodyPr/>
          <a:lstStyle/>
          <a:p>
            <a:pPr marL="0" indent="0">
              <a:buNone/>
              <a:defRPr/>
            </a:pPr>
            <a:r>
              <a:rPr lang="en-GB" altLang="sr-Latn-RS" i="1" dirty="0" smtClean="0"/>
              <a:t>Ro</a:t>
            </a:r>
            <a:r>
              <a:rPr lang="en-GB" altLang="sr-Latn-RS" b="1" i="1" dirty="0" smtClean="0">
                <a:solidFill>
                  <a:srgbClr val="0070C0"/>
                </a:solidFill>
              </a:rPr>
              <a:t>bot</a:t>
            </a:r>
            <a:r>
              <a:rPr lang="en-GB" altLang="sr-Latn-RS" i="1" dirty="0" smtClean="0"/>
              <a:t> </a:t>
            </a:r>
            <a:r>
              <a:rPr lang="en-GB" altLang="sr-Latn-RS" b="1" i="1" dirty="0">
                <a:solidFill>
                  <a:srgbClr val="0070C0"/>
                </a:solidFill>
              </a:rPr>
              <a:t>Net</a:t>
            </a:r>
            <a:r>
              <a:rPr lang="en-GB" altLang="sr-Latn-RS" i="1" dirty="0"/>
              <a:t>work </a:t>
            </a:r>
            <a:r>
              <a:rPr lang="en-GB" altLang="sr-Latn-RS" dirty="0" smtClean="0"/>
              <a:t>– </a:t>
            </a:r>
            <a:r>
              <a:rPr lang="sr-Latn-RS" altLang="sr-Latn-RS" dirty="0"/>
              <a:t>m</a:t>
            </a:r>
            <a:r>
              <a:rPr lang="sr-Latn-RS" altLang="sr-Latn-RS" dirty="0" smtClean="0"/>
              <a:t>reže kompromitovanih računara (zombija</a:t>
            </a:r>
            <a:r>
              <a:rPr lang="en-GB" altLang="sr-Latn-RS" dirty="0" smtClean="0"/>
              <a:t>)</a:t>
            </a:r>
            <a:endParaRPr lang="en-GB" altLang="sr-Latn-RS" dirty="0"/>
          </a:p>
          <a:p>
            <a:pPr lvl="1"/>
            <a:r>
              <a:rPr lang="sr-Latn-RS" dirty="0"/>
              <a:t>Kontroliše ih jedno lice ili organizacija</a:t>
            </a:r>
            <a:endParaRPr lang="en-US" dirty="0"/>
          </a:p>
          <a:p>
            <a:pPr lvl="1"/>
            <a:r>
              <a:rPr lang="sr-Latn-RS" dirty="0"/>
              <a:t>Namena im je korišćenje u protivzakonitim aktivnostima</a:t>
            </a:r>
            <a:endParaRPr lang="en-US" dirty="0"/>
          </a:p>
          <a:p>
            <a:pPr lvl="1"/>
            <a:r>
              <a:rPr lang="sr-Latn-RS" dirty="0"/>
              <a:t>Inficirane računare kontrolišu pomoću softvera koji omogućuje automatizaciju operacija na celoj </a:t>
            </a:r>
            <a:r>
              <a:rPr lang="sr-Latn-RS" dirty="0" smtClean="0"/>
              <a:t>mreži</a:t>
            </a:r>
          </a:p>
          <a:p>
            <a:pPr lvl="1"/>
            <a:r>
              <a:rPr lang="sr-Latn-RS" dirty="0" smtClean="0"/>
              <a:t>Miruju </a:t>
            </a:r>
            <a:r>
              <a:rPr lang="sr-Latn-RS" dirty="0"/>
              <a:t>do trenutka kada je potrebno da se uključe</a:t>
            </a:r>
            <a:endParaRPr lang="en-GB" altLang="sr-Latn-RS" dirty="0"/>
          </a:p>
        </p:txBody>
      </p:sp>
    </p:spTree>
    <p:extLst>
      <p:ext uri="{BB962C8B-B14F-4D97-AF65-F5344CB8AC3E}">
        <p14:creationId xmlns:p14="http://schemas.microsoft.com/office/powerpoint/2010/main" val="4219863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Botnet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1">
            <a:extLst>
              <a:ext uri="{FF2B5EF4-FFF2-40B4-BE49-F238E27FC236}">
                <a16:creationId xmlns:a16="http://schemas.microsoft.com/office/drawing/2014/main" xmlns="" id="{D3574013-EB7D-4349-9203-3493452034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18427" y="1196752"/>
            <a:ext cx="6507146" cy="5022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735599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DoS/DDoS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114300" indent="0">
              <a:buNone/>
              <a:defRPr/>
            </a:pPr>
            <a:r>
              <a:rPr lang="sr-Latn-RS" sz="2400" dirty="0" smtClean="0"/>
              <a:t>Razmere problema</a:t>
            </a:r>
            <a:endParaRPr lang="en-US" sz="2400" dirty="0"/>
          </a:p>
          <a:p>
            <a:pPr marL="571500" indent="-457200">
              <a:defRPr/>
            </a:pPr>
            <a:r>
              <a:rPr lang="en-US" sz="2400" dirty="0" smtClean="0"/>
              <a:t>2018</a:t>
            </a:r>
            <a:r>
              <a:rPr lang="sr-Latn-RS" sz="2400" dirty="0" smtClean="0"/>
              <a:t>.</a:t>
            </a:r>
            <a:endParaRPr lang="en-US" sz="2400" dirty="0"/>
          </a:p>
          <a:p>
            <a:pPr marL="971550" lvl="1" indent="-457200">
              <a:defRPr/>
            </a:pPr>
            <a:r>
              <a:rPr lang="sr-Latn-RS" sz="2400" dirty="0"/>
              <a:t>Dva najveća </a:t>
            </a:r>
            <a:r>
              <a:rPr lang="en-US" sz="2400" i="1" dirty="0"/>
              <a:t>DDOS</a:t>
            </a:r>
            <a:r>
              <a:rPr lang="en-US" sz="2400" dirty="0"/>
              <a:t> </a:t>
            </a:r>
            <a:r>
              <a:rPr lang="sr-Latn-RS" sz="2400" dirty="0"/>
              <a:t>napada pomoću „</a:t>
            </a:r>
            <a:r>
              <a:rPr lang="en-US" sz="2400" dirty="0" err="1"/>
              <a:t>memcache</a:t>
            </a:r>
            <a:r>
              <a:rPr lang="sr-Latn-RS" sz="2400" dirty="0"/>
              <a:t>” eksploatacionog paketa (</a:t>
            </a:r>
            <a:r>
              <a:rPr lang="sr-Latn-RS" sz="2000" i="1" dirty="0" err="1"/>
              <a:t>memcache</a:t>
            </a:r>
            <a:r>
              <a:rPr lang="sr-Latn-RS" sz="2000" dirty="0"/>
              <a:t> je softver za </a:t>
            </a:r>
            <a:r>
              <a:rPr lang="sr-Latn-RS" sz="2000" dirty="0" err="1"/>
              <a:t>keširanje</a:t>
            </a:r>
            <a:r>
              <a:rPr lang="sr-Latn-RS" sz="2000" dirty="0"/>
              <a:t> objekata distribuirane memorije</a:t>
            </a:r>
            <a:r>
              <a:rPr lang="sr-Latn-RS" sz="2000" dirty="0" smtClean="0"/>
              <a:t>)</a:t>
            </a:r>
            <a:endParaRPr lang="en-US" sz="2000" dirty="0"/>
          </a:p>
          <a:p>
            <a:pPr marL="971550" lvl="1" indent="-457200">
              <a:defRPr/>
            </a:pPr>
            <a:r>
              <a:rPr lang="sr-Latn-RS" sz="2400" dirty="0"/>
              <a:t>Odvojeni napadi </a:t>
            </a:r>
            <a:r>
              <a:rPr lang="es-CL" sz="2400" dirty="0"/>
              <a:t>1</a:t>
            </a:r>
            <a:r>
              <a:rPr lang="sr-Latn-RS" sz="2400" dirty="0"/>
              <a:t>,</a:t>
            </a:r>
            <a:r>
              <a:rPr lang="es-CL" sz="2400" dirty="0"/>
              <a:t>35 </a:t>
            </a:r>
            <a:r>
              <a:rPr lang="sr-Latn-RS" sz="2400" dirty="0"/>
              <a:t>i</a:t>
            </a:r>
            <a:r>
              <a:rPr lang="es-CL" sz="2400" dirty="0"/>
              <a:t> 1</a:t>
            </a:r>
            <a:r>
              <a:rPr lang="sr-Latn-RS" sz="2400" dirty="0"/>
              <a:t>,</a:t>
            </a:r>
            <a:r>
              <a:rPr lang="es-CL" sz="2400" dirty="0"/>
              <a:t>7 </a:t>
            </a:r>
            <a:r>
              <a:rPr lang="sr-Latn-RS" sz="2400" dirty="0"/>
              <a:t>terabajta (drugi napadi pokrenuti u </a:t>
            </a:r>
            <a:r>
              <a:rPr lang="es-CL" sz="2400" i="1" dirty="0" err="1"/>
              <a:t>GitHub</a:t>
            </a:r>
            <a:r>
              <a:rPr lang="es-CL" sz="2400" dirty="0"/>
              <a:t> (</a:t>
            </a:r>
            <a:r>
              <a:rPr lang="sr-Latn-RS" sz="2400" dirty="0" err="1"/>
              <a:t>onlajn</a:t>
            </a:r>
            <a:r>
              <a:rPr lang="sr-Latn-RS" sz="2400" dirty="0"/>
              <a:t> platforma</a:t>
            </a:r>
            <a:r>
              <a:rPr lang="en-US" sz="2400" dirty="0" smtClean="0"/>
              <a:t>)</a:t>
            </a:r>
            <a:endParaRPr lang="en-US" sz="2400" dirty="0"/>
          </a:p>
          <a:p>
            <a:pPr marL="514350" lvl="1" indent="0">
              <a:buNone/>
              <a:defRPr/>
            </a:pPr>
            <a:r>
              <a:rPr lang="en-US" sz="2400" dirty="0"/>
              <a:t>	</a:t>
            </a:r>
            <a:r>
              <a:rPr lang="en-US" sz="2000" dirty="0" smtClean="0"/>
              <a:t>(</a:t>
            </a:r>
            <a:r>
              <a:rPr lang="sr-Latn-RS" sz="2000" dirty="0"/>
              <a:t>Kontekst </a:t>
            </a:r>
            <a:r>
              <a:rPr lang="en-US" sz="2000" dirty="0"/>
              <a:t>– </a:t>
            </a:r>
            <a:r>
              <a:rPr lang="sr-Latn-RS" sz="2000" dirty="0"/>
              <a:t>u </a:t>
            </a:r>
            <a:r>
              <a:rPr lang="en-US" sz="2000" dirty="0"/>
              <a:t>2017</a:t>
            </a:r>
            <a:r>
              <a:rPr lang="sr-Latn-RS" sz="2000" dirty="0"/>
              <a:t>. </a:t>
            </a:r>
            <a:r>
              <a:rPr lang="en-US" sz="2000" i="1" dirty="0"/>
              <a:t>Facebook</a:t>
            </a:r>
            <a:r>
              <a:rPr lang="en-US" sz="2000" dirty="0"/>
              <a:t> </a:t>
            </a:r>
            <a:r>
              <a:rPr lang="sr-Latn-RS" sz="2000" dirty="0"/>
              <a:t>je „gutao” </a:t>
            </a:r>
            <a:r>
              <a:rPr lang="en-US" sz="2000" dirty="0"/>
              <a:t>0,35 </a:t>
            </a:r>
            <a:r>
              <a:rPr lang="en-US" sz="2000" dirty="0" err="1"/>
              <a:t>terabajta</a:t>
            </a:r>
            <a:r>
              <a:rPr lang="en-US" sz="2000" dirty="0"/>
              <a:t> u </a:t>
            </a:r>
            <a:r>
              <a:rPr lang="en-US" sz="2000" dirty="0" err="1"/>
              <a:t>minutu</a:t>
            </a:r>
            <a:r>
              <a:rPr lang="en-US" sz="2000" dirty="0" smtClean="0"/>
              <a:t>!)</a:t>
            </a:r>
            <a:endParaRPr lang="en-US" sz="2000" dirty="0"/>
          </a:p>
          <a:p>
            <a:pPr marL="571500" indent="-457200">
              <a:defRPr/>
            </a:pPr>
            <a:r>
              <a:rPr lang="en-GB" sz="2400" dirty="0" smtClean="0"/>
              <a:t>2019</a:t>
            </a:r>
            <a:r>
              <a:rPr lang="sr-Latn-RS" sz="2400" dirty="0" smtClean="0"/>
              <a:t>.</a:t>
            </a:r>
            <a:endParaRPr lang="en-GB" sz="2400" dirty="0"/>
          </a:p>
          <a:p>
            <a:pPr marL="971550" lvl="1" indent="-457200">
              <a:defRPr/>
            </a:pPr>
            <a:r>
              <a:rPr lang="sr-Latn-RS" sz="2400" dirty="0"/>
              <a:t>Sistem za zaštitu od </a:t>
            </a:r>
            <a:r>
              <a:rPr lang="es-CL" sz="2400" i="1" dirty="0" err="1"/>
              <a:t>DDoS</a:t>
            </a:r>
            <a:r>
              <a:rPr lang="es-CL" sz="2400" dirty="0"/>
              <a:t> </a:t>
            </a:r>
            <a:r>
              <a:rPr lang="sr-Latn-RS" sz="2400" dirty="0"/>
              <a:t>ublažio je napad od </a:t>
            </a:r>
            <a:r>
              <a:rPr lang="es-CL" sz="2400" dirty="0"/>
              <a:t>580 </a:t>
            </a:r>
            <a:r>
              <a:rPr lang="sr-Latn-RS" sz="2400" dirty="0"/>
              <a:t>miliona paketa u sekundi</a:t>
            </a:r>
            <a:endParaRPr lang="en-GB" sz="2400" dirty="0"/>
          </a:p>
          <a:p>
            <a:pPr marL="971550" lvl="1" indent="-457200">
              <a:defRPr/>
            </a:pPr>
            <a:r>
              <a:rPr lang="en-GB" sz="2400" b="1" dirty="0">
                <a:solidFill>
                  <a:srgbClr val="FF0000"/>
                </a:solidFill>
              </a:rPr>
              <a:t>4 </a:t>
            </a:r>
            <a:r>
              <a:rPr lang="sr-Latn-RS" sz="2400" b="1" dirty="0" smtClean="0">
                <a:solidFill>
                  <a:srgbClr val="FF0000"/>
                </a:solidFill>
              </a:rPr>
              <a:t>puta veće </a:t>
            </a:r>
            <a:r>
              <a:rPr lang="sr-Latn-RS" sz="2400" b="1" dirty="0" smtClean="0">
                <a:solidFill>
                  <a:sysClr val="windowText" lastClr="000000"/>
                </a:solidFill>
              </a:rPr>
              <a:t>od obima napada na </a:t>
            </a:r>
            <a:r>
              <a:rPr lang="en-GB" sz="2400" dirty="0" smtClean="0"/>
              <a:t>GitHub</a:t>
            </a:r>
            <a:endParaRPr lang="en-GB" sz="2400" dirty="0"/>
          </a:p>
        </p:txBody>
      </p:sp>
    </p:spTree>
    <p:extLst>
      <p:ext uri="{BB962C8B-B14F-4D97-AF65-F5344CB8AC3E}">
        <p14:creationId xmlns:p14="http://schemas.microsoft.com/office/powerpoint/2010/main" val="2113968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Global</a:t>
            </a:r>
            <a:r>
              <a:rPr lang="sr-Latn-RS" sz="3200" dirty="0" smtClean="0">
                <a:solidFill>
                  <a:schemeClr val="bg1"/>
                </a:solidFill>
                <a:latin typeface="Verdana" charset="0"/>
                <a:cs typeface="Verdana" charset="0"/>
              </a:rPr>
              <a:t>ni </a:t>
            </a:r>
            <a:r>
              <a:rPr lang="en-GB" sz="3200" dirty="0" smtClean="0">
                <a:solidFill>
                  <a:schemeClr val="bg1"/>
                </a:solidFill>
                <a:latin typeface="Verdana" charset="0"/>
                <a:cs typeface="Verdana" charset="0"/>
              </a:rPr>
              <a:t>digital</a:t>
            </a:r>
            <a:r>
              <a:rPr lang="sr-Latn-RS" sz="3200" dirty="0" smtClean="0">
                <a:solidFill>
                  <a:schemeClr val="bg1"/>
                </a:solidFill>
                <a:latin typeface="Verdana" charset="0"/>
                <a:cs typeface="Verdana" charset="0"/>
              </a:rPr>
              <a:t>ni</a:t>
            </a:r>
            <a:r>
              <a:rPr lang="en-GB" sz="3200" dirty="0" smtClean="0">
                <a:solidFill>
                  <a:schemeClr val="bg1"/>
                </a:solidFill>
                <a:latin typeface="Verdana" charset="0"/>
                <a:cs typeface="Verdana" charset="0"/>
              </a:rPr>
              <a:t> </a:t>
            </a:r>
            <a:r>
              <a:rPr lang="en-GB" sz="3200" i="1" dirty="0" smtClean="0">
                <a:solidFill>
                  <a:schemeClr val="bg1"/>
                </a:solidFill>
                <a:latin typeface="Verdana" charset="0"/>
                <a:cs typeface="Verdana" charset="0"/>
              </a:rPr>
              <a:t>snapshot</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Content Placeholder 3">
            <a:extLst>
              <a:ext uri="{FF2B5EF4-FFF2-40B4-BE49-F238E27FC236}">
                <a16:creationId xmlns:a16="http://schemas.microsoft.com/office/drawing/2014/main" xmlns="" id="{0BFF1385-515B-400B-8D53-51B693E620E9}"/>
              </a:ext>
            </a:extLst>
          </p:cNvPr>
          <p:cNvPicPr>
            <a:picLocks noGrp="1" noChangeAspect="1"/>
          </p:cNvPicPr>
          <p:nvPr>
            <p:ph idx="1"/>
          </p:nvPr>
        </p:nvPicPr>
        <p:blipFill>
          <a:blip r:embed="rId4"/>
          <a:stretch>
            <a:fillRect/>
          </a:stretch>
        </p:blipFill>
        <p:spPr>
          <a:xfrm>
            <a:off x="548922" y="1600200"/>
            <a:ext cx="8046156" cy="4525963"/>
          </a:xfrm>
          <a:prstGeom prst="rect">
            <a:avLst/>
          </a:prstGeom>
        </p:spPr>
      </p:pic>
      <p:sp>
        <p:nvSpPr>
          <p:cNvPr id="5" name="Rectangle 3">
            <a:extLst>
              <a:ext uri="{FF2B5EF4-FFF2-40B4-BE49-F238E27FC236}">
                <a16:creationId xmlns:a16="http://schemas.microsoft.com/office/drawing/2014/main" xmlns="" id="{DD080C1D-F3C9-4F4F-9EA2-708A72782F5B}"/>
              </a:ext>
            </a:extLst>
          </p:cNvPr>
          <p:cNvSpPr>
            <a:spLocks noChangeArrowheads="1"/>
          </p:cNvSpPr>
          <p:nvPr/>
        </p:nvSpPr>
        <p:spPr bwMode="auto">
          <a:xfrm>
            <a:off x="1951496" y="6271972"/>
            <a:ext cx="719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600" b="1" dirty="0">
                <a:solidFill>
                  <a:srgbClr val="2F618F"/>
                </a:solidFill>
              </a:rPr>
              <a:t>https://wearesocial.com/uk/blog/2020/04/digital-around-the-world-in-april-2020</a:t>
            </a:r>
          </a:p>
        </p:txBody>
      </p:sp>
    </p:spTree>
    <p:extLst>
      <p:ext uri="{BB962C8B-B14F-4D97-AF65-F5344CB8AC3E}">
        <p14:creationId xmlns:p14="http://schemas.microsoft.com/office/powerpoint/2010/main" val="21839053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Napadi na kritičnu infrastrukturu </a:t>
            </a:r>
            <a:r>
              <a:rPr lang="en-GB" sz="3200" dirty="0" smtClean="0">
                <a:solidFill>
                  <a:schemeClr val="bg1"/>
                </a:solidFill>
                <a:latin typeface="Verdana" charset="0"/>
                <a:cs typeface="Verdana" charset="0"/>
              </a:rPr>
              <a:t>(</a:t>
            </a:r>
            <a:r>
              <a:rPr lang="sr-Latn-RS" sz="3200" dirty="0" smtClean="0">
                <a:solidFill>
                  <a:schemeClr val="bg1"/>
                </a:solidFill>
                <a:latin typeface="Verdana" charset="0"/>
                <a:cs typeface="Verdana" charset="0"/>
              </a:rPr>
              <a:t>K</a:t>
            </a:r>
            <a:r>
              <a:rPr lang="en-GB" sz="3200" dirty="0" smtClean="0">
                <a:solidFill>
                  <a:schemeClr val="bg1"/>
                </a:solidFill>
                <a:latin typeface="Verdana" charset="0"/>
                <a:cs typeface="Verdana" charset="0"/>
              </a:rPr>
              <a:t>I</a:t>
            </a:r>
            <a:r>
              <a:rPr lang="en-GB" sz="3200" dirty="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24744"/>
            <a:ext cx="8784530" cy="5183335"/>
          </a:xfrm>
        </p:spPr>
        <p:txBody>
          <a:bodyPr/>
          <a:lstStyle/>
          <a:p>
            <a:pPr marL="0" indent="0">
              <a:spcBef>
                <a:spcPts val="0"/>
              </a:spcBef>
              <a:buNone/>
            </a:pPr>
            <a:r>
              <a:rPr lang="sr-Latn-RS" sz="2800" dirty="0"/>
              <a:t>Napadi koji remete ili podrivaju interne funkcije jednog ili više kritično važnih infrastrukturnih objekata</a:t>
            </a:r>
            <a:endParaRPr lang="en-GB" sz="2800" dirty="0"/>
          </a:p>
          <a:p>
            <a:pPr lvl="1">
              <a:spcBef>
                <a:spcPts val="0"/>
              </a:spcBef>
            </a:pPr>
            <a:r>
              <a:rPr lang="sr-Latn-RS" sz="2400" dirty="0"/>
              <a:t>Preklapaju se s ranijim napadima</a:t>
            </a:r>
            <a:br>
              <a:rPr lang="sr-Latn-RS" sz="2400" dirty="0"/>
            </a:br>
            <a:r>
              <a:rPr lang="es-CL" sz="2400" dirty="0"/>
              <a:t>(</a:t>
            </a:r>
            <a:r>
              <a:rPr lang="es-CL" sz="2400" i="1" dirty="0" err="1"/>
              <a:t>DDoS</a:t>
            </a:r>
            <a:r>
              <a:rPr lang="es-CL" sz="2400" dirty="0"/>
              <a:t> </a:t>
            </a:r>
            <a:r>
              <a:rPr lang="sr-Latn-RS" sz="2400" dirty="0"/>
              <a:t>itd</a:t>
            </a:r>
            <a:r>
              <a:rPr lang="en-GB" sz="2400" dirty="0" smtClean="0"/>
              <a:t>.)</a:t>
            </a:r>
          </a:p>
          <a:p>
            <a:pPr lvl="1">
              <a:spcBef>
                <a:spcPts val="0"/>
              </a:spcBef>
            </a:pPr>
            <a:r>
              <a:rPr lang="sr-Latn-RS" sz="2400" dirty="0"/>
              <a:t>Energetika, saobraćaj, vodoprivreda,</a:t>
            </a:r>
            <a:br>
              <a:rPr lang="sr-Latn-RS" sz="2400" dirty="0"/>
            </a:br>
            <a:r>
              <a:rPr lang="sr-Latn-RS" sz="2400" dirty="0"/>
              <a:t>javno zdravlje itd</a:t>
            </a:r>
            <a:r>
              <a:rPr lang="sr-Latn-RS" sz="2400" dirty="0" smtClean="0"/>
              <a:t>.</a:t>
            </a:r>
            <a:endParaRPr lang="en-GB" sz="2400" dirty="0" smtClean="0"/>
          </a:p>
          <a:p>
            <a:pPr marL="57150" indent="0">
              <a:spcBef>
                <a:spcPts val="0"/>
              </a:spcBef>
              <a:buNone/>
            </a:pPr>
            <a:r>
              <a:rPr lang="sr-Latn-RS" sz="2800" dirty="0" smtClean="0"/>
              <a:t>Ko</a:t>
            </a:r>
            <a:r>
              <a:rPr lang="en-GB" sz="2800" dirty="0" smtClean="0"/>
              <a:t>?</a:t>
            </a:r>
            <a:endParaRPr lang="en-GB" sz="2800" dirty="0"/>
          </a:p>
          <a:p>
            <a:pPr lvl="1">
              <a:spcBef>
                <a:spcPts val="0"/>
              </a:spcBef>
            </a:pPr>
            <a:r>
              <a:rPr lang="sr-Latn-RS" sz="2400" dirty="0" smtClean="0"/>
              <a:t>Države</a:t>
            </a:r>
          </a:p>
          <a:p>
            <a:pPr lvl="1">
              <a:spcBef>
                <a:spcPts val="0"/>
              </a:spcBef>
            </a:pPr>
            <a:r>
              <a:rPr lang="en-GB" sz="2400" i="1" dirty="0"/>
              <a:t>Script kiddies</a:t>
            </a:r>
            <a:r>
              <a:rPr lang="sr-Latn-RS" sz="2400" dirty="0"/>
              <a:t> (lica koja se suštinski ne </a:t>
            </a:r>
            <a:br>
              <a:rPr lang="sr-Latn-RS" sz="2400" dirty="0"/>
            </a:br>
            <a:r>
              <a:rPr lang="sr-Latn-RS" sz="2400" dirty="0"/>
              <a:t>razumeju u računarsku tehnologiju, ali su </a:t>
            </a:r>
            <a:br>
              <a:rPr lang="sr-Latn-RS" sz="2400" dirty="0"/>
            </a:br>
            <a:r>
              <a:rPr lang="sr-Latn-RS" sz="2400" dirty="0"/>
              <a:t>priučena da uništavaju nezaštićene sajtove</a:t>
            </a:r>
            <a:r>
              <a:rPr lang="sr-Latn-RS" sz="2400" dirty="0" smtClean="0"/>
              <a:t>)</a:t>
            </a:r>
            <a:endParaRPr lang="en-GB" sz="2400" dirty="0"/>
          </a:p>
          <a:p>
            <a:pPr lvl="2">
              <a:spcBef>
                <a:spcPts val="0"/>
              </a:spcBef>
            </a:pPr>
            <a:r>
              <a:rPr lang="sr-Latn-RS" dirty="0"/>
              <a:t>Dostupnost „kriminala kao usluge” – kada lice kupi takvu uslugu, ono postaje učinilac dela iz oblasti </a:t>
            </a:r>
            <a:r>
              <a:rPr lang="sr-Latn-RS" dirty="0" err="1"/>
              <a:t>visokotehnološkog</a:t>
            </a:r>
            <a:r>
              <a:rPr lang="sr-Latn-RS" dirty="0"/>
              <a:t> kriminala</a:t>
            </a:r>
            <a:endParaRPr lang="en-US" dirty="0"/>
          </a:p>
        </p:txBody>
      </p:sp>
      <p:pic>
        <p:nvPicPr>
          <p:cNvPr id="1026" name="Picture 2" descr="National Infrastructure Tower">
            <a:extLst>
              <a:ext uri="{FF2B5EF4-FFF2-40B4-BE49-F238E27FC236}">
                <a16:creationId xmlns:a16="http://schemas.microsoft.com/office/drawing/2014/main" xmlns="" id="{5D744812-0D86-4666-AEFD-96A3D0537BE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8224" y="2924944"/>
            <a:ext cx="2447826" cy="2447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087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Napadi na kritičnu infrastrukturu </a:t>
            </a:r>
            <a:r>
              <a:rPr lang="en-GB" sz="3200" dirty="0" smtClean="0">
                <a:solidFill>
                  <a:schemeClr val="bg1"/>
                </a:solidFill>
                <a:latin typeface="Verdana" charset="0"/>
                <a:cs typeface="Verdana" charset="0"/>
              </a:rPr>
              <a:t>(</a:t>
            </a:r>
            <a:r>
              <a:rPr lang="sr-Latn-RS" sz="3200" dirty="0" smtClean="0">
                <a:solidFill>
                  <a:schemeClr val="bg1"/>
                </a:solidFill>
                <a:latin typeface="Verdana" charset="0"/>
                <a:cs typeface="Verdana" charset="0"/>
              </a:rPr>
              <a:t>K</a:t>
            </a:r>
            <a:r>
              <a:rPr lang="en-GB" sz="3200" dirty="0" smtClean="0">
                <a:solidFill>
                  <a:schemeClr val="bg1"/>
                </a:solidFill>
                <a:latin typeface="Verdana" charset="0"/>
                <a:cs typeface="Verdana" charset="0"/>
              </a:rPr>
              <a:t>I</a:t>
            </a:r>
            <a:r>
              <a:rPr lang="en-GB" sz="3200" dirty="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xmlns="" id="{F4D9BA63-50A2-4FFB-B6F6-C6B4C98FFDAE}"/>
              </a:ext>
            </a:extLst>
          </p:cNvPr>
          <p:cNvPicPr>
            <a:picLocks noChangeAspect="1"/>
          </p:cNvPicPr>
          <p:nvPr/>
        </p:nvPicPr>
        <p:blipFill>
          <a:blip r:embed="rId4"/>
          <a:stretch>
            <a:fillRect/>
          </a:stretch>
        </p:blipFill>
        <p:spPr>
          <a:xfrm>
            <a:off x="2100262" y="1414115"/>
            <a:ext cx="4943475" cy="4867275"/>
          </a:xfrm>
          <a:prstGeom prst="rect">
            <a:avLst/>
          </a:prstGeom>
        </p:spPr>
      </p:pic>
      <p:sp>
        <p:nvSpPr>
          <p:cNvPr id="8" name="TextBox 7">
            <a:extLst>
              <a:ext uri="{FF2B5EF4-FFF2-40B4-BE49-F238E27FC236}">
                <a16:creationId xmlns:a16="http://schemas.microsoft.com/office/drawing/2014/main" xmlns="" id="{BCC343E1-AD9B-453A-AADD-50968F3F1460}"/>
              </a:ext>
            </a:extLst>
          </p:cNvPr>
          <p:cNvSpPr txBox="1"/>
          <p:nvPr/>
        </p:nvSpPr>
        <p:spPr>
          <a:xfrm>
            <a:off x="6965667" y="1136877"/>
            <a:ext cx="2070829" cy="3785652"/>
          </a:xfrm>
          <a:prstGeom prst="rect">
            <a:avLst/>
          </a:prstGeom>
          <a:solidFill>
            <a:schemeClr val="tx1">
              <a:lumMod val="65000"/>
              <a:lumOff val="35000"/>
            </a:schemeClr>
          </a:solidFill>
        </p:spPr>
        <p:txBody>
          <a:bodyPr wrap="square" rtlCol="0">
            <a:spAutoFit/>
          </a:bodyPr>
          <a:lstStyle/>
          <a:p>
            <a:pPr algn="ctr"/>
            <a:r>
              <a:rPr lang="sr-Latn-RS" sz="2400" dirty="0">
                <a:solidFill>
                  <a:schemeClr val="bg1"/>
                </a:solidFill>
              </a:rPr>
              <a:t>Plan EU za </a:t>
            </a:r>
            <a:r>
              <a:rPr lang="sr-Latn-RS" sz="2400" dirty="0" err="1">
                <a:solidFill>
                  <a:schemeClr val="bg1"/>
                </a:solidFill>
              </a:rPr>
              <a:t>koordinisani</a:t>
            </a:r>
            <a:r>
              <a:rPr lang="sr-Latn-RS" sz="2400" dirty="0">
                <a:solidFill>
                  <a:schemeClr val="bg1"/>
                </a:solidFill>
              </a:rPr>
              <a:t> odgovor na velike </a:t>
            </a:r>
            <a:r>
              <a:rPr lang="sr-Latn-RS" sz="2400" dirty="0" err="1">
                <a:solidFill>
                  <a:schemeClr val="bg1"/>
                </a:solidFill>
              </a:rPr>
              <a:t>prekogranične</a:t>
            </a:r>
            <a:r>
              <a:rPr lang="sr-Latn-RS" sz="2400" dirty="0">
                <a:solidFill>
                  <a:schemeClr val="bg1"/>
                </a:solidFill>
              </a:rPr>
              <a:t> incidente i krize koji ugrožavaju kibernetsku bezbednost</a:t>
            </a:r>
            <a:endParaRPr lang="en-GB" sz="2400" dirty="0">
              <a:solidFill>
                <a:schemeClr val="bg1"/>
              </a:solidFill>
              <a:latin typeface="+mj-lt"/>
            </a:endParaRPr>
          </a:p>
        </p:txBody>
      </p:sp>
    </p:spTree>
    <p:extLst>
      <p:ext uri="{BB962C8B-B14F-4D97-AF65-F5344CB8AC3E}">
        <p14:creationId xmlns:p14="http://schemas.microsoft.com/office/powerpoint/2010/main" val="408660631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Napadi na kritičnu infrastrukturu </a:t>
            </a:r>
            <a:r>
              <a:rPr lang="en-GB" sz="3200" dirty="0">
                <a:solidFill>
                  <a:schemeClr val="bg1"/>
                </a:solidFill>
                <a:latin typeface="Verdana" charset="0"/>
                <a:cs typeface="Verdana" charset="0"/>
              </a:rPr>
              <a:t>(</a:t>
            </a:r>
            <a:r>
              <a:rPr lang="sr-Latn-RS" sz="3200" dirty="0">
                <a:solidFill>
                  <a:schemeClr val="bg1"/>
                </a:solidFill>
                <a:latin typeface="Verdana" charset="0"/>
                <a:cs typeface="Verdana" charset="0"/>
              </a:rPr>
              <a:t>K</a:t>
            </a:r>
            <a:r>
              <a:rPr lang="en-GB" sz="3200" dirty="0">
                <a:solidFill>
                  <a:schemeClr val="bg1"/>
                </a:solidFill>
                <a:latin typeface="Verdana" charset="0"/>
                <a:cs typeface="Verdana" charset="0"/>
              </a:rPr>
              <a:t>I)</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a16="http://schemas.microsoft.com/office/drawing/2014/main" xmlns="" id="{2912D98C-0E2A-42AC-A5A6-41965990473B}"/>
              </a:ext>
            </a:extLst>
          </p:cNvPr>
          <p:cNvPicPr>
            <a:picLocks noChangeAspect="1"/>
          </p:cNvPicPr>
          <p:nvPr/>
        </p:nvPicPr>
        <p:blipFill>
          <a:blip r:embed="rId4"/>
          <a:stretch>
            <a:fillRect/>
          </a:stretch>
        </p:blipFill>
        <p:spPr>
          <a:xfrm>
            <a:off x="179512" y="1230293"/>
            <a:ext cx="4016475" cy="4070915"/>
          </a:xfrm>
          <a:prstGeom prst="rect">
            <a:avLst/>
          </a:prstGeom>
          <a:ln>
            <a:solidFill>
              <a:schemeClr val="accent1"/>
            </a:solidFill>
          </a:ln>
        </p:spPr>
      </p:pic>
      <p:sp>
        <p:nvSpPr>
          <p:cNvPr id="4" name="Rectangle: Rounded Corners 3">
            <a:extLst>
              <a:ext uri="{FF2B5EF4-FFF2-40B4-BE49-F238E27FC236}">
                <a16:creationId xmlns:a16="http://schemas.microsoft.com/office/drawing/2014/main" xmlns="" id="{7FC3758D-799B-441B-8988-C23E49F0FDE3}"/>
              </a:ext>
            </a:extLst>
          </p:cNvPr>
          <p:cNvSpPr/>
          <p:nvPr/>
        </p:nvSpPr>
        <p:spPr>
          <a:xfrm>
            <a:off x="177282" y="3645024"/>
            <a:ext cx="4018705" cy="648072"/>
          </a:xfrm>
          <a:prstGeom prst="roundRect">
            <a:avLst/>
          </a:prstGeom>
          <a:solidFill>
            <a:srgbClr val="FFFF99">
              <a:alpha val="1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xmlns="" id="{8354287C-3138-4A58-A598-81456FF36654}"/>
              </a:ext>
            </a:extLst>
          </p:cNvPr>
          <p:cNvSpPr txBox="1"/>
          <p:nvPr/>
        </p:nvSpPr>
        <p:spPr>
          <a:xfrm>
            <a:off x="2483768" y="2204864"/>
            <a:ext cx="1993363" cy="3785652"/>
          </a:xfrm>
          <a:prstGeom prst="rect">
            <a:avLst/>
          </a:prstGeom>
          <a:solidFill>
            <a:srgbClr val="BDD8F3"/>
          </a:solidFill>
        </p:spPr>
        <p:txBody>
          <a:bodyPr wrap="square" rtlCol="0">
            <a:spAutoFit/>
          </a:bodyPr>
          <a:lstStyle/>
          <a:p>
            <a:pPr algn="ctr"/>
            <a:r>
              <a:rPr lang="sr-Latn-RS" sz="2400" i="1" dirty="0" err="1"/>
              <a:t>LockerGoga</a:t>
            </a:r>
            <a:r>
              <a:rPr lang="sr-Latn-RS" sz="2400" dirty="0"/>
              <a:t> </a:t>
            </a:r>
            <a:r>
              <a:rPr lang="sr-Latn-RS" sz="2400" dirty="0" err="1"/>
              <a:t>ucenjivački</a:t>
            </a:r>
            <a:r>
              <a:rPr lang="sr-Latn-RS" sz="2400" dirty="0"/>
              <a:t> softver zatvorio je </a:t>
            </a:r>
            <a:r>
              <a:rPr lang="sr-Latn-RS" sz="2400" dirty="0" err="1"/>
              <a:t>infrastrukturni</a:t>
            </a:r>
            <a:r>
              <a:rPr lang="sr-Latn-RS" sz="2400" dirty="0"/>
              <a:t> biznis</a:t>
            </a:r>
            <a:endParaRPr lang="en-US" sz="2400" dirty="0"/>
          </a:p>
          <a:p>
            <a:pPr algn="ctr"/>
            <a:r>
              <a:rPr lang="sr-Latn-RS" sz="2400" dirty="0"/>
              <a:t>Projektovani troškovi iznose do 35 miliona evra</a:t>
            </a:r>
            <a:endParaRPr lang="en-GB" sz="2400" dirty="0">
              <a:solidFill>
                <a:schemeClr val="tx1">
                  <a:lumMod val="65000"/>
                  <a:lumOff val="35000"/>
                </a:schemeClr>
              </a:solidFill>
              <a:latin typeface="+mj-lt"/>
            </a:endParaRPr>
          </a:p>
        </p:txBody>
      </p:sp>
      <p:pic>
        <p:nvPicPr>
          <p:cNvPr id="2050" name="Picture 2" descr="Windows PCs vulnerable to Stuxnet attack - five years after patch -  ExtremeTech">
            <a:extLst>
              <a:ext uri="{FF2B5EF4-FFF2-40B4-BE49-F238E27FC236}">
                <a16:creationId xmlns:a16="http://schemas.microsoft.com/office/drawing/2014/main" xmlns="" id="{3353F4C9-1DA7-4030-8FB3-034519940A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6871" y="1484209"/>
            <a:ext cx="4264149" cy="274410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tuxnet: The smart person's guide - TechRepublic">
            <a:extLst>
              <a:ext uri="{FF2B5EF4-FFF2-40B4-BE49-F238E27FC236}">
                <a16:creationId xmlns:a16="http://schemas.microsoft.com/office/drawing/2014/main" xmlns="" id="{3764B981-A803-40B0-93D7-C40477AAC53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0195" y="4344467"/>
            <a:ext cx="285750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1509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Promena izgleda </a:t>
            </a:r>
            <a:r>
              <a:rPr lang="sr-Latn-RS" sz="3200" dirty="0" err="1" smtClean="0">
                <a:solidFill>
                  <a:schemeClr val="bg1"/>
                </a:solidFill>
                <a:latin typeface="Verdana" charset="0"/>
                <a:cs typeface="Verdana" charset="0"/>
              </a:rPr>
              <a:t>vebsajta</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0" indent="0">
              <a:buNone/>
            </a:pPr>
            <a:r>
              <a:rPr lang="sr-Latn-RS" dirty="0"/>
              <a:t>Napadi na veb-sajt koji menjaju pojavni oblik tog sajta ili stranice</a:t>
            </a:r>
            <a:endParaRPr lang="en-US" dirty="0"/>
          </a:p>
          <a:p>
            <a:pPr lvl="1">
              <a:spcBef>
                <a:spcPts val="300"/>
              </a:spcBef>
              <a:buFont typeface="Wingdings" panose="05000000000000000000" pitchFamily="2" charset="2"/>
              <a:buChar char="Ø"/>
            </a:pPr>
            <a:r>
              <a:rPr lang="sr-Latn-RS" dirty="0"/>
              <a:t>Tipično je to delo </a:t>
            </a:r>
            <a:r>
              <a:rPr lang="sr-Latn-RS" dirty="0" err="1"/>
              <a:t>krekera</a:t>
            </a:r>
            <a:r>
              <a:rPr lang="sr-Latn-RS" dirty="0"/>
              <a:t> ili „provalnika” u sistem (</a:t>
            </a:r>
            <a:r>
              <a:rPr lang="en-US" i="1" dirty="0"/>
              <a:t>system crackers</a:t>
            </a:r>
            <a:r>
              <a:rPr lang="sr-Latn-RS" dirty="0"/>
              <a:t>)</a:t>
            </a:r>
            <a:endParaRPr lang="en-US" dirty="0"/>
          </a:p>
          <a:p>
            <a:pPr lvl="1">
              <a:spcBef>
                <a:spcPts val="300"/>
              </a:spcBef>
              <a:buFont typeface="Wingdings" panose="05000000000000000000" pitchFamily="2" charset="2"/>
              <a:buChar char="Ø"/>
            </a:pPr>
            <a:r>
              <a:rPr lang="sr-Latn-RS" dirty="0" smtClean="0"/>
              <a:t>Provaljuju u </a:t>
            </a:r>
            <a:r>
              <a:rPr lang="sr-Latn-RS" dirty="0" smtClean="0"/>
              <a:t>veb-server</a:t>
            </a:r>
          </a:p>
          <a:p>
            <a:pPr lvl="1">
              <a:spcBef>
                <a:spcPts val="300"/>
              </a:spcBef>
              <a:buFont typeface="Wingdings" panose="05000000000000000000" pitchFamily="2" charset="2"/>
              <a:buChar char="Ø"/>
            </a:pPr>
            <a:r>
              <a:rPr lang="sr-Latn-RS" dirty="0" smtClean="0"/>
              <a:t>Zamenjuju </a:t>
            </a:r>
            <a:r>
              <a:rPr lang="sr-Latn-RS" dirty="0" smtClean="0"/>
              <a:t>host veb-sajta sopstvenim</a:t>
            </a:r>
            <a:endParaRPr lang="en-US" dirty="0"/>
          </a:p>
          <a:p>
            <a:pPr marL="0" indent="0">
              <a:buNone/>
            </a:pPr>
            <a:r>
              <a:rPr lang="sr-Latn-RS" dirty="0" smtClean="0"/>
              <a:t>Zašto</a:t>
            </a:r>
            <a:r>
              <a:rPr lang="en-US" dirty="0" smtClean="0"/>
              <a:t>?</a:t>
            </a:r>
            <a:endParaRPr lang="en-US" dirty="0"/>
          </a:p>
          <a:p>
            <a:pPr lvl="1">
              <a:buFont typeface="Wingdings" panose="05000000000000000000" pitchFamily="2" charset="2"/>
              <a:buChar char="Ø"/>
            </a:pPr>
            <a:r>
              <a:rPr lang="sr-Latn-RS" dirty="0" smtClean="0"/>
              <a:t>Politički/ideološki razlozi</a:t>
            </a:r>
          </a:p>
          <a:p>
            <a:pPr lvl="1">
              <a:buFont typeface="Wingdings" panose="05000000000000000000" pitchFamily="2" charset="2"/>
              <a:buChar char="Ø"/>
            </a:pPr>
            <a:r>
              <a:rPr lang="sr-Latn-RS" dirty="0" smtClean="0"/>
              <a:t>Zloćudni porivi</a:t>
            </a:r>
          </a:p>
          <a:p>
            <a:pPr lvl="1">
              <a:buFont typeface="Wingdings" panose="05000000000000000000" pitchFamily="2" charset="2"/>
              <a:buChar char="Ø"/>
            </a:pPr>
            <a:r>
              <a:rPr lang="sr-Latn-RS" dirty="0" smtClean="0"/>
              <a:t>Novčani motivi</a:t>
            </a:r>
            <a:endParaRPr lang="en-US" dirty="0"/>
          </a:p>
        </p:txBody>
      </p:sp>
      <p:pic>
        <p:nvPicPr>
          <p:cNvPr id="2050" name="Picture 2" descr="SPUZ : WikiLeaks defaced">
            <a:extLst>
              <a:ext uri="{FF2B5EF4-FFF2-40B4-BE49-F238E27FC236}">
                <a16:creationId xmlns:a16="http://schemas.microsoft.com/office/drawing/2014/main" xmlns="" id="{E030045C-FAD7-4A73-8ADA-7123AE468BB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50808" y="4077072"/>
            <a:ext cx="3473645" cy="18990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632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27384"/>
            <a:ext cx="785812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Kriminal uz pomoć visoke </a:t>
            </a:r>
            <a:br>
              <a:rPr lang="sr-Latn-RS" sz="3200" dirty="0" smtClean="0">
                <a:solidFill>
                  <a:schemeClr val="bg1"/>
                </a:solidFill>
                <a:latin typeface="Verdana" charset="0"/>
                <a:cs typeface="Verdana" charset="0"/>
              </a:rPr>
            </a:br>
            <a:r>
              <a:rPr lang="sr-Latn-RS" sz="3200" dirty="0" smtClean="0">
                <a:solidFill>
                  <a:schemeClr val="bg1"/>
                </a:solidFill>
                <a:latin typeface="Verdana" charset="0"/>
                <a:cs typeface="Verdana" charset="0"/>
              </a:rPr>
              <a:t>tehnologije - budućnost</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buNone/>
            </a:pPr>
            <a:r>
              <a:rPr lang="sr-Latn-RS" sz="2800" dirty="0"/>
              <a:t>Postojeći napadi mogu preći na dosad nekorišćene žrtve</a:t>
            </a:r>
            <a:endParaRPr lang="en-US" sz="3000" dirty="0"/>
          </a:p>
          <a:p>
            <a:pPr lvl="1">
              <a:buFont typeface="Wingdings" panose="05000000000000000000" pitchFamily="2" charset="2"/>
              <a:buChar char="Ø"/>
            </a:pPr>
            <a:r>
              <a:rPr lang="sr-Latn-RS" sz="2600" dirty="0" err="1"/>
              <a:t>Ucenjivački</a:t>
            </a:r>
            <a:r>
              <a:rPr lang="sr-Latn-RS" sz="2600" dirty="0"/>
              <a:t> napadi na centre za čuvanje podataka i </a:t>
            </a:r>
            <a:r>
              <a:rPr lang="en-US" sz="2600" i="1" dirty="0"/>
              <a:t>backup</a:t>
            </a:r>
            <a:r>
              <a:rPr lang="en-US" sz="2600" dirty="0"/>
              <a:t> </a:t>
            </a:r>
            <a:r>
              <a:rPr lang="sr-Latn-RS" sz="2600" dirty="0"/>
              <a:t>servere</a:t>
            </a:r>
            <a:endParaRPr lang="en-US" sz="2600" dirty="0"/>
          </a:p>
          <a:p>
            <a:pPr lvl="1">
              <a:buFont typeface="Wingdings" panose="05000000000000000000" pitchFamily="2" charset="2"/>
              <a:buChar char="Ø"/>
            </a:pPr>
            <a:r>
              <a:rPr lang="sr-Latn-RS" sz="2600" dirty="0"/>
              <a:t>Postojeći alati za napad, kao što su trojanci, razvijaće se dalje</a:t>
            </a:r>
            <a:endParaRPr lang="en-US" sz="2600" spc="-40" dirty="0"/>
          </a:p>
          <a:p>
            <a:pPr lvl="2"/>
            <a:r>
              <a:rPr lang="sr-Latn-RS" sz="2600" dirty="0"/>
              <a:t>Pomoću računarskih crva koji se </a:t>
            </a:r>
            <a:r>
              <a:rPr lang="sr-Latn-RS" sz="2600" dirty="0" err="1"/>
              <a:t>samorazmnožavaju</a:t>
            </a:r>
            <a:r>
              <a:rPr lang="en-US" sz="2600" dirty="0" smtClean="0"/>
              <a:t>?</a:t>
            </a:r>
            <a:endParaRPr lang="en-US" sz="2600" dirty="0"/>
          </a:p>
          <a:p>
            <a:pPr lvl="1">
              <a:buFont typeface="Wingdings" panose="05000000000000000000" pitchFamily="2" charset="2"/>
              <a:buChar char="Ø"/>
            </a:pPr>
            <a:r>
              <a:rPr lang="sr-Latn-RS" sz="2600" dirty="0"/>
              <a:t>Nove pretnje usled ranijih slabosti u ranijim tehnologijama</a:t>
            </a:r>
            <a:endParaRPr lang="sr-Latn-RS" sz="2600" dirty="0" smtClean="0"/>
          </a:p>
          <a:p>
            <a:pPr lvl="1">
              <a:buFont typeface="Wingdings" panose="05000000000000000000" pitchFamily="2" charset="2"/>
              <a:buChar char="Ø"/>
            </a:pPr>
            <a:r>
              <a:rPr lang="sr-Latn-RS" sz="2600" dirty="0"/>
              <a:t>Napadi na lance snabdevanja koji se </a:t>
            </a:r>
            <a:br>
              <a:rPr lang="sr-Latn-RS" sz="2600" dirty="0"/>
            </a:br>
            <a:r>
              <a:rPr lang="sr-Latn-RS" sz="2600" dirty="0"/>
              <a:t>uvećavaju otkako je sve veći broj kompanija </a:t>
            </a:r>
            <a:br>
              <a:rPr lang="sr-Latn-RS" sz="2600" dirty="0"/>
            </a:br>
            <a:r>
              <a:rPr lang="sr-Latn-RS" sz="2600" dirty="0"/>
              <a:t>koje poveravaju obavljanje kompjuterskih </a:t>
            </a:r>
            <a:br>
              <a:rPr lang="sr-Latn-RS" sz="2600" dirty="0"/>
            </a:br>
            <a:r>
              <a:rPr lang="sr-Latn-RS" sz="2600" dirty="0"/>
              <a:t>usluga spoljnim saradnicima</a:t>
            </a:r>
            <a:endParaRPr lang="en-US" sz="2600" dirty="0"/>
          </a:p>
          <a:p>
            <a:pPr lvl="1"/>
            <a:endParaRPr lang="en-US" dirty="0"/>
          </a:p>
        </p:txBody>
      </p:sp>
      <p:pic>
        <p:nvPicPr>
          <p:cNvPr id="4098" name="Picture 2" descr="A Crystal Ball for HPC - HPCwire">
            <a:extLst>
              <a:ext uri="{FF2B5EF4-FFF2-40B4-BE49-F238E27FC236}">
                <a16:creationId xmlns:a16="http://schemas.microsoft.com/office/drawing/2014/main" xmlns="" id="{DD6338CA-007F-447B-8624-869A32570D2F}"/>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2520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27384"/>
            <a:ext cx="785812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Kriminal uz pomoć visoke </a:t>
            </a:r>
            <a:br>
              <a:rPr lang="sr-Latn-RS" sz="3200" dirty="0">
                <a:solidFill>
                  <a:schemeClr val="bg1"/>
                </a:solidFill>
                <a:latin typeface="Verdana" charset="0"/>
                <a:cs typeface="Verdana" charset="0"/>
              </a:rPr>
            </a:br>
            <a:r>
              <a:rPr lang="sr-Latn-RS" sz="3200" dirty="0">
                <a:solidFill>
                  <a:schemeClr val="bg1"/>
                </a:solidFill>
                <a:latin typeface="Verdana" charset="0"/>
                <a:cs typeface="Verdana" charset="0"/>
              </a:rPr>
              <a:t>tehnologije - budućnost</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buNone/>
            </a:pPr>
            <a:r>
              <a:rPr lang="sr-Latn-RS" dirty="0"/>
              <a:t>Postojeći napadi mogu preći na dosad nekorišćene žrtve</a:t>
            </a:r>
            <a:endParaRPr lang="en-US" dirty="0"/>
          </a:p>
          <a:p>
            <a:pPr lvl="1">
              <a:buFont typeface="Wingdings" panose="05000000000000000000" pitchFamily="2" charset="2"/>
              <a:buChar char="Ø"/>
            </a:pPr>
            <a:r>
              <a:rPr lang="sr-Latn-RS" sz="2600" dirty="0"/>
              <a:t>Napadi na „oblak” – jedna kompanija čuva podatke za mnoge klijente i na taj način postaje pogodna meta za </a:t>
            </a:r>
            <a:r>
              <a:rPr lang="sr-Latn-RS" sz="2600" dirty="0" err="1"/>
              <a:t>kriminalce</a:t>
            </a:r>
            <a:r>
              <a:rPr lang="sr-Latn-RS" sz="2600" dirty="0"/>
              <a:t> kojima je novac motiv</a:t>
            </a:r>
            <a:endParaRPr lang="en-US" sz="2600" dirty="0"/>
          </a:p>
          <a:p>
            <a:pPr lvl="1">
              <a:buFont typeface="Wingdings" panose="05000000000000000000" pitchFamily="2" charset="2"/>
              <a:buChar char="Ø"/>
            </a:pPr>
            <a:r>
              <a:rPr lang="sr-Latn-RS" sz="2600" dirty="0"/>
              <a:t>Napad na </a:t>
            </a:r>
            <a:r>
              <a:rPr lang="en-US" sz="2600" i="1" dirty="0"/>
              <a:t>upstream</a:t>
            </a:r>
            <a:r>
              <a:rPr lang="en-US" sz="2600" dirty="0"/>
              <a:t> </a:t>
            </a:r>
            <a:r>
              <a:rPr lang="sr-Latn-RS" sz="2600" dirty="0"/>
              <a:t>bankarske aplikacije preko kojih se obavljaju novčani transferi</a:t>
            </a:r>
            <a:endParaRPr lang="en-US" sz="2600" dirty="0"/>
          </a:p>
          <a:p>
            <a:pPr lvl="1">
              <a:buFont typeface="Wingdings" panose="05000000000000000000" pitchFamily="2" charset="2"/>
              <a:buChar char="Ø"/>
            </a:pPr>
            <a:r>
              <a:rPr lang="sr-Latn-RS" sz="2600" dirty="0" smtClean="0"/>
              <a:t>Umesto dosadašnjeg </a:t>
            </a:r>
            <a:r>
              <a:rPr lang="sr-Latn-RS" sz="2600" dirty="0"/>
              <a:t>napada na </a:t>
            </a:r>
            <a:r>
              <a:rPr lang="en-US" sz="2600" i="1" dirty="0"/>
              <a:t>fiat</a:t>
            </a:r>
            <a:r>
              <a:rPr lang="en-US" sz="2600" dirty="0"/>
              <a:t> </a:t>
            </a:r>
            <a:r>
              <a:rPr lang="sr-Latn-RS" sz="2600" dirty="0"/>
              <a:t>valute (</a:t>
            </a:r>
            <a:r>
              <a:rPr lang="sr-Latn-RS" sz="2600" dirty="0" err="1"/>
              <a:t>dekretne</a:t>
            </a:r>
            <a:r>
              <a:rPr lang="sr-Latn-RS" sz="2600" dirty="0"/>
              <a:t> valute) </a:t>
            </a:r>
            <a:r>
              <a:rPr lang="sr-Latn-RS" sz="2600" dirty="0" smtClean="0"/>
              <a:t>napadaju se </a:t>
            </a:r>
            <a:r>
              <a:rPr lang="sr-Latn-RS" sz="2600" dirty="0" err="1"/>
              <a:t>kriptovalute</a:t>
            </a:r>
            <a:r>
              <a:rPr lang="sr-Latn-RS" sz="2600" dirty="0"/>
              <a:t> i </a:t>
            </a:r>
            <a:r>
              <a:rPr lang="sr-Latn-RS" sz="2600" dirty="0" smtClean="0"/>
              <a:t>oni </a:t>
            </a:r>
            <a:r>
              <a:rPr lang="sr-Latn-RS" sz="2600" dirty="0"/>
              <a:t>koji </a:t>
            </a:r>
            <a:r>
              <a:rPr lang="sr-Latn-RS" sz="2600" dirty="0" smtClean="0"/>
              <a:t/>
            </a:r>
            <a:br>
              <a:rPr lang="sr-Latn-RS" sz="2600" dirty="0" smtClean="0"/>
            </a:br>
            <a:r>
              <a:rPr lang="sr-Latn-RS" sz="2600" dirty="0" smtClean="0"/>
              <a:t>poseduju </a:t>
            </a:r>
            <a:r>
              <a:rPr lang="sr-Latn-RS" sz="2600" dirty="0"/>
              <a:t>velike rezerve </a:t>
            </a:r>
            <a:r>
              <a:rPr lang="sr-Latn-RS" sz="2600" dirty="0" err="1" smtClean="0"/>
              <a:t>kriptovaluta</a:t>
            </a:r>
            <a:endParaRPr lang="sr-Latn-RS" sz="2600" dirty="0" smtClean="0"/>
          </a:p>
          <a:p>
            <a:pPr lvl="1">
              <a:buFont typeface="Wingdings" panose="05000000000000000000" pitchFamily="2" charset="2"/>
              <a:buChar char="Ø"/>
            </a:pPr>
            <a:r>
              <a:rPr lang="en-US" sz="2600" i="1" dirty="0" smtClean="0"/>
              <a:t>DNS</a:t>
            </a:r>
            <a:r>
              <a:rPr lang="en-US" sz="2600" dirty="0" smtClean="0"/>
              <a:t> </a:t>
            </a:r>
            <a:r>
              <a:rPr lang="sr-Latn-RS" sz="2600" dirty="0"/>
              <a:t>napadi – </a:t>
            </a:r>
            <a:r>
              <a:rPr lang="sr-Latn-RS" sz="2600" dirty="0" err="1"/>
              <a:t>preusmeravanje</a:t>
            </a:r>
            <a:r>
              <a:rPr lang="sr-Latn-RS" sz="2600" dirty="0"/>
              <a:t> i </a:t>
            </a:r>
            <a:r>
              <a:rPr lang="en-US" sz="2600" i="1" dirty="0"/>
              <a:t>spoofing</a:t>
            </a:r>
            <a:r>
              <a:rPr lang="sr-Latn-RS" sz="2600" dirty="0"/>
              <a:t> </a:t>
            </a:r>
            <a:br>
              <a:rPr lang="sr-Latn-RS" sz="2600" dirty="0"/>
            </a:br>
            <a:r>
              <a:rPr lang="sr-Latn-RS" sz="2600" dirty="0"/>
              <a:t>(stvaranje lažnih sadržaja)</a:t>
            </a:r>
            <a:endParaRPr lang="en-US" sz="2600" dirty="0"/>
          </a:p>
        </p:txBody>
      </p:sp>
      <p:pic>
        <p:nvPicPr>
          <p:cNvPr id="3" name="Picture 2" descr="A Crystal Ball for HPC - HPCwire">
            <a:extLst>
              <a:ext uri="{FF2B5EF4-FFF2-40B4-BE49-F238E27FC236}">
                <a16:creationId xmlns:a16="http://schemas.microsoft.com/office/drawing/2014/main" xmlns="" id="{DC8C860C-D6D4-48DE-B53E-662FAE4C8D38}"/>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568286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0F22973E-8CC9-4C0B-B546-EACD257DA5C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Provera znanja</a:t>
            </a:r>
            <a:endParaRPr lang="en-GB" sz="2000" dirty="0">
              <a:solidFill>
                <a:schemeClr val="bg1"/>
              </a:solidFill>
              <a:latin typeface="Verdana" charset="0"/>
              <a:cs typeface="Verdana" charset="0"/>
            </a:endParaRPr>
          </a:p>
        </p:txBody>
      </p:sp>
      <p:pic>
        <p:nvPicPr>
          <p:cNvPr id="8" name="Picture 4">
            <a:extLst>
              <a:ext uri="{FF2B5EF4-FFF2-40B4-BE49-F238E27FC236}">
                <a16:creationId xmlns="" xmlns:a16="http://schemas.microsoft.com/office/drawing/2014/main" id="{F0D3AB1B-9A46-4066-B80B-9491DA6F943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CAC1262F-F248-494E-99B0-D5250C313A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1" name="TextBox 10">
            <a:extLst>
              <a:ext uri="{FF2B5EF4-FFF2-40B4-BE49-F238E27FC236}">
                <a16:creationId xmlns="" xmlns:a16="http://schemas.microsoft.com/office/drawing/2014/main" id="{9D3848A9-4745-4BB6-B8CB-6C939829A8B8}"/>
              </a:ext>
            </a:extLst>
          </p:cNvPr>
          <p:cNvSpPr txBox="1"/>
          <p:nvPr/>
        </p:nvSpPr>
        <p:spPr>
          <a:xfrm>
            <a:off x="588962" y="1281981"/>
            <a:ext cx="8030033" cy="1200329"/>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Ako je vaš računar bio zaražen </a:t>
            </a:r>
            <a:r>
              <a:rPr lang="sr-Latn-RS" sz="2400" dirty="0" err="1" smtClean="0">
                <a:solidFill>
                  <a:schemeClr val="tx1">
                    <a:lumMod val="65000"/>
                    <a:lumOff val="35000"/>
                  </a:schemeClr>
                </a:solidFill>
                <a:latin typeface="+mj-lt"/>
              </a:rPr>
              <a:t>malverom</a:t>
            </a:r>
            <a:r>
              <a:rPr lang="sr-Latn-RS" sz="2400" dirty="0" smtClean="0">
                <a:solidFill>
                  <a:schemeClr val="tx1">
                    <a:lumMod val="65000"/>
                    <a:lumOff val="35000"/>
                  </a:schemeClr>
                </a:solidFill>
                <a:latin typeface="+mj-lt"/>
              </a:rPr>
              <a:t> koji je doveo do šifrovanja svih vaših fajlova – a možete ih dešifrovati samo ako za to platite određeni iznos – kako biste opisali taj </a:t>
            </a:r>
            <a:r>
              <a:rPr lang="sr-Latn-RS" sz="2400" dirty="0" err="1" smtClean="0">
                <a:solidFill>
                  <a:schemeClr val="tx1">
                    <a:lumMod val="65000"/>
                    <a:lumOff val="35000"/>
                  </a:schemeClr>
                </a:solidFill>
                <a:latin typeface="+mj-lt"/>
              </a:rPr>
              <a:t>malver</a:t>
            </a:r>
            <a:r>
              <a:rPr lang="en-GB" sz="2400" dirty="0" smtClean="0">
                <a:solidFill>
                  <a:schemeClr val="tx1">
                    <a:lumMod val="65000"/>
                    <a:lumOff val="35000"/>
                  </a:schemeClr>
                </a:solidFill>
                <a:latin typeface="+mj-lt"/>
              </a:rPr>
              <a:t>?</a:t>
            </a:r>
            <a:endParaRPr lang="en-GB" sz="2400" dirty="0">
              <a:solidFill>
                <a:schemeClr val="tx1">
                  <a:lumMod val="65000"/>
                  <a:lumOff val="35000"/>
                </a:schemeClr>
              </a:solidFill>
              <a:latin typeface="+mj-lt"/>
            </a:endParaRPr>
          </a:p>
        </p:txBody>
      </p:sp>
      <p:sp>
        <p:nvSpPr>
          <p:cNvPr id="12" name="TextBox 11">
            <a:extLst>
              <a:ext uri="{FF2B5EF4-FFF2-40B4-BE49-F238E27FC236}">
                <a16:creationId xmlns="" xmlns:a16="http://schemas.microsoft.com/office/drawing/2014/main" id="{E75702A7-7EF5-41B1-83AA-F3F0AACE8FD2}"/>
              </a:ext>
            </a:extLst>
          </p:cNvPr>
          <p:cNvSpPr txBox="1"/>
          <p:nvPr/>
        </p:nvSpPr>
        <p:spPr>
          <a:xfrm>
            <a:off x="588962" y="4667652"/>
            <a:ext cx="8030032" cy="1569660"/>
          </a:xfrm>
          <a:prstGeom prst="rect">
            <a:avLst/>
          </a:prstGeom>
          <a:solidFill>
            <a:schemeClr val="tx1">
              <a:lumMod val="65000"/>
              <a:lumOff val="35000"/>
            </a:schemeClr>
          </a:solidFill>
        </p:spPr>
        <p:txBody>
          <a:bodyPr wrap="square" rtlCol="0">
            <a:spAutoFit/>
          </a:bodyPr>
          <a:lstStyle/>
          <a:p>
            <a:pPr algn="ctr"/>
            <a:r>
              <a:rPr lang="sr-Latn-RS" sz="2400" dirty="0" smtClean="0">
                <a:solidFill>
                  <a:schemeClr val="bg1"/>
                </a:solidFill>
                <a:latin typeface="+mj-lt"/>
              </a:rPr>
              <a:t>Tačan odgovor je </a:t>
            </a:r>
            <a:r>
              <a:rPr lang="en-GB" sz="2400" dirty="0" smtClean="0">
                <a:solidFill>
                  <a:schemeClr val="bg1"/>
                </a:solidFill>
                <a:latin typeface="+mj-lt"/>
              </a:rPr>
              <a:t>B</a:t>
            </a:r>
            <a:endParaRPr lang="en-GB" sz="2400" dirty="0">
              <a:solidFill>
                <a:schemeClr val="bg1"/>
              </a:solidFill>
              <a:latin typeface="+mj-lt"/>
            </a:endParaRPr>
          </a:p>
          <a:p>
            <a:pPr algn="ctr"/>
            <a:endParaRPr lang="en-GB" sz="2400" dirty="0">
              <a:solidFill>
                <a:schemeClr val="bg1"/>
              </a:solidFill>
              <a:latin typeface="+mj-lt"/>
            </a:endParaRPr>
          </a:p>
          <a:p>
            <a:pPr algn="ctr"/>
            <a:r>
              <a:rPr lang="sr-Latn-RS" sz="2400" dirty="0" err="1" smtClean="0">
                <a:solidFill>
                  <a:schemeClr val="bg1"/>
                </a:solidFill>
                <a:latin typeface="+mj-lt"/>
              </a:rPr>
              <a:t>Ucenjivački</a:t>
            </a:r>
            <a:r>
              <a:rPr lang="sr-Latn-RS" sz="2400" dirty="0" smtClean="0">
                <a:solidFill>
                  <a:schemeClr val="bg1"/>
                </a:solidFill>
                <a:latin typeface="+mj-lt"/>
              </a:rPr>
              <a:t> softver (r</a:t>
            </a:r>
            <a:r>
              <a:rPr lang="en-US" sz="2400" dirty="0" err="1" smtClean="0">
                <a:solidFill>
                  <a:schemeClr val="bg1"/>
                </a:solidFill>
                <a:latin typeface="+mj-lt"/>
              </a:rPr>
              <a:t>ansomware</a:t>
            </a:r>
            <a:r>
              <a:rPr lang="sr-Latn-RS" sz="2400" dirty="0" smtClean="0">
                <a:solidFill>
                  <a:schemeClr val="bg1"/>
                </a:solidFill>
                <a:latin typeface="+mj-lt"/>
              </a:rPr>
              <a:t>) šifruje sve fajlove a ključ za dešifrovanje može se dobiti ako se plati „otkup“ u </a:t>
            </a:r>
            <a:r>
              <a:rPr lang="sr-Latn-RS" sz="2400" dirty="0" err="1" smtClean="0">
                <a:solidFill>
                  <a:schemeClr val="bg1"/>
                </a:solidFill>
                <a:latin typeface="+mj-lt"/>
              </a:rPr>
              <a:t>kriptovaluti</a:t>
            </a:r>
            <a:r>
              <a:rPr lang="sr-Latn-RS" sz="2400" dirty="0" smtClean="0">
                <a:solidFill>
                  <a:schemeClr val="bg1"/>
                </a:solidFill>
                <a:latin typeface="+mj-lt"/>
              </a:rPr>
              <a:t>. </a:t>
            </a:r>
            <a:endParaRPr lang="en-US" sz="2400" dirty="0">
              <a:solidFill>
                <a:schemeClr val="bg1"/>
              </a:solidFill>
              <a:latin typeface="+mj-lt"/>
            </a:endParaRPr>
          </a:p>
        </p:txBody>
      </p:sp>
      <p:sp>
        <p:nvSpPr>
          <p:cNvPr id="13" name="TextBox 12">
            <a:extLst>
              <a:ext uri="{FF2B5EF4-FFF2-40B4-BE49-F238E27FC236}">
                <a16:creationId xmlns="" xmlns:a16="http://schemas.microsoft.com/office/drawing/2014/main" id="{30BD4572-BAB1-4568-B64C-2A9116F6F527}"/>
              </a:ext>
            </a:extLst>
          </p:cNvPr>
          <p:cNvSpPr txBox="1"/>
          <p:nvPr/>
        </p:nvSpPr>
        <p:spPr>
          <a:xfrm>
            <a:off x="588962" y="2780928"/>
            <a:ext cx="8030032" cy="1569660"/>
          </a:xfrm>
          <a:prstGeom prst="rect">
            <a:avLst/>
          </a:prstGeom>
          <a:solidFill>
            <a:srgbClr val="F08A34"/>
          </a:solidFill>
        </p:spPr>
        <p:txBody>
          <a:bodyPr wrap="square" rtlCol="0">
            <a:spAutoFit/>
          </a:bodyPr>
          <a:lstStyle/>
          <a:p>
            <a:pPr marL="1828800" lvl="3" indent="-457200">
              <a:buAutoNum type="alphaUcPeriod"/>
            </a:pPr>
            <a:r>
              <a:rPr lang="en-GB" sz="2400" dirty="0" smtClean="0">
                <a:solidFill>
                  <a:schemeClr val="bg1"/>
                </a:solidFill>
                <a:latin typeface="+mj-lt"/>
              </a:rPr>
              <a:t>Trojan</a:t>
            </a:r>
            <a:r>
              <a:rPr lang="sr-Latn-RS" sz="2400" dirty="0" err="1" smtClean="0">
                <a:solidFill>
                  <a:schemeClr val="bg1"/>
                </a:solidFill>
                <a:latin typeface="+mj-lt"/>
              </a:rPr>
              <a:t>ac</a:t>
            </a:r>
            <a:endParaRPr lang="en-GB" sz="2400" dirty="0">
              <a:solidFill>
                <a:schemeClr val="bg1"/>
              </a:solidFill>
              <a:latin typeface="+mj-lt"/>
            </a:endParaRPr>
          </a:p>
          <a:p>
            <a:pPr marL="1828800" lvl="3" indent="-457200">
              <a:buAutoNum type="alphaUcPeriod"/>
            </a:pPr>
            <a:r>
              <a:rPr lang="en-GB" sz="2400" dirty="0" err="1" smtClean="0">
                <a:solidFill>
                  <a:schemeClr val="bg1"/>
                </a:solidFill>
                <a:latin typeface="+mj-lt"/>
              </a:rPr>
              <a:t>Ransomware</a:t>
            </a:r>
            <a:r>
              <a:rPr lang="sr-Latn-RS" sz="2400" dirty="0" smtClean="0">
                <a:solidFill>
                  <a:schemeClr val="bg1"/>
                </a:solidFill>
                <a:latin typeface="+mj-lt"/>
              </a:rPr>
              <a:t> (</a:t>
            </a:r>
            <a:r>
              <a:rPr lang="sr-Latn-RS" sz="2400" dirty="0" err="1" smtClean="0">
                <a:solidFill>
                  <a:schemeClr val="bg1"/>
                </a:solidFill>
                <a:latin typeface="+mj-lt"/>
              </a:rPr>
              <a:t>ucenjivački</a:t>
            </a:r>
            <a:r>
              <a:rPr lang="sr-Latn-RS" sz="2400" dirty="0" smtClean="0">
                <a:solidFill>
                  <a:schemeClr val="bg1"/>
                </a:solidFill>
                <a:latin typeface="+mj-lt"/>
              </a:rPr>
              <a:t> </a:t>
            </a:r>
            <a:r>
              <a:rPr lang="sr-Latn-RS" sz="2400" dirty="0" err="1" smtClean="0">
                <a:solidFill>
                  <a:schemeClr val="bg1"/>
                </a:solidFill>
                <a:latin typeface="+mj-lt"/>
              </a:rPr>
              <a:t>malver</a:t>
            </a:r>
            <a:r>
              <a:rPr lang="sr-Latn-RS" sz="2400" dirty="0" smtClean="0">
                <a:solidFill>
                  <a:schemeClr val="bg1"/>
                </a:solidFill>
                <a:latin typeface="+mj-lt"/>
              </a:rPr>
              <a:t>)</a:t>
            </a:r>
            <a:endParaRPr lang="en-GB" sz="2400" dirty="0">
              <a:solidFill>
                <a:schemeClr val="bg1"/>
              </a:solidFill>
              <a:latin typeface="+mj-lt"/>
            </a:endParaRPr>
          </a:p>
          <a:p>
            <a:pPr marL="1828800" lvl="3" indent="-457200">
              <a:buAutoNum type="alphaUcPeriod"/>
            </a:pPr>
            <a:r>
              <a:rPr lang="en-GB" sz="2400" dirty="0">
                <a:solidFill>
                  <a:schemeClr val="bg1"/>
                </a:solidFill>
                <a:latin typeface="+mj-lt"/>
              </a:rPr>
              <a:t>Botnet</a:t>
            </a:r>
          </a:p>
          <a:p>
            <a:pPr marL="1828800" lvl="3" indent="-457200">
              <a:buAutoNum type="alphaUcPeriod"/>
            </a:pPr>
            <a:r>
              <a:rPr lang="sr-Latn-RS" sz="2400" dirty="0" smtClean="0">
                <a:solidFill>
                  <a:schemeClr val="bg1"/>
                </a:solidFill>
                <a:latin typeface="+mj-lt"/>
              </a:rPr>
              <a:t>Loša sreća, peh</a:t>
            </a:r>
            <a:endParaRPr lang="en-GB" sz="2400" dirty="0">
              <a:solidFill>
                <a:schemeClr val="bg1"/>
              </a:solidFill>
              <a:latin typeface="+mj-lt"/>
            </a:endParaRPr>
          </a:p>
        </p:txBody>
      </p:sp>
    </p:spTree>
    <p:extLst>
      <p:ext uri="{BB962C8B-B14F-4D97-AF65-F5344CB8AC3E}">
        <p14:creationId xmlns:p14="http://schemas.microsoft.com/office/powerpoint/2010/main" val="2773859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r-Latn-RS" dirty="0" smtClean="0">
                <a:solidFill>
                  <a:schemeClr val="tx2">
                    <a:lumMod val="60000"/>
                    <a:lumOff val="40000"/>
                  </a:schemeClr>
                </a:solidFill>
              </a:rPr>
              <a:t>SEKSUALNA EKSPLOATACIJA DECE</a:t>
            </a:r>
            <a:endParaRPr lang="en-GB" dirty="0">
              <a:solidFill>
                <a:schemeClr val="tx2">
                  <a:lumMod val="60000"/>
                  <a:lumOff val="40000"/>
                </a:schemeClr>
              </a:solidFill>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67</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5052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err="1" smtClean="0">
                <a:solidFill>
                  <a:schemeClr val="bg1"/>
                </a:solidFill>
                <a:latin typeface="Verdana" charset="0"/>
                <a:cs typeface="Verdana" charset="0"/>
              </a:rPr>
              <a:t>Onlajn</a:t>
            </a:r>
            <a:r>
              <a:rPr lang="sr-Latn-RS" sz="2800" dirty="0" smtClean="0">
                <a:solidFill>
                  <a:schemeClr val="bg1"/>
                </a:solidFill>
                <a:latin typeface="Verdana" charset="0"/>
                <a:cs typeface="Verdana" charset="0"/>
              </a:rPr>
              <a:t> seksualna eksploatacija dece</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buNone/>
            </a:pPr>
            <a:r>
              <a:rPr lang="sr-Latn-RS" b="1" dirty="0" err="1" smtClean="0">
                <a:solidFill>
                  <a:srgbClr val="0070C0"/>
                </a:solidFill>
              </a:rPr>
              <a:t>Onlajn</a:t>
            </a:r>
            <a:r>
              <a:rPr lang="sr-Latn-RS" b="1" dirty="0" smtClean="0">
                <a:solidFill>
                  <a:srgbClr val="0070C0"/>
                </a:solidFill>
              </a:rPr>
              <a:t> seksualna eksploatacija i </a:t>
            </a:r>
            <a:r>
              <a:rPr lang="sr-Latn-RS" b="1" dirty="0" err="1" smtClean="0">
                <a:solidFill>
                  <a:srgbClr val="0070C0"/>
                </a:solidFill>
              </a:rPr>
              <a:t>zlostavljanje</a:t>
            </a:r>
            <a:r>
              <a:rPr lang="sr-Latn-RS" b="1" dirty="0" smtClean="0">
                <a:solidFill>
                  <a:srgbClr val="0070C0"/>
                </a:solidFill>
              </a:rPr>
              <a:t> dece</a:t>
            </a:r>
            <a:r>
              <a:rPr lang="en-US" b="1" dirty="0" smtClean="0">
                <a:solidFill>
                  <a:srgbClr val="0070C0"/>
                </a:solidFill>
              </a:rPr>
              <a:t> (</a:t>
            </a:r>
            <a:r>
              <a:rPr lang="en-US" b="1" i="1" dirty="0">
                <a:solidFill>
                  <a:srgbClr val="0070C0"/>
                </a:solidFill>
              </a:rPr>
              <a:t>OCSEA</a:t>
            </a:r>
            <a:r>
              <a:rPr lang="en-US" b="1" dirty="0">
                <a:solidFill>
                  <a:srgbClr val="0070C0"/>
                </a:solidFill>
              </a:rPr>
              <a:t>)</a:t>
            </a:r>
          </a:p>
          <a:p>
            <a:pPr lvl="1"/>
            <a:r>
              <a:rPr lang="sr-Latn-RS" dirty="0" smtClean="0"/>
              <a:t>Izrada i </a:t>
            </a:r>
            <a:r>
              <a:rPr lang="sr-Latn-RS" dirty="0" smtClean="0"/>
              <a:t>distribucija video-zapisa </a:t>
            </a:r>
            <a:r>
              <a:rPr lang="sr-Latn-RS" dirty="0" smtClean="0"/>
              <a:t>i slika</a:t>
            </a:r>
            <a:endParaRPr lang="en-US" dirty="0"/>
          </a:p>
          <a:p>
            <a:pPr marL="1314450" lvl="4" indent="-342900"/>
            <a:r>
              <a:rPr lang="sr-Latn-RS" sz="2800" dirty="0" smtClean="0"/>
              <a:t>Materijal o seksualnoj eksploataciji dece</a:t>
            </a:r>
            <a:r>
              <a:rPr lang="en-US" sz="2800" dirty="0" smtClean="0"/>
              <a:t> </a:t>
            </a:r>
            <a:r>
              <a:rPr lang="en-US" sz="2800" b="1" dirty="0" smtClean="0">
                <a:solidFill>
                  <a:srgbClr val="0070C0"/>
                </a:solidFill>
              </a:rPr>
              <a:t>(</a:t>
            </a:r>
            <a:r>
              <a:rPr lang="en-US" sz="2800" b="1" dirty="0">
                <a:solidFill>
                  <a:srgbClr val="0070C0"/>
                </a:solidFill>
              </a:rPr>
              <a:t>CSEM)</a:t>
            </a:r>
          </a:p>
          <a:p>
            <a:pPr marL="1314450" lvl="4" indent="-342900"/>
            <a:r>
              <a:rPr lang="sr-Latn-RS" sz="2800" dirty="0" smtClean="0"/>
              <a:t>Materijal o seksualnom zlostavljanju dece </a:t>
            </a:r>
            <a:r>
              <a:rPr lang="en-US" sz="2800" b="1" dirty="0" smtClean="0">
                <a:solidFill>
                  <a:srgbClr val="0070C0"/>
                </a:solidFill>
              </a:rPr>
              <a:t>(CSAM</a:t>
            </a:r>
            <a:r>
              <a:rPr lang="en-US" sz="2800" b="1" dirty="0">
                <a:solidFill>
                  <a:srgbClr val="0070C0"/>
                </a:solidFill>
              </a:rPr>
              <a:t>)</a:t>
            </a:r>
          </a:p>
          <a:p>
            <a:pPr lvl="1"/>
            <a:r>
              <a:rPr lang="sr-Latn-RS" dirty="0" err="1" smtClean="0"/>
              <a:t>Onlajn</a:t>
            </a:r>
            <a:r>
              <a:rPr lang="sr-Latn-RS" dirty="0" smtClean="0"/>
              <a:t> navođenje na prostituciju</a:t>
            </a:r>
            <a:endParaRPr lang="en-US" dirty="0"/>
          </a:p>
          <a:p>
            <a:pPr lvl="1"/>
            <a:r>
              <a:rPr lang="sr-Latn-RS" dirty="0"/>
              <a:t>Seksualno eksplicitni materijal koji snime same žrtve </a:t>
            </a:r>
            <a:r>
              <a:rPr lang="sr-Latn-RS" dirty="0" smtClean="0"/>
              <a:t>(</a:t>
            </a:r>
            <a:r>
              <a:rPr lang="en-US" i="1" dirty="0" smtClean="0"/>
              <a:t>Self Generated Explicit Material </a:t>
            </a:r>
            <a:r>
              <a:rPr lang="sr-Latn-RS" i="1" dirty="0" smtClean="0"/>
              <a:t/>
            </a:r>
            <a:br>
              <a:rPr lang="sr-Latn-RS" i="1" dirty="0" smtClean="0"/>
            </a:br>
            <a:r>
              <a:rPr lang="sr-Latn-RS" i="1" dirty="0" smtClean="0"/>
              <a:t>- </a:t>
            </a:r>
            <a:r>
              <a:rPr lang="en-US" i="1" dirty="0" smtClean="0"/>
              <a:t>SGEM</a:t>
            </a:r>
            <a:r>
              <a:rPr lang="en-US" dirty="0"/>
              <a:t>)</a:t>
            </a:r>
          </a:p>
        </p:txBody>
      </p:sp>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05266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err="1" smtClean="0">
                <a:solidFill>
                  <a:schemeClr val="bg1"/>
                </a:solidFill>
                <a:latin typeface="Verdana" charset="0"/>
                <a:cs typeface="Verdana" charset="0"/>
              </a:rPr>
              <a:t>Onlajn</a:t>
            </a:r>
            <a:r>
              <a:rPr lang="sr-Latn-RS" sz="2800" dirty="0" smtClean="0">
                <a:solidFill>
                  <a:schemeClr val="bg1"/>
                </a:solidFill>
                <a:latin typeface="Verdana" charset="0"/>
                <a:cs typeface="Verdana" charset="0"/>
              </a:rPr>
              <a:t> distribucija</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24744"/>
            <a:ext cx="8784530" cy="5183335"/>
          </a:xfrm>
        </p:spPr>
        <p:txBody>
          <a:bodyPr/>
          <a:lstStyle/>
          <a:p>
            <a:pPr marL="57150" indent="0">
              <a:spcBef>
                <a:spcPts val="0"/>
              </a:spcBef>
              <a:buNone/>
            </a:pPr>
            <a:r>
              <a:rPr lang="sr-Latn-RS" dirty="0" smtClean="0"/>
              <a:t>Količine </a:t>
            </a:r>
            <a:r>
              <a:rPr lang="en-GB" i="1" dirty="0" smtClean="0"/>
              <a:t>CSEM</a:t>
            </a:r>
            <a:r>
              <a:rPr lang="en-GB" dirty="0" smtClean="0"/>
              <a:t> </a:t>
            </a:r>
            <a:r>
              <a:rPr lang="sr-Latn-RS" dirty="0" smtClean="0"/>
              <a:t>i dalje se povećavaju</a:t>
            </a:r>
            <a:endParaRPr lang="en-GB" dirty="0"/>
          </a:p>
          <a:p>
            <a:pPr lvl="1">
              <a:spcBef>
                <a:spcPts val="0"/>
              </a:spcBef>
            </a:pPr>
            <a:r>
              <a:rPr lang="sr-Latn-RS" dirty="0" smtClean="0"/>
              <a:t>Kontinuirana </a:t>
            </a:r>
            <a:r>
              <a:rPr lang="sr-Latn-RS" dirty="0" err="1" smtClean="0"/>
              <a:t>viktimizacija</a:t>
            </a:r>
            <a:endParaRPr lang="en-GB" dirty="0"/>
          </a:p>
          <a:p>
            <a:pPr lvl="1">
              <a:spcBef>
                <a:spcPts val="0"/>
              </a:spcBef>
            </a:pPr>
            <a:r>
              <a:rPr lang="sr-Latn-RS" dirty="0" smtClean="0"/>
              <a:t>Podaci o rekordnom broju poseta</a:t>
            </a:r>
            <a:endParaRPr lang="en-GB" dirty="0"/>
          </a:p>
          <a:p>
            <a:pPr lvl="2">
              <a:spcBef>
                <a:spcPts val="0"/>
              </a:spcBef>
            </a:pPr>
            <a:r>
              <a:rPr lang="sr-Latn-RS" dirty="0"/>
              <a:t>To je dodatni teret za organe reda koji treba da se uhvate </a:t>
            </a:r>
            <a:r>
              <a:rPr lang="sr-Latn-RS" dirty="0" err="1"/>
              <a:t>ukoštac</a:t>
            </a:r>
            <a:r>
              <a:rPr lang="sr-Latn-RS" dirty="0"/>
              <a:t> s tim problemom</a:t>
            </a:r>
            <a:endParaRPr lang="en-GB" dirty="0"/>
          </a:p>
          <a:p>
            <a:pPr lvl="1">
              <a:spcBef>
                <a:spcPts val="0"/>
              </a:spcBef>
            </a:pPr>
            <a:r>
              <a:rPr lang="sr-Latn-RS" dirty="0"/>
              <a:t>Većina otkrivena na </a:t>
            </a:r>
            <a:r>
              <a:rPr lang="sr-Latn-RS" i="1" dirty="0" err="1"/>
              <a:t>image</a:t>
            </a:r>
            <a:r>
              <a:rPr lang="sr-Latn-RS" i="1" dirty="0"/>
              <a:t> </a:t>
            </a:r>
            <a:r>
              <a:rPr lang="sr-Latn-RS" i="1" dirty="0" err="1"/>
              <a:t>hosting</a:t>
            </a:r>
            <a:r>
              <a:rPr lang="sr-Latn-RS" dirty="0"/>
              <a:t> veb-sajtovima</a:t>
            </a:r>
            <a:endParaRPr lang="en-GB" dirty="0"/>
          </a:p>
          <a:p>
            <a:pPr lvl="1">
              <a:spcBef>
                <a:spcPts val="0"/>
              </a:spcBef>
            </a:pPr>
            <a:r>
              <a:rPr lang="sr-Latn-RS" dirty="0"/>
              <a:t>Otkrivaju se i na platformama za razmenu materijala bez posrednika (</a:t>
            </a:r>
            <a:r>
              <a:rPr lang="es-CL" i="1" dirty="0"/>
              <a:t>peer to peer</a:t>
            </a:r>
            <a:r>
              <a:rPr lang="sr-Latn-RS" dirty="0" smtClean="0"/>
              <a:t>)</a:t>
            </a:r>
          </a:p>
          <a:p>
            <a:pPr lvl="1">
              <a:spcBef>
                <a:spcPts val="0"/>
              </a:spcBef>
            </a:pPr>
            <a:r>
              <a:rPr lang="sr-Latn-RS" dirty="0"/>
              <a:t>Posebne oglasne table na </a:t>
            </a:r>
            <a:r>
              <a:rPr lang="sr-Latn-RS" dirty="0" err="1"/>
              <a:t>darkentu</a:t>
            </a:r>
            <a:r>
              <a:rPr lang="sr-Latn-RS" dirty="0"/>
              <a:t> se povećavaju</a:t>
            </a:r>
            <a:endParaRPr lang="en-GB" dirty="0"/>
          </a:p>
          <a:p>
            <a:pPr lvl="1">
              <a:spcBef>
                <a:spcPts val="0"/>
              </a:spcBef>
            </a:pPr>
            <a:r>
              <a:rPr lang="sr-Latn-RS" dirty="0" smtClean="0"/>
              <a:t>Društvene mreže</a:t>
            </a:r>
            <a:endParaRPr lang="en-GB" dirty="0"/>
          </a:p>
          <a:p>
            <a:pPr lvl="1">
              <a:spcBef>
                <a:spcPts val="0"/>
              </a:spcBef>
            </a:pPr>
            <a:r>
              <a:rPr lang="sr-Latn-RS" dirty="0" smtClean="0"/>
              <a:t>Korišćenje </a:t>
            </a:r>
            <a:r>
              <a:rPr lang="sr-Latn-RS" dirty="0" err="1" smtClean="0"/>
              <a:t>enkripcije</a:t>
            </a:r>
            <a:r>
              <a:rPr lang="sr-Latn-RS" dirty="0" smtClean="0"/>
              <a:t> (šifrovanje)</a:t>
            </a:r>
          </a:p>
          <a:p>
            <a:pPr lvl="1">
              <a:spcBef>
                <a:spcPts val="0"/>
              </a:spcBef>
            </a:pPr>
            <a:r>
              <a:rPr lang="en-GB" i="1" dirty="0" smtClean="0"/>
              <a:t>VPN</a:t>
            </a:r>
            <a:r>
              <a:rPr lang="en-GB" dirty="0" smtClean="0"/>
              <a:t> </a:t>
            </a:r>
            <a:r>
              <a:rPr lang="sr-Latn-RS" dirty="0" smtClean="0"/>
              <a:t>i </a:t>
            </a:r>
            <a:r>
              <a:rPr lang="en-GB" i="1" dirty="0" smtClean="0"/>
              <a:t>TOR</a:t>
            </a:r>
            <a:endParaRPr lang="en-GB" i="1" dirty="0"/>
          </a:p>
        </p:txBody>
      </p:sp>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4939731"/>
            <a:ext cx="2375818" cy="158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034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Global</a:t>
            </a:r>
            <a:r>
              <a:rPr lang="sr-Latn-RS" sz="3200" dirty="0" smtClean="0">
                <a:solidFill>
                  <a:schemeClr val="bg1"/>
                </a:solidFill>
                <a:latin typeface="Verdana" charset="0"/>
                <a:cs typeface="Verdana" charset="0"/>
              </a:rPr>
              <a:t>ni</a:t>
            </a:r>
            <a:r>
              <a:rPr lang="en-GB" sz="3200" dirty="0" smtClean="0">
                <a:solidFill>
                  <a:schemeClr val="bg1"/>
                </a:solidFill>
                <a:latin typeface="Verdana" charset="0"/>
                <a:cs typeface="Verdana" charset="0"/>
              </a:rPr>
              <a:t> digital</a:t>
            </a:r>
            <a:r>
              <a:rPr lang="sr-Latn-RS" sz="3200" dirty="0" smtClean="0">
                <a:solidFill>
                  <a:schemeClr val="bg1"/>
                </a:solidFill>
                <a:latin typeface="Verdana" charset="0"/>
                <a:cs typeface="Verdana" charset="0"/>
              </a:rPr>
              <a:t>ni</a:t>
            </a:r>
            <a:r>
              <a:rPr lang="en-GB" sz="3200" dirty="0" smtClean="0">
                <a:solidFill>
                  <a:schemeClr val="bg1"/>
                </a:solidFill>
                <a:latin typeface="Verdana" charset="0"/>
                <a:cs typeface="Verdana" charset="0"/>
              </a:rPr>
              <a:t> </a:t>
            </a:r>
            <a:r>
              <a:rPr lang="en-GB" sz="3200" i="1" dirty="0">
                <a:solidFill>
                  <a:schemeClr val="bg1"/>
                </a:solidFill>
                <a:latin typeface="Verdana" charset="0"/>
                <a:cs typeface="Verdana" charset="0"/>
              </a:rPr>
              <a:t>snapshot</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3">
            <a:extLst>
              <a:ext uri="{FF2B5EF4-FFF2-40B4-BE49-F238E27FC236}">
                <a16:creationId xmlns:a16="http://schemas.microsoft.com/office/drawing/2014/main" xmlns="" id="{DD080C1D-F3C9-4F4F-9EA2-708A72782F5B}"/>
              </a:ext>
            </a:extLst>
          </p:cNvPr>
          <p:cNvSpPr>
            <a:spLocks noChangeArrowheads="1"/>
          </p:cNvSpPr>
          <p:nvPr/>
        </p:nvSpPr>
        <p:spPr bwMode="auto">
          <a:xfrm>
            <a:off x="1951496" y="6271972"/>
            <a:ext cx="719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600" b="1" dirty="0">
                <a:solidFill>
                  <a:srgbClr val="2F618F"/>
                </a:solidFill>
              </a:rPr>
              <a:t>https://wearesocial.com/uk/blog/2020/04/digital-around-the-world-in-april-2020</a:t>
            </a:r>
          </a:p>
        </p:txBody>
      </p:sp>
      <p:pic>
        <p:nvPicPr>
          <p:cNvPr id="3" name="Content Placeholder 2">
            <a:extLst>
              <a:ext uri="{FF2B5EF4-FFF2-40B4-BE49-F238E27FC236}">
                <a16:creationId xmlns:a16="http://schemas.microsoft.com/office/drawing/2014/main" xmlns="" id="{B958BF59-CEC5-4B63-AD92-D273FB237FAA}"/>
              </a:ext>
            </a:extLst>
          </p:cNvPr>
          <p:cNvPicPr>
            <a:picLocks noGrp="1" noChangeAspect="1"/>
          </p:cNvPicPr>
          <p:nvPr>
            <p:ph idx="1"/>
          </p:nvPr>
        </p:nvPicPr>
        <p:blipFill>
          <a:blip r:embed="rId4"/>
          <a:stretch>
            <a:fillRect/>
          </a:stretch>
        </p:blipFill>
        <p:spPr>
          <a:xfrm>
            <a:off x="548922" y="1600200"/>
            <a:ext cx="8046156" cy="4525963"/>
          </a:xfrm>
          <a:prstGeom prst="rect">
            <a:avLst/>
          </a:prstGeom>
        </p:spPr>
      </p:pic>
    </p:spTree>
    <p:extLst>
      <p:ext uri="{BB962C8B-B14F-4D97-AF65-F5344CB8AC3E}">
        <p14:creationId xmlns:p14="http://schemas.microsoft.com/office/powerpoint/2010/main" val="6818878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err="1" smtClean="0">
                <a:solidFill>
                  <a:schemeClr val="bg1"/>
                </a:solidFill>
                <a:latin typeface="Verdana" charset="0"/>
                <a:cs typeface="Verdana" charset="0"/>
              </a:rPr>
              <a:t>Onlajn</a:t>
            </a:r>
            <a:r>
              <a:rPr lang="sr-Latn-RS" sz="2800" dirty="0" smtClean="0">
                <a:solidFill>
                  <a:schemeClr val="bg1"/>
                </a:solidFill>
                <a:latin typeface="Verdana" charset="0"/>
                <a:cs typeface="Verdana" charset="0"/>
              </a:rPr>
              <a:t> navođenje  u seksualne  svrhe</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buNone/>
            </a:pPr>
            <a:r>
              <a:rPr lang="sr-Latn-RS" dirty="0" smtClean="0"/>
              <a:t>I dalje predstavlja ozbiljnu pretnju</a:t>
            </a:r>
            <a:endParaRPr lang="en-GB" dirty="0"/>
          </a:p>
          <a:p>
            <a:pPr lvl="1"/>
            <a:r>
              <a:rPr lang="sr-Latn-RS" dirty="0"/>
              <a:t>Aktivnost maloletnika na društvenim mrežama </a:t>
            </a:r>
            <a:r>
              <a:rPr lang="sr-Latn-RS" dirty="0" smtClean="0"/>
              <a:t>upućuje na </a:t>
            </a:r>
            <a:r>
              <a:rPr lang="sr-Latn-RS" dirty="0"/>
              <a:t>veći broj potencijalnih žrtava</a:t>
            </a:r>
            <a:endParaRPr lang="en-US" dirty="0"/>
          </a:p>
          <a:p>
            <a:pPr lvl="1"/>
            <a:r>
              <a:rPr lang="sr-Latn-RS" dirty="0" smtClean="0"/>
              <a:t>Jačanje </a:t>
            </a:r>
            <a:r>
              <a:rPr lang="sr-Latn-RS" dirty="0"/>
              <a:t>svesti javnosti o tom </a:t>
            </a:r>
            <a:r>
              <a:rPr lang="sr-Latn-RS" dirty="0" smtClean="0"/>
              <a:t>problemu pomaže</a:t>
            </a:r>
            <a:endParaRPr lang="en-US" dirty="0"/>
          </a:p>
          <a:p>
            <a:pPr lvl="1"/>
            <a:r>
              <a:rPr lang="sr-Latn-RS" dirty="0" smtClean="0"/>
              <a:t>To </a:t>
            </a:r>
            <a:r>
              <a:rPr lang="sr-Latn-RS" dirty="0"/>
              <a:t>se </a:t>
            </a:r>
            <a:r>
              <a:rPr lang="sr-Latn-RS" dirty="0" smtClean="0"/>
              <a:t>obično događa na </a:t>
            </a:r>
            <a:r>
              <a:rPr lang="sr-Latn-RS" dirty="0"/>
              <a:t>otvorenoj mreži, u društvenim medijima i </a:t>
            </a:r>
            <a:r>
              <a:rPr lang="sr-Latn-RS" dirty="0" err="1" smtClean="0"/>
              <a:t>gejmingu</a:t>
            </a:r>
            <a:endParaRPr lang="en-US" dirty="0"/>
          </a:p>
          <a:p>
            <a:pPr lvl="1"/>
            <a:r>
              <a:rPr lang="sr-Latn-RS" dirty="0"/>
              <a:t>Kontakti koriste lažne profile</a:t>
            </a:r>
            <a:endParaRPr lang="en-US" dirty="0"/>
          </a:p>
          <a:p>
            <a:pPr lvl="1"/>
            <a:r>
              <a:rPr lang="sr-Latn-RS" dirty="0"/>
              <a:t>Može biti uključen i živi </a:t>
            </a:r>
            <a:r>
              <a:rPr lang="sr-Latn-RS" dirty="0" smtClean="0"/>
              <a:t>video-snimak</a:t>
            </a:r>
          </a:p>
          <a:p>
            <a:pPr lvl="1"/>
            <a:r>
              <a:rPr lang="sr-Latn-RS" dirty="0" smtClean="0"/>
              <a:t>Kada </a:t>
            </a:r>
            <a:r>
              <a:rPr lang="sr-Latn-RS" dirty="0"/>
              <a:t>se jednom </a:t>
            </a:r>
            <a:r>
              <a:rPr lang="sr-Latn-RS" dirty="0" smtClean="0"/>
              <a:t>stupi u kontakt radnja</a:t>
            </a:r>
            <a:br>
              <a:rPr lang="sr-Latn-RS" dirty="0" smtClean="0"/>
            </a:br>
            <a:r>
              <a:rPr lang="sr-Latn-RS" dirty="0" smtClean="0"/>
              <a:t>prelazi na </a:t>
            </a:r>
            <a:r>
              <a:rPr lang="sr-Latn-RS" dirty="0" smtClean="0"/>
              <a:t>šifrovane </a:t>
            </a:r>
            <a:r>
              <a:rPr lang="sr-Latn-RS" dirty="0" err="1" smtClean="0"/>
              <a:t>onlajn</a:t>
            </a:r>
            <a:r>
              <a:rPr lang="sr-Latn-RS" dirty="0" smtClean="0"/>
              <a:t> poruke</a:t>
            </a:r>
            <a:endParaRPr lang="en-GB" dirty="0"/>
          </a:p>
        </p:txBody>
      </p:sp>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4939731"/>
            <a:ext cx="2375818" cy="158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010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err="1">
                <a:solidFill>
                  <a:schemeClr val="bg1"/>
                </a:solidFill>
                <a:latin typeface="Verdana" charset="0"/>
                <a:cs typeface="Verdana" charset="0"/>
              </a:rPr>
              <a:t>Onlajn</a:t>
            </a:r>
            <a:r>
              <a:rPr lang="sr-Latn-RS" sz="2800" dirty="0">
                <a:solidFill>
                  <a:schemeClr val="bg1"/>
                </a:solidFill>
                <a:latin typeface="Verdana" charset="0"/>
                <a:cs typeface="Verdana" charset="0"/>
              </a:rPr>
              <a:t> navođenje </a:t>
            </a:r>
            <a:r>
              <a:rPr lang="sr-Latn-RS" sz="2800" dirty="0" smtClean="0">
                <a:solidFill>
                  <a:schemeClr val="bg1"/>
                </a:solidFill>
                <a:latin typeface="Verdana" charset="0"/>
                <a:cs typeface="Verdana" charset="0"/>
              </a:rPr>
              <a:t> u seksualne  </a:t>
            </a:r>
            <a:r>
              <a:rPr lang="sr-Latn-RS" sz="2800" dirty="0">
                <a:solidFill>
                  <a:schemeClr val="bg1"/>
                </a:solidFill>
                <a:latin typeface="Verdana" charset="0"/>
                <a:cs typeface="Verdana" charset="0"/>
              </a:rPr>
              <a:t>svrhe</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xmlns="" id="{83A049E3-009F-4AB2-A147-B0D97DAC24CD}"/>
              </a:ext>
            </a:extLst>
          </p:cNvPr>
          <p:cNvPicPr>
            <a:picLocks noChangeAspect="1"/>
          </p:cNvPicPr>
          <p:nvPr/>
        </p:nvPicPr>
        <p:blipFill>
          <a:blip r:embed="rId4"/>
          <a:stretch>
            <a:fillRect/>
          </a:stretch>
        </p:blipFill>
        <p:spPr>
          <a:xfrm>
            <a:off x="323528" y="1270001"/>
            <a:ext cx="3858408" cy="5085184"/>
          </a:xfrm>
          <a:prstGeom prst="rect">
            <a:avLst/>
          </a:prstGeom>
          <a:ln>
            <a:solidFill>
              <a:schemeClr val="accent1"/>
            </a:solidFill>
          </a:ln>
        </p:spPr>
      </p:pic>
      <p:pic>
        <p:nvPicPr>
          <p:cNvPr id="7" name="Picture 6">
            <a:extLst>
              <a:ext uri="{FF2B5EF4-FFF2-40B4-BE49-F238E27FC236}">
                <a16:creationId xmlns:a16="http://schemas.microsoft.com/office/drawing/2014/main" xmlns="" id="{01AF08EA-51D9-4B26-AC93-09CCFD56F753}"/>
              </a:ext>
            </a:extLst>
          </p:cNvPr>
          <p:cNvPicPr>
            <a:picLocks noChangeAspect="1"/>
          </p:cNvPicPr>
          <p:nvPr/>
        </p:nvPicPr>
        <p:blipFill>
          <a:blip r:embed="rId5"/>
          <a:stretch>
            <a:fillRect/>
          </a:stretch>
        </p:blipFill>
        <p:spPr>
          <a:xfrm>
            <a:off x="4403880" y="2060847"/>
            <a:ext cx="4599576" cy="3653869"/>
          </a:xfrm>
          <a:prstGeom prst="rect">
            <a:avLst/>
          </a:prstGeom>
          <a:ln>
            <a:solidFill>
              <a:schemeClr val="accent1"/>
            </a:solidFill>
          </a:ln>
        </p:spPr>
      </p:pic>
    </p:spTree>
    <p:extLst>
      <p:ext uri="{BB962C8B-B14F-4D97-AF65-F5344CB8AC3E}">
        <p14:creationId xmlns:p14="http://schemas.microsoft.com/office/powerpoint/2010/main" val="157011341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45243"/>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Eksplicitni materijal </a:t>
            </a:r>
            <a:br>
              <a:rPr lang="sr-Latn-RS" sz="2800" dirty="0" smtClean="0">
                <a:solidFill>
                  <a:schemeClr val="bg1"/>
                </a:solidFill>
                <a:latin typeface="Verdana" charset="0"/>
                <a:cs typeface="Verdana" charset="0"/>
              </a:rPr>
            </a:br>
            <a:r>
              <a:rPr lang="sr-Latn-RS" sz="2800" dirty="0" smtClean="0">
                <a:solidFill>
                  <a:schemeClr val="bg1"/>
                </a:solidFill>
                <a:latin typeface="Verdana" charset="0"/>
                <a:cs typeface="Verdana" charset="0"/>
              </a:rPr>
              <a:t>koji snimaju same žrtve</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buNone/>
            </a:pPr>
            <a:r>
              <a:rPr lang="sr-Latn-RS" spc="-50" dirty="0"/>
              <a:t>Rastući problem otkako sve više mladih deli sadržaje</a:t>
            </a:r>
            <a:endParaRPr lang="en-US" spc="-50" dirty="0"/>
          </a:p>
          <a:p>
            <a:pPr marL="514350" indent="-457200"/>
            <a:r>
              <a:rPr lang="sr-Latn-RS" dirty="0"/>
              <a:t>Pametni telefoni se koriste kao sredstvo</a:t>
            </a:r>
            <a:endParaRPr lang="en-US" dirty="0"/>
          </a:p>
          <a:p>
            <a:pPr marL="514350" indent="-457200"/>
            <a:r>
              <a:rPr lang="sr-Latn-RS" dirty="0" smtClean="0"/>
              <a:t>Niska svest o </a:t>
            </a:r>
            <a:r>
              <a:rPr lang="sr-Latn-RS" dirty="0" smtClean="0"/>
              <a:t>riziku</a:t>
            </a:r>
          </a:p>
          <a:p>
            <a:pPr marL="57150" indent="0">
              <a:buNone/>
            </a:pPr>
            <a:r>
              <a:rPr lang="sr-Latn-RS" dirty="0"/>
              <a:t>Sadržaji se mogu deliti:</a:t>
            </a:r>
            <a:endParaRPr lang="en-US" dirty="0"/>
          </a:p>
          <a:p>
            <a:pPr lvl="1">
              <a:buFont typeface="Wingdings" panose="05000000000000000000" pitchFamily="2" charset="2"/>
              <a:buChar char="Ø"/>
            </a:pPr>
            <a:r>
              <a:rPr lang="sr-Latn-RS" dirty="0" smtClean="0"/>
              <a:t>Dobrovoljno </a:t>
            </a:r>
            <a:r>
              <a:rPr lang="sr-Latn-RS" dirty="0" smtClean="0"/>
              <a:t>– svojim vršnjacima i kolegama</a:t>
            </a:r>
            <a:endParaRPr lang="en-US" dirty="0"/>
          </a:p>
          <a:p>
            <a:pPr marL="857250" lvl="2" indent="0">
              <a:buNone/>
            </a:pPr>
            <a:r>
              <a:rPr lang="sr-Latn-RS" dirty="0" smtClean="0"/>
              <a:t>(Ali, </a:t>
            </a:r>
            <a:r>
              <a:rPr lang="sr-Latn-RS" dirty="0"/>
              <a:t>to se može proširiti i drugima, što onda može dovesti do prinude ili iznude i traženja da se napravi novi materijal sličnog </a:t>
            </a:r>
            <a:r>
              <a:rPr lang="sr-Latn-RS" dirty="0" smtClean="0"/>
              <a:t>sadržaja)</a:t>
            </a:r>
            <a:endParaRPr lang="en-US" dirty="0"/>
          </a:p>
          <a:p>
            <a:pPr lvl="1">
              <a:buFont typeface="Wingdings" panose="05000000000000000000" pitchFamily="2" charset="2"/>
              <a:buChar char="Ø"/>
            </a:pPr>
            <a:r>
              <a:rPr lang="sr-Latn-RS" dirty="0" smtClean="0"/>
              <a:t>Pod prinudom ili usled iznude – </a:t>
            </a:r>
            <a:br>
              <a:rPr lang="sr-Latn-RS" dirty="0" smtClean="0"/>
            </a:br>
            <a:r>
              <a:rPr lang="sr-Latn-RS" dirty="0" smtClean="0"/>
              <a:t>izvršioci seksualnih </a:t>
            </a:r>
            <a:r>
              <a:rPr lang="sr-Latn-RS" dirty="0" err="1" smtClean="0"/>
              <a:t>delikata</a:t>
            </a:r>
            <a:endParaRPr lang="en-GB" dirty="0"/>
          </a:p>
        </p:txBody>
      </p:sp>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79780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Seksualna prinuda i </a:t>
            </a:r>
            <a:r>
              <a:rPr lang="sr-Latn-RS" sz="2800" dirty="0" err="1" smtClean="0">
                <a:solidFill>
                  <a:schemeClr val="bg1"/>
                </a:solidFill>
                <a:latin typeface="Verdana" charset="0"/>
                <a:cs typeface="Verdana" charset="0"/>
              </a:rPr>
              <a:t>zlostavljanje</a:t>
            </a:r>
            <a:r>
              <a:rPr lang="sr-Latn-RS" sz="2800" dirty="0" smtClean="0">
                <a:solidFill>
                  <a:schemeClr val="bg1"/>
                </a:solidFill>
                <a:latin typeface="Verdana" charset="0"/>
                <a:cs typeface="Verdana" charset="0"/>
              </a:rPr>
              <a:t>  </a:t>
            </a:r>
            <a:br>
              <a:rPr lang="sr-Latn-RS" sz="2800" dirty="0" smtClean="0">
                <a:solidFill>
                  <a:schemeClr val="bg1"/>
                </a:solidFill>
                <a:latin typeface="Verdana" charset="0"/>
                <a:cs typeface="Verdana" charset="0"/>
              </a:rPr>
            </a:br>
            <a:r>
              <a:rPr lang="sr-Latn-RS" sz="2800" dirty="0" smtClean="0">
                <a:solidFill>
                  <a:schemeClr val="bg1"/>
                </a:solidFill>
                <a:latin typeface="Verdana" charset="0"/>
                <a:cs typeface="Verdana" charset="0"/>
              </a:rPr>
              <a:t>uživo na daljinu</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24744"/>
            <a:ext cx="8784530" cy="5183335"/>
          </a:xfrm>
        </p:spPr>
        <p:txBody>
          <a:bodyPr/>
          <a:lstStyle/>
          <a:p>
            <a:pPr marL="57150" indent="0">
              <a:buNone/>
            </a:pPr>
            <a:r>
              <a:rPr lang="sr-Latn-RS" b="1" dirty="0" smtClean="0">
                <a:solidFill>
                  <a:srgbClr val="0070C0"/>
                </a:solidFill>
              </a:rPr>
              <a:t>Seksualna prinuda i iznuda za novi </a:t>
            </a:r>
            <a:r>
              <a:rPr lang="en-US" b="1" i="1" dirty="0" smtClean="0">
                <a:solidFill>
                  <a:srgbClr val="0070C0"/>
                </a:solidFill>
              </a:rPr>
              <a:t>CSEM</a:t>
            </a:r>
            <a:endParaRPr lang="en-US" b="1" i="1" dirty="0">
              <a:solidFill>
                <a:srgbClr val="0070C0"/>
              </a:solidFill>
            </a:endParaRPr>
          </a:p>
          <a:p>
            <a:pPr lvl="1"/>
            <a:r>
              <a:rPr lang="sr-Latn-RS" dirty="0"/>
              <a:t>Generalno uzev, to se radi za zbirke, a ne za novac</a:t>
            </a:r>
            <a:endParaRPr lang="en-US" dirty="0"/>
          </a:p>
          <a:p>
            <a:pPr lvl="1"/>
            <a:r>
              <a:rPr lang="sr-Latn-RS" dirty="0"/>
              <a:t>Preti se postojećim materijalom da bi se pribavio novi</a:t>
            </a:r>
            <a:endParaRPr lang="en-US" dirty="0"/>
          </a:p>
          <a:p>
            <a:pPr lvl="1"/>
            <a:r>
              <a:rPr lang="sr-Latn-RS" dirty="0"/>
              <a:t>Od </a:t>
            </a:r>
            <a:r>
              <a:rPr lang="sr-Latn-RS" dirty="0" err="1"/>
              <a:t>onlajn</a:t>
            </a:r>
            <a:r>
              <a:rPr lang="sr-Latn-RS" dirty="0"/>
              <a:t> razgovora do </a:t>
            </a:r>
            <a:r>
              <a:rPr lang="sr-Latn-RS" dirty="0" smtClean="0"/>
              <a:t>iznude</a:t>
            </a:r>
          </a:p>
          <a:p>
            <a:pPr lvl="1"/>
            <a:r>
              <a:rPr lang="sr-Latn-RS" dirty="0" smtClean="0"/>
              <a:t>Velika </a:t>
            </a:r>
            <a:r>
              <a:rPr lang="sr-Latn-RS" dirty="0"/>
              <a:t>trauma za žrtvu</a:t>
            </a:r>
            <a:endParaRPr lang="en-US" dirty="0"/>
          </a:p>
          <a:p>
            <a:pPr marL="57150" indent="0">
              <a:buNone/>
            </a:pPr>
            <a:r>
              <a:rPr lang="sr-Latn-RS" b="1" dirty="0" err="1" smtClean="0">
                <a:solidFill>
                  <a:srgbClr val="0070C0"/>
                </a:solidFill>
              </a:rPr>
              <a:t>Zlostavljanje</a:t>
            </a:r>
            <a:r>
              <a:rPr lang="sr-Latn-RS" b="1" dirty="0" smtClean="0">
                <a:solidFill>
                  <a:srgbClr val="0070C0"/>
                </a:solidFill>
              </a:rPr>
              <a:t> dece uživo na daljinu</a:t>
            </a:r>
            <a:endParaRPr lang="en-GB" b="1" dirty="0">
              <a:solidFill>
                <a:srgbClr val="0070C0"/>
              </a:solidFill>
            </a:endParaRPr>
          </a:p>
          <a:p>
            <a:pPr lvl="1"/>
            <a:r>
              <a:rPr lang="sr-Latn-RS" dirty="0"/>
              <a:t>Izvršioci takvih krivičnih dela teže finansijskoj dobiti</a:t>
            </a:r>
            <a:endParaRPr lang="en-US" dirty="0"/>
          </a:p>
          <a:p>
            <a:pPr lvl="1"/>
            <a:r>
              <a:rPr lang="sr-Latn-RS" dirty="0"/>
              <a:t>Rastuća brzina interneta – živi prenos</a:t>
            </a:r>
            <a:endParaRPr lang="en-US" dirty="0"/>
          </a:p>
          <a:p>
            <a:pPr lvl="1"/>
            <a:r>
              <a:rPr lang="sr-Latn-RS" dirty="0"/>
              <a:t>Prestupnici plaćaju da </a:t>
            </a:r>
            <a:r>
              <a:rPr lang="sr-Latn-RS" dirty="0" smtClean="0"/>
              <a:t>gledaju</a:t>
            </a:r>
          </a:p>
          <a:p>
            <a:pPr lvl="1"/>
            <a:r>
              <a:rPr lang="sr-Latn-RS" dirty="0" smtClean="0"/>
              <a:t>Porno </a:t>
            </a:r>
            <a:r>
              <a:rPr lang="sr-Latn-RS" dirty="0"/>
              <a:t>sajt </a:t>
            </a:r>
            <a:r>
              <a:rPr lang="en-GB" dirty="0"/>
              <a:t>&gt; </a:t>
            </a:r>
            <a:r>
              <a:rPr lang="sr-Latn-RS" dirty="0"/>
              <a:t>šifrovana poruka</a:t>
            </a:r>
            <a:endParaRPr lang="en-GB" dirty="0"/>
          </a:p>
        </p:txBody>
      </p:sp>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73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Seksualna prinuda i </a:t>
            </a:r>
            <a:r>
              <a:rPr lang="sr-Latn-RS" sz="2800" dirty="0" err="1" smtClean="0">
                <a:solidFill>
                  <a:schemeClr val="bg1"/>
                </a:solidFill>
                <a:latin typeface="Verdana" charset="0"/>
                <a:cs typeface="Verdana" charset="0"/>
              </a:rPr>
              <a:t>zlostavljanje</a:t>
            </a:r>
            <a:r>
              <a:rPr lang="sr-Latn-RS" sz="2800" dirty="0" smtClean="0">
                <a:solidFill>
                  <a:schemeClr val="bg1"/>
                </a:solidFill>
                <a:latin typeface="Verdana" charset="0"/>
                <a:cs typeface="Verdana" charset="0"/>
              </a:rPr>
              <a:t> </a:t>
            </a:r>
            <a:br>
              <a:rPr lang="sr-Latn-RS" sz="2800" dirty="0" smtClean="0">
                <a:solidFill>
                  <a:schemeClr val="bg1"/>
                </a:solidFill>
                <a:latin typeface="Verdana" charset="0"/>
                <a:cs typeface="Verdana" charset="0"/>
              </a:rPr>
            </a:br>
            <a:r>
              <a:rPr lang="sr-Latn-RS" sz="2800" dirty="0" smtClean="0">
                <a:solidFill>
                  <a:schemeClr val="bg1"/>
                </a:solidFill>
                <a:latin typeface="Verdana" charset="0"/>
                <a:cs typeface="Verdana" charset="0"/>
              </a:rPr>
              <a:t>uživo na daljinu</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xmlns="" id="{9202638C-A6FB-49B0-885D-836858B8A73B}"/>
              </a:ext>
            </a:extLst>
          </p:cNvPr>
          <p:cNvPicPr>
            <a:picLocks noChangeAspect="1"/>
          </p:cNvPicPr>
          <p:nvPr/>
        </p:nvPicPr>
        <p:blipFill>
          <a:blip r:embed="rId5"/>
          <a:stretch>
            <a:fillRect/>
          </a:stretch>
        </p:blipFill>
        <p:spPr>
          <a:xfrm>
            <a:off x="971600" y="1325616"/>
            <a:ext cx="5505513" cy="5094955"/>
          </a:xfrm>
          <a:prstGeom prst="rect">
            <a:avLst/>
          </a:prstGeom>
          <a:ln>
            <a:solidFill>
              <a:schemeClr val="accent1"/>
            </a:solidFill>
          </a:ln>
        </p:spPr>
      </p:pic>
    </p:spTree>
    <p:extLst>
      <p:ext uri="{BB962C8B-B14F-4D97-AF65-F5344CB8AC3E}">
        <p14:creationId xmlns:p14="http://schemas.microsoft.com/office/powerpoint/2010/main" val="8306938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Seksualna eksploatacija dece - budućnost</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14350" indent="-457200">
              <a:spcBef>
                <a:spcPts val="500"/>
              </a:spcBef>
            </a:pPr>
            <a:r>
              <a:rPr lang="sr-Latn-RS" dirty="0" smtClean="0"/>
              <a:t>Glavne pretnje su </a:t>
            </a:r>
            <a:r>
              <a:rPr lang="sr-Latn-RS" dirty="0" smtClean="0"/>
              <a:t>ustaljene i stabilne</a:t>
            </a:r>
            <a:endParaRPr lang="en-US" dirty="0"/>
          </a:p>
          <a:p>
            <a:pPr marL="514350" indent="-457200">
              <a:spcBef>
                <a:spcPts val="500"/>
              </a:spcBef>
            </a:pPr>
            <a:r>
              <a:rPr lang="en-US" b="1" i="1" dirty="0" err="1">
                <a:solidFill>
                  <a:srgbClr val="0070C0"/>
                </a:solidFill>
              </a:rPr>
              <a:t>Deepfakes</a:t>
            </a:r>
            <a:r>
              <a:rPr lang="en-US" dirty="0"/>
              <a:t> </a:t>
            </a:r>
            <a:r>
              <a:rPr lang="sr-Latn-RS" dirty="0" smtClean="0"/>
              <a:t>(„</a:t>
            </a:r>
            <a:r>
              <a:rPr lang="sr-Latn-RS" dirty="0"/>
              <a:t>totalne prevare”) </a:t>
            </a:r>
            <a:r>
              <a:rPr lang="es-CL" dirty="0"/>
              <a:t>– </a:t>
            </a:r>
            <a:r>
              <a:rPr lang="sr-Latn-RS" dirty="0"/>
              <a:t>Kovanica nastala od izraza „</a:t>
            </a:r>
            <a:r>
              <a:rPr lang="es-CL" dirty="0" err="1"/>
              <a:t>deep</a:t>
            </a:r>
            <a:r>
              <a:rPr lang="es-CL" dirty="0"/>
              <a:t> </a:t>
            </a:r>
            <a:r>
              <a:rPr lang="es-CL" dirty="0" err="1"/>
              <a:t>learning</a:t>
            </a:r>
            <a:r>
              <a:rPr lang="sr-Latn-RS" dirty="0"/>
              <a:t>” („duboko, temeljno učenje”) i „</a:t>
            </a:r>
            <a:r>
              <a:rPr lang="es-CL" dirty="0" err="1"/>
              <a:t>fake</a:t>
            </a:r>
            <a:r>
              <a:rPr lang="sr-Latn-RS" dirty="0"/>
              <a:t>” („lažno”</a:t>
            </a:r>
            <a:r>
              <a:rPr lang="sr-Latn-RS" dirty="0" smtClean="0"/>
              <a:t>)</a:t>
            </a:r>
            <a:endParaRPr lang="en-US" dirty="0"/>
          </a:p>
          <a:p>
            <a:pPr marL="914400" lvl="1" indent="-457200">
              <a:spcBef>
                <a:spcPts val="500"/>
              </a:spcBef>
            </a:pPr>
            <a:r>
              <a:rPr lang="sr-Latn-RS" dirty="0"/>
              <a:t>Koristi se AI tehnologija (veštačka inteligencija) da bi se iskombinovale razne fotografije i video-snimci i jedne zamenile drugima</a:t>
            </a:r>
            <a:endParaRPr lang="en-US" dirty="0"/>
          </a:p>
          <a:p>
            <a:pPr marL="914400" lvl="1" indent="-457200">
              <a:spcBef>
                <a:spcPts val="500"/>
              </a:spcBef>
            </a:pPr>
            <a:r>
              <a:rPr lang="sr-Latn-RS" dirty="0"/>
              <a:t>Mogućnost izrade novog, </a:t>
            </a:r>
            <a:br>
              <a:rPr lang="sr-Latn-RS" dirty="0"/>
            </a:br>
            <a:r>
              <a:rPr lang="sr-Latn-RS" dirty="0"/>
              <a:t>personalizovanog </a:t>
            </a:r>
            <a:r>
              <a:rPr lang="en-US" i="1" dirty="0"/>
              <a:t>CSEM</a:t>
            </a:r>
            <a:endParaRPr lang="en-US" dirty="0"/>
          </a:p>
          <a:p>
            <a:pPr marL="914400" lvl="1" indent="-457200">
              <a:spcBef>
                <a:spcPts val="500"/>
              </a:spcBef>
            </a:pPr>
            <a:r>
              <a:rPr lang="sr-Latn-RS" dirty="0" smtClean="0"/>
              <a:t>Implicira se da </a:t>
            </a:r>
            <a:r>
              <a:rPr lang="sr-Latn-RS" dirty="0"/>
              <a:t>organi reda treba da </a:t>
            </a:r>
            <a:br>
              <a:rPr lang="sr-Latn-RS" dirty="0"/>
            </a:br>
            <a:r>
              <a:rPr lang="sr-Latn-RS" dirty="0"/>
              <a:t>dokazuju autentičnost</a:t>
            </a:r>
            <a:endParaRPr lang="en-US" dirty="0"/>
          </a:p>
        </p:txBody>
      </p:sp>
      <p:pic>
        <p:nvPicPr>
          <p:cNvPr id="5" name="Picture 4" descr="A Crystal Ball for HPC - HPCwire">
            <a:extLst>
              <a:ext uri="{FF2B5EF4-FFF2-40B4-BE49-F238E27FC236}">
                <a16:creationId xmlns:a16="http://schemas.microsoft.com/office/drawing/2014/main" xmlns="" id="{91495AAC-1CDE-4A39-B16D-F4E95606E4A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77439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r-Latn-RS" dirty="0" smtClean="0">
                <a:solidFill>
                  <a:schemeClr val="tx2">
                    <a:lumMod val="60000"/>
                    <a:lumOff val="40000"/>
                  </a:schemeClr>
                </a:solidFill>
              </a:rPr>
              <a:t>PREVARE U VEZI SA PLAĆANJEM</a:t>
            </a:r>
            <a:endParaRPr lang="en-GB" dirty="0">
              <a:solidFill>
                <a:schemeClr val="tx2">
                  <a:lumMod val="60000"/>
                  <a:lumOff val="40000"/>
                </a:schemeClr>
              </a:solidFill>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76</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644407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sr-Latn-RS" sz="2800" dirty="0" smtClean="0">
                <a:latin typeface="Verdana" panose="020B0604030504040204" pitchFamily="34" charset="0"/>
                <a:ea typeface="Verdana" panose="020B0604030504040204" pitchFamily="34" charset="0"/>
                <a:cs typeface="Verdana" panose="020B0604030504040204" pitchFamily="34" charset="0"/>
              </a:rPr>
              <a:t>Transakcija bez kartice</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buNone/>
            </a:pPr>
            <a:r>
              <a:rPr lang="sr-Latn-RS" dirty="0" smtClean="0"/>
              <a:t>Glavni </a:t>
            </a:r>
            <a:r>
              <a:rPr lang="sr-Latn-RS" dirty="0" smtClean="0"/>
              <a:t>prioriteti </a:t>
            </a:r>
            <a:r>
              <a:rPr lang="sr-Latn-RS" dirty="0" smtClean="0"/>
              <a:t>u istragama prevara</a:t>
            </a:r>
            <a:endParaRPr lang="en-US" dirty="0"/>
          </a:p>
          <a:p>
            <a:pPr lvl="1">
              <a:buFont typeface="Wingdings" panose="05000000000000000000" pitchFamily="2" charset="2"/>
              <a:buChar char="Ø"/>
            </a:pPr>
            <a:r>
              <a:rPr lang="sr-Latn-RS" dirty="0" err="1"/>
              <a:t>Onlajn</a:t>
            </a:r>
            <a:r>
              <a:rPr lang="sr-Latn-RS" dirty="0"/>
              <a:t> transakcije se razvijaju i povećavaju</a:t>
            </a:r>
            <a:endParaRPr lang="en-US" dirty="0"/>
          </a:p>
          <a:p>
            <a:pPr lvl="1">
              <a:buFont typeface="Wingdings" panose="05000000000000000000" pitchFamily="2" charset="2"/>
              <a:buChar char="Ø"/>
            </a:pPr>
            <a:r>
              <a:rPr lang="sr-Latn-RS" dirty="0"/>
              <a:t>Elektronska sredstva (mobilni telefoni, tableti i </a:t>
            </a:r>
            <a:r>
              <a:rPr lang="sr-Latn-RS" dirty="0" smtClean="0"/>
              <a:t>drugo)</a:t>
            </a:r>
          </a:p>
          <a:p>
            <a:pPr lvl="1">
              <a:buFont typeface="Wingdings" panose="05000000000000000000" pitchFamily="2" charset="2"/>
              <a:buChar char="Ø"/>
            </a:pPr>
            <a:r>
              <a:rPr lang="sr-Latn-RS" dirty="0" smtClean="0"/>
              <a:t>Prelazak </a:t>
            </a:r>
            <a:r>
              <a:rPr lang="sr-Latn-RS" dirty="0"/>
              <a:t>u putnički sektor (uočena je primena u oblasti ilegalne imigracije i trgovine ljudima (</a:t>
            </a:r>
            <a:r>
              <a:rPr lang="en-US" i="1" dirty="0"/>
              <a:t>Trafficking in Human Beings </a:t>
            </a:r>
            <a:r>
              <a:rPr lang="sr-Latn-RS" i="1" dirty="0"/>
              <a:t>– </a:t>
            </a:r>
            <a:r>
              <a:rPr lang="en-US" i="1" dirty="0"/>
              <a:t>THB</a:t>
            </a:r>
            <a:r>
              <a:rPr lang="en-US" dirty="0"/>
              <a:t>) </a:t>
            </a:r>
            <a:r>
              <a:rPr lang="sr-Latn-RS" dirty="0"/>
              <a:t>uz korišćenje lažnih identiteta</a:t>
            </a:r>
            <a:r>
              <a:rPr lang="en-US" dirty="0" smtClean="0"/>
              <a:t>)</a:t>
            </a:r>
            <a:endParaRPr lang="en-GB" dirty="0"/>
          </a:p>
          <a:p>
            <a:pPr marL="57150" indent="0">
              <a:spcBef>
                <a:spcPts val="0"/>
              </a:spcBef>
              <a:buNone/>
            </a:pPr>
            <a:r>
              <a:rPr lang="sr-Latn-RS" sz="2800" dirty="0" smtClean="0"/>
              <a:t>Sve počinje </a:t>
            </a:r>
            <a:r>
              <a:rPr lang="sr-Latn-RS" sz="2800" dirty="0"/>
              <a:t>kompromitovanjem i krađom podataka, jednu trećinu čini curenje podataka, </a:t>
            </a:r>
            <a:r>
              <a:rPr lang="sr-Latn-RS" sz="2800" dirty="0" smtClean="0"/>
              <a:t> „</a:t>
            </a:r>
            <a:r>
              <a:rPr lang="sr-Latn-RS" sz="2800" dirty="0"/>
              <a:t>pecanje” </a:t>
            </a:r>
            <a:r>
              <a:rPr lang="sr-Latn-RS" sz="2800" dirty="0" smtClean="0"/>
              <a:t/>
            </a:r>
            <a:br>
              <a:rPr lang="sr-Latn-RS" sz="2800" dirty="0" smtClean="0"/>
            </a:br>
            <a:r>
              <a:rPr lang="sr-Latn-RS" sz="2800" dirty="0" smtClean="0"/>
              <a:t>i </a:t>
            </a:r>
            <a:r>
              <a:rPr lang="sr-Latn-RS" sz="2800" dirty="0" err="1"/>
              <a:t>prevarne</a:t>
            </a:r>
            <a:r>
              <a:rPr lang="sr-Latn-RS" sz="2800" dirty="0"/>
              <a:t> tekstualne </a:t>
            </a:r>
            <a:r>
              <a:rPr lang="sr-Latn-RS" sz="2800" dirty="0" smtClean="0"/>
              <a:t>poruke </a:t>
            </a:r>
            <a:r>
              <a:rPr lang="sr-Latn-RS" sz="2800" dirty="0"/>
              <a:t>(</a:t>
            </a:r>
            <a:r>
              <a:rPr lang="sr-Latn-RS" sz="2800" i="1" dirty="0"/>
              <a:t>SCAM</a:t>
            </a:r>
            <a:r>
              <a:rPr lang="sr-Latn-RS" sz="2800" dirty="0" smtClean="0"/>
              <a:t>)</a:t>
            </a:r>
            <a:endParaRPr lang="en-GB" sz="2800" dirty="0"/>
          </a:p>
        </p:txBody>
      </p:sp>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207768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defRPr/>
            </a:pPr>
            <a:r>
              <a:rPr lang="sr-Latn-RS" sz="2800" dirty="0">
                <a:solidFill>
                  <a:schemeClr val="bg1"/>
                </a:solidFill>
                <a:latin typeface="Verdana" panose="020B0604030504040204" pitchFamily="34" charset="0"/>
                <a:ea typeface="Verdana" panose="020B0604030504040204" pitchFamily="34" charset="0"/>
                <a:cs typeface="Verdana" panose="020B0604030504040204" pitchFamily="34" charset="0"/>
              </a:rPr>
              <a:t>Transakcija bez kartice</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xmlns="" id="{D46E3595-586A-427F-A7C1-CE9850F7567C}"/>
              </a:ext>
            </a:extLst>
          </p:cNvPr>
          <p:cNvPicPr>
            <a:picLocks noChangeAspect="1"/>
          </p:cNvPicPr>
          <p:nvPr/>
        </p:nvPicPr>
        <p:blipFill>
          <a:blip r:embed="rId5"/>
          <a:stretch>
            <a:fillRect/>
          </a:stretch>
        </p:blipFill>
        <p:spPr>
          <a:xfrm>
            <a:off x="1002756" y="1154444"/>
            <a:ext cx="7138487" cy="5145716"/>
          </a:xfrm>
          <a:prstGeom prst="rect">
            <a:avLst/>
          </a:prstGeom>
          <a:ln>
            <a:solidFill>
              <a:schemeClr val="accent1"/>
            </a:solidFill>
          </a:ln>
        </p:spPr>
      </p:pic>
    </p:spTree>
    <p:extLst>
      <p:ext uri="{BB962C8B-B14F-4D97-AF65-F5344CB8AC3E}">
        <p14:creationId xmlns:p14="http://schemas.microsoft.com/office/powerpoint/2010/main" val="167854214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i="1" dirty="0">
                <a:solidFill>
                  <a:schemeClr val="bg1"/>
                </a:solidFill>
                <a:latin typeface="Verdana" charset="0"/>
                <a:cs typeface="Verdana" charset="0"/>
              </a:rPr>
              <a:t>Skimming</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784530" cy="5183335"/>
          </a:xfrm>
        </p:spPr>
        <p:txBody>
          <a:bodyPr/>
          <a:lstStyle/>
          <a:p>
            <a:pPr marL="57150" indent="0">
              <a:spcBef>
                <a:spcPts val="200"/>
              </a:spcBef>
              <a:buNone/>
            </a:pPr>
            <a:r>
              <a:rPr lang="en-US" sz="3000" b="1" i="1" dirty="0" smtClean="0">
                <a:solidFill>
                  <a:srgbClr val="0070C0"/>
                </a:solidFill>
              </a:rPr>
              <a:t>Skimming</a:t>
            </a:r>
            <a:r>
              <a:rPr lang="sr-Latn-RS" sz="3000" b="1" dirty="0" smtClean="0">
                <a:solidFill>
                  <a:srgbClr val="0070C0"/>
                </a:solidFill>
              </a:rPr>
              <a:t> („skidanje“ finansijskih podataka)</a:t>
            </a:r>
            <a:endParaRPr lang="en-US" sz="3000" b="1" dirty="0">
              <a:solidFill>
                <a:srgbClr val="0070C0"/>
              </a:solidFill>
            </a:endParaRPr>
          </a:p>
          <a:p>
            <a:pPr lvl="1"/>
            <a:r>
              <a:rPr lang="sr-Latn-RS" sz="2400" dirty="0"/>
              <a:t>„Duboko </a:t>
            </a:r>
            <a:r>
              <a:rPr lang="sr-Latn-RS" sz="2400" dirty="0" err="1"/>
              <a:t>insertovani</a:t>
            </a:r>
            <a:r>
              <a:rPr lang="sr-Latn-RS" sz="2400" dirty="0"/>
              <a:t>” </a:t>
            </a:r>
            <a:r>
              <a:rPr lang="sr-Latn-RS" sz="2400" dirty="0" err="1"/>
              <a:t>skimeri</a:t>
            </a:r>
            <a:r>
              <a:rPr lang="sr-Latn-RS" sz="2400" dirty="0"/>
              <a:t> očitavaju magnetsku traku</a:t>
            </a:r>
            <a:endParaRPr lang="en-US" sz="2400" dirty="0"/>
          </a:p>
          <a:p>
            <a:pPr lvl="1"/>
            <a:r>
              <a:rPr lang="sr-Latn-RS" sz="2400" dirty="0"/>
              <a:t>Koristi se kamera da bi se ukrao PIN</a:t>
            </a:r>
            <a:endParaRPr lang="en-US" sz="2400" dirty="0"/>
          </a:p>
          <a:p>
            <a:pPr lvl="1"/>
            <a:r>
              <a:rPr lang="sr-Latn-RS" sz="2400" dirty="0"/>
              <a:t>Ti podaci se koriste ili distribuiraju (mahom na </a:t>
            </a:r>
            <a:r>
              <a:rPr lang="es-CL" sz="2400" dirty="0" err="1"/>
              <a:t>dark</a:t>
            </a:r>
            <a:r>
              <a:rPr lang="sr-Latn-RS" sz="2400" dirty="0"/>
              <a:t>v</a:t>
            </a:r>
            <a:r>
              <a:rPr lang="es-CL" sz="2400" dirty="0" err="1"/>
              <a:t>eb</a:t>
            </a:r>
            <a:r>
              <a:rPr lang="sr-Latn-RS" sz="2400" dirty="0"/>
              <a:t>u</a:t>
            </a:r>
            <a:r>
              <a:rPr lang="es-CL" sz="2400" dirty="0" smtClean="0"/>
              <a:t>)</a:t>
            </a:r>
            <a:endParaRPr lang="sr-Latn-RS" sz="2400" dirty="0" smtClean="0"/>
          </a:p>
          <a:p>
            <a:pPr lvl="1"/>
            <a:r>
              <a:rPr lang="sr-Latn-RS" sz="2400" dirty="0" smtClean="0"/>
              <a:t>Smanjuje </a:t>
            </a:r>
            <a:r>
              <a:rPr lang="sr-Latn-RS" sz="2400" dirty="0"/>
              <a:t>se zahvaljujući čipu/pinu</a:t>
            </a:r>
            <a:endParaRPr lang="en-US" sz="2400" dirty="0"/>
          </a:p>
          <a:p>
            <a:pPr marL="57150" indent="0">
              <a:spcBef>
                <a:spcPts val="200"/>
              </a:spcBef>
              <a:buNone/>
            </a:pPr>
            <a:r>
              <a:rPr lang="en-US" sz="3000" b="1" i="1" dirty="0" smtClean="0">
                <a:solidFill>
                  <a:srgbClr val="0070C0"/>
                </a:solidFill>
              </a:rPr>
              <a:t>Shimming</a:t>
            </a:r>
            <a:r>
              <a:rPr lang="sr-Latn-RS" sz="3000" b="1" dirty="0" smtClean="0">
                <a:solidFill>
                  <a:srgbClr val="0070C0"/>
                </a:solidFill>
              </a:rPr>
              <a:t> (ubacivanje uređaja za kopiranje podataka</a:t>
            </a:r>
            <a:endParaRPr lang="en-US" sz="3000" b="1" dirty="0">
              <a:solidFill>
                <a:srgbClr val="0070C0"/>
              </a:solidFill>
            </a:endParaRPr>
          </a:p>
          <a:p>
            <a:pPr lvl="1"/>
            <a:r>
              <a:rPr lang="sr-Latn-RS" sz="2400" dirty="0"/>
              <a:t>Prevaranti ubacuju „</a:t>
            </a:r>
            <a:r>
              <a:rPr lang="es-CL" sz="2400" dirty="0" err="1"/>
              <a:t>shim</a:t>
            </a:r>
            <a:r>
              <a:rPr lang="sr-Latn-RS" sz="2400" dirty="0"/>
              <a:t>” u čitač kartica</a:t>
            </a:r>
            <a:endParaRPr lang="en-US" sz="2400" dirty="0"/>
          </a:p>
          <a:p>
            <a:pPr lvl="1"/>
            <a:r>
              <a:rPr lang="sr-Latn-RS" sz="2400" dirty="0"/>
              <a:t>Kopiraju </a:t>
            </a:r>
            <a:r>
              <a:rPr lang="sr-Latn-RS" sz="2400" dirty="0" smtClean="0"/>
              <a:t>informacije </a:t>
            </a:r>
            <a:r>
              <a:rPr lang="sr-Latn-RS" sz="2400" dirty="0"/>
              <a:t>sa </a:t>
            </a:r>
            <a:r>
              <a:rPr lang="sr-Latn-RS" sz="2400" dirty="0" smtClean="0"/>
              <a:t>čipa kartice</a:t>
            </a:r>
            <a:endParaRPr lang="en-US" sz="2400" dirty="0"/>
          </a:p>
          <a:p>
            <a:pPr lvl="1"/>
            <a:r>
              <a:rPr lang="sr-Latn-RS" sz="2400" dirty="0" smtClean="0"/>
              <a:t>Kreiraju </a:t>
            </a:r>
            <a:r>
              <a:rPr lang="sr-Latn-RS" sz="2400" dirty="0" err="1" smtClean="0"/>
              <a:t>kartičnu</a:t>
            </a:r>
            <a:r>
              <a:rPr lang="sr-Latn-RS" sz="2400" dirty="0" smtClean="0"/>
              <a:t> magnetsku </a:t>
            </a:r>
            <a:r>
              <a:rPr lang="sr-Latn-RS" sz="2400" dirty="0"/>
              <a:t>traku </a:t>
            </a:r>
            <a:r>
              <a:rPr lang="sr-Latn-RS" sz="2400" dirty="0" smtClean="0"/>
              <a:t>na osnovu</a:t>
            </a:r>
            <a:br>
              <a:rPr lang="sr-Latn-RS" sz="2400" dirty="0" smtClean="0"/>
            </a:br>
            <a:r>
              <a:rPr lang="sr-Latn-RS" sz="2400" dirty="0" smtClean="0"/>
              <a:t>tih informacija</a:t>
            </a:r>
            <a:endParaRPr lang="sr-Latn-RS" sz="2400" dirty="0" smtClean="0"/>
          </a:p>
          <a:p>
            <a:pPr lvl="1"/>
            <a:r>
              <a:rPr lang="sr-Latn-RS" sz="2400" dirty="0" smtClean="0"/>
              <a:t>To </a:t>
            </a:r>
            <a:r>
              <a:rPr lang="sr-Latn-RS" sz="2400" dirty="0" smtClean="0"/>
              <a:t>se koristi </a:t>
            </a:r>
            <a:r>
              <a:rPr lang="sr-Latn-RS" sz="2400" dirty="0"/>
              <a:t>u radnjama koje još </a:t>
            </a:r>
            <a:r>
              <a:rPr lang="sr-Latn-RS" sz="2400" dirty="0" smtClean="0"/>
              <a:t>rade s tom</a:t>
            </a:r>
            <a:r>
              <a:rPr lang="sr-Latn-RS" sz="2400" dirty="0"/>
              <a:t/>
            </a:r>
            <a:br>
              <a:rPr lang="sr-Latn-RS" sz="2400" dirty="0"/>
            </a:br>
            <a:r>
              <a:rPr lang="sr-Latn-RS" sz="2400" dirty="0" smtClean="0"/>
              <a:t>vrstom tehnologije</a:t>
            </a:r>
            <a:endParaRPr lang="en-GB" sz="2400" dirty="0"/>
          </a:p>
        </p:txBody>
      </p:sp>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465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1"/>
            <a:ext cx="8640960" cy="4392487"/>
          </a:xfrm>
        </p:spPr>
        <p:txBody>
          <a:bodyPr>
            <a:normAutofit fontScale="85000" lnSpcReduction="20000"/>
          </a:bodyPr>
          <a:lstStyle/>
          <a:p>
            <a:pPr>
              <a:lnSpc>
                <a:spcPct val="120000"/>
              </a:lnSpc>
              <a:spcBef>
                <a:spcPts val="600"/>
              </a:spcBef>
              <a:spcAft>
                <a:spcPts val="600"/>
              </a:spcAft>
            </a:pPr>
            <a:r>
              <a:rPr lang="sr-Latn-RS" dirty="0"/>
              <a:t>Prema jednoj proceni, svakog dana se kreira 2,5 </a:t>
            </a:r>
            <a:r>
              <a:rPr lang="sr-Latn-RS" dirty="0" err="1"/>
              <a:t>kvintiliona</a:t>
            </a:r>
            <a:r>
              <a:rPr lang="sr-Latn-RS" dirty="0"/>
              <a:t> bajtova podataka, a internet stvari (</a:t>
            </a:r>
            <a:r>
              <a:rPr lang="sr-Latn-RS" i="1" dirty="0" err="1"/>
              <a:t>IoT</a:t>
            </a:r>
            <a:r>
              <a:rPr lang="sr-Latn-RS" dirty="0"/>
              <a:t>) samo ubrzava taj tempo</a:t>
            </a:r>
            <a:endParaRPr lang="en-GB" dirty="0"/>
          </a:p>
          <a:p>
            <a:pPr lvl="1">
              <a:lnSpc>
                <a:spcPct val="120000"/>
              </a:lnSpc>
              <a:spcBef>
                <a:spcPts val="600"/>
              </a:spcBef>
              <a:spcAft>
                <a:spcPts val="600"/>
              </a:spcAft>
            </a:pPr>
            <a:r>
              <a:rPr lang="en-GB" sz="3200" dirty="0" smtClean="0"/>
              <a:t>T</a:t>
            </a:r>
            <a:r>
              <a:rPr lang="sr-Latn-RS" sz="3200" dirty="0" smtClean="0"/>
              <a:t>o je</a:t>
            </a:r>
            <a:r>
              <a:rPr lang="en-GB" sz="3200" dirty="0" smtClean="0"/>
              <a:t> 2</a:t>
            </a:r>
            <a:r>
              <a:rPr lang="sr-Latn-RS" sz="3200" dirty="0" smtClean="0"/>
              <a:t>.</a:t>
            </a:r>
            <a:r>
              <a:rPr lang="en-GB" sz="3200" dirty="0" smtClean="0"/>
              <a:t>500</a:t>
            </a:r>
            <a:r>
              <a:rPr lang="sr-Latn-RS" sz="3200" dirty="0" smtClean="0"/>
              <a:t>.</a:t>
            </a:r>
            <a:r>
              <a:rPr lang="en-GB" sz="3200" dirty="0" smtClean="0"/>
              <a:t>000</a:t>
            </a:r>
            <a:r>
              <a:rPr lang="sr-Latn-RS" sz="3200" dirty="0" smtClean="0"/>
              <a:t>.</a:t>
            </a:r>
            <a:r>
              <a:rPr lang="en-GB" sz="3200" dirty="0" smtClean="0"/>
              <a:t>000</a:t>
            </a:r>
            <a:r>
              <a:rPr lang="sr-Latn-RS" sz="3200" dirty="0" smtClean="0"/>
              <a:t>.</a:t>
            </a:r>
            <a:r>
              <a:rPr lang="en-GB" sz="3200" dirty="0" smtClean="0"/>
              <a:t>000</a:t>
            </a:r>
            <a:r>
              <a:rPr lang="sr-Latn-RS" sz="3200" dirty="0" smtClean="0"/>
              <a:t>.</a:t>
            </a:r>
            <a:r>
              <a:rPr lang="en-GB" sz="3200" dirty="0" smtClean="0"/>
              <a:t>000</a:t>
            </a:r>
            <a:r>
              <a:rPr lang="sr-Latn-RS" sz="3200" dirty="0" smtClean="0"/>
              <a:t>.</a:t>
            </a:r>
            <a:r>
              <a:rPr lang="en-GB" sz="3200" dirty="0" smtClean="0"/>
              <a:t>000 </a:t>
            </a:r>
            <a:r>
              <a:rPr lang="sr-Latn-RS" sz="3200" dirty="0" smtClean="0"/>
              <a:t>bajtova dnevno</a:t>
            </a:r>
            <a:endParaRPr lang="en-GB" sz="3200" dirty="0"/>
          </a:p>
          <a:p>
            <a:pPr>
              <a:lnSpc>
                <a:spcPct val="120000"/>
              </a:lnSpc>
              <a:spcBef>
                <a:spcPts val="600"/>
              </a:spcBef>
              <a:spcAft>
                <a:spcPts val="600"/>
              </a:spcAft>
            </a:pPr>
            <a:r>
              <a:rPr lang="sr-Latn-RS" dirty="0"/>
              <a:t>Samo tokom protekle dve godine generisano je 90% svih podataka u svetu</a:t>
            </a:r>
            <a:endParaRPr lang="en-GB" dirty="0"/>
          </a:p>
          <a:p>
            <a:pPr>
              <a:lnSpc>
                <a:spcPct val="120000"/>
              </a:lnSpc>
              <a:spcBef>
                <a:spcPts val="600"/>
              </a:spcBef>
              <a:spcAft>
                <a:spcPts val="600"/>
              </a:spcAft>
            </a:pPr>
            <a:r>
              <a:rPr lang="sr-Latn-RS" dirty="0"/>
              <a:t>Do 2020. godine oko 1,7 megabajta novih informacija stvaraće se u svakoj sekundi za svakog čoveka na planeti</a:t>
            </a:r>
            <a:endParaRPr lang="en-US" dirty="0"/>
          </a:p>
        </p:txBody>
      </p:sp>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2" y="-26985"/>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 </a:t>
            </a:r>
            <a:r>
              <a:rPr lang="sr-Latn-RS" sz="3200" dirty="0" smtClean="0">
                <a:solidFill>
                  <a:schemeClr val="bg1"/>
                </a:solidFill>
                <a:latin typeface="Verdana" charset="0"/>
                <a:cs typeface="Verdana" charset="0"/>
              </a:rPr>
              <a:t>Koliko podataka</a:t>
            </a:r>
            <a:r>
              <a:rPr lang="en-GB"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843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5"/>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Source: OECD						                      	      - </a:t>
            </a:r>
            <a:fld id="{F50FF694-912A-834E-AD45-B984C7BF2CE4}" type="slidenum">
              <a:rPr lang="en-US" sz="1200" b="1">
                <a:solidFill>
                  <a:srgbClr val="FFFFFF"/>
                </a:solidFill>
                <a:latin typeface="Verdana" charset="0"/>
                <a:cs typeface="Verdana" charset="0"/>
              </a:rPr>
              <a:pPr/>
              <a:t>8</a:t>
            </a:fld>
            <a:r>
              <a:rPr lang="en-US" sz="1200" b="1" dirty="0">
                <a:solidFill>
                  <a:srgbClr val="FFFFFF"/>
                </a:solidFill>
                <a:latin typeface="Verdana" charset="0"/>
                <a:cs typeface="Verdana" charset="0"/>
              </a:rPr>
              <a:t> -</a:t>
            </a:r>
          </a:p>
        </p:txBody>
      </p:sp>
      <p:sp>
        <p:nvSpPr>
          <p:cNvPr id="2" name="Rectangle 1"/>
          <p:cNvSpPr/>
          <p:nvPr/>
        </p:nvSpPr>
        <p:spPr>
          <a:xfrm>
            <a:off x="184734" y="5879013"/>
            <a:ext cx="8851316" cy="646331"/>
          </a:xfrm>
          <a:prstGeom prst="rect">
            <a:avLst/>
          </a:prstGeom>
        </p:spPr>
        <p:txBody>
          <a:bodyPr wrap="square">
            <a:spAutoFit/>
          </a:bodyPr>
          <a:lstStyle/>
          <a:p>
            <a:r>
              <a:rPr lang="en-GB" sz="1200" dirty="0">
                <a:latin typeface="+mn-lt"/>
                <a:ea typeface="Verdana" panose="020B0604030504040204" pitchFamily="34" charset="0"/>
                <a:cs typeface="Verdana" panose="020B0604030504040204" pitchFamily="34" charset="0"/>
              </a:rPr>
              <a:t>Marr, Bernard (2018), How Much Data Do We Create Every Day? The Mind-Blowing Stats Everyone Should Read, Forbes.com, </a:t>
            </a:r>
            <a:r>
              <a:rPr lang="en-GB" sz="1200" dirty="0">
                <a:latin typeface="+mn-lt"/>
                <a:ea typeface="Verdana" panose="020B0604030504040204" pitchFamily="34" charset="0"/>
                <a:cs typeface="Verdana" panose="020B0604030504040204" pitchFamily="34" charset="0"/>
                <a:hlinkClick r:id="rId4"/>
              </a:rPr>
              <a:t>https://www.forbes.com/sites/bernardmarr/2018/05/21/how-much-data-do-we-create-every-day-the-mind-blowing-stats-everyone-should-read/</a:t>
            </a:r>
            <a:r>
              <a:rPr lang="en-GB" sz="1200" dirty="0">
                <a:latin typeface="+mn-lt"/>
                <a:ea typeface="Verdana" panose="020B0604030504040204" pitchFamily="34" charset="0"/>
                <a:cs typeface="Verdana" panose="020B0604030504040204" pitchFamily="34" charset="0"/>
              </a:rPr>
              <a:t> </a:t>
            </a:r>
            <a:endParaRPr lang="en-US" sz="1200" dirty="0">
              <a:latin typeface="+mn-lt"/>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96376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i="1" dirty="0">
                <a:solidFill>
                  <a:schemeClr val="bg1"/>
                </a:solidFill>
                <a:latin typeface="Verdana" charset="0"/>
                <a:cs typeface="Verdana" charset="0"/>
              </a:rPr>
              <a:t>Jackpotting</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980728"/>
            <a:ext cx="8784530" cy="5183335"/>
          </a:xfrm>
        </p:spPr>
        <p:txBody>
          <a:bodyPr/>
          <a:lstStyle/>
          <a:p>
            <a:pPr marL="57150" indent="0">
              <a:buNone/>
            </a:pPr>
            <a:r>
              <a:rPr lang="en-US" b="1" i="1" dirty="0" smtClean="0">
                <a:solidFill>
                  <a:srgbClr val="0070C0"/>
                </a:solidFill>
              </a:rPr>
              <a:t>Jackpotting</a:t>
            </a:r>
            <a:r>
              <a:rPr lang="sr-Latn-RS" b="1" dirty="0" smtClean="0">
                <a:solidFill>
                  <a:srgbClr val="0070C0"/>
                </a:solidFill>
              </a:rPr>
              <a:t> (Pražnjenje </a:t>
            </a:r>
            <a:r>
              <a:rPr lang="sr-Latn-RS" b="1" dirty="0" err="1" smtClean="0">
                <a:solidFill>
                  <a:srgbClr val="0070C0"/>
                </a:solidFill>
              </a:rPr>
              <a:t>bankomata</a:t>
            </a:r>
            <a:r>
              <a:rPr lang="sr-Latn-RS" b="1" dirty="0" smtClean="0">
                <a:solidFill>
                  <a:srgbClr val="0070C0"/>
                </a:solidFill>
              </a:rPr>
              <a:t> na prevaru)</a:t>
            </a:r>
            <a:endParaRPr lang="en-US" b="1" dirty="0">
              <a:solidFill>
                <a:srgbClr val="0070C0"/>
              </a:solidFill>
            </a:endParaRPr>
          </a:p>
          <a:p>
            <a:pPr lvl="1"/>
            <a:r>
              <a:rPr lang="sr-Latn-RS" dirty="0"/>
              <a:t>Drugi naziv za ovu vrstu napada je „napadi crnom </a:t>
            </a:r>
            <a:r>
              <a:rPr lang="sr-Latn-RS" dirty="0" err="1"/>
              <a:t>kutijom</a:t>
            </a:r>
            <a:r>
              <a:rPr lang="sr-Latn-RS" dirty="0"/>
              <a:t>”</a:t>
            </a:r>
            <a:endParaRPr lang="en-US" dirty="0"/>
          </a:p>
          <a:p>
            <a:pPr lvl="1"/>
            <a:r>
              <a:rPr lang="sr-Latn-RS" dirty="0"/>
              <a:t>Kriminalci koriste zlonamerni softver ili crnu kutiju koju vezuju za </a:t>
            </a:r>
            <a:r>
              <a:rPr lang="sr-Latn-RS" dirty="0" err="1"/>
              <a:t>bankomat</a:t>
            </a:r>
            <a:r>
              <a:rPr lang="sr-Latn-RS" dirty="0"/>
              <a:t> i taj softver potpuno prazni uređaj (primorava ga da izbaci sav novac koji ima u sebi)</a:t>
            </a:r>
            <a:endParaRPr lang="en-US" dirty="0"/>
          </a:p>
          <a:p>
            <a:pPr lvl="1"/>
            <a:r>
              <a:rPr lang="sr-Latn-RS" dirty="0"/>
              <a:t>Neophodno je fizičko prisustvo – mora se oštetiti uređaj da bi se omogućio elektronski </a:t>
            </a:r>
            <a:r>
              <a:rPr lang="sr-Latn-RS" dirty="0" smtClean="0"/>
              <a:t>pristup</a:t>
            </a:r>
          </a:p>
          <a:p>
            <a:pPr lvl="1"/>
            <a:r>
              <a:rPr lang="sr-Latn-RS" dirty="0" smtClean="0"/>
              <a:t>Može </a:t>
            </a:r>
            <a:r>
              <a:rPr lang="sr-Latn-RS" dirty="0"/>
              <a:t>se primeniti na starije </a:t>
            </a:r>
            <a:r>
              <a:rPr lang="sr-Latn-RS" dirty="0" err="1"/>
              <a:t>bankomate</a:t>
            </a:r>
            <a:endParaRPr lang="en-GB" dirty="0"/>
          </a:p>
        </p:txBody>
      </p:sp>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460935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i="1" dirty="0">
                <a:solidFill>
                  <a:schemeClr val="bg1"/>
                </a:solidFill>
                <a:latin typeface="Verdana" charset="0"/>
                <a:cs typeface="Verdana" charset="0"/>
              </a:rPr>
              <a:t>Jackpotting</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xmlns="" id="{3648BBC9-4FA3-4D5E-9F2B-ABBAC4C3C14F}"/>
              </a:ext>
            </a:extLst>
          </p:cNvPr>
          <p:cNvPicPr>
            <a:picLocks noChangeAspect="1"/>
          </p:cNvPicPr>
          <p:nvPr/>
        </p:nvPicPr>
        <p:blipFill>
          <a:blip r:embed="rId5"/>
          <a:stretch>
            <a:fillRect/>
          </a:stretch>
        </p:blipFill>
        <p:spPr>
          <a:xfrm>
            <a:off x="755576" y="1278700"/>
            <a:ext cx="3960440" cy="5174636"/>
          </a:xfrm>
          <a:prstGeom prst="rect">
            <a:avLst/>
          </a:prstGeom>
          <a:ln>
            <a:solidFill>
              <a:schemeClr val="accent1"/>
            </a:solidFill>
          </a:ln>
        </p:spPr>
      </p:pic>
      <p:pic>
        <p:nvPicPr>
          <p:cNvPr id="6" name="Picture 5">
            <a:extLst>
              <a:ext uri="{FF2B5EF4-FFF2-40B4-BE49-F238E27FC236}">
                <a16:creationId xmlns:a16="http://schemas.microsoft.com/office/drawing/2014/main" xmlns="" id="{217D690D-CBF8-4186-983A-4F02B52CE615}"/>
              </a:ext>
            </a:extLst>
          </p:cNvPr>
          <p:cNvPicPr>
            <a:picLocks noChangeAspect="1"/>
          </p:cNvPicPr>
          <p:nvPr/>
        </p:nvPicPr>
        <p:blipFill>
          <a:blip r:embed="rId6"/>
          <a:stretch>
            <a:fillRect/>
          </a:stretch>
        </p:blipFill>
        <p:spPr>
          <a:xfrm>
            <a:off x="5106987" y="1278701"/>
            <a:ext cx="2624290" cy="2654356"/>
          </a:xfrm>
          <a:prstGeom prst="rect">
            <a:avLst/>
          </a:prstGeom>
          <a:ln>
            <a:solidFill>
              <a:schemeClr val="accent1"/>
            </a:solidFill>
          </a:ln>
        </p:spPr>
      </p:pic>
      <p:pic>
        <p:nvPicPr>
          <p:cNvPr id="8" name="Picture 7">
            <a:extLst>
              <a:ext uri="{FF2B5EF4-FFF2-40B4-BE49-F238E27FC236}">
                <a16:creationId xmlns:a16="http://schemas.microsoft.com/office/drawing/2014/main" xmlns="" id="{B67CA077-385B-4D55-B658-3BF3AF91BB15}"/>
              </a:ext>
            </a:extLst>
          </p:cNvPr>
          <p:cNvPicPr>
            <a:picLocks noChangeAspect="1"/>
          </p:cNvPicPr>
          <p:nvPr/>
        </p:nvPicPr>
        <p:blipFill>
          <a:blip r:embed="rId7"/>
          <a:stretch>
            <a:fillRect/>
          </a:stretch>
        </p:blipFill>
        <p:spPr>
          <a:xfrm>
            <a:off x="5106987" y="4160361"/>
            <a:ext cx="3718173" cy="754412"/>
          </a:xfrm>
          <a:prstGeom prst="rect">
            <a:avLst/>
          </a:prstGeom>
          <a:ln>
            <a:solidFill>
              <a:schemeClr val="accent1"/>
            </a:solidFill>
          </a:ln>
        </p:spPr>
      </p:pic>
    </p:spTree>
    <p:extLst>
      <p:ext uri="{BB962C8B-B14F-4D97-AF65-F5344CB8AC3E}">
        <p14:creationId xmlns:p14="http://schemas.microsoft.com/office/powerpoint/2010/main" val="299632970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Kompromitovanje poslovnih </a:t>
            </a:r>
            <a:r>
              <a:rPr lang="sr-Latn-RS" sz="2800" dirty="0" err="1" smtClean="0">
                <a:solidFill>
                  <a:schemeClr val="bg1"/>
                </a:solidFill>
                <a:latin typeface="Verdana" charset="0"/>
                <a:cs typeface="Verdana" charset="0"/>
              </a:rPr>
              <a:t>imejlova</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784530" cy="5183335"/>
          </a:xfrm>
        </p:spPr>
        <p:txBody>
          <a:bodyPr/>
          <a:lstStyle/>
          <a:p>
            <a:pPr marL="57150" indent="0">
              <a:buNone/>
            </a:pPr>
            <a:r>
              <a:rPr lang="sr-Latn-RS" dirty="0" smtClean="0"/>
              <a:t>Usmereno ka višim nivoima rukovodstva</a:t>
            </a:r>
            <a:endParaRPr lang="en-US" dirty="0"/>
          </a:p>
          <a:p>
            <a:pPr marL="914400" lvl="1" indent="-457200"/>
            <a:r>
              <a:rPr lang="sr-Latn-RS" dirty="0" err="1" smtClean="0"/>
              <a:t>Profesionalnije</a:t>
            </a:r>
            <a:r>
              <a:rPr lang="sr-Latn-RS" dirty="0" smtClean="0"/>
              <a:t> i </a:t>
            </a:r>
            <a:r>
              <a:rPr lang="sr-Latn-RS" dirty="0" err="1" smtClean="0"/>
              <a:t>uverljivije</a:t>
            </a:r>
            <a:endParaRPr lang="en-US" dirty="0"/>
          </a:p>
          <a:p>
            <a:pPr marL="914400" lvl="1" indent="-457200"/>
            <a:r>
              <a:rPr lang="sr-Latn-RS" dirty="0" smtClean="0"/>
              <a:t>Prevara koja eksploatiše način na koji kompanije posluju</a:t>
            </a:r>
            <a:endParaRPr lang="en-US" dirty="0"/>
          </a:p>
          <a:p>
            <a:pPr marL="1314450" lvl="2" indent="-457200"/>
            <a:r>
              <a:rPr lang="sr-Latn-RS" dirty="0" smtClean="0"/>
              <a:t>Napadi na procepe ili slabosti u proveri internih plaćanja</a:t>
            </a:r>
            <a:endParaRPr lang="en-US" dirty="0"/>
          </a:p>
          <a:p>
            <a:pPr marL="1314450" lvl="2" indent="-457200"/>
            <a:r>
              <a:rPr lang="sr-Latn-RS" dirty="0" smtClean="0"/>
              <a:t>Odvojene strukture u kompaniji</a:t>
            </a:r>
            <a:endParaRPr lang="en-US" dirty="0"/>
          </a:p>
          <a:p>
            <a:pPr marL="914400" lvl="1" indent="-457200"/>
            <a:r>
              <a:rPr lang="sr-Latn-RS" dirty="0" smtClean="0"/>
              <a:t>Mnogi i dalje koriste socijalni inženjering</a:t>
            </a:r>
            <a:endParaRPr lang="en-US" dirty="0"/>
          </a:p>
          <a:p>
            <a:pPr marL="914400" lvl="1" indent="-457200"/>
            <a:r>
              <a:rPr lang="sr-Latn-RS" dirty="0"/>
              <a:t>Drugi vidovi upotrebe zlonamernog softvera i upada na mrežu</a:t>
            </a:r>
            <a:endParaRPr lang="en-GB" dirty="0"/>
          </a:p>
        </p:txBody>
      </p:sp>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43024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en-GB" i="1" dirty="0">
                <a:solidFill>
                  <a:schemeClr val="tx2">
                    <a:lumMod val="60000"/>
                    <a:lumOff val="40000"/>
                  </a:schemeClr>
                </a:solidFill>
              </a:rPr>
              <a:t>Dark </a:t>
            </a:r>
            <a:r>
              <a:rPr lang="en-GB" i="1" dirty="0" smtClean="0">
                <a:solidFill>
                  <a:schemeClr val="tx2">
                    <a:lumMod val="60000"/>
                    <a:lumOff val="40000"/>
                  </a:schemeClr>
                </a:solidFill>
              </a:rPr>
              <a:t>web</a:t>
            </a:r>
            <a:r>
              <a:rPr lang="sr-Latn-RS" i="1" dirty="0" smtClean="0">
                <a:solidFill>
                  <a:schemeClr val="tx2">
                    <a:lumMod val="60000"/>
                    <a:lumOff val="40000"/>
                  </a:schemeClr>
                </a:solidFill>
              </a:rPr>
              <a:t> </a:t>
            </a:r>
            <a:r>
              <a:rPr lang="sr-Latn-RS" dirty="0" smtClean="0">
                <a:solidFill>
                  <a:schemeClr val="tx2">
                    <a:lumMod val="60000"/>
                    <a:lumOff val="40000"/>
                  </a:schemeClr>
                </a:solidFill>
              </a:rPr>
              <a:t>(„</a:t>
            </a:r>
            <a:r>
              <a:rPr lang="sr-Latn-RS" sz="2800" dirty="0" smtClean="0">
                <a:solidFill>
                  <a:schemeClr val="tx2">
                    <a:lumMod val="60000"/>
                    <a:lumOff val="40000"/>
                  </a:schemeClr>
                </a:solidFill>
              </a:rPr>
              <a:t>Tamna mreža</a:t>
            </a:r>
            <a:r>
              <a:rPr lang="sr-Latn-RS" dirty="0" smtClean="0">
                <a:solidFill>
                  <a:schemeClr val="tx2">
                    <a:lumMod val="60000"/>
                    <a:lumOff val="40000"/>
                  </a:schemeClr>
                </a:solidFill>
              </a:rPr>
              <a:t>“)</a:t>
            </a:r>
            <a:endParaRPr lang="en-GB" dirty="0">
              <a:solidFill>
                <a:schemeClr val="tx2">
                  <a:lumMod val="60000"/>
                  <a:lumOff val="40000"/>
                </a:schemeClr>
              </a:solidFill>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83</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775350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rPr>
              <a:t>Korišćenje „tamne mreže” u kriminalne svrhe</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784530" cy="5183335"/>
          </a:xfrm>
        </p:spPr>
        <p:txBody>
          <a:bodyPr/>
          <a:lstStyle/>
          <a:p>
            <a:pPr marL="57150" indent="0">
              <a:spcBef>
                <a:spcPts val="0"/>
              </a:spcBef>
              <a:buNone/>
            </a:pPr>
            <a:r>
              <a:rPr lang="sr-Latn-RS" sz="2800" dirty="0"/>
              <a:t>Ovo je i dalje ključna oblast za trgovinu proizvodima i uslugama iz domena kriminala</a:t>
            </a:r>
            <a:endParaRPr lang="en-US" sz="3000" dirty="0"/>
          </a:p>
          <a:p>
            <a:pPr marL="514350" indent="-457200">
              <a:spcBef>
                <a:spcPts val="0"/>
              </a:spcBef>
            </a:pPr>
            <a:r>
              <a:rPr lang="sr-Latn-RS" sz="3000" dirty="0" smtClean="0"/>
              <a:t>Prioritet za organe reda</a:t>
            </a:r>
            <a:endParaRPr lang="en-GB" sz="3000" dirty="0"/>
          </a:p>
          <a:p>
            <a:pPr marL="514350" indent="-457200">
              <a:spcBef>
                <a:spcPts val="0"/>
              </a:spcBef>
            </a:pPr>
            <a:r>
              <a:rPr lang="es-CL" sz="2800" i="1" dirty="0"/>
              <a:t>TOR</a:t>
            </a:r>
            <a:r>
              <a:rPr lang="es-CL" sz="2800" dirty="0"/>
              <a:t> </a:t>
            </a:r>
            <a:r>
              <a:rPr lang="sr-Latn-RS" sz="2800" dirty="0"/>
              <a:t>je i dalje primarna tačka ulaza</a:t>
            </a:r>
            <a:endParaRPr lang="en-GB" sz="3000" dirty="0"/>
          </a:p>
          <a:p>
            <a:pPr marL="457200" lvl="1" indent="0">
              <a:spcBef>
                <a:spcPts val="0"/>
              </a:spcBef>
              <a:buNone/>
            </a:pPr>
            <a:r>
              <a:rPr lang="sr-Latn-RS" sz="2400" dirty="0" smtClean="0"/>
              <a:t>(Ostale </a:t>
            </a:r>
            <a:r>
              <a:rPr lang="sr-Latn-RS" sz="2400" dirty="0"/>
              <a:t>tačke ulaza su </a:t>
            </a:r>
            <a:r>
              <a:rPr lang="en-GB" sz="2400" i="1" dirty="0"/>
              <a:t>I2P, </a:t>
            </a:r>
            <a:r>
              <a:rPr lang="en-GB" sz="2400" i="1" dirty="0" err="1"/>
              <a:t>Zeronet</a:t>
            </a:r>
            <a:r>
              <a:rPr lang="en-GB" sz="2400" i="1" dirty="0"/>
              <a:t>, </a:t>
            </a:r>
            <a:r>
              <a:rPr lang="en-GB" sz="2400" i="1" dirty="0" err="1"/>
              <a:t>Freenet</a:t>
            </a:r>
            <a:r>
              <a:rPr lang="en-GB" sz="2400" i="1" dirty="0"/>
              <a:t>, </a:t>
            </a:r>
            <a:r>
              <a:rPr lang="en-GB" sz="2400" i="1" dirty="0" err="1" smtClean="0"/>
              <a:t>Openbazaar</a:t>
            </a:r>
            <a:r>
              <a:rPr lang="sr-Latn-RS" sz="2400" i="1" dirty="0" smtClean="0"/>
              <a:t>)</a:t>
            </a:r>
            <a:endParaRPr lang="en-GB" sz="2600" dirty="0"/>
          </a:p>
          <a:p>
            <a:pPr marL="514350" indent="-457200">
              <a:spcBef>
                <a:spcPts val="0"/>
              </a:spcBef>
            </a:pPr>
            <a:r>
              <a:rPr lang="sr-Latn-RS" sz="2800" dirty="0"/>
              <a:t>Povećanje na planu manjih prodavnica i manjih fragmentarnih tržišta </a:t>
            </a:r>
            <a:r>
              <a:rPr lang="en-GB" sz="2800" dirty="0"/>
              <a:t>(</a:t>
            </a:r>
            <a:r>
              <a:rPr lang="sr-Latn-RS" sz="2800" dirty="0"/>
              <a:t>uključujući i ono što je vezano za specifičan jezik</a:t>
            </a:r>
            <a:r>
              <a:rPr lang="sr-Latn-RS" sz="3000" dirty="0" smtClean="0"/>
              <a:t>)</a:t>
            </a:r>
            <a:endParaRPr lang="en-GB" sz="3000" dirty="0" smtClean="0"/>
          </a:p>
          <a:p>
            <a:pPr marL="914400" lvl="1" indent="-457200">
              <a:spcBef>
                <a:spcPts val="0"/>
              </a:spcBef>
            </a:pPr>
            <a:r>
              <a:rPr lang="sr-Latn-RS" dirty="0"/>
              <a:t>Prodaja proizvoda i usluga iz </a:t>
            </a:r>
            <a:r>
              <a:rPr lang="sr-Latn-RS" dirty="0" smtClean="0"/>
              <a:t>kriminalnog </a:t>
            </a:r>
            <a:r>
              <a:rPr lang="sr-Latn-RS" dirty="0"/>
              <a:t>domena</a:t>
            </a:r>
            <a:endParaRPr lang="en-GB" dirty="0" smtClean="0"/>
          </a:p>
          <a:p>
            <a:pPr marL="1314450" lvl="2" indent="-457200">
              <a:spcBef>
                <a:spcPts val="0"/>
              </a:spcBef>
            </a:pPr>
            <a:r>
              <a:rPr lang="sr-Latn-RS" dirty="0" smtClean="0"/>
              <a:t>Droga, oružje, eksploziv, podaci</a:t>
            </a:r>
            <a:endParaRPr lang="en-GB" dirty="0"/>
          </a:p>
          <a:p>
            <a:pPr marL="1314450" lvl="2" indent="-457200">
              <a:spcBef>
                <a:spcPts val="0"/>
              </a:spcBef>
            </a:pPr>
            <a:r>
              <a:rPr lang="sr-Latn-RS" dirty="0"/>
              <a:t>Kreditne kartice, zlonamerni softver, </a:t>
            </a:r>
            <a:r>
              <a:rPr lang="sr-Latn-RS" dirty="0" smtClean="0"/>
              <a:t/>
            </a:r>
            <a:br>
              <a:rPr lang="sr-Latn-RS" dirty="0" smtClean="0"/>
            </a:br>
            <a:r>
              <a:rPr lang="sr-Latn-RS" dirty="0" smtClean="0"/>
              <a:t>falsifikati</a:t>
            </a:r>
            <a:endParaRPr lang="en-US" dirty="0"/>
          </a:p>
        </p:txBody>
      </p:sp>
      <p:pic>
        <p:nvPicPr>
          <p:cNvPr id="13314" name="Picture 2" descr="The Market That Will Sell You A $20,000 Bank Loan For $30">
            <a:extLst>
              <a:ext uri="{FF2B5EF4-FFF2-40B4-BE49-F238E27FC236}">
                <a16:creationId xmlns:a16="http://schemas.microsoft.com/office/drawing/2014/main" xmlns=""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029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Korišćenje „tamne mreže“ u </a:t>
            </a:r>
            <a:br>
              <a:rPr lang="sr-Latn-RS" sz="2800" dirty="0" smtClean="0">
                <a:solidFill>
                  <a:schemeClr val="bg1"/>
                </a:solidFill>
                <a:latin typeface="Verdana" charset="0"/>
                <a:cs typeface="Verdana" charset="0"/>
              </a:rPr>
            </a:br>
            <a:r>
              <a:rPr lang="sr-Latn-RS" sz="2800" dirty="0" smtClean="0">
                <a:solidFill>
                  <a:schemeClr val="bg1"/>
                </a:solidFill>
                <a:latin typeface="Verdana" charset="0"/>
                <a:cs typeface="Verdana" charset="0"/>
              </a:rPr>
              <a:t>kriminalne svrhe</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xmlns=""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xmlns="" id="{B76405BE-E0B8-485C-9B40-5766188A84AE}"/>
              </a:ext>
            </a:extLst>
          </p:cNvPr>
          <p:cNvPicPr>
            <a:picLocks noChangeAspect="1"/>
          </p:cNvPicPr>
          <p:nvPr/>
        </p:nvPicPr>
        <p:blipFill>
          <a:blip r:embed="rId5"/>
          <a:stretch>
            <a:fillRect/>
          </a:stretch>
        </p:blipFill>
        <p:spPr>
          <a:xfrm>
            <a:off x="2489846" y="1194903"/>
            <a:ext cx="4164307" cy="5301208"/>
          </a:xfrm>
          <a:prstGeom prst="rect">
            <a:avLst/>
          </a:prstGeom>
          <a:ln>
            <a:solidFill>
              <a:schemeClr val="accent1"/>
            </a:solidFill>
          </a:ln>
        </p:spPr>
      </p:pic>
    </p:spTree>
    <p:extLst>
      <p:ext uri="{BB962C8B-B14F-4D97-AF65-F5344CB8AC3E}">
        <p14:creationId xmlns:p14="http://schemas.microsoft.com/office/powerpoint/2010/main" val="203850946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8370" y="44624"/>
            <a:ext cx="785812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a:solidFill>
                  <a:schemeClr val="bg1"/>
                </a:solidFill>
                <a:latin typeface="Verdana" charset="0"/>
                <a:cs typeface="Verdana" charset="0"/>
              </a:rPr>
              <a:t>Korišćenje </a:t>
            </a:r>
            <a:r>
              <a:rPr lang="sr-Latn-RS" sz="2800" dirty="0" smtClean="0">
                <a:solidFill>
                  <a:schemeClr val="bg1"/>
                </a:solidFill>
                <a:latin typeface="Verdana" charset="0"/>
                <a:cs typeface="Verdana" charset="0"/>
              </a:rPr>
              <a:t>„tamne mreže“ </a:t>
            </a:r>
            <a:r>
              <a:rPr lang="sr-Latn-RS" sz="2800" dirty="0">
                <a:solidFill>
                  <a:schemeClr val="bg1"/>
                </a:solidFill>
                <a:latin typeface="Verdana" charset="0"/>
                <a:cs typeface="Verdana" charset="0"/>
              </a:rPr>
              <a:t>u </a:t>
            </a:r>
            <a:br>
              <a:rPr lang="sr-Latn-RS" sz="2800" dirty="0">
                <a:solidFill>
                  <a:schemeClr val="bg1"/>
                </a:solidFill>
                <a:latin typeface="Verdana" charset="0"/>
                <a:cs typeface="Verdana" charset="0"/>
              </a:rPr>
            </a:br>
            <a:r>
              <a:rPr lang="sr-Latn-RS" sz="2800" dirty="0">
                <a:solidFill>
                  <a:schemeClr val="bg1"/>
                </a:solidFill>
                <a:latin typeface="Verdana" charset="0"/>
                <a:cs typeface="Verdana" charset="0"/>
              </a:rPr>
              <a:t>kriminalne svrhe</a:t>
            </a:r>
            <a:endParaRPr lang="en-GB" sz="2800" dirty="0">
              <a:solidFill>
                <a:schemeClr val="bg1"/>
              </a:solidFill>
              <a:latin typeface="Verdana" charset="0"/>
              <a:cs typeface="Verdana" charset="0"/>
            </a:endParaRPr>
          </a:p>
          <a:p>
            <a:pPr algn="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xmlns=""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xmlns="" id="{927A4DCD-4A2A-4947-8929-6874FD8DC263}"/>
              </a:ext>
            </a:extLst>
          </p:cNvPr>
          <p:cNvPicPr>
            <a:picLocks noChangeAspect="1"/>
          </p:cNvPicPr>
          <p:nvPr/>
        </p:nvPicPr>
        <p:blipFill>
          <a:blip r:embed="rId5"/>
          <a:stretch>
            <a:fillRect/>
          </a:stretch>
        </p:blipFill>
        <p:spPr>
          <a:xfrm>
            <a:off x="1892574" y="1270001"/>
            <a:ext cx="5358852" cy="4952096"/>
          </a:xfrm>
          <a:prstGeom prst="rect">
            <a:avLst/>
          </a:prstGeom>
        </p:spPr>
      </p:pic>
    </p:spTree>
    <p:extLst>
      <p:ext uri="{BB962C8B-B14F-4D97-AF65-F5344CB8AC3E}">
        <p14:creationId xmlns:p14="http://schemas.microsoft.com/office/powerpoint/2010/main" val="382872380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44624"/>
            <a:ext cx="785812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a:solidFill>
                  <a:schemeClr val="bg1"/>
                </a:solidFill>
                <a:latin typeface="Verdana" charset="0"/>
                <a:cs typeface="Verdana" charset="0"/>
              </a:rPr>
              <a:t>Korišćenje </a:t>
            </a:r>
            <a:r>
              <a:rPr lang="sr-Latn-RS" sz="2800" dirty="0" smtClean="0">
                <a:solidFill>
                  <a:schemeClr val="bg1"/>
                </a:solidFill>
                <a:latin typeface="Verdana" charset="0"/>
                <a:cs typeface="Verdana" charset="0"/>
              </a:rPr>
              <a:t>„tamne mreže“ </a:t>
            </a:r>
            <a:r>
              <a:rPr lang="sr-Latn-RS" sz="2800" dirty="0">
                <a:solidFill>
                  <a:schemeClr val="bg1"/>
                </a:solidFill>
                <a:latin typeface="Verdana" charset="0"/>
                <a:cs typeface="Verdana" charset="0"/>
              </a:rPr>
              <a:t>u </a:t>
            </a:r>
            <a:br>
              <a:rPr lang="sr-Latn-RS" sz="2800" dirty="0">
                <a:solidFill>
                  <a:schemeClr val="bg1"/>
                </a:solidFill>
                <a:latin typeface="Verdana" charset="0"/>
                <a:cs typeface="Verdana" charset="0"/>
              </a:rPr>
            </a:br>
            <a:r>
              <a:rPr lang="sr-Latn-RS" sz="2800" dirty="0">
                <a:solidFill>
                  <a:schemeClr val="bg1"/>
                </a:solidFill>
                <a:latin typeface="Verdana" charset="0"/>
                <a:cs typeface="Verdana" charset="0"/>
              </a:rPr>
              <a:t>kriminalne svrhe</a:t>
            </a:r>
            <a:endParaRPr lang="en-GB" sz="2800" dirty="0">
              <a:solidFill>
                <a:schemeClr val="bg1"/>
              </a:solidFill>
              <a:latin typeface="Verdana" charset="0"/>
              <a:cs typeface="Verdana" charset="0"/>
            </a:endParaRPr>
          </a:p>
          <a:p>
            <a:pPr algn="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xmlns=""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1">
            <a:extLst>
              <a:ext uri="{FF2B5EF4-FFF2-40B4-BE49-F238E27FC236}">
                <a16:creationId xmlns:a16="http://schemas.microsoft.com/office/drawing/2014/main" xmlns="" id="{2D6A0DE9-A5F9-4FAA-99ED-84905FDB5D51}"/>
              </a:ext>
            </a:extLst>
          </p:cNvPr>
          <p:cNvSpPr>
            <a:spLocks noGrp="1"/>
          </p:cNvSpPr>
          <p:nvPr>
            <p:ph idx="1"/>
          </p:nvPr>
        </p:nvSpPr>
        <p:spPr>
          <a:xfrm>
            <a:off x="251520" y="1196752"/>
            <a:ext cx="8784530" cy="5183335"/>
          </a:xfrm>
        </p:spPr>
        <p:txBody>
          <a:bodyPr/>
          <a:lstStyle/>
          <a:p>
            <a:pPr marL="57150" indent="0">
              <a:buNone/>
            </a:pPr>
            <a:r>
              <a:rPr lang="sr-Latn-RS" dirty="0" smtClean="0"/>
              <a:t>Valuta na „tamnoj mreži“ ostaje virtuelna</a:t>
            </a:r>
            <a:endParaRPr lang="en-US" dirty="0"/>
          </a:p>
          <a:p>
            <a:pPr lvl="1">
              <a:buFont typeface="Wingdings" panose="05000000000000000000" pitchFamily="2" charset="2"/>
              <a:buChar char="Ø"/>
            </a:pPr>
            <a:r>
              <a:rPr lang="sr-Latn-RS" dirty="0" smtClean="0"/>
              <a:t>U 2019. godine potrošena je jedna milijarda dolara</a:t>
            </a:r>
            <a:endParaRPr lang="en-US" dirty="0"/>
          </a:p>
          <a:p>
            <a:pPr lvl="1">
              <a:buFont typeface="Wingdings" panose="05000000000000000000" pitchFamily="2" charset="2"/>
              <a:buChar char="Ø"/>
            </a:pPr>
            <a:r>
              <a:rPr lang="sr-Latn-RS" dirty="0" smtClean="0"/>
              <a:t>Najčešći je b</a:t>
            </a:r>
            <a:r>
              <a:rPr lang="en-US" dirty="0" smtClean="0"/>
              <a:t>it</a:t>
            </a:r>
            <a:r>
              <a:rPr lang="sr-Latn-RS" dirty="0" err="1" smtClean="0"/>
              <a:t>koin</a:t>
            </a:r>
            <a:r>
              <a:rPr lang="sr-Latn-RS" dirty="0" smtClean="0"/>
              <a:t> – zato što je poznat</a:t>
            </a:r>
            <a:endParaRPr lang="en-US" dirty="0"/>
          </a:p>
          <a:p>
            <a:pPr lvl="2"/>
            <a:r>
              <a:rPr lang="sr-Latn-RS" dirty="0"/>
              <a:t>Iz straha za bezbednost, prešlo se na valute koje su usmerene ka čuvanju </a:t>
            </a:r>
            <a:r>
              <a:rPr lang="sr-Latn-RS" dirty="0" smtClean="0"/>
              <a:t>privatnosti</a:t>
            </a:r>
          </a:p>
          <a:p>
            <a:pPr lvl="2"/>
            <a:r>
              <a:rPr lang="sr-Latn-RS" dirty="0" smtClean="0"/>
              <a:t>Primeri </a:t>
            </a:r>
            <a:r>
              <a:rPr lang="sr-Latn-RS" dirty="0"/>
              <a:t>su: </a:t>
            </a:r>
            <a:r>
              <a:rPr lang="es-CL" i="1" dirty="0" err="1"/>
              <a:t>Monero</a:t>
            </a:r>
            <a:r>
              <a:rPr lang="es-CL" i="1" dirty="0"/>
              <a:t> (XMR), </a:t>
            </a:r>
            <a:r>
              <a:rPr lang="es-CL" i="1" dirty="0" err="1"/>
              <a:t>Zcash</a:t>
            </a:r>
            <a:r>
              <a:rPr lang="es-CL" i="1" dirty="0"/>
              <a:t> (ZEC), </a:t>
            </a:r>
            <a:r>
              <a:rPr lang="es-CL" i="1" dirty="0" err="1"/>
              <a:t>Komodo</a:t>
            </a:r>
            <a:r>
              <a:rPr lang="es-CL" i="1" dirty="0"/>
              <a:t> (KMD), </a:t>
            </a:r>
            <a:r>
              <a:rPr lang="es-CL" i="1" dirty="0" err="1"/>
              <a:t>Verge</a:t>
            </a:r>
            <a:r>
              <a:rPr lang="es-CL" i="1" dirty="0"/>
              <a:t> (XVG), </a:t>
            </a:r>
            <a:r>
              <a:rPr lang="es-CL" i="1" dirty="0" err="1"/>
              <a:t>Horizen</a:t>
            </a:r>
            <a:r>
              <a:rPr lang="es-CL" i="1" dirty="0"/>
              <a:t> (ZEN</a:t>
            </a:r>
            <a:r>
              <a:rPr lang="en-US" dirty="0" smtClean="0"/>
              <a:t>)</a:t>
            </a:r>
            <a:endParaRPr lang="en-US" dirty="0"/>
          </a:p>
        </p:txBody>
      </p:sp>
      <p:pic>
        <p:nvPicPr>
          <p:cNvPr id="19458" name="Picture 2" descr="Bitcoin Has Halved—What Now?">
            <a:extLst>
              <a:ext uri="{FF2B5EF4-FFF2-40B4-BE49-F238E27FC236}">
                <a16:creationId xmlns:a16="http://schemas.microsoft.com/office/drawing/2014/main" xmlns="" id="{E359994D-5940-4932-822B-5618437EFB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4549119"/>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Monero (XMR) price, marketcap, chart, and info | CoinGecko">
            <a:extLst>
              <a:ext uri="{FF2B5EF4-FFF2-40B4-BE49-F238E27FC236}">
                <a16:creationId xmlns:a16="http://schemas.microsoft.com/office/drawing/2014/main" xmlns="" id="{4B91C652-FAAC-4A1B-8048-75C06C7E05C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3669" y="4469185"/>
            <a:ext cx="1902942" cy="1902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671103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a:solidFill>
                  <a:schemeClr val="bg1"/>
                </a:solidFill>
                <a:latin typeface="Verdana" charset="0"/>
                <a:cs typeface="Verdana" charset="0"/>
              </a:rPr>
              <a:t>Korišćenje </a:t>
            </a:r>
            <a:r>
              <a:rPr lang="sr-Latn-RS" sz="2800" dirty="0" smtClean="0">
                <a:solidFill>
                  <a:schemeClr val="bg1"/>
                </a:solidFill>
                <a:latin typeface="Verdana" charset="0"/>
                <a:cs typeface="Verdana" charset="0"/>
              </a:rPr>
              <a:t>„tamne mreže“ </a:t>
            </a:r>
            <a:r>
              <a:rPr lang="sr-Latn-RS" sz="2800" dirty="0">
                <a:solidFill>
                  <a:schemeClr val="bg1"/>
                </a:solidFill>
                <a:latin typeface="Verdana" charset="0"/>
                <a:cs typeface="Verdana" charset="0"/>
              </a:rPr>
              <a:t>u </a:t>
            </a:r>
            <a:br>
              <a:rPr lang="sr-Latn-RS" sz="2800" dirty="0">
                <a:solidFill>
                  <a:schemeClr val="bg1"/>
                </a:solidFill>
                <a:latin typeface="Verdana" charset="0"/>
                <a:cs typeface="Verdana" charset="0"/>
              </a:rPr>
            </a:br>
            <a:r>
              <a:rPr lang="sr-Latn-RS" sz="2800" dirty="0">
                <a:solidFill>
                  <a:schemeClr val="bg1"/>
                </a:solidFill>
                <a:latin typeface="Verdana" charset="0"/>
                <a:cs typeface="Verdana" charset="0"/>
              </a:rPr>
              <a:t>kriminalne svrhe</a:t>
            </a:r>
            <a:endParaRPr lang="en-GB" sz="2800" dirty="0">
              <a:solidFill>
                <a:schemeClr val="bg1"/>
              </a:solidFill>
              <a:latin typeface="Verdana" charset="0"/>
              <a:cs typeface="Verdana" charset="0"/>
            </a:endParaRPr>
          </a:p>
          <a:p>
            <a:pPr algn="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xmlns=""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xmlns="" id="{4E410AE8-9853-4A2A-A8F7-100B0493D1DC}"/>
              </a:ext>
            </a:extLst>
          </p:cNvPr>
          <p:cNvPicPr>
            <a:picLocks noChangeAspect="1"/>
          </p:cNvPicPr>
          <p:nvPr/>
        </p:nvPicPr>
        <p:blipFill>
          <a:blip r:embed="rId5"/>
          <a:stretch>
            <a:fillRect/>
          </a:stretch>
        </p:blipFill>
        <p:spPr>
          <a:xfrm>
            <a:off x="4137216" y="1556383"/>
            <a:ext cx="4881644" cy="3349836"/>
          </a:xfrm>
          <a:prstGeom prst="rect">
            <a:avLst/>
          </a:prstGeom>
          <a:ln>
            <a:solidFill>
              <a:schemeClr val="accent1"/>
            </a:solidFill>
          </a:ln>
        </p:spPr>
      </p:pic>
      <p:pic>
        <p:nvPicPr>
          <p:cNvPr id="21506" name="Picture 2" descr="Silk Road sentencing: why governments can't win the war on darknet drugs |  Technology | The Guardian">
            <a:extLst>
              <a:ext uri="{FF2B5EF4-FFF2-40B4-BE49-F238E27FC236}">
                <a16:creationId xmlns:a16="http://schemas.microsoft.com/office/drawing/2014/main" xmlns="" id="{706BA2AE-99F0-4661-8F99-6314CBD716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140" y="1246983"/>
            <a:ext cx="3828808" cy="229728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1508" name="Picture 4" descr="Ross Ulbricht denies charges in Silk Road online drug case, lawyer says">
            <a:extLst>
              <a:ext uri="{FF2B5EF4-FFF2-40B4-BE49-F238E27FC236}">
                <a16:creationId xmlns:a16="http://schemas.microsoft.com/office/drawing/2014/main" xmlns="" id="{7437D36F-6500-4341-91D7-3CAAAA70200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6384" y="3628269"/>
            <a:ext cx="3386320" cy="169316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54792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a:xfrm>
            <a:off x="722313" y="3789040"/>
            <a:ext cx="7772400" cy="1362075"/>
          </a:xfrm>
        </p:spPr>
        <p:txBody>
          <a:bodyPr/>
          <a:lstStyle/>
          <a:p>
            <a:r>
              <a:rPr lang="sr-Latn-RS" dirty="0" smtClean="0">
                <a:solidFill>
                  <a:schemeClr val="tx2">
                    <a:lumMod val="60000"/>
                    <a:lumOff val="40000"/>
                  </a:schemeClr>
                </a:solidFill>
              </a:rPr>
              <a:t>KONVERGENCIJA VISOKOTEHNOLOŠKOG KRIMINALA I TERORIZMA</a:t>
            </a:r>
            <a:endParaRPr lang="en-GB" dirty="0">
              <a:solidFill>
                <a:schemeClr val="tx2">
                  <a:lumMod val="60000"/>
                  <a:lumOff val="40000"/>
                </a:schemeClr>
              </a:solidFill>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89</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8288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Internet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sr-Latn-RS" altLang="sr-Latn-RS" dirty="0" smtClean="0"/>
              <a:t>Problem</a:t>
            </a:r>
            <a:r>
              <a:rPr lang="en-GB" altLang="sr-Latn-RS" dirty="0" smtClean="0"/>
              <a:t>?</a:t>
            </a:r>
            <a:endParaRPr lang="en-GB" altLang="sr-Latn-RS" dirty="0"/>
          </a:p>
          <a:p>
            <a:pPr eaLnBrk="1" hangingPunct="1"/>
            <a:r>
              <a:rPr lang="sr-Latn-RS" altLang="sr-Latn-RS" dirty="0" smtClean="0"/>
              <a:t>Internet pruža kriminalcima više mogućnosti</a:t>
            </a:r>
            <a:endParaRPr lang="en-GB" altLang="sr-Latn-RS" dirty="0"/>
          </a:p>
          <a:p>
            <a:pPr lvl="1" eaLnBrk="1" hangingPunct="1"/>
            <a:r>
              <a:rPr lang="sr-Latn-RS" altLang="sr-Latn-RS" sz="2600" dirty="0" smtClean="0"/>
              <a:t>Krivična dela mogu biti počinjena na daljinu</a:t>
            </a:r>
            <a:endParaRPr lang="en-GB" altLang="sr-Latn-RS" sz="2600" dirty="0"/>
          </a:p>
          <a:p>
            <a:pPr lvl="1" eaLnBrk="1" hangingPunct="1"/>
            <a:r>
              <a:rPr lang="sr-Latn-RS" altLang="sr-Latn-RS" sz="2600" dirty="0" smtClean="0"/>
              <a:t>Dokazi su nestalni</a:t>
            </a:r>
            <a:r>
              <a:rPr lang="en-GB" altLang="sr-Latn-RS" sz="2600" dirty="0" smtClean="0"/>
              <a:t> </a:t>
            </a:r>
            <a:r>
              <a:rPr lang="en-GB" altLang="sr-Latn-RS" sz="2600" dirty="0"/>
              <a:t>*</a:t>
            </a:r>
          </a:p>
          <a:p>
            <a:pPr lvl="1" eaLnBrk="1" hangingPunct="1"/>
            <a:r>
              <a:rPr lang="sr-Latn-RS" altLang="sr-Latn-RS" sz="2600" dirty="0" smtClean="0"/>
              <a:t>Sprovođenje zakona na nacionalnom nivou upravlja se prema geografiji</a:t>
            </a:r>
          </a:p>
          <a:p>
            <a:pPr lvl="1" eaLnBrk="1" hangingPunct="1"/>
            <a:endParaRPr lang="pt-PT" altLang="sr-Latn-RS" dirty="0"/>
          </a:p>
        </p:txBody>
      </p:sp>
      <p:pic>
        <p:nvPicPr>
          <p:cNvPr id="13" name="Content Placeholder 10" descr="glowing-world-map-background-1280x960.jpg">
            <a:extLst>
              <a:ext uri="{FF2B5EF4-FFF2-40B4-BE49-F238E27FC236}">
                <a16:creationId xmlns:a16="http://schemas.microsoft.com/office/drawing/2014/main" xmlns=""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1">
            <a:extLst>
              <a:ext uri="{FF2B5EF4-FFF2-40B4-BE49-F238E27FC236}">
                <a16:creationId xmlns:a16="http://schemas.microsoft.com/office/drawing/2014/main" xmlns="" id="{CFBBC59A-B2C5-40B0-A6F4-B33B9E9CA788}"/>
              </a:ext>
            </a:extLst>
          </p:cNvPr>
          <p:cNvSpPr txBox="1">
            <a:spLocks/>
          </p:cNvSpPr>
          <p:nvPr/>
        </p:nvSpPr>
        <p:spPr bwMode="auto">
          <a:xfrm>
            <a:off x="253772" y="4221212"/>
            <a:ext cx="5458926" cy="252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eaLnBrk="1" hangingPunct="1"/>
            <a:r>
              <a:rPr lang="sr-Latn-RS" altLang="sr-Latn-RS" sz="2600" spc="-20" dirty="0" smtClean="0"/>
              <a:t>Za međunarodnu pomoć potrebni </a:t>
            </a:r>
            <a:r>
              <a:rPr lang="sr-Latn-RS" altLang="sr-Latn-RS" sz="2600" dirty="0" smtClean="0"/>
              <a:t>su propisni zakonski kanali</a:t>
            </a:r>
          </a:p>
          <a:p>
            <a:pPr lvl="1" eaLnBrk="1" hangingPunct="1"/>
            <a:r>
              <a:rPr lang="sr-Latn-RS" sz="2400" dirty="0"/>
              <a:t>Saradnja se ostvaruje među različitim zemljama koje imaju različite pravne okvire</a:t>
            </a:r>
            <a:endParaRPr lang="pt-PT" altLang="sr-Latn-RS" sz="2600" dirty="0"/>
          </a:p>
        </p:txBody>
      </p:sp>
      <p:sp>
        <p:nvSpPr>
          <p:cNvPr id="14" name="TextBox 13">
            <a:extLst>
              <a:ext uri="{FF2B5EF4-FFF2-40B4-BE49-F238E27FC236}">
                <a16:creationId xmlns:a16="http://schemas.microsoft.com/office/drawing/2014/main" xmlns="" id="{64302D4D-6AB3-41B2-A892-4F6A15D543D3}"/>
              </a:ext>
            </a:extLst>
          </p:cNvPr>
          <p:cNvSpPr txBox="1"/>
          <p:nvPr/>
        </p:nvSpPr>
        <p:spPr>
          <a:xfrm>
            <a:off x="1547664" y="2420888"/>
            <a:ext cx="5639392" cy="2308324"/>
          </a:xfrm>
          <a:prstGeom prst="rect">
            <a:avLst/>
          </a:prstGeom>
          <a:solidFill>
            <a:srgbClr val="F08A34"/>
          </a:solidFill>
        </p:spPr>
        <p:txBody>
          <a:bodyPr wrap="square" rtlCol="0">
            <a:spAutoFit/>
          </a:bodyPr>
          <a:lstStyle/>
          <a:p>
            <a:pPr algn="ctr"/>
            <a:r>
              <a:rPr lang="sr-Latn-RS" sz="3600" dirty="0">
                <a:solidFill>
                  <a:schemeClr val="bg1"/>
                </a:solidFill>
              </a:rPr>
              <a:t>Ekspeditivna uzajamna pravna pomoć je činjenica u savremenoj borbi protiv </a:t>
            </a:r>
            <a:r>
              <a:rPr lang="sr-Latn-RS" sz="3600" dirty="0" err="1">
                <a:solidFill>
                  <a:schemeClr val="bg1"/>
                </a:solidFill>
              </a:rPr>
              <a:t>visokotehnološkog</a:t>
            </a:r>
            <a:r>
              <a:rPr lang="sr-Latn-RS" sz="3600" dirty="0">
                <a:solidFill>
                  <a:schemeClr val="bg1"/>
                </a:solidFill>
              </a:rPr>
              <a:t> kriminala</a:t>
            </a:r>
            <a:endParaRPr lang="en-GB" sz="3600" dirty="0">
              <a:solidFill>
                <a:schemeClr val="bg1"/>
              </a:solidFill>
              <a:latin typeface="+mj-lt"/>
            </a:endParaRPr>
          </a:p>
        </p:txBody>
      </p:sp>
    </p:spTree>
    <p:extLst>
      <p:ext uri="{BB962C8B-B14F-4D97-AF65-F5344CB8AC3E}">
        <p14:creationId xmlns:p14="http://schemas.microsoft.com/office/powerpoint/2010/main" val="277016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Teroristička upotreba interneta</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1">
            <a:extLst>
              <a:ext uri="{FF2B5EF4-FFF2-40B4-BE49-F238E27FC236}">
                <a16:creationId xmlns:a16="http://schemas.microsoft.com/office/drawing/2014/main" xmlns="" id="{2D6A0DE9-A5F9-4FAA-99ED-84905FDB5D51}"/>
              </a:ext>
            </a:extLst>
          </p:cNvPr>
          <p:cNvSpPr>
            <a:spLocks noGrp="1"/>
          </p:cNvSpPr>
          <p:nvPr>
            <p:ph idx="1"/>
          </p:nvPr>
        </p:nvSpPr>
        <p:spPr>
          <a:xfrm>
            <a:off x="251520" y="1196752"/>
            <a:ext cx="8784530" cy="5183335"/>
          </a:xfrm>
        </p:spPr>
        <p:txBody>
          <a:bodyPr/>
          <a:lstStyle/>
          <a:p>
            <a:pPr marL="57150" indent="0">
              <a:buNone/>
            </a:pPr>
            <a:r>
              <a:rPr lang="sr-Latn-RS" dirty="0" smtClean="0"/>
              <a:t>Nastavljaju da bi proširili svoje </a:t>
            </a:r>
            <a:r>
              <a:rPr lang="sr-Latn-RS" dirty="0" err="1" smtClean="0"/>
              <a:t>onlajn</a:t>
            </a:r>
            <a:r>
              <a:rPr lang="sr-Latn-RS" dirty="0" smtClean="0"/>
              <a:t> prisustvo</a:t>
            </a:r>
            <a:endParaRPr lang="en-US" dirty="0"/>
          </a:p>
          <a:p>
            <a:pPr lvl="1">
              <a:buFont typeface="Wingdings" panose="05000000000000000000" pitchFamily="2" charset="2"/>
              <a:buChar char="Ø"/>
            </a:pPr>
            <a:r>
              <a:rPr lang="sr-Latn-RS" dirty="0" smtClean="0"/>
              <a:t>Širenje u </a:t>
            </a:r>
            <a:r>
              <a:rPr lang="sr-Latn-RS" dirty="0"/>
              <a:t>više različitih </a:t>
            </a:r>
            <a:r>
              <a:rPr lang="sr-Latn-RS" dirty="0" smtClean="0"/>
              <a:t>jurisdikcija</a:t>
            </a:r>
          </a:p>
          <a:p>
            <a:pPr lvl="1">
              <a:buFont typeface="Wingdings" panose="05000000000000000000" pitchFamily="2" charset="2"/>
              <a:buChar char="Ø"/>
            </a:pPr>
            <a:r>
              <a:rPr lang="sr-Latn-RS" dirty="0" smtClean="0"/>
              <a:t>To uključuje forume, </a:t>
            </a:r>
            <a:r>
              <a:rPr lang="sr-Latn-RS" dirty="0"/>
              <a:t>sajtove za razmenu fajlova, </a:t>
            </a:r>
            <a:r>
              <a:rPr lang="es-CL" dirty="0" err="1"/>
              <a:t>pejstbinove</a:t>
            </a:r>
            <a:r>
              <a:rPr lang="sr-Latn-RS" dirty="0"/>
              <a:t> (</a:t>
            </a:r>
            <a:r>
              <a:rPr lang="sr-Latn-RS" i="1" dirty="0" err="1"/>
              <a:t>pastebin</a:t>
            </a:r>
            <a:r>
              <a:rPr lang="sr-Latn-RS" dirty="0"/>
              <a:t> = veb-aplikacija ili sajt za čuvanje tekstova)</a:t>
            </a:r>
            <a:r>
              <a:rPr lang="es-CL" dirty="0"/>
              <a:t>, </a:t>
            </a:r>
            <a:r>
              <a:rPr lang="sr-Latn-RS" dirty="0"/>
              <a:t>sajtove za video-</a:t>
            </a:r>
            <a:r>
              <a:rPr lang="sr-Latn-RS" dirty="0" err="1"/>
              <a:t>striming</a:t>
            </a:r>
            <a:r>
              <a:rPr lang="sr-Latn-RS" dirty="0"/>
              <a:t>, </a:t>
            </a:r>
            <a:r>
              <a:rPr lang="sr-Latn-RS" i="1" dirty="0"/>
              <a:t>URL </a:t>
            </a:r>
            <a:r>
              <a:rPr lang="es-CL" i="1" dirty="0" err="1"/>
              <a:t>shortening</a:t>
            </a:r>
            <a:r>
              <a:rPr lang="es-CL" dirty="0"/>
              <a:t> </a:t>
            </a:r>
            <a:r>
              <a:rPr lang="sr-Latn-RS" dirty="0"/>
              <a:t>usluge, </a:t>
            </a:r>
            <a:r>
              <a:rPr lang="sr-Latn-RS" dirty="0" err="1"/>
              <a:t>blogove</a:t>
            </a:r>
            <a:r>
              <a:rPr lang="sr-Latn-RS" dirty="0"/>
              <a:t>, aplikacije za slanje poruka i </a:t>
            </a:r>
            <a:r>
              <a:rPr lang="sr-Latn-RS" dirty="0" err="1"/>
              <a:t>radiodifuzne</a:t>
            </a:r>
            <a:r>
              <a:rPr lang="sr-Latn-RS" dirty="0"/>
              <a:t> prenose, platforme za </a:t>
            </a:r>
            <a:r>
              <a:rPr lang="es-CL" i="1" dirty="0" err="1"/>
              <a:t>live</a:t>
            </a:r>
            <a:r>
              <a:rPr lang="es-CL" i="1" dirty="0"/>
              <a:t> </a:t>
            </a:r>
            <a:r>
              <a:rPr lang="es-CL" i="1" dirty="0" err="1"/>
              <a:t>streaming</a:t>
            </a:r>
            <a:r>
              <a:rPr lang="sr-Latn-RS" dirty="0"/>
              <a:t>, sajtove društvenih medija, </a:t>
            </a:r>
            <a:r>
              <a:rPr lang="es-CL" dirty="0"/>
              <a:t>hosting </a:t>
            </a:r>
            <a:r>
              <a:rPr lang="sr-Latn-RS" dirty="0"/>
              <a:t>usluge</a:t>
            </a:r>
            <a:endParaRPr lang="en-US" dirty="0"/>
          </a:p>
          <a:p>
            <a:pPr marL="514350" indent="-457200"/>
            <a:r>
              <a:rPr lang="sr-Latn-RS" sz="2800" dirty="0"/>
              <a:t>Oni su često među prvima koji </a:t>
            </a:r>
            <a:br>
              <a:rPr lang="sr-Latn-RS" sz="2800" dirty="0"/>
            </a:br>
            <a:r>
              <a:rPr lang="sr-Latn-RS" sz="2800" dirty="0"/>
              <a:t>usvajaju nove tehnologije i platforme</a:t>
            </a:r>
            <a:br>
              <a:rPr lang="sr-Latn-RS" sz="2800" dirty="0"/>
            </a:br>
            <a:r>
              <a:rPr lang="sr-Latn-RS" sz="2800" dirty="0"/>
              <a:t>koje su se tek pojavile</a:t>
            </a:r>
            <a:endParaRPr lang="en-US" sz="2800" dirty="0"/>
          </a:p>
        </p:txBody>
      </p:sp>
      <p:pic>
        <p:nvPicPr>
          <p:cNvPr id="23554" name="Picture 2" descr="Are the Austin bombings terrorism? It depends who you ask. - Vox">
            <a:extLst>
              <a:ext uri="{FF2B5EF4-FFF2-40B4-BE49-F238E27FC236}">
                <a16:creationId xmlns:a16="http://schemas.microsoft.com/office/drawing/2014/main" xmlns="" id="{C0178A80-B4C1-41AD-812C-232E8A75167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68293" y="5204518"/>
            <a:ext cx="1979712" cy="1319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62641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a:solidFill>
                  <a:schemeClr val="bg1"/>
                </a:solidFill>
                <a:latin typeface="Verdana" charset="0"/>
                <a:cs typeface="Verdana" charset="0"/>
              </a:rPr>
              <a:t>Teroristička upotreba interneta</a:t>
            </a:r>
            <a:endParaRPr lang="en-GB" sz="2800" dirty="0">
              <a:solidFill>
                <a:schemeClr val="bg1"/>
              </a:solidFill>
              <a:latin typeface="Verdana" charset="0"/>
              <a:cs typeface="Verdana" charset="0"/>
            </a:endParaRPr>
          </a:p>
          <a:p>
            <a:pPr algn="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xmlns="" id="{37375019-F78A-4BAB-B75C-C64845B462F5}"/>
              </a:ext>
            </a:extLst>
          </p:cNvPr>
          <p:cNvPicPr>
            <a:picLocks noChangeAspect="1"/>
          </p:cNvPicPr>
          <p:nvPr/>
        </p:nvPicPr>
        <p:blipFill>
          <a:blip r:embed="rId4"/>
          <a:stretch>
            <a:fillRect/>
          </a:stretch>
        </p:blipFill>
        <p:spPr>
          <a:xfrm>
            <a:off x="448991" y="836712"/>
            <a:ext cx="4642377" cy="3435694"/>
          </a:xfrm>
          <a:prstGeom prst="rect">
            <a:avLst/>
          </a:prstGeom>
          <a:ln>
            <a:solidFill>
              <a:schemeClr val="accent1"/>
            </a:solidFill>
          </a:ln>
        </p:spPr>
      </p:pic>
      <p:pic>
        <p:nvPicPr>
          <p:cNvPr id="3" name="Picture 2">
            <a:extLst>
              <a:ext uri="{FF2B5EF4-FFF2-40B4-BE49-F238E27FC236}">
                <a16:creationId xmlns:a16="http://schemas.microsoft.com/office/drawing/2014/main" xmlns="" id="{4CF23235-C2A3-4F0F-BAAA-65E351797266}"/>
              </a:ext>
            </a:extLst>
          </p:cNvPr>
          <p:cNvPicPr>
            <a:picLocks noChangeAspect="1"/>
          </p:cNvPicPr>
          <p:nvPr/>
        </p:nvPicPr>
        <p:blipFill>
          <a:blip r:embed="rId5"/>
          <a:stretch>
            <a:fillRect/>
          </a:stretch>
        </p:blipFill>
        <p:spPr>
          <a:xfrm>
            <a:off x="3923928" y="2996952"/>
            <a:ext cx="4966319" cy="3435694"/>
          </a:xfrm>
          <a:prstGeom prst="rect">
            <a:avLst/>
          </a:prstGeom>
          <a:ln>
            <a:solidFill>
              <a:schemeClr val="accent1"/>
            </a:solidFill>
          </a:ln>
        </p:spPr>
      </p:pic>
    </p:spTree>
    <p:extLst>
      <p:ext uri="{BB962C8B-B14F-4D97-AF65-F5344CB8AC3E}">
        <p14:creationId xmlns:p14="http://schemas.microsoft.com/office/powerpoint/2010/main" val="3400068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a:solidFill>
                  <a:schemeClr val="bg1"/>
                </a:solidFill>
                <a:latin typeface="Verdana" charset="0"/>
                <a:cs typeface="Verdana" charset="0"/>
              </a:rPr>
              <a:t>Teroristička upotreba interneta</a:t>
            </a:r>
            <a:endParaRPr lang="en-GB" sz="2800" dirty="0">
              <a:solidFill>
                <a:schemeClr val="bg1"/>
              </a:solidFill>
              <a:latin typeface="Verdana" charset="0"/>
              <a:cs typeface="Verdana" charset="0"/>
            </a:endParaRPr>
          </a:p>
          <a:p>
            <a:pPr algn="r"/>
            <a:endParaRPr lang="en-GB" sz="2800" dirty="0">
              <a:solidFill>
                <a:schemeClr val="bg1"/>
              </a:solidFill>
              <a:latin typeface="Verdana" charset="0"/>
              <a:cs typeface="Verdana" charset="0"/>
            </a:endParaRPr>
          </a:p>
          <a:p>
            <a:pPr algn="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xmlns="" id="{2E02FEE5-5BF1-4042-B83F-06887A86195B}"/>
              </a:ext>
            </a:extLst>
          </p:cNvPr>
          <p:cNvPicPr>
            <a:picLocks noChangeAspect="1"/>
          </p:cNvPicPr>
          <p:nvPr/>
        </p:nvPicPr>
        <p:blipFill>
          <a:blip r:embed="rId4"/>
          <a:stretch>
            <a:fillRect/>
          </a:stretch>
        </p:blipFill>
        <p:spPr>
          <a:xfrm>
            <a:off x="2483768" y="1124744"/>
            <a:ext cx="4176464" cy="5286152"/>
          </a:xfrm>
          <a:prstGeom prst="rect">
            <a:avLst/>
          </a:prstGeom>
          <a:ln>
            <a:solidFill>
              <a:schemeClr val="accent1"/>
            </a:solidFill>
          </a:ln>
        </p:spPr>
      </p:pic>
      <p:sp>
        <p:nvSpPr>
          <p:cNvPr id="2" name="Rectangle: Rounded Corners 1">
            <a:extLst>
              <a:ext uri="{FF2B5EF4-FFF2-40B4-BE49-F238E27FC236}">
                <a16:creationId xmlns:a16="http://schemas.microsoft.com/office/drawing/2014/main" xmlns="" id="{FB59C70C-9F8F-43A4-94F8-9FD9B6F0EC41}"/>
              </a:ext>
            </a:extLst>
          </p:cNvPr>
          <p:cNvSpPr/>
          <p:nvPr/>
        </p:nvSpPr>
        <p:spPr>
          <a:xfrm>
            <a:off x="2483768" y="5301208"/>
            <a:ext cx="4176464" cy="288032"/>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xmlns="" id="{42474A16-DCB4-40CC-B6DB-382CEC242E94}"/>
              </a:ext>
            </a:extLst>
          </p:cNvPr>
          <p:cNvSpPr/>
          <p:nvPr/>
        </p:nvSpPr>
        <p:spPr>
          <a:xfrm>
            <a:off x="2483768" y="5877271"/>
            <a:ext cx="4176464" cy="230713"/>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xmlns="" id="{303DD0F7-8AE0-4006-89A7-52A25716F349}"/>
              </a:ext>
            </a:extLst>
          </p:cNvPr>
          <p:cNvSpPr txBox="1"/>
          <p:nvPr/>
        </p:nvSpPr>
        <p:spPr>
          <a:xfrm>
            <a:off x="6372200" y="1532282"/>
            <a:ext cx="2243632" cy="400110"/>
          </a:xfrm>
          <a:prstGeom prst="rect">
            <a:avLst/>
          </a:prstGeom>
          <a:solidFill>
            <a:srgbClr val="F08A34"/>
          </a:solidFill>
        </p:spPr>
        <p:txBody>
          <a:bodyPr wrap="square" rtlCol="0">
            <a:spAutoFit/>
          </a:bodyPr>
          <a:lstStyle/>
          <a:p>
            <a:pPr algn="ctr"/>
            <a:r>
              <a:rPr lang="en-GB" sz="2000" dirty="0" smtClean="0">
                <a:solidFill>
                  <a:schemeClr val="bg1"/>
                </a:solidFill>
                <a:latin typeface="+mj-lt"/>
              </a:rPr>
              <a:t>4</a:t>
            </a:r>
            <a:r>
              <a:rPr lang="sr-Latn-RS" sz="2000" dirty="0" smtClean="0">
                <a:solidFill>
                  <a:schemeClr val="bg1"/>
                </a:solidFill>
                <a:latin typeface="+mj-lt"/>
              </a:rPr>
              <a:t>. septembar </a:t>
            </a:r>
            <a:r>
              <a:rPr lang="en-GB" sz="2000" dirty="0" smtClean="0">
                <a:solidFill>
                  <a:schemeClr val="bg1"/>
                </a:solidFill>
                <a:latin typeface="+mj-lt"/>
              </a:rPr>
              <a:t>2020</a:t>
            </a:r>
            <a:r>
              <a:rPr lang="sr-Latn-RS" sz="2000" dirty="0" smtClean="0">
                <a:solidFill>
                  <a:schemeClr val="bg1"/>
                </a:solidFill>
                <a:latin typeface="+mj-lt"/>
              </a:rPr>
              <a:t>.</a:t>
            </a:r>
            <a:endParaRPr lang="en-GB" sz="2000" dirty="0">
              <a:solidFill>
                <a:schemeClr val="bg1"/>
              </a:solidFill>
              <a:latin typeface="+mj-lt"/>
            </a:endParaRPr>
          </a:p>
        </p:txBody>
      </p:sp>
    </p:spTree>
    <p:extLst>
      <p:ext uri="{BB962C8B-B14F-4D97-AF65-F5344CB8AC3E}">
        <p14:creationId xmlns:p14="http://schemas.microsoft.com/office/powerpoint/2010/main" val="2172440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4"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r-Latn-RS" dirty="0">
                <a:solidFill>
                  <a:srgbClr val="0070C0"/>
                </a:solidFill>
              </a:rPr>
              <a:t>UKRŠTANJE KRIMINOGENIH ČINILACA</a:t>
            </a:r>
            <a:endParaRPr lang="en-GB" dirty="0">
              <a:solidFill>
                <a:srgbClr val="0070C0"/>
              </a:solidFill>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93</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409781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Ukrštanje </a:t>
            </a:r>
            <a:r>
              <a:rPr lang="sr-Latn-RS" sz="2800" dirty="0" err="1" smtClean="0">
                <a:solidFill>
                  <a:schemeClr val="bg1"/>
                </a:solidFill>
                <a:latin typeface="Verdana" charset="0"/>
                <a:cs typeface="Verdana" charset="0"/>
              </a:rPr>
              <a:t>kriminogenih</a:t>
            </a:r>
            <a:r>
              <a:rPr lang="sr-Latn-RS" sz="2800" dirty="0" smtClean="0">
                <a:solidFill>
                  <a:schemeClr val="bg1"/>
                </a:solidFill>
                <a:latin typeface="Verdana" charset="0"/>
                <a:cs typeface="Verdana" charset="0"/>
              </a:rPr>
              <a:t> činilaca</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1">
            <a:extLst>
              <a:ext uri="{FF2B5EF4-FFF2-40B4-BE49-F238E27FC236}">
                <a16:creationId xmlns:a16="http://schemas.microsoft.com/office/drawing/2014/main" xmlns="" id="{2D6A0DE9-A5F9-4FAA-99ED-84905FDB5D51}"/>
              </a:ext>
            </a:extLst>
          </p:cNvPr>
          <p:cNvSpPr>
            <a:spLocks noGrp="1"/>
          </p:cNvSpPr>
          <p:nvPr>
            <p:ph idx="1"/>
          </p:nvPr>
        </p:nvSpPr>
        <p:spPr>
          <a:xfrm>
            <a:off x="251520" y="1196752"/>
            <a:ext cx="8784530" cy="5183335"/>
          </a:xfrm>
        </p:spPr>
        <p:txBody>
          <a:bodyPr/>
          <a:lstStyle/>
          <a:p>
            <a:pPr marL="57150" indent="0">
              <a:spcBef>
                <a:spcPts val="0"/>
              </a:spcBef>
              <a:buNone/>
            </a:pPr>
            <a:r>
              <a:rPr lang="sr-Latn-RS" sz="2800" b="1" dirty="0" smtClean="0">
                <a:solidFill>
                  <a:srgbClr val="0070C0"/>
                </a:solidFill>
              </a:rPr>
              <a:t>Socijalni inženjering</a:t>
            </a:r>
            <a:endParaRPr lang="en-US" sz="2800" b="1" dirty="0">
              <a:solidFill>
                <a:srgbClr val="0070C0"/>
              </a:solidFill>
            </a:endParaRPr>
          </a:p>
          <a:p>
            <a:pPr marL="914400" lvl="1" indent="-457200">
              <a:spcBef>
                <a:spcPts val="0"/>
              </a:spcBef>
            </a:pPr>
            <a:r>
              <a:rPr lang="sr-Latn-RS" dirty="0" smtClean="0"/>
              <a:t>Naročito </a:t>
            </a:r>
            <a:r>
              <a:rPr lang="sr-Latn-RS" b="1" dirty="0" smtClean="0">
                <a:solidFill>
                  <a:srgbClr val="0070C0"/>
                </a:solidFill>
              </a:rPr>
              <a:t>„pecanje“</a:t>
            </a:r>
            <a:r>
              <a:rPr lang="sr-Latn-RS" dirty="0" smtClean="0"/>
              <a:t>radi pribavljanja podataka i informacija</a:t>
            </a:r>
            <a:endParaRPr lang="en-US" dirty="0"/>
          </a:p>
          <a:p>
            <a:pPr marL="914400" lvl="1" indent="-457200">
              <a:spcBef>
                <a:spcPts val="0"/>
              </a:spcBef>
            </a:pPr>
            <a:r>
              <a:rPr lang="sr-Latn-RS" dirty="0" smtClean="0"/>
              <a:t>Ti podaci se kasnije koriste u kriminalnim radnjama</a:t>
            </a:r>
            <a:endParaRPr lang="en-US" dirty="0"/>
          </a:p>
          <a:p>
            <a:pPr marL="57150" indent="0">
              <a:spcBef>
                <a:spcPts val="0"/>
              </a:spcBef>
              <a:buNone/>
            </a:pPr>
            <a:r>
              <a:rPr lang="sr-Latn-RS" sz="2800" b="1" dirty="0" smtClean="0">
                <a:solidFill>
                  <a:srgbClr val="0070C0"/>
                </a:solidFill>
              </a:rPr>
              <a:t>Mule za prenos novca</a:t>
            </a:r>
            <a:endParaRPr lang="en-US" sz="2800" b="1" dirty="0">
              <a:solidFill>
                <a:srgbClr val="0070C0"/>
              </a:solidFill>
            </a:endParaRPr>
          </a:p>
          <a:p>
            <a:pPr marL="914400" lvl="1" indent="-457200">
              <a:spcBef>
                <a:spcPts val="0"/>
              </a:spcBef>
            </a:pPr>
            <a:r>
              <a:rPr lang="sr-Latn-RS" dirty="0" smtClean="0"/>
              <a:t>Tu su na meti ranjivi ili siromašni pojedinci</a:t>
            </a:r>
            <a:endParaRPr lang="en-US" dirty="0"/>
          </a:p>
          <a:p>
            <a:pPr marL="914400" lvl="1" indent="-457200">
              <a:spcBef>
                <a:spcPts val="0"/>
              </a:spcBef>
            </a:pPr>
            <a:r>
              <a:rPr lang="sr-Latn-RS" dirty="0"/>
              <a:t>Prelazak na mule koje imaju jači finansijski položaj kako bi se na međunarodnom planu </a:t>
            </a:r>
            <a:r>
              <a:rPr lang="sr-Latn-RS" dirty="0" err="1"/>
              <a:t>preusmeravala</a:t>
            </a:r>
            <a:r>
              <a:rPr lang="sr-Latn-RS" dirty="0"/>
              <a:t> sredstva preko računa pravnih lica</a:t>
            </a:r>
            <a:endParaRPr lang="en-US" dirty="0"/>
          </a:p>
          <a:p>
            <a:pPr marL="57150" indent="0">
              <a:spcBef>
                <a:spcPts val="0"/>
              </a:spcBef>
              <a:buNone/>
            </a:pPr>
            <a:r>
              <a:rPr lang="sr-Latn-RS" sz="2800" b="1" dirty="0" err="1" smtClean="0">
                <a:solidFill>
                  <a:srgbClr val="0070C0"/>
                </a:solidFill>
              </a:rPr>
              <a:t>Kriptovaluta</a:t>
            </a:r>
            <a:endParaRPr lang="en-US" sz="2800" b="1" dirty="0">
              <a:solidFill>
                <a:srgbClr val="0070C0"/>
              </a:solidFill>
            </a:endParaRPr>
          </a:p>
          <a:p>
            <a:pPr marL="914400" lvl="1" indent="-457200">
              <a:spcBef>
                <a:spcPts val="0"/>
              </a:spcBef>
            </a:pPr>
            <a:r>
              <a:rPr lang="sr-Latn-RS" dirty="0"/>
              <a:t>Korišćenje „legitimnih” sredstava za </a:t>
            </a:r>
            <a:br>
              <a:rPr lang="sr-Latn-RS" dirty="0"/>
            </a:br>
            <a:r>
              <a:rPr lang="sr-Latn-RS" dirty="0"/>
              <a:t>nezakonite radnje</a:t>
            </a:r>
            <a:endParaRPr lang="en-US" dirty="0"/>
          </a:p>
        </p:txBody>
      </p:sp>
      <p:pic>
        <p:nvPicPr>
          <p:cNvPr id="23554" name="Picture 2" descr="Are the Austin bombings terrorism? It depends who you ask. - Vox">
            <a:extLst>
              <a:ext uri="{FF2B5EF4-FFF2-40B4-BE49-F238E27FC236}">
                <a16:creationId xmlns:a16="http://schemas.microsoft.com/office/drawing/2014/main" xmlns="" id="{C0178A80-B4C1-41AD-812C-232E8A75167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68293" y="5204518"/>
            <a:ext cx="1979712" cy="1319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09420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0F22973E-8CC9-4C0B-B546-EACD257DA5C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Provera znanja</a:t>
            </a:r>
            <a:endParaRPr lang="en-GB" sz="2000" dirty="0">
              <a:solidFill>
                <a:schemeClr val="bg1"/>
              </a:solidFill>
              <a:latin typeface="Verdana" charset="0"/>
              <a:cs typeface="Verdana" charset="0"/>
            </a:endParaRPr>
          </a:p>
        </p:txBody>
      </p:sp>
      <p:pic>
        <p:nvPicPr>
          <p:cNvPr id="8" name="Picture 4">
            <a:extLst>
              <a:ext uri="{FF2B5EF4-FFF2-40B4-BE49-F238E27FC236}">
                <a16:creationId xmlns="" xmlns:a16="http://schemas.microsoft.com/office/drawing/2014/main" id="{F0D3AB1B-9A46-4066-B80B-9491DA6F943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CAC1262F-F248-494E-99B0-D5250C313A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1" name="TextBox 10">
            <a:extLst>
              <a:ext uri="{FF2B5EF4-FFF2-40B4-BE49-F238E27FC236}">
                <a16:creationId xmlns="" xmlns:a16="http://schemas.microsoft.com/office/drawing/2014/main" id="{9D3848A9-4745-4BB6-B8CB-6C939829A8B8}"/>
              </a:ext>
            </a:extLst>
          </p:cNvPr>
          <p:cNvSpPr txBox="1"/>
          <p:nvPr/>
        </p:nvSpPr>
        <p:spPr>
          <a:xfrm>
            <a:off x="588962" y="1281981"/>
            <a:ext cx="8030033" cy="461665"/>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Koja </a:t>
            </a:r>
            <a:r>
              <a:rPr lang="sr-Latn-RS" sz="2400" dirty="0" err="1" smtClean="0">
                <a:solidFill>
                  <a:schemeClr val="tx1">
                    <a:lumMod val="65000"/>
                    <a:lumOff val="35000"/>
                  </a:schemeClr>
                </a:solidFill>
                <a:latin typeface="+mj-lt"/>
              </a:rPr>
              <a:t>kriptovaluta</a:t>
            </a:r>
            <a:r>
              <a:rPr lang="sr-Latn-RS" sz="2400" dirty="0" smtClean="0">
                <a:solidFill>
                  <a:schemeClr val="tx1">
                    <a:lumMod val="65000"/>
                    <a:lumOff val="35000"/>
                  </a:schemeClr>
                </a:solidFill>
                <a:latin typeface="+mj-lt"/>
              </a:rPr>
              <a:t> je </a:t>
            </a:r>
            <a:r>
              <a:rPr lang="sr-Latn-RS" sz="2400" dirty="0" err="1" smtClean="0">
                <a:solidFill>
                  <a:schemeClr val="tx1">
                    <a:lumMod val="65000"/>
                    <a:lumOff val="35000"/>
                  </a:schemeClr>
                </a:solidFill>
                <a:latin typeface="+mj-lt"/>
              </a:rPr>
              <a:t>najdominantnija</a:t>
            </a:r>
            <a:r>
              <a:rPr lang="sr-Latn-RS" sz="2400" dirty="0" smtClean="0">
                <a:solidFill>
                  <a:schemeClr val="tx1">
                    <a:lumMod val="65000"/>
                    <a:lumOff val="35000"/>
                  </a:schemeClr>
                </a:solidFill>
                <a:latin typeface="+mj-lt"/>
              </a:rPr>
              <a:t> na Tamnoj mreži</a:t>
            </a:r>
            <a:r>
              <a:rPr lang="en-GB" sz="2400" dirty="0" smtClean="0">
                <a:solidFill>
                  <a:schemeClr val="tx1">
                    <a:lumMod val="65000"/>
                    <a:lumOff val="35000"/>
                  </a:schemeClr>
                </a:solidFill>
                <a:latin typeface="+mj-lt"/>
              </a:rPr>
              <a:t>?</a:t>
            </a:r>
            <a:endParaRPr lang="en-GB" sz="2400" dirty="0">
              <a:solidFill>
                <a:schemeClr val="tx1">
                  <a:lumMod val="65000"/>
                  <a:lumOff val="35000"/>
                </a:schemeClr>
              </a:solidFill>
              <a:latin typeface="+mj-lt"/>
            </a:endParaRPr>
          </a:p>
        </p:txBody>
      </p:sp>
      <p:sp>
        <p:nvSpPr>
          <p:cNvPr id="12" name="TextBox 11">
            <a:extLst>
              <a:ext uri="{FF2B5EF4-FFF2-40B4-BE49-F238E27FC236}">
                <a16:creationId xmlns="" xmlns:a16="http://schemas.microsoft.com/office/drawing/2014/main" id="{E75702A7-7EF5-41B1-83AA-F3F0AACE8FD2}"/>
              </a:ext>
            </a:extLst>
          </p:cNvPr>
          <p:cNvSpPr txBox="1"/>
          <p:nvPr/>
        </p:nvSpPr>
        <p:spPr>
          <a:xfrm>
            <a:off x="588962" y="3789040"/>
            <a:ext cx="8030032" cy="2677656"/>
          </a:xfrm>
          <a:prstGeom prst="rect">
            <a:avLst/>
          </a:prstGeom>
          <a:solidFill>
            <a:schemeClr val="tx1">
              <a:lumMod val="65000"/>
              <a:lumOff val="35000"/>
            </a:schemeClr>
          </a:solidFill>
        </p:spPr>
        <p:txBody>
          <a:bodyPr wrap="square" rtlCol="0">
            <a:spAutoFit/>
          </a:bodyPr>
          <a:lstStyle/>
          <a:p>
            <a:pPr algn="ctr"/>
            <a:r>
              <a:rPr lang="sr-Latn-RS" sz="2400" dirty="0" smtClean="0">
                <a:solidFill>
                  <a:schemeClr val="bg1"/>
                </a:solidFill>
                <a:latin typeface="+mj-lt"/>
              </a:rPr>
              <a:t>Tačan odgovor je </a:t>
            </a:r>
            <a:r>
              <a:rPr lang="en-GB" sz="2400" dirty="0" smtClean="0">
                <a:solidFill>
                  <a:schemeClr val="bg1"/>
                </a:solidFill>
                <a:latin typeface="+mj-lt"/>
              </a:rPr>
              <a:t>C</a:t>
            </a:r>
            <a:endParaRPr lang="en-GB" sz="2400" dirty="0">
              <a:solidFill>
                <a:schemeClr val="bg1"/>
              </a:solidFill>
              <a:latin typeface="+mj-lt"/>
            </a:endParaRPr>
          </a:p>
          <a:p>
            <a:pPr algn="ctr"/>
            <a:endParaRPr lang="en-GB" sz="2400" dirty="0">
              <a:solidFill>
                <a:schemeClr val="bg1"/>
              </a:solidFill>
              <a:latin typeface="+mj-lt"/>
            </a:endParaRPr>
          </a:p>
          <a:p>
            <a:pPr algn="ctr"/>
            <a:r>
              <a:rPr lang="sr-Latn-RS" sz="2400" dirty="0" err="1" smtClean="0">
                <a:solidFill>
                  <a:schemeClr val="bg1"/>
                </a:solidFill>
                <a:latin typeface="+mj-lt"/>
              </a:rPr>
              <a:t>Bitkoin</a:t>
            </a:r>
            <a:r>
              <a:rPr lang="sr-Latn-RS" sz="2400" dirty="0" smtClean="0">
                <a:solidFill>
                  <a:schemeClr val="bg1"/>
                </a:solidFill>
                <a:latin typeface="+mj-lt"/>
              </a:rPr>
              <a:t> je i dalje </a:t>
            </a:r>
            <a:r>
              <a:rPr lang="sr-Latn-RS" sz="2400" dirty="0" err="1" smtClean="0">
                <a:solidFill>
                  <a:schemeClr val="bg1"/>
                </a:solidFill>
                <a:latin typeface="+mj-lt"/>
              </a:rPr>
              <a:t>najdominantnija</a:t>
            </a:r>
            <a:r>
              <a:rPr lang="sr-Latn-RS" sz="2400" dirty="0" smtClean="0">
                <a:solidFill>
                  <a:schemeClr val="bg1"/>
                </a:solidFill>
                <a:latin typeface="+mj-lt"/>
              </a:rPr>
              <a:t>, ali svakako nije jedina </a:t>
            </a:r>
            <a:r>
              <a:rPr lang="sr-Latn-RS" sz="2400" dirty="0" err="1" smtClean="0">
                <a:solidFill>
                  <a:schemeClr val="bg1"/>
                </a:solidFill>
                <a:latin typeface="+mj-lt"/>
              </a:rPr>
              <a:t>kriptovaluta</a:t>
            </a:r>
            <a:r>
              <a:rPr lang="sr-Latn-RS" sz="2400" dirty="0" smtClean="0">
                <a:solidFill>
                  <a:schemeClr val="bg1"/>
                </a:solidFill>
                <a:latin typeface="+mj-lt"/>
              </a:rPr>
              <a:t>. Sada se razvijaju  i mnoge druge i nastaviće se njihovo korišćenje, što će suočavati organe reda sa novim pitanjima u istraživanju kriminala i distribucije monetarne vrednosti</a:t>
            </a:r>
            <a:r>
              <a:rPr lang="en-US" sz="2400" dirty="0" smtClean="0">
                <a:solidFill>
                  <a:schemeClr val="bg1"/>
                </a:solidFill>
                <a:latin typeface="+mj-lt"/>
              </a:rPr>
              <a:t>.</a:t>
            </a:r>
            <a:endParaRPr lang="en-GB" sz="2400" dirty="0">
              <a:solidFill>
                <a:schemeClr val="bg1"/>
              </a:solidFill>
              <a:latin typeface="+mj-lt"/>
            </a:endParaRPr>
          </a:p>
        </p:txBody>
      </p:sp>
      <p:sp>
        <p:nvSpPr>
          <p:cNvPr id="13" name="TextBox 12">
            <a:extLst>
              <a:ext uri="{FF2B5EF4-FFF2-40B4-BE49-F238E27FC236}">
                <a16:creationId xmlns="" xmlns:a16="http://schemas.microsoft.com/office/drawing/2014/main" id="{30BD4572-BAB1-4568-B64C-2A9116F6F527}"/>
              </a:ext>
            </a:extLst>
          </p:cNvPr>
          <p:cNvSpPr txBox="1"/>
          <p:nvPr/>
        </p:nvSpPr>
        <p:spPr>
          <a:xfrm>
            <a:off x="588963" y="1988840"/>
            <a:ext cx="8030032" cy="1569660"/>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Monero</a:t>
            </a:r>
          </a:p>
          <a:p>
            <a:pPr marL="1828800" lvl="3" indent="-457200">
              <a:buAutoNum type="alphaUcPeriod"/>
            </a:pPr>
            <a:r>
              <a:rPr lang="en-GB" sz="2400" dirty="0">
                <a:solidFill>
                  <a:schemeClr val="bg1"/>
                </a:solidFill>
                <a:latin typeface="+mj-lt"/>
              </a:rPr>
              <a:t>Dash</a:t>
            </a:r>
          </a:p>
          <a:p>
            <a:pPr marL="1828800" lvl="3" indent="-457200">
              <a:buAutoNum type="alphaUcPeriod"/>
            </a:pPr>
            <a:r>
              <a:rPr lang="en-GB" sz="2400" dirty="0" smtClean="0">
                <a:solidFill>
                  <a:schemeClr val="bg1"/>
                </a:solidFill>
                <a:latin typeface="+mj-lt"/>
              </a:rPr>
              <a:t>Bit</a:t>
            </a:r>
            <a:r>
              <a:rPr lang="sr-Latn-RS" sz="2400" dirty="0" err="1" smtClean="0">
                <a:solidFill>
                  <a:schemeClr val="bg1"/>
                </a:solidFill>
                <a:latin typeface="+mj-lt"/>
              </a:rPr>
              <a:t>koin</a:t>
            </a:r>
            <a:endParaRPr lang="en-GB" sz="2400" dirty="0">
              <a:solidFill>
                <a:schemeClr val="bg1"/>
              </a:solidFill>
              <a:latin typeface="+mj-lt"/>
            </a:endParaRPr>
          </a:p>
          <a:p>
            <a:pPr marL="1828800" lvl="3" indent="-457200">
              <a:buAutoNum type="alphaUcPeriod"/>
            </a:pPr>
            <a:r>
              <a:rPr lang="en-GB" sz="2400" dirty="0" err="1">
                <a:solidFill>
                  <a:schemeClr val="bg1"/>
                </a:solidFill>
                <a:latin typeface="+mj-lt"/>
              </a:rPr>
              <a:t>Zcoin</a:t>
            </a:r>
            <a:endParaRPr lang="en-GB" sz="2400" dirty="0">
              <a:solidFill>
                <a:schemeClr val="bg1"/>
              </a:solidFill>
              <a:latin typeface="+mj-lt"/>
            </a:endParaRPr>
          </a:p>
        </p:txBody>
      </p:sp>
    </p:spTree>
    <p:extLst>
      <p:ext uri="{BB962C8B-B14F-4D97-AF65-F5344CB8AC3E}">
        <p14:creationId xmlns:p14="http://schemas.microsoft.com/office/powerpoint/2010/main" val="1033211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xmlns=""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xmlns=""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xmlns=""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xmlns=""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endParaRPr lang="en-GB" sz="4400" dirty="0"/>
          </a:p>
        </p:txBody>
      </p:sp>
    </p:spTree>
    <p:extLst>
      <p:ext uri="{BB962C8B-B14F-4D97-AF65-F5344CB8AC3E}">
        <p14:creationId xmlns:p14="http://schemas.microsoft.com/office/powerpoint/2010/main" val="428864376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Ciljevi sesije</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xmlns="" id="{77B18497-BF37-4A20-ABA6-353886C26CA1}"/>
              </a:ext>
            </a:extLst>
          </p:cNvPr>
          <p:cNvSpPr>
            <a:spLocks noGrp="1"/>
          </p:cNvSpPr>
          <p:nvPr>
            <p:ph idx="1"/>
          </p:nvPr>
        </p:nvSpPr>
        <p:spPr>
          <a:xfrm>
            <a:off x="323528" y="1196752"/>
            <a:ext cx="8712522" cy="5240233"/>
          </a:xfrm>
        </p:spPr>
        <p:txBody>
          <a:bodyPr>
            <a:normAutofit/>
          </a:bodyPr>
          <a:lstStyle/>
          <a:p>
            <a:pPr marL="0" indent="0">
              <a:buNone/>
            </a:pPr>
            <a:r>
              <a:rPr lang="sr-Latn-RS" dirty="0" smtClean="0">
                <a:ea typeface="Verdana" panose="020B0604030504040204" pitchFamily="34" charset="0"/>
              </a:rPr>
              <a:t>Na kraju ove sesije polaznici bi trebalo da budu u stanju da:</a:t>
            </a:r>
            <a:endParaRPr lang="en-GB" dirty="0">
              <a:ea typeface="Verdana" panose="020B0604030504040204" pitchFamily="34" charset="0"/>
            </a:endParaRPr>
          </a:p>
          <a:p>
            <a:pPr lvl="0"/>
            <a:r>
              <a:rPr lang="sr-Latn-RS" sz="2600" dirty="0"/>
              <a:t>Identifikuju različite vrste </a:t>
            </a:r>
            <a:r>
              <a:rPr lang="sr-Latn-RS" sz="2600" dirty="0" err="1"/>
              <a:t>visokotehnološkog</a:t>
            </a:r>
            <a:r>
              <a:rPr lang="sr-Latn-RS" sz="2600" dirty="0"/>
              <a:t> kriminala i njihov uticaj</a:t>
            </a:r>
            <a:endParaRPr lang="en-US" sz="2600" dirty="0"/>
          </a:p>
          <a:p>
            <a:pPr lvl="0"/>
            <a:r>
              <a:rPr lang="sr-Latn-RS" sz="2600" dirty="0"/>
              <a:t>Pobroje pretnje, tendencije i instrumente </a:t>
            </a:r>
            <a:r>
              <a:rPr lang="sr-Latn-RS" sz="2600" dirty="0" err="1"/>
              <a:t>visokotehnološkog</a:t>
            </a:r>
            <a:r>
              <a:rPr lang="sr-Latn-RS" sz="2600" dirty="0"/>
              <a:t> kriminala i odgovore na tu pojavu </a:t>
            </a:r>
            <a:endParaRPr lang="en-US" sz="2600" dirty="0"/>
          </a:p>
          <a:p>
            <a:pPr lvl="0"/>
            <a:r>
              <a:rPr lang="sr-Latn-RS" sz="2600" dirty="0"/>
              <a:t>Objasne pojmove iz oblasti </a:t>
            </a:r>
            <a:r>
              <a:rPr lang="sr-Latn-RS" sz="2600" dirty="0" err="1"/>
              <a:t>visokotehnološkog</a:t>
            </a:r>
            <a:r>
              <a:rPr lang="sr-Latn-RS" sz="2600" dirty="0"/>
              <a:t> kriminala koji se smatraju vrstama krivičnih dela u većini zakonodavstava i prema međunarodnim standardima </a:t>
            </a:r>
            <a:endParaRPr lang="en-US" sz="2600" dirty="0"/>
          </a:p>
          <a:p>
            <a:r>
              <a:rPr lang="sr-Latn-RS" sz="2600" dirty="0"/>
              <a:t>Analiziraju potrebe i prednosti usklađivanja nacionalnih zakonodavstava i međunarodnih instrumenata, naročito Budimpeštanske konvencije</a:t>
            </a:r>
            <a:endParaRPr lang="en-GB" sz="2600" dirty="0">
              <a:ea typeface="Verdana" panose="020B0604030504040204" pitchFamily="34" charset="0"/>
            </a:endParaRPr>
          </a:p>
        </p:txBody>
      </p:sp>
    </p:spTree>
    <p:extLst>
      <p:ext uri="{BB962C8B-B14F-4D97-AF65-F5344CB8AC3E}">
        <p14:creationId xmlns:p14="http://schemas.microsoft.com/office/powerpoint/2010/main" val="2441161629"/>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xmlns=""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xmlns=""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xmlns=""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a16="http://schemas.microsoft.com/office/drawing/2014/main" xmlns=""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xmlns=""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xmlns=""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dirty="0">
                <a:solidFill>
                  <a:srgbClr val="FFFFFF"/>
                </a:solidFill>
                <a:latin typeface="Verdana" panose="020B0604030504040204" pitchFamily="34" charset="0"/>
              </a:rPr>
              <a:t>www.coe.int/cybercrime						                        - -</a:t>
            </a:r>
          </a:p>
        </p:txBody>
      </p:sp>
      <p:sp>
        <p:nvSpPr>
          <p:cNvPr id="2057" name="Rectangle 2">
            <a:extLst>
              <a:ext uri="{FF2B5EF4-FFF2-40B4-BE49-F238E27FC236}">
                <a16:creationId xmlns:a16="http://schemas.microsoft.com/office/drawing/2014/main" xmlns=""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3600" b="1" dirty="0" smtClean="0">
                <a:latin typeface="Verdana" panose="020B0604030504040204" pitchFamily="34" charset="0"/>
              </a:rPr>
              <a:t>Hvala</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sr-Latn-RS" altLang="en-US" sz="1400" i="1" dirty="0" smtClean="0">
                <a:latin typeface="Verdana" panose="020B0604030504040204" pitchFamily="34" charset="0"/>
              </a:rPr>
              <a:t>Savet Evrope</a:t>
            </a:r>
            <a:endParaRPr lang="en-GB" altLang="en-US" sz="1400" i="1" dirty="0">
              <a:latin typeface="Verdana" panose="020B0604030504040204" pitchFamily="34" charset="0"/>
            </a:endParaRPr>
          </a:p>
          <a:p>
            <a:pPr algn="ctr" eaLnBrk="1" hangingPunct="1">
              <a:spcBef>
                <a:spcPct val="0"/>
              </a:spcBef>
              <a:buFontTx/>
              <a:buNone/>
            </a:pPr>
            <a:endParaRPr lang="en-GB" altLang="en-US" sz="1400" b="1" dirty="0">
              <a:solidFill>
                <a:srgbClr val="2F618F"/>
              </a:solidFill>
              <a:latin typeface="Verdana" panose="020B0604030504040204" pitchFamily="34" charset="0"/>
              <a:hlinkClick r:id="rId4"/>
            </a:endParaRPr>
          </a:p>
          <a:p>
            <a:pPr algn="ctr" eaLnBrk="1" hangingPunct="1">
              <a:spcBef>
                <a:spcPct val="0"/>
              </a:spcBef>
              <a:buFontTx/>
              <a:buNone/>
            </a:pPr>
            <a:r>
              <a:rPr lang="sr-Latn-RS" altLang="en-US" sz="1200" b="1" dirty="0" err="1" smtClean="0">
                <a:solidFill>
                  <a:srgbClr val="2F618F"/>
                </a:solidFill>
                <a:latin typeface="Verdana" panose="020B0604030504040204" pitchFamily="34" charset="0"/>
              </a:rPr>
              <a:t>imejl</a:t>
            </a:r>
            <a:endParaRPr lang="en-GB" altLang="en-US" sz="1200" b="1" dirty="0">
              <a:solidFill>
                <a:srgbClr val="2F618F"/>
              </a:solidFill>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a:t>
            </a:r>
            <a:r>
              <a:rPr lang="sr-Latn-RS" altLang="en-US" sz="1600" b="1" dirty="0" smtClean="0">
                <a:latin typeface="Verdana" panose="020B0604030504040204" pitchFamily="34" charset="0"/>
              </a:rPr>
              <a:t>Mesec</a:t>
            </a:r>
            <a:r>
              <a:rPr lang="en-GB" altLang="en-US" sz="1600" b="1" dirty="0" smtClean="0">
                <a:latin typeface="Verdana" panose="020B0604030504040204" pitchFamily="34" charset="0"/>
              </a:rPr>
              <a:t> </a:t>
            </a:r>
            <a:r>
              <a:rPr lang="sr-Latn-RS" altLang="en-US" sz="1600" b="1" dirty="0" smtClean="0">
                <a:latin typeface="Verdana" panose="020B0604030504040204" pitchFamily="34" charset="0"/>
              </a:rPr>
              <a:t>GGGG</a:t>
            </a:r>
            <a:endParaRPr lang="en-GB" altLang="en-US" sz="1600" b="1" dirty="0">
              <a:latin typeface="Verdana" panose="020B0604030504040204" pitchFamily="34" charset="0"/>
            </a:endParaRPr>
          </a:p>
        </p:txBody>
      </p:sp>
      <p:sp>
        <p:nvSpPr>
          <p:cNvPr id="10" name="Rectangle 2">
            <a:extLst>
              <a:ext uri="{FF2B5EF4-FFF2-40B4-BE49-F238E27FC236}">
                <a16:creationId xmlns:a16="http://schemas.microsoft.com/office/drawing/2014/main" xmlns="" id="{DF1503B2-B0B3-4330-9439-3D5954CA1625}"/>
              </a:ext>
            </a:extLst>
          </p:cNvPr>
          <p:cNvSpPr>
            <a:spLocks noChangeArrowheads="1"/>
          </p:cNvSpPr>
          <p:nvPr/>
        </p:nvSpPr>
        <p:spPr bwMode="auto">
          <a:xfrm>
            <a:off x="365125" y="117758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dirty="0" err="1">
                <a:latin typeface="Verdana" panose="020B0604030504040204" pitchFamily="34" charset="0"/>
              </a:rPr>
              <a:t>Uvodni</a:t>
            </a:r>
            <a:r>
              <a:rPr lang="en-US" altLang="en-US" sz="1400" b="1" dirty="0">
                <a:latin typeface="Verdana" panose="020B0604030504040204" pitchFamily="34" charset="0"/>
              </a:rPr>
              <a:t> </a:t>
            </a:r>
            <a:r>
              <a:rPr lang="en-US" altLang="en-US" sz="1400" b="1" dirty="0" err="1">
                <a:latin typeface="Verdana" panose="020B0604030504040204" pitchFamily="34" charset="0"/>
              </a:rPr>
              <a:t>kurs</a:t>
            </a:r>
            <a:r>
              <a:rPr lang="en-US" altLang="en-US" sz="1400" b="1" dirty="0">
                <a:latin typeface="Verdana" panose="020B0604030504040204" pitchFamily="34" charset="0"/>
              </a:rPr>
              <a:t> </a:t>
            </a:r>
            <a:r>
              <a:rPr lang="sr-Latn-RS" altLang="en-US" sz="1400" b="1" dirty="0" err="1">
                <a:latin typeface="Verdana" panose="020B0604030504040204" pitchFamily="34" charset="0"/>
              </a:rPr>
              <a:t>P</a:t>
            </a:r>
            <a:r>
              <a:rPr lang="en-US" altLang="en-US" sz="1400" b="1" dirty="0" err="1" smtClean="0">
                <a:latin typeface="Verdana" panose="020B0604030504040204" pitchFamily="34" charset="0"/>
              </a:rPr>
              <a:t>ravosudne</a:t>
            </a:r>
            <a:r>
              <a:rPr lang="en-US" altLang="en-US" sz="1400" b="1" dirty="0" smtClean="0">
                <a:latin typeface="Verdana" panose="020B0604030504040204" pitchFamily="34" charset="0"/>
              </a:rPr>
              <a:t> </a:t>
            </a:r>
            <a:r>
              <a:rPr lang="en-US" altLang="en-US" sz="1400" b="1" dirty="0" err="1">
                <a:latin typeface="Verdana" panose="020B0604030504040204" pitchFamily="34" charset="0"/>
              </a:rPr>
              <a:t>obuke</a:t>
            </a:r>
            <a:r>
              <a:rPr lang="en-US" altLang="en-US" sz="1400" b="1" dirty="0">
                <a:latin typeface="Verdana" panose="020B0604030504040204" pitchFamily="34" charset="0"/>
              </a:rPr>
              <a:t> </a:t>
            </a:r>
            <a:r>
              <a:rPr lang="sr-Latn-RS" altLang="en-US" sz="1400" b="1" dirty="0" smtClean="0">
                <a:latin typeface="Verdana" panose="020B0604030504040204" pitchFamily="34" charset="0"/>
              </a:rPr>
              <a:t>u oblasti </a:t>
            </a:r>
            <a:r>
              <a:rPr lang="en-US" altLang="en-US" sz="1400" b="1" dirty="0" err="1" smtClean="0">
                <a:latin typeface="Verdana" panose="020B0604030504040204" pitchFamily="34" charset="0"/>
              </a:rPr>
              <a:t>visokotehnolo</a:t>
            </a:r>
            <a:r>
              <a:rPr lang="sr-Latn-RS" altLang="en-US" sz="1400" b="1" dirty="0">
                <a:latin typeface="Verdana" panose="020B0604030504040204" pitchFamily="34" charset="0"/>
              </a:rPr>
              <a:t>š</a:t>
            </a:r>
            <a:r>
              <a:rPr lang="en-US" altLang="en-US" sz="1400" b="1" dirty="0" err="1" smtClean="0">
                <a:latin typeface="Verdana" panose="020B0604030504040204" pitchFamily="34" charset="0"/>
              </a:rPr>
              <a:t>ko</a:t>
            </a:r>
            <a:r>
              <a:rPr lang="sr-Latn-RS" altLang="en-US" sz="1400" b="1" dirty="0" smtClean="0">
                <a:latin typeface="Verdana" panose="020B0604030504040204" pitchFamily="34" charset="0"/>
              </a:rPr>
              <a:t>g</a:t>
            </a:r>
            <a:r>
              <a:rPr lang="en-US" altLang="en-US" sz="1400" b="1" dirty="0" smtClean="0">
                <a:latin typeface="Verdana" panose="020B0604030504040204" pitchFamily="34" charset="0"/>
              </a:rPr>
              <a:t> </a:t>
            </a:r>
            <a:r>
              <a:rPr lang="sr-Latn-RS" altLang="en-US" sz="1400" b="1" dirty="0" smtClean="0">
                <a:latin typeface="Verdana" panose="020B0604030504040204" pitchFamily="34" charset="0"/>
              </a:rPr>
              <a:t>kriminala </a:t>
            </a:r>
            <a:br>
              <a:rPr lang="sr-Latn-RS" altLang="en-US" sz="1400" b="1" dirty="0" smtClean="0">
                <a:latin typeface="Verdana" panose="020B0604030504040204" pitchFamily="34" charset="0"/>
              </a:rPr>
            </a:br>
            <a:r>
              <a:rPr lang="sr-Latn-RS" altLang="en-US" sz="1400" b="1" dirty="0" smtClean="0">
                <a:latin typeface="Verdana" panose="020B0604030504040204" pitchFamily="34" charset="0"/>
              </a:rPr>
              <a:t>i elektronskih dokaza</a:t>
            </a:r>
            <a:endParaRPr lang="en-GB" altLang="en-US" sz="1400" i="1" dirty="0">
              <a:latin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2310</TotalTime>
  <Words>14353</Words>
  <Application>Microsoft Office PowerPoint</Application>
  <PresentationFormat>On-screen Show (4:3)</PresentationFormat>
  <Paragraphs>1394</Paragraphs>
  <Slides>98</Slides>
  <Notes>94</Notes>
  <HiddenSlides>0</HiddenSlides>
  <MMClips>0</MMClips>
  <ScaleCrop>false</ScaleCrop>
  <HeadingPairs>
    <vt:vector size="4" baseType="variant">
      <vt:variant>
        <vt:lpstr>Theme</vt:lpstr>
      </vt:variant>
      <vt:variant>
        <vt:i4>1</vt:i4>
      </vt:variant>
      <vt:variant>
        <vt:lpstr>Slide Titles</vt:lpstr>
      </vt:variant>
      <vt:variant>
        <vt:i4>98</vt:i4>
      </vt:variant>
    </vt:vector>
  </HeadingPairs>
  <TitlesOfParts>
    <vt:vector size="99" baseType="lpstr">
      <vt:lpstr>Office Theme</vt:lpstr>
      <vt:lpstr>PowerPoint Presentation</vt:lpstr>
      <vt:lpstr>PowerPoint Presentation</vt:lpstr>
      <vt:lpstr>PowerPoint Presentation</vt:lpstr>
      <vt:lpstr>PowerPoint Presentation</vt:lpstr>
      <vt:lpstr>INFORMACIONO DRUŠTVO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ŠTA JE VISOKOTEHNOLOŠKI KRIMINAL?</vt:lpstr>
      <vt:lpstr>PowerPoint Presentation</vt:lpstr>
      <vt:lpstr>PowerPoint Presentation</vt:lpstr>
      <vt:lpstr>PowerPoint Presentation</vt:lpstr>
      <vt:lpstr>PowerPoint Presentation</vt:lpstr>
      <vt:lpstr>PowerPoint Presentation</vt:lpstr>
      <vt:lpstr>PowerPoint Presentation</vt:lpstr>
      <vt:lpstr>„BUDIMPEŠTANSKA“ KONVENCIJA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MEĐUNARODNE ORGANIZACIJE ZA BORBU PROTIV VISOKOTEHNOLOŠKOG KRIMINALA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Visokotehnološki kriminal i studije slučaja</vt:lpstr>
      <vt:lpstr>KRIMINAL KOJI ZAVISI OD VISOKE TEHNOLOGIJE I VIRTUELNOG PROSTORA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SEKSUALNA EKSPLOATACIJA DECE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PREVARE U VEZI SA PLAĆANJEM</vt:lpstr>
      <vt:lpstr>PowerPoint Presentation</vt:lpstr>
      <vt:lpstr>PowerPoint Presentation</vt:lpstr>
      <vt:lpstr>PowerPoint Presentation</vt:lpstr>
      <vt:lpstr>PowerPoint Presentation</vt:lpstr>
      <vt:lpstr>PowerPoint Presentation</vt:lpstr>
      <vt:lpstr>PowerPoint Presentation</vt:lpstr>
      <vt:lpstr>Dark web („Tamna mreža“)</vt:lpstr>
      <vt:lpstr>PowerPoint Presentation</vt:lpstr>
      <vt:lpstr>PowerPoint Presentation</vt:lpstr>
      <vt:lpstr>PowerPoint Presentation</vt:lpstr>
      <vt:lpstr>PowerPoint Presentation</vt:lpstr>
      <vt:lpstr>PowerPoint Presentation</vt:lpstr>
      <vt:lpstr>KONVERGENCIJA VISOKOTEHNOLOŠKOG KRIMINALA I TERORIZMA</vt:lpstr>
      <vt:lpstr>PowerPoint Presentation</vt:lpstr>
      <vt:lpstr>PowerPoint Presentation</vt:lpstr>
      <vt:lpstr>PowerPoint Presentation</vt:lpstr>
      <vt:lpstr>UKRŠTANJE KRIMINOGENIH ČINILACA</vt:lpstr>
      <vt:lpstr>PowerPoint Presentation</vt:lpstr>
      <vt:lpstr>PowerPoint Presentation</vt:lpstr>
      <vt:lpstr>PowerPoint Presentation</vt:lpstr>
      <vt:lpstr>PowerPoint Presentation</vt:lpstr>
      <vt:lpstr>PowerPoint Presentation</vt:lpstr>
    </vt:vector>
  </TitlesOfParts>
  <Company>Council of Europe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matteo</dc:creator>
  <cp:lastModifiedBy>Elizabeta</cp:lastModifiedBy>
  <cp:revision>1631</cp:revision>
  <cp:lastPrinted>2016-05-18T07:38:13Z</cp:lastPrinted>
  <dcterms:created xsi:type="dcterms:W3CDTF">2013-06-24T06:40:18Z</dcterms:created>
  <dcterms:modified xsi:type="dcterms:W3CDTF">2021-04-01T23:03:59Z</dcterms:modified>
</cp:coreProperties>
</file>